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9"/>
  </p:notesMasterIdLst>
  <p:handoutMasterIdLst>
    <p:handoutMasterId r:id="rId10"/>
  </p:handoutMasterIdLst>
  <p:sldIdLst>
    <p:sldId id="271" r:id="rId2"/>
    <p:sldId id="275" r:id="rId3"/>
    <p:sldId id="277" r:id="rId4"/>
    <p:sldId id="278" r:id="rId5"/>
    <p:sldId id="279" r:id="rId6"/>
    <p:sldId id="276" r:id="rId7"/>
    <p:sldId id="280" r:id="rId8"/>
  </p:sldIdLst>
  <p:sldSz cx="9144000" cy="6858000" type="screen4x3"/>
  <p:notesSz cx="7008813" cy="9294813"/>
  <p:defaultTex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3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9" autoAdjust="0"/>
    <p:restoredTop sz="92720" autoAdjust="0"/>
  </p:normalViewPr>
  <p:slideViewPr>
    <p:cSldViewPr showGuides="1">
      <p:cViewPr varScale="1">
        <p:scale>
          <a:sx n="95" d="100"/>
          <a:sy n="95" d="100"/>
        </p:scale>
        <p:origin x="176" y="656"/>
      </p:cViewPr>
      <p:guideLst>
        <p:guide orient="horz" pos="2160"/>
        <p:guide pos="2880"/>
      </p:guideLst>
    </p:cSldViewPr>
  </p:slideViewPr>
  <p:outlineViewPr>
    <p:cViewPr varScale="1">
      <p:scale>
        <a:sx n="170" d="200"/>
        <a:sy n="170" d="200"/>
      </p:scale>
      <p:origin x="0" y="56478"/>
    </p:cViewPr>
  </p:outlineViewPr>
  <p:notesTextViewPr>
    <p:cViewPr>
      <p:scale>
        <a:sx n="100" d="100"/>
        <a:sy n="100" d="100"/>
      </p:scale>
      <p:origin x="0" y="0"/>
    </p:cViewPr>
  </p:notesTextViewPr>
  <p:notesViewPr>
    <p:cSldViewPr showGuides="1">
      <p:cViewPr varScale="1">
        <p:scale>
          <a:sx n="57" d="100"/>
          <a:sy n="57" d="100"/>
        </p:scale>
        <p:origin x="-247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6887" cy="465138"/>
          </a:xfrm>
          <a:prstGeom prst="rect">
            <a:avLst/>
          </a:prstGeom>
        </p:spPr>
        <p:txBody>
          <a:bodyPr vert="horz" lIns="91440" tIns="45720" rIns="91440" bIns="45720" rtlCol="0"/>
          <a:lstStyle>
            <a:lvl1pPr algn="r">
              <a:defRPr sz="1200"/>
            </a:lvl1pPr>
          </a:lstStyle>
          <a:p>
            <a:fld id="{1DF8D5EA-1675-1941-88C4-ABE3BB2DA553}" type="datetimeFigureOut">
              <a:rPr lang="en-US" smtClean="0"/>
              <a:pPr/>
              <a:t>11/5/18</a:t>
            </a:fld>
            <a:endParaRPr lang="en-US" dirty="0"/>
          </a:p>
        </p:txBody>
      </p:sp>
      <p:sp>
        <p:nvSpPr>
          <p:cNvPr id="4" name="Footer Placeholder 3"/>
          <p:cNvSpPr>
            <a:spLocks noGrp="1"/>
          </p:cNvSpPr>
          <p:nvPr>
            <p:ph type="ftr" sz="quarter" idx="2"/>
          </p:nvPr>
        </p:nvSpPr>
        <p:spPr>
          <a:xfrm>
            <a:off x="0" y="8828088"/>
            <a:ext cx="3036888"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8088"/>
            <a:ext cx="3036887" cy="465137"/>
          </a:xfrm>
          <a:prstGeom prst="rect">
            <a:avLst/>
          </a:prstGeom>
        </p:spPr>
        <p:txBody>
          <a:bodyPr vert="horz" lIns="91440" tIns="45720" rIns="91440" bIns="45720" rtlCol="0" anchor="b"/>
          <a:lstStyle>
            <a:lvl1pPr algn="r">
              <a:defRPr sz="1200"/>
            </a:lvl1pPr>
          </a:lstStyle>
          <a:p>
            <a:fld id="{6C98A0AF-98F9-AC47-B9B3-8ECC17B61216}" type="slidenum">
              <a:rPr lang="en-US" smtClean="0"/>
              <a:pPr/>
              <a:t>‹#›</a:t>
            </a:fld>
            <a:endParaRPr lang="en-US" dirty="0"/>
          </a:p>
        </p:txBody>
      </p:sp>
    </p:spTree>
    <p:extLst>
      <p:ext uri="{BB962C8B-B14F-4D97-AF65-F5344CB8AC3E}">
        <p14:creationId xmlns:p14="http://schemas.microsoft.com/office/powerpoint/2010/main" val="10159432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AutoShape 1"/>
          <p:cNvSpPr>
            <a:spLocks noChangeArrowheads="1"/>
          </p:cNvSpPr>
          <p:nvPr/>
        </p:nvSpPr>
        <p:spPr bwMode="auto">
          <a:xfrm>
            <a:off x="0" y="0"/>
            <a:ext cx="7008813" cy="9294813"/>
          </a:xfrm>
          <a:prstGeom prst="roundRect">
            <a:avLst>
              <a:gd name="adj" fmla="val 19"/>
            </a:avLst>
          </a:prstGeom>
          <a:solidFill>
            <a:srgbClr val="FFFFFF"/>
          </a:solidFill>
          <a:ln w="9525">
            <a:noFill/>
            <a:round/>
            <a:headEnd/>
            <a:tailEnd/>
          </a:ln>
          <a:effectLst/>
        </p:spPr>
        <p:txBody>
          <a:bodyPr wrap="none" anchor="ctr">
            <a:prstTxWarp prst="textNoShape">
              <a:avLst/>
            </a:prstTxWarp>
          </a:bodyPr>
          <a:lstStyle/>
          <a:p>
            <a:endParaRPr lang="en-US" dirty="0"/>
          </a:p>
        </p:txBody>
      </p:sp>
      <p:sp>
        <p:nvSpPr>
          <p:cNvPr id="25602" name="Text Box 2"/>
          <p:cNvSpPr txBox="1">
            <a:spLocks noChangeArrowheads="1"/>
          </p:cNvSpPr>
          <p:nvPr/>
        </p:nvSpPr>
        <p:spPr bwMode="auto">
          <a:xfrm>
            <a:off x="0" y="0"/>
            <a:ext cx="3036888" cy="465138"/>
          </a:xfrm>
          <a:prstGeom prst="rect">
            <a:avLst/>
          </a:prstGeom>
          <a:noFill/>
          <a:ln w="9525">
            <a:noFill/>
            <a:round/>
            <a:headEnd/>
            <a:tailEnd/>
          </a:ln>
          <a:effectLst/>
        </p:spPr>
        <p:txBody>
          <a:bodyPr wrap="none" anchor="ctr">
            <a:prstTxWarp prst="textNoShape">
              <a:avLst/>
            </a:prstTxWarp>
          </a:bodyPr>
          <a:lstStyle/>
          <a:p>
            <a:endParaRPr lang="en-US" dirty="0"/>
          </a:p>
        </p:txBody>
      </p:sp>
      <p:sp>
        <p:nvSpPr>
          <p:cNvPr id="25603" name="Text Box 3"/>
          <p:cNvSpPr txBox="1">
            <a:spLocks noChangeArrowheads="1"/>
          </p:cNvSpPr>
          <p:nvPr/>
        </p:nvSpPr>
        <p:spPr bwMode="auto">
          <a:xfrm>
            <a:off x="3973513" y="0"/>
            <a:ext cx="3036887" cy="465138"/>
          </a:xfrm>
          <a:prstGeom prst="rect">
            <a:avLst/>
          </a:prstGeom>
          <a:noFill/>
          <a:ln w="9525">
            <a:noFill/>
            <a:round/>
            <a:headEnd/>
            <a:tailEnd/>
          </a:ln>
          <a:effectLst/>
        </p:spPr>
        <p:txBody>
          <a:bodyPr wrap="none" anchor="ctr">
            <a:prstTxWarp prst="textNoShape">
              <a:avLst/>
            </a:prstTxWarp>
          </a:bodyPr>
          <a:lstStyle/>
          <a:p>
            <a:endParaRPr lang="en-US" dirty="0"/>
          </a:p>
        </p:txBody>
      </p:sp>
      <p:sp>
        <p:nvSpPr>
          <p:cNvPr id="25604" name="Text Box 4"/>
          <p:cNvSpPr txBox="1">
            <a:spLocks noChangeArrowheads="1"/>
          </p:cNvSpPr>
          <p:nvPr/>
        </p:nvSpPr>
        <p:spPr bwMode="auto">
          <a:xfrm>
            <a:off x="0" y="8831263"/>
            <a:ext cx="3036888" cy="465137"/>
          </a:xfrm>
          <a:prstGeom prst="rect">
            <a:avLst/>
          </a:prstGeom>
          <a:noFill/>
          <a:ln w="9525">
            <a:noFill/>
            <a:round/>
            <a:headEnd/>
            <a:tailEnd/>
          </a:ln>
          <a:effectLst/>
        </p:spPr>
        <p:txBody>
          <a:bodyPr wrap="none" anchor="ctr">
            <a:prstTxWarp prst="textNoShape">
              <a:avLst/>
            </a:prstTxWarp>
          </a:bodyPr>
          <a:lstStyle/>
          <a:p>
            <a:endParaRPr lang="en-US" dirty="0"/>
          </a:p>
        </p:txBody>
      </p:sp>
      <p:sp>
        <p:nvSpPr>
          <p:cNvPr id="25605" name="Rectangle 5"/>
          <p:cNvSpPr>
            <a:spLocks noGrp="1" noChangeArrowheads="1"/>
          </p:cNvSpPr>
          <p:nvPr>
            <p:ph type="sldNum"/>
          </p:nvPr>
        </p:nvSpPr>
        <p:spPr bwMode="auto">
          <a:xfrm>
            <a:off x="3973513" y="8831263"/>
            <a:ext cx="3035300" cy="463550"/>
          </a:xfrm>
          <a:prstGeom prst="rect">
            <a:avLst/>
          </a:prstGeom>
          <a:noFill/>
          <a:ln w="9525">
            <a:noFill/>
            <a:round/>
            <a:headEnd/>
            <a:tailEnd/>
          </a:ln>
          <a:effectLst/>
        </p:spPr>
        <p:txBody>
          <a:bodyPr vert="horz" wrap="square" lIns="19440" tIns="0" rIns="19440" bIns="0" numCol="1" anchor="b" anchorCtr="0" compatLnSpc="1">
            <a:prstTxWarp prst="textNoShape">
              <a:avLst/>
            </a:prstTxWarp>
          </a:bodyPr>
          <a:lstStyle>
            <a:lvl1pPr algn="r" eaLnBrk="1">
              <a:tabLst>
                <a:tab pos="723900" algn="l"/>
                <a:tab pos="1447800" algn="l"/>
                <a:tab pos="2171700" algn="l"/>
                <a:tab pos="2895600" algn="l"/>
              </a:tabLst>
              <a:defRPr sz="1000" i="1">
                <a:solidFill>
                  <a:srgbClr val="000000"/>
                </a:solidFill>
                <a:ea typeface="Arial Unicode MS" charset="0"/>
                <a:cs typeface="Arial Unicode MS" charset="0"/>
              </a:defRPr>
            </a:lvl1pPr>
          </a:lstStyle>
          <a:p>
            <a:fld id="{335BBFB6-4EB7-624B-89A8-CA1A55964CB5}" type="slidenum">
              <a:rPr lang="en-US"/>
              <a:pPr/>
              <a:t>‹#›</a:t>
            </a:fld>
            <a:endParaRPr lang="en-US" dirty="0"/>
          </a:p>
        </p:txBody>
      </p:sp>
      <p:sp>
        <p:nvSpPr>
          <p:cNvPr id="25606" name="Rectangle 6"/>
          <p:cNvSpPr>
            <a:spLocks noGrp="1" noChangeArrowheads="1"/>
          </p:cNvSpPr>
          <p:nvPr>
            <p:ph type="body"/>
          </p:nvPr>
        </p:nvSpPr>
        <p:spPr bwMode="auto">
          <a:xfrm>
            <a:off x="935038" y="4416425"/>
            <a:ext cx="5138737" cy="4183063"/>
          </a:xfrm>
          <a:prstGeom prst="rect">
            <a:avLst/>
          </a:prstGeom>
          <a:noFill/>
          <a:ln w="9525">
            <a:noFill/>
            <a:round/>
            <a:headEnd/>
            <a:tailEnd/>
          </a:ln>
          <a:effectLst/>
        </p:spPr>
        <p:txBody>
          <a:bodyPr vert="horz" wrap="square" lIns="91800" tIns="45000" rIns="91800" bIns="45000" numCol="1" anchor="t" anchorCtr="0" compatLnSpc="1">
            <a:prstTxWarp prst="textNoShape">
              <a:avLst/>
            </a:prstTxWarp>
          </a:bodyPr>
          <a:lstStyle/>
          <a:p>
            <a:pPr lvl="0"/>
            <a:endParaRPr lang="en-US"/>
          </a:p>
        </p:txBody>
      </p:sp>
      <p:sp>
        <p:nvSpPr>
          <p:cNvPr id="25607" name="Rectangle 7"/>
          <p:cNvSpPr>
            <a:spLocks noGrp="1" noRot="1" noChangeAspect="1" noChangeArrowheads="1"/>
          </p:cNvSpPr>
          <p:nvPr>
            <p:ph type="sldImg"/>
          </p:nvPr>
        </p:nvSpPr>
        <p:spPr bwMode="auto">
          <a:xfrm>
            <a:off x="1195388" y="703263"/>
            <a:ext cx="4627562" cy="3471862"/>
          </a:xfrm>
          <a:prstGeom prst="rect">
            <a:avLst/>
          </a:prstGeom>
          <a:noFill/>
          <a:ln w="12600">
            <a:solidFill>
              <a:srgbClr val="000000"/>
            </a:solidFill>
            <a:miter lim="800000"/>
            <a:headEnd/>
            <a:tailEnd/>
          </a:ln>
          <a:effectLst/>
        </p:spPr>
      </p:sp>
    </p:spTree>
    <p:extLst>
      <p:ext uri="{BB962C8B-B14F-4D97-AF65-F5344CB8AC3E}">
        <p14:creationId xmlns:p14="http://schemas.microsoft.com/office/powerpoint/2010/main" val="117535925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56917" indent="-291122">
              <a:defRPr sz="2400">
                <a:solidFill>
                  <a:schemeClr val="tx1"/>
                </a:solidFill>
                <a:latin typeface="Arial" charset="0"/>
                <a:ea typeface="ＭＳ Ｐゴシック" charset="0"/>
              </a:defRPr>
            </a:lvl2pPr>
            <a:lvl3pPr marL="1164488" indent="-232898">
              <a:defRPr sz="2400">
                <a:solidFill>
                  <a:schemeClr val="tx1"/>
                </a:solidFill>
                <a:latin typeface="Arial" charset="0"/>
                <a:ea typeface="ＭＳ Ｐゴシック" charset="0"/>
              </a:defRPr>
            </a:lvl3pPr>
            <a:lvl4pPr marL="1630284" indent="-232898">
              <a:defRPr sz="2400">
                <a:solidFill>
                  <a:schemeClr val="tx1"/>
                </a:solidFill>
                <a:latin typeface="Arial" charset="0"/>
                <a:ea typeface="ＭＳ Ｐゴシック" charset="0"/>
              </a:defRPr>
            </a:lvl4pPr>
            <a:lvl5pPr marL="2096079" indent="-232898">
              <a:defRPr sz="2400">
                <a:solidFill>
                  <a:schemeClr val="tx1"/>
                </a:solidFill>
                <a:latin typeface="Arial" charset="0"/>
                <a:ea typeface="ＭＳ Ｐゴシック" charset="0"/>
              </a:defRPr>
            </a:lvl5pPr>
            <a:lvl6pPr marL="2561874" indent="-232898" algn="ctr" eaLnBrk="0" fontAlgn="base" hangingPunct="0">
              <a:spcBef>
                <a:spcPct val="0"/>
              </a:spcBef>
              <a:spcAft>
                <a:spcPct val="0"/>
              </a:spcAft>
              <a:defRPr sz="2400">
                <a:solidFill>
                  <a:schemeClr val="tx1"/>
                </a:solidFill>
                <a:latin typeface="Arial" charset="0"/>
                <a:ea typeface="ＭＳ Ｐゴシック" charset="0"/>
              </a:defRPr>
            </a:lvl6pPr>
            <a:lvl7pPr marL="3027670" indent="-232898" algn="ctr" eaLnBrk="0" fontAlgn="base" hangingPunct="0">
              <a:spcBef>
                <a:spcPct val="0"/>
              </a:spcBef>
              <a:spcAft>
                <a:spcPct val="0"/>
              </a:spcAft>
              <a:defRPr sz="2400">
                <a:solidFill>
                  <a:schemeClr val="tx1"/>
                </a:solidFill>
                <a:latin typeface="Arial" charset="0"/>
                <a:ea typeface="ＭＳ Ｐゴシック" charset="0"/>
              </a:defRPr>
            </a:lvl7pPr>
            <a:lvl8pPr marL="3493465" indent="-232898" algn="ctr" eaLnBrk="0" fontAlgn="base" hangingPunct="0">
              <a:spcBef>
                <a:spcPct val="0"/>
              </a:spcBef>
              <a:spcAft>
                <a:spcPct val="0"/>
              </a:spcAft>
              <a:defRPr sz="2400">
                <a:solidFill>
                  <a:schemeClr val="tx1"/>
                </a:solidFill>
                <a:latin typeface="Arial" charset="0"/>
                <a:ea typeface="ＭＳ Ｐゴシック" charset="0"/>
              </a:defRPr>
            </a:lvl8pPr>
            <a:lvl9pPr marL="3959261" indent="-232898" algn="ctr" eaLnBrk="0" fontAlgn="base" hangingPunct="0">
              <a:spcBef>
                <a:spcPct val="0"/>
              </a:spcBef>
              <a:spcAft>
                <a:spcPct val="0"/>
              </a:spcAft>
              <a:defRPr sz="2400">
                <a:solidFill>
                  <a:schemeClr val="tx1"/>
                </a:solidFill>
                <a:latin typeface="Arial" charset="0"/>
                <a:ea typeface="ＭＳ Ｐゴシック" charset="0"/>
              </a:defRPr>
            </a:lvl9pPr>
          </a:lstStyle>
          <a:p>
            <a:fld id="{8BA05181-CB1C-7341-9D5E-2BBD4586D98A}" type="slidenum">
              <a:rPr lang="en-US" sz="1200"/>
              <a:pPr/>
              <a:t>1</a:t>
            </a:fld>
            <a:endParaRPr lang="en-US" sz="1200" dirty="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ma14="http://schemas.microsoft.com/office/mac/drawingml/2011/main" xmlns:mv="urn:schemas-microsoft-com:mac:vml" xmlns:mc="http://schemas.openxmlformats.org/markup-compatibility/2006" val="1"/>
            </a:ext>
          </a:extLst>
        </p:spPr>
        <p:txBody>
          <a:bodyPr/>
          <a:lstStyle/>
          <a:p>
            <a:pPr eaLnBrk="1" hangingPunct="1"/>
            <a:endParaRPr lang="en-US" dirty="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r>
              <a:rPr lang="en-US"/>
              <a:t>18-19 July 2011</a:t>
            </a:r>
          </a:p>
        </p:txBody>
      </p:sp>
      <p:sp>
        <p:nvSpPr>
          <p:cNvPr id="5" name="Footer Placeholder 4"/>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r>
              <a:rPr lang="en-US"/>
              <a:t>18-19 July 2011</a:t>
            </a:r>
          </a:p>
        </p:txBody>
      </p:sp>
      <p:sp>
        <p:nvSpPr>
          <p:cNvPr id="5" name="Footer Placeholder 4"/>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696913"/>
            <a:ext cx="2003425" cy="5500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3888" y="696913"/>
            <a:ext cx="5857875" cy="5500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r>
              <a:rPr lang="en-US"/>
              <a:t>18-19 July 2011</a:t>
            </a:r>
          </a:p>
        </p:txBody>
      </p:sp>
      <p:sp>
        <p:nvSpPr>
          <p:cNvPr id="5" name="Footer Placeholder 4"/>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r>
              <a:rPr lang="en-US"/>
              <a:t>18-19 July 2011</a:t>
            </a:r>
          </a:p>
        </p:txBody>
      </p:sp>
      <p:sp>
        <p:nvSpPr>
          <p:cNvPr id="5" name="Footer Placeholder 4"/>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18-19 July 2011</a:t>
            </a:r>
          </a:p>
        </p:txBody>
      </p:sp>
      <p:sp>
        <p:nvSpPr>
          <p:cNvPr id="5" name="Footer Placeholder 4"/>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3888" y="1546225"/>
            <a:ext cx="3930650" cy="465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06938" y="1546225"/>
            <a:ext cx="3930650" cy="465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r>
              <a:rPr lang="en-US"/>
              <a:t>18-19 July 2011</a:t>
            </a:r>
          </a:p>
        </p:txBody>
      </p:sp>
      <p:sp>
        <p:nvSpPr>
          <p:cNvPr id="6" name="Footer Placeholder 5"/>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r>
              <a:rPr lang="en-US"/>
              <a:t>18-19 July 2011</a:t>
            </a:r>
          </a:p>
        </p:txBody>
      </p:sp>
      <p:sp>
        <p:nvSpPr>
          <p:cNvPr id="8" name="Footer Placeholder 7"/>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r>
              <a:rPr lang="en-US"/>
              <a:t>18-19 July 2011</a:t>
            </a:r>
          </a:p>
        </p:txBody>
      </p:sp>
      <p:sp>
        <p:nvSpPr>
          <p:cNvPr id="4" name="Footer Placeholder 3"/>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18-19 July 2011</a:t>
            </a:r>
          </a:p>
        </p:txBody>
      </p:sp>
      <p:sp>
        <p:nvSpPr>
          <p:cNvPr id="3" name="Footer Placeholder 2"/>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t>18-19 July 2011</a:t>
            </a:r>
          </a:p>
        </p:txBody>
      </p:sp>
      <p:sp>
        <p:nvSpPr>
          <p:cNvPr id="6" name="Footer Placeholder 5"/>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r>
              <a:rPr lang="en-US"/>
              <a:t>18-19 July 2011</a:t>
            </a:r>
          </a:p>
        </p:txBody>
      </p:sp>
      <p:sp>
        <p:nvSpPr>
          <p:cNvPr id="6" name="Footer Placeholder 5"/>
          <p:cNvSpPr>
            <a:spLocks noGrp="1"/>
          </p:cNvSpPr>
          <p:nvPr>
            <p:ph type="ftr" idx="11"/>
          </p:nvPr>
        </p:nvSpPr>
        <p:spPr/>
        <p:txBody>
          <a:bodyPr/>
          <a:lstStyle>
            <a:lvl1pPr>
              <a:defRPr/>
            </a:lvl1pPr>
          </a:lstStyle>
          <a:p>
            <a:r>
              <a:rPr lang="en-US"/>
              <a:t>JPL Data Systems Standards Program</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992313" y="100013"/>
            <a:ext cx="5146675" cy="168275"/>
          </a:xfrm>
          <a:prstGeom prst="rect">
            <a:avLst/>
          </a:prstGeom>
          <a:noFill/>
          <a:ln w="9525">
            <a:noFill/>
            <a:round/>
            <a:headEnd/>
            <a:tailEnd/>
          </a:ln>
          <a:effectLst/>
        </p:spPr>
        <p:txBody>
          <a:bodyPr lIns="0" tIns="0" rIns="0" bIns="0">
            <a:prstTxWarp prst="textNoShape">
              <a:avLst/>
            </a:prstTxWarp>
            <a:spAutoFit/>
          </a:bodyPr>
          <a:lstStyle/>
          <a:p>
            <a:pPr algn="ctr">
              <a:tabLst>
                <a:tab pos="422275" algn="l"/>
                <a:tab pos="1336675" algn="l"/>
                <a:tab pos="2251075" algn="l"/>
                <a:tab pos="3165475" algn="l"/>
                <a:tab pos="4079875" algn="l"/>
                <a:tab pos="4994275" algn="l"/>
                <a:tab pos="5908675" algn="l"/>
                <a:tab pos="6823075" algn="l"/>
                <a:tab pos="7737475" algn="l"/>
                <a:tab pos="8651875" algn="l"/>
                <a:tab pos="9566275" algn="l"/>
                <a:tab pos="10480675" algn="l"/>
              </a:tabLst>
            </a:pPr>
            <a:r>
              <a:rPr lang="en-US" sz="1100" b="1">
                <a:solidFill>
                  <a:srgbClr val="333399"/>
                </a:solidFill>
                <a:latin typeface="Arial" charset="0"/>
                <a:ea typeface="ＭＳ Ｐゴシック" charset="-128"/>
                <a:cs typeface="ＭＳ Ｐゴシック" charset="-128"/>
              </a:rPr>
              <a:t>I</a:t>
            </a:r>
            <a:r>
              <a:rPr lang="en-US" sz="900" b="1">
                <a:solidFill>
                  <a:srgbClr val="333399"/>
                </a:solidFill>
                <a:latin typeface="Arial" charset="0"/>
                <a:ea typeface="ＭＳ Ｐゴシック" charset="-128"/>
                <a:cs typeface="ＭＳ Ｐゴシック" charset="-128"/>
              </a:rPr>
              <a:t>NTERPLANETARY </a:t>
            </a:r>
            <a:r>
              <a:rPr lang="en-US" sz="1100" b="1">
                <a:solidFill>
                  <a:srgbClr val="333399"/>
                </a:solidFill>
                <a:latin typeface="Arial" charset="0"/>
                <a:ea typeface="ＭＳ Ｐゴシック" charset="-128"/>
                <a:cs typeface="ＭＳ Ｐゴシック" charset="-128"/>
              </a:rPr>
              <a:t>N</a:t>
            </a:r>
            <a:r>
              <a:rPr lang="en-US" sz="900" b="1">
                <a:solidFill>
                  <a:srgbClr val="333399"/>
                </a:solidFill>
                <a:latin typeface="Arial" charset="0"/>
                <a:ea typeface="ＭＳ Ｐゴシック" charset="-128"/>
                <a:cs typeface="ＭＳ Ｐゴシック" charset="-128"/>
              </a:rPr>
              <a:t>ETWORK </a:t>
            </a:r>
            <a:r>
              <a:rPr lang="en-US" sz="1100" b="1">
                <a:solidFill>
                  <a:srgbClr val="333399"/>
                </a:solidFill>
                <a:latin typeface="Arial" charset="0"/>
                <a:ea typeface="ＭＳ Ｐゴシック" charset="-128"/>
                <a:cs typeface="ＭＳ Ｐゴシック" charset="-128"/>
              </a:rPr>
              <a:t>D</a:t>
            </a:r>
            <a:r>
              <a:rPr lang="en-US" sz="900" b="1">
                <a:solidFill>
                  <a:srgbClr val="333399"/>
                </a:solidFill>
                <a:latin typeface="Arial" charset="0"/>
                <a:ea typeface="ＭＳ Ｐゴシック" charset="-128"/>
                <a:cs typeface="ＭＳ Ｐゴシック" charset="-128"/>
              </a:rPr>
              <a:t>IRECTORATE</a:t>
            </a:r>
          </a:p>
        </p:txBody>
      </p:sp>
      <p:pic>
        <p:nvPicPr>
          <p:cNvPr id="3074" name="Picture 2"/>
          <p:cNvPicPr>
            <a:picLocks noChangeAspect="1" noChangeArrowheads="1"/>
          </p:cNvPicPr>
          <p:nvPr/>
        </p:nvPicPr>
        <p:blipFill>
          <a:blip r:embed="rId13"/>
          <a:srcRect/>
          <a:stretch>
            <a:fillRect/>
          </a:stretch>
        </p:blipFill>
        <p:spPr bwMode="auto">
          <a:xfrm>
            <a:off x="7326313" y="344488"/>
            <a:ext cx="539750" cy="522287"/>
          </a:xfrm>
          <a:prstGeom prst="rect">
            <a:avLst/>
          </a:prstGeom>
          <a:noFill/>
          <a:ln w="9525">
            <a:noFill/>
            <a:round/>
            <a:headEnd/>
            <a:tailEnd/>
          </a:ln>
          <a:effectLst/>
        </p:spPr>
      </p:pic>
      <p:sp>
        <p:nvSpPr>
          <p:cNvPr id="3075" name="Rectangle 3"/>
          <p:cNvSpPr>
            <a:spLocks noChangeArrowheads="1"/>
          </p:cNvSpPr>
          <p:nvPr/>
        </p:nvSpPr>
        <p:spPr bwMode="auto">
          <a:xfrm>
            <a:off x="1724025" y="1200150"/>
            <a:ext cx="6126163" cy="22225"/>
          </a:xfrm>
          <a:prstGeom prst="rect">
            <a:avLst/>
          </a:prstGeom>
          <a:solidFill>
            <a:srgbClr val="333399"/>
          </a:solidFill>
          <a:ln w="19080">
            <a:solidFill>
              <a:srgbClr val="333399"/>
            </a:solidFill>
            <a:miter lim="800000"/>
            <a:headEnd/>
            <a:tailEnd/>
          </a:ln>
          <a:effectLst/>
        </p:spPr>
        <p:txBody>
          <a:bodyPr wrap="none" anchor="ctr">
            <a:prstTxWarp prst="textNoShape">
              <a:avLst/>
            </a:prstTxWarp>
          </a:bodyPr>
          <a:lstStyle/>
          <a:p>
            <a:endParaRPr lang="en-US"/>
          </a:p>
        </p:txBody>
      </p:sp>
      <p:sp>
        <p:nvSpPr>
          <p:cNvPr id="3076" name="Rectangle 4"/>
          <p:cNvSpPr>
            <a:spLocks noChangeArrowheads="1"/>
          </p:cNvSpPr>
          <p:nvPr/>
        </p:nvSpPr>
        <p:spPr bwMode="auto">
          <a:xfrm>
            <a:off x="8262938" y="1204913"/>
            <a:ext cx="415925" cy="22225"/>
          </a:xfrm>
          <a:prstGeom prst="rect">
            <a:avLst/>
          </a:prstGeom>
          <a:solidFill>
            <a:srgbClr val="333399"/>
          </a:solidFill>
          <a:ln w="19080">
            <a:solidFill>
              <a:srgbClr val="333399"/>
            </a:solidFill>
            <a:miter lim="800000"/>
            <a:headEnd/>
            <a:tailEnd/>
          </a:ln>
          <a:effectLst/>
        </p:spPr>
        <p:txBody>
          <a:bodyPr wrap="none" anchor="ctr">
            <a:prstTxWarp prst="textNoShape">
              <a:avLst/>
            </a:prstTxWarp>
          </a:bodyPr>
          <a:lstStyle/>
          <a:p>
            <a:endParaRPr lang="en-US"/>
          </a:p>
        </p:txBody>
      </p:sp>
      <p:sp>
        <p:nvSpPr>
          <p:cNvPr id="3077" name="Rectangle 5"/>
          <p:cNvSpPr>
            <a:spLocks noChangeArrowheads="1"/>
          </p:cNvSpPr>
          <p:nvPr/>
        </p:nvSpPr>
        <p:spPr bwMode="auto">
          <a:xfrm>
            <a:off x="495300" y="1201738"/>
            <a:ext cx="415925" cy="22225"/>
          </a:xfrm>
          <a:prstGeom prst="rect">
            <a:avLst/>
          </a:prstGeom>
          <a:solidFill>
            <a:srgbClr val="333399"/>
          </a:solidFill>
          <a:ln w="19080">
            <a:solidFill>
              <a:srgbClr val="333399"/>
            </a:solidFill>
            <a:miter lim="800000"/>
            <a:headEnd/>
            <a:tailEnd/>
          </a:ln>
          <a:effectLst/>
        </p:spPr>
        <p:txBody>
          <a:bodyPr wrap="none" anchor="ctr">
            <a:prstTxWarp prst="textNoShape">
              <a:avLst/>
            </a:prstTxWarp>
          </a:bodyPr>
          <a:lstStyle/>
          <a:p>
            <a:endParaRPr lang="en-US"/>
          </a:p>
        </p:txBody>
      </p:sp>
      <p:sp>
        <p:nvSpPr>
          <p:cNvPr id="3078" name="Line 6"/>
          <p:cNvSpPr>
            <a:spLocks noChangeShapeType="1"/>
          </p:cNvSpPr>
          <p:nvPr/>
        </p:nvSpPr>
        <p:spPr bwMode="auto">
          <a:xfrm>
            <a:off x="487363" y="1260475"/>
            <a:ext cx="8201025" cy="1588"/>
          </a:xfrm>
          <a:prstGeom prst="line">
            <a:avLst/>
          </a:prstGeom>
          <a:noFill/>
          <a:ln w="1800">
            <a:solidFill>
              <a:srgbClr val="333399"/>
            </a:solidFill>
            <a:miter lim="800000"/>
            <a:headEnd/>
            <a:tailEnd/>
          </a:ln>
          <a:effectLst/>
        </p:spPr>
        <p:txBody>
          <a:bodyPr>
            <a:prstTxWarp prst="textNoShape">
              <a:avLst/>
            </a:prstTxWarp>
          </a:bodyPr>
          <a:lstStyle/>
          <a:p>
            <a:endParaRPr lang="en-US"/>
          </a:p>
        </p:txBody>
      </p:sp>
      <p:sp>
        <p:nvSpPr>
          <p:cNvPr id="3079" name="Line 7"/>
          <p:cNvSpPr>
            <a:spLocks noChangeShapeType="1"/>
          </p:cNvSpPr>
          <p:nvPr/>
        </p:nvSpPr>
        <p:spPr bwMode="auto">
          <a:xfrm flipV="1">
            <a:off x="8685213" y="1206500"/>
            <a:ext cx="1587" cy="47625"/>
          </a:xfrm>
          <a:prstGeom prst="line">
            <a:avLst/>
          </a:prstGeom>
          <a:noFill/>
          <a:ln w="1800">
            <a:solidFill>
              <a:srgbClr val="333399"/>
            </a:solidFill>
            <a:miter lim="800000"/>
            <a:headEnd/>
            <a:tailEnd/>
          </a:ln>
          <a:effectLst/>
        </p:spPr>
        <p:txBody>
          <a:bodyPr>
            <a:prstTxWarp prst="textNoShape">
              <a:avLst/>
            </a:prstTxWarp>
          </a:bodyPr>
          <a:lstStyle/>
          <a:p>
            <a:endParaRPr lang="en-US"/>
          </a:p>
        </p:txBody>
      </p:sp>
      <p:sp>
        <p:nvSpPr>
          <p:cNvPr id="3080" name="Line 8"/>
          <p:cNvSpPr>
            <a:spLocks noChangeShapeType="1"/>
          </p:cNvSpPr>
          <p:nvPr/>
        </p:nvSpPr>
        <p:spPr bwMode="auto">
          <a:xfrm flipV="1">
            <a:off x="485775" y="1206500"/>
            <a:ext cx="1588" cy="49213"/>
          </a:xfrm>
          <a:prstGeom prst="line">
            <a:avLst/>
          </a:prstGeom>
          <a:noFill/>
          <a:ln w="1800">
            <a:solidFill>
              <a:srgbClr val="333399"/>
            </a:solidFill>
            <a:miter lim="800000"/>
            <a:headEnd/>
            <a:tailEnd/>
          </a:ln>
          <a:effectLst/>
        </p:spPr>
        <p:txBody>
          <a:bodyPr>
            <a:prstTxWarp prst="textNoShape">
              <a:avLst/>
            </a:prstTxWarp>
          </a:bodyPr>
          <a:lstStyle/>
          <a:p>
            <a:endParaRPr lang="en-US"/>
          </a:p>
        </p:txBody>
      </p:sp>
      <p:sp>
        <p:nvSpPr>
          <p:cNvPr id="3081" name="AutoShape 9"/>
          <p:cNvSpPr>
            <a:spLocks noChangeArrowheads="1"/>
          </p:cNvSpPr>
          <p:nvPr/>
        </p:nvSpPr>
        <p:spPr bwMode="auto">
          <a:xfrm>
            <a:off x="1017588" y="1057275"/>
            <a:ext cx="180975" cy="173038"/>
          </a:xfrm>
          <a:custGeom>
            <a:avLst/>
            <a:gdLst>
              <a:gd name="T0" fmla="*/ 2 w 1329"/>
              <a:gd name="T1" fmla="*/ 1281 h 1283"/>
              <a:gd name="T2" fmla="*/ 1046 w 1329"/>
              <a:gd name="T3" fmla="*/ 1283 h 1283"/>
              <a:gd name="T4" fmla="*/ 1109 w 1329"/>
              <a:gd name="T5" fmla="*/ 1271 h 1283"/>
              <a:gd name="T6" fmla="*/ 1152 w 1329"/>
              <a:gd name="T7" fmla="*/ 1252 h 1283"/>
              <a:gd name="T8" fmla="*/ 1193 w 1329"/>
              <a:gd name="T9" fmla="*/ 1229 h 1283"/>
              <a:gd name="T10" fmla="*/ 1224 w 1329"/>
              <a:gd name="T11" fmla="*/ 1204 h 1283"/>
              <a:gd name="T12" fmla="*/ 1253 w 1329"/>
              <a:gd name="T13" fmla="*/ 1175 h 1283"/>
              <a:gd name="T14" fmla="*/ 1283 w 1329"/>
              <a:gd name="T15" fmla="*/ 1141 h 1283"/>
              <a:gd name="T16" fmla="*/ 1302 w 1329"/>
              <a:gd name="T17" fmla="*/ 1100 h 1283"/>
              <a:gd name="T18" fmla="*/ 1313 w 1329"/>
              <a:gd name="T19" fmla="*/ 1067 h 1283"/>
              <a:gd name="T20" fmla="*/ 1325 w 1329"/>
              <a:gd name="T21" fmla="*/ 1027 h 1283"/>
              <a:gd name="T22" fmla="*/ 1329 w 1329"/>
              <a:gd name="T23" fmla="*/ 967 h 1283"/>
              <a:gd name="T24" fmla="*/ 1329 w 1329"/>
              <a:gd name="T25" fmla="*/ 0 h 1283"/>
              <a:gd name="T26" fmla="*/ 891 w 1329"/>
              <a:gd name="T27" fmla="*/ 2 h 1283"/>
              <a:gd name="T28" fmla="*/ 891 w 1329"/>
              <a:gd name="T29" fmla="*/ 931 h 1283"/>
              <a:gd name="T30" fmla="*/ 209 w 1329"/>
              <a:gd name="T31" fmla="*/ 932 h 1283"/>
              <a:gd name="T32" fmla="*/ 0 w 1329"/>
              <a:gd name="T33" fmla="*/ 1283 h 1283"/>
              <a:gd name="T34" fmla="*/ 0 w 1329"/>
              <a:gd name="T35" fmla="*/ 0 h 1283"/>
              <a:gd name="T36" fmla="*/ 1329 w 1329"/>
              <a:gd name="T37" fmla="*/ 1283 h 1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1329" h="1283">
                <a:moveTo>
                  <a:pt x="2" y="1281"/>
                </a:moveTo>
                <a:lnTo>
                  <a:pt x="1046" y="1283"/>
                </a:lnTo>
                <a:lnTo>
                  <a:pt x="1109" y="1271"/>
                </a:lnTo>
                <a:lnTo>
                  <a:pt x="1152" y="1252"/>
                </a:lnTo>
                <a:lnTo>
                  <a:pt x="1193" y="1229"/>
                </a:lnTo>
                <a:lnTo>
                  <a:pt x="1224" y="1204"/>
                </a:lnTo>
                <a:lnTo>
                  <a:pt x="1253" y="1175"/>
                </a:lnTo>
                <a:lnTo>
                  <a:pt x="1283" y="1141"/>
                </a:lnTo>
                <a:lnTo>
                  <a:pt x="1302" y="1100"/>
                </a:lnTo>
                <a:lnTo>
                  <a:pt x="1313" y="1067"/>
                </a:lnTo>
                <a:lnTo>
                  <a:pt x="1325" y="1027"/>
                </a:lnTo>
                <a:lnTo>
                  <a:pt x="1329" y="967"/>
                </a:lnTo>
                <a:lnTo>
                  <a:pt x="1329" y="0"/>
                </a:lnTo>
                <a:lnTo>
                  <a:pt x="891" y="2"/>
                </a:lnTo>
                <a:lnTo>
                  <a:pt x="891" y="931"/>
                </a:lnTo>
                <a:lnTo>
                  <a:pt x="209" y="932"/>
                </a:lnTo>
                <a:lnTo>
                  <a:pt x="0" y="1283"/>
                </a:lnTo>
              </a:path>
            </a:pathLst>
          </a:custGeom>
          <a:solidFill>
            <a:srgbClr val="FF0000"/>
          </a:solidFill>
          <a:ln w="3240">
            <a:solidFill>
              <a:srgbClr val="FF0000"/>
            </a:solidFill>
            <a:round/>
            <a:headEnd/>
            <a:tailEnd/>
          </a:ln>
          <a:effectLst/>
        </p:spPr>
        <p:txBody>
          <a:bodyPr wrap="none" anchor="ctr">
            <a:prstTxWarp prst="textNoShape">
              <a:avLst/>
            </a:prstTxWarp>
          </a:bodyPr>
          <a:lstStyle/>
          <a:p>
            <a:endParaRPr lang="en-US"/>
          </a:p>
        </p:txBody>
      </p:sp>
      <p:sp>
        <p:nvSpPr>
          <p:cNvPr id="3082" name="AutoShape 10"/>
          <p:cNvSpPr>
            <a:spLocks noChangeArrowheads="1"/>
          </p:cNvSpPr>
          <p:nvPr/>
        </p:nvSpPr>
        <p:spPr bwMode="auto">
          <a:xfrm>
            <a:off x="1214438" y="1057275"/>
            <a:ext cx="212725" cy="173038"/>
          </a:xfrm>
          <a:custGeom>
            <a:avLst/>
            <a:gdLst>
              <a:gd name="T0" fmla="*/ 0 w 1564"/>
              <a:gd name="T1" fmla="*/ 1288 h 1288"/>
              <a:gd name="T2" fmla="*/ 0 w 1564"/>
              <a:gd name="T3" fmla="*/ 0 h 1288"/>
              <a:gd name="T4" fmla="*/ 1272 w 1564"/>
              <a:gd name="T5" fmla="*/ 0 h 1288"/>
              <a:gd name="T6" fmla="*/ 1312 w 1564"/>
              <a:gd name="T7" fmla="*/ 6 h 1288"/>
              <a:gd name="T8" fmla="*/ 1345 w 1564"/>
              <a:gd name="T9" fmla="*/ 14 h 1288"/>
              <a:gd name="T10" fmla="*/ 1381 w 1564"/>
              <a:gd name="T11" fmla="*/ 32 h 1288"/>
              <a:gd name="T12" fmla="*/ 1411 w 1564"/>
              <a:gd name="T13" fmla="*/ 50 h 1288"/>
              <a:gd name="T14" fmla="*/ 1440 w 1564"/>
              <a:gd name="T15" fmla="*/ 68 h 1288"/>
              <a:gd name="T16" fmla="*/ 1473 w 1564"/>
              <a:gd name="T17" fmla="*/ 99 h 1288"/>
              <a:gd name="T18" fmla="*/ 1501 w 1564"/>
              <a:gd name="T19" fmla="*/ 132 h 1288"/>
              <a:gd name="T20" fmla="*/ 1520 w 1564"/>
              <a:gd name="T21" fmla="*/ 172 h 1288"/>
              <a:gd name="T22" fmla="*/ 1536 w 1564"/>
              <a:gd name="T23" fmla="*/ 204 h 1288"/>
              <a:gd name="T24" fmla="*/ 1548 w 1564"/>
              <a:gd name="T25" fmla="*/ 232 h 1288"/>
              <a:gd name="T26" fmla="*/ 1556 w 1564"/>
              <a:gd name="T27" fmla="*/ 268 h 1288"/>
              <a:gd name="T28" fmla="*/ 1561 w 1564"/>
              <a:gd name="T29" fmla="*/ 297 h 1288"/>
              <a:gd name="T30" fmla="*/ 1563 w 1564"/>
              <a:gd name="T31" fmla="*/ 331 h 1288"/>
              <a:gd name="T32" fmla="*/ 1564 w 1564"/>
              <a:gd name="T33" fmla="*/ 364 h 1288"/>
              <a:gd name="T34" fmla="*/ 1564 w 1564"/>
              <a:gd name="T35" fmla="*/ 692 h 1288"/>
              <a:gd name="T36" fmla="*/ 1560 w 1564"/>
              <a:gd name="T37" fmla="*/ 733 h 1288"/>
              <a:gd name="T38" fmla="*/ 1551 w 1564"/>
              <a:gd name="T39" fmla="*/ 777 h 1288"/>
              <a:gd name="T40" fmla="*/ 1531 w 1564"/>
              <a:gd name="T41" fmla="*/ 816 h 1288"/>
              <a:gd name="T42" fmla="*/ 1508 w 1564"/>
              <a:gd name="T43" fmla="*/ 848 h 1288"/>
              <a:gd name="T44" fmla="*/ 1477 w 1564"/>
              <a:gd name="T45" fmla="*/ 888 h 1288"/>
              <a:gd name="T46" fmla="*/ 1444 w 1564"/>
              <a:gd name="T47" fmla="*/ 916 h 1288"/>
              <a:gd name="T48" fmla="*/ 1412 w 1564"/>
              <a:gd name="T49" fmla="*/ 940 h 1288"/>
              <a:gd name="T50" fmla="*/ 1384 w 1564"/>
              <a:gd name="T51" fmla="*/ 956 h 1288"/>
              <a:gd name="T52" fmla="*/ 1352 w 1564"/>
              <a:gd name="T53" fmla="*/ 968 h 1288"/>
              <a:gd name="T54" fmla="*/ 1316 w 1564"/>
              <a:gd name="T55" fmla="*/ 980 h 1288"/>
              <a:gd name="T56" fmla="*/ 1284 w 1564"/>
              <a:gd name="T57" fmla="*/ 988 h 1288"/>
              <a:gd name="T58" fmla="*/ 576 w 1564"/>
              <a:gd name="T59" fmla="*/ 988 h 1288"/>
              <a:gd name="T60" fmla="*/ 436 w 1564"/>
              <a:gd name="T61" fmla="*/ 736 h 1288"/>
              <a:gd name="T62" fmla="*/ 436 w 1564"/>
              <a:gd name="T63" fmla="*/ 624 h 1288"/>
              <a:gd name="T64" fmla="*/ 1128 w 1564"/>
              <a:gd name="T65" fmla="*/ 624 h 1288"/>
              <a:gd name="T66" fmla="*/ 1128 w 1564"/>
              <a:gd name="T67" fmla="*/ 364 h 1288"/>
              <a:gd name="T68" fmla="*/ 432 w 1564"/>
              <a:gd name="T69" fmla="*/ 364 h 1288"/>
              <a:gd name="T70" fmla="*/ 432 w 1564"/>
              <a:gd name="T71" fmla="*/ 1288 h 1288"/>
              <a:gd name="T72" fmla="*/ 0 w 1564"/>
              <a:gd name="T73" fmla="*/ 1288 h 1288"/>
              <a:gd name="T74" fmla="*/ 0 w 1564"/>
              <a:gd name="T75" fmla="*/ 0 h 1288"/>
              <a:gd name="T76" fmla="*/ 1564 w 1564"/>
              <a:gd name="T77" fmla="*/ 1288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T74" t="T75" r="T76" b="T77"/>
            <a:pathLst>
              <a:path w="1564" h="1288">
                <a:moveTo>
                  <a:pt x="0" y="1288"/>
                </a:moveTo>
                <a:lnTo>
                  <a:pt x="0" y="0"/>
                </a:lnTo>
                <a:lnTo>
                  <a:pt x="1272" y="0"/>
                </a:lnTo>
                <a:lnTo>
                  <a:pt x="1312" y="6"/>
                </a:lnTo>
                <a:lnTo>
                  <a:pt x="1345" y="14"/>
                </a:lnTo>
                <a:lnTo>
                  <a:pt x="1381" y="32"/>
                </a:lnTo>
                <a:lnTo>
                  <a:pt x="1411" y="50"/>
                </a:lnTo>
                <a:lnTo>
                  <a:pt x="1440" y="68"/>
                </a:lnTo>
                <a:lnTo>
                  <a:pt x="1473" y="99"/>
                </a:lnTo>
                <a:lnTo>
                  <a:pt x="1501" y="132"/>
                </a:lnTo>
                <a:lnTo>
                  <a:pt x="1520" y="172"/>
                </a:lnTo>
                <a:lnTo>
                  <a:pt x="1536" y="204"/>
                </a:lnTo>
                <a:lnTo>
                  <a:pt x="1548" y="232"/>
                </a:lnTo>
                <a:lnTo>
                  <a:pt x="1556" y="268"/>
                </a:lnTo>
                <a:lnTo>
                  <a:pt x="1561" y="297"/>
                </a:lnTo>
                <a:lnTo>
                  <a:pt x="1563" y="331"/>
                </a:lnTo>
                <a:lnTo>
                  <a:pt x="1564" y="364"/>
                </a:lnTo>
                <a:lnTo>
                  <a:pt x="1564" y="692"/>
                </a:lnTo>
                <a:lnTo>
                  <a:pt x="1560" y="733"/>
                </a:lnTo>
                <a:lnTo>
                  <a:pt x="1551" y="777"/>
                </a:lnTo>
                <a:lnTo>
                  <a:pt x="1531" y="816"/>
                </a:lnTo>
                <a:lnTo>
                  <a:pt x="1508" y="848"/>
                </a:lnTo>
                <a:lnTo>
                  <a:pt x="1477" y="888"/>
                </a:lnTo>
                <a:lnTo>
                  <a:pt x="1444" y="916"/>
                </a:lnTo>
                <a:lnTo>
                  <a:pt x="1412" y="940"/>
                </a:lnTo>
                <a:lnTo>
                  <a:pt x="1384" y="956"/>
                </a:lnTo>
                <a:lnTo>
                  <a:pt x="1352" y="968"/>
                </a:lnTo>
                <a:lnTo>
                  <a:pt x="1316" y="980"/>
                </a:lnTo>
                <a:lnTo>
                  <a:pt x="1284" y="988"/>
                </a:lnTo>
                <a:lnTo>
                  <a:pt x="576" y="988"/>
                </a:lnTo>
                <a:lnTo>
                  <a:pt x="436" y="736"/>
                </a:lnTo>
                <a:lnTo>
                  <a:pt x="436" y="624"/>
                </a:lnTo>
                <a:lnTo>
                  <a:pt x="1128" y="624"/>
                </a:lnTo>
                <a:lnTo>
                  <a:pt x="1128" y="364"/>
                </a:lnTo>
                <a:lnTo>
                  <a:pt x="432" y="364"/>
                </a:lnTo>
                <a:lnTo>
                  <a:pt x="432" y="1288"/>
                </a:lnTo>
                <a:lnTo>
                  <a:pt x="0" y="1288"/>
                </a:lnTo>
                <a:close/>
              </a:path>
            </a:pathLst>
          </a:custGeom>
          <a:solidFill>
            <a:srgbClr val="FF0000"/>
          </a:solidFill>
          <a:ln w="3240">
            <a:solidFill>
              <a:srgbClr val="FF0000"/>
            </a:solidFill>
            <a:round/>
            <a:headEnd/>
            <a:tailEnd/>
          </a:ln>
          <a:effectLst/>
        </p:spPr>
        <p:txBody>
          <a:bodyPr wrap="none" anchor="ctr">
            <a:prstTxWarp prst="textNoShape">
              <a:avLst/>
            </a:prstTxWarp>
          </a:bodyPr>
          <a:lstStyle/>
          <a:p>
            <a:endParaRPr lang="en-US"/>
          </a:p>
        </p:txBody>
      </p:sp>
      <p:sp>
        <p:nvSpPr>
          <p:cNvPr id="3083" name="AutoShape 11"/>
          <p:cNvSpPr>
            <a:spLocks noChangeArrowheads="1"/>
          </p:cNvSpPr>
          <p:nvPr/>
        </p:nvSpPr>
        <p:spPr bwMode="auto">
          <a:xfrm>
            <a:off x="1443038" y="1055688"/>
            <a:ext cx="180975" cy="174625"/>
          </a:xfrm>
          <a:custGeom>
            <a:avLst/>
            <a:gdLst>
              <a:gd name="T0" fmla="*/ 1 w 1321"/>
              <a:gd name="T1" fmla="*/ 0 h 1294"/>
              <a:gd name="T2" fmla="*/ 435 w 1321"/>
              <a:gd name="T3" fmla="*/ 8 h 1294"/>
              <a:gd name="T4" fmla="*/ 435 w 1321"/>
              <a:gd name="T5" fmla="*/ 940 h 1294"/>
              <a:gd name="T6" fmla="*/ 1116 w 1321"/>
              <a:gd name="T7" fmla="*/ 940 h 1294"/>
              <a:gd name="T8" fmla="*/ 1321 w 1321"/>
              <a:gd name="T9" fmla="*/ 1293 h 1294"/>
              <a:gd name="T10" fmla="*/ 288 w 1321"/>
              <a:gd name="T11" fmla="*/ 1294 h 1294"/>
              <a:gd name="T12" fmla="*/ 238 w 1321"/>
              <a:gd name="T13" fmla="*/ 1288 h 1294"/>
              <a:gd name="T14" fmla="*/ 199 w 1321"/>
              <a:gd name="T15" fmla="*/ 1278 h 1294"/>
              <a:gd name="T16" fmla="*/ 156 w 1321"/>
              <a:gd name="T17" fmla="*/ 1258 h 1294"/>
              <a:gd name="T18" fmla="*/ 115 w 1321"/>
              <a:gd name="T19" fmla="*/ 1234 h 1294"/>
              <a:gd name="T20" fmla="*/ 79 w 1321"/>
              <a:gd name="T21" fmla="*/ 1204 h 1294"/>
              <a:gd name="T22" fmla="*/ 57 w 1321"/>
              <a:gd name="T23" fmla="*/ 1174 h 1294"/>
              <a:gd name="T24" fmla="*/ 33 w 1321"/>
              <a:gd name="T25" fmla="*/ 1144 h 1294"/>
              <a:gd name="T26" fmla="*/ 16 w 1321"/>
              <a:gd name="T27" fmla="*/ 1108 h 1294"/>
              <a:gd name="T28" fmla="*/ 4 w 1321"/>
              <a:gd name="T29" fmla="*/ 1072 h 1294"/>
              <a:gd name="T30" fmla="*/ 0 w 1321"/>
              <a:gd name="T31" fmla="*/ 963 h 1294"/>
              <a:gd name="T32" fmla="*/ 1 w 1321"/>
              <a:gd name="T33" fmla="*/ 0 h 1294"/>
              <a:gd name="T34" fmla="*/ 0 w 1321"/>
              <a:gd name="T35" fmla="*/ 0 h 1294"/>
              <a:gd name="T36" fmla="*/ 1321 w 1321"/>
              <a:gd name="T37" fmla="*/ 1294 h 1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1321" h="1294">
                <a:moveTo>
                  <a:pt x="1" y="0"/>
                </a:moveTo>
                <a:lnTo>
                  <a:pt x="435" y="8"/>
                </a:lnTo>
                <a:lnTo>
                  <a:pt x="435" y="940"/>
                </a:lnTo>
                <a:lnTo>
                  <a:pt x="1116" y="940"/>
                </a:lnTo>
                <a:lnTo>
                  <a:pt x="1321" y="1293"/>
                </a:lnTo>
                <a:lnTo>
                  <a:pt x="288" y="1294"/>
                </a:lnTo>
                <a:lnTo>
                  <a:pt x="238" y="1288"/>
                </a:lnTo>
                <a:lnTo>
                  <a:pt x="199" y="1278"/>
                </a:lnTo>
                <a:lnTo>
                  <a:pt x="156" y="1258"/>
                </a:lnTo>
                <a:lnTo>
                  <a:pt x="115" y="1234"/>
                </a:lnTo>
                <a:lnTo>
                  <a:pt x="79" y="1204"/>
                </a:lnTo>
                <a:lnTo>
                  <a:pt x="57" y="1174"/>
                </a:lnTo>
                <a:lnTo>
                  <a:pt x="33" y="1144"/>
                </a:lnTo>
                <a:lnTo>
                  <a:pt x="16" y="1108"/>
                </a:lnTo>
                <a:lnTo>
                  <a:pt x="4" y="1072"/>
                </a:lnTo>
                <a:lnTo>
                  <a:pt x="0" y="963"/>
                </a:lnTo>
                <a:lnTo>
                  <a:pt x="1" y="0"/>
                </a:lnTo>
                <a:close/>
              </a:path>
            </a:pathLst>
          </a:custGeom>
          <a:solidFill>
            <a:srgbClr val="FF0000"/>
          </a:solidFill>
          <a:ln w="3240">
            <a:solidFill>
              <a:srgbClr val="FF0000"/>
            </a:solidFill>
            <a:round/>
            <a:headEnd/>
            <a:tailEnd/>
          </a:ln>
          <a:effectLst/>
        </p:spPr>
        <p:txBody>
          <a:bodyPr wrap="none" anchor="ctr">
            <a:prstTxWarp prst="textNoShape">
              <a:avLst/>
            </a:prstTxWarp>
          </a:bodyPr>
          <a:lstStyle/>
          <a:p>
            <a:endParaRPr lang="en-US"/>
          </a:p>
        </p:txBody>
      </p:sp>
      <p:grpSp>
        <p:nvGrpSpPr>
          <p:cNvPr id="3084" name="Group 12"/>
          <p:cNvGrpSpPr>
            <a:grpSpLocks/>
          </p:cNvGrpSpPr>
          <p:nvPr/>
        </p:nvGrpSpPr>
        <p:grpSpPr bwMode="auto">
          <a:xfrm>
            <a:off x="7769225" y="700088"/>
            <a:ext cx="492125" cy="525462"/>
            <a:chOff x="4894" y="441"/>
            <a:chExt cx="310" cy="331"/>
          </a:xfrm>
        </p:grpSpPr>
        <p:grpSp>
          <p:nvGrpSpPr>
            <p:cNvPr id="3085" name="Group 13"/>
            <p:cNvGrpSpPr>
              <a:grpSpLocks/>
            </p:cNvGrpSpPr>
            <p:nvPr/>
          </p:nvGrpSpPr>
          <p:grpSpPr bwMode="auto">
            <a:xfrm>
              <a:off x="4894" y="441"/>
              <a:ext cx="310" cy="205"/>
              <a:chOff x="4894" y="441"/>
              <a:chExt cx="310" cy="205"/>
            </a:xfrm>
          </p:grpSpPr>
          <p:sp>
            <p:nvSpPr>
              <p:cNvPr id="3086" name="AutoShape 14"/>
              <p:cNvSpPr>
                <a:spLocks noChangeArrowheads="1"/>
              </p:cNvSpPr>
              <p:nvPr/>
            </p:nvSpPr>
            <p:spPr bwMode="auto">
              <a:xfrm>
                <a:off x="4967" y="441"/>
                <a:ext cx="40" cy="157"/>
              </a:xfrm>
              <a:custGeom>
                <a:avLst/>
                <a:gdLst>
                  <a:gd name="T0" fmla="*/ 0 w 44"/>
                  <a:gd name="T1" fmla="*/ 27 h 174"/>
                  <a:gd name="T2" fmla="*/ 24 w 44"/>
                  <a:gd name="T3" fmla="*/ 8 h 174"/>
                  <a:gd name="T4" fmla="*/ 44 w 44"/>
                  <a:gd name="T5" fmla="*/ 0 h 174"/>
                  <a:gd name="T6" fmla="*/ 20 w 44"/>
                  <a:gd name="T7" fmla="*/ 19 h 174"/>
                  <a:gd name="T8" fmla="*/ 0 w 44"/>
                  <a:gd name="T9" fmla="*/ 27 h 174"/>
                  <a:gd name="T10" fmla="*/ 44 w 44"/>
                  <a:gd name="T11" fmla="*/ 0 h 174"/>
                  <a:gd name="T12" fmla="*/ 24 w 44"/>
                  <a:gd name="T13" fmla="*/ 8 h 174"/>
                  <a:gd name="T14" fmla="*/ 20 w 44"/>
                  <a:gd name="T15" fmla="*/ 19 h 174"/>
                  <a:gd name="T16" fmla="*/ 0 w 44"/>
                  <a:gd name="T17" fmla="*/ 27 h 174"/>
                  <a:gd name="T18" fmla="*/ 10 w 44"/>
                  <a:gd name="T19" fmla="*/ 23 h 174"/>
                  <a:gd name="T20" fmla="*/ 27 w 44"/>
                  <a:gd name="T21" fmla="*/ 174 h 174"/>
                  <a:gd name="T22" fmla="*/ 0 w 44"/>
                  <a:gd name="T23" fmla="*/ 0 h 174"/>
                  <a:gd name="T24" fmla="*/ 44 w 44"/>
                  <a:gd name="T25"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44" h="174">
                    <a:moveTo>
                      <a:pt x="0" y="27"/>
                    </a:moveTo>
                    <a:lnTo>
                      <a:pt x="24" y="8"/>
                    </a:lnTo>
                    <a:lnTo>
                      <a:pt x="44" y="0"/>
                    </a:lnTo>
                    <a:lnTo>
                      <a:pt x="20" y="19"/>
                    </a:lnTo>
                    <a:lnTo>
                      <a:pt x="0" y="27"/>
                    </a:lnTo>
                    <a:lnTo>
                      <a:pt x="44" y="0"/>
                    </a:lnTo>
                    <a:lnTo>
                      <a:pt x="24" y="8"/>
                    </a:lnTo>
                    <a:lnTo>
                      <a:pt x="20" y="19"/>
                    </a:lnTo>
                    <a:lnTo>
                      <a:pt x="0" y="27"/>
                    </a:lnTo>
                    <a:lnTo>
                      <a:pt x="10" y="23"/>
                    </a:lnTo>
                    <a:lnTo>
                      <a:pt x="27" y="17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87" name="AutoShape 15"/>
              <p:cNvSpPr>
                <a:spLocks noChangeArrowheads="1"/>
              </p:cNvSpPr>
              <p:nvPr/>
            </p:nvSpPr>
            <p:spPr bwMode="auto">
              <a:xfrm>
                <a:off x="4967" y="462"/>
                <a:ext cx="24" cy="156"/>
              </a:xfrm>
              <a:custGeom>
                <a:avLst/>
                <a:gdLst>
                  <a:gd name="T0" fmla="*/ 10 w 27"/>
                  <a:gd name="T1" fmla="*/ 0 h 173"/>
                  <a:gd name="T2" fmla="*/ 0 w 27"/>
                  <a:gd name="T3" fmla="*/ 4 h 173"/>
                  <a:gd name="T4" fmla="*/ 16 w 27"/>
                  <a:gd name="T5" fmla="*/ 153 h 173"/>
                  <a:gd name="T6" fmla="*/ 27 w 27"/>
                  <a:gd name="T7" fmla="*/ 151 h 173"/>
                  <a:gd name="T8" fmla="*/ 26 w 27"/>
                  <a:gd name="T9" fmla="*/ 173 h 173"/>
                  <a:gd name="T10" fmla="*/ 16 w 27"/>
                  <a:gd name="T11" fmla="*/ 153 h 173"/>
                  <a:gd name="T12" fmla="*/ 0 w 27"/>
                  <a:gd name="T13" fmla="*/ 4 h 173"/>
                  <a:gd name="T14" fmla="*/ 0 w 27"/>
                  <a:gd name="T15" fmla="*/ 0 h 173"/>
                  <a:gd name="T16" fmla="*/ 27 w 27"/>
                  <a:gd name="T17" fmla="*/ 173 h 173"/>
                </a:gdLst>
                <a:ahLst/>
                <a:cxnLst>
                  <a:cxn ang="0">
                    <a:pos x="T0" y="T1"/>
                  </a:cxn>
                  <a:cxn ang="0">
                    <a:pos x="T2" y="T3"/>
                  </a:cxn>
                  <a:cxn ang="0">
                    <a:pos x="T4" y="T5"/>
                  </a:cxn>
                  <a:cxn ang="0">
                    <a:pos x="T6" y="T7"/>
                  </a:cxn>
                  <a:cxn ang="0">
                    <a:pos x="T8" y="T9"/>
                  </a:cxn>
                  <a:cxn ang="0">
                    <a:pos x="T10" y="T11"/>
                  </a:cxn>
                  <a:cxn ang="0">
                    <a:pos x="T12" y="T13"/>
                  </a:cxn>
                </a:cxnLst>
                <a:rect l="T14" t="T15" r="T16" b="T17"/>
                <a:pathLst>
                  <a:path w="27" h="173">
                    <a:moveTo>
                      <a:pt x="10" y="0"/>
                    </a:moveTo>
                    <a:lnTo>
                      <a:pt x="0" y="4"/>
                    </a:lnTo>
                    <a:lnTo>
                      <a:pt x="16" y="153"/>
                    </a:lnTo>
                    <a:lnTo>
                      <a:pt x="27" y="151"/>
                    </a:lnTo>
                    <a:lnTo>
                      <a:pt x="26" y="173"/>
                    </a:lnTo>
                    <a:lnTo>
                      <a:pt x="16" y="153"/>
                    </a:lnTo>
                    <a:lnTo>
                      <a:pt x="0" y="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88" name="AutoShape 16"/>
              <p:cNvSpPr>
                <a:spLocks noChangeArrowheads="1"/>
              </p:cNvSpPr>
              <p:nvPr/>
            </p:nvSpPr>
            <p:spPr bwMode="auto">
              <a:xfrm>
                <a:off x="4967" y="465"/>
                <a:ext cx="24" cy="134"/>
              </a:xfrm>
              <a:custGeom>
                <a:avLst/>
                <a:gdLst>
                  <a:gd name="T0" fmla="*/ 2 w 27"/>
                  <a:gd name="T1" fmla="*/ 17 h 149"/>
                  <a:gd name="T2" fmla="*/ 12 w 27"/>
                  <a:gd name="T3" fmla="*/ 13 h 149"/>
                  <a:gd name="T4" fmla="*/ 14 w 27"/>
                  <a:gd name="T5" fmla="*/ 30 h 149"/>
                  <a:gd name="T6" fmla="*/ 4 w 27"/>
                  <a:gd name="T7" fmla="*/ 33 h 149"/>
                  <a:gd name="T8" fmla="*/ 6 w 27"/>
                  <a:gd name="T9" fmla="*/ 50 h 149"/>
                  <a:gd name="T10" fmla="*/ 16 w 27"/>
                  <a:gd name="T11" fmla="*/ 46 h 149"/>
                  <a:gd name="T12" fmla="*/ 18 w 27"/>
                  <a:gd name="T13" fmla="*/ 63 h 149"/>
                  <a:gd name="T14" fmla="*/ 7 w 27"/>
                  <a:gd name="T15" fmla="*/ 66 h 149"/>
                  <a:gd name="T16" fmla="*/ 9 w 27"/>
                  <a:gd name="T17" fmla="*/ 83 h 149"/>
                  <a:gd name="T18" fmla="*/ 20 w 27"/>
                  <a:gd name="T19" fmla="*/ 80 h 149"/>
                  <a:gd name="T20" fmla="*/ 22 w 27"/>
                  <a:gd name="T21" fmla="*/ 96 h 149"/>
                  <a:gd name="T22" fmla="*/ 11 w 27"/>
                  <a:gd name="T23" fmla="*/ 100 h 149"/>
                  <a:gd name="T24" fmla="*/ 13 w 27"/>
                  <a:gd name="T25" fmla="*/ 116 h 149"/>
                  <a:gd name="T26" fmla="*/ 23 w 27"/>
                  <a:gd name="T27" fmla="*/ 113 h 149"/>
                  <a:gd name="T28" fmla="*/ 25 w 27"/>
                  <a:gd name="T29" fmla="*/ 130 h 149"/>
                  <a:gd name="T30" fmla="*/ 15 w 27"/>
                  <a:gd name="T31" fmla="*/ 133 h 149"/>
                  <a:gd name="T32" fmla="*/ 16 w 27"/>
                  <a:gd name="T33" fmla="*/ 149 h 149"/>
                  <a:gd name="T34" fmla="*/ 27 w 27"/>
                  <a:gd name="T35" fmla="*/ 147 h 149"/>
                  <a:gd name="T36" fmla="*/ 15 w 27"/>
                  <a:gd name="T37" fmla="*/ 133 h 149"/>
                  <a:gd name="T38" fmla="*/ 23 w 27"/>
                  <a:gd name="T39" fmla="*/ 113 h 149"/>
                  <a:gd name="T40" fmla="*/ 11 w 27"/>
                  <a:gd name="T41" fmla="*/ 100 h 149"/>
                  <a:gd name="T42" fmla="*/ 20 w 27"/>
                  <a:gd name="T43" fmla="*/ 80 h 149"/>
                  <a:gd name="T44" fmla="*/ 7 w 27"/>
                  <a:gd name="T45" fmla="*/ 66 h 149"/>
                  <a:gd name="T46" fmla="*/ 16 w 27"/>
                  <a:gd name="T47" fmla="*/ 46 h 149"/>
                  <a:gd name="T48" fmla="*/ 4 w 27"/>
                  <a:gd name="T49" fmla="*/ 33 h 149"/>
                  <a:gd name="T50" fmla="*/ 12 w 27"/>
                  <a:gd name="T51" fmla="*/ 13 h 149"/>
                  <a:gd name="T52" fmla="*/ 0 w 27"/>
                  <a:gd name="T53" fmla="*/ 0 h 149"/>
                  <a:gd name="T54" fmla="*/ 0 w 27"/>
                  <a:gd name="T55" fmla="*/ 0 h 149"/>
                  <a:gd name="T56" fmla="*/ 27 w 27"/>
                  <a:gd name="T57" fmla="*/ 149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27" h="149">
                    <a:moveTo>
                      <a:pt x="2" y="17"/>
                    </a:moveTo>
                    <a:lnTo>
                      <a:pt x="12" y="13"/>
                    </a:lnTo>
                    <a:lnTo>
                      <a:pt x="14" y="30"/>
                    </a:lnTo>
                    <a:lnTo>
                      <a:pt x="4" y="33"/>
                    </a:lnTo>
                    <a:lnTo>
                      <a:pt x="6" y="50"/>
                    </a:lnTo>
                    <a:lnTo>
                      <a:pt x="16" y="46"/>
                    </a:lnTo>
                    <a:lnTo>
                      <a:pt x="18" y="63"/>
                    </a:lnTo>
                    <a:lnTo>
                      <a:pt x="7" y="66"/>
                    </a:lnTo>
                    <a:lnTo>
                      <a:pt x="9" y="83"/>
                    </a:lnTo>
                    <a:lnTo>
                      <a:pt x="20" y="80"/>
                    </a:lnTo>
                    <a:lnTo>
                      <a:pt x="22" y="96"/>
                    </a:lnTo>
                    <a:lnTo>
                      <a:pt x="11" y="100"/>
                    </a:lnTo>
                    <a:lnTo>
                      <a:pt x="13" y="116"/>
                    </a:lnTo>
                    <a:lnTo>
                      <a:pt x="23" y="113"/>
                    </a:lnTo>
                    <a:lnTo>
                      <a:pt x="25" y="130"/>
                    </a:lnTo>
                    <a:lnTo>
                      <a:pt x="15" y="133"/>
                    </a:lnTo>
                    <a:lnTo>
                      <a:pt x="16" y="149"/>
                    </a:lnTo>
                    <a:lnTo>
                      <a:pt x="27" y="147"/>
                    </a:lnTo>
                    <a:lnTo>
                      <a:pt x="15" y="133"/>
                    </a:lnTo>
                    <a:lnTo>
                      <a:pt x="23" y="113"/>
                    </a:lnTo>
                    <a:lnTo>
                      <a:pt x="11" y="100"/>
                    </a:lnTo>
                    <a:lnTo>
                      <a:pt x="20" y="80"/>
                    </a:lnTo>
                    <a:lnTo>
                      <a:pt x="7" y="66"/>
                    </a:lnTo>
                    <a:lnTo>
                      <a:pt x="16" y="46"/>
                    </a:lnTo>
                    <a:lnTo>
                      <a:pt x="4" y="33"/>
                    </a:lnTo>
                    <a:lnTo>
                      <a:pt x="12" y="13"/>
                    </a:lnTo>
                    <a:lnTo>
                      <a:pt x="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89" name="AutoShape 17"/>
              <p:cNvSpPr>
                <a:spLocks noChangeArrowheads="1"/>
              </p:cNvSpPr>
              <p:nvPr/>
            </p:nvSpPr>
            <p:spPr bwMode="auto">
              <a:xfrm>
                <a:off x="4983" y="448"/>
                <a:ext cx="168" cy="75"/>
              </a:xfrm>
              <a:custGeom>
                <a:avLst/>
                <a:gdLst>
                  <a:gd name="T0" fmla="*/ 3 w 186"/>
                  <a:gd name="T1" fmla="*/ 81 h 83"/>
                  <a:gd name="T2" fmla="*/ 10 w 186"/>
                  <a:gd name="T3" fmla="*/ 76 h 83"/>
                  <a:gd name="T4" fmla="*/ 15 w 186"/>
                  <a:gd name="T5" fmla="*/ 73 h 83"/>
                  <a:gd name="T6" fmla="*/ 20 w 186"/>
                  <a:gd name="T7" fmla="*/ 70 h 83"/>
                  <a:gd name="T8" fmla="*/ 25 w 186"/>
                  <a:gd name="T9" fmla="*/ 67 h 83"/>
                  <a:gd name="T10" fmla="*/ 29 w 186"/>
                  <a:gd name="T11" fmla="*/ 64 h 83"/>
                  <a:gd name="T12" fmla="*/ 33 w 186"/>
                  <a:gd name="T13" fmla="*/ 62 h 83"/>
                  <a:gd name="T14" fmla="*/ 36 w 186"/>
                  <a:gd name="T15" fmla="*/ 60 h 83"/>
                  <a:gd name="T16" fmla="*/ 40 w 186"/>
                  <a:gd name="T17" fmla="*/ 58 h 83"/>
                  <a:gd name="T18" fmla="*/ 43 w 186"/>
                  <a:gd name="T19" fmla="*/ 56 h 83"/>
                  <a:gd name="T20" fmla="*/ 47 w 186"/>
                  <a:gd name="T21" fmla="*/ 54 h 83"/>
                  <a:gd name="T22" fmla="*/ 50 w 186"/>
                  <a:gd name="T23" fmla="*/ 52 h 83"/>
                  <a:gd name="T24" fmla="*/ 54 w 186"/>
                  <a:gd name="T25" fmla="*/ 50 h 83"/>
                  <a:gd name="T26" fmla="*/ 57 w 186"/>
                  <a:gd name="T27" fmla="*/ 48 h 83"/>
                  <a:gd name="T28" fmla="*/ 61 w 186"/>
                  <a:gd name="T29" fmla="*/ 46 h 83"/>
                  <a:gd name="T30" fmla="*/ 64 w 186"/>
                  <a:gd name="T31" fmla="*/ 45 h 83"/>
                  <a:gd name="T32" fmla="*/ 67 w 186"/>
                  <a:gd name="T33" fmla="*/ 43 h 83"/>
                  <a:gd name="T34" fmla="*/ 71 w 186"/>
                  <a:gd name="T35" fmla="*/ 41 h 83"/>
                  <a:gd name="T36" fmla="*/ 74 w 186"/>
                  <a:gd name="T37" fmla="*/ 39 h 83"/>
                  <a:gd name="T38" fmla="*/ 78 w 186"/>
                  <a:gd name="T39" fmla="*/ 38 h 83"/>
                  <a:gd name="T40" fmla="*/ 82 w 186"/>
                  <a:gd name="T41" fmla="*/ 36 h 83"/>
                  <a:gd name="T42" fmla="*/ 85 w 186"/>
                  <a:gd name="T43" fmla="*/ 34 h 83"/>
                  <a:gd name="T44" fmla="*/ 89 w 186"/>
                  <a:gd name="T45" fmla="*/ 32 h 83"/>
                  <a:gd name="T46" fmla="*/ 93 w 186"/>
                  <a:gd name="T47" fmla="*/ 30 h 83"/>
                  <a:gd name="T48" fmla="*/ 97 w 186"/>
                  <a:gd name="T49" fmla="*/ 28 h 83"/>
                  <a:gd name="T50" fmla="*/ 101 w 186"/>
                  <a:gd name="T51" fmla="*/ 26 h 83"/>
                  <a:gd name="T52" fmla="*/ 104 w 186"/>
                  <a:gd name="T53" fmla="*/ 25 h 83"/>
                  <a:gd name="T54" fmla="*/ 108 w 186"/>
                  <a:gd name="T55" fmla="*/ 24 h 83"/>
                  <a:gd name="T56" fmla="*/ 112 w 186"/>
                  <a:gd name="T57" fmla="*/ 22 h 83"/>
                  <a:gd name="T58" fmla="*/ 116 w 186"/>
                  <a:gd name="T59" fmla="*/ 21 h 83"/>
                  <a:gd name="T60" fmla="*/ 120 w 186"/>
                  <a:gd name="T61" fmla="*/ 20 h 83"/>
                  <a:gd name="T62" fmla="*/ 124 w 186"/>
                  <a:gd name="T63" fmla="*/ 18 h 83"/>
                  <a:gd name="T64" fmla="*/ 128 w 186"/>
                  <a:gd name="T65" fmla="*/ 17 h 83"/>
                  <a:gd name="T66" fmla="*/ 132 w 186"/>
                  <a:gd name="T67" fmla="*/ 15 h 83"/>
                  <a:gd name="T68" fmla="*/ 136 w 186"/>
                  <a:gd name="T69" fmla="*/ 14 h 83"/>
                  <a:gd name="T70" fmla="*/ 140 w 186"/>
                  <a:gd name="T71" fmla="*/ 12 h 83"/>
                  <a:gd name="T72" fmla="*/ 143 w 186"/>
                  <a:gd name="T73" fmla="*/ 11 h 83"/>
                  <a:gd name="T74" fmla="*/ 147 w 186"/>
                  <a:gd name="T75" fmla="*/ 10 h 83"/>
                  <a:gd name="T76" fmla="*/ 150 w 186"/>
                  <a:gd name="T77" fmla="*/ 9 h 83"/>
                  <a:gd name="T78" fmla="*/ 153 w 186"/>
                  <a:gd name="T79" fmla="*/ 8 h 83"/>
                  <a:gd name="T80" fmla="*/ 157 w 186"/>
                  <a:gd name="T81" fmla="*/ 7 h 83"/>
                  <a:gd name="T82" fmla="*/ 161 w 186"/>
                  <a:gd name="T83" fmla="*/ 6 h 83"/>
                  <a:gd name="T84" fmla="*/ 164 w 186"/>
                  <a:gd name="T85" fmla="*/ 5 h 83"/>
                  <a:gd name="T86" fmla="*/ 168 w 186"/>
                  <a:gd name="T87" fmla="*/ 4 h 83"/>
                  <a:gd name="T88" fmla="*/ 172 w 186"/>
                  <a:gd name="T89" fmla="*/ 3 h 83"/>
                  <a:gd name="T90" fmla="*/ 175 w 186"/>
                  <a:gd name="T91" fmla="*/ 2 h 83"/>
                  <a:gd name="T92" fmla="*/ 178 w 186"/>
                  <a:gd name="T93" fmla="*/ 1 h 83"/>
                  <a:gd name="T94" fmla="*/ 181 w 186"/>
                  <a:gd name="T95" fmla="*/ 1 h 83"/>
                  <a:gd name="T96" fmla="*/ 184 w 186"/>
                  <a:gd name="T97" fmla="*/ 0 h 83"/>
                  <a:gd name="T98" fmla="*/ 186 w 186"/>
                  <a:gd name="T99" fmla="*/ 0 h 83"/>
                  <a:gd name="T100" fmla="*/ 0 w 186"/>
                  <a:gd name="T101" fmla="*/ 0 h 83"/>
                  <a:gd name="T102" fmla="*/ 186 w 186"/>
                  <a:gd name="T103"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86" h="83">
                    <a:moveTo>
                      <a:pt x="0" y="83"/>
                    </a:moveTo>
                    <a:lnTo>
                      <a:pt x="3" y="81"/>
                    </a:lnTo>
                    <a:lnTo>
                      <a:pt x="7" y="79"/>
                    </a:lnTo>
                    <a:lnTo>
                      <a:pt x="10" y="76"/>
                    </a:lnTo>
                    <a:lnTo>
                      <a:pt x="13" y="74"/>
                    </a:lnTo>
                    <a:lnTo>
                      <a:pt x="15" y="73"/>
                    </a:lnTo>
                    <a:lnTo>
                      <a:pt x="18" y="71"/>
                    </a:lnTo>
                    <a:lnTo>
                      <a:pt x="20" y="70"/>
                    </a:lnTo>
                    <a:lnTo>
                      <a:pt x="23" y="68"/>
                    </a:lnTo>
                    <a:lnTo>
                      <a:pt x="25" y="67"/>
                    </a:lnTo>
                    <a:lnTo>
                      <a:pt x="27" y="66"/>
                    </a:lnTo>
                    <a:lnTo>
                      <a:pt x="29" y="64"/>
                    </a:lnTo>
                    <a:lnTo>
                      <a:pt x="31" y="63"/>
                    </a:lnTo>
                    <a:lnTo>
                      <a:pt x="33" y="62"/>
                    </a:lnTo>
                    <a:lnTo>
                      <a:pt x="35" y="61"/>
                    </a:lnTo>
                    <a:lnTo>
                      <a:pt x="36" y="60"/>
                    </a:lnTo>
                    <a:lnTo>
                      <a:pt x="38" y="59"/>
                    </a:lnTo>
                    <a:lnTo>
                      <a:pt x="40" y="58"/>
                    </a:lnTo>
                    <a:lnTo>
                      <a:pt x="42" y="57"/>
                    </a:lnTo>
                    <a:lnTo>
                      <a:pt x="43" y="56"/>
                    </a:lnTo>
                    <a:lnTo>
                      <a:pt x="45" y="55"/>
                    </a:lnTo>
                    <a:lnTo>
                      <a:pt x="47" y="54"/>
                    </a:lnTo>
                    <a:lnTo>
                      <a:pt x="48" y="53"/>
                    </a:lnTo>
                    <a:lnTo>
                      <a:pt x="50" y="52"/>
                    </a:lnTo>
                    <a:lnTo>
                      <a:pt x="52" y="51"/>
                    </a:lnTo>
                    <a:lnTo>
                      <a:pt x="54" y="50"/>
                    </a:lnTo>
                    <a:lnTo>
                      <a:pt x="55" y="49"/>
                    </a:lnTo>
                    <a:lnTo>
                      <a:pt x="57" y="48"/>
                    </a:lnTo>
                    <a:lnTo>
                      <a:pt x="59" y="47"/>
                    </a:lnTo>
                    <a:lnTo>
                      <a:pt x="61" y="46"/>
                    </a:lnTo>
                    <a:lnTo>
                      <a:pt x="62" y="46"/>
                    </a:lnTo>
                    <a:lnTo>
                      <a:pt x="64" y="45"/>
                    </a:lnTo>
                    <a:lnTo>
                      <a:pt x="66" y="44"/>
                    </a:lnTo>
                    <a:lnTo>
                      <a:pt x="67" y="43"/>
                    </a:lnTo>
                    <a:lnTo>
                      <a:pt x="69" y="42"/>
                    </a:lnTo>
                    <a:lnTo>
                      <a:pt x="71" y="41"/>
                    </a:lnTo>
                    <a:lnTo>
                      <a:pt x="73" y="40"/>
                    </a:lnTo>
                    <a:lnTo>
                      <a:pt x="74" y="39"/>
                    </a:lnTo>
                    <a:lnTo>
                      <a:pt x="76" y="39"/>
                    </a:lnTo>
                    <a:lnTo>
                      <a:pt x="78" y="38"/>
                    </a:lnTo>
                    <a:lnTo>
                      <a:pt x="80" y="37"/>
                    </a:lnTo>
                    <a:lnTo>
                      <a:pt x="82" y="36"/>
                    </a:lnTo>
                    <a:lnTo>
                      <a:pt x="83" y="35"/>
                    </a:lnTo>
                    <a:lnTo>
                      <a:pt x="85" y="34"/>
                    </a:lnTo>
                    <a:lnTo>
                      <a:pt x="87" y="33"/>
                    </a:lnTo>
                    <a:lnTo>
                      <a:pt x="89" y="32"/>
                    </a:lnTo>
                    <a:lnTo>
                      <a:pt x="91" y="31"/>
                    </a:lnTo>
                    <a:lnTo>
                      <a:pt x="93" y="30"/>
                    </a:lnTo>
                    <a:lnTo>
                      <a:pt x="95" y="29"/>
                    </a:lnTo>
                    <a:lnTo>
                      <a:pt x="97" y="28"/>
                    </a:lnTo>
                    <a:lnTo>
                      <a:pt x="99" y="27"/>
                    </a:lnTo>
                    <a:lnTo>
                      <a:pt x="101" y="26"/>
                    </a:lnTo>
                    <a:lnTo>
                      <a:pt x="103" y="26"/>
                    </a:lnTo>
                    <a:lnTo>
                      <a:pt x="104" y="25"/>
                    </a:lnTo>
                    <a:lnTo>
                      <a:pt x="106" y="24"/>
                    </a:lnTo>
                    <a:lnTo>
                      <a:pt x="108" y="24"/>
                    </a:lnTo>
                    <a:lnTo>
                      <a:pt x="110" y="23"/>
                    </a:lnTo>
                    <a:lnTo>
                      <a:pt x="112" y="22"/>
                    </a:lnTo>
                    <a:lnTo>
                      <a:pt x="114" y="22"/>
                    </a:lnTo>
                    <a:lnTo>
                      <a:pt x="116" y="21"/>
                    </a:lnTo>
                    <a:lnTo>
                      <a:pt x="118" y="20"/>
                    </a:lnTo>
                    <a:lnTo>
                      <a:pt x="120" y="20"/>
                    </a:lnTo>
                    <a:lnTo>
                      <a:pt x="122" y="19"/>
                    </a:lnTo>
                    <a:lnTo>
                      <a:pt x="124" y="18"/>
                    </a:lnTo>
                    <a:lnTo>
                      <a:pt x="126" y="17"/>
                    </a:lnTo>
                    <a:lnTo>
                      <a:pt x="128" y="17"/>
                    </a:lnTo>
                    <a:lnTo>
                      <a:pt x="130" y="16"/>
                    </a:lnTo>
                    <a:lnTo>
                      <a:pt x="132" y="15"/>
                    </a:lnTo>
                    <a:lnTo>
                      <a:pt x="134" y="14"/>
                    </a:lnTo>
                    <a:lnTo>
                      <a:pt x="136" y="14"/>
                    </a:lnTo>
                    <a:lnTo>
                      <a:pt x="138" y="13"/>
                    </a:lnTo>
                    <a:lnTo>
                      <a:pt x="140" y="12"/>
                    </a:lnTo>
                    <a:lnTo>
                      <a:pt x="141" y="12"/>
                    </a:lnTo>
                    <a:lnTo>
                      <a:pt x="143" y="11"/>
                    </a:lnTo>
                    <a:lnTo>
                      <a:pt x="145" y="11"/>
                    </a:lnTo>
                    <a:lnTo>
                      <a:pt x="147" y="10"/>
                    </a:lnTo>
                    <a:lnTo>
                      <a:pt x="148" y="9"/>
                    </a:lnTo>
                    <a:lnTo>
                      <a:pt x="150" y="9"/>
                    </a:lnTo>
                    <a:lnTo>
                      <a:pt x="152" y="8"/>
                    </a:lnTo>
                    <a:lnTo>
                      <a:pt x="153" y="8"/>
                    </a:lnTo>
                    <a:lnTo>
                      <a:pt x="155" y="7"/>
                    </a:lnTo>
                    <a:lnTo>
                      <a:pt x="157" y="7"/>
                    </a:lnTo>
                    <a:lnTo>
                      <a:pt x="159" y="6"/>
                    </a:lnTo>
                    <a:lnTo>
                      <a:pt x="161" y="6"/>
                    </a:lnTo>
                    <a:lnTo>
                      <a:pt x="163" y="5"/>
                    </a:lnTo>
                    <a:lnTo>
                      <a:pt x="164" y="5"/>
                    </a:lnTo>
                    <a:lnTo>
                      <a:pt x="166" y="4"/>
                    </a:lnTo>
                    <a:lnTo>
                      <a:pt x="168" y="4"/>
                    </a:lnTo>
                    <a:lnTo>
                      <a:pt x="170" y="3"/>
                    </a:lnTo>
                    <a:lnTo>
                      <a:pt x="172" y="3"/>
                    </a:lnTo>
                    <a:lnTo>
                      <a:pt x="173" y="2"/>
                    </a:lnTo>
                    <a:lnTo>
                      <a:pt x="175" y="2"/>
                    </a:lnTo>
                    <a:lnTo>
                      <a:pt x="177" y="2"/>
                    </a:lnTo>
                    <a:lnTo>
                      <a:pt x="178" y="1"/>
                    </a:lnTo>
                    <a:lnTo>
                      <a:pt x="180" y="1"/>
                    </a:lnTo>
                    <a:lnTo>
                      <a:pt x="181" y="1"/>
                    </a:lnTo>
                    <a:lnTo>
                      <a:pt x="182" y="1"/>
                    </a:lnTo>
                    <a:lnTo>
                      <a:pt x="184" y="0"/>
                    </a:lnTo>
                    <a:lnTo>
                      <a:pt x="185" y="0"/>
                    </a:lnTo>
                    <a:lnTo>
                      <a:pt x="186"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0" name="AutoShape 18"/>
              <p:cNvSpPr>
                <a:spLocks noChangeArrowheads="1"/>
              </p:cNvSpPr>
              <p:nvPr/>
            </p:nvSpPr>
            <p:spPr bwMode="auto">
              <a:xfrm>
                <a:off x="5151" y="447"/>
                <a:ext cx="54" cy="51"/>
              </a:xfrm>
              <a:custGeom>
                <a:avLst/>
                <a:gdLst>
                  <a:gd name="T0" fmla="*/ 2 w 60"/>
                  <a:gd name="T1" fmla="*/ 1 h 57"/>
                  <a:gd name="T2" fmla="*/ 4 w 60"/>
                  <a:gd name="T3" fmla="*/ 1 h 57"/>
                  <a:gd name="T4" fmla="*/ 7 w 60"/>
                  <a:gd name="T5" fmla="*/ 0 h 57"/>
                  <a:gd name="T6" fmla="*/ 9 w 60"/>
                  <a:gd name="T7" fmla="*/ 0 h 57"/>
                  <a:gd name="T8" fmla="*/ 11 w 60"/>
                  <a:gd name="T9" fmla="*/ 0 h 57"/>
                  <a:gd name="T10" fmla="*/ 13 w 60"/>
                  <a:gd name="T11" fmla="*/ 0 h 57"/>
                  <a:gd name="T12" fmla="*/ 16 w 60"/>
                  <a:gd name="T13" fmla="*/ 0 h 57"/>
                  <a:gd name="T14" fmla="*/ 18 w 60"/>
                  <a:gd name="T15" fmla="*/ 0 h 57"/>
                  <a:gd name="T16" fmla="*/ 20 w 60"/>
                  <a:gd name="T17" fmla="*/ 0 h 57"/>
                  <a:gd name="T18" fmla="*/ 22 w 60"/>
                  <a:gd name="T19" fmla="*/ 0 h 57"/>
                  <a:gd name="T20" fmla="*/ 24 w 60"/>
                  <a:gd name="T21" fmla="*/ 0 h 57"/>
                  <a:gd name="T22" fmla="*/ 26 w 60"/>
                  <a:gd name="T23" fmla="*/ 0 h 57"/>
                  <a:gd name="T24" fmla="*/ 28 w 60"/>
                  <a:gd name="T25" fmla="*/ 0 h 57"/>
                  <a:gd name="T26" fmla="*/ 30 w 60"/>
                  <a:gd name="T27" fmla="*/ 0 h 57"/>
                  <a:gd name="T28" fmla="*/ 33 w 60"/>
                  <a:gd name="T29" fmla="*/ 0 h 57"/>
                  <a:gd name="T30" fmla="*/ 35 w 60"/>
                  <a:gd name="T31" fmla="*/ 1 h 57"/>
                  <a:gd name="T32" fmla="*/ 38 w 60"/>
                  <a:gd name="T33" fmla="*/ 1 h 57"/>
                  <a:gd name="T34" fmla="*/ 41 w 60"/>
                  <a:gd name="T35" fmla="*/ 2 h 57"/>
                  <a:gd name="T36" fmla="*/ 43 w 60"/>
                  <a:gd name="T37" fmla="*/ 3 h 57"/>
                  <a:gd name="T38" fmla="*/ 46 w 60"/>
                  <a:gd name="T39" fmla="*/ 3 h 57"/>
                  <a:gd name="T40" fmla="*/ 48 w 60"/>
                  <a:gd name="T41" fmla="*/ 4 h 57"/>
                  <a:gd name="T42" fmla="*/ 50 w 60"/>
                  <a:gd name="T43" fmla="*/ 5 h 57"/>
                  <a:gd name="T44" fmla="*/ 52 w 60"/>
                  <a:gd name="T45" fmla="*/ 5 h 57"/>
                  <a:gd name="T46" fmla="*/ 54 w 60"/>
                  <a:gd name="T47" fmla="*/ 7 h 57"/>
                  <a:gd name="T48" fmla="*/ 56 w 60"/>
                  <a:gd name="T49" fmla="*/ 8 h 57"/>
                  <a:gd name="T50" fmla="*/ 57 w 60"/>
                  <a:gd name="T51" fmla="*/ 10 h 57"/>
                  <a:gd name="T52" fmla="*/ 58 w 60"/>
                  <a:gd name="T53" fmla="*/ 12 h 57"/>
                  <a:gd name="T54" fmla="*/ 59 w 60"/>
                  <a:gd name="T55" fmla="*/ 14 h 57"/>
                  <a:gd name="T56" fmla="*/ 60 w 60"/>
                  <a:gd name="T57" fmla="*/ 16 h 57"/>
                  <a:gd name="T58" fmla="*/ 60 w 60"/>
                  <a:gd name="T59" fmla="*/ 18 h 57"/>
                  <a:gd name="T60" fmla="*/ 60 w 60"/>
                  <a:gd name="T61" fmla="*/ 20 h 57"/>
                  <a:gd name="T62" fmla="*/ 60 w 60"/>
                  <a:gd name="T63" fmla="*/ 22 h 57"/>
                  <a:gd name="T64" fmla="*/ 60 w 60"/>
                  <a:gd name="T65" fmla="*/ 24 h 57"/>
                  <a:gd name="T66" fmla="*/ 60 w 60"/>
                  <a:gd name="T67" fmla="*/ 26 h 57"/>
                  <a:gd name="T68" fmla="*/ 60 w 60"/>
                  <a:gd name="T69" fmla="*/ 28 h 57"/>
                  <a:gd name="T70" fmla="*/ 60 w 60"/>
                  <a:gd name="T71" fmla="*/ 30 h 57"/>
                  <a:gd name="T72" fmla="*/ 59 w 60"/>
                  <a:gd name="T73" fmla="*/ 32 h 57"/>
                  <a:gd name="T74" fmla="*/ 59 w 60"/>
                  <a:gd name="T75" fmla="*/ 35 h 57"/>
                  <a:gd name="T76" fmla="*/ 58 w 60"/>
                  <a:gd name="T77" fmla="*/ 37 h 57"/>
                  <a:gd name="T78" fmla="*/ 57 w 60"/>
                  <a:gd name="T79" fmla="*/ 39 h 57"/>
                  <a:gd name="T80" fmla="*/ 56 w 60"/>
                  <a:gd name="T81" fmla="*/ 41 h 57"/>
                  <a:gd name="T82" fmla="*/ 55 w 60"/>
                  <a:gd name="T83" fmla="*/ 43 h 57"/>
                  <a:gd name="T84" fmla="*/ 54 w 60"/>
                  <a:gd name="T85" fmla="*/ 45 h 57"/>
                  <a:gd name="T86" fmla="*/ 53 w 60"/>
                  <a:gd name="T87" fmla="*/ 48 h 57"/>
                  <a:gd name="T88" fmla="*/ 52 w 60"/>
                  <a:gd name="T89" fmla="*/ 50 h 57"/>
                  <a:gd name="T90" fmla="*/ 51 w 60"/>
                  <a:gd name="T91" fmla="*/ 52 h 57"/>
                  <a:gd name="T92" fmla="*/ 49 w 60"/>
                  <a:gd name="T93" fmla="*/ 54 h 57"/>
                  <a:gd name="T94" fmla="*/ 48 w 60"/>
                  <a:gd name="T95" fmla="*/ 56 h 57"/>
                  <a:gd name="T96" fmla="*/ 0 w 60"/>
                  <a:gd name="T97" fmla="*/ 0 h 57"/>
                  <a:gd name="T98" fmla="*/ 60 w 60"/>
                  <a:gd name="T99" fmla="*/ 57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60" h="57">
                    <a:moveTo>
                      <a:pt x="0" y="1"/>
                    </a:moveTo>
                    <a:lnTo>
                      <a:pt x="2" y="1"/>
                    </a:lnTo>
                    <a:lnTo>
                      <a:pt x="3" y="1"/>
                    </a:lnTo>
                    <a:lnTo>
                      <a:pt x="4" y="1"/>
                    </a:lnTo>
                    <a:lnTo>
                      <a:pt x="5" y="0"/>
                    </a:lnTo>
                    <a:lnTo>
                      <a:pt x="7" y="0"/>
                    </a:lnTo>
                    <a:lnTo>
                      <a:pt x="8" y="0"/>
                    </a:lnTo>
                    <a:lnTo>
                      <a:pt x="9" y="0"/>
                    </a:lnTo>
                    <a:lnTo>
                      <a:pt x="10" y="0"/>
                    </a:lnTo>
                    <a:lnTo>
                      <a:pt x="11" y="0"/>
                    </a:lnTo>
                    <a:lnTo>
                      <a:pt x="12" y="0"/>
                    </a:lnTo>
                    <a:lnTo>
                      <a:pt x="13" y="0"/>
                    </a:lnTo>
                    <a:lnTo>
                      <a:pt x="15" y="0"/>
                    </a:lnTo>
                    <a:lnTo>
                      <a:pt x="16" y="0"/>
                    </a:lnTo>
                    <a:lnTo>
                      <a:pt x="17" y="0"/>
                    </a:lnTo>
                    <a:lnTo>
                      <a:pt x="18" y="0"/>
                    </a:lnTo>
                    <a:lnTo>
                      <a:pt x="19" y="0"/>
                    </a:lnTo>
                    <a:lnTo>
                      <a:pt x="20" y="0"/>
                    </a:lnTo>
                    <a:lnTo>
                      <a:pt x="21" y="0"/>
                    </a:lnTo>
                    <a:lnTo>
                      <a:pt x="22" y="0"/>
                    </a:lnTo>
                    <a:lnTo>
                      <a:pt x="23" y="0"/>
                    </a:lnTo>
                    <a:lnTo>
                      <a:pt x="24" y="0"/>
                    </a:lnTo>
                    <a:lnTo>
                      <a:pt x="25" y="0"/>
                    </a:lnTo>
                    <a:lnTo>
                      <a:pt x="26" y="0"/>
                    </a:lnTo>
                    <a:lnTo>
                      <a:pt x="27" y="0"/>
                    </a:lnTo>
                    <a:lnTo>
                      <a:pt x="28" y="0"/>
                    </a:lnTo>
                    <a:lnTo>
                      <a:pt x="29" y="0"/>
                    </a:lnTo>
                    <a:lnTo>
                      <a:pt x="30" y="0"/>
                    </a:lnTo>
                    <a:lnTo>
                      <a:pt x="31" y="0"/>
                    </a:lnTo>
                    <a:lnTo>
                      <a:pt x="33" y="0"/>
                    </a:lnTo>
                    <a:lnTo>
                      <a:pt x="34" y="0"/>
                    </a:lnTo>
                    <a:lnTo>
                      <a:pt x="35" y="1"/>
                    </a:lnTo>
                    <a:lnTo>
                      <a:pt x="36" y="1"/>
                    </a:lnTo>
                    <a:lnTo>
                      <a:pt x="38" y="1"/>
                    </a:lnTo>
                    <a:lnTo>
                      <a:pt x="39" y="2"/>
                    </a:lnTo>
                    <a:lnTo>
                      <a:pt x="41" y="2"/>
                    </a:lnTo>
                    <a:lnTo>
                      <a:pt x="42" y="2"/>
                    </a:lnTo>
                    <a:lnTo>
                      <a:pt x="43" y="3"/>
                    </a:lnTo>
                    <a:lnTo>
                      <a:pt x="45" y="3"/>
                    </a:lnTo>
                    <a:lnTo>
                      <a:pt x="46" y="3"/>
                    </a:lnTo>
                    <a:lnTo>
                      <a:pt x="47" y="4"/>
                    </a:lnTo>
                    <a:lnTo>
                      <a:pt x="48" y="4"/>
                    </a:lnTo>
                    <a:lnTo>
                      <a:pt x="49" y="4"/>
                    </a:lnTo>
                    <a:lnTo>
                      <a:pt x="50" y="5"/>
                    </a:lnTo>
                    <a:lnTo>
                      <a:pt x="51" y="5"/>
                    </a:lnTo>
                    <a:lnTo>
                      <a:pt x="52" y="5"/>
                    </a:lnTo>
                    <a:lnTo>
                      <a:pt x="53" y="6"/>
                    </a:lnTo>
                    <a:lnTo>
                      <a:pt x="54" y="7"/>
                    </a:lnTo>
                    <a:lnTo>
                      <a:pt x="55" y="8"/>
                    </a:lnTo>
                    <a:lnTo>
                      <a:pt x="56" y="8"/>
                    </a:lnTo>
                    <a:lnTo>
                      <a:pt x="56" y="9"/>
                    </a:lnTo>
                    <a:lnTo>
                      <a:pt x="57" y="10"/>
                    </a:lnTo>
                    <a:lnTo>
                      <a:pt x="57" y="11"/>
                    </a:lnTo>
                    <a:lnTo>
                      <a:pt x="58" y="12"/>
                    </a:lnTo>
                    <a:lnTo>
                      <a:pt x="58" y="13"/>
                    </a:lnTo>
                    <a:lnTo>
                      <a:pt x="59" y="14"/>
                    </a:lnTo>
                    <a:lnTo>
                      <a:pt x="59" y="15"/>
                    </a:lnTo>
                    <a:lnTo>
                      <a:pt x="60" y="16"/>
                    </a:lnTo>
                    <a:lnTo>
                      <a:pt x="60" y="17"/>
                    </a:lnTo>
                    <a:lnTo>
                      <a:pt x="60" y="18"/>
                    </a:lnTo>
                    <a:lnTo>
                      <a:pt x="60" y="19"/>
                    </a:lnTo>
                    <a:lnTo>
                      <a:pt x="60" y="20"/>
                    </a:lnTo>
                    <a:lnTo>
                      <a:pt x="60" y="21"/>
                    </a:lnTo>
                    <a:lnTo>
                      <a:pt x="60" y="22"/>
                    </a:lnTo>
                    <a:lnTo>
                      <a:pt x="60" y="23"/>
                    </a:lnTo>
                    <a:lnTo>
                      <a:pt x="60" y="24"/>
                    </a:lnTo>
                    <a:lnTo>
                      <a:pt x="60" y="25"/>
                    </a:lnTo>
                    <a:lnTo>
                      <a:pt x="60" y="26"/>
                    </a:lnTo>
                    <a:lnTo>
                      <a:pt x="60" y="27"/>
                    </a:lnTo>
                    <a:lnTo>
                      <a:pt x="60" y="28"/>
                    </a:lnTo>
                    <a:lnTo>
                      <a:pt x="60" y="29"/>
                    </a:lnTo>
                    <a:lnTo>
                      <a:pt x="60" y="30"/>
                    </a:lnTo>
                    <a:lnTo>
                      <a:pt x="59" y="31"/>
                    </a:lnTo>
                    <a:lnTo>
                      <a:pt x="59" y="32"/>
                    </a:lnTo>
                    <a:lnTo>
                      <a:pt x="59" y="34"/>
                    </a:lnTo>
                    <a:lnTo>
                      <a:pt x="59" y="35"/>
                    </a:lnTo>
                    <a:lnTo>
                      <a:pt x="58" y="36"/>
                    </a:lnTo>
                    <a:lnTo>
                      <a:pt x="58" y="37"/>
                    </a:lnTo>
                    <a:lnTo>
                      <a:pt x="58" y="38"/>
                    </a:lnTo>
                    <a:lnTo>
                      <a:pt x="57" y="39"/>
                    </a:lnTo>
                    <a:lnTo>
                      <a:pt x="57" y="40"/>
                    </a:lnTo>
                    <a:lnTo>
                      <a:pt x="56" y="41"/>
                    </a:lnTo>
                    <a:lnTo>
                      <a:pt x="56" y="42"/>
                    </a:lnTo>
                    <a:lnTo>
                      <a:pt x="55" y="43"/>
                    </a:lnTo>
                    <a:lnTo>
                      <a:pt x="55" y="44"/>
                    </a:lnTo>
                    <a:lnTo>
                      <a:pt x="54" y="45"/>
                    </a:lnTo>
                    <a:lnTo>
                      <a:pt x="54" y="47"/>
                    </a:lnTo>
                    <a:lnTo>
                      <a:pt x="53" y="48"/>
                    </a:lnTo>
                    <a:lnTo>
                      <a:pt x="53" y="49"/>
                    </a:lnTo>
                    <a:lnTo>
                      <a:pt x="52" y="50"/>
                    </a:lnTo>
                    <a:lnTo>
                      <a:pt x="51" y="51"/>
                    </a:lnTo>
                    <a:lnTo>
                      <a:pt x="51" y="52"/>
                    </a:lnTo>
                    <a:lnTo>
                      <a:pt x="50" y="53"/>
                    </a:lnTo>
                    <a:lnTo>
                      <a:pt x="49" y="54"/>
                    </a:lnTo>
                    <a:lnTo>
                      <a:pt x="49" y="55"/>
                    </a:lnTo>
                    <a:lnTo>
                      <a:pt x="48" y="56"/>
                    </a:lnTo>
                    <a:lnTo>
                      <a:pt x="47" y="5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1" name="AutoShape 19"/>
              <p:cNvSpPr>
                <a:spLocks noChangeArrowheads="1"/>
              </p:cNvSpPr>
              <p:nvPr/>
            </p:nvSpPr>
            <p:spPr bwMode="auto">
              <a:xfrm>
                <a:off x="5049" y="499"/>
                <a:ext cx="144" cy="107"/>
              </a:xfrm>
              <a:custGeom>
                <a:avLst/>
                <a:gdLst>
                  <a:gd name="T0" fmla="*/ 159 w 160"/>
                  <a:gd name="T1" fmla="*/ 1 h 119"/>
                  <a:gd name="T2" fmla="*/ 158 w 160"/>
                  <a:gd name="T3" fmla="*/ 3 h 119"/>
                  <a:gd name="T4" fmla="*/ 156 w 160"/>
                  <a:gd name="T5" fmla="*/ 5 h 119"/>
                  <a:gd name="T6" fmla="*/ 154 w 160"/>
                  <a:gd name="T7" fmla="*/ 7 h 119"/>
                  <a:gd name="T8" fmla="*/ 153 w 160"/>
                  <a:gd name="T9" fmla="*/ 9 h 119"/>
                  <a:gd name="T10" fmla="*/ 151 w 160"/>
                  <a:gd name="T11" fmla="*/ 11 h 119"/>
                  <a:gd name="T12" fmla="*/ 149 w 160"/>
                  <a:gd name="T13" fmla="*/ 13 h 119"/>
                  <a:gd name="T14" fmla="*/ 147 w 160"/>
                  <a:gd name="T15" fmla="*/ 15 h 119"/>
                  <a:gd name="T16" fmla="*/ 146 w 160"/>
                  <a:gd name="T17" fmla="*/ 17 h 119"/>
                  <a:gd name="T18" fmla="*/ 144 w 160"/>
                  <a:gd name="T19" fmla="*/ 19 h 119"/>
                  <a:gd name="T20" fmla="*/ 142 w 160"/>
                  <a:gd name="T21" fmla="*/ 21 h 119"/>
                  <a:gd name="T22" fmla="*/ 140 w 160"/>
                  <a:gd name="T23" fmla="*/ 23 h 119"/>
                  <a:gd name="T24" fmla="*/ 138 w 160"/>
                  <a:gd name="T25" fmla="*/ 25 h 119"/>
                  <a:gd name="T26" fmla="*/ 135 w 160"/>
                  <a:gd name="T27" fmla="*/ 27 h 119"/>
                  <a:gd name="T28" fmla="*/ 133 w 160"/>
                  <a:gd name="T29" fmla="*/ 29 h 119"/>
                  <a:gd name="T30" fmla="*/ 131 w 160"/>
                  <a:gd name="T31" fmla="*/ 32 h 119"/>
                  <a:gd name="T32" fmla="*/ 128 w 160"/>
                  <a:gd name="T33" fmla="*/ 34 h 119"/>
                  <a:gd name="T34" fmla="*/ 126 w 160"/>
                  <a:gd name="T35" fmla="*/ 36 h 119"/>
                  <a:gd name="T36" fmla="*/ 123 w 160"/>
                  <a:gd name="T37" fmla="*/ 38 h 119"/>
                  <a:gd name="T38" fmla="*/ 121 w 160"/>
                  <a:gd name="T39" fmla="*/ 41 h 119"/>
                  <a:gd name="T40" fmla="*/ 118 w 160"/>
                  <a:gd name="T41" fmla="*/ 43 h 119"/>
                  <a:gd name="T42" fmla="*/ 115 w 160"/>
                  <a:gd name="T43" fmla="*/ 45 h 119"/>
                  <a:gd name="T44" fmla="*/ 113 w 160"/>
                  <a:gd name="T45" fmla="*/ 47 h 119"/>
                  <a:gd name="T46" fmla="*/ 110 w 160"/>
                  <a:gd name="T47" fmla="*/ 50 h 119"/>
                  <a:gd name="T48" fmla="*/ 108 w 160"/>
                  <a:gd name="T49" fmla="*/ 52 h 119"/>
                  <a:gd name="T50" fmla="*/ 105 w 160"/>
                  <a:gd name="T51" fmla="*/ 54 h 119"/>
                  <a:gd name="T52" fmla="*/ 101 w 160"/>
                  <a:gd name="T53" fmla="*/ 56 h 119"/>
                  <a:gd name="T54" fmla="*/ 98 w 160"/>
                  <a:gd name="T55" fmla="*/ 59 h 119"/>
                  <a:gd name="T56" fmla="*/ 95 w 160"/>
                  <a:gd name="T57" fmla="*/ 61 h 119"/>
                  <a:gd name="T58" fmla="*/ 91 w 160"/>
                  <a:gd name="T59" fmla="*/ 64 h 119"/>
                  <a:gd name="T60" fmla="*/ 87 w 160"/>
                  <a:gd name="T61" fmla="*/ 66 h 119"/>
                  <a:gd name="T62" fmla="*/ 83 w 160"/>
                  <a:gd name="T63" fmla="*/ 69 h 119"/>
                  <a:gd name="T64" fmla="*/ 79 w 160"/>
                  <a:gd name="T65" fmla="*/ 72 h 119"/>
                  <a:gd name="T66" fmla="*/ 75 w 160"/>
                  <a:gd name="T67" fmla="*/ 75 h 119"/>
                  <a:gd name="T68" fmla="*/ 70 w 160"/>
                  <a:gd name="T69" fmla="*/ 78 h 119"/>
                  <a:gd name="T70" fmla="*/ 65 w 160"/>
                  <a:gd name="T71" fmla="*/ 82 h 119"/>
                  <a:gd name="T72" fmla="*/ 61 w 160"/>
                  <a:gd name="T73" fmla="*/ 85 h 119"/>
                  <a:gd name="T74" fmla="*/ 55 w 160"/>
                  <a:gd name="T75" fmla="*/ 88 h 119"/>
                  <a:gd name="T76" fmla="*/ 50 w 160"/>
                  <a:gd name="T77" fmla="*/ 91 h 119"/>
                  <a:gd name="T78" fmla="*/ 45 w 160"/>
                  <a:gd name="T79" fmla="*/ 95 h 119"/>
                  <a:gd name="T80" fmla="*/ 40 w 160"/>
                  <a:gd name="T81" fmla="*/ 98 h 119"/>
                  <a:gd name="T82" fmla="*/ 35 w 160"/>
                  <a:gd name="T83" fmla="*/ 101 h 119"/>
                  <a:gd name="T84" fmla="*/ 30 w 160"/>
                  <a:gd name="T85" fmla="*/ 103 h 119"/>
                  <a:gd name="T86" fmla="*/ 25 w 160"/>
                  <a:gd name="T87" fmla="*/ 106 h 119"/>
                  <a:gd name="T88" fmla="*/ 21 w 160"/>
                  <a:gd name="T89" fmla="*/ 108 h 119"/>
                  <a:gd name="T90" fmla="*/ 17 w 160"/>
                  <a:gd name="T91" fmla="*/ 110 h 119"/>
                  <a:gd name="T92" fmla="*/ 13 w 160"/>
                  <a:gd name="T93" fmla="*/ 113 h 119"/>
                  <a:gd name="T94" fmla="*/ 8 w 160"/>
                  <a:gd name="T95" fmla="*/ 115 h 119"/>
                  <a:gd name="T96" fmla="*/ 4 w 160"/>
                  <a:gd name="T97" fmla="*/ 117 h 119"/>
                  <a:gd name="T98" fmla="*/ 0 w 160"/>
                  <a:gd name="T99" fmla="*/ 119 h 119"/>
                  <a:gd name="T100" fmla="*/ 0 w 160"/>
                  <a:gd name="T101" fmla="*/ 0 h 119"/>
                  <a:gd name="T102" fmla="*/ 160 w 160"/>
                  <a:gd name="T103"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60" h="119">
                    <a:moveTo>
                      <a:pt x="160" y="0"/>
                    </a:moveTo>
                    <a:lnTo>
                      <a:pt x="159" y="1"/>
                    </a:lnTo>
                    <a:lnTo>
                      <a:pt x="159" y="2"/>
                    </a:lnTo>
                    <a:lnTo>
                      <a:pt x="158" y="3"/>
                    </a:lnTo>
                    <a:lnTo>
                      <a:pt x="157" y="4"/>
                    </a:lnTo>
                    <a:lnTo>
                      <a:pt x="156" y="5"/>
                    </a:lnTo>
                    <a:lnTo>
                      <a:pt x="155" y="6"/>
                    </a:lnTo>
                    <a:lnTo>
                      <a:pt x="154" y="7"/>
                    </a:lnTo>
                    <a:lnTo>
                      <a:pt x="153" y="8"/>
                    </a:lnTo>
                    <a:lnTo>
                      <a:pt x="153" y="9"/>
                    </a:lnTo>
                    <a:lnTo>
                      <a:pt x="152" y="10"/>
                    </a:lnTo>
                    <a:lnTo>
                      <a:pt x="151" y="11"/>
                    </a:lnTo>
                    <a:lnTo>
                      <a:pt x="150" y="12"/>
                    </a:lnTo>
                    <a:lnTo>
                      <a:pt x="149" y="13"/>
                    </a:lnTo>
                    <a:lnTo>
                      <a:pt x="148" y="14"/>
                    </a:lnTo>
                    <a:lnTo>
                      <a:pt x="147" y="15"/>
                    </a:lnTo>
                    <a:lnTo>
                      <a:pt x="147" y="16"/>
                    </a:lnTo>
                    <a:lnTo>
                      <a:pt x="146" y="17"/>
                    </a:lnTo>
                    <a:lnTo>
                      <a:pt x="145" y="18"/>
                    </a:lnTo>
                    <a:lnTo>
                      <a:pt x="144" y="19"/>
                    </a:lnTo>
                    <a:lnTo>
                      <a:pt x="143" y="20"/>
                    </a:lnTo>
                    <a:lnTo>
                      <a:pt x="142" y="21"/>
                    </a:lnTo>
                    <a:lnTo>
                      <a:pt x="141" y="22"/>
                    </a:lnTo>
                    <a:lnTo>
                      <a:pt x="140" y="23"/>
                    </a:lnTo>
                    <a:lnTo>
                      <a:pt x="139" y="24"/>
                    </a:lnTo>
                    <a:lnTo>
                      <a:pt x="138" y="25"/>
                    </a:lnTo>
                    <a:lnTo>
                      <a:pt x="136" y="26"/>
                    </a:lnTo>
                    <a:lnTo>
                      <a:pt x="135" y="27"/>
                    </a:lnTo>
                    <a:lnTo>
                      <a:pt x="134" y="28"/>
                    </a:lnTo>
                    <a:lnTo>
                      <a:pt x="133" y="29"/>
                    </a:lnTo>
                    <a:lnTo>
                      <a:pt x="132" y="30"/>
                    </a:lnTo>
                    <a:lnTo>
                      <a:pt x="131" y="32"/>
                    </a:lnTo>
                    <a:lnTo>
                      <a:pt x="129" y="33"/>
                    </a:lnTo>
                    <a:lnTo>
                      <a:pt x="128" y="34"/>
                    </a:lnTo>
                    <a:lnTo>
                      <a:pt x="127" y="35"/>
                    </a:lnTo>
                    <a:lnTo>
                      <a:pt x="126" y="36"/>
                    </a:lnTo>
                    <a:lnTo>
                      <a:pt x="124" y="37"/>
                    </a:lnTo>
                    <a:lnTo>
                      <a:pt x="123" y="38"/>
                    </a:lnTo>
                    <a:lnTo>
                      <a:pt x="122" y="40"/>
                    </a:lnTo>
                    <a:lnTo>
                      <a:pt x="121" y="41"/>
                    </a:lnTo>
                    <a:lnTo>
                      <a:pt x="119" y="42"/>
                    </a:lnTo>
                    <a:lnTo>
                      <a:pt x="118" y="43"/>
                    </a:lnTo>
                    <a:lnTo>
                      <a:pt x="117" y="44"/>
                    </a:lnTo>
                    <a:lnTo>
                      <a:pt x="115" y="45"/>
                    </a:lnTo>
                    <a:lnTo>
                      <a:pt x="114" y="46"/>
                    </a:lnTo>
                    <a:lnTo>
                      <a:pt x="113" y="47"/>
                    </a:lnTo>
                    <a:lnTo>
                      <a:pt x="112" y="48"/>
                    </a:lnTo>
                    <a:lnTo>
                      <a:pt x="110" y="50"/>
                    </a:lnTo>
                    <a:lnTo>
                      <a:pt x="109" y="51"/>
                    </a:lnTo>
                    <a:lnTo>
                      <a:pt x="108" y="52"/>
                    </a:lnTo>
                    <a:lnTo>
                      <a:pt x="106" y="53"/>
                    </a:lnTo>
                    <a:lnTo>
                      <a:pt x="105" y="54"/>
                    </a:lnTo>
                    <a:lnTo>
                      <a:pt x="103" y="55"/>
                    </a:lnTo>
                    <a:lnTo>
                      <a:pt x="101" y="56"/>
                    </a:lnTo>
                    <a:lnTo>
                      <a:pt x="100" y="57"/>
                    </a:lnTo>
                    <a:lnTo>
                      <a:pt x="98" y="59"/>
                    </a:lnTo>
                    <a:lnTo>
                      <a:pt x="96" y="60"/>
                    </a:lnTo>
                    <a:lnTo>
                      <a:pt x="95" y="61"/>
                    </a:lnTo>
                    <a:lnTo>
                      <a:pt x="93" y="62"/>
                    </a:lnTo>
                    <a:lnTo>
                      <a:pt x="91" y="64"/>
                    </a:lnTo>
                    <a:lnTo>
                      <a:pt x="89" y="65"/>
                    </a:lnTo>
                    <a:lnTo>
                      <a:pt x="87" y="66"/>
                    </a:lnTo>
                    <a:lnTo>
                      <a:pt x="85" y="68"/>
                    </a:lnTo>
                    <a:lnTo>
                      <a:pt x="83" y="69"/>
                    </a:lnTo>
                    <a:lnTo>
                      <a:pt x="81" y="71"/>
                    </a:lnTo>
                    <a:lnTo>
                      <a:pt x="79" y="72"/>
                    </a:lnTo>
                    <a:lnTo>
                      <a:pt x="77" y="74"/>
                    </a:lnTo>
                    <a:lnTo>
                      <a:pt x="75" y="75"/>
                    </a:lnTo>
                    <a:lnTo>
                      <a:pt x="72" y="77"/>
                    </a:lnTo>
                    <a:lnTo>
                      <a:pt x="70" y="78"/>
                    </a:lnTo>
                    <a:lnTo>
                      <a:pt x="68" y="80"/>
                    </a:lnTo>
                    <a:lnTo>
                      <a:pt x="65" y="82"/>
                    </a:lnTo>
                    <a:lnTo>
                      <a:pt x="63" y="83"/>
                    </a:lnTo>
                    <a:lnTo>
                      <a:pt x="61" y="85"/>
                    </a:lnTo>
                    <a:lnTo>
                      <a:pt x="58" y="87"/>
                    </a:lnTo>
                    <a:lnTo>
                      <a:pt x="55" y="88"/>
                    </a:lnTo>
                    <a:lnTo>
                      <a:pt x="53" y="90"/>
                    </a:lnTo>
                    <a:lnTo>
                      <a:pt x="50" y="91"/>
                    </a:lnTo>
                    <a:lnTo>
                      <a:pt x="47" y="93"/>
                    </a:lnTo>
                    <a:lnTo>
                      <a:pt x="45" y="95"/>
                    </a:lnTo>
                    <a:lnTo>
                      <a:pt x="42" y="96"/>
                    </a:lnTo>
                    <a:lnTo>
                      <a:pt x="40" y="98"/>
                    </a:lnTo>
                    <a:lnTo>
                      <a:pt x="37" y="99"/>
                    </a:lnTo>
                    <a:lnTo>
                      <a:pt x="35" y="101"/>
                    </a:lnTo>
                    <a:lnTo>
                      <a:pt x="32" y="102"/>
                    </a:lnTo>
                    <a:lnTo>
                      <a:pt x="30" y="103"/>
                    </a:lnTo>
                    <a:lnTo>
                      <a:pt x="28" y="104"/>
                    </a:lnTo>
                    <a:lnTo>
                      <a:pt x="25" y="106"/>
                    </a:lnTo>
                    <a:lnTo>
                      <a:pt x="23" y="107"/>
                    </a:lnTo>
                    <a:lnTo>
                      <a:pt x="21" y="108"/>
                    </a:lnTo>
                    <a:lnTo>
                      <a:pt x="19" y="109"/>
                    </a:lnTo>
                    <a:lnTo>
                      <a:pt x="17" y="110"/>
                    </a:lnTo>
                    <a:lnTo>
                      <a:pt x="15" y="111"/>
                    </a:lnTo>
                    <a:lnTo>
                      <a:pt x="13" y="113"/>
                    </a:lnTo>
                    <a:lnTo>
                      <a:pt x="11" y="114"/>
                    </a:lnTo>
                    <a:lnTo>
                      <a:pt x="8" y="115"/>
                    </a:lnTo>
                    <a:lnTo>
                      <a:pt x="6" y="116"/>
                    </a:lnTo>
                    <a:lnTo>
                      <a:pt x="4" y="117"/>
                    </a:lnTo>
                    <a:lnTo>
                      <a:pt x="2" y="118"/>
                    </a:lnTo>
                    <a:lnTo>
                      <a:pt x="0" y="11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2" name="AutoShape 20"/>
              <p:cNvSpPr>
                <a:spLocks noChangeArrowheads="1"/>
              </p:cNvSpPr>
              <p:nvPr/>
            </p:nvSpPr>
            <p:spPr bwMode="auto">
              <a:xfrm>
                <a:off x="4894" y="606"/>
                <a:ext cx="155" cy="40"/>
              </a:xfrm>
              <a:custGeom>
                <a:avLst/>
                <a:gdLst>
                  <a:gd name="T0" fmla="*/ 170 w 172"/>
                  <a:gd name="T1" fmla="*/ 2 h 45"/>
                  <a:gd name="T2" fmla="*/ 165 w 172"/>
                  <a:gd name="T3" fmla="*/ 4 h 45"/>
                  <a:gd name="T4" fmla="*/ 161 w 172"/>
                  <a:gd name="T5" fmla="*/ 6 h 45"/>
                  <a:gd name="T6" fmla="*/ 156 w 172"/>
                  <a:gd name="T7" fmla="*/ 8 h 45"/>
                  <a:gd name="T8" fmla="*/ 152 w 172"/>
                  <a:gd name="T9" fmla="*/ 11 h 45"/>
                  <a:gd name="T10" fmla="*/ 147 w 172"/>
                  <a:gd name="T11" fmla="*/ 13 h 45"/>
                  <a:gd name="T12" fmla="*/ 142 w 172"/>
                  <a:gd name="T13" fmla="*/ 15 h 45"/>
                  <a:gd name="T14" fmla="*/ 136 w 172"/>
                  <a:gd name="T15" fmla="*/ 18 h 45"/>
                  <a:gd name="T16" fmla="*/ 131 w 172"/>
                  <a:gd name="T17" fmla="*/ 20 h 45"/>
                  <a:gd name="T18" fmla="*/ 125 w 172"/>
                  <a:gd name="T19" fmla="*/ 22 h 45"/>
                  <a:gd name="T20" fmla="*/ 120 w 172"/>
                  <a:gd name="T21" fmla="*/ 25 h 45"/>
                  <a:gd name="T22" fmla="*/ 114 w 172"/>
                  <a:gd name="T23" fmla="*/ 27 h 45"/>
                  <a:gd name="T24" fmla="*/ 108 w 172"/>
                  <a:gd name="T25" fmla="*/ 29 h 45"/>
                  <a:gd name="T26" fmla="*/ 102 w 172"/>
                  <a:gd name="T27" fmla="*/ 31 h 45"/>
                  <a:gd name="T28" fmla="*/ 97 w 172"/>
                  <a:gd name="T29" fmla="*/ 33 h 45"/>
                  <a:gd name="T30" fmla="*/ 91 w 172"/>
                  <a:gd name="T31" fmla="*/ 34 h 45"/>
                  <a:gd name="T32" fmla="*/ 86 w 172"/>
                  <a:gd name="T33" fmla="*/ 36 h 45"/>
                  <a:gd name="T34" fmla="*/ 81 w 172"/>
                  <a:gd name="T35" fmla="*/ 37 h 45"/>
                  <a:gd name="T36" fmla="*/ 76 w 172"/>
                  <a:gd name="T37" fmla="*/ 39 h 45"/>
                  <a:gd name="T38" fmla="*/ 72 w 172"/>
                  <a:gd name="T39" fmla="*/ 40 h 45"/>
                  <a:gd name="T40" fmla="*/ 67 w 172"/>
                  <a:gd name="T41" fmla="*/ 41 h 45"/>
                  <a:gd name="T42" fmla="*/ 63 w 172"/>
                  <a:gd name="T43" fmla="*/ 42 h 45"/>
                  <a:gd name="T44" fmla="*/ 60 w 172"/>
                  <a:gd name="T45" fmla="*/ 42 h 45"/>
                  <a:gd name="T46" fmla="*/ 56 w 172"/>
                  <a:gd name="T47" fmla="*/ 43 h 45"/>
                  <a:gd name="T48" fmla="*/ 52 w 172"/>
                  <a:gd name="T49" fmla="*/ 44 h 45"/>
                  <a:gd name="T50" fmla="*/ 49 w 172"/>
                  <a:gd name="T51" fmla="*/ 44 h 45"/>
                  <a:gd name="T52" fmla="*/ 46 w 172"/>
                  <a:gd name="T53" fmla="*/ 44 h 45"/>
                  <a:gd name="T54" fmla="*/ 43 w 172"/>
                  <a:gd name="T55" fmla="*/ 45 h 45"/>
                  <a:gd name="T56" fmla="*/ 39 w 172"/>
                  <a:gd name="T57" fmla="*/ 45 h 45"/>
                  <a:gd name="T58" fmla="*/ 36 w 172"/>
                  <a:gd name="T59" fmla="*/ 45 h 45"/>
                  <a:gd name="T60" fmla="*/ 34 w 172"/>
                  <a:gd name="T61" fmla="*/ 45 h 45"/>
                  <a:gd name="T62" fmla="*/ 31 w 172"/>
                  <a:gd name="T63" fmla="*/ 45 h 45"/>
                  <a:gd name="T64" fmla="*/ 29 w 172"/>
                  <a:gd name="T65" fmla="*/ 45 h 45"/>
                  <a:gd name="T66" fmla="*/ 26 w 172"/>
                  <a:gd name="T67" fmla="*/ 45 h 45"/>
                  <a:gd name="T68" fmla="*/ 24 w 172"/>
                  <a:gd name="T69" fmla="*/ 44 h 45"/>
                  <a:gd name="T70" fmla="*/ 22 w 172"/>
                  <a:gd name="T71" fmla="*/ 44 h 45"/>
                  <a:gd name="T72" fmla="*/ 20 w 172"/>
                  <a:gd name="T73" fmla="*/ 44 h 45"/>
                  <a:gd name="T74" fmla="*/ 18 w 172"/>
                  <a:gd name="T75" fmla="*/ 43 h 45"/>
                  <a:gd name="T76" fmla="*/ 16 w 172"/>
                  <a:gd name="T77" fmla="*/ 43 h 45"/>
                  <a:gd name="T78" fmla="*/ 14 w 172"/>
                  <a:gd name="T79" fmla="*/ 42 h 45"/>
                  <a:gd name="T80" fmla="*/ 11 w 172"/>
                  <a:gd name="T81" fmla="*/ 41 h 45"/>
                  <a:gd name="T82" fmla="*/ 9 w 172"/>
                  <a:gd name="T83" fmla="*/ 40 h 45"/>
                  <a:gd name="T84" fmla="*/ 7 w 172"/>
                  <a:gd name="T85" fmla="*/ 39 h 45"/>
                  <a:gd name="T86" fmla="*/ 6 w 172"/>
                  <a:gd name="T87" fmla="*/ 37 h 45"/>
                  <a:gd name="T88" fmla="*/ 4 w 172"/>
                  <a:gd name="T89" fmla="*/ 36 h 45"/>
                  <a:gd name="T90" fmla="*/ 3 w 172"/>
                  <a:gd name="T91" fmla="*/ 34 h 45"/>
                  <a:gd name="T92" fmla="*/ 2 w 172"/>
                  <a:gd name="T93" fmla="*/ 32 h 45"/>
                  <a:gd name="T94" fmla="*/ 1 w 172"/>
                  <a:gd name="T95" fmla="*/ 30 h 45"/>
                  <a:gd name="T96" fmla="*/ 0 w 172"/>
                  <a:gd name="T97" fmla="*/ 28 h 45"/>
                  <a:gd name="T98" fmla="*/ 0 w 172"/>
                  <a:gd name="T99" fmla="*/ 0 h 45"/>
                  <a:gd name="T100" fmla="*/ 172 w 172"/>
                  <a:gd name="T101"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172" h="45">
                    <a:moveTo>
                      <a:pt x="172" y="0"/>
                    </a:moveTo>
                    <a:lnTo>
                      <a:pt x="170" y="2"/>
                    </a:lnTo>
                    <a:lnTo>
                      <a:pt x="168" y="3"/>
                    </a:lnTo>
                    <a:lnTo>
                      <a:pt x="165" y="4"/>
                    </a:lnTo>
                    <a:lnTo>
                      <a:pt x="163" y="5"/>
                    </a:lnTo>
                    <a:lnTo>
                      <a:pt x="161" y="6"/>
                    </a:lnTo>
                    <a:lnTo>
                      <a:pt x="159" y="7"/>
                    </a:lnTo>
                    <a:lnTo>
                      <a:pt x="156" y="8"/>
                    </a:lnTo>
                    <a:lnTo>
                      <a:pt x="154" y="10"/>
                    </a:lnTo>
                    <a:lnTo>
                      <a:pt x="152" y="11"/>
                    </a:lnTo>
                    <a:lnTo>
                      <a:pt x="149" y="12"/>
                    </a:lnTo>
                    <a:lnTo>
                      <a:pt x="147" y="13"/>
                    </a:lnTo>
                    <a:lnTo>
                      <a:pt x="144" y="14"/>
                    </a:lnTo>
                    <a:lnTo>
                      <a:pt x="142" y="15"/>
                    </a:lnTo>
                    <a:lnTo>
                      <a:pt x="139" y="17"/>
                    </a:lnTo>
                    <a:lnTo>
                      <a:pt x="136" y="18"/>
                    </a:lnTo>
                    <a:lnTo>
                      <a:pt x="134" y="19"/>
                    </a:lnTo>
                    <a:lnTo>
                      <a:pt x="131" y="20"/>
                    </a:lnTo>
                    <a:lnTo>
                      <a:pt x="128" y="21"/>
                    </a:lnTo>
                    <a:lnTo>
                      <a:pt x="125" y="22"/>
                    </a:lnTo>
                    <a:lnTo>
                      <a:pt x="122" y="24"/>
                    </a:lnTo>
                    <a:lnTo>
                      <a:pt x="120" y="25"/>
                    </a:lnTo>
                    <a:lnTo>
                      <a:pt x="117" y="26"/>
                    </a:lnTo>
                    <a:lnTo>
                      <a:pt x="114" y="27"/>
                    </a:lnTo>
                    <a:lnTo>
                      <a:pt x="111" y="28"/>
                    </a:lnTo>
                    <a:lnTo>
                      <a:pt x="108" y="29"/>
                    </a:lnTo>
                    <a:lnTo>
                      <a:pt x="105" y="30"/>
                    </a:lnTo>
                    <a:lnTo>
                      <a:pt x="102" y="31"/>
                    </a:lnTo>
                    <a:lnTo>
                      <a:pt x="100" y="32"/>
                    </a:lnTo>
                    <a:lnTo>
                      <a:pt x="97" y="33"/>
                    </a:lnTo>
                    <a:lnTo>
                      <a:pt x="94" y="34"/>
                    </a:lnTo>
                    <a:lnTo>
                      <a:pt x="91" y="34"/>
                    </a:lnTo>
                    <a:lnTo>
                      <a:pt x="89" y="35"/>
                    </a:lnTo>
                    <a:lnTo>
                      <a:pt x="86" y="36"/>
                    </a:lnTo>
                    <a:lnTo>
                      <a:pt x="83" y="37"/>
                    </a:lnTo>
                    <a:lnTo>
                      <a:pt x="81" y="37"/>
                    </a:lnTo>
                    <a:lnTo>
                      <a:pt x="79" y="38"/>
                    </a:lnTo>
                    <a:lnTo>
                      <a:pt x="76" y="39"/>
                    </a:lnTo>
                    <a:lnTo>
                      <a:pt x="74" y="39"/>
                    </a:lnTo>
                    <a:lnTo>
                      <a:pt x="72" y="40"/>
                    </a:lnTo>
                    <a:lnTo>
                      <a:pt x="70" y="40"/>
                    </a:lnTo>
                    <a:lnTo>
                      <a:pt x="67" y="41"/>
                    </a:lnTo>
                    <a:lnTo>
                      <a:pt x="65" y="41"/>
                    </a:lnTo>
                    <a:lnTo>
                      <a:pt x="63" y="42"/>
                    </a:lnTo>
                    <a:lnTo>
                      <a:pt x="61" y="42"/>
                    </a:lnTo>
                    <a:lnTo>
                      <a:pt x="60" y="42"/>
                    </a:lnTo>
                    <a:lnTo>
                      <a:pt x="58" y="43"/>
                    </a:lnTo>
                    <a:lnTo>
                      <a:pt x="56" y="43"/>
                    </a:lnTo>
                    <a:lnTo>
                      <a:pt x="54" y="43"/>
                    </a:lnTo>
                    <a:lnTo>
                      <a:pt x="52" y="44"/>
                    </a:lnTo>
                    <a:lnTo>
                      <a:pt x="51" y="44"/>
                    </a:lnTo>
                    <a:lnTo>
                      <a:pt x="49" y="44"/>
                    </a:lnTo>
                    <a:lnTo>
                      <a:pt x="48" y="44"/>
                    </a:lnTo>
                    <a:lnTo>
                      <a:pt x="46" y="44"/>
                    </a:lnTo>
                    <a:lnTo>
                      <a:pt x="44" y="45"/>
                    </a:lnTo>
                    <a:lnTo>
                      <a:pt x="43" y="45"/>
                    </a:lnTo>
                    <a:lnTo>
                      <a:pt x="41" y="45"/>
                    </a:lnTo>
                    <a:lnTo>
                      <a:pt x="39" y="45"/>
                    </a:lnTo>
                    <a:lnTo>
                      <a:pt x="38" y="45"/>
                    </a:lnTo>
                    <a:lnTo>
                      <a:pt x="36" y="45"/>
                    </a:lnTo>
                    <a:lnTo>
                      <a:pt x="35" y="45"/>
                    </a:lnTo>
                    <a:lnTo>
                      <a:pt x="34" y="45"/>
                    </a:lnTo>
                    <a:lnTo>
                      <a:pt x="32" y="45"/>
                    </a:lnTo>
                    <a:lnTo>
                      <a:pt x="31" y="45"/>
                    </a:lnTo>
                    <a:lnTo>
                      <a:pt x="30" y="45"/>
                    </a:lnTo>
                    <a:lnTo>
                      <a:pt x="29" y="45"/>
                    </a:lnTo>
                    <a:lnTo>
                      <a:pt x="28" y="45"/>
                    </a:lnTo>
                    <a:lnTo>
                      <a:pt x="26" y="45"/>
                    </a:lnTo>
                    <a:lnTo>
                      <a:pt x="25" y="45"/>
                    </a:lnTo>
                    <a:lnTo>
                      <a:pt x="24" y="44"/>
                    </a:lnTo>
                    <a:lnTo>
                      <a:pt x="23" y="44"/>
                    </a:lnTo>
                    <a:lnTo>
                      <a:pt x="22" y="44"/>
                    </a:lnTo>
                    <a:lnTo>
                      <a:pt x="21" y="44"/>
                    </a:lnTo>
                    <a:lnTo>
                      <a:pt x="20" y="44"/>
                    </a:lnTo>
                    <a:lnTo>
                      <a:pt x="19" y="44"/>
                    </a:lnTo>
                    <a:lnTo>
                      <a:pt x="18" y="43"/>
                    </a:lnTo>
                    <a:lnTo>
                      <a:pt x="17" y="43"/>
                    </a:lnTo>
                    <a:lnTo>
                      <a:pt x="16" y="43"/>
                    </a:lnTo>
                    <a:lnTo>
                      <a:pt x="15" y="42"/>
                    </a:lnTo>
                    <a:lnTo>
                      <a:pt x="14" y="42"/>
                    </a:lnTo>
                    <a:lnTo>
                      <a:pt x="13" y="41"/>
                    </a:lnTo>
                    <a:lnTo>
                      <a:pt x="11" y="41"/>
                    </a:lnTo>
                    <a:lnTo>
                      <a:pt x="10" y="40"/>
                    </a:lnTo>
                    <a:lnTo>
                      <a:pt x="9" y="40"/>
                    </a:lnTo>
                    <a:lnTo>
                      <a:pt x="8" y="39"/>
                    </a:lnTo>
                    <a:lnTo>
                      <a:pt x="7" y="39"/>
                    </a:lnTo>
                    <a:lnTo>
                      <a:pt x="7" y="38"/>
                    </a:lnTo>
                    <a:lnTo>
                      <a:pt x="6" y="37"/>
                    </a:lnTo>
                    <a:lnTo>
                      <a:pt x="5" y="36"/>
                    </a:lnTo>
                    <a:lnTo>
                      <a:pt x="4" y="36"/>
                    </a:lnTo>
                    <a:lnTo>
                      <a:pt x="3" y="35"/>
                    </a:lnTo>
                    <a:lnTo>
                      <a:pt x="3" y="34"/>
                    </a:lnTo>
                    <a:lnTo>
                      <a:pt x="2" y="33"/>
                    </a:lnTo>
                    <a:lnTo>
                      <a:pt x="2" y="32"/>
                    </a:lnTo>
                    <a:lnTo>
                      <a:pt x="1" y="31"/>
                    </a:lnTo>
                    <a:lnTo>
                      <a:pt x="1" y="30"/>
                    </a:lnTo>
                    <a:lnTo>
                      <a:pt x="0" y="29"/>
                    </a:lnTo>
                    <a:lnTo>
                      <a:pt x="0" y="28"/>
                    </a:lnTo>
                    <a:lnTo>
                      <a:pt x="0" y="2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3" name="AutoShape 21"/>
              <p:cNvSpPr>
                <a:spLocks noChangeArrowheads="1"/>
              </p:cNvSpPr>
              <p:nvPr/>
            </p:nvSpPr>
            <p:spPr bwMode="auto">
              <a:xfrm>
                <a:off x="4894" y="530"/>
                <a:ext cx="79" cy="101"/>
              </a:xfrm>
              <a:custGeom>
                <a:avLst/>
                <a:gdLst>
                  <a:gd name="T0" fmla="*/ 0 w 88"/>
                  <a:gd name="T1" fmla="*/ 111 h 112"/>
                  <a:gd name="T2" fmla="*/ 0 w 88"/>
                  <a:gd name="T3" fmla="*/ 109 h 112"/>
                  <a:gd name="T4" fmla="*/ 0 w 88"/>
                  <a:gd name="T5" fmla="*/ 107 h 112"/>
                  <a:gd name="T6" fmla="*/ 0 w 88"/>
                  <a:gd name="T7" fmla="*/ 105 h 112"/>
                  <a:gd name="T8" fmla="*/ 0 w 88"/>
                  <a:gd name="T9" fmla="*/ 103 h 112"/>
                  <a:gd name="T10" fmla="*/ 0 w 88"/>
                  <a:gd name="T11" fmla="*/ 101 h 112"/>
                  <a:gd name="T12" fmla="*/ 1 w 88"/>
                  <a:gd name="T13" fmla="*/ 99 h 112"/>
                  <a:gd name="T14" fmla="*/ 1 w 88"/>
                  <a:gd name="T15" fmla="*/ 97 h 112"/>
                  <a:gd name="T16" fmla="*/ 2 w 88"/>
                  <a:gd name="T17" fmla="*/ 95 h 112"/>
                  <a:gd name="T18" fmla="*/ 3 w 88"/>
                  <a:gd name="T19" fmla="*/ 92 h 112"/>
                  <a:gd name="T20" fmla="*/ 4 w 88"/>
                  <a:gd name="T21" fmla="*/ 90 h 112"/>
                  <a:gd name="T22" fmla="*/ 5 w 88"/>
                  <a:gd name="T23" fmla="*/ 87 h 112"/>
                  <a:gd name="T24" fmla="*/ 6 w 88"/>
                  <a:gd name="T25" fmla="*/ 84 h 112"/>
                  <a:gd name="T26" fmla="*/ 7 w 88"/>
                  <a:gd name="T27" fmla="*/ 81 h 112"/>
                  <a:gd name="T28" fmla="*/ 9 w 88"/>
                  <a:gd name="T29" fmla="*/ 78 h 112"/>
                  <a:gd name="T30" fmla="*/ 10 w 88"/>
                  <a:gd name="T31" fmla="*/ 76 h 112"/>
                  <a:gd name="T32" fmla="*/ 12 w 88"/>
                  <a:gd name="T33" fmla="*/ 73 h 112"/>
                  <a:gd name="T34" fmla="*/ 14 w 88"/>
                  <a:gd name="T35" fmla="*/ 71 h 112"/>
                  <a:gd name="T36" fmla="*/ 16 w 88"/>
                  <a:gd name="T37" fmla="*/ 68 h 112"/>
                  <a:gd name="T38" fmla="*/ 18 w 88"/>
                  <a:gd name="T39" fmla="*/ 66 h 112"/>
                  <a:gd name="T40" fmla="*/ 20 w 88"/>
                  <a:gd name="T41" fmla="*/ 63 h 112"/>
                  <a:gd name="T42" fmla="*/ 21 w 88"/>
                  <a:gd name="T43" fmla="*/ 61 h 112"/>
                  <a:gd name="T44" fmla="*/ 23 w 88"/>
                  <a:gd name="T45" fmla="*/ 59 h 112"/>
                  <a:gd name="T46" fmla="*/ 25 w 88"/>
                  <a:gd name="T47" fmla="*/ 56 h 112"/>
                  <a:gd name="T48" fmla="*/ 27 w 88"/>
                  <a:gd name="T49" fmla="*/ 54 h 112"/>
                  <a:gd name="T50" fmla="*/ 29 w 88"/>
                  <a:gd name="T51" fmla="*/ 52 h 112"/>
                  <a:gd name="T52" fmla="*/ 32 w 88"/>
                  <a:gd name="T53" fmla="*/ 50 h 112"/>
                  <a:gd name="T54" fmla="*/ 34 w 88"/>
                  <a:gd name="T55" fmla="*/ 47 h 112"/>
                  <a:gd name="T56" fmla="*/ 36 w 88"/>
                  <a:gd name="T57" fmla="*/ 45 h 112"/>
                  <a:gd name="T58" fmla="*/ 38 w 88"/>
                  <a:gd name="T59" fmla="*/ 43 h 112"/>
                  <a:gd name="T60" fmla="*/ 41 w 88"/>
                  <a:gd name="T61" fmla="*/ 41 h 112"/>
                  <a:gd name="T62" fmla="*/ 43 w 88"/>
                  <a:gd name="T63" fmla="*/ 38 h 112"/>
                  <a:gd name="T64" fmla="*/ 45 w 88"/>
                  <a:gd name="T65" fmla="*/ 36 h 112"/>
                  <a:gd name="T66" fmla="*/ 48 w 88"/>
                  <a:gd name="T67" fmla="*/ 34 h 112"/>
                  <a:gd name="T68" fmla="*/ 50 w 88"/>
                  <a:gd name="T69" fmla="*/ 32 h 112"/>
                  <a:gd name="T70" fmla="*/ 53 w 88"/>
                  <a:gd name="T71" fmla="*/ 29 h 112"/>
                  <a:gd name="T72" fmla="*/ 56 w 88"/>
                  <a:gd name="T73" fmla="*/ 27 h 112"/>
                  <a:gd name="T74" fmla="*/ 58 w 88"/>
                  <a:gd name="T75" fmla="*/ 24 h 112"/>
                  <a:gd name="T76" fmla="*/ 61 w 88"/>
                  <a:gd name="T77" fmla="*/ 22 h 112"/>
                  <a:gd name="T78" fmla="*/ 64 w 88"/>
                  <a:gd name="T79" fmla="*/ 20 h 112"/>
                  <a:gd name="T80" fmla="*/ 67 w 88"/>
                  <a:gd name="T81" fmla="*/ 17 h 112"/>
                  <a:gd name="T82" fmla="*/ 69 w 88"/>
                  <a:gd name="T83" fmla="*/ 15 h 112"/>
                  <a:gd name="T84" fmla="*/ 72 w 88"/>
                  <a:gd name="T85" fmla="*/ 13 h 112"/>
                  <a:gd name="T86" fmla="*/ 74 w 88"/>
                  <a:gd name="T87" fmla="*/ 11 h 112"/>
                  <a:gd name="T88" fmla="*/ 77 w 88"/>
                  <a:gd name="T89" fmla="*/ 9 h 112"/>
                  <a:gd name="T90" fmla="*/ 80 w 88"/>
                  <a:gd name="T91" fmla="*/ 6 h 112"/>
                  <a:gd name="T92" fmla="*/ 83 w 88"/>
                  <a:gd name="T93" fmla="*/ 4 h 112"/>
                  <a:gd name="T94" fmla="*/ 86 w 88"/>
                  <a:gd name="T95" fmla="*/ 1 h 112"/>
                  <a:gd name="T96" fmla="*/ 0 w 88"/>
                  <a:gd name="T97" fmla="*/ 0 h 112"/>
                  <a:gd name="T98" fmla="*/ 88 w 88"/>
                  <a:gd name="T99"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88" h="112">
                    <a:moveTo>
                      <a:pt x="0" y="112"/>
                    </a:moveTo>
                    <a:lnTo>
                      <a:pt x="0" y="111"/>
                    </a:lnTo>
                    <a:lnTo>
                      <a:pt x="0" y="110"/>
                    </a:lnTo>
                    <a:lnTo>
                      <a:pt x="0" y="109"/>
                    </a:lnTo>
                    <a:lnTo>
                      <a:pt x="0" y="108"/>
                    </a:lnTo>
                    <a:lnTo>
                      <a:pt x="0" y="107"/>
                    </a:lnTo>
                    <a:lnTo>
                      <a:pt x="0" y="106"/>
                    </a:lnTo>
                    <a:lnTo>
                      <a:pt x="0" y="105"/>
                    </a:lnTo>
                    <a:lnTo>
                      <a:pt x="0" y="104"/>
                    </a:lnTo>
                    <a:lnTo>
                      <a:pt x="0" y="103"/>
                    </a:lnTo>
                    <a:lnTo>
                      <a:pt x="0" y="102"/>
                    </a:lnTo>
                    <a:lnTo>
                      <a:pt x="0" y="101"/>
                    </a:lnTo>
                    <a:lnTo>
                      <a:pt x="1" y="100"/>
                    </a:lnTo>
                    <a:lnTo>
                      <a:pt x="1" y="99"/>
                    </a:lnTo>
                    <a:lnTo>
                      <a:pt x="1" y="98"/>
                    </a:lnTo>
                    <a:lnTo>
                      <a:pt x="1" y="97"/>
                    </a:lnTo>
                    <a:lnTo>
                      <a:pt x="1" y="96"/>
                    </a:lnTo>
                    <a:lnTo>
                      <a:pt x="2" y="95"/>
                    </a:lnTo>
                    <a:lnTo>
                      <a:pt x="2" y="93"/>
                    </a:lnTo>
                    <a:lnTo>
                      <a:pt x="3" y="92"/>
                    </a:lnTo>
                    <a:lnTo>
                      <a:pt x="3" y="91"/>
                    </a:lnTo>
                    <a:lnTo>
                      <a:pt x="4" y="90"/>
                    </a:lnTo>
                    <a:lnTo>
                      <a:pt x="4" y="88"/>
                    </a:lnTo>
                    <a:lnTo>
                      <a:pt x="5" y="87"/>
                    </a:lnTo>
                    <a:lnTo>
                      <a:pt x="5" y="85"/>
                    </a:lnTo>
                    <a:lnTo>
                      <a:pt x="6" y="84"/>
                    </a:lnTo>
                    <a:lnTo>
                      <a:pt x="7" y="83"/>
                    </a:lnTo>
                    <a:lnTo>
                      <a:pt x="7" y="81"/>
                    </a:lnTo>
                    <a:lnTo>
                      <a:pt x="8" y="80"/>
                    </a:lnTo>
                    <a:lnTo>
                      <a:pt x="9" y="78"/>
                    </a:lnTo>
                    <a:lnTo>
                      <a:pt x="10" y="77"/>
                    </a:lnTo>
                    <a:lnTo>
                      <a:pt x="10" y="76"/>
                    </a:lnTo>
                    <a:lnTo>
                      <a:pt x="11" y="74"/>
                    </a:lnTo>
                    <a:lnTo>
                      <a:pt x="12" y="73"/>
                    </a:lnTo>
                    <a:lnTo>
                      <a:pt x="13" y="72"/>
                    </a:lnTo>
                    <a:lnTo>
                      <a:pt x="14" y="71"/>
                    </a:lnTo>
                    <a:lnTo>
                      <a:pt x="15" y="69"/>
                    </a:lnTo>
                    <a:lnTo>
                      <a:pt x="16" y="68"/>
                    </a:lnTo>
                    <a:lnTo>
                      <a:pt x="17" y="67"/>
                    </a:lnTo>
                    <a:lnTo>
                      <a:pt x="18" y="66"/>
                    </a:lnTo>
                    <a:lnTo>
                      <a:pt x="19" y="65"/>
                    </a:lnTo>
                    <a:lnTo>
                      <a:pt x="20" y="63"/>
                    </a:lnTo>
                    <a:lnTo>
                      <a:pt x="21" y="62"/>
                    </a:lnTo>
                    <a:lnTo>
                      <a:pt x="21" y="61"/>
                    </a:lnTo>
                    <a:lnTo>
                      <a:pt x="22" y="60"/>
                    </a:lnTo>
                    <a:lnTo>
                      <a:pt x="23" y="59"/>
                    </a:lnTo>
                    <a:lnTo>
                      <a:pt x="24" y="58"/>
                    </a:lnTo>
                    <a:lnTo>
                      <a:pt x="25" y="56"/>
                    </a:lnTo>
                    <a:lnTo>
                      <a:pt x="26" y="55"/>
                    </a:lnTo>
                    <a:lnTo>
                      <a:pt x="27" y="54"/>
                    </a:lnTo>
                    <a:lnTo>
                      <a:pt x="28" y="53"/>
                    </a:lnTo>
                    <a:lnTo>
                      <a:pt x="29" y="52"/>
                    </a:lnTo>
                    <a:lnTo>
                      <a:pt x="30" y="51"/>
                    </a:lnTo>
                    <a:lnTo>
                      <a:pt x="32" y="50"/>
                    </a:lnTo>
                    <a:lnTo>
                      <a:pt x="33" y="48"/>
                    </a:lnTo>
                    <a:lnTo>
                      <a:pt x="34" y="47"/>
                    </a:lnTo>
                    <a:lnTo>
                      <a:pt x="35" y="46"/>
                    </a:lnTo>
                    <a:lnTo>
                      <a:pt x="36" y="45"/>
                    </a:lnTo>
                    <a:lnTo>
                      <a:pt x="37" y="44"/>
                    </a:lnTo>
                    <a:lnTo>
                      <a:pt x="38" y="43"/>
                    </a:lnTo>
                    <a:lnTo>
                      <a:pt x="40" y="42"/>
                    </a:lnTo>
                    <a:lnTo>
                      <a:pt x="41" y="41"/>
                    </a:lnTo>
                    <a:lnTo>
                      <a:pt x="42" y="40"/>
                    </a:lnTo>
                    <a:lnTo>
                      <a:pt x="43" y="38"/>
                    </a:lnTo>
                    <a:lnTo>
                      <a:pt x="44" y="37"/>
                    </a:lnTo>
                    <a:lnTo>
                      <a:pt x="45" y="36"/>
                    </a:lnTo>
                    <a:lnTo>
                      <a:pt x="47" y="35"/>
                    </a:lnTo>
                    <a:lnTo>
                      <a:pt x="48" y="34"/>
                    </a:lnTo>
                    <a:lnTo>
                      <a:pt x="49" y="33"/>
                    </a:lnTo>
                    <a:lnTo>
                      <a:pt x="50" y="32"/>
                    </a:lnTo>
                    <a:lnTo>
                      <a:pt x="52" y="30"/>
                    </a:lnTo>
                    <a:lnTo>
                      <a:pt x="53" y="29"/>
                    </a:lnTo>
                    <a:lnTo>
                      <a:pt x="54" y="28"/>
                    </a:lnTo>
                    <a:lnTo>
                      <a:pt x="56" y="27"/>
                    </a:lnTo>
                    <a:lnTo>
                      <a:pt x="57" y="26"/>
                    </a:lnTo>
                    <a:lnTo>
                      <a:pt x="58" y="24"/>
                    </a:lnTo>
                    <a:lnTo>
                      <a:pt x="60" y="23"/>
                    </a:lnTo>
                    <a:lnTo>
                      <a:pt x="61" y="22"/>
                    </a:lnTo>
                    <a:lnTo>
                      <a:pt x="63" y="21"/>
                    </a:lnTo>
                    <a:lnTo>
                      <a:pt x="64" y="20"/>
                    </a:lnTo>
                    <a:lnTo>
                      <a:pt x="65" y="18"/>
                    </a:lnTo>
                    <a:lnTo>
                      <a:pt x="67" y="17"/>
                    </a:lnTo>
                    <a:lnTo>
                      <a:pt x="68" y="16"/>
                    </a:lnTo>
                    <a:lnTo>
                      <a:pt x="69" y="15"/>
                    </a:lnTo>
                    <a:lnTo>
                      <a:pt x="71" y="14"/>
                    </a:lnTo>
                    <a:lnTo>
                      <a:pt x="72" y="13"/>
                    </a:lnTo>
                    <a:lnTo>
                      <a:pt x="73" y="12"/>
                    </a:lnTo>
                    <a:lnTo>
                      <a:pt x="74" y="11"/>
                    </a:lnTo>
                    <a:lnTo>
                      <a:pt x="76" y="10"/>
                    </a:lnTo>
                    <a:lnTo>
                      <a:pt x="77" y="9"/>
                    </a:lnTo>
                    <a:lnTo>
                      <a:pt x="78" y="7"/>
                    </a:lnTo>
                    <a:lnTo>
                      <a:pt x="80" y="6"/>
                    </a:lnTo>
                    <a:lnTo>
                      <a:pt x="81" y="5"/>
                    </a:lnTo>
                    <a:lnTo>
                      <a:pt x="83" y="4"/>
                    </a:lnTo>
                    <a:lnTo>
                      <a:pt x="85" y="2"/>
                    </a:lnTo>
                    <a:lnTo>
                      <a:pt x="86" y="1"/>
                    </a:lnTo>
                    <a:lnTo>
                      <a:pt x="8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4" name="AutoShape 22"/>
              <p:cNvSpPr>
                <a:spLocks noChangeArrowheads="1"/>
              </p:cNvSpPr>
              <p:nvPr/>
            </p:nvSpPr>
            <p:spPr bwMode="auto">
              <a:xfrm>
                <a:off x="4973" y="523"/>
                <a:ext cx="10" cy="6"/>
              </a:xfrm>
              <a:custGeom>
                <a:avLst/>
                <a:gdLst>
                  <a:gd name="T0" fmla="*/ 0 w 11"/>
                  <a:gd name="T1" fmla="*/ 7 h 7"/>
                  <a:gd name="T2" fmla="*/ 2 w 11"/>
                  <a:gd name="T3" fmla="*/ 5 h 7"/>
                  <a:gd name="T4" fmla="*/ 4 w 11"/>
                  <a:gd name="T5" fmla="*/ 4 h 7"/>
                  <a:gd name="T6" fmla="*/ 6 w 11"/>
                  <a:gd name="T7" fmla="*/ 3 h 7"/>
                  <a:gd name="T8" fmla="*/ 8 w 11"/>
                  <a:gd name="T9" fmla="*/ 1 h 7"/>
                  <a:gd name="T10" fmla="*/ 11 w 11"/>
                  <a:gd name="T11" fmla="*/ 0 h 7"/>
                  <a:gd name="T12" fmla="*/ 0 w 11"/>
                  <a:gd name="T13" fmla="*/ 0 h 7"/>
                  <a:gd name="T14" fmla="*/ 11 w 11"/>
                  <a:gd name="T15" fmla="*/ 7 h 7"/>
                </a:gdLst>
                <a:ahLst/>
                <a:cxnLst>
                  <a:cxn ang="0">
                    <a:pos x="T0" y="T1"/>
                  </a:cxn>
                  <a:cxn ang="0">
                    <a:pos x="T2" y="T3"/>
                  </a:cxn>
                  <a:cxn ang="0">
                    <a:pos x="T4" y="T5"/>
                  </a:cxn>
                  <a:cxn ang="0">
                    <a:pos x="T6" y="T7"/>
                  </a:cxn>
                  <a:cxn ang="0">
                    <a:pos x="T8" y="T9"/>
                  </a:cxn>
                  <a:cxn ang="0">
                    <a:pos x="T10" y="T11"/>
                  </a:cxn>
                </a:cxnLst>
                <a:rect l="T12" t="T13" r="T14" b="T15"/>
                <a:pathLst>
                  <a:path w="11" h="7">
                    <a:moveTo>
                      <a:pt x="0" y="7"/>
                    </a:moveTo>
                    <a:lnTo>
                      <a:pt x="2" y="5"/>
                    </a:lnTo>
                    <a:lnTo>
                      <a:pt x="4" y="4"/>
                    </a:lnTo>
                    <a:lnTo>
                      <a:pt x="6" y="3"/>
                    </a:lnTo>
                    <a:lnTo>
                      <a:pt x="8" y="1"/>
                    </a:lnTo>
                    <a:lnTo>
                      <a:pt x="11"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5" name="AutoShape 23"/>
              <p:cNvSpPr>
                <a:spLocks noChangeArrowheads="1"/>
              </p:cNvSpPr>
              <p:nvPr/>
            </p:nvSpPr>
            <p:spPr bwMode="auto">
              <a:xfrm>
                <a:off x="4995" y="466"/>
                <a:ext cx="146" cy="66"/>
              </a:xfrm>
              <a:custGeom>
                <a:avLst/>
                <a:gdLst>
                  <a:gd name="T0" fmla="*/ 3 w 162"/>
                  <a:gd name="T1" fmla="*/ 71 h 73"/>
                  <a:gd name="T2" fmla="*/ 8 w 162"/>
                  <a:gd name="T3" fmla="*/ 67 h 73"/>
                  <a:gd name="T4" fmla="*/ 13 w 162"/>
                  <a:gd name="T5" fmla="*/ 63 h 73"/>
                  <a:gd name="T6" fmla="*/ 18 w 162"/>
                  <a:gd name="T7" fmla="*/ 61 h 73"/>
                  <a:gd name="T8" fmla="*/ 21 w 162"/>
                  <a:gd name="T9" fmla="*/ 58 h 73"/>
                  <a:gd name="T10" fmla="*/ 25 w 162"/>
                  <a:gd name="T11" fmla="*/ 56 h 73"/>
                  <a:gd name="T12" fmla="*/ 28 w 162"/>
                  <a:gd name="T13" fmla="*/ 54 h 73"/>
                  <a:gd name="T14" fmla="*/ 31 w 162"/>
                  <a:gd name="T15" fmla="*/ 52 h 73"/>
                  <a:gd name="T16" fmla="*/ 34 w 162"/>
                  <a:gd name="T17" fmla="*/ 50 h 73"/>
                  <a:gd name="T18" fmla="*/ 37 w 162"/>
                  <a:gd name="T19" fmla="*/ 48 h 73"/>
                  <a:gd name="T20" fmla="*/ 40 w 162"/>
                  <a:gd name="T21" fmla="*/ 47 h 73"/>
                  <a:gd name="T22" fmla="*/ 43 w 162"/>
                  <a:gd name="T23" fmla="*/ 45 h 73"/>
                  <a:gd name="T24" fmla="*/ 46 w 162"/>
                  <a:gd name="T25" fmla="*/ 43 h 73"/>
                  <a:gd name="T26" fmla="*/ 49 w 162"/>
                  <a:gd name="T27" fmla="*/ 42 h 73"/>
                  <a:gd name="T28" fmla="*/ 52 w 162"/>
                  <a:gd name="T29" fmla="*/ 40 h 73"/>
                  <a:gd name="T30" fmla="*/ 55 w 162"/>
                  <a:gd name="T31" fmla="*/ 39 h 73"/>
                  <a:gd name="T32" fmla="*/ 58 w 162"/>
                  <a:gd name="T33" fmla="*/ 37 h 73"/>
                  <a:gd name="T34" fmla="*/ 61 w 162"/>
                  <a:gd name="T35" fmla="*/ 36 h 73"/>
                  <a:gd name="T36" fmla="*/ 64 w 162"/>
                  <a:gd name="T37" fmla="*/ 34 h 73"/>
                  <a:gd name="T38" fmla="*/ 68 w 162"/>
                  <a:gd name="T39" fmla="*/ 33 h 73"/>
                  <a:gd name="T40" fmla="*/ 71 w 162"/>
                  <a:gd name="T41" fmla="*/ 31 h 73"/>
                  <a:gd name="T42" fmla="*/ 74 w 162"/>
                  <a:gd name="T43" fmla="*/ 29 h 73"/>
                  <a:gd name="T44" fmla="*/ 78 w 162"/>
                  <a:gd name="T45" fmla="*/ 27 h 73"/>
                  <a:gd name="T46" fmla="*/ 81 w 162"/>
                  <a:gd name="T47" fmla="*/ 26 h 73"/>
                  <a:gd name="T48" fmla="*/ 84 w 162"/>
                  <a:gd name="T49" fmla="*/ 24 h 73"/>
                  <a:gd name="T50" fmla="*/ 88 w 162"/>
                  <a:gd name="T51" fmla="*/ 23 h 73"/>
                  <a:gd name="T52" fmla="*/ 91 w 162"/>
                  <a:gd name="T53" fmla="*/ 21 h 73"/>
                  <a:gd name="T54" fmla="*/ 94 w 162"/>
                  <a:gd name="T55" fmla="*/ 20 h 73"/>
                  <a:gd name="T56" fmla="*/ 97 w 162"/>
                  <a:gd name="T57" fmla="*/ 19 h 73"/>
                  <a:gd name="T58" fmla="*/ 101 w 162"/>
                  <a:gd name="T59" fmla="*/ 18 h 73"/>
                  <a:gd name="T60" fmla="*/ 104 w 162"/>
                  <a:gd name="T61" fmla="*/ 17 h 73"/>
                  <a:gd name="T62" fmla="*/ 107 w 162"/>
                  <a:gd name="T63" fmla="*/ 15 h 73"/>
                  <a:gd name="T64" fmla="*/ 111 w 162"/>
                  <a:gd name="T65" fmla="*/ 14 h 73"/>
                  <a:gd name="T66" fmla="*/ 115 w 162"/>
                  <a:gd name="T67" fmla="*/ 13 h 73"/>
                  <a:gd name="T68" fmla="*/ 118 w 162"/>
                  <a:gd name="T69" fmla="*/ 12 h 73"/>
                  <a:gd name="T70" fmla="*/ 121 w 162"/>
                  <a:gd name="T71" fmla="*/ 10 h 73"/>
                  <a:gd name="T72" fmla="*/ 125 w 162"/>
                  <a:gd name="T73" fmla="*/ 9 h 73"/>
                  <a:gd name="T74" fmla="*/ 128 w 162"/>
                  <a:gd name="T75" fmla="*/ 8 h 73"/>
                  <a:gd name="T76" fmla="*/ 131 w 162"/>
                  <a:gd name="T77" fmla="*/ 7 h 73"/>
                  <a:gd name="T78" fmla="*/ 134 w 162"/>
                  <a:gd name="T79" fmla="*/ 6 h 73"/>
                  <a:gd name="T80" fmla="*/ 137 w 162"/>
                  <a:gd name="T81" fmla="*/ 5 h 73"/>
                  <a:gd name="T82" fmla="*/ 140 w 162"/>
                  <a:gd name="T83" fmla="*/ 4 h 73"/>
                  <a:gd name="T84" fmla="*/ 143 w 162"/>
                  <a:gd name="T85" fmla="*/ 4 h 73"/>
                  <a:gd name="T86" fmla="*/ 146 w 162"/>
                  <a:gd name="T87" fmla="*/ 3 h 73"/>
                  <a:gd name="T88" fmla="*/ 149 w 162"/>
                  <a:gd name="T89" fmla="*/ 2 h 73"/>
                  <a:gd name="T90" fmla="*/ 152 w 162"/>
                  <a:gd name="T91" fmla="*/ 1 h 73"/>
                  <a:gd name="T92" fmla="*/ 155 w 162"/>
                  <a:gd name="T93" fmla="*/ 1 h 73"/>
                  <a:gd name="T94" fmla="*/ 158 w 162"/>
                  <a:gd name="T95" fmla="*/ 0 h 73"/>
                  <a:gd name="T96" fmla="*/ 160 w 162"/>
                  <a:gd name="T97" fmla="*/ 0 h 73"/>
                  <a:gd name="T98" fmla="*/ 162 w 162"/>
                  <a:gd name="T99" fmla="*/ 0 h 73"/>
                  <a:gd name="T100" fmla="*/ 0 w 162"/>
                  <a:gd name="T101" fmla="*/ 0 h 73"/>
                  <a:gd name="T102" fmla="*/ 162 w 162"/>
                  <a:gd name="T103"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62" h="73">
                    <a:moveTo>
                      <a:pt x="0" y="73"/>
                    </a:moveTo>
                    <a:lnTo>
                      <a:pt x="3" y="71"/>
                    </a:lnTo>
                    <a:lnTo>
                      <a:pt x="6" y="69"/>
                    </a:lnTo>
                    <a:lnTo>
                      <a:pt x="8" y="67"/>
                    </a:lnTo>
                    <a:lnTo>
                      <a:pt x="11" y="65"/>
                    </a:lnTo>
                    <a:lnTo>
                      <a:pt x="13" y="63"/>
                    </a:lnTo>
                    <a:lnTo>
                      <a:pt x="15" y="62"/>
                    </a:lnTo>
                    <a:lnTo>
                      <a:pt x="18" y="61"/>
                    </a:lnTo>
                    <a:lnTo>
                      <a:pt x="19" y="59"/>
                    </a:lnTo>
                    <a:lnTo>
                      <a:pt x="21" y="58"/>
                    </a:lnTo>
                    <a:lnTo>
                      <a:pt x="23" y="57"/>
                    </a:lnTo>
                    <a:lnTo>
                      <a:pt x="25" y="56"/>
                    </a:lnTo>
                    <a:lnTo>
                      <a:pt x="27" y="55"/>
                    </a:lnTo>
                    <a:lnTo>
                      <a:pt x="28" y="54"/>
                    </a:lnTo>
                    <a:lnTo>
                      <a:pt x="30" y="53"/>
                    </a:lnTo>
                    <a:lnTo>
                      <a:pt x="31" y="52"/>
                    </a:lnTo>
                    <a:lnTo>
                      <a:pt x="33" y="51"/>
                    </a:lnTo>
                    <a:lnTo>
                      <a:pt x="34" y="50"/>
                    </a:lnTo>
                    <a:lnTo>
                      <a:pt x="36" y="49"/>
                    </a:lnTo>
                    <a:lnTo>
                      <a:pt x="37" y="48"/>
                    </a:lnTo>
                    <a:lnTo>
                      <a:pt x="39" y="47"/>
                    </a:lnTo>
                    <a:lnTo>
                      <a:pt x="40" y="47"/>
                    </a:lnTo>
                    <a:lnTo>
                      <a:pt x="42" y="46"/>
                    </a:lnTo>
                    <a:lnTo>
                      <a:pt x="43" y="45"/>
                    </a:lnTo>
                    <a:lnTo>
                      <a:pt x="45" y="44"/>
                    </a:lnTo>
                    <a:lnTo>
                      <a:pt x="46" y="43"/>
                    </a:lnTo>
                    <a:lnTo>
                      <a:pt x="48" y="43"/>
                    </a:lnTo>
                    <a:lnTo>
                      <a:pt x="49" y="42"/>
                    </a:lnTo>
                    <a:lnTo>
                      <a:pt x="51" y="41"/>
                    </a:lnTo>
                    <a:lnTo>
                      <a:pt x="52" y="40"/>
                    </a:lnTo>
                    <a:lnTo>
                      <a:pt x="54" y="39"/>
                    </a:lnTo>
                    <a:lnTo>
                      <a:pt x="55" y="39"/>
                    </a:lnTo>
                    <a:lnTo>
                      <a:pt x="57" y="38"/>
                    </a:lnTo>
                    <a:lnTo>
                      <a:pt x="58" y="37"/>
                    </a:lnTo>
                    <a:lnTo>
                      <a:pt x="60" y="36"/>
                    </a:lnTo>
                    <a:lnTo>
                      <a:pt x="61" y="36"/>
                    </a:lnTo>
                    <a:lnTo>
                      <a:pt x="63" y="35"/>
                    </a:lnTo>
                    <a:lnTo>
                      <a:pt x="64" y="34"/>
                    </a:lnTo>
                    <a:lnTo>
                      <a:pt x="66" y="33"/>
                    </a:lnTo>
                    <a:lnTo>
                      <a:pt x="68" y="33"/>
                    </a:lnTo>
                    <a:lnTo>
                      <a:pt x="69" y="32"/>
                    </a:lnTo>
                    <a:lnTo>
                      <a:pt x="71" y="31"/>
                    </a:lnTo>
                    <a:lnTo>
                      <a:pt x="72" y="30"/>
                    </a:lnTo>
                    <a:lnTo>
                      <a:pt x="74" y="29"/>
                    </a:lnTo>
                    <a:lnTo>
                      <a:pt x="76" y="28"/>
                    </a:lnTo>
                    <a:lnTo>
                      <a:pt x="78" y="27"/>
                    </a:lnTo>
                    <a:lnTo>
                      <a:pt x="79" y="27"/>
                    </a:lnTo>
                    <a:lnTo>
                      <a:pt x="81" y="26"/>
                    </a:lnTo>
                    <a:lnTo>
                      <a:pt x="83" y="25"/>
                    </a:lnTo>
                    <a:lnTo>
                      <a:pt x="84" y="24"/>
                    </a:lnTo>
                    <a:lnTo>
                      <a:pt x="86" y="23"/>
                    </a:lnTo>
                    <a:lnTo>
                      <a:pt x="88" y="23"/>
                    </a:lnTo>
                    <a:lnTo>
                      <a:pt x="89" y="22"/>
                    </a:lnTo>
                    <a:lnTo>
                      <a:pt x="91" y="21"/>
                    </a:lnTo>
                    <a:lnTo>
                      <a:pt x="92" y="21"/>
                    </a:lnTo>
                    <a:lnTo>
                      <a:pt x="94" y="20"/>
                    </a:lnTo>
                    <a:lnTo>
                      <a:pt x="96" y="20"/>
                    </a:lnTo>
                    <a:lnTo>
                      <a:pt x="97" y="19"/>
                    </a:lnTo>
                    <a:lnTo>
                      <a:pt x="99" y="18"/>
                    </a:lnTo>
                    <a:lnTo>
                      <a:pt x="101" y="18"/>
                    </a:lnTo>
                    <a:lnTo>
                      <a:pt x="102" y="17"/>
                    </a:lnTo>
                    <a:lnTo>
                      <a:pt x="104" y="17"/>
                    </a:lnTo>
                    <a:lnTo>
                      <a:pt x="106" y="16"/>
                    </a:lnTo>
                    <a:lnTo>
                      <a:pt x="107" y="15"/>
                    </a:lnTo>
                    <a:lnTo>
                      <a:pt x="109" y="15"/>
                    </a:lnTo>
                    <a:lnTo>
                      <a:pt x="111" y="14"/>
                    </a:lnTo>
                    <a:lnTo>
                      <a:pt x="113" y="13"/>
                    </a:lnTo>
                    <a:lnTo>
                      <a:pt x="115" y="13"/>
                    </a:lnTo>
                    <a:lnTo>
                      <a:pt x="116" y="12"/>
                    </a:lnTo>
                    <a:lnTo>
                      <a:pt x="118" y="12"/>
                    </a:lnTo>
                    <a:lnTo>
                      <a:pt x="120" y="11"/>
                    </a:lnTo>
                    <a:lnTo>
                      <a:pt x="121" y="10"/>
                    </a:lnTo>
                    <a:lnTo>
                      <a:pt x="123" y="10"/>
                    </a:lnTo>
                    <a:lnTo>
                      <a:pt x="125" y="9"/>
                    </a:lnTo>
                    <a:lnTo>
                      <a:pt x="126" y="9"/>
                    </a:lnTo>
                    <a:lnTo>
                      <a:pt x="128" y="8"/>
                    </a:lnTo>
                    <a:lnTo>
                      <a:pt x="129" y="8"/>
                    </a:lnTo>
                    <a:lnTo>
                      <a:pt x="131" y="7"/>
                    </a:lnTo>
                    <a:lnTo>
                      <a:pt x="132" y="7"/>
                    </a:lnTo>
                    <a:lnTo>
                      <a:pt x="134" y="6"/>
                    </a:lnTo>
                    <a:lnTo>
                      <a:pt x="135" y="6"/>
                    </a:lnTo>
                    <a:lnTo>
                      <a:pt x="137" y="5"/>
                    </a:lnTo>
                    <a:lnTo>
                      <a:pt x="138" y="5"/>
                    </a:lnTo>
                    <a:lnTo>
                      <a:pt x="140" y="4"/>
                    </a:lnTo>
                    <a:lnTo>
                      <a:pt x="142" y="4"/>
                    </a:lnTo>
                    <a:lnTo>
                      <a:pt x="143" y="4"/>
                    </a:lnTo>
                    <a:lnTo>
                      <a:pt x="145" y="3"/>
                    </a:lnTo>
                    <a:lnTo>
                      <a:pt x="146" y="3"/>
                    </a:lnTo>
                    <a:lnTo>
                      <a:pt x="148" y="2"/>
                    </a:lnTo>
                    <a:lnTo>
                      <a:pt x="149" y="2"/>
                    </a:lnTo>
                    <a:lnTo>
                      <a:pt x="151" y="2"/>
                    </a:lnTo>
                    <a:lnTo>
                      <a:pt x="152" y="1"/>
                    </a:lnTo>
                    <a:lnTo>
                      <a:pt x="154" y="1"/>
                    </a:lnTo>
                    <a:lnTo>
                      <a:pt x="155" y="1"/>
                    </a:lnTo>
                    <a:lnTo>
                      <a:pt x="156" y="0"/>
                    </a:lnTo>
                    <a:lnTo>
                      <a:pt x="158" y="0"/>
                    </a:lnTo>
                    <a:lnTo>
                      <a:pt x="159" y="0"/>
                    </a:lnTo>
                    <a:lnTo>
                      <a:pt x="160" y="0"/>
                    </a:lnTo>
                    <a:lnTo>
                      <a:pt x="161" y="0"/>
                    </a:lnTo>
                    <a:lnTo>
                      <a:pt x="162"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6" name="AutoShape 24"/>
              <p:cNvSpPr>
                <a:spLocks noChangeArrowheads="1"/>
              </p:cNvSpPr>
              <p:nvPr/>
            </p:nvSpPr>
            <p:spPr bwMode="auto">
              <a:xfrm>
                <a:off x="5141" y="464"/>
                <a:ext cx="48" cy="45"/>
              </a:xfrm>
              <a:custGeom>
                <a:avLst/>
                <a:gdLst>
                  <a:gd name="T0" fmla="*/ 1 w 53"/>
                  <a:gd name="T1" fmla="*/ 1 h 50"/>
                  <a:gd name="T2" fmla="*/ 4 w 53"/>
                  <a:gd name="T3" fmla="*/ 1 h 50"/>
                  <a:gd name="T4" fmla="*/ 6 w 53"/>
                  <a:gd name="T5" fmla="*/ 1 h 50"/>
                  <a:gd name="T6" fmla="*/ 8 w 53"/>
                  <a:gd name="T7" fmla="*/ 1 h 50"/>
                  <a:gd name="T8" fmla="*/ 10 w 53"/>
                  <a:gd name="T9" fmla="*/ 1 h 50"/>
                  <a:gd name="T10" fmla="*/ 12 w 53"/>
                  <a:gd name="T11" fmla="*/ 0 h 50"/>
                  <a:gd name="T12" fmla="*/ 14 w 53"/>
                  <a:gd name="T13" fmla="*/ 0 h 50"/>
                  <a:gd name="T14" fmla="*/ 16 w 53"/>
                  <a:gd name="T15" fmla="*/ 0 h 50"/>
                  <a:gd name="T16" fmla="*/ 18 w 53"/>
                  <a:gd name="T17" fmla="*/ 0 h 50"/>
                  <a:gd name="T18" fmla="*/ 20 w 53"/>
                  <a:gd name="T19" fmla="*/ 0 h 50"/>
                  <a:gd name="T20" fmla="*/ 22 w 53"/>
                  <a:gd name="T21" fmla="*/ 0 h 50"/>
                  <a:gd name="T22" fmla="*/ 24 w 53"/>
                  <a:gd name="T23" fmla="*/ 0 h 50"/>
                  <a:gd name="T24" fmla="*/ 26 w 53"/>
                  <a:gd name="T25" fmla="*/ 0 h 50"/>
                  <a:gd name="T26" fmla="*/ 28 w 53"/>
                  <a:gd name="T27" fmla="*/ 1 h 50"/>
                  <a:gd name="T28" fmla="*/ 31 w 53"/>
                  <a:gd name="T29" fmla="*/ 1 h 50"/>
                  <a:gd name="T30" fmla="*/ 33 w 53"/>
                  <a:gd name="T31" fmla="*/ 2 h 50"/>
                  <a:gd name="T32" fmla="*/ 35 w 53"/>
                  <a:gd name="T33" fmla="*/ 2 h 50"/>
                  <a:gd name="T34" fmla="*/ 38 w 53"/>
                  <a:gd name="T35" fmla="*/ 3 h 50"/>
                  <a:gd name="T36" fmla="*/ 40 w 53"/>
                  <a:gd name="T37" fmla="*/ 3 h 50"/>
                  <a:gd name="T38" fmla="*/ 42 w 53"/>
                  <a:gd name="T39" fmla="*/ 4 h 50"/>
                  <a:gd name="T40" fmla="*/ 44 w 53"/>
                  <a:gd name="T41" fmla="*/ 5 h 50"/>
                  <a:gd name="T42" fmla="*/ 46 w 53"/>
                  <a:gd name="T43" fmla="*/ 6 h 50"/>
                  <a:gd name="T44" fmla="*/ 47 w 53"/>
                  <a:gd name="T45" fmla="*/ 7 h 50"/>
                  <a:gd name="T46" fmla="*/ 48 w 53"/>
                  <a:gd name="T47" fmla="*/ 8 h 50"/>
                  <a:gd name="T48" fmla="*/ 50 w 53"/>
                  <a:gd name="T49" fmla="*/ 10 h 50"/>
                  <a:gd name="T50" fmla="*/ 51 w 53"/>
                  <a:gd name="T51" fmla="*/ 12 h 50"/>
                  <a:gd name="T52" fmla="*/ 52 w 53"/>
                  <a:gd name="T53" fmla="*/ 13 h 50"/>
                  <a:gd name="T54" fmla="*/ 52 w 53"/>
                  <a:gd name="T55" fmla="*/ 15 h 50"/>
                  <a:gd name="T56" fmla="*/ 53 w 53"/>
                  <a:gd name="T57" fmla="*/ 17 h 50"/>
                  <a:gd name="T58" fmla="*/ 53 w 53"/>
                  <a:gd name="T59" fmla="*/ 19 h 50"/>
                  <a:gd name="T60" fmla="*/ 53 w 53"/>
                  <a:gd name="T61" fmla="*/ 21 h 50"/>
                  <a:gd name="T62" fmla="*/ 52 w 53"/>
                  <a:gd name="T63" fmla="*/ 23 h 50"/>
                  <a:gd name="T64" fmla="*/ 52 w 53"/>
                  <a:gd name="T65" fmla="*/ 25 h 50"/>
                  <a:gd name="T66" fmla="*/ 52 w 53"/>
                  <a:gd name="T67" fmla="*/ 27 h 50"/>
                  <a:gd name="T68" fmla="*/ 51 w 53"/>
                  <a:gd name="T69" fmla="*/ 29 h 50"/>
                  <a:gd name="T70" fmla="*/ 51 w 53"/>
                  <a:gd name="T71" fmla="*/ 31 h 50"/>
                  <a:gd name="T72" fmla="*/ 51 w 53"/>
                  <a:gd name="T73" fmla="*/ 33 h 50"/>
                  <a:gd name="T74" fmla="*/ 50 w 53"/>
                  <a:gd name="T75" fmla="*/ 35 h 50"/>
                  <a:gd name="T76" fmla="*/ 49 w 53"/>
                  <a:gd name="T77" fmla="*/ 37 h 50"/>
                  <a:gd name="T78" fmla="*/ 48 w 53"/>
                  <a:gd name="T79" fmla="*/ 39 h 50"/>
                  <a:gd name="T80" fmla="*/ 47 w 53"/>
                  <a:gd name="T81" fmla="*/ 41 h 50"/>
                  <a:gd name="T82" fmla="*/ 46 w 53"/>
                  <a:gd name="T83" fmla="*/ 43 h 50"/>
                  <a:gd name="T84" fmla="*/ 45 w 53"/>
                  <a:gd name="T85" fmla="*/ 45 h 50"/>
                  <a:gd name="T86" fmla="*/ 44 w 53"/>
                  <a:gd name="T87" fmla="*/ 47 h 50"/>
                  <a:gd name="T88" fmla="*/ 42 w 53"/>
                  <a:gd name="T89" fmla="*/ 49 h 50"/>
                  <a:gd name="T90" fmla="*/ 0 w 53"/>
                  <a:gd name="T91" fmla="*/ 0 h 50"/>
                  <a:gd name="T92" fmla="*/ 53 w 53"/>
                  <a:gd name="T93" fmla="*/ 5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T90" t="T91" r="T92" b="T93"/>
                <a:pathLst>
                  <a:path w="53" h="50">
                    <a:moveTo>
                      <a:pt x="0" y="2"/>
                    </a:moveTo>
                    <a:lnTo>
                      <a:pt x="1" y="1"/>
                    </a:lnTo>
                    <a:lnTo>
                      <a:pt x="3" y="1"/>
                    </a:lnTo>
                    <a:lnTo>
                      <a:pt x="4" y="1"/>
                    </a:lnTo>
                    <a:lnTo>
                      <a:pt x="5" y="1"/>
                    </a:lnTo>
                    <a:lnTo>
                      <a:pt x="6" y="1"/>
                    </a:lnTo>
                    <a:lnTo>
                      <a:pt x="7" y="1"/>
                    </a:lnTo>
                    <a:lnTo>
                      <a:pt x="8" y="1"/>
                    </a:lnTo>
                    <a:lnTo>
                      <a:pt x="9" y="1"/>
                    </a:lnTo>
                    <a:lnTo>
                      <a:pt x="10" y="1"/>
                    </a:lnTo>
                    <a:lnTo>
                      <a:pt x="11" y="0"/>
                    </a:lnTo>
                    <a:lnTo>
                      <a:pt x="12" y="0"/>
                    </a:lnTo>
                    <a:lnTo>
                      <a:pt x="13" y="0"/>
                    </a:lnTo>
                    <a:lnTo>
                      <a:pt x="14" y="0"/>
                    </a:lnTo>
                    <a:lnTo>
                      <a:pt x="15" y="0"/>
                    </a:lnTo>
                    <a:lnTo>
                      <a:pt x="16" y="0"/>
                    </a:lnTo>
                    <a:lnTo>
                      <a:pt x="17" y="0"/>
                    </a:lnTo>
                    <a:lnTo>
                      <a:pt x="18" y="0"/>
                    </a:lnTo>
                    <a:lnTo>
                      <a:pt x="19" y="0"/>
                    </a:lnTo>
                    <a:lnTo>
                      <a:pt x="20" y="0"/>
                    </a:lnTo>
                    <a:lnTo>
                      <a:pt x="21" y="0"/>
                    </a:lnTo>
                    <a:lnTo>
                      <a:pt x="22" y="0"/>
                    </a:lnTo>
                    <a:lnTo>
                      <a:pt x="23" y="0"/>
                    </a:lnTo>
                    <a:lnTo>
                      <a:pt x="24" y="0"/>
                    </a:lnTo>
                    <a:lnTo>
                      <a:pt x="25" y="0"/>
                    </a:lnTo>
                    <a:lnTo>
                      <a:pt x="26" y="0"/>
                    </a:lnTo>
                    <a:lnTo>
                      <a:pt x="27" y="1"/>
                    </a:lnTo>
                    <a:lnTo>
                      <a:pt x="28" y="1"/>
                    </a:lnTo>
                    <a:lnTo>
                      <a:pt x="29" y="1"/>
                    </a:lnTo>
                    <a:lnTo>
                      <a:pt x="31" y="1"/>
                    </a:lnTo>
                    <a:lnTo>
                      <a:pt x="32" y="1"/>
                    </a:lnTo>
                    <a:lnTo>
                      <a:pt x="33" y="2"/>
                    </a:lnTo>
                    <a:lnTo>
                      <a:pt x="34" y="2"/>
                    </a:lnTo>
                    <a:lnTo>
                      <a:pt x="35" y="2"/>
                    </a:lnTo>
                    <a:lnTo>
                      <a:pt x="36" y="2"/>
                    </a:lnTo>
                    <a:lnTo>
                      <a:pt x="38" y="3"/>
                    </a:lnTo>
                    <a:lnTo>
                      <a:pt x="39" y="3"/>
                    </a:lnTo>
                    <a:lnTo>
                      <a:pt x="40" y="3"/>
                    </a:lnTo>
                    <a:lnTo>
                      <a:pt x="41" y="4"/>
                    </a:lnTo>
                    <a:lnTo>
                      <a:pt x="42" y="4"/>
                    </a:lnTo>
                    <a:lnTo>
                      <a:pt x="43" y="4"/>
                    </a:lnTo>
                    <a:lnTo>
                      <a:pt x="44" y="5"/>
                    </a:lnTo>
                    <a:lnTo>
                      <a:pt x="45" y="5"/>
                    </a:lnTo>
                    <a:lnTo>
                      <a:pt x="46" y="6"/>
                    </a:lnTo>
                    <a:lnTo>
                      <a:pt x="47" y="6"/>
                    </a:lnTo>
                    <a:lnTo>
                      <a:pt x="47" y="7"/>
                    </a:lnTo>
                    <a:lnTo>
                      <a:pt x="48" y="7"/>
                    </a:lnTo>
                    <a:lnTo>
                      <a:pt x="48" y="8"/>
                    </a:lnTo>
                    <a:lnTo>
                      <a:pt x="49" y="9"/>
                    </a:lnTo>
                    <a:lnTo>
                      <a:pt x="50" y="10"/>
                    </a:lnTo>
                    <a:lnTo>
                      <a:pt x="50" y="11"/>
                    </a:lnTo>
                    <a:lnTo>
                      <a:pt x="51" y="12"/>
                    </a:lnTo>
                    <a:lnTo>
                      <a:pt x="51" y="13"/>
                    </a:lnTo>
                    <a:lnTo>
                      <a:pt x="52" y="13"/>
                    </a:lnTo>
                    <a:lnTo>
                      <a:pt x="52" y="14"/>
                    </a:lnTo>
                    <a:lnTo>
                      <a:pt x="52" y="15"/>
                    </a:lnTo>
                    <a:lnTo>
                      <a:pt x="52" y="16"/>
                    </a:lnTo>
                    <a:lnTo>
                      <a:pt x="53" y="17"/>
                    </a:lnTo>
                    <a:lnTo>
                      <a:pt x="53" y="18"/>
                    </a:lnTo>
                    <a:lnTo>
                      <a:pt x="53" y="19"/>
                    </a:lnTo>
                    <a:lnTo>
                      <a:pt x="53" y="20"/>
                    </a:lnTo>
                    <a:lnTo>
                      <a:pt x="53" y="21"/>
                    </a:lnTo>
                    <a:lnTo>
                      <a:pt x="53" y="22"/>
                    </a:lnTo>
                    <a:lnTo>
                      <a:pt x="52" y="23"/>
                    </a:lnTo>
                    <a:lnTo>
                      <a:pt x="52" y="24"/>
                    </a:lnTo>
                    <a:lnTo>
                      <a:pt x="52" y="25"/>
                    </a:lnTo>
                    <a:lnTo>
                      <a:pt x="52" y="26"/>
                    </a:lnTo>
                    <a:lnTo>
                      <a:pt x="52" y="27"/>
                    </a:lnTo>
                    <a:lnTo>
                      <a:pt x="52" y="28"/>
                    </a:lnTo>
                    <a:lnTo>
                      <a:pt x="51" y="29"/>
                    </a:lnTo>
                    <a:lnTo>
                      <a:pt x="51" y="30"/>
                    </a:lnTo>
                    <a:lnTo>
                      <a:pt x="51" y="31"/>
                    </a:lnTo>
                    <a:lnTo>
                      <a:pt x="51" y="32"/>
                    </a:lnTo>
                    <a:lnTo>
                      <a:pt x="51" y="33"/>
                    </a:lnTo>
                    <a:lnTo>
                      <a:pt x="50" y="34"/>
                    </a:lnTo>
                    <a:lnTo>
                      <a:pt x="50" y="35"/>
                    </a:lnTo>
                    <a:lnTo>
                      <a:pt x="49" y="36"/>
                    </a:lnTo>
                    <a:lnTo>
                      <a:pt x="49" y="37"/>
                    </a:lnTo>
                    <a:lnTo>
                      <a:pt x="49" y="38"/>
                    </a:lnTo>
                    <a:lnTo>
                      <a:pt x="48" y="39"/>
                    </a:lnTo>
                    <a:lnTo>
                      <a:pt x="48" y="40"/>
                    </a:lnTo>
                    <a:lnTo>
                      <a:pt x="47" y="41"/>
                    </a:lnTo>
                    <a:lnTo>
                      <a:pt x="46" y="42"/>
                    </a:lnTo>
                    <a:lnTo>
                      <a:pt x="46" y="43"/>
                    </a:lnTo>
                    <a:lnTo>
                      <a:pt x="45" y="44"/>
                    </a:lnTo>
                    <a:lnTo>
                      <a:pt x="45" y="45"/>
                    </a:lnTo>
                    <a:lnTo>
                      <a:pt x="44" y="46"/>
                    </a:lnTo>
                    <a:lnTo>
                      <a:pt x="44" y="47"/>
                    </a:lnTo>
                    <a:lnTo>
                      <a:pt x="43" y="48"/>
                    </a:lnTo>
                    <a:lnTo>
                      <a:pt x="42" y="49"/>
                    </a:lnTo>
                    <a:lnTo>
                      <a:pt x="41" y="5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7" name="AutoShape 25"/>
              <p:cNvSpPr>
                <a:spLocks noChangeArrowheads="1"/>
              </p:cNvSpPr>
              <p:nvPr/>
            </p:nvSpPr>
            <p:spPr bwMode="auto">
              <a:xfrm>
                <a:off x="5052" y="510"/>
                <a:ext cx="126" cy="95"/>
              </a:xfrm>
              <a:custGeom>
                <a:avLst/>
                <a:gdLst>
                  <a:gd name="T0" fmla="*/ 139 w 140"/>
                  <a:gd name="T1" fmla="*/ 1 h 106"/>
                  <a:gd name="T2" fmla="*/ 138 w 140"/>
                  <a:gd name="T3" fmla="*/ 3 h 106"/>
                  <a:gd name="T4" fmla="*/ 136 w 140"/>
                  <a:gd name="T5" fmla="*/ 5 h 106"/>
                  <a:gd name="T6" fmla="*/ 135 w 140"/>
                  <a:gd name="T7" fmla="*/ 7 h 106"/>
                  <a:gd name="T8" fmla="*/ 133 w 140"/>
                  <a:gd name="T9" fmla="*/ 9 h 106"/>
                  <a:gd name="T10" fmla="*/ 131 w 140"/>
                  <a:gd name="T11" fmla="*/ 11 h 106"/>
                  <a:gd name="T12" fmla="*/ 130 w 140"/>
                  <a:gd name="T13" fmla="*/ 13 h 106"/>
                  <a:gd name="T14" fmla="*/ 128 w 140"/>
                  <a:gd name="T15" fmla="*/ 15 h 106"/>
                  <a:gd name="T16" fmla="*/ 126 w 140"/>
                  <a:gd name="T17" fmla="*/ 17 h 106"/>
                  <a:gd name="T18" fmla="*/ 124 w 140"/>
                  <a:gd name="T19" fmla="*/ 19 h 106"/>
                  <a:gd name="T20" fmla="*/ 122 w 140"/>
                  <a:gd name="T21" fmla="*/ 21 h 106"/>
                  <a:gd name="T22" fmla="*/ 120 w 140"/>
                  <a:gd name="T23" fmla="*/ 23 h 106"/>
                  <a:gd name="T24" fmla="*/ 118 w 140"/>
                  <a:gd name="T25" fmla="*/ 25 h 106"/>
                  <a:gd name="T26" fmla="*/ 116 w 140"/>
                  <a:gd name="T27" fmla="*/ 26 h 106"/>
                  <a:gd name="T28" fmla="*/ 114 w 140"/>
                  <a:gd name="T29" fmla="*/ 28 h 106"/>
                  <a:gd name="T30" fmla="*/ 112 w 140"/>
                  <a:gd name="T31" fmla="*/ 30 h 106"/>
                  <a:gd name="T32" fmla="*/ 110 w 140"/>
                  <a:gd name="T33" fmla="*/ 32 h 106"/>
                  <a:gd name="T34" fmla="*/ 108 w 140"/>
                  <a:gd name="T35" fmla="*/ 34 h 106"/>
                  <a:gd name="T36" fmla="*/ 105 w 140"/>
                  <a:gd name="T37" fmla="*/ 37 h 106"/>
                  <a:gd name="T38" fmla="*/ 103 w 140"/>
                  <a:gd name="T39" fmla="*/ 39 h 106"/>
                  <a:gd name="T40" fmla="*/ 101 w 140"/>
                  <a:gd name="T41" fmla="*/ 41 h 106"/>
                  <a:gd name="T42" fmla="*/ 99 w 140"/>
                  <a:gd name="T43" fmla="*/ 42 h 106"/>
                  <a:gd name="T44" fmla="*/ 97 w 140"/>
                  <a:gd name="T45" fmla="*/ 44 h 106"/>
                  <a:gd name="T46" fmla="*/ 94 w 140"/>
                  <a:gd name="T47" fmla="*/ 46 h 106"/>
                  <a:gd name="T48" fmla="*/ 92 w 140"/>
                  <a:gd name="T49" fmla="*/ 48 h 106"/>
                  <a:gd name="T50" fmla="*/ 89 w 140"/>
                  <a:gd name="T51" fmla="*/ 50 h 106"/>
                  <a:gd name="T52" fmla="*/ 86 w 140"/>
                  <a:gd name="T53" fmla="*/ 52 h 106"/>
                  <a:gd name="T54" fmla="*/ 83 w 140"/>
                  <a:gd name="T55" fmla="*/ 54 h 106"/>
                  <a:gd name="T56" fmla="*/ 80 w 140"/>
                  <a:gd name="T57" fmla="*/ 57 h 106"/>
                  <a:gd name="T58" fmla="*/ 76 w 140"/>
                  <a:gd name="T59" fmla="*/ 59 h 106"/>
                  <a:gd name="T60" fmla="*/ 73 w 140"/>
                  <a:gd name="T61" fmla="*/ 62 h 106"/>
                  <a:gd name="T62" fmla="*/ 69 w 140"/>
                  <a:gd name="T63" fmla="*/ 64 h 106"/>
                  <a:gd name="T64" fmla="*/ 65 w 140"/>
                  <a:gd name="T65" fmla="*/ 67 h 106"/>
                  <a:gd name="T66" fmla="*/ 61 w 140"/>
                  <a:gd name="T67" fmla="*/ 70 h 106"/>
                  <a:gd name="T68" fmla="*/ 57 w 140"/>
                  <a:gd name="T69" fmla="*/ 72 h 106"/>
                  <a:gd name="T70" fmla="*/ 53 w 140"/>
                  <a:gd name="T71" fmla="*/ 75 h 106"/>
                  <a:gd name="T72" fmla="*/ 49 w 140"/>
                  <a:gd name="T73" fmla="*/ 78 h 106"/>
                  <a:gd name="T74" fmla="*/ 44 w 140"/>
                  <a:gd name="T75" fmla="*/ 81 h 106"/>
                  <a:gd name="T76" fmla="*/ 39 w 140"/>
                  <a:gd name="T77" fmla="*/ 84 h 106"/>
                  <a:gd name="T78" fmla="*/ 35 w 140"/>
                  <a:gd name="T79" fmla="*/ 87 h 106"/>
                  <a:gd name="T80" fmla="*/ 31 w 140"/>
                  <a:gd name="T81" fmla="*/ 89 h 106"/>
                  <a:gd name="T82" fmla="*/ 26 w 140"/>
                  <a:gd name="T83" fmla="*/ 92 h 106"/>
                  <a:gd name="T84" fmla="*/ 23 w 140"/>
                  <a:gd name="T85" fmla="*/ 94 h 106"/>
                  <a:gd name="T86" fmla="*/ 19 w 140"/>
                  <a:gd name="T87" fmla="*/ 96 h 106"/>
                  <a:gd name="T88" fmla="*/ 15 w 140"/>
                  <a:gd name="T89" fmla="*/ 98 h 106"/>
                  <a:gd name="T90" fmla="*/ 11 w 140"/>
                  <a:gd name="T91" fmla="*/ 100 h 106"/>
                  <a:gd name="T92" fmla="*/ 8 w 140"/>
                  <a:gd name="T93" fmla="*/ 102 h 106"/>
                  <a:gd name="T94" fmla="*/ 4 w 140"/>
                  <a:gd name="T95" fmla="*/ 104 h 106"/>
                  <a:gd name="T96" fmla="*/ 0 w 140"/>
                  <a:gd name="T97" fmla="*/ 106 h 106"/>
                  <a:gd name="T98" fmla="*/ 0 w 140"/>
                  <a:gd name="T99" fmla="*/ 0 h 106"/>
                  <a:gd name="T100" fmla="*/ 140 w 140"/>
                  <a:gd name="T101"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140" h="106">
                    <a:moveTo>
                      <a:pt x="140" y="0"/>
                    </a:moveTo>
                    <a:lnTo>
                      <a:pt x="139" y="1"/>
                    </a:lnTo>
                    <a:lnTo>
                      <a:pt x="139" y="2"/>
                    </a:lnTo>
                    <a:lnTo>
                      <a:pt x="138" y="3"/>
                    </a:lnTo>
                    <a:lnTo>
                      <a:pt x="137" y="4"/>
                    </a:lnTo>
                    <a:lnTo>
                      <a:pt x="136" y="5"/>
                    </a:lnTo>
                    <a:lnTo>
                      <a:pt x="136" y="6"/>
                    </a:lnTo>
                    <a:lnTo>
                      <a:pt x="135" y="7"/>
                    </a:lnTo>
                    <a:lnTo>
                      <a:pt x="134" y="8"/>
                    </a:lnTo>
                    <a:lnTo>
                      <a:pt x="133" y="9"/>
                    </a:lnTo>
                    <a:lnTo>
                      <a:pt x="132" y="10"/>
                    </a:lnTo>
                    <a:lnTo>
                      <a:pt x="131" y="11"/>
                    </a:lnTo>
                    <a:lnTo>
                      <a:pt x="130" y="12"/>
                    </a:lnTo>
                    <a:lnTo>
                      <a:pt x="130" y="13"/>
                    </a:lnTo>
                    <a:lnTo>
                      <a:pt x="129" y="14"/>
                    </a:lnTo>
                    <a:lnTo>
                      <a:pt x="128" y="15"/>
                    </a:lnTo>
                    <a:lnTo>
                      <a:pt x="127" y="16"/>
                    </a:lnTo>
                    <a:lnTo>
                      <a:pt x="126" y="17"/>
                    </a:lnTo>
                    <a:lnTo>
                      <a:pt x="125" y="18"/>
                    </a:lnTo>
                    <a:lnTo>
                      <a:pt x="124" y="19"/>
                    </a:lnTo>
                    <a:lnTo>
                      <a:pt x="123" y="20"/>
                    </a:lnTo>
                    <a:lnTo>
                      <a:pt x="122" y="21"/>
                    </a:lnTo>
                    <a:lnTo>
                      <a:pt x="121" y="22"/>
                    </a:lnTo>
                    <a:lnTo>
                      <a:pt x="120" y="23"/>
                    </a:lnTo>
                    <a:lnTo>
                      <a:pt x="119" y="24"/>
                    </a:lnTo>
                    <a:lnTo>
                      <a:pt x="118" y="25"/>
                    </a:lnTo>
                    <a:lnTo>
                      <a:pt x="117" y="25"/>
                    </a:lnTo>
                    <a:lnTo>
                      <a:pt x="116" y="26"/>
                    </a:lnTo>
                    <a:lnTo>
                      <a:pt x="115" y="27"/>
                    </a:lnTo>
                    <a:lnTo>
                      <a:pt x="114" y="28"/>
                    </a:lnTo>
                    <a:lnTo>
                      <a:pt x="113" y="29"/>
                    </a:lnTo>
                    <a:lnTo>
                      <a:pt x="112" y="30"/>
                    </a:lnTo>
                    <a:lnTo>
                      <a:pt x="111" y="31"/>
                    </a:lnTo>
                    <a:lnTo>
                      <a:pt x="110" y="32"/>
                    </a:lnTo>
                    <a:lnTo>
                      <a:pt x="109" y="34"/>
                    </a:lnTo>
                    <a:lnTo>
                      <a:pt x="108" y="34"/>
                    </a:lnTo>
                    <a:lnTo>
                      <a:pt x="107" y="36"/>
                    </a:lnTo>
                    <a:lnTo>
                      <a:pt x="105" y="37"/>
                    </a:lnTo>
                    <a:lnTo>
                      <a:pt x="104" y="38"/>
                    </a:lnTo>
                    <a:lnTo>
                      <a:pt x="103" y="39"/>
                    </a:lnTo>
                    <a:lnTo>
                      <a:pt x="102" y="40"/>
                    </a:lnTo>
                    <a:lnTo>
                      <a:pt x="101" y="41"/>
                    </a:lnTo>
                    <a:lnTo>
                      <a:pt x="100" y="41"/>
                    </a:lnTo>
                    <a:lnTo>
                      <a:pt x="99" y="42"/>
                    </a:lnTo>
                    <a:lnTo>
                      <a:pt x="98" y="43"/>
                    </a:lnTo>
                    <a:lnTo>
                      <a:pt x="97" y="44"/>
                    </a:lnTo>
                    <a:lnTo>
                      <a:pt x="95" y="45"/>
                    </a:lnTo>
                    <a:lnTo>
                      <a:pt x="94" y="46"/>
                    </a:lnTo>
                    <a:lnTo>
                      <a:pt x="93" y="47"/>
                    </a:lnTo>
                    <a:lnTo>
                      <a:pt x="92" y="48"/>
                    </a:lnTo>
                    <a:lnTo>
                      <a:pt x="90" y="49"/>
                    </a:lnTo>
                    <a:lnTo>
                      <a:pt x="89" y="50"/>
                    </a:lnTo>
                    <a:lnTo>
                      <a:pt x="87" y="51"/>
                    </a:lnTo>
                    <a:lnTo>
                      <a:pt x="86" y="52"/>
                    </a:lnTo>
                    <a:lnTo>
                      <a:pt x="84" y="53"/>
                    </a:lnTo>
                    <a:lnTo>
                      <a:pt x="83" y="54"/>
                    </a:lnTo>
                    <a:lnTo>
                      <a:pt x="81" y="56"/>
                    </a:lnTo>
                    <a:lnTo>
                      <a:pt x="80" y="57"/>
                    </a:lnTo>
                    <a:lnTo>
                      <a:pt x="78" y="58"/>
                    </a:lnTo>
                    <a:lnTo>
                      <a:pt x="76" y="59"/>
                    </a:lnTo>
                    <a:lnTo>
                      <a:pt x="74" y="60"/>
                    </a:lnTo>
                    <a:lnTo>
                      <a:pt x="73" y="62"/>
                    </a:lnTo>
                    <a:lnTo>
                      <a:pt x="71" y="63"/>
                    </a:lnTo>
                    <a:lnTo>
                      <a:pt x="69" y="64"/>
                    </a:lnTo>
                    <a:lnTo>
                      <a:pt x="67" y="66"/>
                    </a:lnTo>
                    <a:lnTo>
                      <a:pt x="65" y="67"/>
                    </a:lnTo>
                    <a:lnTo>
                      <a:pt x="63" y="68"/>
                    </a:lnTo>
                    <a:lnTo>
                      <a:pt x="61" y="70"/>
                    </a:lnTo>
                    <a:lnTo>
                      <a:pt x="59" y="71"/>
                    </a:lnTo>
                    <a:lnTo>
                      <a:pt x="57" y="72"/>
                    </a:lnTo>
                    <a:lnTo>
                      <a:pt x="55" y="74"/>
                    </a:lnTo>
                    <a:lnTo>
                      <a:pt x="53" y="75"/>
                    </a:lnTo>
                    <a:lnTo>
                      <a:pt x="51" y="77"/>
                    </a:lnTo>
                    <a:lnTo>
                      <a:pt x="49" y="78"/>
                    </a:lnTo>
                    <a:lnTo>
                      <a:pt x="46" y="80"/>
                    </a:lnTo>
                    <a:lnTo>
                      <a:pt x="44" y="81"/>
                    </a:lnTo>
                    <a:lnTo>
                      <a:pt x="42" y="83"/>
                    </a:lnTo>
                    <a:lnTo>
                      <a:pt x="39" y="84"/>
                    </a:lnTo>
                    <a:lnTo>
                      <a:pt x="37" y="85"/>
                    </a:lnTo>
                    <a:lnTo>
                      <a:pt x="35" y="87"/>
                    </a:lnTo>
                    <a:lnTo>
                      <a:pt x="33" y="88"/>
                    </a:lnTo>
                    <a:lnTo>
                      <a:pt x="31" y="89"/>
                    </a:lnTo>
                    <a:lnTo>
                      <a:pt x="28" y="90"/>
                    </a:lnTo>
                    <a:lnTo>
                      <a:pt x="26" y="92"/>
                    </a:lnTo>
                    <a:lnTo>
                      <a:pt x="24" y="93"/>
                    </a:lnTo>
                    <a:lnTo>
                      <a:pt x="23" y="94"/>
                    </a:lnTo>
                    <a:lnTo>
                      <a:pt x="21" y="95"/>
                    </a:lnTo>
                    <a:lnTo>
                      <a:pt x="19" y="96"/>
                    </a:lnTo>
                    <a:lnTo>
                      <a:pt x="17" y="97"/>
                    </a:lnTo>
                    <a:lnTo>
                      <a:pt x="15" y="98"/>
                    </a:lnTo>
                    <a:lnTo>
                      <a:pt x="13" y="99"/>
                    </a:lnTo>
                    <a:lnTo>
                      <a:pt x="11" y="100"/>
                    </a:lnTo>
                    <a:lnTo>
                      <a:pt x="10" y="101"/>
                    </a:lnTo>
                    <a:lnTo>
                      <a:pt x="8" y="102"/>
                    </a:lnTo>
                    <a:lnTo>
                      <a:pt x="6" y="103"/>
                    </a:lnTo>
                    <a:lnTo>
                      <a:pt x="4" y="104"/>
                    </a:lnTo>
                    <a:lnTo>
                      <a:pt x="2" y="105"/>
                    </a:lnTo>
                    <a:lnTo>
                      <a:pt x="0" y="106"/>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8" name="AutoShape 26"/>
              <p:cNvSpPr>
                <a:spLocks noChangeArrowheads="1"/>
              </p:cNvSpPr>
              <p:nvPr/>
            </p:nvSpPr>
            <p:spPr bwMode="auto">
              <a:xfrm>
                <a:off x="4916" y="605"/>
                <a:ext cx="135" cy="35"/>
              </a:xfrm>
              <a:custGeom>
                <a:avLst/>
                <a:gdLst>
                  <a:gd name="T0" fmla="*/ 148 w 150"/>
                  <a:gd name="T1" fmla="*/ 1 h 39"/>
                  <a:gd name="T2" fmla="*/ 145 w 150"/>
                  <a:gd name="T3" fmla="*/ 3 h 39"/>
                  <a:gd name="T4" fmla="*/ 141 w 150"/>
                  <a:gd name="T5" fmla="*/ 5 h 39"/>
                  <a:gd name="T6" fmla="*/ 137 w 150"/>
                  <a:gd name="T7" fmla="*/ 7 h 39"/>
                  <a:gd name="T8" fmla="*/ 133 w 150"/>
                  <a:gd name="T9" fmla="*/ 9 h 39"/>
                  <a:gd name="T10" fmla="*/ 128 w 150"/>
                  <a:gd name="T11" fmla="*/ 11 h 39"/>
                  <a:gd name="T12" fmla="*/ 124 w 150"/>
                  <a:gd name="T13" fmla="*/ 13 h 39"/>
                  <a:gd name="T14" fmla="*/ 119 w 150"/>
                  <a:gd name="T15" fmla="*/ 15 h 39"/>
                  <a:gd name="T16" fmla="*/ 114 w 150"/>
                  <a:gd name="T17" fmla="*/ 17 h 39"/>
                  <a:gd name="T18" fmla="*/ 110 w 150"/>
                  <a:gd name="T19" fmla="*/ 19 h 39"/>
                  <a:gd name="T20" fmla="*/ 105 w 150"/>
                  <a:gd name="T21" fmla="*/ 21 h 39"/>
                  <a:gd name="T22" fmla="*/ 100 w 150"/>
                  <a:gd name="T23" fmla="*/ 23 h 39"/>
                  <a:gd name="T24" fmla="*/ 95 w 150"/>
                  <a:gd name="T25" fmla="*/ 25 h 39"/>
                  <a:gd name="T26" fmla="*/ 90 w 150"/>
                  <a:gd name="T27" fmla="*/ 27 h 39"/>
                  <a:gd name="T28" fmla="*/ 85 w 150"/>
                  <a:gd name="T29" fmla="*/ 28 h 39"/>
                  <a:gd name="T30" fmla="*/ 80 w 150"/>
                  <a:gd name="T31" fmla="*/ 30 h 39"/>
                  <a:gd name="T32" fmla="*/ 75 w 150"/>
                  <a:gd name="T33" fmla="*/ 31 h 39"/>
                  <a:gd name="T34" fmla="*/ 71 w 150"/>
                  <a:gd name="T35" fmla="*/ 32 h 39"/>
                  <a:gd name="T36" fmla="*/ 67 w 150"/>
                  <a:gd name="T37" fmla="*/ 33 h 39"/>
                  <a:gd name="T38" fmla="*/ 63 w 150"/>
                  <a:gd name="T39" fmla="*/ 34 h 39"/>
                  <a:gd name="T40" fmla="*/ 59 w 150"/>
                  <a:gd name="T41" fmla="*/ 35 h 39"/>
                  <a:gd name="T42" fmla="*/ 56 w 150"/>
                  <a:gd name="T43" fmla="*/ 36 h 39"/>
                  <a:gd name="T44" fmla="*/ 52 w 150"/>
                  <a:gd name="T45" fmla="*/ 37 h 39"/>
                  <a:gd name="T46" fmla="*/ 49 w 150"/>
                  <a:gd name="T47" fmla="*/ 37 h 39"/>
                  <a:gd name="T48" fmla="*/ 46 w 150"/>
                  <a:gd name="T49" fmla="*/ 38 h 39"/>
                  <a:gd name="T50" fmla="*/ 43 w 150"/>
                  <a:gd name="T51" fmla="*/ 38 h 39"/>
                  <a:gd name="T52" fmla="*/ 40 w 150"/>
                  <a:gd name="T53" fmla="*/ 39 h 39"/>
                  <a:gd name="T54" fmla="*/ 38 w 150"/>
                  <a:gd name="T55" fmla="*/ 39 h 39"/>
                  <a:gd name="T56" fmla="*/ 35 w 150"/>
                  <a:gd name="T57" fmla="*/ 39 h 39"/>
                  <a:gd name="T58" fmla="*/ 32 w 150"/>
                  <a:gd name="T59" fmla="*/ 39 h 39"/>
                  <a:gd name="T60" fmla="*/ 30 w 150"/>
                  <a:gd name="T61" fmla="*/ 39 h 39"/>
                  <a:gd name="T62" fmla="*/ 27 w 150"/>
                  <a:gd name="T63" fmla="*/ 39 h 39"/>
                  <a:gd name="T64" fmla="*/ 25 w 150"/>
                  <a:gd name="T65" fmla="*/ 39 h 39"/>
                  <a:gd name="T66" fmla="*/ 23 w 150"/>
                  <a:gd name="T67" fmla="*/ 39 h 39"/>
                  <a:gd name="T68" fmla="*/ 21 w 150"/>
                  <a:gd name="T69" fmla="*/ 39 h 39"/>
                  <a:gd name="T70" fmla="*/ 19 w 150"/>
                  <a:gd name="T71" fmla="*/ 38 h 39"/>
                  <a:gd name="T72" fmla="*/ 17 w 150"/>
                  <a:gd name="T73" fmla="*/ 38 h 39"/>
                  <a:gd name="T74" fmla="*/ 15 w 150"/>
                  <a:gd name="T75" fmla="*/ 37 h 39"/>
                  <a:gd name="T76" fmla="*/ 13 w 150"/>
                  <a:gd name="T77" fmla="*/ 37 h 39"/>
                  <a:gd name="T78" fmla="*/ 11 w 150"/>
                  <a:gd name="T79" fmla="*/ 36 h 39"/>
                  <a:gd name="T80" fmla="*/ 9 w 150"/>
                  <a:gd name="T81" fmla="*/ 35 h 39"/>
                  <a:gd name="T82" fmla="*/ 7 w 150"/>
                  <a:gd name="T83" fmla="*/ 33 h 39"/>
                  <a:gd name="T84" fmla="*/ 5 w 150"/>
                  <a:gd name="T85" fmla="*/ 32 h 39"/>
                  <a:gd name="T86" fmla="*/ 4 w 150"/>
                  <a:gd name="T87" fmla="*/ 31 h 39"/>
                  <a:gd name="T88" fmla="*/ 3 w 150"/>
                  <a:gd name="T89" fmla="*/ 29 h 39"/>
                  <a:gd name="T90" fmla="*/ 2 w 150"/>
                  <a:gd name="T91" fmla="*/ 28 h 39"/>
                  <a:gd name="T92" fmla="*/ 1 w 150"/>
                  <a:gd name="T93" fmla="*/ 26 h 39"/>
                  <a:gd name="T94" fmla="*/ 0 w 150"/>
                  <a:gd name="T95" fmla="*/ 24 h 39"/>
                  <a:gd name="T96" fmla="*/ 0 w 150"/>
                  <a:gd name="T97" fmla="*/ 0 h 39"/>
                  <a:gd name="T98" fmla="*/ 150 w 150"/>
                  <a:gd name="T99"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50" h="39">
                    <a:moveTo>
                      <a:pt x="150" y="0"/>
                    </a:moveTo>
                    <a:lnTo>
                      <a:pt x="148" y="1"/>
                    </a:lnTo>
                    <a:lnTo>
                      <a:pt x="146" y="2"/>
                    </a:lnTo>
                    <a:lnTo>
                      <a:pt x="145" y="3"/>
                    </a:lnTo>
                    <a:lnTo>
                      <a:pt x="143" y="4"/>
                    </a:lnTo>
                    <a:lnTo>
                      <a:pt x="141" y="5"/>
                    </a:lnTo>
                    <a:lnTo>
                      <a:pt x="139" y="6"/>
                    </a:lnTo>
                    <a:lnTo>
                      <a:pt x="137" y="7"/>
                    </a:lnTo>
                    <a:lnTo>
                      <a:pt x="135" y="8"/>
                    </a:lnTo>
                    <a:lnTo>
                      <a:pt x="133" y="9"/>
                    </a:lnTo>
                    <a:lnTo>
                      <a:pt x="130" y="10"/>
                    </a:lnTo>
                    <a:lnTo>
                      <a:pt x="128" y="11"/>
                    </a:lnTo>
                    <a:lnTo>
                      <a:pt x="126" y="12"/>
                    </a:lnTo>
                    <a:lnTo>
                      <a:pt x="124" y="13"/>
                    </a:lnTo>
                    <a:lnTo>
                      <a:pt x="122" y="14"/>
                    </a:lnTo>
                    <a:lnTo>
                      <a:pt x="119" y="15"/>
                    </a:lnTo>
                    <a:lnTo>
                      <a:pt x="117" y="16"/>
                    </a:lnTo>
                    <a:lnTo>
                      <a:pt x="114" y="17"/>
                    </a:lnTo>
                    <a:lnTo>
                      <a:pt x="112" y="18"/>
                    </a:lnTo>
                    <a:lnTo>
                      <a:pt x="110" y="19"/>
                    </a:lnTo>
                    <a:lnTo>
                      <a:pt x="107" y="20"/>
                    </a:lnTo>
                    <a:lnTo>
                      <a:pt x="105" y="21"/>
                    </a:lnTo>
                    <a:lnTo>
                      <a:pt x="102" y="22"/>
                    </a:lnTo>
                    <a:lnTo>
                      <a:pt x="100" y="23"/>
                    </a:lnTo>
                    <a:lnTo>
                      <a:pt x="97" y="24"/>
                    </a:lnTo>
                    <a:lnTo>
                      <a:pt x="95" y="25"/>
                    </a:lnTo>
                    <a:lnTo>
                      <a:pt x="92" y="26"/>
                    </a:lnTo>
                    <a:lnTo>
                      <a:pt x="90" y="27"/>
                    </a:lnTo>
                    <a:lnTo>
                      <a:pt x="87" y="27"/>
                    </a:lnTo>
                    <a:lnTo>
                      <a:pt x="85" y="28"/>
                    </a:lnTo>
                    <a:lnTo>
                      <a:pt x="82" y="29"/>
                    </a:lnTo>
                    <a:lnTo>
                      <a:pt x="80" y="30"/>
                    </a:lnTo>
                    <a:lnTo>
                      <a:pt x="78" y="31"/>
                    </a:lnTo>
                    <a:lnTo>
                      <a:pt x="75" y="31"/>
                    </a:lnTo>
                    <a:lnTo>
                      <a:pt x="73" y="32"/>
                    </a:lnTo>
                    <a:lnTo>
                      <a:pt x="71" y="32"/>
                    </a:lnTo>
                    <a:lnTo>
                      <a:pt x="69" y="33"/>
                    </a:lnTo>
                    <a:lnTo>
                      <a:pt x="67" y="33"/>
                    </a:lnTo>
                    <a:lnTo>
                      <a:pt x="65" y="34"/>
                    </a:lnTo>
                    <a:lnTo>
                      <a:pt x="63" y="34"/>
                    </a:lnTo>
                    <a:lnTo>
                      <a:pt x="61" y="35"/>
                    </a:lnTo>
                    <a:lnTo>
                      <a:pt x="59" y="35"/>
                    </a:lnTo>
                    <a:lnTo>
                      <a:pt x="57" y="36"/>
                    </a:lnTo>
                    <a:lnTo>
                      <a:pt x="56" y="36"/>
                    </a:lnTo>
                    <a:lnTo>
                      <a:pt x="54" y="36"/>
                    </a:lnTo>
                    <a:lnTo>
                      <a:pt x="52" y="37"/>
                    </a:lnTo>
                    <a:lnTo>
                      <a:pt x="51" y="37"/>
                    </a:lnTo>
                    <a:lnTo>
                      <a:pt x="49" y="37"/>
                    </a:lnTo>
                    <a:lnTo>
                      <a:pt x="48" y="38"/>
                    </a:lnTo>
                    <a:lnTo>
                      <a:pt x="46" y="38"/>
                    </a:lnTo>
                    <a:lnTo>
                      <a:pt x="45" y="38"/>
                    </a:lnTo>
                    <a:lnTo>
                      <a:pt x="43" y="38"/>
                    </a:lnTo>
                    <a:lnTo>
                      <a:pt x="42" y="38"/>
                    </a:lnTo>
                    <a:lnTo>
                      <a:pt x="40" y="39"/>
                    </a:lnTo>
                    <a:lnTo>
                      <a:pt x="39" y="39"/>
                    </a:lnTo>
                    <a:lnTo>
                      <a:pt x="38" y="39"/>
                    </a:lnTo>
                    <a:lnTo>
                      <a:pt x="36" y="39"/>
                    </a:lnTo>
                    <a:lnTo>
                      <a:pt x="35" y="39"/>
                    </a:lnTo>
                    <a:lnTo>
                      <a:pt x="33" y="39"/>
                    </a:lnTo>
                    <a:lnTo>
                      <a:pt x="32" y="39"/>
                    </a:lnTo>
                    <a:lnTo>
                      <a:pt x="31" y="39"/>
                    </a:lnTo>
                    <a:lnTo>
                      <a:pt x="30" y="39"/>
                    </a:lnTo>
                    <a:lnTo>
                      <a:pt x="28" y="39"/>
                    </a:lnTo>
                    <a:lnTo>
                      <a:pt x="27" y="39"/>
                    </a:lnTo>
                    <a:lnTo>
                      <a:pt x="26" y="39"/>
                    </a:lnTo>
                    <a:lnTo>
                      <a:pt x="25" y="39"/>
                    </a:lnTo>
                    <a:lnTo>
                      <a:pt x="24" y="39"/>
                    </a:lnTo>
                    <a:lnTo>
                      <a:pt x="23" y="39"/>
                    </a:lnTo>
                    <a:lnTo>
                      <a:pt x="22" y="39"/>
                    </a:lnTo>
                    <a:lnTo>
                      <a:pt x="21" y="39"/>
                    </a:lnTo>
                    <a:lnTo>
                      <a:pt x="20" y="38"/>
                    </a:lnTo>
                    <a:lnTo>
                      <a:pt x="19" y="38"/>
                    </a:lnTo>
                    <a:lnTo>
                      <a:pt x="18" y="38"/>
                    </a:lnTo>
                    <a:lnTo>
                      <a:pt x="17" y="38"/>
                    </a:lnTo>
                    <a:lnTo>
                      <a:pt x="16" y="38"/>
                    </a:lnTo>
                    <a:lnTo>
                      <a:pt x="15" y="37"/>
                    </a:lnTo>
                    <a:lnTo>
                      <a:pt x="14" y="37"/>
                    </a:lnTo>
                    <a:lnTo>
                      <a:pt x="13" y="37"/>
                    </a:lnTo>
                    <a:lnTo>
                      <a:pt x="12" y="36"/>
                    </a:lnTo>
                    <a:lnTo>
                      <a:pt x="11" y="36"/>
                    </a:lnTo>
                    <a:lnTo>
                      <a:pt x="10" y="35"/>
                    </a:lnTo>
                    <a:lnTo>
                      <a:pt x="9" y="35"/>
                    </a:lnTo>
                    <a:lnTo>
                      <a:pt x="8" y="34"/>
                    </a:lnTo>
                    <a:lnTo>
                      <a:pt x="7" y="33"/>
                    </a:lnTo>
                    <a:lnTo>
                      <a:pt x="6" y="33"/>
                    </a:lnTo>
                    <a:lnTo>
                      <a:pt x="5" y="32"/>
                    </a:lnTo>
                    <a:lnTo>
                      <a:pt x="5" y="31"/>
                    </a:lnTo>
                    <a:lnTo>
                      <a:pt x="4" y="31"/>
                    </a:lnTo>
                    <a:lnTo>
                      <a:pt x="3" y="30"/>
                    </a:lnTo>
                    <a:lnTo>
                      <a:pt x="3" y="29"/>
                    </a:lnTo>
                    <a:lnTo>
                      <a:pt x="2" y="29"/>
                    </a:lnTo>
                    <a:lnTo>
                      <a:pt x="2" y="28"/>
                    </a:lnTo>
                    <a:lnTo>
                      <a:pt x="1" y="27"/>
                    </a:lnTo>
                    <a:lnTo>
                      <a:pt x="1" y="26"/>
                    </a:lnTo>
                    <a:lnTo>
                      <a:pt x="1" y="25"/>
                    </a:lnTo>
                    <a:lnTo>
                      <a:pt x="0" y="24"/>
                    </a:lnTo>
                    <a:lnTo>
                      <a:pt x="0" y="2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099" name="AutoShape 27"/>
              <p:cNvSpPr>
                <a:spLocks noChangeArrowheads="1"/>
              </p:cNvSpPr>
              <p:nvPr/>
            </p:nvSpPr>
            <p:spPr bwMode="auto">
              <a:xfrm>
                <a:off x="4916" y="537"/>
                <a:ext cx="69" cy="89"/>
              </a:xfrm>
              <a:custGeom>
                <a:avLst/>
                <a:gdLst>
                  <a:gd name="T0" fmla="*/ 0 w 77"/>
                  <a:gd name="T1" fmla="*/ 98 h 99"/>
                  <a:gd name="T2" fmla="*/ 0 w 77"/>
                  <a:gd name="T3" fmla="*/ 96 h 99"/>
                  <a:gd name="T4" fmla="*/ 0 w 77"/>
                  <a:gd name="T5" fmla="*/ 94 h 99"/>
                  <a:gd name="T6" fmla="*/ 0 w 77"/>
                  <a:gd name="T7" fmla="*/ 92 h 99"/>
                  <a:gd name="T8" fmla="*/ 0 w 77"/>
                  <a:gd name="T9" fmla="*/ 90 h 99"/>
                  <a:gd name="T10" fmla="*/ 1 w 77"/>
                  <a:gd name="T11" fmla="*/ 88 h 99"/>
                  <a:gd name="T12" fmla="*/ 1 w 77"/>
                  <a:gd name="T13" fmla="*/ 86 h 99"/>
                  <a:gd name="T14" fmla="*/ 2 w 77"/>
                  <a:gd name="T15" fmla="*/ 84 h 99"/>
                  <a:gd name="T16" fmla="*/ 3 w 77"/>
                  <a:gd name="T17" fmla="*/ 82 h 99"/>
                  <a:gd name="T18" fmla="*/ 3 w 77"/>
                  <a:gd name="T19" fmla="*/ 79 h 99"/>
                  <a:gd name="T20" fmla="*/ 4 w 77"/>
                  <a:gd name="T21" fmla="*/ 77 h 99"/>
                  <a:gd name="T22" fmla="*/ 6 w 77"/>
                  <a:gd name="T23" fmla="*/ 75 h 99"/>
                  <a:gd name="T24" fmla="*/ 7 w 77"/>
                  <a:gd name="T25" fmla="*/ 72 h 99"/>
                  <a:gd name="T26" fmla="*/ 8 w 77"/>
                  <a:gd name="T27" fmla="*/ 70 h 99"/>
                  <a:gd name="T28" fmla="*/ 9 w 77"/>
                  <a:gd name="T29" fmla="*/ 67 h 99"/>
                  <a:gd name="T30" fmla="*/ 11 w 77"/>
                  <a:gd name="T31" fmla="*/ 65 h 99"/>
                  <a:gd name="T32" fmla="*/ 13 w 77"/>
                  <a:gd name="T33" fmla="*/ 63 h 99"/>
                  <a:gd name="T34" fmla="*/ 14 w 77"/>
                  <a:gd name="T35" fmla="*/ 61 h 99"/>
                  <a:gd name="T36" fmla="*/ 16 w 77"/>
                  <a:gd name="T37" fmla="*/ 59 h 99"/>
                  <a:gd name="T38" fmla="*/ 17 w 77"/>
                  <a:gd name="T39" fmla="*/ 56 h 99"/>
                  <a:gd name="T40" fmla="*/ 19 w 77"/>
                  <a:gd name="T41" fmla="*/ 54 h 99"/>
                  <a:gd name="T42" fmla="*/ 21 w 77"/>
                  <a:gd name="T43" fmla="*/ 52 h 99"/>
                  <a:gd name="T44" fmla="*/ 22 w 77"/>
                  <a:gd name="T45" fmla="*/ 50 h 99"/>
                  <a:gd name="T46" fmla="*/ 24 w 77"/>
                  <a:gd name="T47" fmla="*/ 48 h 99"/>
                  <a:gd name="T48" fmla="*/ 26 w 77"/>
                  <a:gd name="T49" fmla="*/ 46 h 99"/>
                  <a:gd name="T50" fmla="*/ 28 w 77"/>
                  <a:gd name="T51" fmla="*/ 44 h 99"/>
                  <a:gd name="T52" fmla="*/ 30 w 77"/>
                  <a:gd name="T53" fmla="*/ 42 h 99"/>
                  <a:gd name="T54" fmla="*/ 32 w 77"/>
                  <a:gd name="T55" fmla="*/ 40 h 99"/>
                  <a:gd name="T56" fmla="*/ 34 w 77"/>
                  <a:gd name="T57" fmla="*/ 38 h 99"/>
                  <a:gd name="T58" fmla="*/ 36 w 77"/>
                  <a:gd name="T59" fmla="*/ 36 h 99"/>
                  <a:gd name="T60" fmla="*/ 38 w 77"/>
                  <a:gd name="T61" fmla="*/ 34 h 99"/>
                  <a:gd name="T62" fmla="*/ 40 w 77"/>
                  <a:gd name="T63" fmla="*/ 33 h 99"/>
                  <a:gd name="T64" fmla="*/ 42 w 77"/>
                  <a:gd name="T65" fmla="*/ 30 h 99"/>
                  <a:gd name="T66" fmla="*/ 44 w 77"/>
                  <a:gd name="T67" fmla="*/ 28 h 99"/>
                  <a:gd name="T68" fmla="*/ 46 w 77"/>
                  <a:gd name="T69" fmla="*/ 26 h 99"/>
                  <a:gd name="T70" fmla="*/ 49 w 77"/>
                  <a:gd name="T71" fmla="*/ 24 h 99"/>
                  <a:gd name="T72" fmla="*/ 51 w 77"/>
                  <a:gd name="T73" fmla="*/ 22 h 99"/>
                  <a:gd name="T74" fmla="*/ 54 w 77"/>
                  <a:gd name="T75" fmla="*/ 20 h 99"/>
                  <a:gd name="T76" fmla="*/ 56 w 77"/>
                  <a:gd name="T77" fmla="*/ 18 h 99"/>
                  <a:gd name="T78" fmla="*/ 59 w 77"/>
                  <a:gd name="T79" fmla="*/ 16 h 99"/>
                  <a:gd name="T80" fmla="*/ 61 w 77"/>
                  <a:gd name="T81" fmla="*/ 14 h 99"/>
                  <a:gd name="T82" fmla="*/ 63 w 77"/>
                  <a:gd name="T83" fmla="*/ 12 h 99"/>
                  <a:gd name="T84" fmla="*/ 65 w 77"/>
                  <a:gd name="T85" fmla="*/ 10 h 99"/>
                  <a:gd name="T86" fmla="*/ 67 w 77"/>
                  <a:gd name="T87" fmla="*/ 8 h 99"/>
                  <a:gd name="T88" fmla="*/ 70 w 77"/>
                  <a:gd name="T89" fmla="*/ 6 h 99"/>
                  <a:gd name="T90" fmla="*/ 73 w 77"/>
                  <a:gd name="T91" fmla="*/ 4 h 99"/>
                  <a:gd name="T92" fmla="*/ 76 w 77"/>
                  <a:gd name="T93" fmla="*/ 2 h 99"/>
                  <a:gd name="T94" fmla="*/ 0 w 77"/>
                  <a:gd name="T95" fmla="*/ 0 h 99"/>
                  <a:gd name="T96" fmla="*/ 77 w 77"/>
                  <a:gd name="T9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T94" t="T95" r="T96" b="T97"/>
                <a:pathLst>
                  <a:path w="77" h="99">
                    <a:moveTo>
                      <a:pt x="0" y="99"/>
                    </a:moveTo>
                    <a:lnTo>
                      <a:pt x="0" y="98"/>
                    </a:lnTo>
                    <a:lnTo>
                      <a:pt x="0" y="97"/>
                    </a:lnTo>
                    <a:lnTo>
                      <a:pt x="0" y="96"/>
                    </a:lnTo>
                    <a:lnTo>
                      <a:pt x="0" y="95"/>
                    </a:lnTo>
                    <a:lnTo>
                      <a:pt x="0" y="94"/>
                    </a:lnTo>
                    <a:lnTo>
                      <a:pt x="0" y="93"/>
                    </a:lnTo>
                    <a:lnTo>
                      <a:pt x="0" y="92"/>
                    </a:lnTo>
                    <a:lnTo>
                      <a:pt x="0" y="91"/>
                    </a:lnTo>
                    <a:lnTo>
                      <a:pt x="0" y="90"/>
                    </a:lnTo>
                    <a:lnTo>
                      <a:pt x="1" y="89"/>
                    </a:lnTo>
                    <a:lnTo>
                      <a:pt x="1" y="88"/>
                    </a:lnTo>
                    <a:lnTo>
                      <a:pt x="1" y="87"/>
                    </a:lnTo>
                    <a:lnTo>
                      <a:pt x="1" y="86"/>
                    </a:lnTo>
                    <a:lnTo>
                      <a:pt x="2" y="85"/>
                    </a:lnTo>
                    <a:lnTo>
                      <a:pt x="2" y="84"/>
                    </a:lnTo>
                    <a:lnTo>
                      <a:pt x="2" y="83"/>
                    </a:lnTo>
                    <a:lnTo>
                      <a:pt x="3" y="82"/>
                    </a:lnTo>
                    <a:lnTo>
                      <a:pt x="3" y="81"/>
                    </a:lnTo>
                    <a:lnTo>
                      <a:pt x="3" y="79"/>
                    </a:lnTo>
                    <a:lnTo>
                      <a:pt x="4" y="78"/>
                    </a:lnTo>
                    <a:lnTo>
                      <a:pt x="4" y="77"/>
                    </a:lnTo>
                    <a:lnTo>
                      <a:pt x="5" y="76"/>
                    </a:lnTo>
                    <a:lnTo>
                      <a:pt x="6" y="75"/>
                    </a:lnTo>
                    <a:lnTo>
                      <a:pt x="6" y="73"/>
                    </a:lnTo>
                    <a:lnTo>
                      <a:pt x="7" y="72"/>
                    </a:lnTo>
                    <a:lnTo>
                      <a:pt x="7" y="71"/>
                    </a:lnTo>
                    <a:lnTo>
                      <a:pt x="8" y="70"/>
                    </a:lnTo>
                    <a:lnTo>
                      <a:pt x="9" y="68"/>
                    </a:lnTo>
                    <a:lnTo>
                      <a:pt x="9" y="67"/>
                    </a:lnTo>
                    <a:lnTo>
                      <a:pt x="10" y="66"/>
                    </a:lnTo>
                    <a:lnTo>
                      <a:pt x="11" y="65"/>
                    </a:lnTo>
                    <a:lnTo>
                      <a:pt x="12" y="64"/>
                    </a:lnTo>
                    <a:lnTo>
                      <a:pt x="13" y="63"/>
                    </a:lnTo>
                    <a:lnTo>
                      <a:pt x="13" y="62"/>
                    </a:lnTo>
                    <a:lnTo>
                      <a:pt x="14" y="61"/>
                    </a:lnTo>
                    <a:lnTo>
                      <a:pt x="15" y="60"/>
                    </a:lnTo>
                    <a:lnTo>
                      <a:pt x="16" y="59"/>
                    </a:lnTo>
                    <a:lnTo>
                      <a:pt x="17" y="58"/>
                    </a:lnTo>
                    <a:lnTo>
                      <a:pt x="17" y="56"/>
                    </a:lnTo>
                    <a:lnTo>
                      <a:pt x="18" y="55"/>
                    </a:lnTo>
                    <a:lnTo>
                      <a:pt x="19" y="54"/>
                    </a:lnTo>
                    <a:lnTo>
                      <a:pt x="20" y="53"/>
                    </a:lnTo>
                    <a:lnTo>
                      <a:pt x="21" y="52"/>
                    </a:lnTo>
                    <a:lnTo>
                      <a:pt x="22" y="51"/>
                    </a:lnTo>
                    <a:lnTo>
                      <a:pt x="22" y="50"/>
                    </a:lnTo>
                    <a:lnTo>
                      <a:pt x="23" y="49"/>
                    </a:lnTo>
                    <a:lnTo>
                      <a:pt x="24" y="48"/>
                    </a:lnTo>
                    <a:lnTo>
                      <a:pt x="25" y="47"/>
                    </a:lnTo>
                    <a:lnTo>
                      <a:pt x="26" y="46"/>
                    </a:lnTo>
                    <a:lnTo>
                      <a:pt x="27" y="45"/>
                    </a:lnTo>
                    <a:lnTo>
                      <a:pt x="28" y="44"/>
                    </a:lnTo>
                    <a:lnTo>
                      <a:pt x="29" y="43"/>
                    </a:lnTo>
                    <a:lnTo>
                      <a:pt x="30" y="42"/>
                    </a:lnTo>
                    <a:lnTo>
                      <a:pt x="31" y="41"/>
                    </a:lnTo>
                    <a:lnTo>
                      <a:pt x="32" y="40"/>
                    </a:lnTo>
                    <a:lnTo>
                      <a:pt x="33" y="39"/>
                    </a:lnTo>
                    <a:lnTo>
                      <a:pt x="34" y="38"/>
                    </a:lnTo>
                    <a:lnTo>
                      <a:pt x="35" y="37"/>
                    </a:lnTo>
                    <a:lnTo>
                      <a:pt x="36" y="36"/>
                    </a:lnTo>
                    <a:lnTo>
                      <a:pt x="37" y="35"/>
                    </a:lnTo>
                    <a:lnTo>
                      <a:pt x="38" y="34"/>
                    </a:lnTo>
                    <a:lnTo>
                      <a:pt x="39" y="34"/>
                    </a:lnTo>
                    <a:lnTo>
                      <a:pt x="40" y="33"/>
                    </a:lnTo>
                    <a:lnTo>
                      <a:pt x="41" y="32"/>
                    </a:lnTo>
                    <a:lnTo>
                      <a:pt x="42" y="30"/>
                    </a:lnTo>
                    <a:lnTo>
                      <a:pt x="43" y="29"/>
                    </a:lnTo>
                    <a:lnTo>
                      <a:pt x="44" y="28"/>
                    </a:lnTo>
                    <a:lnTo>
                      <a:pt x="45" y="27"/>
                    </a:lnTo>
                    <a:lnTo>
                      <a:pt x="46" y="26"/>
                    </a:lnTo>
                    <a:lnTo>
                      <a:pt x="48" y="25"/>
                    </a:lnTo>
                    <a:lnTo>
                      <a:pt x="49" y="24"/>
                    </a:lnTo>
                    <a:lnTo>
                      <a:pt x="50" y="23"/>
                    </a:lnTo>
                    <a:lnTo>
                      <a:pt x="51" y="22"/>
                    </a:lnTo>
                    <a:lnTo>
                      <a:pt x="53" y="21"/>
                    </a:lnTo>
                    <a:lnTo>
                      <a:pt x="54" y="20"/>
                    </a:lnTo>
                    <a:lnTo>
                      <a:pt x="55" y="19"/>
                    </a:lnTo>
                    <a:lnTo>
                      <a:pt x="56" y="18"/>
                    </a:lnTo>
                    <a:lnTo>
                      <a:pt x="57" y="17"/>
                    </a:lnTo>
                    <a:lnTo>
                      <a:pt x="59" y="16"/>
                    </a:lnTo>
                    <a:lnTo>
                      <a:pt x="60" y="15"/>
                    </a:lnTo>
                    <a:lnTo>
                      <a:pt x="61" y="14"/>
                    </a:lnTo>
                    <a:lnTo>
                      <a:pt x="62" y="13"/>
                    </a:lnTo>
                    <a:lnTo>
                      <a:pt x="63" y="12"/>
                    </a:lnTo>
                    <a:lnTo>
                      <a:pt x="64" y="11"/>
                    </a:lnTo>
                    <a:lnTo>
                      <a:pt x="65" y="10"/>
                    </a:lnTo>
                    <a:lnTo>
                      <a:pt x="66" y="9"/>
                    </a:lnTo>
                    <a:lnTo>
                      <a:pt x="67" y="8"/>
                    </a:lnTo>
                    <a:lnTo>
                      <a:pt x="69" y="7"/>
                    </a:lnTo>
                    <a:lnTo>
                      <a:pt x="70" y="6"/>
                    </a:lnTo>
                    <a:lnTo>
                      <a:pt x="71" y="5"/>
                    </a:lnTo>
                    <a:lnTo>
                      <a:pt x="73" y="4"/>
                    </a:lnTo>
                    <a:lnTo>
                      <a:pt x="74" y="3"/>
                    </a:lnTo>
                    <a:lnTo>
                      <a:pt x="76" y="2"/>
                    </a:lnTo>
                    <a:lnTo>
                      <a:pt x="77"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0" name="AutoShape 28"/>
              <p:cNvSpPr>
                <a:spLocks noChangeArrowheads="1"/>
              </p:cNvSpPr>
              <p:nvPr/>
            </p:nvSpPr>
            <p:spPr bwMode="auto">
              <a:xfrm>
                <a:off x="4986" y="532"/>
                <a:ext cx="9" cy="4"/>
              </a:xfrm>
              <a:custGeom>
                <a:avLst/>
                <a:gdLst>
                  <a:gd name="T0" fmla="*/ 0 w 10"/>
                  <a:gd name="T1" fmla="*/ 5 h 5"/>
                  <a:gd name="T2" fmla="*/ 2 w 10"/>
                  <a:gd name="T3" fmla="*/ 4 h 5"/>
                  <a:gd name="T4" fmla="*/ 4 w 10"/>
                  <a:gd name="T5" fmla="*/ 3 h 5"/>
                  <a:gd name="T6" fmla="*/ 6 w 10"/>
                  <a:gd name="T7" fmla="*/ 2 h 5"/>
                  <a:gd name="T8" fmla="*/ 8 w 10"/>
                  <a:gd name="T9" fmla="*/ 1 h 5"/>
                  <a:gd name="T10" fmla="*/ 10 w 10"/>
                  <a:gd name="T11" fmla="*/ 0 h 5"/>
                  <a:gd name="T12" fmla="*/ 0 w 10"/>
                  <a:gd name="T13" fmla="*/ 0 h 5"/>
                  <a:gd name="T14" fmla="*/ 10 w 10"/>
                  <a:gd name="T15" fmla="*/ 5 h 5"/>
                </a:gdLst>
                <a:ahLst/>
                <a:cxnLst>
                  <a:cxn ang="0">
                    <a:pos x="T0" y="T1"/>
                  </a:cxn>
                  <a:cxn ang="0">
                    <a:pos x="T2" y="T3"/>
                  </a:cxn>
                  <a:cxn ang="0">
                    <a:pos x="T4" y="T5"/>
                  </a:cxn>
                  <a:cxn ang="0">
                    <a:pos x="T6" y="T7"/>
                  </a:cxn>
                  <a:cxn ang="0">
                    <a:pos x="T8" y="T9"/>
                  </a:cxn>
                  <a:cxn ang="0">
                    <a:pos x="T10" y="T11"/>
                  </a:cxn>
                </a:cxnLst>
                <a:rect l="T12" t="T13" r="T14" b="T15"/>
                <a:pathLst>
                  <a:path w="10" h="5">
                    <a:moveTo>
                      <a:pt x="0" y="5"/>
                    </a:moveTo>
                    <a:lnTo>
                      <a:pt x="2" y="4"/>
                    </a:lnTo>
                    <a:lnTo>
                      <a:pt x="4" y="3"/>
                    </a:lnTo>
                    <a:lnTo>
                      <a:pt x="6" y="2"/>
                    </a:lnTo>
                    <a:lnTo>
                      <a:pt x="8" y="1"/>
                    </a:lnTo>
                    <a:lnTo>
                      <a:pt x="1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1" name="AutoShape 29"/>
              <p:cNvSpPr>
                <a:spLocks noChangeArrowheads="1"/>
              </p:cNvSpPr>
              <p:nvPr/>
            </p:nvSpPr>
            <p:spPr bwMode="auto">
              <a:xfrm>
                <a:off x="5006" y="482"/>
                <a:ext cx="129" cy="57"/>
              </a:xfrm>
              <a:custGeom>
                <a:avLst/>
                <a:gdLst>
                  <a:gd name="T0" fmla="*/ 2 w 143"/>
                  <a:gd name="T1" fmla="*/ 61 h 63"/>
                  <a:gd name="T2" fmla="*/ 7 w 143"/>
                  <a:gd name="T3" fmla="*/ 58 h 63"/>
                  <a:gd name="T4" fmla="*/ 12 w 143"/>
                  <a:gd name="T5" fmla="*/ 55 h 63"/>
                  <a:gd name="T6" fmla="*/ 15 w 143"/>
                  <a:gd name="T7" fmla="*/ 53 h 63"/>
                  <a:gd name="T8" fmla="*/ 19 w 143"/>
                  <a:gd name="T9" fmla="*/ 51 h 63"/>
                  <a:gd name="T10" fmla="*/ 22 w 143"/>
                  <a:gd name="T11" fmla="*/ 49 h 63"/>
                  <a:gd name="T12" fmla="*/ 25 w 143"/>
                  <a:gd name="T13" fmla="*/ 47 h 63"/>
                  <a:gd name="T14" fmla="*/ 28 w 143"/>
                  <a:gd name="T15" fmla="*/ 45 h 63"/>
                  <a:gd name="T16" fmla="*/ 30 w 143"/>
                  <a:gd name="T17" fmla="*/ 44 h 63"/>
                  <a:gd name="T18" fmla="*/ 33 w 143"/>
                  <a:gd name="T19" fmla="*/ 42 h 63"/>
                  <a:gd name="T20" fmla="*/ 36 w 143"/>
                  <a:gd name="T21" fmla="*/ 41 h 63"/>
                  <a:gd name="T22" fmla="*/ 38 w 143"/>
                  <a:gd name="T23" fmla="*/ 39 h 63"/>
                  <a:gd name="T24" fmla="*/ 41 w 143"/>
                  <a:gd name="T25" fmla="*/ 38 h 63"/>
                  <a:gd name="T26" fmla="*/ 44 w 143"/>
                  <a:gd name="T27" fmla="*/ 36 h 63"/>
                  <a:gd name="T28" fmla="*/ 46 w 143"/>
                  <a:gd name="T29" fmla="*/ 35 h 63"/>
                  <a:gd name="T30" fmla="*/ 49 w 143"/>
                  <a:gd name="T31" fmla="*/ 34 h 63"/>
                  <a:gd name="T32" fmla="*/ 51 w 143"/>
                  <a:gd name="T33" fmla="*/ 32 h 63"/>
                  <a:gd name="T34" fmla="*/ 54 w 143"/>
                  <a:gd name="T35" fmla="*/ 31 h 63"/>
                  <a:gd name="T36" fmla="*/ 57 w 143"/>
                  <a:gd name="T37" fmla="*/ 30 h 63"/>
                  <a:gd name="T38" fmla="*/ 59 w 143"/>
                  <a:gd name="T39" fmla="*/ 28 h 63"/>
                  <a:gd name="T40" fmla="*/ 62 w 143"/>
                  <a:gd name="T41" fmla="*/ 27 h 63"/>
                  <a:gd name="T42" fmla="*/ 65 w 143"/>
                  <a:gd name="T43" fmla="*/ 25 h 63"/>
                  <a:gd name="T44" fmla="*/ 68 w 143"/>
                  <a:gd name="T45" fmla="*/ 24 h 63"/>
                  <a:gd name="T46" fmla="*/ 71 w 143"/>
                  <a:gd name="T47" fmla="*/ 22 h 63"/>
                  <a:gd name="T48" fmla="*/ 74 w 143"/>
                  <a:gd name="T49" fmla="*/ 21 h 63"/>
                  <a:gd name="T50" fmla="*/ 77 w 143"/>
                  <a:gd name="T51" fmla="*/ 20 h 63"/>
                  <a:gd name="T52" fmla="*/ 80 w 143"/>
                  <a:gd name="T53" fmla="*/ 19 h 63"/>
                  <a:gd name="T54" fmla="*/ 83 w 143"/>
                  <a:gd name="T55" fmla="*/ 18 h 63"/>
                  <a:gd name="T56" fmla="*/ 86 w 143"/>
                  <a:gd name="T57" fmla="*/ 17 h 63"/>
                  <a:gd name="T58" fmla="*/ 88 w 143"/>
                  <a:gd name="T59" fmla="*/ 16 h 63"/>
                  <a:gd name="T60" fmla="*/ 91 w 143"/>
                  <a:gd name="T61" fmla="*/ 15 h 63"/>
                  <a:gd name="T62" fmla="*/ 95 w 143"/>
                  <a:gd name="T63" fmla="*/ 13 h 63"/>
                  <a:gd name="T64" fmla="*/ 98 w 143"/>
                  <a:gd name="T65" fmla="*/ 12 h 63"/>
                  <a:gd name="T66" fmla="*/ 101 w 143"/>
                  <a:gd name="T67" fmla="*/ 11 h 63"/>
                  <a:gd name="T68" fmla="*/ 104 w 143"/>
                  <a:gd name="T69" fmla="*/ 10 h 63"/>
                  <a:gd name="T70" fmla="*/ 107 w 143"/>
                  <a:gd name="T71" fmla="*/ 9 h 63"/>
                  <a:gd name="T72" fmla="*/ 110 w 143"/>
                  <a:gd name="T73" fmla="*/ 8 h 63"/>
                  <a:gd name="T74" fmla="*/ 112 w 143"/>
                  <a:gd name="T75" fmla="*/ 7 h 63"/>
                  <a:gd name="T76" fmla="*/ 115 w 143"/>
                  <a:gd name="T77" fmla="*/ 6 h 63"/>
                  <a:gd name="T78" fmla="*/ 118 w 143"/>
                  <a:gd name="T79" fmla="*/ 6 h 63"/>
                  <a:gd name="T80" fmla="*/ 120 w 143"/>
                  <a:gd name="T81" fmla="*/ 5 h 63"/>
                  <a:gd name="T82" fmla="*/ 123 w 143"/>
                  <a:gd name="T83" fmla="*/ 4 h 63"/>
                  <a:gd name="T84" fmla="*/ 126 w 143"/>
                  <a:gd name="T85" fmla="*/ 3 h 63"/>
                  <a:gd name="T86" fmla="*/ 129 w 143"/>
                  <a:gd name="T87" fmla="*/ 2 h 63"/>
                  <a:gd name="T88" fmla="*/ 131 w 143"/>
                  <a:gd name="T89" fmla="*/ 2 h 63"/>
                  <a:gd name="T90" fmla="*/ 134 w 143"/>
                  <a:gd name="T91" fmla="*/ 1 h 63"/>
                  <a:gd name="T92" fmla="*/ 136 w 143"/>
                  <a:gd name="T93" fmla="*/ 1 h 63"/>
                  <a:gd name="T94" fmla="*/ 139 w 143"/>
                  <a:gd name="T95" fmla="*/ 0 h 63"/>
                  <a:gd name="T96" fmla="*/ 141 w 143"/>
                  <a:gd name="T97" fmla="*/ 0 h 63"/>
                  <a:gd name="T98" fmla="*/ 143 w 143"/>
                  <a:gd name="T99" fmla="*/ 0 h 63"/>
                  <a:gd name="T100" fmla="*/ 0 w 143"/>
                  <a:gd name="T101" fmla="*/ 0 h 63"/>
                  <a:gd name="T102" fmla="*/ 143 w 143"/>
                  <a:gd name="T103"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43" h="63">
                    <a:moveTo>
                      <a:pt x="0" y="63"/>
                    </a:moveTo>
                    <a:lnTo>
                      <a:pt x="2" y="61"/>
                    </a:lnTo>
                    <a:lnTo>
                      <a:pt x="5" y="59"/>
                    </a:lnTo>
                    <a:lnTo>
                      <a:pt x="7" y="58"/>
                    </a:lnTo>
                    <a:lnTo>
                      <a:pt x="10" y="56"/>
                    </a:lnTo>
                    <a:lnTo>
                      <a:pt x="12" y="55"/>
                    </a:lnTo>
                    <a:lnTo>
                      <a:pt x="14" y="54"/>
                    </a:lnTo>
                    <a:lnTo>
                      <a:pt x="15" y="53"/>
                    </a:lnTo>
                    <a:lnTo>
                      <a:pt x="17" y="52"/>
                    </a:lnTo>
                    <a:lnTo>
                      <a:pt x="19" y="51"/>
                    </a:lnTo>
                    <a:lnTo>
                      <a:pt x="20" y="50"/>
                    </a:lnTo>
                    <a:lnTo>
                      <a:pt x="22" y="49"/>
                    </a:lnTo>
                    <a:lnTo>
                      <a:pt x="23" y="48"/>
                    </a:lnTo>
                    <a:lnTo>
                      <a:pt x="25" y="47"/>
                    </a:lnTo>
                    <a:lnTo>
                      <a:pt x="26" y="46"/>
                    </a:lnTo>
                    <a:lnTo>
                      <a:pt x="28" y="45"/>
                    </a:lnTo>
                    <a:lnTo>
                      <a:pt x="29" y="44"/>
                    </a:lnTo>
                    <a:lnTo>
                      <a:pt x="30" y="44"/>
                    </a:lnTo>
                    <a:lnTo>
                      <a:pt x="32" y="43"/>
                    </a:lnTo>
                    <a:lnTo>
                      <a:pt x="33" y="42"/>
                    </a:lnTo>
                    <a:lnTo>
                      <a:pt x="34" y="41"/>
                    </a:lnTo>
                    <a:lnTo>
                      <a:pt x="36" y="41"/>
                    </a:lnTo>
                    <a:lnTo>
                      <a:pt x="37" y="40"/>
                    </a:lnTo>
                    <a:lnTo>
                      <a:pt x="38" y="39"/>
                    </a:lnTo>
                    <a:lnTo>
                      <a:pt x="40" y="38"/>
                    </a:lnTo>
                    <a:lnTo>
                      <a:pt x="41" y="38"/>
                    </a:lnTo>
                    <a:lnTo>
                      <a:pt x="42" y="37"/>
                    </a:lnTo>
                    <a:lnTo>
                      <a:pt x="44" y="36"/>
                    </a:lnTo>
                    <a:lnTo>
                      <a:pt x="45" y="36"/>
                    </a:lnTo>
                    <a:lnTo>
                      <a:pt x="46" y="35"/>
                    </a:lnTo>
                    <a:lnTo>
                      <a:pt x="48" y="34"/>
                    </a:lnTo>
                    <a:lnTo>
                      <a:pt x="49" y="34"/>
                    </a:lnTo>
                    <a:lnTo>
                      <a:pt x="50" y="33"/>
                    </a:lnTo>
                    <a:lnTo>
                      <a:pt x="51" y="32"/>
                    </a:lnTo>
                    <a:lnTo>
                      <a:pt x="53" y="32"/>
                    </a:lnTo>
                    <a:lnTo>
                      <a:pt x="54" y="31"/>
                    </a:lnTo>
                    <a:lnTo>
                      <a:pt x="55" y="30"/>
                    </a:lnTo>
                    <a:lnTo>
                      <a:pt x="57" y="30"/>
                    </a:lnTo>
                    <a:lnTo>
                      <a:pt x="58" y="29"/>
                    </a:lnTo>
                    <a:lnTo>
                      <a:pt x="59" y="28"/>
                    </a:lnTo>
                    <a:lnTo>
                      <a:pt x="61" y="28"/>
                    </a:lnTo>
                    <a:lnTo>
                      <a:pt x="62" y="27"/>
                    </a:lnTo>
                    <a:lnTo>
                      <a:pt x="64" y="26"/>
                    </a:lnTo>
                    <a:lnTo>
                      <a:pt x="65" y="25"/>
                    </a:lnTo>
                    <a:lnTo>
                      <a:pt x="67" y="25"/>
                    </a:lnTo>
                    <a:lnTo>
                      <a:pt x="68" y="24"/>
                    </a:lnTo>
                    <a:lnTo>
                      <a:pt x="70" y="23"/>
                    </a:lnTo>
                    <a:lnTo>
                      <a:pt x="71" y="22"/>
                    </a:lnTo>
                    <a:lnTo>
                      <a:pt x="73" y="22"/>
                    </a:lnTo>
                    <a:lnTo>
                      <a:pt x="74" y="21"/>
                    </a:lnTo>
                    <a:lnTo>
                      <a:pt x="76" y="20"/>
                    </a:lnTo>
                    <a:lnTo>
                      <a:pt x="77" y="20"/>
                    </a:lnTo>
                    <a:lnTo>
                      <a:pt x="79" y="19"/>
                    </a:lnTo>
                    <a:lnTo>
                      <a:pt x="80" y="19"/>
                    </a:lnTo>
                    <a:lnTo>
                      <a:pt x="81" y="18"/>
                    </a:lnTo>
                    <a:lnTo>
                      <a:pt x="83" y="18"/>
                    </a:lnTo>
                    <a:lnTo>
                      <a:pt x="84" y="17"/>
                    </a:lnTo>
                    <a:lnTo>
                      <a:pt x="86" y="17"/>
                    </a:lnTo>
                    <a:lnTo>
                      <a:pt x="87" y="16"/>
                    </a:lnTo>
                    <a:lnTo>
                      <a:pt x="88" y="16"/>
                    </a:lnTo>
                    <a:lnTo>
                      <a:pt x="90" y="15"/>
                    </a:lnTo>
                    <a:lnTo>
                      <a:pt x="91" y="15"/>
                    </a:lnTo>
                    <a:lnTo>
                      <a:pt x="93" y="14"/>
                    </a:lnTo>
                    <a:lnTo>
                      <a:pt x="95" y="13"/>
                    </a:lnTo>
                    <a:lnTo>
                      <a:pt x="96" y="13"/>
                    </a:lnTo>
                    <a:lnTo>
                      <a:pt x="98" y="12"/>
                    </a:lnTo>
                    <a:lnTo>
                      <a:pt x="99" y="12"/>
                    </a:lnTo>
                    <a:lnTo>
                      <a:pt x="101" y="11"/>
                    </a:lnTo>
                    <a:lnTo>
                      <a:pt x="102" y="11"/>
                    </a:lnTo>
                    <a:lnTo>
                      <a:pt x="104" y="10"/>
                    </a:lnTo>
                    <a:lnTo>
                      <a:pt x="105" y="10"/>
                    </a:lnTo>
                    <a:lnTo>
                      <a:pt x="107" y="9"/>
                    </a:lnTo>
                    <a:lnTo>
                      <a:pt x="108" y="9"/>
                    </a:lnTo>
                    <a:lnTo>
                      <a:pt x="110" y="8"/>
                    </a:lnTo>
                    <a:lnTo>
                      <a:pt x="111" y="8"/>
                    </a:lnTo>
                    <a:lnTo>
                      <a:pt x="112" y="7"/>
                    </a:lnTo>
                    <a:lnTo>
                      <a:pt x="114" y="7"/>
                    </a:lnTo>
                    <a:lnTo>
                      <a:pt x="115" y="6"/>
                    </a:lnTo>
                    <a:lnTo>
                      <a:pt x="116" y="6"/>
                    </a:lnTo>
                    <a:lnTo>
                      <a:pt x="118" y="6"/>
                    </a:lnTo>
                    <a:lnTo>
                      <a:pt x="119" y="5"/>
                    </a:lnTo>
                    <a:lnTo>
                      <a:pt x="120" y="5"/>
                    </a:lnTo>
                    <a:lnTo>
                      <a:pt x="122" y="4"/>
                    </a:lnTo>
                    <a:lnTo>
                      <a:pt x="123" y="4"/>
                    </a:lnTo>
                    <a:lnTo>
                      <a:pt x="124" y="4"/>
                    </a:lnTo>
                    <a:lnTo>
                      <a:pt x="126" y="3"/>
                    </a:lnTo>
                    <a:lnTo>
                      <a:pt x="127" y="3"/>
                    </a:lnTo>
                    <a:lnTo>
                      <a:pt x="129" y="2"/>
                    </a:lnTo>
                    <a:lnTo>
                      <a:pt x="130" y="2"/>
                    </a:lnTo>
                    <a:lnTo>
                      <a:pt x="131" y="2"/>
                    </a:lnTo>
                    <a:lnTo>
                      <a:pt x="133" y="1"/>
                    </a:lnTo>
                    <a:lnTo>
                      <a:pt x="134" y="1"/>
                    </a:lnTo>
                    <a:lnTo>
                      <a:pt x="135" y="1"/>
                    </a:lnTo>
                    <a:lnTo>
                      <a:pt x="136" y="1"/>
                    </a:lnTo>
                    <a:lnTo>
                      <a:pt x="138" y="0"/>
                    </a:lnTo>
                    <a:lnTo>
                      <a:pt x="139" y="0"/>
                    </a:lnTo>
                    <a:lnTo>
                      <a:pt x="140" y="0"/>
                    </a:lnTo>
                    <a:lnTo>
                      <a:pt x="141" y="0"/>
                    </a:lnTo>
                    <a:lnTo>
                      <a:pt x="142" y="0"/>
                    </a:lnTo>
                    <a:lnTo>
                      <a:pt x="143"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2" name="AutoShape 30"/>
              <p:cNvSpPr>
                <a:spLocks noChangeArrowheads="1"/>
              </p:cNvSpPr>
              <p:nvPr/>
            </p:nvSpPr>
            <p:spPr bwMode="auto">
              <a:xfrm>
                <a:off x="5135" y="481"/>
                <a:ext cx="41" cy="39"/>
              </a:xfrm>
              <a:custGeom>
                <a:avLst/>
                <a:gdLst>
                  <a:gd name="T0" fmla="*/ 1 w 46"/>
                  <a:gd name="T1" fmla="*/ 1 h 43"/>
                  <a:gd name="T2" fmla="*/ 3 w 46"/>
                  <a:gd name="T3" fmla="*/ 0 h 43"/>
                  <a:gd name="T4" fmla="*/ 5 w 46"/>
                  <a:gd name="T5" fmla="*/ 0 h 43"/>
                  <a:gd name="T6" fmla="*/ 7 w 46"/>
                  <a:gd name="T7" fmla="*/ 0 h 43"/>
                  <a:gd name="T8" fmla="*/ 9 w 46"/>
                  <a:gd name="T9" fmla="*/ 0 h 43"/>
                  <a:gd name="T10" fmla="*/ 11 w 46"/>
                  <a:gd name="T11" fmla="*/ 0 h 43"/>
                  <a:gd name="T12" fmla="*/ 13 w 46"/>
                  <a:gd name="T13" fmla="*/ 0 h 43"/>
                  <a:gd name="T14" fmla="*/ 15 w 46"/>
                  <a:gd name="T15" fmla="*/ 0 h 43"/>
                  <a:gd name="T16" fmla="*/ 17 w 46"/>
                  <a:gd name="T17" fmla="*/ 0 h 43"/>
                  <a:gd name="T18" fmla="*/ 19 w 46"/>
                  <a:gd name="T19" fmla="*/ 0 h 43"/>
                  <a:gd name="T20" fmla="*/ 21 w 46"/>
                  <a:gd name="T21" fmla="*/ 0 h 43"/>
                  <a:gd name="T22" fmla="*/ 23 w 46"/>
                  <a:gd name="T23" fmla="*/ 0 h 43"/>
                  <a:gd name="T24" fmla="*/ 25 w 46"/>
                  <a:gd name="T25" fmla="*/ 0 h 43"/>
                  <a:gd name="T26" fmla="*/ 27 w 46"/>
                  <a:gd name="T27" fmla="*/ 1 h 43"/>
                  <a:gd name="T28" fmla="*/ 30 w 46"/>
                  <a:gd name="T29" fmla="*/ 1 h 43"/>
                  <a:gd name="T30" fmla="*/ 32 w 46"/>
                  <a:gd name="T31" fmla="*/ 2 h 43"/>
                  <a:gd name="T32" fmla="*/ 34 w 46"/>
                  <a:gd name="T33" fmla="*/ 2 h 43"/>
                  <a:gd name="T34" fmla="*/ 36 w 46"/>
                  <a:gd name="T35" fmla="*/ 3 h 43"/>
                  <a:gd name="T36" fmla="*/ 38 w 46"/>
                  <a:gd name="T37" fmla="*/ 3 h 43"/>
                  <a:gd name="T38" fmla="*/ 40 w 46"/>
                  <a:gd name="T39" fmla="*/ 4 h 43"/>
                  <a:gd name="T40" fmla="*/ 41 w 46"/>
                  <a:gd name="T41" fmla="*/ 5 h 43"/>
                  <a:gd name="T42" fmla="*/ 43 w 46"/>
                  <a:gd name="T43" fmla="*/ 7 h 43"/>
                  <a:gd name="T44" fmla="*/ 44 w 46"/>
                  <a:gd name="T45" fmla="*/ 9 h 43"/>
                  <a:gd name="T46" fmla="*/ 45 w 46"/>
                  <a:gd name="T47" fmla="*/ 10 h 43"/>
                  <a:gd name="T48" fmla="*/ 45 w 46"/>
                  <a:gd name="T49" fmla="*/ 12 h 43"/>
                  <a:gd name="T50" fmla="*/ 46 w 46"/>
                  <a:gd name="T51" fmla="*/ 13 h 43"/>
                  <a:gd name="T52" fmla="*/ 46 w 46"/>
                  <a:gd name="T53" fmla="*/ 15 h 43"/>
                  <a:gd name="T54" fmla="*/ 46 w 46"/>
                  <a:gd name="T55" fmla="*/ 17 h 43"/>
                  <a:gd name="T56" fmla="*/ 46 w 46"/>
                  <a:gd name="T57" fmla="*/ 19 h 43"/>
                  <a:gd name="T58" fmla="*/ 46 w 46"/>
                  <a:gd name="T59" fmla="*/ 21 h 43"/>
                  <a:gd name="T60" fmla="*/ 45 w 46"/>
                  <a:gd name="T61" fmla="*/ 23 h 43"/>
                  <a:gd name="T62" fmla="*/ 45 w 46"/>
                  <a:gd name="T63" fmla="*/ 25 h 43"/>
                  <a:gd name="T64" fmla="*/ 44 w 46"/>
                  <a:gd name="T65" fmla="*/ 27 h 43"/>
                  <a:gd name="T66" fmla="*/ 44 w 46"/>
                  <a:gd name="T67" fmla="*/ 29 h 43"/>
                  <a:gd name="T68" fmla="*/ 43 w 46"/>
                  <a:gd name="T69" fmla="*/ 31 h 43"/>
                  <a:gd name="T70" fmla="*/ 42 w 46"/>
                  <a:gd name="T71" fmla="*/ 33 h 43"/>
                  <a:gd name="T72" fmla="*/ 41 w 46"/>
                  <a:gd name="T73" fmla="*/ 35 h 43"/>
                  <a:gd name="T74" fmla="*/ 40 w 46"/>
                  <a:gd name="T75" fmla="*/ 37 h 43"/>
                  <a:gd name="T76" fmla="*/ 39 w 46"/>
                  <a:gd name="T77" fmla="*/ 39 h 43"/>
                  <a:gd name="T78" fmla="*/ 38 w 46"/>
                  <a:gd name="T79" fmla="*/ 40 h 43"/>
                  <a:gd name="T80" fmla="*/ 37 w 46"/>
                  <a:gd name="T81" fmla="*/ 42 h 43"/>
                  <a:gd name="T82" fmla="*/ 36 w 46"/>
                  <a:gd name="T83" fmla="*/ 43 h 43"/>
                  <a:gd name="T84" fmla="*/ 0 w 46"/>
                  <a:gd name="T85" fmla="*/ 0 h 43"/>
                  <a:gd name="T86" fmla="*/ 46 w 46"/>
                  <a:gd name="T8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T84" t="T85" r="T86" b="T87"/>
                <a:pathLst>
                  <a:path w="46" h="43">
                    <a:moveTo>
                      <a:pt x="0" y="1"/>
                    </a:moveTo>
                    <a:lnTo>
                      <a:pt x="1" y="1"/>
                    </a:lnTo>
                    <a:lnTo>
                      <a:pt x="2" y="0"/>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0"/>
                    </a:lnTo>
                    <a:lnTo>
                      <a:pt x="17" y="0"/>
                    </a:lnTo>
                    <a:lnTo>
                      <a:pt x="18" y="0"/>
                    </a:lnTo>
                    <a:lnTo>
                      <a:pt x="19" y="0"/>
                    </a:lnTo>
                    <a:lnTo>
                      <a:pt x="20" y="0"/>
                    </a:lnTo>
                    <a:lnTo>
                      <a:pt x="21" y="0"/>
                    </a:lnTo>
                    <a:lnTo>
                      <a:pt x="22" y="0"/>
                    </a:lnTo>
                    <a:lnTo>
                      <a:pt x="23" y="0"/>
                    </a:lnTo>
                    <a:lnTo>
                      <a:pt x="24" y="0"/>
                    </a:lnTo>
                    <a:lnTo>
                      <a:pt x="25" y="0"/>
                    </a:lnTo>
                    <a:lnTo>
                      <a:pt x="26" y="0"/>
                    </a:lnTo>
                    <a:lnTo>
                      <a:pt x="27" y="1"/>
                    </a:lnTo>
                    <a:lnTo>
                      <a:pt x="29" y="1"/>
                    </a:lnTo>
                    <a:lnTo>
                      <a:pt x="30" y="1"/>
                    </a:lnTo>
                    <a:lnTo>
                      <a:pt x="31" y="1"/>
                    </a:lnTo>
                    <a:lnTo>
                      <a:pt x="32" y="2"/>
                    </a:lnTo>
                    <a:lnTo>
                      <a:pt x="33" y="2"/>
                    </a:lnTo>
                    <a:lnTo>
                      <a:pt x="34" y="2"/>
                    </a:lnTo>
                    <a:lnTo>
                      <a:pt x="35" y="2"/>
                    </a:lnTo>
                    <a:lnTo>
                      <a:pt x="36" y="3"/>
                    </a:lnTo>
                    <a:lnTo>
                      <a:pt x="37" y="3"/>
                    </a:lnTo>
                    <a:lnTo>
                      <a:pt x="38" y="3"/>
                    </a:lnTo>
                    <a:lnTo>
                      <a:pt x="39" y="4"/>
                    </a:lnTo>
                    <a:lnTo>
                      <a:pt x="40" y="4"/>
                    </a:lnTo>
                    <a:lnTo>
                      <a:pt x="40" y="5"/>
                    </a:lnTo>
                    <a:lnTo>
                      <a:pt x="41" y="5"/>
                    </a:lnTo>
                    <a:lnTo>
                      <a:pt x="42" y="6"/>
                    </a:lnTo>
                    <a:lnTo>
                      <a:pt x="43" y="7"/>
                    </a:lnTo>
                    <a:lnTo>
                      <a:pt x="43" y="8"/>
                    </a:lnTo>
                    <a:lnTo>
                      <a:pt x="44" y="9"/>
                    </a:lnTo>
                    <a:lnTo>
                      <a:pt x="44" y="10"/>
                    </a:lnTo>
                    <a:lnTo>
                      <a:pt x="45" y="10"/>
                    </a:lnTo>
                    <a:lnTo>
                      <a:pt x="45" y="11"/>
                    </a:lnTo>
                    <a:lnTo>
                      <a:pt x="45" y="12"/>
                    </a:lnTo>
                    <a:lnTo>
                      <a:pt x="45" y="13"/>
                    </a:lnTo>
                    <a:lnTo>
                      <a:pt x="46" y="13"/>
                    </a:lnTo>
                    <a:lnTo>
                      <a:pt x="46" y="14"/>
                    </a:lnTo>
                    <a:lnTo>
                      <a:pt x="46" y="15"/>
                    </a:lnTo>
                    <a:lnTo>
                      <a:pt x="46" y="16"/>
                    </a:lnTo>
                    <a:lnTo>
                      <a:pt x="46" y="17"/>
                    </a:lnTo>
                    <a:lnTo>
                      <a:pt x="46" y="18"/>
                    </a:lnTo>
                    <a:lnTo>
                      <a:pt x="46" y="19"/>
                    </a:lnTo>
                    <a:lnTo>
                      <a:pt x="46" y="20"/>
                    </a:lnTo>
                    <a:lnTo>
                      <a:pt x="46" y="21"/>
                    </a:lnTo>
                    <a:lnTo>
                      <a:pt x="45" y="22"/>
                    </a:lnTo>
                    <a:lnTo>
                      <a:pt x="45" y="23"/>
                    </a:lnTo>
                    <a:lnTo>
                      <a:pt x="45" y="24"/>
                    </a:lnTo>
                    <a:lnTo>
                      <a:pt x="45" y="25"/>
                    </a:lnTo>
                    <a:lnTo>
                      <a:pt x="44" y="26"/>
                    </a:lnTo>
                    <a:lnTo>
                      <a:pt x="44" y="27"/>
                    </a:lnTo>
                    <a:lnTo>
                      <a:pt x="44" y="28"/>
                    </a:lnTo>
                    <a:lnTo>
                      <a:pt x="44" y="29"/>
                    </a:lnTo>
                    <a:lnTo>
                      <a:pt x="43" y="30"/>
                    </a:lnTo>
                    <a:lnTo>
                      <a:pt x="43" y="31"/>
                    </a:lnTo>
                    <a:lnTo>
                      <a:pt x="42" y="32"/>
                    </a:lnTo>
                    <a:lnTo>
                      <a:pt x="42" y="33"/>
                    </a:lnTo>
                    <a:lnTo>
                      <a:pt x="42" y="34"/>
                    </a:lnTo>
                    <a:lnTo>
                      <a:pt x="41" y="35"/>
                    </a:lnTo>
                    <a:lnTo>
                      <a:pt x="40" y="36"/>
                    </a:lnTo>
                    <a:lnTo>
                      <a:pt x="40" y="37"/>
                    </a:lnTo>
                    <a:lnTo>
                      <a:pt x="39" y="38"/>
                    </a:lnTo>
                    <a:lnTo>
                      <a:pt x="39" y="39"/>
                    </a:lnTo>
                    <a:lnTo>
                      <a:pt x="38" y="39"/>
                    </a:lnTo>
                    <a:lnTo>
                      <a:pt x="38" y="40"/>
                    </a:lnTo>
                    <a:lnTo>
                      <a:pt x="37" y="41"/>
                    </a:lnTo>
                    <a:lnTo>
                      <a:pt x="37" y="42"/>
                    </a:lnTo>
                    <a:lnTo>
                      <a:pt x="36" y="42"/>
                    </a:lnTo>
                    <a:lnTo>
                      <a:pt x="36" y="4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3" name="AutoShape 31"/>
              <p:cNvSpPr>
                <a:spLocks noChangeArrowheads="1"/>
              </p:cNvSpPr>
              <p:nvPr/>
            </p:nvSpPr>
            <p:spPr bwMode="auto">
              <a:xfrm>
                <a:off x="5056" y="520"/>
                <a:ext cx="111" cy="82"/>
              </a:xfrm>
              <a:custGeom>
                <a:avLst/>
                <a:gdLst>
                  <a:gd name="T0" fmla="*/ 122 w 123"/>
                  <a:gd name="T1" fmla="*/ 1 h 91"/>
                  <a:gd name="T2" fmla="*/ 120 w 123"/>
                  <a:gd name="T3" fmla="*/ 3 h 91"/>
                  <a:gd name="T4" fmla="*/ 119 w 123"/>
                  <a:gd name="T5" fmla="*/ 5 h 91"/>
                  <a:gd name="T6" fmla="*/ 118 w 123"/>
                  <a:gd name="T7" fmla="*/ 6 h 91"/>
                  <a:gd name="T8" fmla="*/ 116 w 123"/>
                  <a:gd name="T9" fmla="*/ 8 h 91"/>
                  <a:gd name="T10" fmla="*/ 115 w 123"/>
                  <a:gd name="T11" fmla="*/ 9 h 91"/>
                  <a:gd name="T12" fmla="*/ 114 w 123"/>
                  <a:gd name="T13" fmla="*/ 11 h 91"/>
                  <a:gd name="T14" fmla="*/ 112 w 123"/>
                  <a:gd name="T15" fmla="*/ 13 h 91"/>
                  <a:gd name="T16" fmla="*/ 110 w 123"/>
                  <a:gd name="T17" fmla="*/ 15 h 91"/>
                  <a:gd name="T18" fmla="*/ 108 w 123"/>
                  <a:gd name="T19" fmla="*/ 17 h 91"/>
                  <a:gd name="T20" fmla="*/ 106 w 123"/>
                  <a:gd name="T21" fmla="*/ 19 h 91"/>
                  <a:gd name="T22" fmla="*/ 105 w 123"/>
                  <a:gd name="T23" fmla="*/ 20 h 91"/>
                  <a:gd name="T24" fmla="*/ 103 w 123"/>
                  <a:gd name="T25" fmla="*/ 22 h 91"/>
                  <a:gd name="T26" fmla="*/ 101 w 123"/>
                  <a:gd name="T27" fmla="*/ 24 h 91"/>
                  <a:gd name="T28" fmla="*/ 99 w 123"/>
                  <a:gd name="T29" fmla="*/ 25 h 91"/>
                  <a:gd name="T30" fmla="*/ 97 w 123"/>
                  <a:gd name="T31" fmla="*/ 27 h 91"/>
                  <a:gd name="T32" fmla="*/ 95 w 123"/>
                  <a:gd name="T33" fmla="*/ 29 h 91"/>
                  <a:gd name="T34" fmla="*/ 93 w 123"/>
                  <a:gd name="T35" fmla="*/ 30 h 91"/>
                  <a:gd name="T36" fmla="*/ 91 w 123"/>
                  <a:gd name="T37" fmla="*/ 32 h 91"/>
                  <a:gd name="T38" fmla="*/ 89 w 123"/>
                  <a:gd name="T39" fmla="*/ 34 h 91"/>
                  <a:gd name="T40" fmla="*/ 87 w 123"/>
                  <a:gd name="T41" fmla="*/ 36 h 91"/>
                  <a:gd name="T42" fmla="*/ 85 w 123"/>
                  <a:gd name="T43" fmla="*/ 37 h 91"/>
                  <a:gd name="T44" fmla="*/ 83 w 123"/>
                  <a:gd name="T45" fmla="*/ 39 h 91"/>
                  <a:gd name="T46" fmla="*/ 81 w 123"/>
                  <a:gd name="T47" fmla="*/ 41 h 91"/>
                  <a:gd name="T48" fmla="*/ 79 w 123"/>
                  <a:gd name="T49" fmla="*/ 42 h 91"/>
                  <a:gd name="T50" fmla="*/ 76 w 123"/>
                  <a:gd name="T51" fmla="*/ 44 h 91"/>
                  <a:gd name="T52" fmla="*/ 74 w 123"/>
                  <a:gd name="T53" fmla="*/ 46 h 91"/>
                  <a:gd name="T54" fmla="*/ 71 w 123"/>
                  <a:gd name="T55" fmla="*/ 48 h 91"/>
                  <a:gd name="T56" fmla="*/ 68 w 123"/>
                  <a:gd name="T57" fmla="*/ 50 h 91"/>
                  <a:gd name="T58" fmla="*/ 65 w 123"/>
                  <a:gd name="T59" fmla="*/ 52 h 91"/>
                  <a:gd name="T60" fmla="*/ 62 w 123"/>
                  <a:gd name="T61" fmla="*/ 54 h 91"/>
                  <a:gd name="T62" fmla="*/ 59 w 123"/>
                  <a:gd name="T63" fmla="*/ 57 h 91"/>
                  <a:gd name="T64" fmla="*/ 55 w 123"/>
                  <a:gd name="T65" fmla="*/ 59 h 91"/>
                  <a:gd name="T66" fmla="*/ 52 w 123"/>
                  <a:gd name="T67" fmla="*/ 61 h 91"/>
                  <a:gd name="T68" fmla="*/ 48 w 123"/>
                  <a:gd name="T69" fmla="*/ 64 h 91"/>
                  <a:gd name="T70" fmla="*/ 44 w 123"/>
                  <a:gd name="T71" fmla="*/ 66 h 91"/>
                  <a:gd name="T72" fmla="*/ 40 w 123"/>
                  <a:gd name="T73" fmla="*/ 69 h 91"/>
                  <a:gd name="T74" fmla="*/ 36 w 123"/>
                  <a:gd name="T75" fmla="*/ 71 h 91"/>
                  <a:gd name="T76" fmla="*/ 32 w 123"/>
                  <a:gd name="T77" fmla="*/ 74 h 91"/>
                  <a:gd name="T78" fmla="*/ 28 w 123"/>
                  <a:gd name="T79" fmla="*/ 76 h 91"/>
                  <a:gd name="T80" fmla="*/ 25 w 123"/>
                  <a:gd name="T81" fmla="*/ 78 h 91"/>
                  <a:gd name="T82" fmla="*/ 21 w 123"/>
                  <a:gd name="T83" fmla="*/ 80 h 91"/>
                  <a:gd name="T84" fmla="*/ 18 w 123"/>
                  <a:gd name="T85" fmla="*/ 82 h 91"/>
                  <a:gd name="T86" fmla="*/ 14 w 123"/>
                  <a:gd name="T87" fmla="*/ 84 h 91"/>
                  <a:gd name="T88" fmla="*/ 11 w 123"/>
                  <a:gd name="T89" fmla="*/ 85 h 91"/>
                  <a:gd name="T90" fmla="*/ 8 w 123"/>
                  <a:gd name="T91" fmla="*/ 87 h 91"/>
                  <a:gd name="T92" fmla="*/ 5 w 123"/>
                  <a:gd name="T93" fmla="*/ 89 h 91"/>
                  <a:gd name="T94" fmla="*/ 1 w 123"/>
                  <a:gd name="T95" fmla="*/ 91 h 91"/>
                  <a:gd name="T96" fmla="*/ 0 w 123"/>
                  <a:gd name="T97" fmla="*/ 0 h 91"/>
                  <a:gd name="T98" fmla="*/ 123 w 123"/>
                  <a:gd name="T9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T96" t="T97" r="T98" b="T99"/>
                <a:pathLst>
                  <a:path w="123" h="91">
                    <a:moveTo>
                      <a:pt x="123" y="0"/>
                    </a:moveTo>
                    <a:lnTo>
                      <a:pt x="122" y="1"/>
                    </a:lnTo>
                    <a:lnTo>
                      <a:pt x="121" y="2"/>
                    </a:lnTo>
                    <a:lnTo>
                      <a:pt x="120" y="3"/>
                    </a:lnTo>
                    <a:lnTo>
                      <a:pt x="120" y="4"/>
                    </a:lnTo>
                    <a:lnTo>
                      <a:pt x="119" y="5"/>
                    </a:lnTo>
                    <a:lnTo>
                      <a:pt x="118" y="5"/>
                    </a:lnTo>
                    <a:lnTo>
                      <a:pt x="118" y="6"/>
                    </a:lnTo>
                    <a:lnTo>
                      <a:pt x="117" y="7"/>
                    </a:lnTo>
                    <a:lnTo>
                      <a:pt x="116" y="8"/>
                    </a:lnTo>
                    <a:lnTo>
                      <a:pt x="116" y="9"/>
                    </a:lnTo>
                    <a:lnTo>
                      <a:pt x="115" y="9"/>
                    </a:lnTo>
                    <a:lnTo>
                      <a:pt x="114" y="10"/>
                    </a:lnTo>
                    <a:lnTo>
                      <a:pt x="114" y="11"/>
                    </a:lnTo>
                    <a:lnTo>
                      <a:pt x="113" y="12"/>
                    </a:lnTo>
                    <a:lnTo>
                      <a:pt x="112" y="13"/>
                    </a:lnTo>
                    <a:lnTo>
                      <a:pt x="111" y="14"/>
                    </a:lnTo>
                    <a:lnTo>
                      <a:pt x="110" y="15"/>
                    </a:lnTo>
                    <a:lnTo>
                      <a:pt x="109" y="16"/>
                    </a:lnTo>
                    <a:lnTo>
                      <a:pt x="108" y="17"/>
                    </a:lnTo>
                    <a:lnTo>
                      <a:pt x="107" y="18"/>
                    </a:lnTo>
                    <a:lnTo>
                      <a:pt x="106" y="19"/>
                    </a:lnTo>
                    <a:lnTo>
                      <a:pt x="105" y="19"/>
                    </a:lnTo>
                    <a:lnTo>
                      <a:pt x="105" y="20"/>
                    </a:lnTo>
                    <a:lnTo>
                      <a:pt x="104" y="21"/>
                    </a:lnTo>
                    <a:lnTo>
                      <a:pt x="103" y="22"/>
                    </a:lnTo>
                    <a:lnTo>
                      <a:pt x="102" y="23"/>
                    </a:lnTo>
                    <a:lnTo>
                      <a:pt x="101" y="24"/>
                    </a:lnTo>
                    <a:lnTo>
                      <a:pt x="100" y="24"/>
                    </a:lnTo>
                    <a:lnTo>
                      <a:pt x="99" y="25"/>
                    </a:lnTo>
                    <a:lnTo>
                      <a:pt x="98" y="26"/>
                    </a:lnTo>
                    <a:lnTo>
                      <a:pt x="97" y="27"/>
                    </a:lnTo>
                    <a:lnTo>
                      <a:pt x="96" y="28"/>
                    </a:lnTo>
                    <a:lnTo>
                      <a:pt x="95" y="29"/>
                    </a:lnTo>
                    <a:lnTo>
                      <a:pt x="94" y="30"/>
                    </a:lnTo>
                    <a:lnTo>
                      <a:pt x="93" y="30"/>
                    </a:lnTo>
                    <a:lnTo>
                      <a:pt x="92" y="31"/>
                    </a:lnTo>
                    <a:lnTo>
                      <a:pt x="91" y="32"/>
                    </a:lnTo>
                    <a:lnTo>
                      <a:pt x="90" y="33"/>
                    </a:lnTo>
                    <a:lnTo>
                      <a:pt x="89" y="34"/>
                    </a:lnTo>
                    <a:lnTo>
                      <a:pt x="88" y="35"/>
                    </a:lnTo>
                    <a:lnTo>
                      <a:pt x="87" y="36"/>
                    </a:lnTo>
                    <a:lnTo>
                      <a:pt x="86" y="36"/>
                    </a:lnTo>
                    <a:lnTo>
                      <a:pt x="85" y="37"/>
                    </a:lnTo>
                    <a:lnTo>
                      <a:pt x="84" y="38"/>
                    </a:lnTo>
                    <a:lnTo>
                      <a:pt x="83" y="39"/>
                    </a:lnTo>
                    <a:lnTo>
                      <a:pt x="82" y="40"/>
                    </a:lnTo>
                    <a:lnTo>
                      <a:pt x="81" y="41"/>
                    </a:lnTo>
                    <a:lnTo>
                      <a:pt x="80" y="41"/>
                    </a:lnTo>
                    <a:lnTo>
                      <a:pt x="79" y="42"/>
                    </a:lnTo>
                    <a:lnTo>
                      <a:pt x="78" y="43"/>
                    </a:lnTo>
                    <a:lnTo>
                      <a:pt x="76" y="44"/>
                    </a:lnTo>
                    <a:lnTo>
                      <a:pt x="75" y="45"/>
                    </a:lnTo>
                    <a:lnTo>
                      <a:pt x="74" y="46"/>
                    </a:lnTo>
                    <a:lnTo>
                      <a:pt x="72" y="47"/>
                    </a:lnTo>
                    <a:lnTo>
                      <a:pt x="71" y="48"/>
                    </a:lnTo>
                    <a:lnTo>
                      <a:pt x="69" y="49"/>
                    </a:lnTo>
                    <a:lnTo>
                      <a:pt x="68" y="50"/>
                    </a:lnTo>
                    <a:lnTo>
                      <a:pt x="66" y="51"/>
                    </a:lnTo>
                    <a:lnTo>
                      <a:pt x="65" y="52"/>
                    </a:lnTo>
                    <a:lnTo>
                      <a:pt x="63" y="53"/>
                    </a:lnTo>
                    <a:lnTo>
                      <a:pt x="62" y="54"/>
                    </a:lnTo>
                    <a:lnTo>
                      <a:pt x="60" y="55"/>
                    </a:lnTo>
                    <a:lnTo>
                      <a:pt x="59" y="57"/>
                    </a:lnTo>
                    <a:lnTo>
                      <a:pt x="57" y="58"/>
                    </a:lnTo>
                    <a:lnTo>
                      <a:pt x="55" y="59"/>
                    </a:lnTo>
                    <a:lnTo>
                      <a:pt x="54" y="60"/>
                    </a:lnTo>
                    <a:lnTo>
                      <a:pt x="52" y="61"/>
                    </a:lnTo>
                    <a:lnTo>
                      <a:pt x="50" y="63"/>
                    </a:lnTo>
                    <a:lnTo>
                      <a:pt x="48" y="64"/>
                    </a:lnTo>
                    <a:lnTo>
                      <a:pt x="46" y="65"/>
                    </a:lnTo>
                    <a:lnTo>
                      <a:pt x="44" y="66"/>
                    </a:lnTo>
                    <a:lnTo>
                      <a:pt x="42" y="68"/>
                    </a:lnTo>
                    <a:lnTo>
                      <a:pt x="40" y="69"/>
                    </a:lnTo>
                    <a:lnTo>
                      <a:pt x="38" y="70"/>
                    </a:lnTo>
                    <a:lnTo>
                      <a:pt x="36" y="71"/>
                    </a:lnTo>
                    <a:lnTo>
                      <a:pt x="34" y="73"/>
                    </a:lnTo>
                    <a:lnTo>
                      <a:pt x="32" y="74"/>
                    </a:lnTo>
                    <a:lnTo>
                      <a:pt x="30" y="75"/>
                    </a:lnTo>
                    <a:lnTo>
                      <a:pt x="28" y="76"/>
                    </a:lnTo>
                    <a:lnTo>
                      <a:pt x="26" y="77"/>
                    </a:lnTo>
                    <a:lnTo>
                      <a:pt x="25" y="78"/>
                    </a:lnTo>
                    <a:lnTo>
                      <a:pt x="23" y="79"/>
                    </a:lnTo>
                    <a:lnTo>
                      <a:pt x="21" y="80"/>
                    </a:lnTo>
                    <a:lnTo>
                      <a:pt x="19" y="81"/>
                    </a:lnTo>
                    <a:lnTo>
                      <a:pt x="18" y="82"/>
                    </a:lnTo>
                    <a:lnTo>
                      <a:pt x="16" y="83"/>
                    </a:lnTo>
                    <a:lnTo>
                      <a:pt x="14" y="84"/>
                    </a:lnTo>
                    <a:lnTo>
                      <a:pt x="13" y="85"/>
                    </a:lnTo>
                    <a:lnTo>
                      <a:pt x="11" y="85"/>
                    </a:lnTo>
                    <a:lnTo>
                      <a:pt x="9" y="86"/>
                    </a:lnTo>
                    <a:lnTo>
                      <a:pt x="8" y="87"/>
                    </a:lnTo>
                    <a:lnTo>
                      <a:pt x="6" y="88"/>
                    </a:lnTo>
                    <a:lnTo>
                      <a:pt x="5" y="89"/>
                    </a:lnTo>
                    <a:lnTo>
                      <a:pt x="3" y="90"/>
                    </a:lnTo>
                    <a:lnTo>
                      <a:pt x="1" y="91"/>
                    </a:lnTo>
                    <a:lnTo>
                      <a:pt x="0" y="9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4" name="AutoShape 32"/>
              <p:cNvSpPr>
                <a:spLocks noChangeArrowheads="1"/>
              </p:cNvSpPr>
              <p:nvPr/>
            </p:nvSpPr>
            <p:spPr bwMode="auto">
              <a:xfrm>
                <a:off x="4937" y="603"/>
                <a:ext cx="119" cy="31"/>
              </a:xfrm>
              <a:custGeom>
                <a:avLst/>
                <a:gdLst>
                  <a:gd name="T0" fmla="*/ 130 w 132"/>
                  <a:gd name="T1" fmla="*/ 1 h 34"/>
                  <a:gd name="T2" fmla="*/ 127 w 132"/>
                  <a:gd name="T3" fmla="*/ 3 h 34"/>
                  <a:gd name="T4" fmla="*/ 123 w 132"/>
                  <a:gd name="T5" fmla="*/ 5 h 34"/>
                  <a:gd name="T6" fmla="*/ 120 w 132"/>
                  <a:gd name="T7" fmla="*/ 7 h 34"/>
                  <a:gd name="T8" fmla="*/ 116 w 132"/>
                  <a:gd name="T9" fmla="*/ 8 h 34"/>
                  <a:gd name="T10" fmla="*/ 112 w 132"/>
                  <a:gd name="T11" fmla="*/ 10 h 34"/>
                  <a:gd name="T12" fmla="*/ 108 w 132"/>
                  <a:gd name="T13" fmla="*/ 12 h 34"/>
                  <a:gd name="T14" fmla="*/ 104 w 132"/>
                  <a:gd name="T15" fmla="*/ 14 h 34"/>
                  <a:gd name="T16" fmla="*/ 100 w 132"/>
                  <a:gd name="T17" fmla="*/ 15 h 34"/>
                  <a:gd name="T18" fmla="*/ 96 w 132"/>
                  <a:gd name="T19" fmla="*/ 17 h 34"/>
                  <a:gd name="T20" fmla="*/ 92 w 132"/>
                  <a:gd name="T21" fmla="*/ 19 h 34"/>
                  <a:gd name="T22" fmla="*/ 87 w 132"/>
                  <a:gd name="T23" fmla="*/ 21 h 34"/>
                  <a:gd name="T24" fmla="*/ 83 w 132"/>
                  <a:gd name="T25" fmla="*/ 22 h 34"/>
                  <a:gd name="T26" fmla="*/ 78 w 132"/>
                  <a:gd name="T27" fmla="*/ 24 h 34"/>
                  <a:gd name="T28" fmla="*/ 74 w 132"/>
                  <a:gd name="T29" fmla="*/ 25 h 34"/>
                  <a:gd name="T30" fmla="*/ 70 w 132"/>
                  <a:gd name="T31" fmla="*/ 26 h 34"/>
                  <a:gd name="T32" fmla="*/ 66 w 132"/>
                  <a:gd name="T33" fmla="*/ 28 h 34"/>
                  <a:gd name="T34" fmla="*/ 62 w 132"/>
                  <a:gd name="T35" fmla="*/ 29 h 34"/>
                  <a:gd name="T36" fmla="*/ 58 w 132"/>
                  <a:gd name="T37" fmla="*/ 30 h 34"/>
                  <a:gd name="T38" fmla="*/ 55 w 132"/>
                  <a:gd name="T39" fmla="*/ 30 h 34"/>
                  <a:gd name="T40" fmla="*/ 52 w 132"/>
                  <a:gd name="T41" fmla="*/ 31 h 34"/>
                  <a:gd name="T42" fmla="*/ 48 w 132"/>
                  <a:gd name="T43" fmla="*/ 32 h 34"/>
                  <a:gd name="T44" fmla="*/ 46 w 132"/>
                  <a:gd name="T45" fmla="*/ 32 h 34"/>
                  <a:gd name="T46" fmla="*/ 43 w 132"/>
                  <a:gd name="T47" fmla="*/ 33 h 34"/>
                  <a:gd name="T48" fmla="*/ 40 w 132"/>
                  <a:gd name="T49" fmla="*/ 33 h 34"/>
                  <a:gd name="T50" fmla="*/ 37 w 132"/>
                  <a:gd name="T51" fmla="*/ 34 h 34"/>
                  <a:gd name="T52" fmla="*/ 35 w 132"/>
                  <a:gd name="T53" fmla="*/ 34 h 34"/>
                  <a:gd name="T54" fmla="*/ 33 w 132"/>
                  <a:gd name="T55" fmla="*/ 34 h 34"/>
                  <a:gd name="T56" fmla="*/ 30 w 132"/>
                  <a:gd name="T57" fmla="*/ 34 h 34"/>
                  <a:gd name="T58" fmla="*/ 28 w 132"/>
                  <a:gd name="T59" fmla="*/ 34 h 34"/>
                  <a:gd name="T60" fmla="*/ 26 w 132"/>
                  <a:gd name="T61" fmla="*/ 34 h 34"/>
                  <a:gd name="T62" fmla="*/ 24 w 132"/>
                  <a:gd name="T63" fmla="*/ 34 h 34"/>
                  <a:gd name="T64" fmla="*/ 22 w 132"/>
                  <a:gd name="T65" fmla="*/ 34 h 34"/>
                  <a:gd name="T66" fmla="*/ 20 w 132"/>
                  <a:gd name="T67" fmla="*/ 34 h 34"/>
                  <a:gd name="T68" fmla="*/ 18 w 132"/>
                  <a:gd name="T69" fmla="*/ 34 h 34"/>
                  <a:gd name="T70" fmla="*/ 16 w 132"/>
                  <a:gd name="T71" fmla="*/ 34 h 34"/>
                  <a:gd name="T72" fmla="*/ 15 w 132"/>
                  <a:gd name="T73" fmla="*/ 33 h 34"/>
                  <a:gd name="T74" fmla="*/ 13 w 132"/>
                  <a:gd name="T75" fmla="*/ 33 h 34"/>
                  <a:gd name="T76" fmla="*/ 11 w 132"/>
                  <a:gd name="T77" fmla="*/ 32 h 34"/>
                  <a:gd name="T78" fmla="*/ 9 w 132"/>
                  <a:gd name="T79" fmla="*/ 32 h 34"/>
                  <a:gd name="T80" fmla="*/ 8 w 132"/>
                  <a:gd name="T81" fmla="*/ 31 h 34"/>
                  <a:gd name="T82" fmla="*/ 6 w 132"/>
                  <a:gd name="T83" fmla="*/ 30 h 34"/>
                  <a:gd name="T84" fmla="*/ 4 w 132"/>
                  <a:gd name="T85" fmla="*/ 28 h 34"/>
                  <a:gd name="T86" fmla="*/ 2 w 132"/>
                  <a:gd name="T87" fmla="*/ 27 h 34"/>
                  <a:gd name="T88" fmla="*/ 2 w 132"/>
                  <a:gd name="T89" fmla="*/ 25 h 34"/>
                  <a:gd name="T90" fmla="*/ 1 w 132"/>
                  <a:gd name="T91" fmla="*/ 24 h 34"/>
                  <a:gd name="T92" fmla="*/ 0 w 132"/>
                  <a:gd name="T93" fmla="*/ 22 h 34"/>
                  <a:gd name="T94" fmla="*/ 0 w 132"/>
                  <a:gd name="T95" fmla="*/ 0 h 34"/>
                  <a:gd name="T96" fmla="*/ 132 w 132"/>
                  <a:gd name="T97"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T94" t="T95" r="T96" b="T97"/>
                <a:pathLst>
                  <a:path w="132" h="34">
                    <a:moveTo>
                      <a:pt x="132" y="0"/>
                    </a:moveTo>
                    <a:lnTo>
                      <a:pt x="130" y="1"/>
                    </a:lnTo>
                    <a:lnTo>
                      <a:pt x="128" y="2"/>
                    </a:lnTo>
                    <a:lnTo>
                      <a:pt x="127" y="3"/>
                    </a:lnTo>
                    <a:lnTo>
                      <a:pt x="125" y="4"/>
                    </a:lnTo>
                    <a:lnTo>
                      <a:pt x="123" y="5"/>
                    </a:lnTo>
                    <a:lnTo>
                      <a:pt x="122" y="6"/>
                    </a:lnTo>
                    <a:lnTo>
                      <a:pt x="120" y="7"/>
                    </a:lnTo>
                    <a:lnTo>
                      <a:pt x="118" y="7"/>
                    </a:lnTo>
                    <a:lnTo>
                      <a:pt x="116" y="8"/>
                    </a:lnTo>
                    <a:lnTo>
                      <a:pt x="114" y="9"/>
                    </a:lnTo>
                    <a:lnTo>
                      <a:pt x="112" y="10"/>
                    </a:lnTo>
                    <a:lnTo>
                      <a:pt x="110" y="11"/>
                    </a:lnTo>
                    <a:lnTo>
                      <a:pt x="108" y="12"/>
                    </a:lnTo>
                    <a:lnTo>
                      <a:pt x="106" y="13"/>
                    </a:lnTo>
                    <a:lnTo>
                      <a:pt x="104" y="14"/>
                    </a:lnTo>
                    <a:lnTo>
                      <a:pt x="102" y="15"/>
                    </a:lnTo>
                    <a:lnTo>
                      <a:pt x="100" y="15"/>
                    </a:lnTo>
                    <a:lnTo>
                      <a:pt x="98" y="16"/>
                    </a:lnTo>
                    <a:lnTo>
                      <a:pt x="96" y="17"/>
                    </a:lnTo>
                    <a:lnTo>
                      <a:pt x="94" y="18"/>
                    </a:lnTo>
                    <a:lnTo>
                      <a:pt x="92" y="19"/>
                    </a:lnTo>
                    <a:lnTo>
                      <a:pt x="89" y="20"/>
                    </a:lnTo>
                    <a:lnTo>
                      <a:pt x="87" y="21"/>
                    </a:lnTo>
                    <a:lnTo>
                      <a:pt x="85" y="21"/>
                    </a:lnTo>
                    <a:lnTo>
                      <a:pt x="83" y="22"/>
                    </a:lnTo>
                    <a:lnTo>
                      <a:pt x="81" y="23"/>
                    </a:lnTo>
                    <a:lnTo>
                      <a:pt x="78" y="24"/>
                    </a:lnTo>
                    <a:lnTo>
                      <a:pt x="76" y="24"/>
                    </a:lnTo>
                    <a:lnTo>
                      <a:pt x="74" y="25"/>
                    </a:lnTo>
                    <a:lnTo>
                      <a:pt x="72" y="26"/>
                    </a:lnTo>
                    <a:lnTo>
                      <a:pt x="70" y="26"/>
                    </a:lnTo>
                    <a:lnTo>
                      <a:pt x="68" y="27"/>
                    </a:lnTo>
                    <a:lnTo>
                      <a:pt x="66" y="28"/>
                    </a:lnTo>
                    <a:lnTo>
                      <a:pt x="64" y="28"/>
                    </a:lnTo>
                    <a:lnTo>
                      <a:pt x="62" y="29"/>
                    </a:lnTo>
                    <a:lnTo>
                      <a:pt x="60" y="29"/>
                    </a:lnTo>
                    <a:lnTo>
                      <a:pt x="58" y="30"/>
                    </a:lnTo>
                    <a:lnTo>
                      <a:pt x="57" y="30"/>
                    </a:lnTo>
                    <a:lnTo>
                      <a:pt x="55" y="30"/>
                    </a:lnTo>
                    <a:lnTo>
                      <a:pt x="53" y="31"/>
                    </a:lnTo>
                    <a:lnTo>
                      <a:pt x="52" y="31"/>
                    </a:lnTo>
                    <a:lnTo>
                      <a:pt x="50" y="31"/>
                    </a:lnTo>
                    <a:lnTo>
                      <a:pt x="48" y="32"/>
                    </a:lnTo>
                    <a:lnTo>
                      <a:pt x="47" y="32"/>
                    </a:lnTo>
                    <a:lnTo>
                      <a:pt x="46" y="32"/>
                    </a:lnTo>
                    <a:lnTo>
                      <a:pt x="44" y="33"/>
                    </a:lnTo>
                    <a:lnTo>
                      <a:pt x="43" y="33"/>
                    </a:lnTo>
                    <a:lnTo>
                      <a:pt x="41" y="33"/>
                    </a:lnTo>
                    <a:lnTo>
                      <a:pt x="40" y="33"/>
                    </a:lnTo>
                    <a:lnTo>
                      <a:pt x="39" y="34"/>
                    </a:lnTo>
                    <a:lnTo>
                      <a:pt x="37" y="34"/>
                    </a:lnTo>
                    <a:lnTo>
                      <a:pt x="36" y="34"/>
                    </a:lnTo>
                    <a:lnTo>
                      <a:pt x="35" y="34"/>
                    </a:lnTo>
                    <a:lnTo>
                      <a:pt x="34" y="34"/>
                    </a:lnTo>
                    <a:lnTo>
                      <a:pt x="33" y="34"/>
                    </a:lnTo>
                    <a:lnTo>
                      <a:pt x="31" y="34"/>
                    </a:lnTo>
                    <a:lnTo>
                      <a:pt x="30" y="34"/>
                    </a:lnTo>
                    <a:lnTo>
                      <a:pt x="29" y="34"/>
                    </a:lnTo>
                    <a:lnTo>
                      <a:pt x="28" y="34"/>
                    </a:lnTo>
                    <a:lnTo>
                      <a:pt x="27" y="34"/>
                    </a:lnTo>
                    <a:lnTo>
                      <a:pt x="26" y="34"/>
                    </a:lnTo>
                    <a:lnTo>
                      <a:pt x="25" y="34"/>
                    </a:lnTo>
                    <a:lnTo>
                      <a:pt x="24" y="34"/>
                    </a:lnTo>
                    <a:lnTo>
                      <a:pt x="23" y="34"/>
                    </a:lnTo>
                    <a:lnTo>
                      <a:pt x="22" y="34"/>
                    </a:lnTo>
                    <a:lnTo>
                      <a:pt x="21" y="34"/>
                    </a:lnTo>
                    <a:lnTo>
                      <a:pt x="20" y="34"/>
                    </a:lnTo>
                    <a:lnTo>
                      <a:pt x="19" y="34"/>
                    </a:lnTo>
                    <a:lnTo>
                      <a:pt x="18" y="34"/>
                    </a:lnTo>
                    <a:lnTo>
                      <a:pt x="17" y="34"/>
                    </a:lnTo>
                    <a:lnTo>
                      <a:pt x="16" y="34"/>
                    </a:lnTo>
                    <a:lnTo>
                      <a:pt x="15" y="34"/>
                    </a:lnTo>
                    <a:lnTo>
                      <a:pt x="15" y="33"/>
                    </a:lnTo>
                    <a:lnTo>
                      <a:pt x="14" y="33"/>
                    </a:lnTo>
                    <a:lnTo>
                      <a:pt x="13" y="33"/>
                    </a:lnTo>
                    <a:lnTo>
                      <a:pt x="12" y="33"/>
                    </a:lnTo>
                    <a:lnTo>
                      <a:pt x="11" y="32"/>
                    </a:lnTo>
                    <a:lnTo>
                      <a:pt x="10" y="32"/>
                    </a:lnTo>
                    <a:lnTo>
                      <a:pt x="9" y="32"/>
                    </a:lnTo>
                    <a:lnTo>
                      <a:pt x="9" y="31"/>
                    </a:lnTo>
                    <a:lnTo>
                      <a:pt x="8" y="31"/>
                    </a:lnTo>
                    <a:lnTo>
                      <a:pt x="7" y="30"/>
                    </a:lnTo>
                    <a:lnTo>
                      <a:pt x="6" y="30"/>
                    </a:lnTo>
                    <a:lnTo>
                      <a:pt x="5" y="29"/>
                    </a:lnTo>
                    <a:lnTo>
                      <a:pt x="4" y="28"/>
                    </a:lnTo>
                    <a:lnTo>
                      <a:pt x="3" y="27"/>
                    </a:lnTo>
                    <a:lnTo>
                      <a:pt x="2" y="27"/>
                    </a:lnTo>
                    <a:lnTo>
                      <a:pt x="2" y="26"/>
                    </a:lnTo>
                    <a:lnTo>
                      <a:pt x="2" y="25"/>
                    </a:lnTo>
                    <a:lnTo>
                      <a:pt x="1" y="25"/>
                    </a:lnTo>
                    <a:lnTo>
                      <a:pt x="1" y="24"/>
                    </a:lnTo>
                    <a:lnTo>
                      <a:pt x="0" y="23"/>
                    </a:lnTo>
                    <a:lnTo>
                      <a:pt x="0" y="22"/>
                    </a:lnTo>
                    <a:lnTo>
                      <a:pt x="0" y="2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5" name="AutoShape 33"/>
              <p:cNvSpPr>
                <a:spLocks noChangeArrowheads="1"/>
              </p:cNvSpPr>
              <p:nvPr/>
            </p:nvSpPr>
            <p:spPr bwMode="auto">
              <a:xfrm>
                <a:off x="4936" y="544"/>
                <a:ext cx="61" cy="78"/>
              </a:xfrm>
              <a:custGeom>
                <a:avLst/>
                <a:gdLst>
                  <a:gd name="T0" fmla="*/ 1 w 68"/>
                  <a:gd name="T1" fmla="*/ 85 h 86"/>
                  <a:gd name="T2" fmla="*/ 0 w 68"/>
                  <a:gd name="T3" fmla="*/ 83 h 86"/>
                  <a:gd name="T4" fmla="*/ 0 w 68"/>
                  <a:gd name="T5" fmla="*/ 81 h 86"/>
                  <a:gd name="T6" fmla="*/ 1 w 68"/>
                  <a:gd name="T7" fmla="*/ 79 h 86"/>
                  <a:gd name="T8" fmla="*/ 1 w 68"/>
                  <a:gd name="T9" fmla="*/ 77 h 86"/>
                  <a:gd name="T10" fmla="*/ 1 w 68"/>
                  <a:gd name="T11" fmla="*/ 75 h 86"/>
                  <a:gd name="T12" fmla="*/ 2 w 68"/>
                  <a:gd name="T13" fmla="*/ 73 h 86"/>
                  <a:gd name="T14" fmla="*/ 3 w 68"/>
                  <a:gd name="T15" fmla="*/ 71 h 86"/>
                  <a:gd name="T16" fmla="*/ 3 w 68"/>
                  <a:gd name="T17" fmla="*/ 69 h 86"/>
                  <a:gd name="T18" fmla="*/ 4 w 68"/>
                  <a:gd name="T19" fmla="*/ 66 h 86"/>
                  <a:gd name="T20" fmla="*/ 5 w 68"/>
                  <a:gd name="T21" fmla="*/ 64 h 86"/>
                  <a:gd name="T22" fmla="*/ 6 w 68"/>
                  <a:gd name="T23" fmla="*/ 62 h 86"/>
                  <a:gd name="T24" fmla="*/ 8 w 68"/>
                  <a:gd name="T25" fmla="*/ 60 h 86"/>
                  <a:gd name="T26" fmla="*/ 9 w 68"/>
                  <a:gd name="T27" fmla="*/ 58 h 86"/>
                  <a:gd name="T28" fmla="*/ 10 w 68"/>
                  <a:gd name="T29" fmla="*/ 56 h 86"/>
                  <a:gd name="T30" fmla="*/ 12 w 68"/>
                  <a:gd name="T31" fmla="*/ 54 h 86"/>
                  <a:gd name="T32" fmla="*/ 13 w 68"/>
                  <a:gd name="T33" fmla="*/ 52 h 86"/>
                  <a:gd name="T34" fmla="*/ 14 w 68"/>
                  <a:gd name="T35" fmla="*/ 50 h 86"/>
                  <a:gd name="T36" fmla="*/ 16 w 68"/>
                  <a:gd name="T37" fmla="*/ 49 h 86"/>
                  <a:gd name="T38" fmla="*/ 17 w 68"/>
                  <a:gd name="T39" fmla="*/ 47 h 86"/>
                  <a:gd name="T40" fmla="*/ 19 w 68"/>
                  <a:gd name="T41" fmla="*/ 45 h 86"/>
                  <a:gd name="T42" fmla="*/ 20 w 68"/>
                  <a:gd name="T43" fmla="*/ 43 h 86"/>
                  <a:gd name="T44" fmla="*/ 22 w 68"/>
                  <a:gd name="T45" fmla="*/ 42 h 86"/>
                  <a:gd name="T46" fmla="*/ 23 w 68"/>
                  <a:gd name="T47" fmla="*/ 40 h 86"/>
                  <a:gd name="T48" fmla="*/ 25 w 68"/>
                  <a:gd name="T49" fmla="*/ 38 h 86"/>
                  <a:gd name="T50" fmla="*/ 27 w 68"/>
                  <a:gd name="T51" fmla="*/ 36 h 86"/>
                  <a:gd name="T52" fmla="*/ 29 w 68"/>
                  <a:gd name="T53" fmla="*/ 34 h 86"/>
                  <a:gd name="T54" fmla="*/ 31 w 68"/>
                  <a:gd name="T55" fmla="*/ 32 h 86"/>
                  <a:gd name="T56" fmla="*/ 33 w 68"/>
                  <a:gd name="T57" fmla="*/ 30 h 86"/>
                  <a:gd name="T58" fmla="*/ 35 w 68"/>
                  <a:gd name="T59" fmla="*/ 29 h 86"/>
                  <a:gd name="T60" fmla="*/ 36 w 68"/>
                  <a:gd name="T61" fmla="*/ 27 h 86"/>
                  <a:gd name="T62" fmla="*/ 38 w 68"/>
                  <a:gd name="T63" fmla="*/ 25 h 86"/>
                  <a:gd name="T64" fmla="*/ 40 w 68"/>
                  <a:gd name="T65" fmla="*/ 23 h 86"/>
                  <a:gd name="T66" fmla="*/ 42 w 68"/>
                  <a:gd name="T67" fmla="*/ 22 h 86"/>
                  <a:gd name="T68" fmla="*/ 45 w 68"/>
                  <a:gd name="T69" fmla="*/ 20 h 86"/>
                  <a:gd name="T70" fmla="*/ 47 w 68"/>
                  <a:gd name="T71" fmla="*/ 18 h 86"/>
                  <a:gd name="T72" fmla="*/ 49 w 68"/>
                  <a:gd name="T73" fmla="*/ 16 h 86"/>
                  <a:gd name="T74" fmla="*/ 51 w 68"/>
                  <a:gd name="T75" fmla="*/ 14 h 86"/>
                  <a:gd name="T76" fmla="*/ 53 w 68"/>
                  <a:gd name="T77" fmla="*/ 13 h 86"/>
                  <a:gd name="T78" fmla="*/ 55 w 68"/>
                  <a:gd name="T79" fmla="*/ 11 h 86"/>
                  <a:gd name="T80" fmla="*/ 57 w 68"/>
                  <a:gd name="T81" fmla="*/ 9 h 86"/>
                  <a:gd name="T82" fmla="*/ 59 w 68"/>
                  <a:gd name="T83" fmla="*/ 8 h 86"/>
                  <a:gd name="T84" fmla="*/ 61 w 68"/>
                  <a:gd name="T85" fmla="*/ 6 h 86"/>
                  <a:gd name="T86" fmla="*/ 63 w 68"/>
                  <a:gd name="T87" fmla="*/ 4 h 86"/>
                  <a:gd name="T88" fmla="*/ 66 w 68"/>
                  <a:gd name="T89" fmla="*/ 2 h 86"/>
                  <a:gd name="T90" fmla="*/ 68 w 68"/>
                  <a:gd name="T91" fmla="*/ 0 h 86"/>
                  <a:gd name="T92" fmla="*/ 0 w 68"/>
                  <a:gd name="T93" fmla="*/ 0 h 86"/>
                  <a:gd name="T94" fmla="*/ 68 w 68"/>
                  <a:gd name="T95"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68" h="86">
                    <a:moveTo>
                      <a:pt x="1" y="86"/>
                    </a:moveTo>
                    <a:lnTo>
                      <a:pt x="1" y="85"/>
                    </a:lnTo>
                    <a:lnTo>
                      <a:pt x="1" y="84"/>
                    </a:lnTo>
                    <a:lnTo>
                      <a:pt x="0" y="83"/>
                    </a:lnTo>
                    <a:lnTo>
                      <a:pt x="0" y="82"/>
                    </a:lnTo>
                    <a:lnTo>
                      <a:pt x="0" y="81"/>
                    </a:lnTo>
                    <a:lnTo>
                      <a:pt x="1" y="80"/>
                    </a:lnTo>
                    <a:lnTo>
                      <a:pt x="1" y="79"/>
                    </a:lnTo>
                    <a:lnTo>
                      <a:pt x="1" y="78"/>
                    </a:lnTo>
                    <a:lnTo>
                      <a:pt x="1" y="77"/>
                    </a:lnTo>
                    <a:lnTo>
                      <a:pt x="1" y="76"/>
                    </a:lnTo>
                    <a:lnTo>
                      <a:pt x="1" y="75"/>
                    </a:lnTo>
                    <a:lnTo>
                      <a:pt x="2" y="74"/>
                    </a:lnTo>
                    <a:lnTo>
                      <a:pt x="2" y="73"/>
                    </a:lnTo>
                    <a:lnTo>
                      <a:pt x="2" y="72"/>
                    </a:lnTo>
                    <a:lnTo>
                      <a:pt x="3" y="71"/>
                    </a:lnTo>
                    <a:lnTo>
                      <a:pt x="3" y="70"/>
                    </a:lnTo>
                    <a:lnTo>
                      <a:pt x="3" y="69"/>
                    </a:lnTo>
                    <a:lnTo>
                      <a:pt x="4" y="68"/>
                    </a:lnTo>
                    <a:lnTo>
                      <a:pt x="4" y="66"/>
                    </a:lnTo>
                    <a:lnTo>
                      <a:pt x="5" y="65"/>
                    </a:lnTo>
                    <a:lnTo>
                      <a:pt x="5" y="64"/>
                    </a:lnTo>
                    <a:lnTo>
                      <a:pt x="6" y="63"/>
                    </a:lnTo>
                    <a:lnTo>
                      <a:pt x="6" y="62"/>
                    </a:lnTo>
                    <a:lnTo>
                      <a:pt x="7" y="61"/>
                    </a:lnTo>
                    <a:lnTo>
                      <a:pt x="8" y="60"/>
                    </a:lnTo>
                    <a:lnTo>
                      <a:pt x="8" y="59"/>
                    </a:lnTo>
                    <a:lnTo>
                      <a:pt x="9" y="58"/>
                    </a:lnTo>
                    <a:lnTo>
                      <a:pt x="9" y="57"/>
                    </a:lnTo>
                    <a:lnTo>
                      <a:pt x="10" y="56"/>
                    </a:lnTo>
                    <a:lnTo>
                      <a:pt x="11" y="55"/>
                    </a:lnTo>
                    <a:lnTo>
                      <a:pt x="12" y="54"/>
                    </a:lnTo>
                    <a:lnTo>
                      <a:pt x="12" y="53"/>
                    </a:lnTo>
                    <a:lnTo>
                      <a:pt x="13" y="52"/>
                    </a:lnTo>
                    <a:lnTo>
                      <a:pt x="14" y="51"/>
                    </a:lnTo>
                    <a:lnTo>
                      <a:pt x="14" y="50"/>
                    </a:lnTo>
                    <a:lnTo>
                      <a:pt x="15" y="50"/>
                    </a:lnTo>
                    <a:lnTo>
                      <a:pt x="16" y="49"/>
                    </a:lnTo>
                    <a:lnTo>
                      <a:pt x="17" y="48"/>
                    </a:lnTo>
                    <a:lnTo>
                      <a:pt x="17" y="47"/>
                    </a:lnTo>
                    <a:lnTo>
                      <a:pt x="18" y="46"/>
                    </a:lnTo>
                    <a:lnTo>
                      <a:pt x="19" y="45"/>
                    </a:lnTo>
                    <a:lnTo>
                      <a:pt x="20" y="44"/>
                    </a:lnTo>
                    <a:lnTo>
                      <a:pt x="20" y="43"/>
                    </a:lnTo>
                    <a:lnTo>
                      <a:pt x="21" y="42"/>
                    </a:lnTo>
                    <a:lnTo>
                      <a:pt x="22" y="42"/>
                    </a:lnTo>
                    <a:lnTo>
                      <a:pt x="23" y="41"/>
                    </a:lnTo>
                    <a:lnTo>
                      <a:pt x="23" y="40"/>
                    </a:lnTo>
                    <a:lnTo>
                      <a:pt x="24" y="39"/>
                    </a:lnTo>
                    <a:lnTo>
                      <a:pt x="25" y="38"/>
                    </a:lnTo>
                    <a:lnTo>
                      <a:pt x="26" y="37"/>
                    </a:lnTo>
                    <a:lnTo>
                      <a:pt x="27" y="36"/>
                    </a:lnTo>
                    <a:lnTo>
                      <a:pt x="28" y="35"/>
                    </a:lnTo>
                    <a:lnTo>
                      <a:pt x="29" y="34"/>
                    </a:lnTo>
                    <a:lnTo>
                      <a:pt x="30" y="33"/>
                    </a:lnTo>
                    <a:lnTo>
                      <a:pt x="31" y="32"/>
                    </a:lnTo>
                    <a:lnTo>
                      <a:pt x="32" y="31"/>
                    </a:lnTo>
                    <a:lnTo>
                      <a:pt x="33" y="30"/>
                    </a:lnTo>
                    <a:lnTo>
                      <a:pt x="34" y="30"/>
                    </a:lnTo>
                    <a:lnTo>
                      <a:pt x="35" y="29"/>
                    </a:lnTo>
                    <a:lnTo>
                      <a:pt x="36" y="28"/>
                    </a:lnTo>
                    <a:lnTo>
                      <a:pt x="36" y="27"/>
                    </a:lnTo>
                    <a:lnTo>
                      <a:pt x="37" y="26"/>
                    </a:lnTo>
                    <a:lnTo>
                      <a:pt x="38" y="25"/>
                    </a:lnTo>
                    <a:lnTo>
                      <a:pt x="39" y="24"/>
                    </a:lnTo>
                    <a:lnTo>
                      <a:pt x="40" y="23"/>
                    </a:lnTo>
                    <a:lnTo>
                      <a:pt x="41" y="23"/>
                    </a:lnTo>
                    <a:lnTo>
                      <a:pt x="42" y="22"/>
                    </a:lnTo>
                    <a:lnTo>
                      <a:pt x="44" y="21"/>
                    </a:lnTo>
                    <a:lnTo>
                      <a:pt x="45" y="20"/>
                    </a:lnTo>
                    <a:lnTo>
                      <a:pt x="46" y="19"/>
                    </a:lnTo>
                    <a:lnTo>
                      <a:pt x="47" y="18"/>
                    </a:lnTo>
                    <a:lnTo>
                      <a:pt x="48" y="17"/>
                    </a:lnTo>
                    <a:lnTo>
                      <a:pt x="49" y="16"/>
                    </a:lnTo>
                    <a:lnTo>
                      <a:pt x="50" y="15"/>
                    </a:lnTo>
                    <a:lnTo>
                      <a:pt x="51" y="14"/>
                    </a:lnTo>
                    <a:lnTo>
                      <a:pt x="52" y="13"/>
                    </a:lnTo>
                    <a:lnTo>
                      <a:pt x="53" y="13"/>
                    </a:lnTo>
                    <a:lnTo>
                      <a:pt x="54" y="12"/>
                    </a:lnTo>
                    <a:lnTo>
                      <a:pt x="55" y="11"/>
                    </a:lnTo>
                    <a:lnTo>
                      <a:pt x="56" y="10"/>
                    </a:lnTo>
                    <a:lnTo>
                      <a:pt x="57" y="9"/>
                    </a:lnTo>
                    <a:lnTo>
                      <a:pt x="58" y="9"/>
                    </a:lnTo>
                    <a:lnTo>
                      <a:pt x="59" y="8"/>
                    </a:lnTo>
                    <a:lnTo>
                      <a:pt x="60" y="7"/>
                    </a:lnTo>
                    <a:lnTo>
                      <a:pt x="61" y="6"/>
                    </a:lnTo>
                    <a:lnTo>
                      <a:pt x="62" y="5"/>
                    </a:lnTo>
                    <a:lnTo>
                      <a:pt x="63" y="4"/>
                    </a:lnTo>
                    <a:lnTo>
                      <a:pt x="64" y="3"/>
                    </a:lnTo>
                    <a:lnTo>
                      <a:pt x="66" y="2"/>
                    </a:lnTo>
                    <a:lnTo>
                      <a:pt x="67" y="1"/>
                    </a:lnTo>
                    <a:lnTo>
                      <a:pt x="6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6" name="AutoShape 34"/>
              <p:cNvSpPr>
                <a:spLocks noChangeArrowheads="1"/>
              </p:cNvSpPr>
              <p:nvPr/>
            </p:nvSpPr>
            <p:spPr bwMode="auto">
              <a:xfrm>
                <a:off x="4998" y="539"/>
                <a:ext cx="8" cy="4"/>
              </a:xfrm>
              <a:custGeom>
                <a:avLst/>
                <a:gdLst>
                  <a:gd name="T0" fmla="*/ 0 w 9"/>
                  <a:gd name="T1" fmla="*/ 5 h 5"/>
                  <a:gd name="T2" fmla="*/ 2 w 9"/>
                  <a:gd name="T3" fmla="*/ 4 h 5"/>
                  <a:gd name="T4" fmla="*/ 3 w 9"/>
                  <a:gd name="T5" fmla="*/ 3 h 5"/>
                  <a:gd name="T6" fmla="*/ 5 w 9"/>
                  <a:gd name="T7" fmla="*/ 2 h 5"/>
                  <a:gd name="T8" fmla="*/ 7 w 9"/>
                  <a:gd name="T9" fmla="*/ 1 h 5"/>
                  <a:gd name="T10" fmla="*/ 9 w 9"/>
                  <a:gd name="T11" fmla="*/ 0 h 5"/>
                  <a:gd name="T12" fmla="*/ 0 w 9"/>
                  <a:gd name="T13" fmla="*/ 0 h 5"/>
                  <a:gd name="T14" fmla="*/ 9 w 9"/>
                  <a:gd name="T15" fmla="*/ 5 h 5"/>
                </a:gdLst>
                <a:ahLst/>
                <a:cxnLst>
                  <a:cxn ang="0">
                    <a:pos x="T0" y="T1"/>
                  </a:cxn>
                  <a:cxn ang="0">
                    <a:pos x="T2" y="T3"/>
                  </a:cxn>
                  <a:cxn ang="0">
                    <a:pos x="T4" y="T5"/>
                  </a:cxn>
                  <a:cxn ang="0">
                    <a:pos x="T6" y="T7"/>
                  </a:cxn>
                  <a:cxn ang="0">
                    <a:pos x="T8" y="T9"/>
                  </a:cxn>
                  <a:cxn ang="0">
                    <a:pos x="T10" y="T11"/>
                  </a:cxn>
                </a:cxnLst>
                <a:rect l="T12" t="T13" r="T14" b="T15"/>
                <a:pathLst>
                  <a:path w="9" h="5">
                    <a:moveTo>
                      <a:pt x="0" y="5"/>
                    </a:moveTo>
                    <a:lnTo>
                      <a:pt x="2" y="4"/>
                    </a:lnTo>
                    <a:lnTo>
                      <a:pt x="3" y="3"/>
                    </a:lnTo>
                    <a:lnTo>
                      <a:pt x="5" y="2"/>
                    </a:lnTo>
                    <a:lnTo>
                      <a:pt x="7" y="1"/>
                    </a:lnTo>
                    <a:lnTo>
                      <a:pt x="9"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7" name="AutoShape 35"/>
              <p:cNvSpPr>
                <a:spLocks noChangeArrowheads="1"/>
              </p:cNvSpPr>
              <p:nvPr/>
            </p:nvSpPr>
            <p:spPr bwMode="auto">
              <a:xfrm>
                <a:off x="5015" y="499"/>
                <a:ext cx="111" cy="48"/>
              </a:xfrm>
              <a:custGeom>
                <a:avLst/>
                <a:gdLst>
                  <a:gd name="T0" fmla="*/ 2 w 123"/>
                  <a:gd name="T1" fmla="*/ 52 h 53"/>
                  <a:gd name="T2" fmla="*/ 6 w 123"/>
                  <a:gd name="T3" fmla="*/ 49 h 53"/>
                  <a:gd name="T4" fmla="*/ 10 w 123"/>
                  <a:gd name="T5" fmla="*/ 47 h 53"/>
                  <a:gd name="T6" fmla="*/ 13 w 123"/>
                  <a:gd name="T7" fmla="*/ 45 h 53"/>
                  <a:gd name="T8" fmla="*/ 16 w 123"/>
                  <a:gd name="T9" fmla="*/ 43 h 53"/>
                  <a:gd name="T10" fmla="*/ 19 w 123"/>
                  <a:gd name="T11" fmla="*/ 41 h 53"/>
                  <a:gd name="T12" fmla="*/ 22 w 123"/>
                  <a:gd name="T13" fmla="*/ 40 h 53"/>
                  <a:gd name="T14" fmla="*/ 24 w 123"/>
                  <a:gd name="T15" fmla="*/ 38 h 53"/>
                  <a:gd name="T16" fmla="*/ 26 w 123"/>
                  <a:gd name="T17" fmla="*/ 37 h 53"/>
                  <a:gd name="T18" fmla="*/ 28 w 123"/>
                  <a:gd name="T19" fmla="*/ 36 h 53"/>
                  <a:gd name="T20" fmla="*/ 31 w 123"/>
                  <a:gd name="T21" fmla="*/ 34 h 53"/>
                  <a:gd name="T22" fmla="*/ 33 w 123"/>
                  <a:gd name="T23" fmla="*/ 33 h 53"/>
                  <a:gd name="T24" fmla="*/ 35 w 123"/>
                  <a:gd name="T25" fmla="*/ 32 h 53"/>
                  <a:gd name="T26" fmla="*/ 38 w 123"/>
                  <a:gd name="T27" fmla="*/ 31 h 53"/>
                  <a:gd name="T28" fmla="*/ 40 w 123"/>
                  <a:gd name="T29" fmla="*/ 30 h 53"/>
                  <a:gd name="T30" fmla="*/ 42 w 123"/>
                  <a:gd name="T31" fmla="*/ 28 h 53"/>
                  <a:gd name="T32" fmla="*/ 44 w 123"/>
                  <a:gd name="T33" fmla="*/ 27 h 53"/>
                  <a:gd name="T34" fmla="*/ 46 w 123"/>
                  <a:gd name="T35" fmla="*/ 26 h 53"/>
                  <a:gd name="T36" fmla="*/ 49 w 123"/>
                  <a:gd name="T37" fmla="*/ 25 h 53"/>
                  <a:gd name="T38" fmla="*/ 51 w 123"/>
                  <a:gd name="T39" fmla="*/ 24 h 53"/>
                  <a:gd name="T40" fmla="*/ 54 w 123"/>
                  <a:gd name="T41" fmla="*/ 23 h 53"/>
                  <a:gd name="T42" fmla="*/ 56 w 123"/>
                  <a:gd name="T43" fmla="*/ 22 h 53"/>
                  <a:gd name="T44" fmla="*/ 59 w 123"/>
                  <a:gd name="T45" fmla="*/ 20 h 53"/>
                  <a:gd name="T46" fmla="*/ 61 w 123"/>
                  <a:gd name="T47" fmla="*/ 19 h 53"/>
                  <a:gd name="T48" fmla="*/ 64 w 123"/>
                  <a:gd name="T49" fmla="*/ 18 h 53"/>
                  <a:gd name="T50" fmla="*/ 66 w 123"/>
                  <a:gd name="T51" fmla="*/ 17 h 53"/>
                  <a:gd name="T52" fmla="*/ 69 w 123"/>
                  <a:gd name="T53" fmla="*/ 16 h 53"/>
                  <a:gd name="T54" fmla="*/ 71 w 123"/>
                  <a:gd name="T55" fmla="*/ 15 h 53"/>
                  <a:gd name="T56" fmla="*/ 74 w 123"/>
                  <a:gd name="T57" fmla="*/ 14 h 53"/>
                  <a:gd name="T58" fmla="*/ 76 w 123"/>
                  <a:gd name="T59" fmla="*/ 13 h 53"/>
                  <a:gd name="T60" fmla="*/ 79 w 123"/>
                  <a:gd name="T61" fmla="*/ 12 h 53"/>
                  <a:gd name="T62" fmla="*/ 81 w 123"/>
                  <a:gd name="T63" fmla="*/ 11 h 53"/>
                  <a:gd name="T64" fmla="*/ 84 w 123"/>
                  <a:gd name="T65" fmla="*/ 11 h 53"/>
                  <a:gd name="T66" fmla="*/ 87 w 123"/>
                  <a:gd name="T67" fmla="*/ 10 h 53"/>
                  <a:gd name="T68" fmla="*/ 89 w 123"/>
                  <a:gd name="T69" fmla="*/ 9 h 53"/>
                  <a:gd name="T70" fmla="*/ 92 w 123"/>
                  <a:gd name="T71" fmla="*/ 8 h 53"/>
                  <a:gd name="T72" fmla="*/ 94 w 123"/>
                  <a:gd name="T73" fmla="*/ 7 h 53"/>
                  <a:gd name="T74" fmla="*/ 96 w 123"/>
                  <a:gd name="T75" fmla="*/ 6 h 53"/>
                  <a:gd name="T76" fmla="*/ 99 w 123"/>
                  <a:gd name="T77" fmla="*/ 6 h 53"/>
                  <a:gd name="T78" fmla="*/ 101 w 123"/>
                  <a:gd name="T79" fmla="*/ 5 h 53"/>
                  <a:gd name="T80" fmla="*/ 103 w 123"/>
                  <a:gd name="T81" fmla="*/ 4 h 53"/>
                  <a:gd name="T82" fmla="*/ 106 w 123"/>
                  <a:gd name="T83" fmla="*/ 3 h 53"/>
                  <a:gd name="T84" fmla="*/ 108 w 123"/>
                  <a:gd name="T85" fmla="*/ 3 h 53"/>
                  <a:gd name="T86" fmla="*/ 111 w 123"/>
                  <a:gd name="T87" fmla="*/ 2 h 53"/>
                  <a:gd name="T88" fmla="*/ 113 w 123"/>
                  <a:gd name="T89" fmla="*/ 2 h 53"/>
                  <a:gd name="T90" fmla="*/ 115 w 123"/>
                  <a:gd name="T91" fmla="*/ 1 h 53"/>
                  <a:gd name="T92" fmla="*/ 117 w 123"/>
                  <a:gd name="T93" fmla="*/ 1 h 53"/>
                  <a:gd name="T94" fmla="*/ 119 w 123"/>
                  <a:gd name="T95" fmla="*/ 0 h 53"/>
                  <a:gd name="T96" fmla="*/ 121 w 123"/>
                  <a:gd name="T97" fmla="*/ 0 h 53"/>
                  <a:gd name="T98" fmla="*/ 123 w 123"/>
                  <a:gd name="T99" fmla="*/ 0 h 53"/>
                  <a:gd name="T100" fmla="*/ 0 w 123"/>
                  <a:gd name="T101" fmla="*/ 0 h 53"/>
                  <a:gd name="T102" fmla="*/ 123 w 123"/>
                  <a:gd name="T103"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T100" t="T101" r="T102" b="T103"/>
                <a:pathLst>
                  <a:path w="123" h="53">
                    <a:moveTo>
                      <a:pt x="0" y="53"/>
                    </a:moveTo>
                    <a:lnTo>
                      <a:pt x="2" y="52"/>
                    </a:lnTo>
                    <a:lnTo>
                      <a:pt x="4" y="50"/>
                    </a:lnTo>
                    <a:lnTo>
                      <a:pt x="6" y="49"/>
                    </a:lnTo>
                    <a:lnTo>
                      <a:pt x="8" y="48"/>
                    </a:lnTo>
                    <a:lnTo>
                      <a:pt x="10" y="47"/>
                    </a:lnTo>
                    <a:lnTo>
                      <a:pt x="12" y="46"/>
                    </a:lnTo>
                    <a:lnTo>
                      <a:pt x="13" y="45"/>
                    </a:lnTo>
                    <a:lnTo>
                      <a:pt x="15" y="44"/>
                    </a:lnTo>
                    <a:lnTo>
                      <a:pt x="16" y="43"/>
                    </a:lnTo>
                    <a:lnTo>
                      <a:pt x="18" y="42"/>
                    </a:lnTo>
                    <a:lnTo>
                      <a:pt x="19" y="41"/>
                    </a:lnTo>
                    <a:lnTo>
                      <a:pt x="20" y="40"/>
                    </a:lnTo>
                    <a:lnTo>
                      <a:pt x="22" y="40"/>
                    </a:lnTo>
                    <a:lnTo>
                      <a:pt x="23" y="39"/>
                    </a:lnTo>
                    <a:lnTo>
                      <a:pt x="24" y="38"/>
                    </a:lnTo>
                    <a:lnTo>
                      <a:pt x="25" y="37"/>
                    </a:lnTo>
                    <a:lnTo>
                      <a:pt x="26" y="37"/>
                    </a:lnTo>
                    <a:lnTo>
                      <a:pt x="27" y="36"/>
                    </a:lnTo>
                    <a:lnTo>
                      <a:pt x="28" y="36"/>
                    </a:lnTo>
                    <a:lnTo>
                      <a:pt x="30" y="35"/>
                    </a:lnTo>
                    <a:lnTo>
                      <a:pt x="31" y="34"/>
                    </a:lnTo>
                    <a:lnTo>
                      <a:pt x="32" y="34"/>
                    </a:lnTo>
                    <a:lnTo>
                      <a:pt x="33" y="33"/>
                    </a:lnTo>
                    <a:lnTo>
                      <a:pt x="34" y="32"/>
                    </a:lnTo>
                    <a:lnTo>
                      <a:pt x="35" y="32"/>
                    </a:lnTo>
                    <a:lnTo>
                      <a:pt x="36" y="31"/>
                    </a:lnTo>
                    <a:lnTo>
                      <a:pt x="38" y="31"/>
                    </a:lnTo>
                    <a:lnTo>
                      <a:pt x="39" y="30"/>
                    </a:lnTo>
                    <a:lnTo>
                      <a:pt x="40" y="30"/>
                    </a:lnTo>
                    <a:lnTo>
                      <a:pt x="41" y="29"/>
                    </a:lnTo>
                    <a:lnTo>
                      <a:pt x="42" y="28"/>
                    </a:lnTo>
                    <a:lnTo>
                      <a:pt x="43" y="28"/>
                    </a:lnTo>
                    <a:lnTo>
                      <a:pt x="44" y="27"/>
                    </a:lnTo>
                    <a:lnTo>
                      <a:pt x="45" y="27"/>
                    </a:lnTo>
                    <a:lnTo>
                      <a:pt x="46" y="26"/>
                    </a:lnTo>
                    <a:lnTo>
                      <a:pt x="48" y="26"/>
                    </a:lnTo>
                    <a:lnTo>
                      <a:pt x="49" y="25"/>
                    </a:lnTo>
                    <a:lnTo>
                      <a:pt x="50" y="25"/>
                    </a:lnTo>
                    <a:lnTo>
                      <a:pt x="51" y="24"/>
                    </a:lnTo>
                    <a:lnTo>
                      <a:pt x="52" y="23"/>
                    </a:lnTo>
                    <a:lnTo>
                      <a:pt x="54" y="23"/>
                    </a:lnTo>
                    <a:lnTo>
                      <a:pt x="55" y="22"/>
                    </a:lnTo>
                    <a:lnTo>
                      <a:pt x="56" y="22"/>
                    </a:lnTo>
                    <a:lnTo>
                      <a:pt x="57" y="21"/>
                    </a:lnTo>
                    <a:lnTo>
                      <a:pt x="59" y="20"/>
                    </a:lnTo>
                    <a:lnTo>
                      <a:pt x="60" y="20"/>
                    </a:lnTo>
                    <a:lnTo>
                      <a:pt x="61" y="19"/>
                    </a:lnTo>
                    <a:lnTo>
                      <a:pt x="63" y="18"/>
                    </a:lnTo>
                    <a:lnTo>
                      <a:pt x="64" y="18"/>
                    </a:lnTo>
                    <a:lnTo>
                      <a:pt x="65" y="17"/>
                    </a:lnTo>
                    <a:lnTo>
                      <a:pt x="66" y="17"/>
                    </a:lnTo>
                    <a:lnTo>
                      <a:pt x="68" y="16"/>
                    </a:lnTo>
                    <a:lnTo>
                      <a:pt x="69" y="16"/>
                    </a:lnTo>
                    <a:lnTo>
                      <a:pt x="70" y="15"/>
                    </a:lnTo>
                    <a:lnTo>
                      <a:pt x="71" y="15"/>
                    </a:lnTo>
                    <a:lnTo>
                      <a:pt x="72" y="15"/>
                    </a:lnTo>
                    <a:lnTo>
                      <a:pt x="74" y="14"/>
                    </a:lnTo>
                    <a:lnTo>
                      <a:pt x="75" y="14"/>
                    </a:lnTo>
                    <a:lnTo>
                      <a:pt x="76" y="13"/>
                    </a:lnTo>
                    <a:lnTo>
                      <a:pt x="77" y="13"/>
                    </a:lnTo>
                    <a:lnTo>
                      <a:pt x="79" y="12"/>
                    </a:lnTo>
                    <a:lnTo>
                      <a:pt x="80" y="12"/>
                    </a:lnTo>
                    <a:lnTo>
                      <a:pt x="81" y="11"/>
                    </a:lnTo>
                    <a:lnTo>
                      <a:pt x="83" y="11"/>
                    </a:lnTo>
                    <a:lnTo>
                      <a:pt x="84" y="11"/>
                    </a:lnTo>
                    <a:lnTo>
                      <a:pt x="85" y="10"/>
                    </a:lnTo>
                    <a:lnTo>
                      <a:pt x="87" y="10"/>
                    </a:lnTo>
                    <a:lnTo>
                      <a:pt x="88" y="9"/>
                    </a:lnTo>
                    <a:lnTo>
                      <a:pt x="89" y="9"/>
                    </a:lnTo>
                    <a:lnTo>
                      <a:pt x="91" y="8"/>
                    </a:lnTo>
                    <a:lnTo>
                      <a:pt x="92" y="8"/>
                    </a:lnTo>
                    <a:lnTo>
                      <a:pt x="93" y="7"/>
                    </a:lnTo>
                    <a:lnTo>
                      <a:pt x="94" y="7"/>
                    </a:lnTo>
                    <a:lnTo>
                      <a:pt x="95" y="7"/>
                    </a:lnTo>
                    <a:lnTo>
                      <a:pt x="96" y="6"/>
                    </a:lnTo>
                    <a:lnTo>
                      <a:pt x="98" y="6"/>
                    </a:lnTo>
                    <a:lnTo>
                      <a:pt x="99" y="6"/>
                    </a:lnTo>
                    <a:lnTo>
                      <a:pt x="100" y="5"/>
                    </a:lnTo>
                    <a:lnTo>
                      <a:pt x="101" y="5"/>
                    </a:lnTo>
                    <a:lnTo>
                      <a:pt x="102" y="5"/>
                    </a:lnTo>
                    <a:lnTo>
                      <a:pt x="103" y="4"/>
                    </a:lnTo>
                    <a:lnTo>
                      <a:pt x="105" y="4"/>
                    </a:lnTo>
                    <a:lnTo>
                      <a:pt x="106" y="3"/>
                    </a:lnTo>
                    <a:lnTo>
                      <a:pt x="107" y="3"/>
                    </a:lnTo>
                    <a:lnTo>
                      <a:pt x="108" y="3"/>
                    </a:lnTo>
                    <a:lnTo>
                      <a:pt x="109" y="3"/>
                    </a:lnTo>
                    <a:lnTo>
                      <a:pt x="111" y="2"/>
                    </a:lnTo>
                    <a:lnTo>
                      <a:pt x="112" y="2"/>
                    </a:lnTo>
                    <a:lnTo>
                      <a:pt x="113" y="2"/>
                    </a:lnTo>
                    <a:lnTo>
                      <a:pt x="114" y="1"/>
                    </a:lnTo>
                    <a:lnTo>
                      <a:pt x="115" y="1"/>
                    </a:lnTo>
                    <a:lnTo>
                      <a:pt x="116" y="1"/>
                    </a:lnTo>
                    <a:lnTo>
                      <a:pt x="117" y="1"/>
                    </a:lnTo>
                    <a:lnTo>
                      <a:pt x="118" y="1"/>
                    </a:lnTo>
                    <a:lnTo>
                      <a:pt x="119" y="0"/>
                    </a:lnTo>
                    <a:lnTo>
                      <a:pt x="120" y="0"/>
                    </a:lnTo>
                    <a:lnTo>
                      <a:pt x="121" y="0"/>
                    </a:lnTo>
                    <a:lnTo>
                      <a:pt x="122" y="0"/>
                    </a:lnTo>
                    <a:lnTo>
                      <a:pt x="123"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8" name="AutoShape 36"/>
              <p:cNvSpPr>
                <a:spLocks noChangeArrowheads="1"/>
              </p:cNvSpPr>
              <p:nvPr/>
            </p:nvSpPr>
            <p:spPr bwMode="auto">
              <a:xfrm>
                <a:off x="5126" y="498"/>
                <a:ext cx="35" cy="34"/>
              </a:xfrm>
              <a:custGeom>
                <a:avLst/>
                <a:gdLst>
                  <a:gd name="T0" fmla="*/ 1 w 39"/>
                  <a:gd name="T1" fmla="*/ 1 h 37"/>
                  <a:gd name="T2" fmla="*/ 3 w 39"/>
                  <a:gd name="T3" fmla="*/ 0 h 37"/>
                  <a:gd name="T4" fmla="*/ 5 w 39"/>
                  <a:gd name="T5" fmla="*/ 0 h 37"/>
                  <a:gd name="T6" fmla="*/ 7 w 39"/>
                  <a:gd name="T7" fmla="*/ 0 h 37"/>
                  <a:gd name="T8" fmla="*/ 9 w 39"/>
                  <a:gd name="T9" fmla="*/ 0 h 37"/>
                  <a:gd name="T10" fmla="*/ 11 w 39"/>
                  <a:gd name="T11" fmla="*/ 0 h 37"/>
                  <a:gd name="T12" fmla="*/ 13 w 39"/>
                  <a:gd name="T13" fmla="*/ 0 h 37"/>
                  <a:gd name="T14" fmla="*/ 15 w 39"/>
                  <a:gd name="T15" fmla="*/ 0 h 37"/>
                  <a:gd name="T16" fmla="*/ 17 w 39"/>
                  <a:gd name="T17" fmla="*/ 0 h 37"/>
                  <a:gd name="T18" fmla="*/ 19 w 39"/>
                  <a:gd name="T19" fmla="*/ 0 h 37"/>
                  <a:gd name="T20" fmla="*/ 21 w 39"/>
                  <a:gd name="T21" fmla="*/ 0 h 37"/>
                  <a:gd name="T22" fmla="*/ 23 w 39"/>
                  <a:gd name="T23" fmla="*/ 1 h 37"/>
                  <a:gd name="T24" fmla="*/ 25 w 39"/>
                  <a:gd name="T25" fmla="*/ 1 h 37"/>
                  <a:gd name="T26" fmla="*/ 27 w 39"/>
                  <a:gd name="T27" fmla="*/ 2 h 37"/>
                  <a:gd name="T28" fmla="*/ 29 w 39"/>
                  <a:gd name="T29" fmla="*/ 2 h 37"/>
                  <a:gd name="T30" fmla="*/ 31 w 39"/>
                  <a:gd name="T31" fmla="*/ 3 h 37"/>
                  <a:gd name="T32" fmla="*/ 33 w 39"/>
                  <a:gd name="T33" fmla="*/ 3 h 37"/>
                  <a:gd name="T34" fmla="*/ 35 w 39"/>
                  <a:gd name="T35" fmla="*/ 4 h 37"/>
                  <a:gd name="T36" fmla="*/ 36 w 39"/>
                  <a:gd name="T37" fmla="*/ 5 h 37"/>
                  <a:gd name="T38" fmla="*/ 37 w 39"/>
                  <a:gd name="T39" fmla="*/ 7 h 37"/>
                  <a:gd name="T40" fmla="*/ 38 w 39"/>
                  <a:gd name="T41" fmla="*/ 9 h 37"/>
                  <a:gd name="T42" fmla="*/ 39 w 39"/>
                  <a:gd name="T43" fmla="*/ 10 h 37"/>
                  <a:gd name="T44" fmla="*/ 39 w 39"/>
                  <a:gd name="T45" fmla="*/ 12 h 37"/>
                  <a:gd name="T46" fmla="*/ 39 w 39"/>
                  <a:gd name="T47" fmla="*/ 14 h 37"/>
                  <a:gd name="T48" fmla="*/ 39 w 39"/>
                  <a:gd name="T49" fmla="*/ 16 h 37"/>
                  <a:gd name="T50" fmla="*/ 39 w 39"/>
                  <a:gd name="T51" fmla="*/ 18 h 37"/>
                  <a:gd name="T52" fmla="*/ 39 w 39"/>
                  <a:gd name="T53" fmla="*/ 20 h 37"/>
                  <a:gd name="T54" fmla="*/ 38 w 39"/>
                  <a:gd name="T55" fmla="*/ 21 h 37"/>
                  <a:gd name="T56" fmla="*/ 38 w 39"/>
                  <a:gd name="T57" fmla="*/ 23 h 37"/>
                  <a:gd name="T58" fmla="*/ 37 w 39"/>
                  <a:gd name="T59" fmla="*/ 24 h 37"/>
                  <a:gd name="T60" fmla="*/ 37 w 39"/>
                  <a:gd name="T61" fmla="*/ 26 h 37"/>
                  <a:gd name="T62" fmla="*/ 36 w 39"/>
                  <a:gd name="T63" fmla="*/ 27 h 37"/>
                  <a:gd name="T64" fmla="*/ 36 w 39"/>
                  <a:gd name="T65" fmla="*/ 29 h 37"/>
                  <a:gd name="T66" fmla="*/ 35 w 39"/>
                  <a:gd name="T67" fmla="*/ 30 h 37"/>
                  <a:gd name="T68" fmla="*/ 34 w 39"/>
                  <a:gd name="T69" fmla="*/ 31 h 37"/>
                  <a:gd name="T70" fmla="*/ 33 w 39"/>
                  <a:gd name="T71" fmla="*/ 33 h 37"/>
                  <a:gd name="T72" fmla="*/ 32 w 39"/>
                  <a:gd name="T73" fmla="*/ 35 h 37"/>
                  <a:gd name="T74" fmla="*/ 31 w 39"/>
                  <a:gd name="T75" fmla="*/ 36 h 37"/>
                  <a:gd name="T76" fmla="*/ 0 w 39"/>
                  <a:gd name="T77" fmla="*/ 0 h 37"/>
                  <a:gd name="T78" fmla="*/ 39 w 39"/>
                  <a:gd name="T79"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T76" t="T77" r="T78" b="T79"/>
                <a:pathLst>
                  <a:path w="39" h="37">
                    <a:moveTo>
                      <a:pt x="0" y="1"/>
                    </a:moveTo>
                    <a:lnTo>
                      <a:pt x="1" y="1"/>
                    </a:lnTo>
                    <a:lnTo>
                      <a:pt x="2" y="1"/>
                    </a:lnTo>
                    <a:lnTo>
                      <a:pt x="3" y="0"/>
                    </a:lnTo>
                    <a:lnTo>
                      <a:pt x="4" y="0"/>
                    </a:lnTo>
                    <a:lnTo>
                      <a:pt x="5" y="0"/>
                    </a:lnTo>
                    <a:lnTo>
                      <a:pt x="6" y="0"/>
                    </a:lnTo>
                    <a:lnTo>
                      <a:pt x="7" y="0"/>
                    </a:lnTo>
                    <a:lnTo>
                      <a:pt x="8" y="0"/>
                    </a:lnTo>
                    <a:lnTo>
                      <a:pt x="9" y="0"/>
                    </a:lnTo>
                    <a:lnTo>
                      <a:pt x="10" y="0"/>
                    </a:lnTo>
                    <a:lnTo>
                      <a:pt x="11" y="0"/>
                    </a:lnTo>
                    <a:lnTo>
                      <a:pt x="12" y="0"/>
                    </a:lnTo>
                    <a:lnTo>
                      <a:pt x="13" y="0"/>
                    </a:lnTo>
                    <a:lnTo>
                      <a:pt x="14" y="0"/>
                    </a:lnTo>
                    <a:lnTo>
                      <a:pt x="15" y="0"/>
                    </a:lnTo>
                    <a:lnTo>
                      <a:pt x="16" y="0"/>
                    </a:lnTo>
                    <a:lnTo>
                      <a:pt x="17" y="0"/>
                    </a:lnTo>
                    <a:lnTo>
                      <a:pt x="18" y="0"/>
                    </a:lnTo>
                    <a:lnTo>
                      <a:pt x="19" y="0"/>
                    </a:lnTo>
                    <a:lnTo>
                      <a:pt x="20" y="0"/>
                    </a:lnTo>
                    <a:lnTo>
                      <a:pt x="21" y="0"/>
                    </a:lnTo>
                    <a:lnTo>
                      <a:pt x="22" y="0"/>
                    </a:lnTo>
                    <a:lnTo>
                      <a:pt x="23" y="1"/>
                    </a:lnTo>
                    <a:lnTo>
                      <a:pt x="24" y="1"/>
                    </a:lnTo>
                    <a:lnTo>
                      <a:pt x="25" y="1"/>
                    </a:lnTo>
                    <a:lnTo>
                      <a:pt x="26" y="1"/>
                    </a:lnTo>
                    <a:lnTo>
                      <a:pt x="27" y="2"/>
                    </a:lnTo>
                    <a:lnTo>
                      <a:pt x="28" y="2"/>
                    </a:lnTo>
                    <a:lnTo>
                      <a:pt x="29" y="2"/>
                    </a:lnTo>
                    <a:lnTo>
                      <a:pt x="30" y="2"/>
                    </a:lnTo>
                    <a:lnTo>
                      <a:pt x="31" y="3"/>
                    </a:lnTo>
                    <a:lnTo>
                      <a:pt x="32" y="3"/>
                    </a:lnTo>
                    <a:lnTo>
                      <a:pt x="33" y="3"/>
                    </a:lnTo>
                    <a:lnTo>
                      <a:pt x="34" y="4"/>
                    </a:lnTo>
                    <a:lnTo>
                      <a:pt x="35" y="4"/>
                    </a:lnTo>
                    <a:lnTo>
                      <a:pt x="35" y="5"/>
                    </a:lnTo>
                    <a:lnTo>
                      <a:pt x="36" y="5"/>
                    </a:lnTo>
                    <a:lnTo>
                      <a:pt x="36" y="6"/>
                    </a:lnTo>
                    <a:lnTo>
                      <a:pt x="37" y="7"/>
                    </a:lnTo>
                    <a:lnTo>
                      <a:pt x="38" y="8"/>
                    </a:lnTo>
                    <a:lnTo>
                      <a:pt x="38" y="9"/>
                    </a:lnTo>
                    <a:lnTo>
                      <a:pt x="38" y="10"/>
                    </a:lnTo>
                    <a:lnTo>
                      <a:pt x="39" y="10"/>
                    </a:lnTo>
                    <a:lnTo>
                      <a:pt x="39" y="11"/>
                    </a:lnTo>
                    <a:lnTo>
                      <a:pt x="39" y="12"/>
                    </a:lnTo>
                    <a:lnTo>
                      <a:pt x="39" y="13"/>
                    </a:lnTo>
                    <a:lnTo>
                      <a:pt x="39" y="14"/>
                    </a:lnTo>
                    <a:lnTo>
                      <a:pt x="39" y="15"/>
                    </a:lnTo>
                    <a:lnTo>
                      <a:pt x="39" y="16"/>
                    </a:lnTo>
                    <a:lnTo>
                      <a:pt x="39" y="17"/>
                    </a:lnTo>
                    <a:lnTo>
                      <a:pt x="39" y="18"/>
                    </a:lnTo>
                    <a:lnTo>
                      <a:pt x="39" y="19"/>
                    </a:lnTo>
                    <a:lnTo>
                      <a:pt x="39" y="20"/>
                    </a:lnTo>
                    <a:lnTo>
                      <a:pt x="38" y="20"/>
                    </a:lnTo>
                    <a:lnTo>
                      <a:pt x="38" y="21"/>
                    </a:lnTo>
                    <a:lnTo>
                      <a:pt x="38" y="22"/>
                    </a:lnTo>
                    <a:lnTo>
                      <a:pt x="38" y="23"/>
                    </a:lnTo>
                    <a:lnTo>
                      <a:pt x="38" y="24"/>
                    </a:lnTo>
                    <a:lnTo>
                      <a:pt x="37" y="24"/>
                    </a:lnTo>
                    <a:lnTo>
                      <a:pt x="37" y="25"/>
                    </a:lnTo>
                    <a:lnTo>
                      <a:pt x="37" y="26"/>
                    </a:lnTo>
                    <a:lnTo>
                      <a:pt x="37" y="27"/>
                    </a:lnTo>
                    <a:lnTo>
                      <a:pt x="36" y="27"/>
                    </a:lnTo>
                    <a:lnTo>
                      <a:pt x="36" y="28"/>
                    </a:lnTo>
                    <a:lnTo>
                      <a:pt x="36" y="29"/>
                    </a:lnTo>
                    <a:lnTo>
                      <a:pt x="35" y="29"/>
                    </a:lnTo>
                    <a:lnTo>
                      <a:pt x="35" y="30"/>
                    </a:lnTo>
                    <a:lnTo>
                      <a:pt x="35" y="31"/>
                    </a:lnTo>
                    <a:lnTo>
                      <a:pt x="34" y="31"/>
                    </a:lnTo>
                    <a:lnTo>
                      <a:pt x="34" y="32"/>
                    </a:lnTo>
                    <a:lnTo>
                      <a:pt x="33" y="33"/>
                    </a:lnTo>
                    <a:lnTo>
                      <a:pt x="32" y="34"/>
                    </a:lnTo>
                    <a:lnTo>
                      <a:pt x="32" y="35"/>
                    </a:lnTo>
                    <a:lnTo>
                      <a:pt x="31" y="35"/>
                    </a:lnTo>
                    <a:lnTo>
                      <a:pt x="31" y="36"/>
                    </a:lnTo>
                    <a:lnTo>
                      <a:pt x="30" y="3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09" name="AutoShape 37"/>
              <p:cNvSpPr>
                <a:spLocks noChangeArrowheads="1"/>
              </p:cNvSpPr>
              <p:nvPr/>
            </p:nvSpPr>
            <p:spPr bwMode="auto">
              <a:xfrm>
                <a:off x="5058" y="531"/>
                <a:ext cx="95" cy="69"/>
              </a:xfrm>
              <a:custGeom>
                <a:avLst/>
                <a:gdLst>
                  <a:gd name="T0" fmla="*/ 104 w 105"/>
                  <a:gd name="T1" fmla="*/ 1 h 77"/>
                  <a:gd name="T2" fmla="*/ 103 w 105"/>
                  <a:gd name="T3" fmla="*/ 3 h 77"/>
                  <a:gd name="T4" fmla="*/ 101 w 105"/>
                  <a:gd name="T5" fmla="*/ 5 h 77"/>
                  <a:gd name="T6" fmla="*/ 100 w 105"/>
                  <a:gd name="T7" fmla="*/ 6 h 77"/>
                  <a:gd name="T8" fmla="*/ 98 w 105"/>
                  <a:gd name="T9" fmla="*/ 8 h 77"/>
                  <a:gd name="T10" fmla="*/ 97 w 105"/>
                  <a:gd name="T11" fmla="*/ 9 h 77"/>
                  <a:gd name="T12" fmla="*/ 96 w 105"/>
                  <a:gd name="T13" fmla="*/ 11 h 77"/>
                  <a:gd name="T14" fmla="*/ 95 w 105"/>
                  <a:gd name="T15" fmla="*/ 12 h 77"/>
                  <a:gd name="T16" fmla="*/ 93 w 105"/>
                  <a:gd name="T17" fmla="*/ 13 h 77"/>
                  <a:gd name="T18" fmla="*/ 92 w 105"/>
                  <a:gd name="T19" fmla="*/ 14 h 77"/>
                  <a:gd name="T20" fmla="*/ 91 w 105"/>
                  <a:gd name="T21" fmla="*/ 16 h 77"/>
                  <a:gd name="T22" fmla="*/ 89 w 105"/>
                  <a:gd name="T23" fmla="*/ 17 h 77"/>
                  <a:gd name="T24" fmla="*/ 88 w 105"/>
                  <a:gd name="T25" fmla="*/ 19 h 77"/>
                  <a:gd name="T26" fmla="*/ 86 w 105"/>
                  <a:gd name="T27" fmla="*/ 20 h 77"/>
                  <a:gd name="T28" fmla="*/ 84 w 105"/>
                  <a:gd name="T29" fmla="*/ 22 h 77"/>
                  <a:gd name="T30" fmla="*/ 82 w 105"/>
                  <a:gd name="T31" fmla="*/ 24 h 77"/>
                  <a:gd name="T32" fmla="*/ 80 w 105"/>
                  <a:gd name="T33" fmla="*/ 25 h 77"/>
                  <a:gd name="T34" fmla="*/ 79 w 105"/>
                  <a:gd name="T35" fmla="*/ 27 h 77"/>
                  <a:gd name="T36" fmla="*/ 77 w 105"/>
                  <a:gd name="T37" fmla="*/ 28 h 77"/>
                  <a:gd name="T38" fmla="*/ 75 w 105"/>
                  <a:gd name="T39" fmla="*/ 30 h 77"/>
                  <a:gd name="T40" fmla="*/ 73 w 105"/>
                  <a:gd name="T41" fmla="*/ 31 h 77"/>
                  <a:gd name="T42" fmla="*/ 72 w 105"/>
                  <a:gd name="T43" fmla="*/ 32 h 77"/>
                  <a:gd name="T44" fmla="*/ 70 w 105"/>
                  <a:gd name="T45" fmla="*/ 34 h 77"/>
                  <a:gd name="T46" fmla="*/ 68 w 105"/>
                  <a:gd name="T47" fmla="*/ 35 h 77"/>
                  <a:gd name="T48" fmla="*/ 66 w 105"/>
                  <a:gd name="T49" fmla="*/ 37 h 77"/>
                  <a:gd name="T50" fmla="*/ 63 w 105"/>
                  <a:gd name="T51" fmla="*/ 38 h 77"/>
                  <a:gd name="T52" fmla="*/ 61 w 105"/>
                  <a:gd name="T53" fmla="*/ 40 h 77"/>
                  <a:gd name="T54" fmla="*/ 59 w 105"/>
                  <a:gd name="T55" fmla="*/ 42 h 77"/>
                  <a:gd name="T56" fmla="*/ 56 w 105"/>
                  <a:gd name="T57" fmla="*/ 43 h 77"/>
                  <a:gd name="T58" fmla="*/ 53 w 105"/>
                  <a:gd name="T59" fmla="*/ 45 h 77"/>
                  <a:gd name="T60" fmla="*/ 51 w 105"/>
                  <a:gd name="T61" fmla="*/ 47 h 77"/>
                  <a:gd name="T62" fmla="*/ 48 w 105"/>
                  <a:gd name="T63" fmla="*/ 49 h 77"/>
                  <a:gd name="T64" fmla="*/ 45 w 105"/>
                  <a:gd name="T65" fmla="*/ 51 h 77"/>
                  <a:gd name="T66" fmla="*/ 42 w 105"/>
                  <a:gd name="T67" fmla="*/ 53 h 77"/>
                  <a:gd name="T68" fmla="*/ 38 w 105"/>
                  <a:gd name="T69" fmla="*/ 55 h 77"/>
                  <a:gd name="T70" fmla="*/ 35 w 105"/>
                  <a:gd name="T71" fmla="*/ 58 h 77"/>
                  <a:gd name="T72" fmla="*/ 31 w 105"/>
                  <a:gd name="T73" fmla="*/ 60 h 77"/>
                  <a:gd name="T74" fmla="*/ 28 w 105"/>
                  <a:gd name="T75" fmla="*/ 62 h 77"/>
                  <a:gd name="T76" fmla="*/ 24 w 105"/>
                  <a:gd name="T77" fmla="*/ 64 h 77"/>
                  <a:gd name="T78" fmla="*/ 21 w 105"/>
                  <a:gd name="T79" fmla="*/ 65 h 77"/>
                  <a:gd name="T80" fmla="*/ 18 w 105"/>
                  <a:gd name="T81" fmla="*/ 67 h 77"/>
                  <a:gd name="T82" fmla="*/ 15 w 105"/>
                  <a:gd name="T83" fmla="*/ 69 h 77"/>
                  <a:gd name="T84" fmla="*/ 13 w 105"/>
                  <a:gd name="T85" fmla="*/ 70 h 77"/>
                  <a:gd name="T86" fmla="*/ 10 w 105"/>
                  <a:gd name="T87" fmla="*/ 71 h 77"/>
                  <a:gd name="T88" fmla="*/ 7 w 105"/>
                  <a:gd name="T89" fmla="*/ 73 h 77"/>
                  <a:gd name="T90" fmla="*/ 4 w 105"/>
                  <a:gd name="T91" fmla="*/ 74 h 77"/>
                  <a:gd name="T92" fmla="*/ 1 w 105"/>
                  <a:gd name="T93" fmla="*/ 76 h 77"/>
                  <a:gd name="T94" fmla="*/ 0 w 105"/>
                  <a:gd name="T95" fmla="*/ 0 h 77"/>
                  <a:gd name="T96" fmla="*/ 105 w 105"/>
                  <a:gd name="T97" fmla="*/ 77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T94" t="T95" r="T96" b="T97"/>
                <a:pathLst>
                  <a:path w="105" h="77">
                    <a:moveTo>
                      <a:pt x="105" y="0"/>
                    </a:moveTo>
                    <a:lnTo>
                      <a:pt x="104" y="1"/>
                    </a:lnTo>
                    <a:lnTo>
                      <a:pt x="103" y="2"/>
                    </a:lnTo>
                    <a:lnTo>
                      <a:pt x="103" y="3"/>
                    </a:lnTo>
                    <a:lnTo>
                      <a:pt x="102" y="4"/>
                    </a:lnTo>
                    <a:lnTo>
                      <a:pt x="101" y="5"/>
                    </a:lnTo>
                    <a:lnTo>
                      <a:pt x="100" y="5"/>
                    </a:lnTo>
                    <a:lnTo>
                      <a:pt x="100" y="6"/>
                    </a:lnTo>
                    <a:lnTo>
                      <a:pt x="99" y="7"/>
                    </a:lnTo>
                    <a:lnTo>
                      <a:pt x="98" y="8"/>
                    </a:lnTo>
                    <a:lnTo>
                      <a:pt x="98" y="9"/>
                    </a:lnTo>
                    <a:lnTo>
                      <a:pt x="97" y="9"/>
                    </a:lnTo>
                    <a:lnTo>
                      <a:pt x="96" y="10"/>
                    </a:lnTo>
                    <a:lnTo>
                      <a:pt x="96" y="11"/>
                    </a:lnTo>
                    <a:lnTo>
                      <a:pt x="95" y="11"/>
                    </a:lnTo>
                    <a:lnTo>
                      <a:pt x="95" y="12"/>
                    </a:lnTo>
                    <a:lnTo>
                      <a:pt x="94" y="13"/>
                    </a:lnTo>
                    <a:lnTo>
                      <a:pt x="93" y="13"/>
                    </a:lnTo>
                    <a:lnTo>
                      <a:pt x="93" y="14"/>
                    </a:lnTo>
                    <a:lnTo>
                      <a:pt x="92" y="14"/>
                    </a:lnTo>
                    <a:lnTo>
                      <a:pt x="91" y="15"/>
                    </a:lnTo>
                    <a:lnTo>
                      <a:pt x="91" y="16"/>
                    </a:lnTo>
                    <a:lnTo>
                      <a:pt x="90" y="17"/>
                    </a:lnTo>
                    <a:lnTo>
                      <a:pt x="89" y="17"/>
                    </a:lnTo>
                    <a:lnTo>
                      <a:pt x="88" y="18"/>
                    </a:lnTo>
                    <a:lnTo>
                      <a:pt x="88" y="19"/>
                    </a:lnTo>
                    <a:lnTo>
                      <a:pt x="87" y="19"/>
                    </a:lnTo>
                    <a:lnTo>
                      <a:pt x="86" y="20"/>
                    </a:lnTo>
                    <a:lnTo>
                      <a:pt x="85" y="21"/>
                    </a:lnTo>
                    <a:lnTo>
                      <a:pt x="84" y="22"/>
                    </a:lnTo>
                    <a:lnTo>
                      <a:pt x="83" y="23"/>
                    </a:lnTo>
                    <a:lnTo>
                      <a:pt x="82" y="24"/>
                    </a:lnTo>
                    <a:lnTo>
                      <a:pt x="81" y="24"/>
                    </a:lnTo>
                    <a:lnTo>
                      <a:pt x="80" y="25"/>
                    </a:lnTo>
                    <a:lnTo>
                      <a:pt x="79" y="26"/>
                    </a:lnTo>
                    <a:lnTo>
                      <a:pt x="79" y="27"/>
                    </a:lnTo>
                    <a:lnTo>
                      <a:pt x="78" y="27"/>
                    </a:lnTo>
                    <a:lnTo>
                      <a:pt x="77" y="28"/>
                    </a:lnTo>
                    <a:lnTo>
                      <a:pt x="76" y="29"/>
                    </a:lnTo>
                    <a:lnTo>
                      <a:pt x="75" y="30"/>
                    </a:lnTo>
                    <a:lnTo>
                      <a:pt x="74" y="30"/>
                    </a:lnTo>
                    <a:lnTo>
                      <a:pt x="73" y="31"/>
                    </a:lnTo>
                    <a:lnTo>
                      <a:pt x="73" y="32"/>
                    </a:lnTo>
                    <a:lnTo>
                      <a:pt x="72" y="32"/>
                    </a:lnTo>
                    <a:lnTo>
                      <a:pt x="71" y="33"/>
                    </a:lnTo>
                    <a:lnTo>
                      <a:pt x="70" y="34"/>
                    </a:lnTo>
                    <a:lnTo>
                      <a:pt x="69" y="34"/>
                    </a:lnTo>
                    <a:lnTo>
                      <a:pt x="68" y="35"/>
                    </a:lnTo>
                    <a:lnTo>
                      <a:pt x="67" y="36"/>
                    </a:lnTo>
                    <a:lnTo>
                      <a:pt x="66" y="37"/>
                    </a:lnTo>
                    <a:lnTo>
                      <a:pt x="65" y="37"/>
                    </a:lnTo>
                    <a:lnTo>
                      <a:pt x="63" y="38"/>
                    </a:lnTo>
                    <a:lnTo>
                      <a:pt x="62" y="39"/>
                    </a:lnTo>
                    <a:lnTo>
                      <a:pt x="61" y="40"/>
                    </a:lnTo>
                    <a:lnTo>
                      <a:pt x="60" y="41"/>
                    </a:lnTo>
                    <a:lnTo>
                      <a:pt x="59" y="42"/>
                    </a:lnTo>
                    <a:lnTo>
                      <a:pt x="57" y="42"/>
                    </a:lnTo>
                    <a:lnTo>
                      <a:pt x="56" y="43"/>
                    </a:lnTo>
                    <a:lnTo>
                      <a:pt x="55" y="44"/>
                    </a:lnTo>
                    <a:lnTo>
                      <a:pt x="53" y="45"/>
                    </a:lnTo>
                    <a:lnTo>
                      <a:pt x="52" y="46"/>
                    </a:lnTo>
                    <a:lnTo>
                      <a:pt x="51" y="47"/>
                    </a:lnTo>
                    <a:lnTo>
                      <a:pt x="49" y="48"/>
                    </a:lnTo>
                    <a:lnTo>
                      <a:pt x="48" y="49"/>
                    </a:lnTo>
                    <a:lnTo>
                      <a:pt x="46" y="50"/>
                    </a:lnTo>
                    <a:lnTo>
                      <a:pt x="45" y="51"/>
                    </a:lnTo>
                    <a:lnTo>
                      <a:pt x="43" y="52"/>
                    </a:lnTo>
                    <a:lnTo>
                      <a:pt x="42" y="53"/>
                    </a:lnTo>
                    <a:lnTo>
                      <a:pt x="40" y="54"/>
                    </a:lnTo>
                    <a:lnTo>
                      <a:pt x="38" y="55"/>
                    </a:lnTo>
                    <a:lnTo>
                      <a:pt x="36" y="57"/>
                    </a:lnTo>
                    <a:lnTo>
                      <a:pt x="35" y="58"/>
                    </a:lnTo>
                    <a:lnTo>
                      <a:pt x="33" y="59"/>
                    </a:lnTo>
                    <a:lnTo>
                      <a:pt x="31" y="60"/>
                    </a:lnTo>
                    <a:lnTo>
                      <a:pt x="29" y="61"/>
                    </a:lnTo>
                    <a:lnTo>
                      <a:pt x="28" y="62"/>
                    </a:lnTo>
                    <a:lnTo>
                      <a:pt x="26" y="63"/>
                    </a:lnTo>
                    <a:lnTo>
                      <a:pt x="24" y="64"/>
                    </a:lnTo>
                    <a:lnTo>
                      <a:pt x="23" y="64"/>
                    </a:lnTo>
                    <a:lnTo>
                      <a:pt x="21" y="65"/>
                    </a:lnTo>
                    <a:lnTo>
                      <a:pt x="20" y="66"/>
                    </a:lnTo>
                    <a:lnTo>
                      <a:pt x="18" y="67"/>
                    </a:lnTo>
                    <a:lnTo>
                      <a:pt x="17" y="68"/>
                    </a:lnTo>
                    <a:lnTo>
                      <a:pt x="15" y="69"/>
                    </a:lnTo>
                    <a:lnTo>
                      <a:pt x="14" y="69"/>
                    </a:lnTo>
                    <a:lnTo>
                      <a:pt x="13" y="70"/>
                    </a:lnTo>
                    <a:lnTo>
                      <a:pt x="11" y="71"/>
                    </a:lnTo>
                    <a:lnTo>
                      <a:pt x="10" y="71"/>
                    </a:lnTo>
                    <a:lnTo>
                      <a:pt x="8" y="72"/>
                    </a:lnTo>
                    <a:lnTo>
                      <a:pt x="7" y="73"/>
                    </a:lnTo>
                    <a:lnTo>
                      <a:pt x="6" y="74"/>
                    </a:lnTo>
                    <a:lnTo>
                      <a:pt x="4" y="74"/>
                    </a:lnTo>
                    <a:lnTo>
                      <a:pt x="3" y="75"/>
                    </a:lnTo>
                    <a:lnTo>
                      <a:pt x="1" y="76"/>
                    </a:lnTo>
                    <a:lnTo>
                      <a:pt x="0" y="7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0" name="AutoShape 38"/>
              <p:cNvSpPr>
                <a:spLocks noChangeArrowheads="1"/>
              </p:cNvSpPr>
              <p:nvPr/>
            </p:nvSpPr>
            <p:spPr bwMode="auto">
              <a:xfrm>
                <a:off x="4956" y="601"/>
                <a:ext cx="102" cy="25"/>
              </a:xfrm>
              <a:custGeom>
                <a:avLst/>
                <a:gdLst>
                  <a:gd name="T0" fmla="*/ 111 w 113"/>
                  <a:gd name="T1" fmla="*/ 0 h 28"/>
                  <a:gd name="T2" fmla="*/ 109 w 113"/>
                  <a:gd name="T3" fmla="*/ 2 h 28"/>
                  <a:gd name="T4" fmla="*/ 106 w 113"/>
                  <a:gd name="T5" fmla="*/ 3 h 28"/>
                  <a:gd name="T6" fmla="*/ 103 w 113"/>
                  <a:gd name="T7" fmla="*/ 5 h 28"/>
                  <a:gd name="T8" fmla="*/ 100 w 113"/>
                  <a:gd name="T9" fmla="*/ 6 h 28"/>
                  <a:gd name="T10" fmla="*/ 96 w 113"/>
                  <a:gd name="T11" fmla="*/ 8 h 28"/>
                  <a:gd name="T12" fmla="*/ 93 w 113"/>
                  <a:gd name="T13" fmla="*/ 9 h 28"/>
                  <a:gd name="T14" fmla="*/ 90 w 113"/>
                  <a:gd name="T15" fmla="*/ 11 h 28"/>
                  <a:gd name="T16" fmla="*/ 86 w 113"/>
                  <a:gd name="T17" fmla="*/ 12 h 28"/>
                  <a:gd name="T18" fmla="*/ 82 w 113"/>
                  <a:gd name="T19" fmla="*/ 14 h 28"/>
                  <a:gd name="T20" fmla="*/ 79 w 113"/>
                  <a:gd name="T21" fmla="*/ 15 h 28"/>
                  <a:gd name="T22" fmla="*/ 75 w 113"/>
                  <a:gd name="T23" fmla="*/ 17 h 28"/>
                  <a:gd name="T24" fmla="*/ 71 w 113"/>
                  <a:gd name="T25" fmla="*/ 18 h 28"/>
                  <a:gd name="T26" fmla="*/ 67 w 113"/>
                  <a:gd name="T27" fmla="*/ 19 h 28"/>
                  <a:gd name="T28" fmla="*/ 64 w 113"/>
                  <a:gd name="T29" fmla="*/ 20 h 28"/>
                  <a:gd name="T30" fmla="*/ 60 w 113"/>
                  <a:gd name="T31" fmla="*/ 21 h 28"/>
                  <a:gd name="T32" fmla="*/ 56 w 113"/>
                  <a:gd name="T33" fmla="*/ 22 h 28"/>
                  <a:gd name="T34" fmla="*/ 53 w 113"/>
                  <a:gd name="T35" fmla="*/ 23 h 28"/>
                  <a:gd name="T36" fmla="*/ 50 w 113"/>
                  <a:gd name="T37" fmla="*/ 24 h 28"/>
                  <a:gd name="T38" fmla="*/ 47 w 113"/>
                  <a:gd name="T39" fmla="*/ 25 h 28"/>
                  <a:gd name="T40" fmla="*/ 44 w 113"/>
                  <a:gd name="T41" fmla="*/ 25 h 28"/>
                  <a:gd name="T42" fmla="*/ 42 w 113"/>
                  <a:gd name="T43" fmla="*/ 26 h 28"/>
                  <a:gd name="T44" fmla="*/ 39 w 113"/>
                  <a:gd name="T45" fmla="*/ 26 h 28"/>
                  <a:gd name="T46" fmla="*/ 37 w 113"/>
                  <a:gd name="T47" fmla="*/ 27 h 28"/>
                  <a:gd name="T48" fmla="*/ 34 w 113"/>
                  <a:gd name="T49" fmla="*/ 27 h 28"/>
                  <a:gd name="T50" fmla="*/ 32 w 113"/>
                  <a:gd name="T51" fmla="*/ 28 h 28"/>
                  <a:gd name="T52" fmla="*/ 30 w 113"/>
                  <a:gd name="T53" fmla="*/ 28 h 28"/>
                  <a:gd name="T54" fmla="*/ 28 w 113"/>
                  <a:gd name="T55" fmla="*/ 28 h 28"/>
                  <a:gd name="T56" fmla="*/ 26 w 113"/>
                  <a:gd name="T57" fmla="*/ 28 h 28"/>
                  <a:gd name="T58" fmla="*/ 24 w 113"/>
                  <a:gd name="T59" fmla="*/ 28 h 28"/>
                  <a:gd name="T60" fmla="*/ 22 w 113"/>
                  <a:gd name="T61" fmla="*/ 28 h 28"/>
                  <a:gd name="T62" fmla="*/ 20 w 113"/>
                  <a:gd name="T63" fmla="*/ 28 h 28"/>
                  <a:gd name="T64" fmla="*/ 18 w 113"/>
                  <a:gd name="T65" fmla="*/ 28 h 28"/>
                  <a:gd name="T66" fmla="*/ 16 w 113"/>
                  <a:gd name="T67" fmla="*/ 28 h 28"/>
                  <a:gd name="T68" fmla="*/ 14 w 113"/>
                  <a:gd name="T69" fmla="*/ 28 h 28"/>
                  <a:gd name="T70" fmla="*/ 12 w 113"/>
                  <a:gd name="T71" fmla="*/ 27 h 28"/>
                  <a:gd name="T72" fmla="*/ 10 w 113"/>
                  <a:gd name="T73" fmla="*/ 27 h 28"/>
                  <a:gd name="T74" fmla="*/ 8 w 113"/>
                  <a:gd name="T75" fmla="*/ 26 h 28"/>
                  <a:gd name="T76" fmla="*/ 7 w 113"/>
                  <a:gd name="T77" fmla="*/ 25 h 28"/>
                  <a:gd name="T78" fmla="*/ 5 w 113"/>
                  <a:gd name="T79" fmla="*/ 24 h 28"/>
                  <a:gd name="T80" fmla="*/ 4 w 113"/>
                  <a:gd name="T81" fmla="*/ 23 h 28"/>
                  <a:gd name="T82" fmla="*/ 3 w 113"/>
                  <a:gd name="T83" fmla="*/ 22 h 28"/>
                  <a:gd name="T84" fmla="*/ 2 w 113"/>
                  <a:gd name="T85" fmla="*/ 21 h 28"/>
                  <a:gd name="T86" fmla="*/ 1 w 113"/>
                  <a:gd name="T87" fmla="*/ 20 h 28"/>
                  <a:gd name="T88" fmla="*/ 0 w 113"/>
                  <a:gd name="T89" fmla="*/ 19 h 28"/>
                  <a:gd name="T90" fmla="*/ 0 w 113"/>
                  <a:gd name="T91" fmla="*/ 17 h 28"/>
                  <a:gd name="T92" fmla="*/ 0 w 113"/>
                  <a:gd name="T93" fmla="*/ 0 h 28"/>
                  <a:gd name="T94" fmla="*/ 113 w 113"/>
                  <a:gd name="T9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T92" t="T93" r="T94" b="T95"/>
                <a:pathLst>
                  <a:path w="113" h="28">
                    <a:moveTo>
                      <a:pt x="113" y="0"/>
                    </a:moveTo>
                    <a:lnTo>
                      <a:pt x="111" y="0"/>
                    </a:lnTo>
                    <a:lnTo>
                      <a:pt x="110" y="1"/>
                    </a:lnTo>
                    <a:lnTo>
                      <a:pt x="109" y="2"/>
                    </a:lnTo>
                    <a:lnTo>
                      <a:pt x="107" y="3"/>
                    </a:lnTo>
                    <a:lnTo>
                      <a:pt x="106" y="3"/>
                    </a:lnTo>
                    <a:lnTo>
                      <a:pt x="104" y="4"/>
                    </a:lnTo>
                    <a:lnTo>
                      <a:pt x="103" y="5"/>
                    </a:lnTo>
                    <a:lnTo>
                      <a:pt x="101" y="5"/>
                    </a:lnTo>
                    <a:lnTo>
                      <a:pt x="100" y="6"/>
                    </a:lnTo>
                    <a:lnTo>
                      <a:pt x="98" y="7"/>
                    </a:lnTo>
                    <a:lnTo>
                      <a:pt x="96" y="8"/>
                    </a:lnTo>
                    <a:lnTo>
                      <a:pt x="95" y="8"/>
                    </a:lnTo>
                    <a:lnTo>
                      <a:pt x="93" y="9"/>
                    </a:lnTo>
                    <a:lnTo>
                      <a:pt x="91" y="10"/>
                    </a:lnTo>
                    <a:lnTo>
                      <a:pt x="90" y="11"/>
                    </a:lnTo>
                    <a:lnTo>
                      <a:pt x="88" y="11"/>
                    </a:lnTo>
                    <a:lnTo>
                      <a:pt x="86" y="12"/>
                    </a:lnTo>
                    <a:lnTo>
                      <a:pt x="84" y="13"/>
                    </a:lnTo>
                    <a:lnTo>
                      <a:pt x="82" y="14"/>
                    </a:lnTo>
                    <a:lnTo>
                      <a:pt x="80" y="14"/>
                    </a:lnTo>
                    <a:lnTo>
                      <a:pt x="79" y="15"/>
                    </a:lnTo>
                    <a:lnTo>
                      <a:pt x="77" y="16"/>
                    </a:lnTo>
                    <a:lnTo>
                      <a:pt x="75" y="17"/>
                    </a:lnTo>
                    <a:lnTo>
                      <a:pt x="73" y="17"/>
                    </a:lnTo>
                    <a:lnTo>
                      <a:pt x="71" y="18"/>
                    </a:lnTo>
                    <a:lnTo>
                      <a:pt x="69" y="19"/>
                    </a:lnTo>
                    <a:lnTo>
                      <a:pt x="67" y="19"/>
                    </a:lnTo>
                    <a:lnTo>
                      <a:pt x="65" y="20"/>
                    </a:lnTo>
                    <a:lnTo>
                      <a:pt x="64" y="20"/>
                    </a:lnTo>
                    <a:lnTo>
                      <a:pt x="62" y="21"/>
                    </a:lnTo>
                    <a:lnTo>
                      <a:pt x="60" y="21"/>
                    </a:lnTo>
                    <a:lnTo>
                      <a:pt x="58" y="22"/>
                    </a:lnTo>
                    <a:lnTo>
                      <a:pt x="56" y="22"/>
                    </a:lnTo>
                    <a:lnTo>
                      <a:pt x="55" y="23"/>
                    </a:lnTo>
                    <a:lnTo>
                      <a:pt x="53" y="23"/>
                    </a:lnTo>
                    <a:lnTo>
                      <a:pt x="52" y="24"/>
                    </a:lnTo>
                    <a:lnTo>
                      <a:pt x="50" y="24"/>
                    </a:lnTo>
                    <a:lnTo>
                      <a:pt x="49" y="24"/>
                    </a:lnTo>
                    <a:lnTo>
                      <a:pt x="47" y="25"/>
                    </a:lnTo>
                    <a:lnTo>
                      <a:pt x="46" y="25"/>
                    </a:lnTo>
                    <a:lnTo>
                      <a:pt x="44" y="25"/>
                    </a:lnTo>
                    <a:lnTo>
                      <a:pt x="43" y="26"/>
                    </a:lnTo>
                    <a:lnTo>
                      <a:pt x="42" y="26"/>
                    </a:lnTo>
                    <a:lnTo>
                      <a:pt x="40" y="26"/>
                    </a:lnTo>
                    <a:lnTo>
                      <a:pt x="39" y="26"/>
                    </a:lnTo>
                    <a:lnTo>
                      <a:pt x="38" y="27"/>
                    </a:lnTo>
                    <a:lnTo>
                      <a:pt x="37" y="27"/>
                    </a:lnTo>
                    <a:lnTo>
                      <a:pt x="35" y="27"/>
                    </a:lnTo>
                    <a:lnTo>
                      <a:pt x="34" y="27"/>
                    </a:lnTo>
                    <a:lnTo>
                      <a:pt x="33" y="27"/>
                    </a:lnTo>
                    <a:lnTo>
                      <a:pt x="32" y="28"/>
                    </a:lnTo>
                    <a:lnTo>
                      <a:pt x="31" y="28"/>
                    </a:lnTo>
                    <a:lnTo>
                      <a:pt x="30" y="28"/>
                    </a:lnTo>
                    <a:lnTo>
                      <a:pt x="29" y="28"/>
                    </a:lnTo>
                    <a:lnTo>
                      <a:pt x="28" y="28"/>
                    </a:lnTo>
                    <a:lnTo>
                      <a:pt x="27" y="28"/>
                    </a:lnTo>
                    <a:lnTo>
                      <a:pt x="26" y="28"/>
                    </a:lnTo>
                    <a:lnTo>
                      <a:pt x="25" y="28"/>
                    </a:lnTo>
                    <a:lnTo>
                      <a:pt x="24" y="28"/>
                    </a:lnTo>
                    <a:lnTo>
                      <a:pt x="23" y="28"/>
                    </a:lnTo>
                    <a:lnTo>
                      <a:pt x="22" y="28"/>
                    </a:lnTo>
                    <a:lnTo>
                      <a:pt x="21" y="28"/>
                    </a:lnTo>
                    <a:lnTo>
                      <a:pt x="20" y="28"/>
                    </a:lnTo>
                    <a:lnTo>
                      <a:pt x="19" y="28"/>
                    </a:lnTo>
                    <a:lnTo>
                      <a:pt x="18" y="28"/>
                    </a:lnTo>
                    <a:lnTo>
                      <a:pt x="17" y="28"/>
                    </a:lnTo>
                    <a:lnTo>
                      <a:pt x="16" y="28"/>
                    </a:lnTo>
                    <a:lnTo>
                      <a:pt x="15" y="28"/>
                    </a:lnTo>
                    <a:lnTo>
                      <a:pt x="14" y="28"/>
                    </a:lnTo>
                    <a:lnTo>
                      <a:pt x="13" y="27"/>
                    </a:lnTo>
                    <a:lnTo>
                      <a:pt x="12" y="27"/>
                    </a:lnTo>
                    <a:lnTo>
                      <a:pt x="11" y="27"/>
                    </a:lnTo>
                    <a:lnTo>
                      <a:pt x="10" y="27"/>
                    </a:lnTo>
                    <a:lnTo>
                      <a:pt x="9" y="26"/>
                    </a:lnTo>
                    <a:lnTo>
                      <a:pt x="8" y="26"/>
                    </a:lnTo>
                    <a:lnTo>
                      <a:pt x="7" y="26"/>
                    </a:lnTo>
                    <a:lnTo>
                      <a:pt x="7" y="25"/>
                    </a:lnTo>
                    <a:lnTo>
                      <a:pt x="6" y="25"/>
                    </a:lnTo>
                    <a:lnTo>
                      <a:pt x="5" y="24"/>
                    </a:lnTo>
                    <a:lnTo>
                      <a:pt x="4" y="24"/>
                    </a:lnTo>
                    <a:lnTo>
                      <a:pt x="4" y="23"/>
                    </a:lnTo>
                    <a:lnTo>
                      <a:pt x="3" y="23"/>
                    </a:lnTo>
                    <a:lnTo>
                      <a:pt x="3" y="22"/>
                    </a:lnTo>
                    <a:lnTo>
                      <a:pt x="2" y="22"/>
                    </a:lnTo>
                    <a:lnTo>
                      <a:pt x="2" y="21"/>
                    </a:lnTo>
                    <a:lnTo>
                      <a:pt x="1" y="21"/>
                    </a:lnTo>
                    <a:lnTo>
                      <a:pt x="1" y="20"/>
                    </a:lnTo>
                    <a:lnTo>
                      <a:pt x="1" y="19"/>
                    </a:lnTo>
                    <a:lnTo>
                      <a:pt x="0" y="19"/>
                    </a:lnTo>
                    <a:lnTo>
                      <a:pt x="0" y="18"/>
                    </a:lnTo>
                    <a:lnTo>
                      <a:pt x="0" y="1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1" name="AutoShape 39"/>
              <p:cNvSpPr>
                <a:spLocks noChangeArrowheads="1"/>
              </p:cNvSpPr>
              <p:nvPr/>
            </p:nvSpPr>
            <p:spPr bwMode="auto">
              <a:xfrm>
                <a:off x="4956" y="550"/>
                <a:ext cx="52" cy="66"/>
              </a:xfrm>
              <a:custGeom>
                <a:avLst/>
                <a:gdLst>
                  <a:gd name="T0" fmla="*/ 0 w 58"/>
                  <a:gd name="T1" fmla="*/ 72 h 73"/>
                  <a:gd name="T2" fmla="*/ 0 w 58"/>
                  <a:gd name="T3" fmla="*/ 70 h 73"/>
                  <a:gd name="T4" fmla="*/ 0 w 58"/>
                  <a:gd name="T5" fmla="*/ 68 h 73"/>
                  <a:gd name="T6" fmla="*/ 0 w 58"/>
                  <a:gd name="T7" fmla="*/ 66 h 73"/>
                  <a:gd name="T8" fmla="*/ 0 w 58"/>
                  <a:gd name="T9" fmla="*/ 64 h 73"/>
                  <a:gd name="T10" fmla="*/ 1 w 58"/>
                  <a:gd name="T11" fmla="*/ 62 h 73"/>
                  <a:gd name="T12" fmla="*/ 2 w 58"/>
                  <a:gd name="T13" fmla="*/ 60 h 73"/>
                  <a:gd name="T14" fmla="*/ 2 w 58"/>
                  <a:gd name="T15" fmla="*/ 58 h 73"/>
                  <a:gd name="T16" fmla="*/ 3 w 58"/>
                  <a:gd name="T17" fmla="*/ 56 h 73"/>
                  <a:gd name="T18" fmla="*/ 4 w 58"/>
                  <a:gd name="T19" fmla="*/ 54 h 73"/>
                  <a:gd name="T20" fmla="*/ 5 w 58"/>
                  <a:gd name="T21" fmla="*/ 52 h 73"/>
                  <a:gd name="T22" fmla="*/ 6 w 58"/>
                  <a:gd name="T23" fmla="*/ 50 h 73"/>
                  <a:gd name="T24" fmla="*/ 7 w 58"/>
                  <a:gd name="T25" fmla="*/ 48 h 73"/>
                  <a:gd name="T26" fmla="*/ 8 w 58"/>
                  <a:gd name="T27" fmla="*/ 47 h 73"/>
                  <a:gd name="T28" fmla="*/ 10 w 58"/>
                  <a:gd name="T29" fmla="*/ 45 h 73"/>
                  <a:gd name="T30" fmla="*/ 11 w 58"/>
                  <a:gd name="T31" fmla="*/ 44 h 73"/>
                  <a:gd name="T32" fmla="*/ 12 w 58"/>
                  <a:gd name="T33" fmla="*/ 42 h 73"/>
                  <a:gd name="T34" fmla="*/ 14 w 58"/>
                  <a:gd name="T35" fmla="*/ 40 h 73"/>
                  <a:gd name="T36" fmla="*/ 15 w 58"/>
                  <a:gd name="T37" fmla="*/ 38 h 73"/>
                  <a:gd name="T38" fmla="*/ 16 w 58"/>
                  <a:gd name="T39" fmla="*/ 37 h 73"/>
                  <a:gd name="T40" fmla="*/ 18 w 58"/>
                  <a:gd name="T41" fmla="*/ 35 h 73"/>
                  <a:gd name="T42" fmla="*/ 20 w 58"/>
                  <a:gd name="T43" fmla="*/ 33 h 73"/>
                  <a:gd name="T44" fmla="*/ 22 w 58"/>
                  <a:gd name="T45" fmla="*/ 31 h 73"/>
                  <a:gd name="T46" fmla="*/ 24 w 58"/>
                  <a:gd name="T47" fmla="*/ 30 h 73"/>
                  <a:gd name="T48" fmla="*/ 25 w 58"/>
                  <a:gd name="T49" fmla="*/ 28 h 73"/>
                  <a:gd name="T50" fmla="*/ 27 w 58"/>
                  <a:gd name="T51" fmla="*/ 27 h 73"/>
                  <a:gd name="T52" fmla="*/ 28 w 58"/>
                  <a:gd name="T53" fmla="*/ 25 h 73"/>
                  <a:gd name="T54" fmla="*/ 30 w 58"/>
                  <a:gd name="T55" fmla="*/ 24 h 73"/>
                  <a:gd name="T56" fmla="*/ 31 w 58"/>
                  <a:gd name="T57" fmla="*/ 22 h 73"/>
                  <a:gd name="T58" fmla="*/ 33 w 58"/>
                  <a:gd name="T59" fmla="*/ 21 h 73"/>
                  <a:gd name="T60" fmla="*/ 35 w 58"/>
                  <a:gd name="T61" fmla="*/ 19 h 73"/>
                  <a:gd name="T62" fmla="*/ 37 w 58"/>
                  <a:gd name="T63" fmla="*/ 17 h 73"/>
                  <a:gd name="T64" fmla="*/ 39 w 58"/>
                  <a:gd name="T65" fmla="*/ 16 h 73"/>
                  <a:gd name="T66" fmla="*/ 41 w 58"/>
                  <a:gd name="T67" fmla="*/ 14 h 73"/>
                  <a:gd name="T68" fmla="*/ 43 w 58"/>
                  <a:gd name="T69" fmla="*/ 12 h 73"/>
                  <a:gd name="T70" fmla="*/ 45 w 58"/>
                  <a:gd name="T71" fmla="*/ 11 h 73"/>
                  <a:gd name="T72" fmla="*/ 46 w 58"/>
                  <a:gd name="T73" fmla="*/ 10 h 73"/>
                  <a:gd name="T74" fmla="*/ 48 w 58"/>
                  <a:gd name="T75" fmla="*/ 8 h 73"/>
                  <a:gd name="T76" fmla="*/ 50 w 58"/>
                  <a:gd name="T77" fmla="*/ 7 h 73"/>
                  <a:gd name="T78" fmla="*/ 51 w 58"/>
                  <a:gd name="T79" fmla="*/ 6 h 73"/>
                  <a:gd name="T80" fmla="*/ 53 w 58"/>
                  <a:gd name="T81" fmla="*/ 4 h 73"/>
                  <a:gd name="T82" fmla="*/ 55 w 58"/>
                  <a:gd name="T83" fmla="*/ 2 h 73"/>
                  <a:gd name="T84" fmla="*/ 58 w 58"/>
                  <a:gd name="T85" fmla="*/ 0 h 73"/>
                  <a:gd name="T86" fmla="*/ 0 w 58"/>
                  <a:gd name="T87" fmla="*/ 0 h 73"/>
                  <a:gd name="T88" fmla="*/ 58 w 58"/>
                  <a:gd name="T89"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T86" t="T87" r="T88" b="T89"/>
                <a:pathLst>
                  <a:path w="58" h="73">
                    <a:moveTo>
                      <a:pt x="0" y="73"/>
                    </a:moveTo>
                    <a:lnTo>
                      <a:pt x="0" y="72"/>
                    </a:lnTo>
                    <a:lnTo>
                      <a:pt x="0" y="71"/>
                    </a:lnTo>
                    <a:lnTo>
                      <a:pt x="0" y="70"/>
                    </a:lnTo>
                    <a:lnTo>
                      <a:pt x="0" y="69"/>
                    </a:lnTo>
                    <a:lnTo>
                      <a:pt x="0" y="68"/>
                    </a:lnTo>
                    <a:lnTo>
                      <a:pt x="0" y="67"/>
                    </a:lnTo>
                    <a:lnTo>
                      <a:pt x="0" y="66"/>
                    </a:lnTo>
                    <a:lnTo>
                      <a:pt x="0" y="65"/>
                    </a:lnTo>
                    <a:lnTo>
                      <a:pt x="0" y="64"/>
                    </a:lnTo>
                    <a:lnTo>
                      <a:pt x="1" y="63"/>
                    </a:lnTo>
                    <a:lnTo>
                      <a:pt x="1" y="62"/>
                    </a:lnTo>
                    <a:lnTo>
                      <a:pt x="1" y="61"/>
                    </a:lnTo>
                    <a:lnTo>
                      <a:pt x="2" y="60"/>
                    </a:lnTo>
                    <a:lnTo>
                      <a:pt x="2" y="59"/>
                    </a:lnTo>
                    <a:lnTo>
                      <a:pt x="2" y="58"/>
                    </a:lnTo>
                    <a:lnTo>
                      <a:pt x="2" y="57"/>
                    </a:lnTo>
                    <a:lnTo>
                      <a:pt x="3" y="56"/>
                    </a:lnTo>
                    <a:lnTo>
                      <a:pt x="4" y="55"/>
                    </a:lnTo>
                    <a:lnTo>
                      <a:pt x="4" y="54"/>
                    </a:lnTo>
                    <a:lnTo>
                      <a:pt x="5" y="53"/>
                    </a:lnTo>
                    <a:lnTo>
                      <a:pt x="5" y="52"/>
                    </a:lnTo>
                    <a:lnTo>
                      <a:pt x="6" y="51"/>
                    </a:lnTo>
                    <a:lnTo>
                      <a:pt x="6" y="50"/>
                    </a:lnTo>
                    <a:lnTo>
                      <a:pt x="7" y="49"/>
                    </a:lnTo>
                    <a:lnTo>
                      <a:pt x="7" y="48"/>
                    </a:lnTo>
                    <a:lnTo>
                      <a:pt x="8" y="48"/>
                    </a:lnTo>
                    <a:lnTo>
                      <a:pt x="8" y="47"/>
                    </a:lnTo>
                    <a:lnTo>
                      <a:pt x="9" y="46"/>
                    </a:lnTo>
                    <a:lnTo>
                      <a:pt x="10" y="45"/>
                    </a:lnTo>
                    <a:lnTo>
                      <a:pt x="10" y="44"/>
                    </a:lnTo>
                    <a:lnTo>
                      <a:pt x="11" y="44"/>
                    </a:lnTo>
                    <a:lnTo>
                      <a:pt x="11" y="43"/>
                    </a:lnTo>
                    <a:lnTo>
                      <a:pt x="12" y="42"/>
                    </a:lnTo>
                    <a:lnTo>
                      <a:pt x="13" y="41"/>
                    </a:lnTo>
                    <a:lnTo>
                      <a:pt x="14" y="40"/>
                    </a:lnTo>
                    <a:lnTo>
                      <a:pt x="15" y="39"/>
                    </a:lnTo>
                    <a:lnTo>
                      <a:pt x="15" y="38"/>
                    </a:lnTo>
                    <a:lnTo>
                      <a:pt x="16" y="38"/>
                    </a:lnTo>
                    <a:lnTo>
                      <a:pt x="16" y="37"/>
                    </a:lnTo>
                    <a:lnTo>
                      <a:pt x="17" y="36"/>
                    </a:lnTo>
                    <a:lnTo>
                      <a:pt x="18" y="35"/>
                    </a:lnTo>
                    <a:lnTo>
                      <a:pt x="19" y="34"/>
                    </a:lnTo>
                    <a:lnTo>
                      <a:pt x="20" y="33"/>
                    </a:lnTo>
                    <a:lnTo>
                      <a:pt x="21" y="32"/>
                    </a:lnTo>
                    <a:lnTo>
                      <a:pt x="22" y="31"/>
                    </a:lnTo>
                    <a:lnTo>
                      <a:pt x="23" y="30"/>
                    </a:lnTo>
                    <a:lnTo>
                      <a:pt x="24" y="30"/>
                    </a:lnTo>
                    <a:lnTo>
                      <a:pt x="24" y="29"/>
                    </a:lnTo>
                    <a:lnTo>
                      <a:pt x="25" y="28"/>
                    </a:lnTo>
                    <a:lnTo>
                      <a:pt x="26" y="27"/>
                    </a:lnTo>
                    <a:lnTo>
                      <a:pt x="27" y="27"/>
                    </a:lnTo>
                    <a:lnTo>
                      <a:pt x="27" y="26"/>
                    </a:lnTo>
                    <a:lnTo>
                      <a:pt x="28" y="25"/>
                    </a:lnTo>
                    <a:lnTo>
                      <a:pt x="29" y="25"/>
                    </a:lnTo>
                    <a:lnTo>
                      <a:pt x="30" y="24"/>
                    </a:lnTo>
                    <a:lnTo>
                      <a:pt x="30" y="23"/>
                    </a:lnTo>
                    <a:lnTo>
                      <a:pt x="31" y="22"/>
                    </a:lnTo>
                    <a:lnTo>
                      <a:pt x="32" y="22"/>
                    </a:lnTo>
                    <a:lnTo>
                      <a:pt x="33" y="21"/>
                    </a:lnTo>
                    <a:lnTo>
                      <a:pt x="34" y="20"/>
                    </a:lnTo>
                    <a:lnTo>
                      <a:pt x="35" y="19"/>
                    </a:lnTo>
                    <a:lnTo>
                      <a:pt x="36" y="18"/>
                    </a:lnTo>
                    <a:lnTo>
                      <a:pt x="37" y="17"/>
                    </a:lnTo>
                    <a:lnTo>
                      <a:pt x="38" y="16"/>
                    </a:lnTo>
                    <a:lnTo>
                      <a:pt x="39" y="16"/>
                    </a:lnTo>
                    <a:lnTo>
                      <a:pt x="40" y="15"/>
                    </a:lnTo>
                    <a:lnTo>
                      <a:pt x="41" y="14"/>
                    </a:lnTo>
                    <a:lnTo>
                      <a:pt x="42" y="13"/>
                    </a:lnTo>
                    <a:lnTo>
                      <a:pt x="43" y="12"/>
                    </a:lnTo>
                    <a:lnTo>
                      <a:pt x="44" y="12"/>
                    </a:lnTo>
                    <a:lnTo>
                      <a:pt x="45" y="11"/>
                    </a:lnTo>
                    <a:lnTo>
                      <a:pt x="45" y="10"/>
                    </a:lnTo>
                    <a:lnTo>
                      <a:pt x="46" y="10"/>
                    </a:lnTo>
                    <a:lnTo>
                      <a:pt x="47" y="9"/>
                    </a:lnTo>
                    <a:lnTo>
                      <a:pt x="48" y="8"/>
                    </a:lnTo>
                    <a:lnTo>
                      <a:pt x="49" y="8"/>
                    </a:lnTo>
                    <a:lnTo>
                      <a:pt x="50" y="7"/>
                    </a:lnTo>
                    <a:lnTo>
                      <a:pt x="50" y="6"/>
                    </a:lnTo>
                    <a:lnTo>
                      <a:pt x="51" y="6"/>
                    </a:lnTo>
                    <a:lnTo>
                      <a:pt x="52" y="5"/>
                    </a:lnTo>
                    <a:lnTo>
                      <a:pt x="53" y="4"/>
                    </a:lnTo>
                    <a:lnTo>
                      <a:pt x="54" y="3"/>
                    </a:lnTo>
                    <a:lnTo>
                      <a:pt x="55" y="2"/>
                    </a:lnTo>
                    <a:lnTo>
                      <a:pt x="57" y="1"/>
                    </a:lnTo>
                    <a:lnTo>
                      <a:pt x="5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2" name="AutoShape 40"/>
              <p:cNvSpPr>
                <a:spLocks noChangeArrowheads="1"/>
              </p:cNvSpPr>
              <p:nvPr/>
            </p:nvSpPr>
            <p:spPr bwMode="auto">
              <a:xfrm>
                <a:off x="5008" y="547"/>
                <a:ext cx="6" cy="3"/>
              </a:xfrm>
              <a:custGeom>
                <a:avLst/>
                <a:gdLst>
                  <a:gd name="T0" fmla="*/ 0 w 7"/>
                  <a:gd name="T1" fmla="*/ 4 h 4"/>
                  <a:gd name="T2" fmla="*/ 1 w 7"/>
                  <a:gd name="T3" fmla="*/ 4 h 4"/>
                  <a:gd name="T4" fmla="*/ 2 w 7"/>
                  <a:gd name="T5" fmla="*/ 3 h 4"/>
                  <a:gd name="T6" fmla="*/ 4 w 7"/>
                  <a:gd name="T7" fmla="*/ 2 h 4"/>
                  <a:gd name="T8" fmla="*/ 5 w 7"/>
                  <a:gd name="T9" fmla="*/ 1 h 4"/>
                  <a:gd name="T10" fmla="*/ 7 w 7"/>
                  <a:gd name="T11" fmla="*/ 0 h 4"/>
                  <a:gd name="T12" fmla="*/ 0 w 7"/>
                  <a:gd name="T13" fmla="*/ 0 h 4"/>
                  <a:gd name="T14" fmla="*/ 7 w 7"/>
                  <a:gd name="T15" fmla="*/ 4 h 4"/>
                </a:gdLst>
                <a:ahLst/>
                <a:cxnLst>
                  <a:cxn ang="0">
                    <a:pos x="T0" y="T1"/>
                  </a:cxn>
                  <a:cxn ang="0">
                    <a:pos x="T2" y="T3"/>
                  </a:cxn>
                  <a:cxn ang="0">
                    <a:pos x="T4" y="T5"/>
                  </a:cxn>
                  <a:cxn ang="0">
                    <a:pos x="T6" y="T7"/>
                  </a:cxn>
                  <a:cxn ang="0">
                    <a:pos x="T8" y="T9"/>
                  </a:cxn>
                  <a:cxn ang="0">
                    <a:pos x="T10" y="T11"/>
                  </a:cxn>
                </a:cxnLst>
                <a:rect l="T12" t="T13" r="T14" b="T15"/>
                <a:pathLst>
                  <a:path w="7" h="4">
                    <a:moveTo>
                      <a:pt x="0" y="4"/>
                    </a:moveTo>
                    <a:lnTo>
                      <a:pt x="1" y="4"/>
                    </a:lnTo>
                    <a:lnTo>
                      <a:pt x="2" y="3"/>
                    </a:lnTo>
                    <a:lnTo>
                      <a:pt x="4" y="2"/>
                    </a:lnTo>
                    <a:lnTo>
                      <a:pt x="5" y="1"/>
                    </a:lnTo>
                    <a:lnTo>
                      <a:pt x="7"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3" name="AutoShape 41"/>
              <p:cNvSpPr>
                <a:spLocks noChangeArrowheads="1"/>
              </p:cNvSpPr>
              <p:nvPr/>
            </p:nvSpPr>
            <p:spPr bwMode="auto">
              <a:xfrm>
                <a:off x="5007" y="441"/>
                <a:ext cx="118" cy="86"/>
              </a:xfrm>
              <a:custGeom>
                <a:avLst/>
                <a:gdLst>
                  <a:gd name="T0" fmla="*/ 131 w 131"/>
                  <a:gd name="T1" fmla="*/ 95 h 95"/>
                  <a:gd name="T2" fmla="*/ 106 w 131"/>
                  <a:gd name="T3" fmla="*/ 85 h 95"/>
                  <a:gd name="T4" fmla="*/ 113 w 131"/>
                  <a:gd name="T5" fmla="*/ 75 h 95"/>
                  <a:gd name="T6" fmla="*/ 131 w 131"/>
                  <a:gd name="T7" fmla="*/ 95 h 95"/>
                  <a:gd name="T8" fmla="*/ 113 w 131"/>
                  <a:gd name="T9" fmla="*/ 75 h 95"/>
                  <a:gd name="T10" fmla="*/ 131 w 131"/>
                  <a:gd name="T11" fmla="*/ 95 h 95"/>
                  <a:gd name="T12" fmla="*/ 106 w 131"/>
                  <a:gd name="T13" fmla="*/ 85 h 95"/>
                  <a:gd name="T14" fmla="*/ 100 w 131"/>
                  <a:gd name="T15" fmla="*/ 67 h 95"/>
                  <a:gd name="T16" fmla="*/ 80 w 131"/>
                  <a:gd name="T17" fmla="*/ 67 h 95"/>
                  <a:gd name="T18" fmla="*/ 74 w 131"/>
                  <a:gd name="T19" fmla="*/ 49 h 95"/>
                  <a:gd name="T20" fmla="*/ 53 w 131"/>
                  <a:gd name="T21" fmla="*/ 50 h 95"/>
                  <a:gd name="T22" fmla="*/ 47 w 131"/>
                  <a:gd name="T23" fmla="*/ 32 h 95"/>
                  <a:gd name="T24" fmla="*/ 27 w 131"/>
                  <a:gd name="T25" fmla="*/ 32 h 95"/>
                  <a:gd name="T26" fmla="*/ 21 w 131"/>
                  <a:gd name="T27" fmla="*/ 14 h 95"/>
                  <a:gd name="T28" fmla="*/ 0 w 131"/>
                  <a:gd name="T29" fmla="*/ 15 h 95"/>
                  <a:gd name="T30" fmla="*/ 7 w 131"/>
                  <a:gd name="T31" fmla="*/ 5 h 95"/>
                  <a:gd name="T32" fmla="*/ 21 w 131"/>
                  <a:gd name="T33" fmla="*/ 14 h 95"/>
                  <a:gd name="T34" fmla="*/ 13 w 131"/>
                  <a:gd name="T35" fmla="*/ 24 h 95"/>
                  <a:gd name="T36" fmla="*/ 27 w 131"/>
                  <a:gd name="T37" fmla="*/ 32 h 95"/>
                  <a:gd name="T38" fmla="*/ 34 w 131"/>
                  <a:gd name="T39" fmla="*/ 23 h 95"/>
                  <a:gd name="T40" fmla="*/ 47 w 131"/>
                  <a:gd name="T41" fmla="*/ 32 h 95"/>
                  <a:gd name="T42" fmla="*/ 40 w 131"/>
                  <a:gd name="T43" fmla="*/ 41 h 95"/>
                  <a:gd name="T44" fmla="*/ 53 w 131"/>
                  <a:gd name="T45" fmla="*/ 50 h 95"/>
                  <a:gd name="T46" fmla="*/ 60 w 131"/>
                  <a:gd name="T47" fmla="*/ 40 h 95"/>
                  <a:gd name="T48" fmla="*/ 74 w 131"/>
                  <a:gd name="T49" fmla="*/ 49 h 95"/>
                  <a:gd name="T50" fmla="*/ 66 w 131"/>
                  <a:gd name="T51" fmla="*/ 59 h 95"/>
                  <a:gd name="T52" fmla="*/ 80 w 131"/>
                  <a:gd name="T53" fmla="*/ 67 h 95"/>
                  <a:gd name="T54" fmla="*/ 87 w 131"/>
                  <a:gd name="T55" fmla="*/ 58 h 95"/>
                  <a:gd name="T56" fmla="*/ 100 w 131"/>
                  <a:gd name="T57" fmla="*/ 67 h 95"/>
                  <a:gd name="T58" fmla="*/ 93 w 131"/>
                  <a:gd name="T59" fmla="*/ 76 h 95"/>
                  <a:gd name="T60" fmla="*/ 106 w 131"/>
                  <a:gd name="T61" fmla="*/ 85 h 95"/>
                  <a:gd name="T62" fmla="*/ 0 w 131"/>
                  <a:gd name="T63" fmla="*/ 15 h 95"/>
                  <a:gd name="T64" fmla="*/ 0 w 131"/>
                  <a:gd name="T65" fmla="*/ 0 h 95"/>
                  <a:gd name="T66" fmla="*/ 7 w 131"/>
                  <a:gd name="T67" fmla="*/ 5 h 95"/>
                  <a:gd name="T68" fmla="*/ 113 w 131"/>
                  <a:gd name="T69" fmla="*/ 75 h 95"/>
                  <a:gd name="T70" fmla="*/ 0 w 131"/>
                  <a:gd name="T71" fmla="*/ 0 h 95"/>
                  <a:gd name="T72" fmla="*/ 131 w 131"/>
                  <a:gd name="T73"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T70" t="T71" r="T72" b="T73"/>
                <a:pathLst>
                  <a:path w="131" h="95">
                    <a:moveTo>
                      <a:pt x="131" y="95"/>
                    </a:moveTo>
                    <a:lnTo>
                      <a:pt x="106" y="85"/>
                    </a:lnTo>
                    <a:lnTo>
                      <a:pt x="113" y="75"/>
                    </a:lnTo>
                    <a:lnTo>
                      <a:pt x="131" y="95"/>
                    </a:lnTo>
                    <a:lnTo>
                      <a:pt x="113" y="75"/>
                    </a:lnTo>
                    <a:lnTo>
                      <a:pt x="131" y="95"/>
                    </a:lnTo>
                    <a:lnTo>
                      <a:pt x="106" y="85"/>
                    </a:lnTo>
                    <a:lnTo>
                      <a:pt x="100" y="67"/>
                    </a:lnTo>
                    <a:lnTo>
                      <a:pt x="80" y="67"/>
                    </a:lnTo>
                    <a:lnTo>
                      <a:pt x="74" y="49"/>
                    </a:lnTo>
                    <a:lnTo>
                      <a:pt x="53" y="50"/>
                    </a:lnTo>
                    <a:lnTo>
                      <a:pt x="47" y="32"/>
                    </a:lnTo>
                    <a:lnTo>
                      <a:pt x="27" y="32"/>
                    </a:lnTo>
                    <a:lnTo>
                      <a:pt x="21" y="14"/>
                    </a:lnTo>
                    <a:lnTo>
                      <a:pt x="0" y="15"/>
                    </a:lnTo>
                    <a:lnTo>
                      <a:pt x="7" y="5"/>
                    </a:lnTo>
                    <a:lnTo>
                      <a:pt x="21" y="14"/>
                    </a:lnTo>
                    <a:lnTo>
                      <a:pt x="13" y="24"/>
                    </a:lnTo>
                    <a:lnTo>
                      <a:pt x="27" y="32"/>
                    </a:lnTo>
                    <a:lnTo>
                      <a:pt x="34" y="23"/>
                    </a:lnTo>
                    <a:lnTo>
                      <a:pt x="47" y="32"/>
                    </a:lnTo>
                    <a:lnTo>
                      <a:pt x="40" y="41"/>
                    </a:lnTo>
                    <a:lnTo>
                      <a:pt x="53" y="50"/>
                    </a:lnTo>
                    <a:lnTo>
                      <a:pt x="60" y="40"/>
                    </a:lnTo>
                    <a:lnTo>
                      <a:pt x="74" y="49"/>
                    </a:lnTo>
                    <a:lnTo>
                      <a:pt x="66" y="59"/>
                    </a:lnTo>
                    <a:lnTo>
                      <a:pt x="80" y="67"/>
                    </a:lnTo>
                    <a:lnTo>
                      <a:pt x="87" y="58"/>
                    </a:lnTo>
                    <a:lnTo>
                      <a:pt x="100" y="67"/>
                    </a:lnTo>
                    <a:lnTo>
                      <a:pt x="93" y="76"/>
                    </a:lnTo>
                    <a:lnTo>
                      <a:pt x="106" y="85"/>
                    </a:lnTo>
                    <a:lnTo>
                      <a:pt x="0" y="15"/>
                    </a:lnTo>
                    <a:lnTo>
                      <a:pt x="0" y="0"/>
                    </a:lnTo>
                    <a:lnTo>
                      <a:pt x="7" y="5"/>
                    </a:lnTo>
                    <a:lnTo>
                      <a:pt x="113" y="75"/>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4" name="AutoShape 42"/>
              <p:cNvSpPr>
                <a:spLocks noChangeArrowheads="1"/>
              </p:cNvSpPr>
              <p:nvPr/>
            </p:nvSpPr>
            <p:spPr bwMode="auto">
              <a:xfrm>
                <a:off x="4980" y="458"/>
                <a:ext cx="61" cy="124"/>
              </a:xfrm>
              <a:custGeom>
                <a:avLst/>
                <a:gdLst>
                  <a:gd name="T0" fmla="*/ 0 w 68"/>
                  <a:gd name="T1" fmla="*/ 2 h 138"/>
                  <a:gd name="T2" fmla="*/ 63 w 68"/>
                  <a:gd name="T3" fmla="*/ 138 h 138"/>
                  <a:gd name="T4" fmla="*/ 68 w 68"/>
                  <a:gd name="T5" fmla="*/ 136 h 138"/>
                  <a:gd name="T6" fmla="*/ 5 w 68"/>
                  <a:gd name="T7" fmla="*/ 0 h 138"/>
                  <a:gd name="T8" fmla="*/ 0 w 68"/>
                  <a:gd name="T9" fmla="*/ 0 h 138"/>
                  <a:gd name="T10" fmla="*/ 68 w 68"/>
                  <a:gd name="T11" fmla="*/ 138 h 138"/>
                </a:gdLst>
                <a:ahLst/>
                <a:cxnLst>
                  <a:cxn ang="0">
                    <a:pos x="T0" y="T1"/>
                  </a:cxn>
                  <a:cxn ang="0">
                    <a:pos x="T2" y="T3"/>
                  </a:cxn>
                  <a:cxn ang="0">
                    <a:pos x="T4" y="T5"/>
                  </a:cxn>
                  <a:cxn ang="0">
                    <a:pos x="T6" y="T7"/>
                  </a:cxn>
                </a:cxnLst>
                <a:rect l="T8" t="T9" r="T10" b="T11"/>
                <a:pathLst>
                  <a:path w="68" h="138">
                    <a:moveTo>
                      <a:pt x="0" y="2"/>
                    </a:moveTo>
                    <a:lnTo>
                      <a:pt x="63" y="138"/>
                    </a:lnTo>
                    <a:lnTo>
                      <a:pt x="68" y="136"/>
                    </a:lnTo>
                    <a:lnTo>
                      <a:pt x="5"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5" name="Line 43"/>
              <p:cNvSpPr>
                <a:spLocks noChangeShapeType="1"/>
              </p:cNvSpPr>
              <p:nvPr/>
            </p:nvSpPr>
            <p:spPr bwMode="auto">
              <a:xfrm flipV="1">
                <a:off x="5042" y="579"/>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16" name="AutoShape 44"/>
              <p:cNvSpPr>
                <a:spLocks noChangeArrowheads="1"/>
              </p:cNvSpPr>
              <p:nvPr/>
            </p:nvSpPr>
            <p:spPr bwMode="auto">
              <a:xfrm>
                <a:off x="4986" y="457"/>
                <a:ext cx="60" cy="142"/>
              </a:xfrm>
              <a:custGeom>
                <a:avLst/>
                <a:gdLst>
                  <a:gd name="T0" fmla="*/ 63 w 67"/>
                  <a:gd name="T1" fmla="*/ 136 h 157"/>
                  <a:gd name="T2" fmla="*/ 0 w 67"/>
                  <a:gd name="T3" fmla="*/ 0 h 157"/>
                  <a:gd name="T4" fmla="*/ 63 w 67"/>
                  <a:gd name="T5" fmla="*/ 136 h 157"/>
                  <a:gd name="T6" fmla="*/ 67 w 67"/>
                  <a:gd name="T7" fmla="*/ 157 h 157"/>
                  <a:gd name="T8" fmla="*/ 57 w 67"/>
                  <a:gd name="T9" fmla="*/ 139 h 157"/>
                  <a:gd name="T10" fmla="*/ 0 w 67"/>
                  <a:gd name="T11" fmla="*/ 0 h 157"/>
                  <a:gd name="T12" fmla="*/ 67 w 67"/>
                  <a:gd name="T13" fmla="*/ 157 h 157"/>
                </a:gdLst>
                <a:ahLst/>
                <a:cxnLst>
                  <a:cxn ang="0">
                    <a:pos x="T0" y="T1"/>
                  </a:cxn>
                  <a:cxn ang="0">
                    <a:pos x="T2" y="T3"/>
                  </a:cxn>
                  <a:cxn ang="0">
                    <a:pos x="T4" y="T5"/>
                  </a:cxn>
                  <a:cxn ang="0">
                    <a:pos x="T6" y="T7"/>
                  </a:cxn>
                  <a:cxn ang="0">
                    <a:pos x="T8" y="T9"/>
                  </a:cxn>
                </a:cxnLst>
                <a:rect l="T10" t="T11" r="T12" b="T13"/>
                <a:pathLst>
                  <a:path w="67" h="157">
                    <a:moveTo>
                      <a:pt x="63" y="136"/>
                    </a:moveTo>
                    <a:lnTo>
                      <a:pt x="0" y="0"/>
                    </a:lnTo>
                    <a:lnTo>
                      <a:pt x="63" y="136"/>
                    </a:lnTo>
                    <a:lnTo>
                      <a:pt x="67" y="157"/>
                    </a:lnTo>
                    <a:lnTo>
                      <a:pt x="57" y="13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7" name="AutoShape 45"/>
              <p:cNvSpPr>
                <a:spLocks noChangeArrowheads="1"/>
              </p:cNvSpPr>
              <p:nvPr/>
            </p:nvSpPr>
            <p:spPr bwMode="auto">
              <a:xfrm>
                <a:off x="4980" y="460"/>
                <a:ext cx="61" cy="121"/>
              </a:xfrm>
              <a:custGeom>
                <a:avLst/>
                <a:gdLst>
                  <a:gd name="T0" fmla="*/ 0 w 68"/>
                  <a:gd name="T1" fmla="*/ 0 h 134"/>
                  <a:gd name="T2" fmla="*/ 12 w 68"/>
                  <a:gd name="T3" fmla="*/ 13 h 134"/>
                  <a:gd name="T4" fmla="*/ 14 w 68"/>
                  <a:gd name="T5" fmla="*/ 30 h 134"/>
                  <a:gd name="T6" fmla="*/ 26 w 68"/>
                  <a:gd name="T7" fmla="*/ 43 h 134"/>
                  <a:gd name="T8" fmla="*/ 28 w 68"/>
                  <a:gd name="T9" fmla="*/ 60 h 134"/>
                  <a:gd name="T10" fmla="*/ 40 w 68"/>
                  <a:gd name="T11" fmla="*/ 74 h 134"/>
                  <a:gd name="T12" fmla="*/ 42 w 68"/>
                  <a:gd name="T13" fmla="*/ 90 h 134"/>
                  <a:gd name="T14" fmla="*/ 54 w 68"/>
                  <a:gd name="T15" fmla="*/ 104 h 134"/>
                  <a:gd name="T16" fmla="*/ 56 w 68"/>
                  <a:gd name="T17" fmla="*/ 120 h 134"/>
                  <a:gd name="T18" fmla="*/ 68 w 68"/>
                  <a:gd name="T19" fmla="*/ 134 h 134"/>
                  <a:gd name="T20" fmla="*/ 0 w 68"/>
                  <a:gd name="T21" fmla="*/ 0 h 134"/>
                  <a:gd name="T22" fmla="*/ 68 w 68"/>
                  <a:gd name="T23"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68" h="134">
                    <a:moveTo>
                      <a:pt x="0" y="0"/>
                    </a:moveTo>
                    <a:lnTo>
                      <a:pt x="12" y="13"/>
                    </a:lnTo>
                    <a:lnTo>
                      <a:pt x="14" y="30"/>
                    </a:lnTo>
                    <a:lnTo>
                      <a:pt x="26" y="43"/>
                    </a:lnTo>
                    <a:lnTo>
                      <a:pt x="28" y="60"/>
                    </a:lnTo>
                    <a:lnTo>
                      <a:pt x="40" y="74"/>
                    </a:lnTo>
                    <a:lnTo>
                      <a:pt x="42" y="90"/>
                    </a:lnTo>
                    <a:lnTo>
                      <a:pt x="54" y="104"/>
                    </a:lnTo>
                    <a:lnTo>
                      <a:pt x="56" y="120"/>
                    </a:lnTo>
                    <a:lnTo>
                      <a:pt x="68" y="13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8" name="AutoShape 46"/>
              <p:cNvSpPr>
                <a:spLocks noChangeArrowheads="1"/>
              </p:cNvSpPr>
              <p:nvPr/>
            </p:nvSpPr>
            <p:spPr bwMode="auto">
              <a:xfrm>
                <a:off x="4987" y="472"/>
                <a:ext cx="55" cy="111"/>
              </a:xfrm>
              <a:custGeom>
                <a:avLst/>
                <a:gdLst>
                  <a:gd name="T0" fmla="*/ 0 w 61"/>
                  <a:gd name="T1" fmla="*/ 2 h 123"/>
                  <a:gd name="T2" fmla="*/ 5 w 61"/>
                  <a:gd name="T3" fmla="*/ 0 h 123"/>
                  <a:gd name="T4" fmla="*/ 12 w 61"/>
                  <a:gd name="T5" fmla="*/ 15 h 123"/>
                  <a:gd name="T6" fmla="*/ 7 w 61"/>
                  <a:gd name="T7" fmla="*/ 17 h 123"/>
                  <a:gd name="T8" fmla="*/ 14 w 61"/>
                  <a:gd name="T9" fmla="*/ 32 h 123"/>
                  <a:gd name="T10" fmla="*/ 19 w 61"/>
                  <a:gd name="T11" fmla="*/ 30 h 123"/>
                  <a:gd name="T12" fmla="*/ 26 w 61"/>
                  <a:gd name="T13" fmla="*/ 46 h 123"/>
                  <a:gd name="T14" fmla="*/ 21 w 61"/>
                  <a:gd name="T15" fmla="*/ 47 h 123"/>
                  <a:gd name="T16" fmla="*/ 28 w 61"/>
                  <a:gd name="T17" fmla="*/ 62 h 123"/>
                  <a:gd name="T18" fmla="*/ 33 w 61"/>
                  <a:gd name="T19" fmla="*/ 61 h 123"/>
                  <a:gd name="T20" fmla="*/ 40 w 61"/>
                  <a:gd name="T21" fmla="*/ 76 h 123"/>
                  <a:gd name="T22" fmla="*/ 35 w 61"/>
                  <a:gd name="T23" fmla="*/ 77 h 123"/>
                  <a:gd name="T24" fmla="*/ 40 w 61"/>
                  <a:gd name="T25" fmla="*/ 76 h 123"/>
                  <a:gd name="T26" fmla="*/ 47 w 61"/>
                  <a:gd name="T27" fmla="*/ 91 h 123"/>
                  <a:gd name="T28" fmla="*/ 42 w 61"/>
                  <a:gd name="T29" fmla="*/ 92 h 123"/>
                  <a:gd name="T30" fmla="*/ 49 w 61"/>
                  <a:gd name="T31" fmla="*/ 107 h 123"/>
                  <a:gd name="T32" fmla="*/ 54 w 61"/>
                  <a:gd name="T33" fmla="*/ 106 h 123"/>
                  <a:gd name="T34" fmla="*/ 61 w 61"/>
                  <a:gd name="T35" fmla="*/ 121 h 123"/>
                  <a:gd name="T36" fmla="*/ 56 w 61"/>
                  <a:gd name="T37" fmla="*/ 123 h 123"/>
                  <a:gd name="T38" fmla="*/ 0 w 61"/>
                  <a:gd name="T39" fmla="*/ 0 h 123"/>
                  <a:gd name="T40" fmla="*/ 61 w 61"/>
                  <a:gd name="T41"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T38" t="T39" r="T40" b="T41"/>
                <a:pathLst>
                  <a:path w="61" h="123">
                    <a:moveTo>
                      <a:pt x="0" y="2"/>
                    </a:moveTo>
                    <a:lnTo>
                      <a:pt x="5" y="0"/>
                    </a:lnTo>
                    <a:lnTo>
                      <a:pt x="12" y="15"/>
                    </a:lnTo>
                    <a:lnTo>
                      <a:pt x="7" y="17"/>
                    </a:lnTo>
                    <a:lnTo>
                      <a:pt x="14" y="32"/>
                    </a:lnTo>
                    <a:lnTo>
                      <a:pt x="19" y="30"/>
                    </a:lnTo>
                    <a:lnTo>
                      <a:pt x="26" y="46"/>
                    </a:lnTo>
                    <a:lnTo>
                      <a:pt x="21" y="47"/>
                    </a:lnTo>
                    <a:lnTo>
                      <a:pt x="28" y="62"/>
                    </a:lnTo>
                    <a:lnTo>
                      <a:pt x="33" y="61"/>
                    </a:lnTo>
                    <a:lnTo>
                      <a:pt x="40" y="76"/>
                    </a:lnTo>
                    <a:lnTo>
                      <a:pt x="35" y="77"/>
                    </a:lnTo>
                    <a:lnTo>
                      <a:pt x="40" y="76"/>
                    </a:lnTo>
                    <a:lnTo>
                      <a:pt x="47" y="91"/>
                    </a:lnTo>
                    <a:lnTo>
                      <a:pt x="42" y="92"/>
                    </a:lnTo>
                    <a:lnTo>
                      <a:pt x="49" y="107"/>
                    </a:lnTo>
                    <a:lnTo>
                      <a:pt x="54" y="106"/>
                    </a:lnTo>
                    <a:lnTo>
                      <a:pt x="61" y="121"/>
                    </a:lnTo>
                    <a:lnTo>
                      <a:pt x="56" y="12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19" name="Line 47"/>
              <p:cNvSpPr>
                <a:spLocks noChangeShapeType="1"/>
              </p:cNvSpPr>
              <p:nvPr/>
            </p:nvSpPr>
            <p:spPr bwMode="auto">
              <a:xfrm flipH="1">
                <a:off x="4990" y="453"/>
                <a:ext cx="17"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20" name="AutoShape 48"/>
              <p:cNvSpPr>
                <a:spLocks noChangeArrowheads="1"/>
              </p:cNvSpPr>
              <p:nvPr/>
            </p:nvSpPr>
            <p:spPr bwMode="auto">
              <a:xfrm>
                <a:off x="4991" y="449"/>
                <a:ext cx="15" cy="15"/>
              </a:xfrm>
              <a:custGeom>
                <a:avLst/>
                <a:gdLst>
                  <a:gd name="T0" fmla="*/ 0 w 17"/>
                  <a:gd name="T1" fmla="*/ 17 h 17"/>
                  <a:gd name="T2" fmla="*/ 5 w 17"/>
                  <a:gd name="T3" fmla="*/ 0 h 17"/>
                  <a:gd name="T4" fmla="*/ 17 w 17"/>
                  <a:gd name="T5" fmla="*/ 4 h 17"/>
                  <a:gd name="T6" fmla="*/ 0 w 17"/>
                  <a:gd name="T7" fmla="*/ 0 h 17"/>
                  <a:gd name="T8" fmla="*/ 17 w 17"/>
                  <a:gd name="T9" fmla="*/ 17 h 17"/>
                </a:gdLst>
                <a:ahLst/>
                <a:cxnLst>
                  <a:cxn ang="0">
                    <a:pos x="T0" y="T1"/>
                  </a:cxn>
                  <a:cxn ang="0">
                    <a:pos x="T2" y="T3"/>
                  </a:cxn>
                  <a:cxn ang="0">
                    <a:pos x="T4" y="T5"/>
                  </a:cxn>
                </a:cxnLst>
                <a:rect l="T6" t="T7" r="T8" b="T9"/>
                <a:pathLst>
                  <a:path w="17" h="17">
                    <a:moveTo>
                      <a:pt x="0" y="17"/>
                    </a:moveTo>
                    <a:lnTo>
                      <a:pt x="5" y="0"/>
                    </a:lnTo>
                    <a:lnTo>
                      <a:pt x="17" y="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1" name="Line 49"/>
              <p:cNvSpPr>
                <a:spLocks noChangeShapeType="1"/>
              </p:cNvSpPr>
              <p:nvPr/>
            </p:nvSpPr>
            <p:spPr bwMode="auto">
              <a:xfrm>
                <a:off x="4996" y="449"/>
                <a:ext cx="5"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22" name="Line 50"/>
              <p:cNvSpPr>
                <a:spLocks noChangeShapeType="1"/>
              </p:cNvSpPr>
              <p:nvPr/>
            </p:nvSpPr>
            <p:spPr bwMode="auto">
              <a:xfrm flipV="1">
                <a:off x="4978" y="466"/>
                <a:ext cx="6"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23" name="AutoShape 51"/>
              <p:cNvSpPr>
                <a:spLocks noChangeArrowheads="1"/>
              </p:cNvSpPr>
              <p:nvPr/>
            </p:nvSpPr>
            <p:spPr bwMode="auto">
              <a:xfrm>
                <a:off x="4988" y="458"/>
                <a:ext cx="18" cy="9"/>
              </a:xfrm>
              <a:custGeom>
                <a:avLst/>
                <a:gdLst>
                  <a:gd name="T0" fmla="*/ 0 w 20"/>
                  <a:gd name="T1" fmla="*/ 10 h 10"/>
                  <a:gd name="T2" fmla="*/ 1 w 20"/>
                  <a:gd name="T3" fmla="*/ 10 h 10"/>
                  <a:gd name="T4" fmla="*/ 1 w 20"/>
                  <a:gd name="T5" fmla="*/ 9 h 10"/>
                  <a:gd name="T6" fmla="*/ 2 w 20"/>
                  <a:gd name="T7" fmla="*/ 9 h 10"/>
                  <a:gd name="T8" fmla="*/ 3 w 20"/>
                  <a:gd name="T9" fmla="*/ 8 h 10"/>
                  <a:gd name="T10" fmla="*/ 4 w 20"/>
                  <a:gd name="T11" fmla="*/ 8 h 10"/>
                  <a:gd name="T12" fmla="*/ 4 w 20"/>
                  <a:gd name="T13" fmla="*/ 7 h 10"/>
                  <a:gd name="T14" fmla="*/ 5 w 20"/>
                  <a:gd name="T15" fmla="*/ 7 h 10"/>
                  <a:gd name="T16" fmla="*/ 6 w 20"/>
                  <a:gd name="T17" fmla="*/ 6 h 10"/>
                  <a:gd name="T18" fmla="*/ 7 w 20"/>
                  <a:gd name="T19" fmla="*/ 6 h 10"/>
                  <a:gd name="T20" fmla="*/ 7 w 20"/>
                  <a:gd name="T21" fmla="*/ 5 h 10"/>
                  <a:gd name="T22" fmla="*/ 8 w 20"/>
                  <a:gd name="T23" fmla="*/ 5 h 10"/>
                  <a:gd name="T24" fmla="*/ 9 w 20"/>
                  <a:gd name="T25" fmla="*/ 5 h 10"/>
                  <a:gd name="T26" fmla="*/ 9 w 20"/>
                  <a:gd name="T27" fmla="*/ 4 h 10"/>
                  <a:gd name="T28" fmla="*/ 10 w 20"/>
                  <a:gd name="T29" fmla="*/ 4 h 10"/>
                  <a:gd name="T30" fmla="*/ 11 w 20"/>
                  <a:gd name="T31" fmla="*/ 4 h 10"/>
                  <a:gd name="T32" fmla="*/ 11 w 20"/>
                  <a:gd name="T33" fmla="*/ 3 h 10"/>
                  <a:gd name="T34" fmla="*/ 12 w 20"/>
                  <a:gd name="T35" fmla="*/ 3 h 10"/>
                  <a:gd name="T36" fmla="*/ 13 w 20"/>
                  <a:gd name="T37" fmla="*/ 3 h 10"/>
                  <a:gd name="T38" fmla="*/ 14 w 20"/>
                  <a:gd name="T39" fmla="*/ 2 h 10"/>
                  <a:gd name="T40" fmla="*/ 15 w 20"/>
                  <a:gd name="T41" fmla="*/ 2 h 10"/>
                  <a:gd name="T42" fmla="*/ 16 w 20"/>
                  <a:gd name="T43" fmla="*/ 2 h 10"/>
                  <a:gd name="T44" fmla="*/ 16 w 20"/>
                  <a:gd name="T45" fmla="*/ 1 h 10"/>
                  <a:gd name="T46" fmla="*/ 17 w 20"/>
                  <a:gd name="T47" fmla="*/ 1 h 10"/>
                  <a:gd name="T48" fmla="*/ 18 w 20"/>
                  <a:gd name="T49" fmla="*/ 1 h 10"/>
                  <a:gd name="T50" fmla="*/ 19 w 20"/>
                  <a:gd name="T51" fmla="*/ 1 h 10"/>
                  <a:gd name="T52" fmla="*/ 19 w 20"/>
                  <a:gd name="T53" fmla="*/ 0 h 10"/>
                  <a:gd name="T54" fmla="*/ 20 w 20"/>
                  <a:gd name="T55" fmla="*/ 0 h 10"/>
                  <a:gd name="T56" fmla="*/ 0 w 20"/>
                  <a:gd name="T57" fmla="*/ 0 h 10"/>
                  <a:gd name="T58" fmla="*/ 20 w 20"/>
                  <a:gd name="T5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20" h="10">
                    <a:moveTo>
                      <a:pt x="0" y="10"/>
                    </a:moveTo>
                    <a:lnTo>
                      <a:pt x="1" y="10"/>
                    </a:lnTo>
                    <a:lnTo>
                      <a:pt x="1" y="9"/>
                    </a:lnTo>
                    <a:lnTo>
                      <a:pt x="2" y="9"/>
                    </a:lnTo>
                    <a:lnTo>
                      <a:pt x="3" y="8"/>
                    </a:lnTo>
                    <a:lnTo>
                      <a:pt x="4" y="8"/>
                    </a:lnTo>
                    <a:lnTo>
                      <a:pt x="4" y="7"/>
                    </a:lnTo>
                    <a:lnTo>
                      <a:pt x="5" y="7"/>
                    </a:lnTo>
                    <a:lnTo>
                      <a:pt x="6" y="6"/>
                    </a:lnTo>
                    <a:lnTo>
                      <a:pt x="7" y="6"/>
                    </a:lnTo>
                    <a:lnTo>
                      <a:pt x="7" y="5"/>
                    </a:lnTo>
                    <a:lnTo>
                      <a:pt x="8" y="5"/>
                    </a:lnTo>
                    <a:lnTo>
                      <a:pt x="9" y="5"/>
                    </a:lnTo>
                    <a:lnTo>
                      <a:pt x="9" y="4"/>
                    </a:lnTo>
                    <a:lnTo>
                      <a:pt x="10" y="4"/>
                    </a:lnTo>
                    <a:lnTo>
                      <a:pt x="11" y="4"/>
                    </a:lnTo>
                    <a:lnTo>
                      <a:pt x="11" y="3"/>
                    </a:lnTo>
                    <a:lnTo>
                      <a:pt x="12" y="3"/>
                    </a:lnTo>
                    <a:lnTo>
                      <a:pt x="13" y="3"/>
                    </a:lnTo>
                    <a:lnTo>
                      <a:pt x="14" y="2"/>
                    </a:lnTo>
                    <a:lnTo>
                      <a:pt x="15" y="2"/>
                    </a:lnTo>
                    <a:lnTo>
                      <a:pt x="16" y="2"/>
                    </a:lnTo>
                    <a:lnTo>
                      <a:pt x="16" y="1"/>
                    </a:lnTo>
                    <a:lnTo>
                      <a:pt x="17" y="1"/>
                    </a:lnTo>
                    <a:lnTo>
                      <a:pt x="18" y="1"/>
                    </a:lnTo>
                    <a:lnTo>
                      <a:pt x="19" y="1"/>
                    </a:lnTo>
                    <a:lnTo>
                      <a:pt x="19" y="0"/>
                    </a:lnTo>
                    <a:lnTo>
                      <a:pt x="2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4" name="AutoShape 52"/>
              <p:cNvSpPr>
                <a:spLocks noChangeArrowheads="1"/>
              </p:cNvSpPr>
              <p:nvPr/>
            </p:nvSpPr>
            <p:spPr bwMode="auto">
              <a:xfrm>
                <a:off x="5006" y="458"/>
                <a:ext cx="6" cy="6"/>
              </a:xfrm>
              <a:custGeom>
                <a:avLst/>
                <a:gdLst>
                  <a:gd name="T0" fmla="*/ 0 w 7"/>
                  <a:gd name="T1" fmla="*/ 0 h 7"/>
                  <a:gd name="T2" fmla="*/ 1 w 7"/>
                  <a:gd name="T3" fmla="*/ 0 h 7"/>
                  <a:gd name="T4" fmla="*/ 2 w 7"/>
                  <a:gd name="T5" fmla="*/ 0 h 7"/>
                  <a:gd name="T6" fmla="*/ 3 w 7"/>
                  <a:gd name="T7" fmla="*/ 0 h 7"/>
                  <a:gd name="T8" fmla="*/ 4 w 7"/>
                  <a:gd name="T9" fmla="*/ 0 h 7"/>
                  <a:gd name="T10" fmla="*/ 5 w 7"/>
                  <a:gd name="T11" fmla="*/ 0 h 7"/>
                  <a:gd name="T12" fmla="*/ 5 w 7"/>
                  <a:gd name="T13" fmla="*/ 1 h 7"/>
                  <a:gd name="T14" fmla="*/ 6 w 7"/>
                  <a:gd name="T15" fmla="*/ 1 h 7"/>
                  <a:gd name="T16" fmla="*/ 6 w 7"/>
                  <a:gd name="T17" fmla="*/ 2 h 7"/>
                  <a:gd name="T18" fmla="*/ 7 w 7"/>
                  <a:gd name="T19" fmla="*/ 2 h 7"/>
                  <a:gd name="T20" fmla="*/ 7 w 7"/>
                  <a:gd name="T21" fmla="*/ 3 h 7"/>
                  <a:gd name="T22" fmla="*/ 7 w 7"/>
                  <a:gd name="T23" fmla="*/ 4 h 7"/>
                  <a:gd name="T24" fmla="*/ 7 w 7"/>
                  <a:gd name="T25" fmla="*/ 5 h 7"/>
                  <a:gd name="T26" fmla="*/ 6 w 7"/>
                  <a:gd name="T27" fmla="*/ 5 h 7"/>
                  <a:gd name="T28" fmla="*/ 6 w 7"/>
                  <a:gd name="T29" fmla="*/ 6 h 7"/>
                  <a:gd name="T30" fmla="*/ 6 w 7"/>
                  <a:gd name="T31" fmla="*/ 7 h 7"/>
                  <a:gd name="T32" fmla="*/ 5 w 7"/>
                  <a:gd name="T33" fmla="*/ 7 h 7"/>
                  <a:gd name="T34" fmla="*/ 0 w 7"/>
                  <a:gd name="T35" fmla="*/ 0 h 7"/>
                  <a:gd name="T36" fmla="*/ 7 w 7"/>
                  <a:gd name="T37"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T34" t="T35" r="T36" b="T37"/>
                <a:pathLst>
                  <a:path w="7" h="7">
                    <a:moveTo>
                      <a:pt x="0" y="0"/>
                    </a:moveTo>
                    <a:lnTo>
                      <a:pt x="1" y="0"/>
                    </a:lnTo>
                    <a:lnTo>
                      <a:pt x="2" y="0"/>
                    </a:lnTo>
                    <a:lnTo>
                      <a:pt x="3" y="0"/>
                    </a:lnTo>
                    <a:lnTo>
                      <a:pt x="4" y="0"/>
                    </a:lnTo>
                    <a:lnTo>
                      <a:pt x="5" y="0"/>
                    </a:lnTo>
                    <a:lnTo>
                      <a:pt x="5" y="1"/>
                    </a:lnTo>
                    <a:lnTo>
                      <a:pt x="6" y="1"/>
                    </a:lnTo>
                    <a:lnTo>
                      <a:pt x="6" y="2"/>
                    </a:lnTo>
                    <a:lnTo>
                      <a:pt x="7" y="2"/>
                    </a:lnTo>
                    <a:lnTo>
                      <a:pt x="7" y="3"/>
                    </a:lnTo>
                    <a:lnTo>
                      <a:pt x="7" y="4"/>
                    </a:lnTo>
                    <a:lnTo>
                      <a:pt x="7" y="5"/>
                    </a:lnTo>
                    <a:lnTo>
                      <a:pt x="6" y="5"/>
                    </a:lnTo>
                    <a:lnTo>
                      <a:pt x="6" y="6"/>
                    </a:lnTo>
                    <a:lnTo>
                      <a:pt x="6" y="7"/>
                    </a:lnTo>
                    <a:lnTo>
                      <a:pt x="5" y="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5" name="AutoShape 53"/>
              <p:cNvSpPr>
                <a:spLocks noChangeArrowheads="1"/>
              </p:cNvSpPr>
              <p:nvPr/>
            </p:nvSpPr>
            <p:spPr bwMode="auto">
              <a:xfrm>
                <a:off x="4995" y="464"/>
                <a:ext cx="15" cy="13"/>
              </a:xfrm>
              <a:custGeom>
                <a:avLst/>
                <a:gdLst>
                  <a:gd name="T0" fmla="*/ 17 w 17"/>
                  <a:gd name="T1" fmla="*/ 0 h 15"/>
                  <a:gd name="T2" fmla="*/ 17 w 17"/>
                  <a:gd name="T3" fmla="*/ 1 h 15"/>
                  <a:gd name="T4" fmla="*/ 16 w 17"/>
                  <a:gd name="T5" fmla="*/ 1 h 15"/>
                  <a:gd name="T6" fmla="*/ 16 w 17"/>
                  <a:gd name="T7" fmla="*/ 2 h 15"/>
                  <a:gd name="T8" fmla="*/ 15 w 17"/>
                  <a:gd name="T9" fmla="*/ 2 h 15"/>
                  <a:gd name="T10" fmla="*/ 15 w 17"/>
                  <a:gd name="T11" fmla="*/ 3 h 15"/>
                  <a:gd name="T12" fmla="*/ 14 w 17"/>
                  <a:gd name="T13" fmla="*/ 4 h 15"/>
                  <a:gd name="T14" fmla="*/ 13 w 17"/>
                  <a:gd name="T15" fmla="*/ 5 h 15"/>
                  <a:gd name="T16" fmla="*/ 12 w 17"/>
                  <a:gd name="T17" fmla="*/ 6 h 15"/>
                  <a:gd name="T18" fmla="*/ 11 w 17"/>
                  <a:gd name="T19" fmla="*/ 6 h 15"/>
                  <a:gd name="T20" fmla="*/ 11 w 17"/>
                  <a:gd name="T21" fmla="*/ 7 h 15"/>
                  <a:gd name="T22" fmla="*/ 10 w 17"/>
                  <a:gd name="T23" fmla="*/ 7 h 15"/>
                  <a:gd name="T24" fmla="*/ 10 w 17"/>
                  <a:gd name="T25" fmla="*/ 8 h 15"/>
                  <a:gd name="T26" fmla="*/ 9 w 17"/>
                  <a:gd name="T27" fmla="*/ 8 h 15"/>
                  <a:gd name="T28" fmla="*/ 9 w 17"/>
                  <a:gd name="T29" fmla="*/ 9 h 15"/>
                  <a:gd name="T30" fmla="*/ 8 w 17"/>
                  <a:gd name="T31" fmla="*/ 9 h 15"/>
                  <a:gd name="T32" fmla="*/ 7 w 17"/>
                  <a:gd name="T33" fmla="*/ 10 h 15"/>
                  <a:gd name="T34" fmla="*/ 6 w 17"/>
                  <a:gd name="T35" fmla="*/ 10 h 15"/>
                  <a:gd name="T36" fmla="*/ 6 w 17"/>
                  <a:gd name="T37" fmla="*/ 11 h 15"/>
                  <a:gd name="T38" fmla="*/ 5 w 17"/>
                  <a:gd name="T39" fmla="*/ 11 h 15"/>
                  <a:gd name="T40" fmla="*/ 4 w 17"/>
                  <a:gd name="T41" fmla="*/ 12 h 15"/>
                  <a:gd name="T42" fmla="*/ 3 w 17"/>
                  <a:gd name="T43" fmla="*/ 12 h 15"/>
                  <a:gd name="T44" fmla="*/ 3 w 17"/>
                  <a:gd name="T45" fmla="*/ 13 h 15"/>
                  <a:gd name="T46" fmla="*/ 2 w 17"/>
                  <a:gd name="T47" fmla="*/ 13 h 15"/>
                  <a:gd name="T48" fmla="*/ 1 w 17"/>
                  <a:gd name="T49" fmla="*/ 14 h 15"/>
                  <a:gd name="T50" fmla="*/ 0 w 17"/>
                  <a:gd name="T51" fmla="*/ 14 h 15"/>
                  <a:gd name="T52" fmla="*/ 0 w 17"/>
                  <a:gd name="T53" fmla="*/ 15 h 15"/>
                  <a:gd name="T54" fmla="*/ 0 w 17"/>
                  <a:gd name="T55" fmla="*/ 0 h 15"/>
                  <a:gd name="T56" fmla="*/ 17 w 17"/>
                  <a:gd name="T57" fmla="*/ 1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7" h="15">
                    <a:moveTo>
                      <a:pt x="17" y="0"/>
                    </a:moveTo>
                    <a:lnTo>
                      <a:pt x="17" y="1"/>
                    </a:lnTo>
                    <a:lnTo>
                      <a:pt x="16" y="1"/>
                    </a:lnTo>
                    <a:lnTo>
                      <a:pt x="16" y="2"/>
                    </a:lnTo>
                    <a:lnTo>
                      <a:pt x="15" y="2"/>
                    </a:lnTo>
                    <a:lnTo>
                      <a:pt x="15" y="3"/>
                    </a:lnTo>
                    <a:lnTo>
                      <a:pt x="14" y="4"/>
                    </a:lnTo>
                    <a:lnTo>
                      <a:pt x="13" y="5"/>
                    </a:lnTo>
                    <a:lnTo>
                      <a:pt x="12" y="6"/>
                    </a:lnTo>
                    <a:lnTo>
                      <a:pt x="11" y="6"/>
                    </a:lnTo>
                    <a:lnTo>
                      <a:pt x="11" y="7"/>
                    </a:lnTo>
                    <a:lnTo>
                      <a:pt x="10" y="7"/>
                    </a:lnTo>
                    <a:lnTo>
                      <a:pt x="10" y="8"/>
                    </a:lnTo>
                    <a:lnTo>
                      <a:pt x="9" y="8"/>
                    </a:lnTo>
                    <a:lnTo>
                      <a:pt x="9" y="9"/>
                    </a:lnTo>
                    <a:lnTo>
                      <a:pt x="8" y="9"/>
                    </a:lnTo>
                    <a:lnTo>
                      <a:pt x="7" y="10"/>
                    </a:lnTo>
                    <a:lnTo>
                      <a:pt x="6" y="10"/>
                    </a:lnTo>
                    <a:lnTo>
                      <a:pt x="6" y="11"/>
                    </a:lnTo>
                    <a:lnTo>
                      <a:pt x="5" y="11"/>
                    </a:lnTo>
                    <a:lnTo>
                      <a:pt x="4" y="12"/>
                    </a:lnTo>
                    <a:lnTo>
                      <a:pt x="3" y="12"/>
                    </a:lnTo>
                    <a:lnTo>
                      <a:pt x="3" y="13"/>
                    </a:lnTo>
                    <a:lnTo>
                      <a:pt x="2" y="13"/>
                    </a:lnTo>
                    <a:lnTo>
                      <a:pt x="1" y="14"/>
                    </a:lnTo>
                    <a:lnTo>
                      <a:pt x="0" y="14"/>
                    </a:lnTo>
                    <a:lnTo>
                      <a:pt x="0" y="15"/>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6" name="AutoShape 54"/>
              <p:cNvSpPr>
                <a:spLocks noChangeArrowheads="1"/>
              </p:cNvSpPr>
              <p:nvPr/>
            </p:nvSpPr>
            <p:spPr bwMode="auto">
              <a:xfrm>
                <a:off x="4978" y="478"/>
                <a:ext cx="17" cy="4"/>
              </a:xfrm>
              <a:custGeom>
                <a:avLst/>
                <a:gdLst>
                  <a:gd name="T0" fmla="*/ 19 w 19"/>
                  <a:gd name="T1" fmla="*/ 0 h 5"/>
                  <a:gd name="T2" fmla="*/ 18 w 19"/>
                  <a:gd name="T3" fmla="*/ 0 h 5"/>
                  <a:gd name="T4" fmla="*/ 17 w 19"/>
                  <a:gd name="T5" fmla="*/ 0 h 5"/>
                  <a:gd name="T6" fmla="*/ 17 w 19"/>
                  <a:gd name="T7" fmla="*/ 1 h 5"/>
                  <a:gd name="T8" fmla="*/ 16 w 19"/>
                  <a:gd name="T9" fmla="*/ 1 h 5"/>
                  <a:gd name="T10" fmla="*/ 15 w 19"/>
                  <a:gd name="T11" fmla="*/ 1 h 5"/>
                  <a:gd name="T12" fmla="*/ 15 w 19"/>
                  <a:gd name="T13" fmla="*/ 2 h 5"/>
                  <a:gd name="T14" fmla="*/ 14 w 19"/>
                  <a:gd name="T15" fmla="*/ 2 h 5"/>
                  <a:gd name="T16" fmla="*/ 13 w 19"/>
                  <a:gd name="T17" fmla="*/ 2 h 5"/>
                  <a:gd name="T18" fmla="*/ 13 w 19"/>
                  <a:gd name="T19" fmla="*/ 3 h 5"/>
                  <a:gd name="T20" fmla="*/ 12 w 19"/>
                  <a:gd name="T21" fmla="*/ 3 h 5"/>
                  <a:gd name="T22" fmla="*/ 11 w 19"/>
                  <a:gd name="T23" fmla="*/ 3 h 5"/>
                  <a:gd name="T24" fmla="*/ 10 w 19"/>
                  <a:gd name="T25" fmla="*/ 3 h 5"/>
                  <a:gd name="T26" fmla="*/ 10 w 19"/>
                  <a:gd name="T27" fmla="*/ 4 h 5"/>
                  <a:gd name="T28" fmla="*/ 9 w 19"/>
                  <a:gd name="T29" fmla="*/ 4 h 5"/>
                  <a:gd name="T30" fmla="*/ 8 w 19"/>
                  <a:gd name="T31" fmla="*/ 4 h 5"/>
                  <a:gd name="T32" fmla="*/ 7 w 19"/>
                  <a:gd name="T33" fmla="*/ 4 h 5"/>
                  <a:gd name="T34" fmla="*/ 6 w 19"/>
                  <a:gd name="T35" fmla="*/ 4 h 5"/>
                  <a:gd name="T36" fmla="*/ 6 w 19"/>
                  <a:gd name="T37" fmla="*/ 5 h 5"/>
                  <a:gd name="T38" fmla="*/ 5 w 19"/>
                  <a:gd name="T39" fmla="*/ 5 h 5"/>
                  <a:gd name="T40" fmla="*/ 4 w 19"/>
                  <a:gd name="T41" fmla="*/ 5 h 5"/>
                  <a:gd name="T42" fmla="*/ 3 w 19"/>
                  <a:gd name="T43" fmla="*/ 5 h 5"/>
                  <a:gd name="T44" fmla="*/ 2 w 19"/>
                  <a:gd name="T45" fmla="*/ 5 h 5"/>
                  <a:gd name="T46" fmla="*/ 2 w 19"/>
                  <a:gd name="T47" fmla="*/ 4 h 5"/>
                  <a:gd name="T48" fmla="*/ 1 w 19"/>
                  <a:gd name="T49" fmla="*/ 4 h 5"/>
                  <a:gd name="T50" fmla="*/ 0 w 19"/>
                  <a:gd name="T51" fmla="*/ 3 h 5"/>
                  <a:gd name="T52" fmla="*/ 0 w 19"/>
                  <a:gd name="T53" fmla="*/ 0 h 5"/>
                  <a:gd name="T54" fmla="*/ 19 w 19"/>
                  <a:gd name="T55"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9" h="5">
                    <a:moveTo>
                      <a:pt x="19" y="0"/>
                    </a:moveTo>
                    <a:lnTo>
                      <a:pt x="18" y="0"/>
                    </a:lnTo>
                    <a:lnTo>
                      <a:pt x="17" y="0"/>
                    </a:lnTo>
                    <a:lnTo>
                      <a:pt x="17" y="1"/>
                    </a:lnTo>
                    <a:lnTo>
                      <a:pt x="16" y="1"/>
                    </a:lnTo>
                    <a:lnTo>
                      <a:pt x="15" y="1"/>
                    </a:lnTo>
                    <a:lnTo>
                      <a:pt x="15" y="2"/>
                    </a:lnTo>
                    <a:lnTo>
                      <a:pt x="14" y="2"/>
                    </a:lnTo>
                    <a:lnTo>
                      <a:pt x="13" y="2"/>
                    </a:lnTo>
                    <a:lnTo>
                      <a:pt x="13" y="3"/>
                    </a:lnTo>
                    <a:lnTo>
                      <a:pt x="12" y="3"/>
                    </a:lnTo>
                    <a:lnTo>
                      <a:pt x="11" y="3"/>
                    </a:lnTo>
                    <a:lnTo>
                      <a:pt x="10" y="3"/>
                    </a:lnTo>
                    <a:lnTo>
                      <a:pt x="10" y="4"/>
                    </a:lnTo>
                    <a:lnTo>
                      <a:pt x="9" y="4"/>
                    </a:lnTo>
                    <a:lnTo>
                      <a:pt x="8" y="4"/>
                    </a:lnTo>
                    <a:lnTo>
                      <a:pt x="7" y="4"/>
                    </a:lnTo>
                    <a:lnTo>
                      <a:pt x="6" y="4"/>
                    </a:lnTo>
                    <a:lnTo>
                      <a:pt x="6" y="5"/>
                    </a:lnTo>
                    <a:lnTo>
                      <a:pt x="5" y="5"/>
                    </a:lnTo>
                    <a:lnTo>
                      <a:pt x="4" y="5"/>
                    </a:lnTo>
                    <a:lnTo>
                      <a:pt x="3" y="5"/>
                    </a:lnTo>
                    <a:lnTo>
                      <a:pt x="2" y="5"/>
                    </a:lnTo>
                    <a:lnTo>
                      <a:pt x="2" y="4"/>
                    </a:lnTo>
                    <a:lnTo>
                      <a:pt x="1" y="4"/>
                    </a:lnTo>
                    <a:lnTo>
                      <a:pt x="0" y="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7" name="AutoShape 55"/>
              <p:cNvSpPr>
                <a:spLocks noChangeArrowheads="1"/>
              </p:cNvSpPr>
              <p:nvPr/>
            </p:nvSpPr>
            <p:spPr bwMode="auto">
              <a:xfrm>
                <a:off x="4978" y="468"/>
                <a:ext cx="9" cy="12"/>
              </a:xfrm>
              <a:custGeom>
                <a:avLst/>
                <a:gdLst>
                  <a:gd name="T0" fmla="*/ 0 w 10"/>
                  <a:gd name="T1" fmla="*/ 14 h 14"/>
                  <a:gd name="T2" fmla="*/ 0 w 10"/>
                  <a:gd name="T3" fmla="*/ 13 h 14"/>
                  <a:gd name="T4" fmla="*/ 0 w 10"/>
                  <a:gd name="T5" fmla="*/ 12 h 14"/>
                  <a:gd name="T6" fmla="*/ 0 w 10"/>
                  <a:gd name="T7" fmla="*/ 11 h 14"/>
                  <a:gd name="T8" fmla="*/ 1 w 10"/>
                  <a:gd name="T9" fmla="*/ 11 h 14"/>
                  <a:gd name="T10" fmla="*/ 1 w 10"/>
                  <a:gd name="T11" fmla="*/ 10 h 14"/>
                  <a:gd name="T12" fmla="*/ 1 w 10"/>
                  <a:gd name="T13" fmla="*/ 9 h 14"/>
                  <a:gd name="T14" fmla="*/ 2 w 10"/>
                  <a:gd name="T15" fmla="*/ 9 h 14"/>
                  <a:gd name="T16" fmla="*/ 2 w 10"/>
                  <a:gd name="T17" fmla="*/ 8 h 14"/>
                  <a:gd name="T18" fmla="*/ 3 w 10"/>
                  <a:gd name="T19" fmla="*/ 7 h 14"/>
                  <a:gd name="T20" fmla="*/ 3 w 10"/>
                  <a:gd name="T21" fmla="*/ 6 h 14"/>
                  <a:gd name="T22" fmla="*/ 4 w 10"/>
                  <a:gd name="T23" fmla="*/ 6 h 14"/>
                  <a:gd name="T24" fmla="*/ 4 w 10"/>
                  <a:gd name="T25" fmla="*/ 5 h 14"/>
                  <a:gd name="T26" fmla="*/ 5 w 10"/>
                  <a:gd name="T27" fmla="*/ 5 h 14"/>
                  <a:gd name="T28" fmla="*/ 5 w 10"/>
                  <a:gd name="T29" fmla="*/ 4 h 14"/>
                  <a:gd name="T30" fmla="*/ 6 w 10"/>
                  <a:gd name="T31" fmla="*/ 4 h 14"/>
                  <a:gd name="T32" fmla="*/ 6 w 10"/>
                  <a:gd name="T33" fmla="*/ 3 h 14"/>
                  <a:gd name="T34" fmla="*/ 7 w 10"/>
                  <a:gd name="T35" fmla="*/ 3 h 14"/>
                  <a:gd name="T36" fmla="*/ 7 w 10"/>
                  <a:gd name="T37" fmla="*/ 2 h 14"/>
                  <a:gd name="T38" fmla="*/ 8 w 10"/>
                  <a:gd name="T39" fmla="*/ 2 h 14"/>
                  <a:gd name="T40" fmla="*/ 8 w 10"/>
                  <a:gd name="T41" fmla="*/ 1 h 14"/>
                  <a:gd name="T42" fmla="*/ 9 w 10"/>
                  <a:gd name="T43" fmla="*/ 1 h 14"/>
                  <a:gd name="T44" fmla="*/ 9 w 10"/>
                  <a:gd name="T45" fmla="*/ 0 h 14"/>
                  <a:gd name="T46" fmla="*/ 10 w 10"/>
                  <a:gd name="T47" fmla="*/ 0 h 14"/>
                  <a:gd name="T48" fmla="*/ 0 w 10"/>
                  <a:gd name="T49" fmla="*/ 0 h 14"/>
                  <a:gd name="T50" fmla="*/ 10 w 10"/>
                  <a:gd name="T51" fmla="*/ 1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T48" t="T49" r="T50" b="T51"/>
                <a:pathLst>
                  <a:path w="10" h="14">
                    <a:moveTo>
                      <a:pt x="0" y="14"/>
                    </a:moveTo>
                    <a:lnTo>
                      <a:pt x="0" y="13"/>
                    </a:lnTo>
                    <a:lnTo>
                      <a:pt x="0" y="12"/>
                    </a:lnTo>
                    <a:lnTo>
                      <a:pt x="0" y="11"/>
                    </a:lnTo>
                    <a:lnTo>
                      <a:pt x="1" y="11"/>
                    </a:lnTo>
                    <a:lnTo>
                      <a:pt x="1" y="10"/>
                    </a:lnTo>
                    <a:lnTo>
                      <a:pt x="1" y="9"/>
                    </a:lnTo>
                    <a:lnTo>
                      <a:pt x="2" y="9"/>
                    </a:lnTo>
                    <a:lnTo>
                      <a:pt x="2" y="8"/>
                    </a:lnTo>
                    <a:lnTo>
                      <a:pt x="3" y="7"/>
                    </a:lnTo>
                    <a:lnTo>
                      <a:pt x="3" y="6"/>
                    </a:lnTo>
                    <a:lnTo>
                      <a:pt x="4" y="6"/>
                    </a:lnTo>
                    <a:lnTo>
                      <a:pt x="4" y="5"/>
                    </a:lnTo>
                    <a:lnTo>
                      <a:pt x="5" y="5"/>
                    </a:lnTo>
                    <a:lnTo>
                      <a:pt x="5" y="4"/>
                    </a:lnTo>
                    <a:lnTo>
                      <a:pt x="6" y="4"/>
                    </a:lnTo>
                    <a:lnTo>
                      <a:pt x="6" y="3"/>
                    </a:lnTo>
                    <a:lnTo>
                      <a:pt x="7" y="3"/>
                    </a:lnTo>
                    <a:lnTo>
                      <a:pt x="7" y="2"/>
                    </a:lnTo>
                    <a:lnTo>
                      <a:pt x="8" y="2"/>
                    </a:lnTo>
                    <a:lnTo>
                      <a:pt x="8" y="1"/>
                    </a:lnTo>
                    <a:lnTo>
                      <a:pt x="9" y="1"/>
                    </a:lnTo>
                    <a:lnTo>
                      <a:pt x="9" y="0"/>
                    </a:lnTo>
                    <a:lnTo>
                      <a:pt x="1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8" name="AutoShape 56"/>
              <p:cNvSpPr>
                <a:spLocks noChangeArrowheads="1"/>
              </p:cNvSpPr>
              <p:nvPr/>
            </p:nvSpPr>
            <p:spPr bwMode="auto">
              <a:xfrm>
                <a:off x="4987" y="467"/>
                <a:ext cx="1" cy="1"/>
              </a:xfrm>
              <a:custGeom>
                <a:avLst/>
                <a:gdLst>
                  <a:gd name="T0" fmla="*/ 0 w 1"/>
                  <a:gd name="T1" fmla="*/ 1 h 1"/>
                  <a:gd name="T2" fmla="*/ 1 w 1"/>
                  <a:gd name="T3" fmla="*/ 1 h 1"/>
                  <a:gd name="T4" fmla="*/ 1 w 1"/>
                  <a:gd name="T5" fmla="*/ 0 h 1"/>
                  <a:gd name="T6" fmla="*/ 0 w 1"/>
                  <a:gd name="T7" fmla="*/ 0 h 1"/>
                  <a:gd name="T8" fmla="*/ 1 w 1"/>
                  <a:gd name="T9" fmla="*/ 1 h 1"/>
                </a:gdLst>
                <a:ahLst/>
                <a:cxnLst>
                  <a:cxn ang="0">
                    <a:pos x="T0" y="T1"/>
                  </a:cxn>
                  <a:cxn ang="0">
                    <a:pos x="T2" y="T3"/>
                  </a:cxn>
                  <a:cxn ang="0">
                    <a:pos x="T4" y="T5"/>
                  </a:cxn>
                </a:cxnLst>
                <a:rect l="T6" t="T7" r="T8" b="T9"/>
                <a:pathLst>
                  <a:path w="1" h="1">
                    <a:moveTo>
                      <a:pt x="0" y="1"/>
                    </a:moveTo>
                    <a:lnTo>
                      <a:pt x="1" y="1"/>
                    </a:lnTo>
                    <a:lnTo>
                      <a:pt x="1"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29" name="AutoShape 57"/>
              <p:cNvSpPr>
                <a:spLocks noChangeArrowheads="1"/>
              </p:cNvSpPr>
              <p:nvPr/>
            </p:nvSpPr>
            <p:spPr bwMode="auto">
              <a:xfrm>
                <a:off x="4979" y="461"/>
                <a:ext cx="33" cy="21"/>
              </a:xfrm>
              <a:custGeom>
                <a:avLst/>
                <a:gdLst>
                  <a:gd name="T0" fmla="*/ 0 w 37"/>
                  <a:gd name="T1" fmla="*/ 24 h 24"/>
                  <a:gd name="T2" fmla="*/ 3 w 37"/>
                  <a:gd name="T3" fmla="*/ 24 h 24"/>
                  <a:gd name="T4" fmla="*/ 6 w 37"/>
                  <a:gd name="T5" fmla="*/ 24 h 24"/>
                  <a:gd name="T6" fmla="*/ 9 w 37"/>
                  <a:gd name="T7" fmla="*/ 24 h 24"/>
                  <a:gd name="T8" fmla="*/ 11 w 37"/>
                  <a:gd name="T9" fmla="*/ 24 h 24"/>
                  <a:gd name="T10" fmla="*/ 13 w 37"/>
                  <a:gd name="T11" fmla="*/ 23 h 24"/>
                  <a:gd name="T12" fmla="*/ 15 w 37"/>
                  <a:gd name="T13" fmla="*/ 23 h 24"/>
                  <a:gd name="T14" fmla="*/ 16 w 37"/>
                  <a:gd name="T15" fmla="*/ 23 h 24"/>
                  <a:gd name="T16" fmla="*/ 18 w 37"/>
                  <a:gd name="T17" fmla="*/ 23 h 24"/>
                  <a:gd name="T18" fmla="*/ 19 w 37"/>
                  <a:gd name="T19" fmla="*/ 23 h 24"/>
                  <a:gd name="T20" fmla="*/ 21 w 37"/>
                  <a:gd name="T21" fmla="*/ 22 h 24"/>
                  <a:gd name="T22" fmla="*/ 22 w 37"/>
                  <a:gd name="T23" fmla="*/ 22 h 24"/>
                  <a:gd name="T24" fmla="*/ 23 w 37"/>
                  <a:gd name="T25" fmla="*/ 22 h 24"/>
                  <a:gd name="T26" fmla="*/ 24 w 37"/>
                  <a:gd name="T27" fmla="*/ 21 h 24"/>
                  <a:gd name="T28" fmla="*/ 25 w 37"/>
                  <a:gd name="T29" fmla="*/ 21 h 24"/>
                  <a:gd name="T30" fmla="*/ 26 w 37"/>
                  <a:gd name="T31" fmla="*/ 21 h 24"/>
                  <a:gd name="T32" fmla="*/ 27 w 37"/>
                  <a:gd name="T33" fmla="*/ 20 h 24"/>
                  <a:gd name="T34" fmla="*/ 28 w 37"/>
                  <a:gd name="T35" fmla="*/ 19 h 24"/>
                  <a:gd name="T36" fmla="*/ 29 w 37"/>
                  <a:gd name="T37" fmla="*/ 19 h 24"/>
                  <a:gd name="T38" fmla="*/ 29 w 37"/>
                  <a:gd name="T39" fmla="*/ 18 h 24"/>
                  <a:gd name="T40" fmla="*/ 30 w 37"/>
                  <a:gd name="T41" fmla="*/ 18 h 24"/>
                  <a:gd name="T42" fmla="*/ 31 w 37"/>
                  <a:gd name="T43" fmla="*/ 17 h 24"/>
                  <a:gd name="T44" fmla="*/ 32 w 37"/>
                  <a:gd name="T45" fmla="*/ 16 h 24"/>
                  <a:gd name="T46" fmla="*/ 32 w 37"/>
                  <a:gd name="T47" fmla="*/ 15 h 24"/>
                  <a:gd name="T48" fmla="*/ 33 w 37"/>
                  <a:gd name="T49" fmla="*/ 15 h 24"/>
                  <a:gd name="T50" fmla="*/ 33 w 37"/>
                  <a:gd name="T51" fmla="*/ 14 h 24"/>
                  <a:gd name="T52" fmla="*/ 34 w 37"/>
                  <a:gd name="T53" fmla="*/ 13 h 24"/>
                  <a:gd name="T54" fmla="*/ 34 w 37"/>
                  <a:gd name="T55" fmla="*/ 12 h 24"/>
                  <a:gd name="T56" fmla="*/ 35 w 37"/>
                  <a:gd name="T57" fmla="*/ 12 h 24"/>
                  <a:gd name="T58" fmla="*/ 35 w 37"/>
                  <a:gd name="T59" fmla="*/ 11 h 24"/>
                  <a:gd name="T60" fmla="*/ 35 w 37"/>
                  <a:gd name="T61" fmla="*/ 10 h 24"/>
                  <a:gd name="T62" fmla="*/ 36 w 37"/>
                  <a:gd name="T63" fmla="*/ 10 h 24"/>
                  <a:gd name="T64" fmla="*/ 36 w 37"/>
                  <a:gd name="T65" fmla="*/ 9 h 24"/>
                  <a:gd name="T66" fmla="*/ 36 w 37"/>
                  <a:gd name="T67" fmla="*/ 8 h 24"/>
                  <a:gd name="T68" fmla="*/ 36 w 37"/>
                  <a:gd name="T69" fmla="*/ 7 h 24"/>
                  <a:gd name="T70" fmla="*/ 37 w 37"/>
                  <a:gd name="T71" fmla="*/ 6 h 24"/>
                  <a:gd name="T72" fmla="*/ 37 w 37"/>
                  <a:gd name="T73" fmla="*/ 4 h 24"/>
                  <a:gd name="T74" fmla="*/ 37 w 37"/>
                  <a:gd name="T75" fmla="*/ 2 h 24"/>
                  <a:gd name="T76" fmla="*/ 37 w 37"/>
                  <a:gd name="T77" fmla="*/ 0 h 24"/>
                  <a:gd name="T78" fmla="*/ 0 w 37"/>
                  <a:gd name="T79" fmla="*/ 0 h 24"/>
                  <a:gd name="T80" fmla="*/ 37 w 37"/>
                  <a:gd name="T81"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T78" t="T79" r="T80" b="T81"/>
                <a:pathLst>
                  <a:path w="37" h="24">
                    <a:moveTo>
                      <a:pt x="0" y="24"/>
                    </a:moveTo>
                    <a:lnTo>
                      <a:pt x="3" y="24"/>
                    </a:lnTo>
                    <a:lnTo>
                      <a:pt x="6" y="24"/>
                    </a:lnTo>
                    <a:lnTo>
                      <a:pt x="9" y="24"/>
                    </a:lnTo>
                    <a:lnTo>
                      <a:pt x="11" y="24"/>
                    </a:lnTo>
                    <a:lnTo>
                      <a:pt x="13" y="23"/>
                    </a:lnTo>
                    <a:lnTo>
                      <a:pt x="15" y="23"/>
                    </a:lnTo>
                    <a:lnTo>
                      <a:pt x="16" y="23"/>
                    </a:lnTo>
                    <a:lnTo>
                      <a:pt x="18" y="23"/>
                    </a:lnTo>
                    <a:lnTo>
                      <a:pt x="19" y="23"/>
                    </a:lnTo>
                    <a:lnTo>
                      <a:pt x="21" y="22"/>
                    </a:lnTo>
                    <a:lnTo>
                      <a:pt x="22" y="22"/>
                    </a:lnTo>
                    <a:lnTo>
                      <a:pt x="23" y="22"/>
                    </a:lnTo>
                    <a:lnTo>
                      <a:pt x="24" y="21"/>
                    </a:lnTo>
                    <a:lnTo>
                      <a:pt x="25" y="21"/>
                    </a:lnTo>
                    <a:lnTo>
                      <a:pt x="26" y="21"/>
                    </a:lnTo>
                    <a:lnTo>
                      <a:pt x="27" y="20"/>
                    </a:lnTo>
                    <a:lnTo>
                      <a:pt x="28" y="19"/>
                    </a:lnTo>
                    <a:lnTo>
                      <a:pt x="29" y="19"/>
                    </a:lnTo>
                    <a:lnTo>
                      <a:pt x="29" y="18"/>
                    </a:lnTo>
                    <a:lnTo>
                      <a:pt x="30" y="18"/>
                    </a:lnTo>
                    <a:lnTo>
                      <a:pt x="31" y="17"/>
                    </a:lnTo>
                    <a:lnTo>
                      <a:pt x="32" y="16"/>
                    </a:lnTo>
                    <a:lnTo>
                      <a:pt x="32" y="15"/>
                    </a:lnTo>
                    <a:lnTo>
                      <a:pt x="33" y="15"/>
                    </a:lnTo>
                    <a:lnTo>
                      <a:pt x="33" y="14"/>
                    </a:lnTo>
                    <a:lnTo>
                      <a:pt x="34" y="13"/>
                    </a:lnTo>
                    <a:lnTo>
                      <a:pt x="34" y="12"/>
                    </a:lnTo>
                    <a:lnTo>
                      <a:pt x="35" y="12"/>
                    </a:lnTo>
                    <a:lnTo>
                      <a:pt x="35" y="11"/>
                    </a:lnTo>
                    <a:lnTo>
                      <a:pt x="35" y="10"/>
                    </a:lnTo>
                    <a:lnTo>
                      <a:pt x="36" y="10"/>
                    </a:lnTo>
                    <a:lnTo>
                      <a:pt x="36" y="9"/>
                    </a:lnTo>
                    <a:lnTo>
                      <a:pt x="36" y="8"/>
                    </a:lnTo>
                    <a:lnTo>
                      <a:pt x="36" y="7"/>
                    </a:lnTo>
                    <a:lnTo>
                      <a:pt x="37" y="6"/>
                    </a:lnTo>
                    <a:lnTo>
                      <a:pt x="37" y="4"/>
                    </a:lnTo>
                    <a:lnTo>
                      <a:pt x="37" y="2"/>
                    </a:lnTo>
                    <a:lnTo>
                      <a:pt x="37"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0" name="AutoShape 58"/>
              <p:cNvSpPr>
                <a:spLocks noChangeArrowheads="1"/>
              </p:cNvSpPr>
              <p:nvPr/>
            </p:nvSpPr>
            <p:spPr bwMode="auto">
              <a:xfrm>
                <a:off x="5006" y="475"/>
                <a:ext cx="58" cy="70"/>
              </a:xfrm>
              <a:custGeom>
                <a:avLst/>
                <a:gdLst>
                  <a:gd name="T0" fmla="*/ 0 w 64"/>
                  <a:gd name="T1" fmla="*/ 3 h 77"/>
                  <a:gd name="T2" fmla="*/ 53 w 64"/>
                  <a:gd name="T3" fmla="*/ 69 h 77"/>
                  <a:gd name="T4" fmla="*/ 64 w 64"/>
                  <a:gd name="T5" fmla="*/ 77 h 77"/>
                  <a:gd name="T6" fmla="*/ 56 w 64"/>
                  <a:gd name="T7" fmla="*/ 62 h 77"/>
                  <a:gd name="T8" fmla="*/ 53 w 64"/>
                  <a:gd name="T9" fmla="*/ 69 h 77"/>
                  <a:gd name="T10" fmla="*/ 56 w 64"/>
                  <a:gd name="T11" fmla="*/ 62 h 77"/>
                  <a:gd name="T12" fmla="*/ 5 w 64"/>
                  <a:gd name="T13" fmla="*/ 0 h 77"/>
                  <a:gd name="T14" fmla="*/ 0 w 64"/>
                  <a:gd name="T15" fmla="*/ 0 h 77"/>
                  <a:gd name="T16" fmla="*/ 64 w 64"/>
                  <a:gd name="T17" fmla="*/ 77 h 77"/>
                </a:gdLst>
                <a:ahLst/>
                <a:cxnLst>
                  <a:cxn ang="0">
                    <a:pos x="T0" y="T1"/>
                  </a:cxn>
                  <a:cxn ang="0">
                    <a:pos x="T2" y="T3"/>
                  </a:cxn>
                  <a:cxn ang="0">
                    <a:pos x="T4" y="T5"/>
                  </a:cxn>
                  <a:cxn ang="0">
                    <a:pos x="T6" y="T7"/>
                  </a:cxn>
                  <a:cxn ang="0">
                    <a:pos x="T8" y="T9"/>
                  </a:cxn>
                  <a:cxn ang="0">
                    <a:pos x="T10" y="T11"/>
                  </a:cxn>
                  <a:cxn ang="0">
                    <a:pos x="T12" y="T13"/>
                  </a:cxn>
                </a:cxnLst>
                <a:rect l="T14" t="T15" r="T16" b="T17"/>
                <a:pathLst>
                  <a:path w="64" h="77">
                    <a:moveTo>
                      <a:pt x="0" y="3"/>
                    </a:moveTo>
                    <a:lnTo>
                      <a:pt x="53" y="69"/>
                    </a:lnTo>
                    <a:lnTo>
                      <a:pt x="64" y="77"/>
                    </a:lnTo>
                    <a:lnTo>
                      <a:pt x="56" y="62"/>
                    </a:lnTo>
                    <a:lnTo>
                      <a:pt x="53" y="69"/>
                    </a:lnTo>
                    <a:lnTo>
                      <a:pt x="56" y="62"/>
                    </a:lnTo>
                    <a:lnTo>
                      <a:pt x="5"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1" name="AutoShape 59"/>
              <p:cNvSpPr>
                <a:spLocks noChangeArrowheads="1"/>
              </p:cNvSpPr>
              <p:nvPr/>
            </p:nvSpPr>
            <p:spPr bwMode="auto">
              <a:xfrm>
                <a:off x="5008" y="475"/>
                <a:ext cx="46" cy="62"/>
              </a:xfrm>
              <a:custGeom>
                <a:avLst/>
                <a:gdLst>
                  <a:gd name="T0" fmla="*/ 51 w 51"/>
                  <a:gd name="T1" fmla="*/ 69 h 69"/>
                  <a:gd name="T2" fmla="*/ 45 w 51"/>
                  <a:gd name="T3" fmla="*/ 52 h 69"/>
                  <a:gd name="T4" fmla="*/ 34 w 51"/>
                  <a:gd name="T5" fmla="*/ 48 h 69"/>
                  <a:gd name="T6" fmla="*/ 28 w 51"/>
                  <a:gd name="T7" fmla="*/ 31 h 69"/>
                  <a:gd name="T8" fmla="*/ 17 w 51"/>
                  <a:gd name="T9" fmla="*/ 27 h 69"/>
                  <a:gd name="T10" fmla="*/ 11 w 51"/>
                  <a:gd name="T11" fmla="*/ 10 h 69"/>
                  <a:gd name="T12" fmla="*/ 0 w 51"/>
                  <a:gd name="T13" fmla="*/ 7 h 69"/>
                  <a:gd name="T14" fmla="*/ 3 w 51"/>
                  <a:gd name="T15" fmla="*/ 0 h 69"/>
                  <a:gd name="T16" fmla="*/ 11 w 51"/>
                  <a:gd name="T17" fmla="*/ 10 h 69"/>
                  <a:gd name="T18" fmla="*/ 8 w 51"/>
                  <a:gd name="T19" fmla="*/ 17 h 69"/>
                  <a:gd name="T20" fmla="*/ 17 w 51"/>
                  <a:gd name="T21" fmla="*/ 27 h 69"/>
                  <a:gd name="T22" fmla="*/ 20 w 51"/>
                  <a:gd name="T23" fmla="*/ 20 h 69"/>
                  <a:gd name="T24" fmla="*/ 28 w 51"/>
                  <a:gd name="T25" fmla="*/ 31 h 69"/>
                  <a:gd name="T26" fmla="*/ 25 w 51"/>
                  <a:gd name="T27" fmla="*/ 38 h 69"/>
                  <a:gd name="T28" fmla="*/ 17 w 51"/>
                  <a:gd name="T29" fmla="*/ 27 h 69"/>
                  <a:gd name="T30" fmla="*/ 25 w 51"/>
                  <a:gd name="T31" fmla="*/ 38 h 69"/>
                  <a:gd name="T32" fmla="*/ 28 w 51"/>
                  <a:gd name="T33" fmla="*/ 31 h 69"/>
                  <a:gd name="T34" fmla="*/ 37 w 51"/>
                  <a:gd name="T35" fmla="*/ 41 h 69"/>
                  <a:gd name="T36" fmla="*/ 34 w 51"/>
                  <a:gd name="T37" fmla="*/ 48 h 69"/>
                  <a:gd name="T38" fmla="*/ 37 w 51"/>
                  <a:gd name="T39" fmla="*/ 41 h 69"/>
                  <a:gd name="T40" fmla="*/ 45 w 51"/>
                  <a:gd name="T41" fmla="*/ 52 h 69"/>
                  <a:gd name="T42" fmla="*/ 42 w 51"/>
                  <a:gd name="T43" fmla="*/ 59 h 69"/>
                  <a:gd name="T44" fmla="*/ 51 w 51"/>
                  <a:gd name="T45" fmla="*/ 69 h 69"/>
                  <a:gd name="T46" fmla="*/ 0 w 51"/>
                  <a:gd name="T47" fmla="*/ 0 h 69"/>
                  <a:gd name="T48" fmla="*/ 51 w 51"/>
                  <a:gd name="T49"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T46" t="T47" r="T48" b="T49"/>
                <a:pathLst>
                  <a:path w="51" h="69">
                    <a:moveTo>
                      <a:pt x="51" y="69"/>
                    </a:moveTo>
                    <a:lnTo>
                      <a:pt x="45" y="52"/>
                    </a:lnTo>
                    <a:lnTo>
                      <a:pt x="34" y="48"/>
                    </a:lnTo>
                    <a:lnTo>
                      <a:pt x="28" y="31"/>
                    </a:lnTo>
                    <a:lnTo>
                      <a:pt x="17" y="27"/>
                    </a:lnTo>
                    <a:lnTo>
                      <a:pt x="11" y="10"/>
                    </a:lnTo>
                    <a:lnTo>
                      <a:pt x="0" y="7"/>
                    </a:lnTo>
                    <a:lnTo>
                      <a:pt x="3" y="0"/>
                    </a:lnTo>
                    <a:lnTo>
                      <a:pt x="11" y="10"/>
                    </a:lnTo>
                    <a:lnTo>
                      <a:pt x="8" y="17"/>
                    </a:lnTo>
                    <a:lnTo>
                      <a:pt x="17" y="27"/>
                    </a:lnTo>
                    <a:lnTo>
                      <a:pt x="20" y="20"/>
                    </a:lnTo>
                    <a:lnTo>
                      <a:pt x="28" y="31"/>
                    </a:lnTo>
                    <a:lnTo>
                      <a:pt x="25" y="38"/>
                    </a:lnTo>
                    <a:lnTo>
                      <a:pt x="17" y="27"/>
                    </a:lnTo>
                    <a:lnTo>
                      <a:pt x="25" y="38"/>
                    </a:lnTo>
                    <a:lnTo>
                      <a:pt x="28" y="31"/>
                    </a:lnTo>
                    <a:lnTo>
                      <a:pt x="37" y="41"/>
                    </a:lnTo>
                    <a:lnTo>
                      <a:pt x="34" y="48"/>
                    </a:lnTo>
                    <a:lnTo>
                      <a:pt x="37" y="41"/>
                    </a:lnTo>
                    <a:lnTo>
                      <a:pt x="45" y="52"/>
                    </a:lnTo>
                    <a:lnTo>
                      <a:pt x="42" y="59"/>
                    </a:lnTo>
                    <a:lnTo>
                      <a:pt x="51" y="6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2" name="Line 60"/>
              <p:cNvSpPr>
                <a:spLocks noChangeShapeType="1"/>
              </p:cNvSpPr>
              <p:nvPr/>
            </p:nvSpPr>
            <p:spPr bwMode="auto">
              <a:xfrm flipH="1" flipV="1">
                <a:off x="5004" y="477"/>
                <a:ext cx="49" cy="6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33" name="AutoShape 61"/>
              <p:cNvSpPr>
                <a:spLocks noChangeArrowheads="1"/>
              </p:cNvSpPr>
              <p:nvPr/>
            </p:nvSpPr>
            <p:spPr bwMode="auto">
              <a:xfrm>
                <a:off x="5006" y="478"/>
                <a:ext cx="48" cy="59"/>
              </a:xfrm>
              <a:custGeom>
                <a:avLst/>
                <a:gdLst>
                  <a:gd name="T0" fmla="*/ 52 w 53"/>
                  <a:gd name="T1" fmla="*/ 66 h 66"/>
                  <a:gd name="T2" fmla="*/ 0 w 53"/>
                  <a:gd name="T3" fmla="*/ 1 h 66"/>
                  <a:gd name="T4" fmla="*/ 1 w 53"/>
                  <a:gd name="T5" fmla="*/ 0 h 66"/>
                  <a:gd name="T6" fmla="*/ 53 w 53"/>
                  <a:gd name="T7" fmla="*/ 66 h 66"/>
                  <a:gd name="T8" fmla="*/ 52 w 53"/>
                  <a:gd name="T9" fmla="*/ 66 h 66"/>
                  <a:gd name="T10" fmla="*/ 0 w 53"/>
                  <a:gd name="T11" fmla="*/ 0 h 66"/>
                  <a:gd name="T12" fmla="*/ 53 w 53"/>
                  <a:gd name="T13" fmla="*/ 66 h 66"/>
                </a:gdLst>
                <a:ahLst/>
                <a:cxnLst>
                  <a:cxn ang="0">
                    <a:pos x="T0" y="T1"/>
                  </a:cxn>
                  <a:cxn ang="0">
                    <a:pos x="T2" y="T3"/>
                  </a:cxn>
                  <a:cxn ang="0">
                    <a:pos x="T4" y="T5"/>
                  </a:cxn>
                  <a:cxn ang="0">
                    <a:pos x="T6" y="T7"/>
                  </a:cxn>
                  <a:cxn ang="0">
                    <a:pos x="T8" y="T9"/>
                  </a:cxn>
                </a:cxnLst>
                <a:rect l="T10" t="T11" r="T12" b="T13"/>
                <a:pathLst>
                  <a:path w="53" h="66">
                    <a:moveTo>
                      <a:pt x="52" y="66"/>
                    </a:moveTo>
                    <a:lnTo>
                      <a:pt x="0" y="1"/>
                    </a:lnTo>
                    <a:lnTo>
                      <a:pt x="1" y="0"/>
                    </a:lnTo>
                    <a:lnTo>
                      <a:pt x="53" y="66"/>
                    </a:lnTo>
                    <a:lnTo>
                      <a:pt x="52" y="66"/>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4" name="AutoShape 62"/>
              <p:cNvSpPr>
                <a:spLocks noChangeArrowheads="1"/>
              </p:cNvSpPr>
              <p:nvPr/>
            </p:nvSpPr>
            <p:spPr bwMode="auto">
              <a:xfrm>
                <a:off x="4986" y="461"/>
                <a:ext cx="21" cy="19"/>
              </a:xfrm>
              <a:custGeom>
                <a:avLst/>
                <a:gdLst>
                  <a:gd name="T0" fmla="*/ 11 w 23"/>
                  <a:gd name="T1" fmla="*/ 9 h 21"/>
                  <a:gd name="T2" fmla="*/ 19 w 23"/>
                  <a:gd name="T3" fmla="*/ 0 h 21"/>
                  <a:gd name="T4" fmla="*/ 11 w 23"/>
                  <a:gd name="T5" fmla="*/ 9 h 21"/>
                  <a:gd name="T6" fmla="*/ 23 w 23"/>
                  <a:gd name="T7" fmla="*/ 7 h 21"/>
                  <a:gd name="T8" fmla="*/ 11 w 23"/>
                  <a:gd name="T9" fmla="*/ 9 h 21"/>
                  <a:gd name="T10" fmla="*/ 11 w 23"/>
                  <a:gd name="T11" fmla="*/ 16 h 21"/>
                  <a:gd name="T12" fmla="*/ 11 w 23"/>
                  <a:gd name="T13" fmla="*/ 9 h 21"/>
                  <a:gd name="T14" fmla="*/ 0 w 23"/>
                  <a:gd name="T15" fmla="*/ 21 h 21"/>
                  <a:gd name="T16" fmla="*/ 11 w 23"/>
                  <a:gd name="T17" fmla="*/ 9 h 21"/>
                  <a:gd name="T18" fmla="*/ 0 w 23"/>
                  <a:gd name="T19" fmla="*/ 12 h 21"/>
                  <a:gd name="T20" fmla="*/ 0 w 23"/>
                  <a:gd name="T21" fmla="*/ 0 h 21"/>
                  <a:gd name="T22" fmla="*/ 23 w 23"/>
                  <a:gd name="T23"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23" h="21">
                    <a:moveTo>
                      <a:pt x="11" y="9"/>
                    </a:moveTo>
                    <a:lnTo>
                      <a:pt x="19" y="0"/>
                    </a:lnTo>
                    <a:lnTo>
                      <a:pt x="11" y="9"/>
                    </a:lnTo>
                    <a:lnTo>
                      <a:pt x="23" y="7"/>
                    </a:lnTo>
                    <a:lnTo>
                      <a:pt x="11" y="9"/>
                    </a:lnTo>
                    <a:lnTo>
                      <a:pt x="11" y="16"/>
                    </a:lnTo>
                    <a:lnTo>
                      <a:pt x="11" y="9"/>
                    </a:lnTo>
                    <a:lnTo>
                      <a:pt x="0" y="21"/>
                    </a:lnTo>
                    <a:lnTo>
                      <a:pt x="11" y="9"/>
                    </a:lnTo>
                    <a:lnTo>
                      <a:pt x="0" y="12"/>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5" name="AutoShape 63"/>
              <p:cNvSpPr>
                <a:spLocks noChangeArrowheads="1"/>
              </p:cNvSpPr>
              <p:nvPr/>
            </p:nvSpPr>
            <p:spPr bwMode="auto">
              <a:xfrm>
                <a:off x="5061" y="585"/>
                <a:ext cx="16" cy="8"/>
              </a:xfrm>
              <a:custGeom>
                <a:avLst/>
                <a:gdLst>
                  <a:gd name="T0" fmla="*/ 0 w 18"/>
                  <a:gd name="T1" fmla="*/ 8 h 9"/>
                  <a:gd name="T2" fmla="*/ 0 w 18"/>
                  <a:gd name="T3" fmla="*/ 9 h 9"/>
                  <a:gd name="T4" fmla="*/ 1 w 18"/>
                  <a:gd name="T5" fmla="*/ 9 h 9"/>
                  <a:gd name="T6" fmla="*/ 2 w 18"/>
                  <a:gd name="T7" fmla="*/ 9 h 9"/>
                  <a:gd name="T8" fmla="*/ 3 w 18"/>
                  <a:gd name="T9" fmla="*/ 9 h 9"/>
                  <a:gd name="T10" fmla="*/ 4 w 18"/>
                  <a:gd name="T11" fmla="*/ 9 h 9"/>
                  <a:gd name="T12" fmla="*/ 5 w 18"/>
                  <a:gd name="T13" fmla="*/ 9 h 9"/>
                  <a:gd name="T14" fmla="*/ 5 w 18"/>
                  <a:gd name="T15" fmla="*/ 8 h 9"/>
                  <a:gd name="T16" fmla="*/ 6 w 18"/>
                  <a:gd name="T17" fmla="*/ 8 h 9"/>
                  <a:gd name="T18" fmla="*/ 7 w 18"/>
                  <a:gd name="T19" fmla="*/ 8 h 9"/>
                  <a:gd name="T20" fmla="*/ 8 w 18"/>
                  <a:gd name="T21" fmla="*/ 7 h 9"/>
                  <a:gd name="T22" fmla="*/ 9 w 18"/>
                  <a:gd name="T23" fmla="*/ 7 h 9"/>
                  <a:gd name="T24" fmla="*/ 9 w 18"/>
                  <a:gd name="T25" fmla="*/ 6 h 9"/>
                  <a:gd name="T26" fmla="*/ 10 w 18"/>
                  <a:gd name="T27" fmla="*/ 6 h 9"/>
                  <a:gd name="T28" fmla="*/ 11 w 18"/>
                  <a:gd name="T29" fmla="*/ 6 h 9"/>
                  <a:gd name="T30" fmla="*/ 11 w 18"/>
                  <a:gd name="T31" fmla="*/ 5 h 9"/>
                  <a:gd name="T32" fmla="*/ 12 w 18"/>
                  <a:gd name="T33" fmla="*/ 5 h 9"/>
                  <a:gd name="T34" fmla="*/ 13 w 18"/>
                  <a:gd name="T35" fmla="*/ 4 h 9"/>
                  <a:gd name="T36" fmla="*/ 14 w 18"/>
                  <a:gd name="T37" fmla="*/ 4 h 9"/>
                  <a:gd name="T38" fmla="*/ 14 w 18"/>
                  <a:gd name="T39" fmla="*/ 3 h 9"/>
                  <a:gd name="T40" fmla="*/ 15 w 18"/>
                  <a:gd name="T41" fmla="*/ 3 h 9"/>
                  <a:gd name="T42" fmla="*/ 15 w 18"/>
                  <a:gd name="T43" fmla="*/ 2 h 9"/>
                  <a:gd name="T44" fmla="*/ 16 w 18"/>
                  <a:gd name="T45" fmla="*/ 2 h 9"/>
                  <a:gd name="T46" fmla="*/ 16 w 18"/>
                  <a:gd name="T47" fmla="*/ 1 h 9"/>
                  <a:gd name="T48" fmla="*/ 17 w 18"/>
                  <a:gd name="T49" fmla="*/ 1 h 9"/>
                  <a:gd name="T50" fmla="*/ 17 w 18"/>
                  <a:gd name="T51" fmla="*/ 0 h 9"/>
                  <a:gd name="T52" fmla="*/ 18 w 18"/>
                  <a:gd name="T53" fmla="*/ 0 h 9"/>
                  <a:gd name="T54" fmla="*/ 0 w 18"/>
                  <a:gd name="T55" fmla="*/ 0 h 9"/>
                  <a:gd name="T56" fmla="*/ 18 w 18"/>
                  <a:gd name="T57"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T54" t="T55" r="T56" b="T57"/>
                <a:pathLst>
                  <a:path w="18" h="9">
                    <a:moveTo>
                      <a:pt x="0" y="8"/>
                    </a:moveTo>
                    <a:lnTo>
                      <a:pt x="0" y="9"/>
                    </a:lnTo>
                    <a:lnTo>
                      <a:pt x="1" y="9"/>
                    </a:lnTo>
                    <a:lnTo>
                      <a:pt x="2" y="9"/>
                    </a:lnTo>
                    <a:lnTo>
                      <a:pt x="3" y="9"/>
                    </a:lnTo>
                    <a:lnTo>
                      <a:pt x="4" y="9"/>
                    </a:lnTo>
                    <a:lnTo>
                      <a:pt x="5" y="9"/>
                    </a:lnTo>
                    <a:lnTo>
                      <a:pt x="5" y="8"/>
                    </a:lnTo>
                    <a:lnTo>
                      <a:pt x="6" y="8"/>
                    </a:lnTo>
                    <a:lnTo>
                      <a:pt x="7" y="8"/>
                    </a:lnTo>
                    <a:lnTo>
                      <a:pt x="8" y="7"/>
                    </a:lnTo>
                    <a:lnTo>
                      <a:pt x="9" y="7"/>
                    </a:lnTo>
                    <a:lnTo>
                      <a:pt x="9" y="6"/>
                    </a:lnTo>
                    <a:lnTo>
                      <a:pt x="10" y="6"/>
                    </a:lnTo>
                    <a:lnTo>
                      <a:pt x="11" y="6"/>
                    </a:lnTo>
                    <a:lnTo>
                      <a:pt x="11" y="5"/>
                    </a:lnTo>
                    <a:lnTo>
                      <a:pt x="12" y="5"/>
                    </a:lnTo>
                    <a:lnTo>
                      <a:pt x="13" y="4"/>
                    </a:lnTo>
                    <a:lnTo>
                      <a:pt x="14" y="4"/>
                    </a:lnTo>
                    <a:lnTo>
                      <a:pt x="14" y="3"/>
                    </a:lnTo>
                    <a:lnTo>
                      <a:pt x="15" y="3"/>
                    </a:lnTo>
                    <a:lnTo>
                      <a:pt x="15" y="2"/>
                    </a:lnTo>
                    <a:lnTo>
                      <a:pt x="16" y="2"/>
                    </a:lnTo>
                    <a:lnTo>
                      <a:pt x="16" y="1"/>
                    </a:lnTo>
                    <a:lnTo>
                      <a:pt x="17" y="1"/>
                    </a:lnTo>
                    <a:lnTo>
                      <a:pt x="17" y="0"/>
                    </a:lnTo>
                    <a:lnTo>
                      <a:pt x="1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6" name="AutoShape 64"/>
              <p:cNvSpPr>
                <a:spLocks noChangeArrowheads="1"/>
              </p:cNvSpPr>
              <p:nvPr/>
            </p:nvSpPr>
            <p:spPr bwMode="auto">
              <a:xfrm>
                <a:off x="5077" y="581"/>
                <a:ext cx="2" cy="4"/>
              </a:xfrm>
              <a:custGeom>
                <a:avLst/>
                <a:gdLst>
                  <a:gd name="T0" fmla="*/ 0 w 2"/>
                  <a:gd name="T1" fmla="*/ 5 h 5"/>
                  <a:gd name="T2" fmla="*/ 0 w 2"/>
                  <a:gd name="T3" fmla="*/ 4 h 5"/>
                  <a:gd name="T4" fmla="*/ 1 w 2"/>
                  <a:gd name="T5" fmla="*/ 4 h 5"/>
                  <a:gd name="T6" fmla="*/ 1 w 2"/>
                  <a:gd name="T7" fmla="*/ 3 h 5"/>
                  <a:gd name="T8" fmla="*/ 2 w 2"/>
                  <a:gd name="T9" fmla="*/ 2 h 5"/>
                  <a:gd name="T10" fmla="*/ 2 w 2"/>
                  <a:gd name="T11" fmla="*/ 1 h 5"/>
                  <a:gd name="T12" fmla="*/ 2 w 2"/>
                  <a:gd name="T13" fmla="*/ 0 h 5"/>
                  <a:gd name="T14" fmla="*/ 0 w 2"/>
                  <a:gd name="T15" fmla="*/ 0 h 5"/>
                  <a:gd name="T16" fmla="*/ 2 w 2"/>
                  <a:gd name="T17" fmla="*/ 5 h 5"/>
                </a:gdLst>
                <a:ahLst/>
                <a:cxnLst>
                  <a:cxn ang="0">
                    <a:pos x="T0" y="T1"/>
                  </a:cxn>
                  <a:cxn ang="0">
                    <a:pos x="T2" y="T3"/>
                  </a:cxn>
                  <a:cxn ang="0">
                    <a:pos x="T4" y="T5"/>
                  </a:cxn>
                  <a:cxn ang="0">
                    <a:pos x="T6" y="T7"/>
                  </a:cxn>
                  <a:cxn ang="0">
                    <a:pos x="T8" y="T9"/>
                  </a:cxn>
                  <a:cxn ang="0">
                    <a:pos x="T10" y="T11"/>
                  </a:cxn>
                  <a:cxn ang="0">
                    <a:pos x="T12" y="T13"/>
                  </a:cxn>
                </a:cxnLst>
                <a:rect l="T14" t="T15" r="T16" b="T17"/>
                <a:pathLst>
                  <a:path w="2" h="5">
                    <a:moveTo>
                      <a:pt x="0" y="5"/>
                    </a:moveTo>
                    <a:lnTo>
                      <a:pt x="0" y="4"/>
                    </a:lnTo>
                    <a:lnTo>
                      <a:pt x="1" y="4"/>
                    </a:lnTo>
                    <a:lnTo>
                      <a:pt x="1" y="3"/>
                    </a:lnTo>
                    <a:lnTo>
                      <a:pt x="2" y="2"/>
                    </a:lnTo>
                    <a:lnTo>
                      <a:pt x="2" y="1"/>
                    </a:lnTo>
                    <a:lnTo>
                      <a:pt x="2"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7" name="AutoShape 65"/>
              <p:cNvSpPr>
                <a:spLocks noChangeArrowheads="1"/>
              </p:cNvSpPr>
              <p:nvPr/>
            </p:nvSpPr>
            <p:spPr bwMode="auto">
              <a:xfrm>
                <a:off x="5049" y="571"/>
                <a:ext cx="20" cy="10"/>
              </a:xfrm>
              <a:custGeom>
                <a:avLst/>
                <a:gdLst>
                  <a:gd name="T0" fmla="*/ 0 w 22"/>
                  <a:gd name="T1" fmla="*/ 10 h 11"/>
                  <a:gd name="T2" fmla="*/ 0 w 22"/>
                  <a:gd name="T3" fmla="*/ 11 h 11"/>
                  <a:gd name="T4" fmla="*/ 1 w 22"/>
                  <a:gd name="T5" fmla="*/ 11 h 11"/>
                  <a:gd name="T6" fmla="*/ 2 w 22"/>
                  <a:gd name="T7" fmla="*/ 11 h 11"/>
                  <a:gd name="T8" fmla="*/ 3 w 22"/>
                  <a:gd name="T9" fmla="*/ 11 h 11"/>
                  <a:gd name="T10" fmla="*/ 4 w 22"/>
                  <a:gd name="T11" fmla="*/ 11 h 11"/>
                  <a:gd name="T12" fmla="*/ 5 w 22"/>
                  <a:gd name="T13" fmla="*/ 11 h 11"/>
                  <a:gd name="T14" fmla="*/ 6 w 22"/>
                  <a:gd name="T15" fmla="*/ 11 h 11"/>
                  <a:gd name="T16" fmla="*/ 7 w 22"/>
                  <a:gd name="T17" fmla="*/ 10 h 11"/>
                  <a:gd name="T18" fmla="*/ 8 w 22"/>
                  <a:gd name="T19" fmla="*/ 10 h 11"/>
                  <a:gd name="T20" fmla="*/ 9 w 22"/>
                  <a:gd name="T21" fmla="*/ 10 h 11"/>
                  <a:gd name="T22" fmla="*/ 9 w 22"/>
                  <a:gd name="T23" fmla="*/ 9 h 11"/>
                  <a:gd name="T24" fmla="*/ 10 w 22"/>
                  <a:gd name="T25" fmla="*/ 9 h 11"/>
                  <a:gd name="T26" fmla="*/ 11 w 22"/>
                  <a:gd name="T27" fmla="*/ 9 h 11"/>
                  <a:gd name="T28" fmla="*/ 12 w 22"/>
                  <a:gd name="T29" fmla="*/ 8 h 11"/>
                  <a:gd name="T30" fmla="*/ 13 w 22"/>
                  <a:gd name="T31" fmla="*/ 8 h 11"/>
                  <a:gd name="T32" fmla="*/ 13 w 22"/>
                  <a:gd name="T33" fmla="*/ 7 h 11"/>
                  <a:gd name="T34" fmla="*/ 14 w 22"/>
                  <a:gd name="T35" fmla="*/ 7 h 11"/>
                  <a:gd name="T36" fmla="*/ 14 w 22"/>
                  <a:gd name="T37" fmla="*/ 6 h 11"/>
                  <a:gd name="T38" fmla="*/ 15 w 22"/>
                  <a:gd name="T39" fmla="*/ 6 h 11"/>
                  <a:gd name="T40" fmla="*/ 16 w 22"/>
                  <a:gd name="T41" fmla="*/ 6 h 11"/>
                  <a:gd name="T42" fmla="*/ 16 w 22"/>
                  <a:gd name="T43" fmla="*/ 5 h 11"/>
                  <a:gd name="T44" fmla="*/ 17 w 22"/>
                  <a:gd name="T45" fmla="*/ 5 h 11"/>
                  <a:gd name="T46" fmla="*/ 17 w 22"/>
                  <a:gd name="T47" fmla="*/ 4 h 11"/>
                  <a:gd name="T48" fmla="*/ 18 w 22"/>
                  <a:gd name="T49" fmla="*/ 4 h 11"/>
                  <a:gd name="T50" fmla="*/ 19 w 22"/>
                  <a:gd name="T51" fmla="*/ 3 h 11"/>
                  <a:gd name="T52" fmla="*/ 20 w 22"/>
                  <a:gd name="T53" fmla="*/ 2 h 11"/>
                  <a:gd name="T54" fmla="*/ 21 w 22"/>
                  <a:gd name="T55" fmla="*/ 1 h 11"/>
                  <a:gd name="T56" fmla="*/ 22 w 22"/>
                  <a:gd name="T57" fmla="*/ 1 h 11"/>
                  <a:gd name="T58" fmla="*/ 22 w 22"/>
                  <a:gd name="T59" fmla="*/ 0 h 11"/>
                  <a:gd name="T60" fmla="*/ 0 w 22"/>
                  <a:gd name="T61" fmla="*/ 0 h 11"/>
                  <a:gd name="T62" fmla="*/ 22 w 22"/>
                  <a:gd name="T6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T60" t="T61" r="T62" b="T63"/>
                <a:pathLst>
                  <a:path w="22" h="11">
                    <a:moveTo>
                      <a:pt x="0" y="10"/>
                    </a:moveTo>
                    <a:lnTo>
                      <a:pt x="0" y="11"/>
                    </a:lnTo>
                    <a:lnTo>
                      <a:pt x="1" y="11"/>
                    </a:lnTo>
                    <a:lnTo>
                      <a:pt x="2" y="11"/>
                    </a:lnTo>
                    <a:lnTo>
                      <a:pt x="3" y="11"/>
                    </a:lnTo>
                    <a:lnTo>
                      <a:pt x="4" y="11"/>
                    </a:lnTo>
                    <a:lnTo>
                      <a:pt x="5" y="11"/>
                    </a:lnTo>
                    <a:lnTo>
                      <a:pt x="6" y="11"/>
                    </a:lnTo>
                    <a:lnTo>
                      <a:pt x="7" y="10"/>
                    </a:lnTo>
                    <a:lnTo>
                      <a:pt x="8" y="10"/>
                    </a:lnTo>
                    <a:lnTo>
                      <a:pt x="9" y="10"/>
                    </a:lnTo>
                    <a:lnTo>
                      <a:pt x="9" y="9"/>
                    </a:lnTo>
                    <a:lnTo>
                      <a:pt x="10" y="9"/>
                    </a:lnTo>
                    <a:lnTo>
                      <a:pt x="11" y="9"/>
                    </a:lnTo>
                    <a:lnTo>
                      <a:pt x="12" y="8"/>
                    </a:lnTo>
                    <a:lnTo>
                      <a:pt x="13" y="8"/>
                    </a:lnTo>
                    <a:lnTo>
                      <a:pt x="13" y="7"/>
                    </a:lnTo>
                    <a:lnTo>
                      <a:pt x="14" y="7"/>
                    </a:lnTo>
                    <a:lnTo>
                      <a:pt x="14" y="6"/>
                    </a:lnTo>
                    <a:lnTo>
                      <a:pt x="15" y="6"/>
                    </a:lnTo>
                    <a:lnTo>
                      <a:pt x="16" y="6"/>
                    </a:lnTo>
                    <a:lnTo>
                      <a:pt x="16" y="5"/>
                    </a:lnTo>
                    <a:lnTo>
                      <a:pt x="17" y="5"/>
                    </a:lnTo>
                    <a:lnTo>
                      <a:pt x="17" y="4"/>
                    </a:lnTo>
                    <a:lnTo>
                      <a:pt x="18" y="4"/>
                    </a:lnTo>
                    <a:lnTo>
                      <a:pt x="19" y="3"/>
                    </a:lnTo>
                    <a:lnTo>
                      <a:pt x="20" y="2"/>
                    </a:lnTo>
                    <a:lnTo>
                      <a:pt x="21" y="1"/>
                    </a:lnTo>
                    <a:lnTo>
                      <a:pt x="22" y="1"/>
                    </a:lnTo>
                    <a:lnTo>
                      <a:pt x="22"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8" name="AutoShape 66"/>
              <p:cNvSpPr>
                <a:spLocks noChangeArrowheads="1"/>
              </p:cNvSpPr>
              <p:nvPr/>
            </p:nvSpPr>
            <p:spPr bwMode="auto">
              <a:xfrm>
                <a:off x="5069" y="566"/>
                <a:ext cx="2" cy="5"/>
              </a:xfrm>
              <a:custGeom>
                <a:avLst/>
                <a:gdLst>
                  <a:gd name="T0" fmla="*/ 0 w 3"/>
                  <a:gd name="T1" fmla="*/ 6 h 6"/>
                  <a:gd name="T2" fmla="*/ 1 w 3"/>
                  <a:gd name="T3" fmla="*/ 5 h 6"/>
                  <a:gd name="T4" fmla="*/ 1 w 3"/>
                  <a:gd name="T5" fmla="*/ 4 h 6"/>
                  <a:gd name="T6" fmla="*/ 2 w 3"/>
                  <a:gd name="T7" fmla="*/ 4 h 6"/>
                  <a:gd name="T8" fmla="*/ 2 w 3"/>
                  <a:gd name="T9" fmla="*/ 3 h 6"/>
                  <a:gd name="T10" fmla="*/ 3 w 3"/>
                  <a:gd name="T11" fmla="*/ 3 h 6"/>
                  <a:gd name="T12" fmla="*/ 3 w 3"/>
                  <a:gd name="T13" fmla="*/ 2 h 6"/>
                  <a:gd name="T14" fmla="*/ 3 w 3"/>
                  <a:gd name="T15" fmla="*/ 1 h 6"/>
                  <a:gd name="T16" fmla="*/ 3 w 3"/>
                  <a:gd name="T17" fmla="*/ 0 h 6"/>
                  <a:gd name="T18" fmla="*/ 0 w 3"/>
                  <a:gd name="T19" fmla="*/ 0 h 6"/>
                  <a:gd name="T20" fmla="*/ 3 w 3"/>
                  <a:gd name="T21"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3" h="6">
                    <a:moveTo>
                      <a:pt x="0" y="6"/>
                    </a:moveTo>
                    <a:lnTo>
                      <a:pt x="1" y="5"/>
                    </a:lnTo>
                    <a:lnTo>
                      <a:pt x="1" y="4"/>
                    </a:lnTo>
                    <a:lnTo>
                      <a:pt x="2" y="4"/>
                    </a:lnTo>
                    <a:lnTo>
                      <a:pt x="2" y="3"/>
                    </a:lnTo>
                    <a:lnTo>
                      <a:pt x="3" y="3"/>
                    </a:lnTo>
                    <a:lnTo>
                      <a:pt x="3" y="2"/>
                    </a:lnTo>
                    <a:lnTo>
                      <a:pt x="3" y="1"/>
                    </a:lnTo>
                    <a:lnTo>
                      <a:pt x="3"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39" name="AutoShape 67"/>
              <p:cNvSpPr>
                <a:spLocks noChangeArrowheads="1"/>
              </p:cNvSpPr>
              <p:nvPr/>
            </p:nvSpPr>
            <p:spPr bwMode="auto">
              <a:xfrm>
                <a:off x="5042" y="561"/>
                <a:ext cx="19" cy="9"/>
              </a:xfrm>
              <a:custGeom>
                <a:avLst/>
                <a:gdLst>
                  <a:gd name="T0" fmla="*/ 0 w 21"/>
                  <a:gd name="T1" fmla="*/ 9 h 10"/>
                  <a:gd name="T2" fmla="*/ 1 w 21"/>
                  <a:gd name="T3" fmla="*/ 9 h 10"/>
                  <a:gd name="T4" fmla="*/ 1 w 21"/>
                  <a:gd name="T5" fmla="*/ 10 h 10"/>
                  <a:gd name="T6" fmla="*/ 2 w 21"/>
                  <a:gd name="T7" fmla="*/ 10 h 10"/>
                  <a:gd name="T8" fmla="*/ 3 w 21"/>
                  <a:gd name="T9" fmla="*/ 10 h 10"/>
                  <a:gd name="T10" fmla="*/ 4 w 21"/>
                  <a:gd name="T11" fmla="*/ 10 h 10"/>
                  <a:gd name="T12" fmla="*/ 4 w 21"/>
                  <a:gd name="T13" fmla="*/ 9 h 10"/>
                  <a:gd name="T14" fmla="*/ 5 w 21"/>
                  <a:gd name="T15" fmla="*/ 9 h 10"/>
                  <a:gd name="T16" fmla="*/ 6 w 21"/>
                  <a:gd name="T17" fmla="*/ 9 h 10"/>
                  <a:gd name="T18" fmla="*/ 7 w 21"/>
                  <a:gd name="T19" fmla="*/ 9 h 10"/>
                  <a:gd name="T20" fmla="*/ 8 w 21"/>
                  <a:gd name="T21" fmla="*/ 9 h 10"/>
                  <a:gd name="T22" fmla="*/ 8 w 21"/>
                  <a:gd name="T23" fmla="*/ 8 h 10"/>
                  <a:gd name="T24" fmla="*/ 9 w 21"/>
                  <a:gd name="T25" fmla="*/ 8 h 10"/>
                  <a:gd name="T26" fmla="*/ 10 w 21"/>
                  <a:gd name="T27" fmla="*/ 8 h 10"/>
                  <a:gd name="T28" fmla="*/ 10 w 21"/>
                  <a:gd name="T29" fmla="*/ 7 h 10"/>
                  <a:gd name="T30" fmla="*/ 11 w 21"/>
                  <a:gd name="T31" fmla="*/ 7 h 10"/>
                  <a:gd name="T32" fmla="*/ 12 w 21"/>
                  <a:gd name="T33" fmla="*/ 7 h 10"/>
                  <a:gd name="T34" fmla="*/ 13 w 21"/>
                  <a:gd name="T35" fmla="*/ 6 h 10"/>
                  <a:gd name="T36" fmla="*/ 14 w 21"/>
                  <a:gd name="T37" fmla="*/ 6 h 10"/>
                  <a:gd name="T38" fmla="*/ 14 w 21"/>
                  <a:gd name="T39" fmla="*/ 5 h 10"/>
                  <a:gd name="T40" fmla="*/ 15 w 21"/>
                  <a:gd name="T41" fmla="*/ 5 h 10"/>
                  <a:gd name="T42" fmla="*/ 15 w 21"/>
                  <a:gd name="T43" fmla="*/ 4 h 10"/>
                  <a:gd name="T44" fmla="*/ 16 w 21"/>
                  <a:gd name="T45" fmla="*/ 4 h 10"/>
                  <a:gd name="T46" fmla="*/ 17 w 21"/>
                  <a:gd name="T47" fmla="*/ 4 h 10"/>
                  <a:gd name="T48" fmla="*/ 17 w 21"/>
                  <a:gd name="T49" fmla="*/ 3 h 10"/>
                  <a:gd name="T50" fmla="*/ 18 w 21"/>
                  <a:gd name="T51" fmla="*/ 3 h 10"/>
                  <a:gd name="T52" fmla="*/ 18 w 21"/>
                  <a:gd name="T53" fmla="*/ 2 h 10"/>
                  <a:gd name="T54" fmla="*/ 19 w 21"/>
                  <a:gd name="T55" fmla="*/ 2 h 10"/>
                  <a:gd name="T56" fmla="*/ 20 w 21"/>
                  <a:gd name="T57" fmla="*/ 1 h 10"/>
                  <a:gd name="T58" fmla="*/ 21 w 21"/>
                  <a:gd name="T59" fmla="*/ 1 h 10"/>
                  <a:gd name="T60" fmla="*/ 21 w 21"/>
                  <a:gd name="T61" fmla="*/ 0 h 10"/>
                  <a:gd name="T62" fmla="*/ 0 w 21"/>
                  <a:gd name="T63" fmla="*/ 0 h 10"/>
                  <a:gd name="T64" fmla="*/ 21 w 21"/>
                  <a:gd name="T65"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T62" t="T63" r="T64" b="T65"/>
                <a:pathLst>
                  <a:path w="21" h="10">
                    <a:moveTo>
                      <a:pt x="0" y="9"/>
                    </a:moveTo>
                    <a:lnTo>
                      <a:pt x="1" y="9"/>
                    </a:lnTo>
                    <a:lnTo>
                      <a:pt x="1" y="10"/>
                    </a:lnTo>
                    <a:lnTo>
                      <a:pt x="2" y="10"/>
                    </a:lnTo>
                    <a:lnTo>
                      <a:pt x="3" y="10"/>
                    </a:lnTo>
                    <a:lnTo>
                      <a:pt x="4" y="10"/>
                    </a:lnTo>
                    <a:lnTo>
                      <a:pt x="4" y="9"/>
                    </a:lnTo>
                    <a:lnTo>
                      <a:pt x="5" y="9"/>
                    </a:lnTo>
                    <a:lnTo>
                      <a:pt x="6" y="9"/>
                    </a:lnTo>
                    <a:lnTo>
                      <a:pt x="7" y="9"/>
                    </a:lnTo>
                    <a:lnTo>
                      <a:pt x="8" y="9"/>
                    </a:lnTo>
                    <a:lnTo>
                      <a:pt x="8" y="8"/>
                    </a:lnTo>
                    <a:lnTo>
                      <a:pt x="9" y="8"/>
                    </a:lnTo>
                    <a:lnTo>
                      <a:pt x="10" y="8"/>
                    </a:lnTo>
                    <a:lnTo>
                      <a:pt x="10" y="7"/>
                    </a:lnTo>
                    <a:lnTo>
                      <a:pt x="11" y="7"/>
                    </a:lnTo>
                    <a:lnTo>
                      <a:pt x="12" y="7"/>
                    </a:lnTo>
                    <a:lnTo>
                      <a:pt x="13" y="6"/>
                    </a:lnTo>
                    <a:lnTo>
                      <a:pt x="14" y="6"/>
                    </a:lnTo>
                    <a:lnTo>
                      <a:pt x="14" y="5"/>
                    </a:lnTo>
                    <a:lnTo>
                      <a:pt x="15" y="5"/>
                    </a:lnTo>
                    <a:lnTo>
                      <a:pt x="15" y="4"/>
                    </a:lnTo>
                    <a:lnTo>
                      <a:pt x="16" y="4"/>
                    </a:lnTo>
                    <a:lnTo>
                      <a:pt x="17" y="4"/>
                    </a:lnTo>
                    <a:lnTo>
                      <a:pt x="17" y="3"/>
                    </a:lnTo>
                    <a:lnTo>
                      <a:pt x="18" y="3"/>
                    </a:lnTo>
                    <a:lnTo>
                      <a:pt x="18" y="2"/>
                    </a:lnTo>
                    <a:lnTo>
                      <a:pt x="19" y="2"/>
                    </a:lnTo>
                    <a:lnTo>
                      <a:pt x="20" y="1"/>
                    </a:lnTo>
                    <a:lnTo>
                      <a:pt x="21" y="1"/>
                    </a:lnTo>
                    <a:lnTo>
                      <a:pt x="21"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0" name="AutoShape 68"/>
              <p:cNvSpPr>
                <a:spLocks noChangeArrowheads="1"/>
              </p:cNvSpPr>
              <p:nvPr/>
            </p:nvSpPr>
            <p:spPr bwMode="auto">
              <a:xfrm>
                <a:off x="5061" y="556"/>
                <a:ext cx="2" cy="4"/>
              </a:xfrm>
              <a:custGeom>
                <a:avLst/>
                <a:gdLst>
                  <a:gd name="T0" fmla="*/ 0 w 2"/>
                  <a:gd name="T1" fmla="*/ 5 h 5"/>
                  <a:gd name="T2" fmla="*/ 1 w 2"/>
                  <a:gd name="T3" fmla="*/ 5 h 5"/>
                  <a:gd name="T4" fmla="*/ 1 w 2"/>
                  <a:gd name="T5" fmla="*/ 4 h 5"/>
                  <a:gd name="T6" fmla="*/ 2 w 2"/>
                  <a:gd name="T7" fmla="*/ 4 h 5"/>
                  <a:gd name="T8" fmla="*/ 2 w 2"/>
                  <a:gd name="T9" fmla="*/ 3 h 5"/>
                  <a:gd name="T10" fmla="*/ 2 w 2"/>
                  <a:gd name="T11" fmla="*/ 2 h 5"/>
                  <a:gd name="T12" fmla="*/ 2 w 2"/>
                  <a:gd name="T13" fmla="*/ 1 h 5"/>
                  <a:gd name="T14" fmla="*/ 2 w 2"/>
                  <a:gd name="T15" fmla="*/ 0 h 5"/>
                  <a:gd name="T16" fmla="*/ 0 w 2"/>
                  <a:gd name="T17" fmla="*/ 0 h 5"/>
                  <a:gd name="T18" fmla="*/ 2 w 2"/>
                  <a:gd name="T19" fmla="*/ 5 h 5"/>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 h="5">
                    <a:moveTo>
                      <a:pt x="0" y="5"/>
                    </a:moveTo>
                    <a:lnTo>
                      <a:pt x="1" y="5"/>
                    </a:lnTo>
                    <a:lnTo>
                      <a:pt x="1" y="4"/>
                    </a:lnTo>
                    <a:lnTo>
                      <a:pt x="2" y="4"/>
                    </a:lnTo>
                    <a:lnTo>
                      <a:pt x="2" y="3"/>
                    </a:lnTo>
                    <a:lnTo>
                      <a:pt x="2" y="2"/>
                    </a:lnTo>
                    <a:lnTo>
                      <a:pt x="2" y="1"/>
                    </a:lnTo>
                    <a:lnTo>
                      <a:pt x="2"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1" name="AutoShape 69"/>
              <p:cNvSpPr>
                <a:spLocks noChangeArrowheads="1"/>
              </p:cNvSpPr>
              <p:nvPr/>
            </p:nvSpPr>
            <p:spPr bwMode="auto">
              <a:xfrm>
                <a:off x="5035" y="549"/>
                <a:ext cx="16" cy="8"/>
              </a:xfrm>
              <a:custGeom>
                <a:avLst/>
                <a:gdLst>
                  <a:gd name="T0" fmla="*/ 0 w 18"/>
                  <a:gd name="T1" fmla="*/ 8 h 9"/>
                  <a:gd name="T2" fmla="*/ 1 w 18"/>
                  <a:gd name="T3" fmla="*/ 8 h 9"/>
                  <a:gd name="T4" fmla="*/ 1 w 18"/>
                  <a:gd name="T5" fmla="*/ 9 h 9"/>
                  <a:gd name="T6" fmla="*/ 2 w 18"/>
                  <a:gd name="T7" fmla="*/ 9 h 9"/>
                  <a:gd name="T8" fmla="*/ 3 w 18"/>
                  <a:gd name="T9" fmla="*/ 9 h 9"/>
                  <a:gd name="T10" fmla="*/ 4 w 18"/>
                  <a:gd name="T11" fmla="*/ 8 h 9"/>
                  <a:gd name="T12" fmla="*/ 5 w 18"/>
                  <a:gd name="T13" fmla="*/ 8 h 9"/>
                  <a:gd name="T14" fmla="*/ 6 w 18"/>
                  <a:gd name="T15" fmla="*/ 8 h 9"/>
                  <a:gd name="T16" fmla="*/ 7 w 18"/>
                  <a:gd name="T17" fmla="*/ 8 h 9"/>
                  <a:gd name="T18" fmla="*/ 7 w 18"/>
                  <a:gd name="T19" fmla="*/ 7 h 9"/>
                  <a:gd name="T20" fmla="*/ 8 w 18"/>
                  <a:gd name="T21" fmla="*/ 7 h 9"/>
                  <a:gd name="T22" fmla="*/ 9 w 18"/>
                  <a:gd name="T23" fmla="*/ 7 h 9"/>
                  <a:gd name="T24" fmla="*/ 10 w 18"/>
                  <a:gd name="T25" fmla="*/ 6 h 9"/>
                  <a:gd name="T26" fmla="*/ 11 w 18"/>
                  <a:gd name="T27" fmla="*/ 6 h 9"/>
                  <a:gd name="T28" fmla="*/ 11 w 18"/>
                  <a:gd name="T29" fmla="*/ 5 h 9"/>
                  <a:gd name="T30" fmla="*/ 12 w 18"/>
                  <a:gd name="T31" fmla="*/ 5 h 9"/>
                  <a:gd name="T32" fmla="*/ 13 w 18"/>
                  <a:gd name="T33" fmla="*/ 4 h 9"/>
                  <a:gd name="T34" fmla="*/ 14 w 18"/>
                  <a:gd name="T35" fmla="*/ 4 h 9"/>
                  <a:gd name="T36" fmla="*/ 14 w 18"/>
                  <a:gd name="T37" fmla="*/ 3 h 9"/>
                  <a:gd name="T38" fmla="*/ 15 w 18"/>
                  <a:gd name="T39" fmla="*/ 3 h 9"/>
                  <a:gd name="T40" fmla="*/ 15 w 18"/>
                  <a:gd name="T41" fmla="*/ 2 h 9"/>
                  <a:gd name="T42" fmla="*/ 16 w 18"/>
                  <a:gd name="T43" fmla="*/ 2 h 9"/>
                  <a:gd name="T44" fmla="*/ 17 w 18"/>
                  <a:gd name="T45" fmla="*/ 2 h 9"/>
                  <a:gd name="T46" fmla="*/ 17 w 18"/>
                  <a:gd name="T47" fmla="*/ 1 h 9"/>
                  <a:gd name="T48" fmla="*/ 18 w 18"/>
                  <a:gd name="T49" fmla="*/ 1 h 9"/>
                  <a:gd name="T50" fmla="*/ 18 w 18"/>
                  <a:gd name="T51" fmla="*/ 0 h 9"/>
                  <a:gd name="T52" fmla="*/ 0 w 18"/>
                  <a:gd name="T53" fmla="*/ 0 h 9"/>
                  <a:gd name="T54" fmla="*/ 18 w 18"/>
                  <a:gd name="T55"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8" h="9">
                    <a:moveTo>
                      <a:pt x="0" y="8"/>
                    </a:moveTo>
                    <a:lnTo>
                      <a:pt x="1" y="8"/>
                    </a:lnTo>
                    <a:lnTo>
                      <a:pt x="1" y="9"/>
                    </a:lnTo>
                    <a:lnTo>
                      <a:pt x="2" y="9"/>
                    </a:lnTo>
                    <a:lnTo>
                      <a:pt x="3" y="9"/>
                    </a:lnTo>
                    <a:lnTo>
                      <a:pt x="4" y="8"/>
                    </a:lnTo>
                    <a:lnTo>
                      <a:pt x="5" y="8"/>
                    </a:lnTo>
                    <a:lnTo>
                      <a:pt x="6" y="8"/>
                    </a:lnTo>
                    <a:lnTo>
                      <a:pt x="7" y="8"/>
                    </a:lnTo>
                    <a:lnTo>
                      <a:pt x="7" y="7"/>
                    </a:lnTo>
                    <a:lnTo>
                      <a:pt x="8" y="7"/>
                    </a:lnTo>
                    <a:lnTo>
                      <a:pt x="9" y="7"/>
                    </a:lnTo>
                    <a:lnTo>
                      <a:pt x="10" y="6"/>
                    </a:lnTo>
                    <a:lnTo>
                      <a:pt x="11" y="6"/>
                    </a:lnTo>
                    <a:lnTo>
                      <a:pt x="11" y="5"/>
                    </a:lnTo>
                    <a:lnTo>
                      <a:pt x="12" y="5"/>
                    </a:lnTo>
                    <a:lnTo>
                      <a:pt x="13" y="4"/>
                    </a:lnTo>
                    <a:lnTo>
                      <a:pt x="14" y="4"/>
                    </a:lnTo>
                    <a:lnTo>
                      <a:pt x="14" y="3"/>
                    </a:lnTo>
                    <a:lnTo>
                      <a:pt x="15" y="3"/>
                    </a:lnTo>
                    <a:lnTo>
                      <a:pt x="15" y="2"/>
                    </a:lnTo>
                    <a:lnTo>
                      <a:pt x="16" y="2"/>
                    </a:lnTo>
                    <a:lnTo>
                      <a:pt x="17" y="2"/>
                    </a:lnTo>
                    <a:lnTo>
                      <a:pt x="17" y="1"/>
                    </a:lnTo>
                    <a:lnTo>
                      <a:pt x="18" y="1"/>
                    </a:lnTo>
                    <a:lnTo>
                      <a:pt x="1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2" name="AutoShape 70"/>
              <p:cNvSpPr>
                <a:spLocks noChangeArrowheads="1"/>
              </p:cNvSpPr>
              <p:nvPr/>
            </p:nvSpPr>
            <p:spPr bwMode="auto">
              <a:xfrm>
                <a:off x="5052" y="545"/>
                <a:ext cx="2" cy="4"/>
              </a:xfrm>
              <a:custGeom>
                <a:avLst/>
                <a:gdLst>
                  <a:gd name="T0" fmla="*/ 0 w 2"/>
                  <a:gd name="T1" fmla="*/ 5 h 5"/>
                  <a:gd name="T2" fmla="*/ 1 w 2"/>
                  <a:gd name="T3" fmla="*/ 5 h 5"/>
                  <a:gd name="T4" fmla="*/ 1 w 2"/>
                  <a:gd name="T5" fmla="*/ 4 h 5"/>
                  <a:gd name="T6" fmla="*/ 2 w 2"/>
                  <a:gd name="T7" fmla="*/ 3 h 5"/>
                  <a:gd name="T8" fmla="*/ 2 w 2"/>
                  <a:gd name="T9" fmla="*/ 2 h 5"/>
                  <a:gd name="T10" fmla="*/ 2 w 2"/>
                  <a:gd name="T11" fmla="*/ 1 h 5"/>
                  <a:gd name="T12" fmla="*/ 2 w 2"/>
                  <a:gd name="T13" fmla="*/ 0 h 5"/>
                  <a:gd name="T14" fmla="*/ 0 w 2"/>
                  <a:gd name="T15" fmla="*/ 0 h 5"/>
                  <a:gd name="T16" fmla="*/ 2 w 2"/>
                  <a:gd name="T17" fmla="*/ 5 h 5"/>
                </a:gdLst>
                <a:ahLst/>
                <a:cxnLst>
                  <a:cxn ang="0">
                    <a:pos x="T0" y="T1"/>
                  </a:cxn>
                  <a:cxn ang="0">
                    <a:pos x="T2" y="T3"/>
                  </a:cxn>
                  <a:cxn ang="0">
                    <a:pos x="T4" y="T5"/>
                  </a:cxn>
                  <a:cxn ang="0">
                    <a:pos x="T6" y="T7"/>
                  </a:cxn>
                  <a:cxn ang="0">
                    <a:pos x="T8" y="T9"/>
                  </a:cxn>
                  <a:cxn ang="0">
                    <a:pos x="T10" y="T11"/>
                  </a:cxn>
                  <a:cxn ang="0">
                    <a:pos x="T12" y="T13"/>
                  </a:cxn>
                </a:cxnLst>
                <a:rect l="T14" t="T15" r="T16" b="T17"/>
                <a:pathLst>
                  <a:path w="2" h="5">
                    <a:moveTo>
                      <a:pt x="0" y="5"/>
                    </a:moveTo>
                    <a:lnTo>
                      <a:pt x="1" y="5"/>
                    </a:lnTo>
                    <a:lnTo>
                      <a:pt x="1" y="4"/>
                    </a:lnTo>
                    <a:lnTo>
                      <a:pt x="2" y="3"/>
                    </a:lnTo>
                    <a:lnTo>
                      <a:pt x="2" y="2"/>
                    </a:lnTo>
                    <a:lnTo>
                      <a:pt x="2" y="1"/>
                    </a:lnTo>
                    <a:lnTo>
                      <a:pt x="2"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3" name="Line 71"/>
              <p:cNvSpPr>
                <a:spLocks noChangeShapeType="1"/>
              </p:cNvSpPr>
              <p:nvPr/>
            </p:nvSpPr>
            <p:spPr bwMode="auto">
              <a:xfrm flipH="1" flipV="1">
                <a:off x="5052" y="545"/>
                <a:ext cx="12"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44" name="Line 72"/>
              <p:cNvSpPr>
                <a:spLocks noChangeShapeType="1"/>
              </p:cNvSpPr>
              <p:nvPr/>
            </p:nvSpPr>
            <p:spPr bwMode="auto">
              <a:xfrm>
                <a:off x="5054" y="546"/>
                <a:ext cx="9"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45" name="AutoShape 73"/>
              <p:cNvSpPr>
                <a:spLocks noChangeArrowheads="1"/>
              </p:cNvSpPr>
              <p:nvPr/>
            </p:nvSpPr>
            <p:spPr bwMode="auto">
              <a:xfrm>
                <a:off x="5054" y="546"/>
                <a:ext cx="10" cy="11"/>
              </a:xfrm>
              <a:custGeom>
                <a:avLst/>
                <a:gdLst>
                  <a:gd name="T0" fmla="*/ 0 w 11"/>
                  <a:gd name="T1" fmla="*/ 0 h 12"/>
                  <a:gd name="T2" fmla="*/ 10 w 11"/>
                  <a:gd name="T3" fmla="*/ 12 h 12"/>
                  <a:gd name="T4" fmla="*/ 11 w 11"/>
                  <a:gd name="T5" fmla="*/ 11 h 12"/>
                  <a:gd name="T6" fmla="*/ 1 w 11"/>
                  <a:gd name="T7" fmla="*/ 0 h 12"/>
                  <a:gd name="T8" fmla="*/ 0 w 11"/>
                  <a:gd name="T9" fmla="*/ 0 h 12"/>
                  <a:gd name="T10" fmla="*/ 0 w 11"/>
                  <a:gd name="T11" fmla="*/ 0 h 12"/>
                  <a:gd name="T12" fmla="*/ 11 w 11"/>
                  <a:gd name="T13" fmla="*/ 12 h 12"/>
                </a:gdLst>
                <a:ahLst/>
                <a:cxnLst>
                  <a:cxn ang="0">
                    <a:pos x="T0" y="T1"/>
                  </a:cxn>
                  <a:cxn ang="0">
                    <a:pos x="T2" y="T3"/>
                  </a:cxn>
                  <a:cxn ang="0">
                    <a:pos x="T4" y="T5"/>
                  </a:cxn>
                  <a:cxn ang="0">
                    <a:pos x="T6" y="T7"/>
                  </a:cxn>
                  <a:cxn ang="0">
                    <a:pos x="T8" y="T9"/>
                  </a:cxn>
                </a:cxnLst>
                <a:rect l="T10" t="T11" r="T12" b="T13"/>
                <a:pathLst>
                  <a:path w="11" h="12">
                    <a:moveTo>
                      <a:pt x="0" y="0"/>
                    </a:moveTo>
                    <a:lnTo>
                      <a:pt x="10" y="12"/>
                    </a:lnTo>
                    <a:lnTo>
                      <a:pt x="11" y="11"/>
                    </a:lnTo>
                    <a:lnTo>
                      <a:pt x="1" y="0"/>
                    </a:lnTo>
                    <a:lnTo>
                      <a:pt x="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6" name="Line 74"/>
              <p:cNvSpPr>
                <a:spLocks noChangeShapeType="1"/>
              </p:cNvSpPr>
              <p:nvPr/>
            </p:nvSpPr>
            <p:spPr bwMode="auto">
              <a:xfrm flipH="1" flipV="1">
                <a:off x="5062" y="554"/>
                <a:ext cx="1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47" name="Line 75"/>
              <p:cNvSpPr>
                <a:spLocks noChangeShapeType="1"/>
              </p:cNvSpPr>
              <p:nvPr/>
            </p:nvSpPr>
            <p:spPr bwMode="auto">
              <a:xfrm>
                <a:off x="5063" y="556"/>
                <a:ext cx="9"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48" name="AutoShape 76"/>
              <p:cNvSpPr>
                <a:spLocks noChangeArrowheads="1"/>
              </p:cNvSpPr>
              <p:nvPr/>
            </p:nvSpPr>
            <p:spPr bwMode="auto">
              <a:xfrm>
                <a:off x="5063" y="556"/>
                <a:ext cx="10" cy="12"/>
              </a:xfrm>
              <a:custGeom>
                <a:avLst/>
                <a:gdLst>
                  <a:gd name="T0" fmla="*/ 0 w 11"/>
                  <a:gd name="T1" fmla="*/ 1 h 13"/>
                  <a:gd name="T2" fmla="*/ 10 w 11"/>
                  <a:gd name="T3" fmla="*/ 13 h 13"/>
                  <a:gd name="T4" fmla="*/ 11 w 11"/>
                  <a:gd name="T5" fmla="*/ 12 h 13"/>
                  <a:gd name="T6" fmla="*/ 1 w 11"/>
                  <a:gd name="T7" fmla="*/ 0 h 13"/>
                  <a:gd name="T8" fmla="*/ 0 w 11"/>
                  <a:gd name="T9" fmla="*/ 1 h 13"/>
                  <a:gd name="T10" fmla="*/ 0 w 11"/>
                  <a:gd name="T11" fmla="*/ 0 h 13"/>
                  <a:gd name="T12" fmla="*/ 11 w 11"/>
                  <a:gd name="T13" fmla="*/ 13 h 13"/>
                </a:gdLst>
                <a:ahLst/>
                <a:cxnLst>
                  <a:cxn ang="0">
                    <a:pos x="T0" y="T1"/>
                  </a:cxn>
                  <a:cxn ang="0">
                    <a:pos x="T2" y="T3"/>
                  </a:cxn>
                  <a:cxn ang="0">
                    <a:pos x="T4" y="T5"/>
                  </a:cxn>
                  <a:cxn ang="0">
                    <a:pos x="T6" y="T7"/>
                  </a:cxn>
                  <a:cxn ang="0">
                    <a:pos x="T8" y="T9"/>
                  </a:cxn>
                </a:cxnLst>
                <a:rect l="T10" t="T11" r="T12" b="T13"/>
                <a:pathLst>
                  <a:path w="11" h="13">
                    <a:moveTo>
                      <a:pt x="0" y="1"/>
                    </a:moveTo>
                    <a:lnTo>
                      <a:pt x="10" y="13"/>
                    </a:lnTo>
                    <a:lnTo>
                      <a:pt x="11" y="12"/>
                    </a:lnTo>
                    <a:lnTo>
                      <a:pt x="1" y="0"/>
                    </a:lnTo>
                    <a:lnTo>
                      <a:pt x="0" y="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49" name="Line 77"/>
              <p:cNvSpPr>
                <a:spLocks noChangeShapeType="1"/>
              </p:cNvSpPr>
              <p:nvPr/>
            </p:nvSpPr>
            <p:spPr bwMode="auto">
              <a:xfrm>
                <a:off x="5074" y="566"/>
                <a:ext cx="6"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0" name="Line 78"/>
              <p:cNvSpPr>
                <a:spLocks noChangeShapeType="1"/>
              </p:cNvSpPr>
              <p:nvPr/>
            </p:nvSpPr>
            <p:spPr bwMode="auto">
              <a:xfrm flipH="1" flipV="1">
                <a:off x="5071" y="565"/>
                <a:ext cx="8"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1" name="Line 79"/>
              <p:cNvSpPr>
                <a:spLocks noChangeShapeType="1"/>
              </p:cNvSpPr>
              <p:nvPr/>
            </p:nvSpPr>
            <p:spPr bwMode="auto">
              <a:xfrm>
                <a:off x="5072" y="567"/>
                <a:ext cx="6"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2" name="AutoShape 80"/>
              <p:cNvSpPr>
                <a:spLocks noChangeArrowheads="1"/>
              </p:cNvSpPr>
              <p:nvPr/>
            </p:nvSpPr>
            <p:spPr bwMode="auto">
              <a:xfrm>
                <a:off x="5072" y="566"/>
                <a:ext cx="8" cy="15"/>
              </a:xfrm>
              <a:custGeom>
                <a:avLst/>
                <a:gdLst>
                  <a:gd name="T0" fmla="*/ 0 w 9"/>
                  <a:gd name="T1" fmla="*/ 1 h 17"/>
                  <a:gd name="T2" fmla="*/ 7 w 9"/>
                  <a:gd name="T3" fmla="*/ 17 h 17"/>
                  <a:gd name="T4" fmla="*/ 9 w 9"/>
                  <a:gd name="T5" fmla="*/ 17 h 17"/>
                  <a:gd name="T6" fmla="*/ 2 w 9"/>
                  <a:gd name="T7" fmla="*/ 0 h 17"/>
                  <a:gd name="T8" fmla="*/ 0 w 9"/>
                  <a:gd name="T9" fmla="*/ 1 h 17"/>
                  <a:gd name="T10" fmla="*/ 0 w 9"/>
                  <a:gd name="T11" fmla="*/ 0 h 17"/>
                  <a:gd name="T12" fmla="*/ 9 w 9"/>
                  <a:gd name="T13" fmla="*/ 17 h 17"/>
                </a:gdLst>
                <a:ahLst/>
                <a:cxnLst>
                  <a:cxn ang="0">
                    <a:pos x="T0" y="T1"/>
                  </a:cxn>
                  <a:cxn ang="0">
                    <a:pos x="T2" y="T3"/>
                  </a:cxn>
                  <a:cxn ang="0">
                    <a:pos x="T4" y="T5"/>
                  </a:cxn>
                  <a:cxn ang="0">
                    <a:pos x="T6" y="T7"/>
                  </a:cxn>
                  <a:cxn ang="0">
                    <a:pos x="T8" y="T9"/>
                  </a:cxn>
                </a:cxnLst>
                <a:rect l="T10" t="T11" r="T12" b="T13"/>
                <a:pathLst>
                  <a:path w="9" h="17">
                    <a:moveTo>
                      <a:pt x="0" y="1"/>
                    </a:moveTo>
                    <a:lnTo>
                      <a:pt x="7" y="17"/>
                    </a:lnTo>
                    <a:lnTo>
                      <a:pt x="9" y="17"/>
                    </a:lnTo>
                    <a:lnTo>
                      <a:pt x="2" y="0"/>
                    </a:lnTo>
                    <a:lnTo>
                      <a:pt x="0" y="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53" name="Line 81"/>
              <p:cNvSpPr>
                <a:spLocks noChangeShapeType="1"/>
              </p:cNvSpPr>
              <p:nvPr/>
            </p:nvSpPr>
            <p:spPr bwMode="auto">
              <a:xfrm>
                <a:off x="5049" y="581"/>
                <a:ext cx="1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4" name="Line 82"/>
              <p:cNvSpPr>
                <a:spLocks noChangeShapeType="1"/>
              </p:cNvSpPr>
              <p:nvPr/>
            </p:nvSpPr>
            <p:spPr bwMode="auto">
              <a:xfrm flipH="1" flipV="1">
                <a:off x="5047" y="580"/>
                <a:ext cx="13"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5" name="Line 83"/>
              <p:cNvSpPr>
                <a:spLocks noChangeShapeType="1"/>
              </p:cNvSpPr>
              <p:nvPr/>
            </p:nvSpPr>
            <p:spPr bwMode="auto">
              <a:xfrm>
                <a:off x="5047" y="582"/>
                <a:ext cx="12"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6" name="AutoShape 84"/>
              <p:cNvSpPr>
                <a:spLocks noChangeArrowheads="1"/>
              </p:cNvSpPr>
              <p:nvPr/>
            </p:nvSpPr>
            <p:spPr bwMode="auto">
              <a:xfrm>
                <a:off x="5047" y="581"/>
                <a:ext cx="12" cy="13"/>
              </a:xfrm>
              <a:custGeom>
                <a:avLst/>
                <a:gdLst>
                  <a:gd name="T0" fmla="*/ 12 w 14"/>
                  <a:gd name="T1" fmla="*/ 15 h 15"/>
                  <a:gd name="T2" fmla="*/ 0 w 14"/>
                  <a:gd name="T3" fmla="*/ 1 h 15"/>
                  <a:gd name="T4" fmla="*/ 1 w 14"/>
                  <a:gd name="T5" fmla="*/ 0 h 15"/>
                  <a:gd name="T6" fmla="*/ 14 w 14"/>
                  <a:gd name="T7" fmla="*/ 14 h 15"/>
                  <a:gd name="T8" fmla="*/ 12 w 14"/>
                  <a:gd name="T9" fmla="*/ 15 h 15"/>
                  <a:gd name="T10" fmla="*/ 0 w 14"/>
                  <a:gd name="T11" fmla="*/ 0 h 15"/>
                  <a:gd name="T12" fmla="*/ 14 w 14"/>
                  <a:gd name="T13" fmla="*/ 15 h 15"/>
                </a:gdLst>
                <a:ahLst/>
                <a:cxnLst>
                  <a:cxn ang="0">
                    <a:pos x="T0" y="T1"/>
                  </a:cxn>
                  <a:cxn ang="0">
                    <a:pos x="T2" y="T3"/>
                  </a:cxn>
                  <a:cxn ang="0">
                    <a:pos x="T4" y="T5"/>
                  </a:cxn>
                  <a:cxn ang="0">
                    <a:pos x="T6" y="T7"/>
                  </a:cxn>
                  <a:cxn ang="0">
                    <a:pos x="T8" y="T9"/>
                  </a:cxn>
                </a:cxnLst>
                <a:rect l="T10" t="T11" r="T12" b="T13"/>
                <a:pathLst>
                  <a:path w="14" h="15">
                    <a:moveTo>
                      <a:pt x="12" y="15"/>
                    </a:moveTo>
                    <a:lnTo>
                      <a:pt x="0" y="1"/>
                    </a:lnTo>
                    <a:lnTo>
                      <a:pt x="1" y="0"/>
                    </a:lnTo>
                    <a:lnTo>
                      <a:pt x="14" y="14"/>
                    </a:lnTo>
                    <a:lnTo>
                      <a:pt x="12" y="15"/>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57" name="Line 85"/>
              <p:cNvSpPr>
                <a:spLocks noChangeShapeType="1"/>
              </p:cNvSpPr>
              <p:nvPr/>
            </p:nvSpPr>
            <p:spPr bwMode="auto">
              <a:xfrm>
                <a:off x="5043" y="569"/>
                <a:ext cx="6"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8" name="Line 86"/>
              <p:cNvSpPr>
                <a:spLocks noChangeShapeType="1"/>
              </p:cNvSpPr>
              <p:nvPr/>
            </p:nvSpPr>
            <p:spPr bwMode="auto">
              <a:xfrm flipH="1" flipV="1">
                <a:off x="5041" y="568"/>
                <a:ext cx="8"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59" name="Line 87"/>
              <p:cNvSpPr>
                <a:spLocks noChangeShapeType="1"/>
              </p:cNvSpPr>
              <p:nvPr/>
            </p:nvSpPr>
            <p:spPr bwMode="auto">
              <a:xfrm>
                <a:off x="5042" y="570"/>
                <a:ext cx="5"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0" name="AutoShape 88"/>
              <p:cNvSpPr>
                <a:spLocks noChangeArrowheads="1"/>
              </p:cNvSpPr>
              <p:nvPr/>
            </p:nvSpPr>
            <p:spPr bwMode="auto">
              <a:xfrm>
                <a:off x="5042" y="569"/>
                <a:ext cx="7" cy="12"/>
              </a:xfrm>
              <a:custGeom>
                <a:avLst/>
                <a:gdLst>
                  <a:gd name="T0" fmla="*/ 6 w 8"/>
                  <a:gd name="T1" fmla="*/ 14 h 14"/>
                  <a:gd name="T2" fmla="*/ 0 w 8"/>
                  <a:gd name="T3" fmla="*/ 1 h 14"/>
                  <a:gd name="T4" fmla="*/ 1 w 8"/>
                  <a:gd name="T5" fmla="*/ 0 h 14"/>
                  <a:gd name="T6" fmla="*/ 8 w 8"/>
                  <a:gd name="T7" fmla="*/ 13 h 14"/>
                  <a:gd name="T8" fmla="*/ 6 w 8"/>
                  <a:gd name="T9" fmla="*/ 14 h 14"/>
                  <a:gd name="T10" fmla="*/ 0 w 8"/>
                  <a:gd name="T11" fmla="*/ 0 h 14"/>
                  <a:gd name="T12" fmla="*/ 8 w 8"/>
                  <a:gd name="T13" fmla="*/ 14 h 14"/>
                </a:gdLst>
                <a:ahLst/>
                <a:cxnLst>
                  <a:cxn ang="0">
                    <a:pos x="T0" y="T1"/>
                  </a:cxn>
                  <a:cxn ang="0">
                    <a:pos x="T2" y="T3"/>
                  </a:cxn>
                  <a:cxn ang="0">
                    <a:pos x="T4" y="T5"/>
                  </a:cxn>
                  <a:cxn ang="0">
                    <a:pos x="T6" y="T7"/>
                  </a:cxn>
                  <a:cxn ang="0">
                    <a:pos x="T8" y="T9"/>
                  </a:cxn>
                </a:cxnLst>
                <a:rect l="T10" t="T11" r="T12" b="T13"/>
                <a:pathLst>
                  <a:path w="8" h="14">
                    <a:moveTo>
                      <a:pt x="6" y="14"/>
                    </a:moveTo>
                    <a:lnTo>
                      <a:pt x="0" y="1"/>
                    </a:lnTo>
                    <a:lnTo>
                      <a:pt x="1" y="0"/>
                    </a:lnTo>
                    <a:lnTo>
                      <a:pt x="8" y="13"/>
                    </a:lnTo>
                    <a:lnTo>
                      <a:pt x="6" y="1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61" name="Line 89"/>
              <p:cNvSpPr>
                <a:spLocks noChangeShapeType="1"/>
              </p:cNvSpPr>
              <p:nvPr/>
            </p:nvSpPr>
            <p:spPr bwMode="auto">
              <a:xfrm>
                <a:off x="5037" y="557"/>
                <a:ext cx="5"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2" name="Line 90"/>
              <p:cNvSpPr>
                <a:spLocks noChangeShapeType="1"/>
              </p:cNvSpPr>
              <p:nvPr/>
            </p:nvSpPr>
            <p:spPr bwMode="auto">
              <a:xfrm flipH="1" flipV="1">
                <a:off x="5035" y="556"/>
                <a:ext cx="7"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3" name="Line 91"/>
              <p:cNvSpPr>
                <a:spLocks noChangeShapeType="1"/>
              </p:cNvSpPr>
              <p:nvPr/>
            </p:nvSpPr>
            <p:spPr bwMode="auto">
              <a:xfrm>
                <a:off x="5035" y="557"/>
                <a:ext cx="6"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4" name="AutoShape 92"/>
              <p:cNvSpPr>
                <a:spLocks noChangeArrowheads="1"/>
              </p:cNvSpPr>
              <p:nvPr/>
            </p:nvSpPr>
            <p:spPr bwMode="auto">
              <a:xfrm>
                <a:off x="5035" y="557"/>
                <a:ext cx="7" cy="12"/>
              </a:xfrm>
              <a:custGeom>
                <a:avLst/>
                <a:gdLst>
                  <a:gd name="T0" fmla="*/ 7 w 8"/>
                  <a:gd name="T1" fmla="*/ 14 h 14"/>
                  <a:gd name="T2" fmla="*/ 0 w 8"/>
                  <a:gd name="T3" fmla="*/ 1 h 14"/>
                  <a:gd name="T4" fmla="*/ 1 w 8"/>
                  <a:gd name="T5" fmla="*/ 0 h 14"/>
                  <a:gd name="T6" fmla="*/ 8 w 8"/>
                  <a:gd name="T7" fmla="*/ 13 h 14"/>
                  <a:gd name="T8" fmla="*/ 7 w 8"/>
                  <a:gd name="T9" fmla="*/ 14 h 14"/>
                  <a:gd name="T10" fmla="*/ 0 w 8"/>
                  <a:gd name="T11" fmla="*/ 0 h 14"/>
                  <a:gd name="T12" fmla="*/ 8 w 8"/>
                  <a:gd name="T13" fmla="*/ 14 h 14"/>
                </a:gdLst>
                <a:ahLst/>
                <a:cxnLst>
                  <a:cxn ang="0">
                    <a:pos x="T0" y="T1"/>
                  </a:cxn>
                  <a:cxn ang="0">
                    <a:pos x="T2" y="T3"/>
                  </a:cxn>
                  <a:cxn ang="0">
                    <a:pos x="T4" y="T5"/>
                  </a:cxn>
                  <a:cxn ang="0">
                    <a:pos x="T6" y="T7"/>
                  </a:cxn>
                  <a:cxn ang="0">
                    <a:pos x="T8" y="T9"/>
                  </a:cxn>
                </a:cxnLst>
                <a:rect l="T10" t="T11" r="T12" b="T13"/>
                <a:pathLst>
                  <a:path w="8" h="14">
                    <a:moveTo>
                      <a:pt x="7" y="14"/>
                    </a:moveTo>
                    <a:lnTo>
                      <a:pt x="0" y="1"/>
                    </a:lnTo>
                    <a:lnTo>
                      <a:pt x="1" y="0"/>
                    </a:lnTo>
                    <a:lnTo>
                      <a:pt x="8" y="13"/>
                    </a:lnTo>
                    <a:lnTo>
                      <a:pt x="7" y="1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65" name="Line 93"/>
              <p:cNvSpPr>
                <a:spLocks noChangeShapeType="1"/>
              </p:cNvSpPr>
              <p:nvPr/>
            </p:nvSpPr>
            <p:spPr bwMode="auto">
              <a:xfrm>
                <a:off x="5031" y="539"/>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6" name="Line 94"/>
              <p:cNvSpPr>
                <a:spLocks noChangeShapeType="1"/>
              </p:cNvSpPr>
              <p:nvPr/>
            </p:nvSpPr>
            <p:spPr bwMode="auto">
              <a:xfrm flipV="1">
                <a:off x="5032" y="53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7" name="Line 95"/>
              <p:cNvSpPr>
                <a:spLocks noChangeShapeType="1"/>
              </p:cNvSpPr>
              <p:nvPr/>
            </p:nvSpPr>
            <p:spPr bwMode="auto">
              <a:xfrm>
                <a:off x="5033" y="53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8" name="Line 96"/>
              <p:cNvSpPr>
                <a:spLocks noChangeShapeType="1"/>
              </p:cNvSpPr>
              <p:nvPr/>
            </p:nvSpPr>
            <p:spPr bwMode="auto">
              <a:xfrm flipV="1">
                <a:off x="5033" y="535"/>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69" name="Line 97"/>
              <p:cNvSpPr>
                <a:spLocks noChangeShapeType="1"/>
              </p:cNvSpPr>
              <p:nvPr/>
            </p:nvSpPr>
            <p:spPr bwMode="auto">
              <a:xfrm>
                <a:off x="5034" y="536"/>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0" name="Line 98"/>
              <p:cNvSpPr>
                <a:spLocks noChangeShapeType="1"/>
              </p:cNvSpPr>
              <p:nvPr/>
            </p:nvSpPr>
            <p:spPr bwMode="auto">
              <a:xfrm flipV="1">
                <a:off x="5035" y="535"/>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1" name="Line 99"/>
              <p:cNvSpPr>
                <a:spLocks noChangeShapeType="1"/>
              </p:cNvSpPr>
              <p:nvPr/>
            </p:nvSpPr>
            <p:spPr bwMode="auto">
              <a:xfrm>
                <a:off x="5035" y="536"/>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2" name="Line 100"/>
              <p:cNvSpPr>
                <a:spLocks noChangeShapeType="1"/>
              </p:cNvSpPr>
              <p:nvPr/>
            </p:nvSpPr>
            <p:spPr bwMode="auto">
              <a:xfrm flipV="1">
                <a:off x="5036" y="534"/>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3" name="Line 101"/>
              <p:cNvSpPr>
                <a:spLocks noChangeShapeType="1"/>
              </p:cNvSpPr>
              <p:nvPr/>
            </p:nvSpPr>
            <p:spPr bwMode="auto">
              <a:xfrm>
                <a:off x="5036" y="536"/>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4" name="Line 102"/>
              <p:cNvSpPr>
                <a:spLocks noChangeShapeType="1"/>
              </p:cNvSpPr>
              <p:nvPr/>
            </p:nvSpPr>
            <p:spPr bwMode="auto">
              <a:xfrm flipV="1">
                <a:off x="5037" y="534"/>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5" name="Line 103"/>
              <p:cNvSpPr>
                <a:spLocks noChangeShapeType="1"/>
              </p:cNvSpPr>
              <p:nvPr/>
            </p:nvSpPr>
            <p:spPr bwMode="auto">
              <a:xfrm>
                <a:off x="5038" y="536"/>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6" name="Line 104"/>
              <p:cNvSpPr>
                <a:spLocks noChangeShapeType="1"/>
              </p:cNvSpPr>
              <p:nvPr/>
            </p:nvSpPr>
            <p:spPr bwMode="auto">
              <a:xfrm flipV="1">
                <a:off x="5039" y="534"/>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7" name="Line 105"/>
              <p:cNvSpPr>
                <a:spLocks noChangeShapeType="1"/>
              </p:cNvSpPr>
              <p:nvPr/>
            </p:nvSpPr>
            <p:spPr bwMode="auto">
              <a:xfrm>
                <a:off x="5039" y="536"/>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8" name="Line 106"/>
              <p:cNvSpPr>
                <a:spLocks noChangeShapeType="1"/>
              </p:cNvSpPr>
              <p:nvPr/>
            </p:nvSpPr>
            <p:spPr bwMode="auto">
              <a:xfrm flipV="1">
                <a:off x="5040" y="534"/>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79" name="Line 107"/>
              <p:cNvSpPr>
                <a:spLocks noChangeShapeType="1"/>
              </p:cNvSpPr>
              <p:nvPr/>
            </p:nvSpPr>
            <p:spPr bwMode="auto">
              <a:xfrm>
                <a:off x="5041" y="536"/>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0" name="Line 108"/>
              <p:cNvSpPr>
                <a:spLocks noChangeShapeType="1"/>
              </p:cNvSpPr>
              <p:nvPr/>
            </p:nvSpPr>
            <p:spPr bwMode="auto">
              <a:xfrm flipV="1">
                <a:off x="5042" y="534"/>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1" name="Line 109"/>
              <p:cNvSpPr>
                <a:spLocks noChangeShapeType="1"/>
              </p:cNvSpPr>
              <p:nvPr/>
            </p:nvSpPr>
            <p:spPr bwMode="auto">
              <a:xfrm>
                <a:off x="5042" y="536"/>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2" name="Line 110"/>
              <p:cNvSpPr>
                <a:spLocks noChangeShapeType="1"/>
              </p:cNvSpPr>
              <p:nvPr/>
            </p:nvSpPr>
            <p:spPr bwMode="auto">
              <a:xfrm flipV="1">
                <a:off x="5043" y="535"/>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3" name="Line 111"/>
              <p:cNvSpPr>
                <a:spLocks noChangeShapeType="1"/>
              </p:cNvSpPr>
              <p:nvPr/>
            </p:nvSpPr>
            <p:spPr bwMode="auto">
              <a:xfrm>
                <a:off x="5044" y="537"/>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4" name="Line 112"/>
              <p:cNvSpPr>
                <a:spLocks noChangeShapeType="1"/>
              </p:cNvSpPr>
              <p:nvPr/>
            </p:nvSpPr>
            <p:spPr bwMode="auto">
              <a:xfrm flipV="1">
                <a:off x="5045" y="537"/>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5" name="Line 113"/>
              <p:cNvSpPr>
                <a:spLocks noChangeShapeType="1"/>
              </p:cNvSpPr>
              <p:nvPr/>
            </p:nvSpPr>
            <p:spPr bwMode="auto">
              <a:xfrm>
                <a:off x="5045" y="538"/>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6" name="Line 114"/>
              <p:cNvSpPr>
                <a:spLocks noChangeShapeType="1"/>
              </p:cNvSpPr>
              <p:nvPr/>
            </p:nvSpPr>
            <p:spPr bwMode="auto">
              <a:xfrm flipV="1">
                <a:off x="5045" y="538"/>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7" name="Line 115"/>
              <p:cNvSpPr>
                <a:spLocks noChangeShapeType="1"/>
              </p:cNvSpPr>
              <p:nvPr/>
            </p:nvSpPr>
            <p:spPr bwMode="auto">
              <a:xfrm>
                <a:off x="5046" y="539"/>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8" name="Line 116"/>
              <p:cNvSpPr>
                <a:spLocks noChangeShapeType="1"/>
              </p:cNvSpPr>
              <p:nvPr/>
            </p:nvSpPr>
            <p:spPr bwMode="auto">
              <a:xfrm flipV="1">
                <a:off x="5047" y="539"/>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89" name="Line 117"/>
              <p:cNvSpPr>
                <a:spLocks noChangeShapeType="1"/>
              </p:cNvSpPr>
              <p:nvPr/>
            </p:nvSpPr>
            <p:spPr bwMode="auto">
              <a:xfrm>
                <a:off x="5048" y="541"/>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0" name="Line 118"/>
              <p:cNvSpPr>
                <a:spLocks noChangeShapeType="1"/>
              </p:cNvSpPr>
              <p:nvPr/>
            </p:nvSpPr>
            <p:spPr bwMode="auto">
              <a:xfrm flipV="1">
                <a:off x="5049" y="541"/>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1" name="Line 119"/>
              <p:cNvSpPr>
                <a:spLocks noChangeShapeType="1"/>
              </p:cNvSpPr>
              <p:nvPr/>
            </p:nvSpPr>
            <p:spPr bwMode="auto">
              <a:xfrm>
                <a:off x="5049" y="542"/>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2" name="Line 120"/>
              <p:cNvSpPr>
                <a:spLocks noChangeShapeType="1"/>
              </p:cNvSpPr>
              <p:nvPr/>
            </p:nvSpPr>
            <p:spPr bwMode="auto">
              <a:xfrm flipV="1">
                <a:off x="5050" y="542"/>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3" name="Line 121"/>
              <p:cNvSpPr>
                <a:spLocks noChangeShapeType="1"/>
              </p:cNvSpPr>
              <p:nvPr/>
            </p:nvSpPr>
            <p:spPr bwMode="auto">
              <a:xfrm>
                <a:off x="5051" y="54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4" name="Line 122"/>
              <p:cNvSpPr>
                <a:spLocks noChangeShapeType="1"/>
              </p:cNvSpPr>
              <p:nvPr/>
            </p:nvSpPr>
            <p:spPr bwMode="auto">
              <a:xfrm flipV="1">
                <a:off x="5052" y="542"/>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5" name="Line 123"/>
              <p:cNvSpPr>
                <a:spLocks noChangeShapeType="1"/>
              </p:cNvSpPr>
              <p:nvPr/>
            </p:nvSpPr>
            <p:spPr bwMode="auto">
              <a:xfrm>
                <a:off x="5053" y="54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6" name="AutoShape 124"/>
              <p:cNvSpPr>
                <a:spLocks noChangeArrowheads="1"/>
              </p:cNvSpPr>
              <p:nvPr/>
            </p:nvSpPr>
            <p:spPr bwMode="auto">
              <a:xfrm>
                <a:off x="5030" y="536"/>
                <a:ext cx="23" cy="21"/>
              </a:xfrm>
              <a:custGeom>
                <a:avLst/>
                <a:gdLst>
                  <a:gd name="T0" fmla="*/ 6 w 26"/>
                  <a:gd name="T1" fmla="*/ 23 h 23"/>
                  <a:gd name="T2" fmla="*/ 17 w 26"/>
                  <a:gd name="T3" fmla="*/ 19 h 23"/>
                  <a:gd name="T4" fmla="*/ 26 w 26"/>
                  <a:gd name="T5" fmla="*/ 11 h 23"/>
                  <a:gd name="T6" fmla="*/ 13 w 26"/>
                  <a:gd name="T7" fmla="*/ 0 h 23"/>
                  <a:gd name="T8" fmla="*/ 3 w 26"/>
                  <a:gd name="T9" fmla="*/ 0 h 23"/>
                  <a:gd name="T10" fmla="*/ 0 w 26"/>
                  <a:gd name="T11" fmla="*/ 5 h 23"/>
                  <a:gd name="T12" fmla="*/ 6 w 26"/>
                  <a:gd name="T13" fmla="*/ 23 h 23"/>
                  <a:gd name="T14" fmla="*/ 0 w 26"/>
                  <a:gd name="T15" fmla="*/ 0 h 23"/>
                  <a:gd name="T16" fmla="*/ 26 w 26"/>
                  <a:gd name="T17" fmla="*/ 23 h 23"/>
                </a:gdLst>
                <a:ahLst/>
                <a:cxnLst>
                  <a:cxn ang="0">
                    <a:pos x="T0" y="T1"/>
                  </a:cxn>
                  <a:cxn ang="0">
                    <a:pos x="T2" y="T3"/>
                  </a:cxn>
                  <a:cxn ang="0">
                    <a:pos x="T4" y="T5"/>
                  </a:cxn>
                  <a:cxn ang="0">
                    <a:pos x="T6" y="T7"/>
                  </a:cxn>
                  <a:cxn ang="0">
                    <a:pos x="T8" y="T9"/>
                  </a:cxn>
                  <a:cxn ang="0">
                    <a:pos x="T10" y="T11"/>
                  </a:cxn>
                  <a:cxn ang="0">
                    <a:pos x="T12" y="T13"/>
                  </a:cxn>
                </a:cxnLst>
                <a:rect l="T14" t="T15" r="T16" b="T17"/>
                <a:pathLst>
                  <a:path w="26" h="23">
                    <a:moveTo>
                      <a:pt x="6" y="23"/>
                    </a:moveTo>
                    <a:lnTo>
                      <a:pt x="17" y="19"/>
                    </a:lnTo>
                    <a:lnTo>
                      <a:pt x="26" y="11"/>
                    </a:lnTo>
                    <a:lnTo>
                      <a:pt x="13" y="0"/>
                    </a:lnTo>
                    <a:lnTo>
                      <a:pt x="3" y="0"/>
                    </a:lnTo>
                    <a:lnTo>
                      <a:pt x="0" y="5"/>
                    </a:lnTo>
                    <a:lnTo>
                      <a:pt x="6" y="2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197" name="Line 125"/>
              <p:cNvSpPr>
                <a:spLocks noChangeShapeType="1"/>
              </p:cNvSpPr>
              <p:nvPr/>
            </p:nvSpPr>
            <p:spPr bwMode="auto">
              <a:xfrm>
                <a:off x="4934" y="646"/>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8" name="Line 126"/>
              <p:cNvSpPr>
                <a:spLocks noChangeShapeType="1"/>
              </p:cNvSpPr>
              <p:nvPr/>
            </p:nvSpPr>
            <p:spPr bwMode="auto">
              <a:xfrm flipV="1">
                <a:off x="4934" y="644"/>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199" name="Line 127"/>
              <p:cNvSpPr>
                <a:spLocks noChangeShapeType="1"/>
              </p:cNvSpPr>
              <p:nvPr/>
            </p:nvSpPr>
            <p:spPr bwMode="auto">
              <a:xfrm>
                <a:off x="4935" y="646"/>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0" name="Line 128"/>
              <p:cNvSpPr>
                <a:spLocks noChangeShapeType="1"/>
              </p:cNvSpPr>
              <p:nvPr/>
            </p:nvSpPr>
            <p:spPr bwMode="auto">
              <a:xfrm flipV="1">
                <a:off x="4935" y="644"/>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1" name="Line 129"/>
              <p:cNvSpPr>
                <a:spLocks noChangeShapeType="1"/>
              </p:cNvSpPr>
              <p:nvPr/>
            </p:nvSpPr>
            <p:spPr bwMode="auto">
              <a:xfrm>
                <a:off x="4936" y="646"/>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2" name="Line 130"/>
              <p:cNvSpPr>
                <a:spLocks noChangeShapeType="1"/>
              </p:cNvSpPr>
              <p:nvPr/>
            </p:nvSpPr>
            <p:spPr bwMode="auto">
              <a:xfrm flipV="1">
                <a:off x="4937" y="64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3" name="Line 131"/>
              <p:cNvSpPr>
                <a:spLocks noChangeShapeType="1"/>
              </p:cNvSpPr>
              <p:nvPr/>
            </p:nvSpPr>
            <p:spPr bwMode="auto">
              <a:xfrm>
                <a:off x="4937" y="64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4" name="Line 132"/>
              <p:cNvSpPr>
                <a:spLocks noChangeShapeType="1"/>
              </p:cNvSpPr>
              <p:nvPr/>
            </p:nvSpPr>
            <p:spPr bwMode="auto">
              <a:xfrm flipV="1">
                <a:off x="4938" y="64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5" name="Line 133"/>
              <p:cNvSpPr>
                <a:spLocks noChangeShapeType="1"/>
              </p:cNvSpPr>
              <p:nvPr/>
            </p:nvSpPr>
            <p:spPr bwMode="auto">
              <a:xfrm>
                <a:off x="4939" y="64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6" name="Line 134"/>
              <p:cNvSpPr>
                <a:spLocks noChangeShapeType="1"/>
              </p:cNvSpPr>
              <p:nvPr/>
            </p:nvSpPr>
            <p:spPr bwMode="auto">
              <a:xfrm flipV="1">
                <a:off x="4940" y="64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7" name="Line 135"/>
              <p:cNvSpPr>
                <a:spLocks noChangeShapeType="1"/>
              </p:cNvSpPr>
              <p:nvPr/>
            </p:nvSpPr>
            <p:spPr bwMode="auto">
              <a:xfrm>
                <a:off x="4941" y="64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8" name="Line 136"/>
              <p:cNvSpPr>
                <a:spLocks noChangeShapeType="1"/>
              </p:cNvSpPr>
              <p:nvPr/>
            </p:nvSpPr>
            <p:spPr bwMode="auto">
              <a:xfrm flipV="1">
                <a:off x="4941"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09" name="Line 137"/>
              <p:cNvSpPr>
                <a:spLocks noChangeShapeType="1"/>
              </p:cNvSpPr>
              <p:nvPr/>
            </p:nvSpPr>
            <p:spPr bwMode="auto">
              <a:xfrm>
                <a:off x="4942" y="64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0" name="Line 138"/>
              <p:cNvSpPr>
                <a:spLocks noChangeShapeType="1"/>
              </p:cNvSpPr>
              <p:nvPr/>
            </p:nvSpPr>
            <p:spPr bwMode="auto">
              <a:xfrm flipV="1">
                <a:off x="4942"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1" name="Line 139"/>
              <p:cNvSpPr>
                <a:spLocks noChangeShapeType="1"/>
              </p:cNvSpPr>
              <p:nvPr/>
            </p:nvSpPr>
            <p:spPr bwMode="auto">
              <a:xfrm>
                <a:off x="4944" y="64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2" name="Line 140"/>
              <p:cNvSpPr>
                <a:spLocks noChangeShapeType="1"/>
              </p:cNvSpPr>
              <p:nvPr/>
            </p:nvSpPr>
            <p:spPr bwMode="auto">
              <a:xfrm flipV="1">
                <a:off x="4944"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3" name="Line 141"/>
              <p:cNvSpPr>
                <a:spLocks noChangeShapeType="1"/>
              </p:cNvSpPr>
              <p:nvPr/>
            </p:nvSpPr>
            <p:spPr bwMode="auto">
              <a:xfrm>
                <a:off x="4944" y="64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4" name="Line 142"/>
              <p:cNvSpPr>
                <a:spLocks noChangeShapeType="1"/>
              </p:cNvSpPr>
              <p:nvPr/>
            </p:nvSpPr>
            <p:spPr bwMode="auto">
              <a:xfrm flipV="1">
                <a:off x="4945"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5" name="Line 143"/>
              <p:cNvSpPr>
                <a:spLocks noChangeShapeType="1"/>
              </p:cNvSpPr>
              <p:nvPr/>
            </p:nvSpPr>
            <p:spPr bwMode="auto">
              <a:xfrm>
                <a:off x="4946"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6" name="Line 144"/>
              <p:cNvSpPr>
                <a:spLocks noChangeShapeType="1"/>
              </p:cNvSpPr>
              <p:nvPr/>
            </p:nvSpPr>
            <p:spPr bwMode="auto">
              <a:xfrm flipV="1">
                <a:off x="4947" y="642"/>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7" name="Line 145"/>
              <p:cNvSpPr>
                <a:spLocks noChangeShapeType="1"/>
              </p:cNvSpPr>
              <p:nvPr/>
            </p:nvSpPr>
            <p:spPr bwMode="auto">
              <a:xfrm>
                <a:off x="4947"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8" name="Line 146"/>
              <p:cNvSpPr>
                <a:spLocks noChangeShapeType="1"/>
              </p:cNvSpPr>
              <p:nvPr/>
            </p:nvSpPr>
            <p:spPr bwMode="auto">
              <a:xfrm flipV="1">
                <a:off x="4948" y="642"/>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19" name="Line 147"/>
              <p:cNvSpPr>
                <a:spLocks noChangeShapeType="1"/>
              </p:cNvSpPr>
              <p:nvPr/>
            </p:nvSpPr>
            <p:spPr bwMode="auto">
              <a:xfrm>
                <a:off x="4949" y="64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0" name="Line 148"/>
              <p:cNvSpPr>
                <a:spLocks noChangeShapeType="1"/>
              </p:cNvSpPr>
              <p:nvPr/>
            </p:nvSpPr>
            <p:spPr bwMode="auto">
              <a:xfrm flipV="1">
                <a:off x="4950" y="64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1" name="Line 149"/>
              <p:cNvSpPr>
                <a:spLocks noChangeShapeType="1"/>
              </p:cNvSpPr>
              <p:nvPr/>
            </p:nvSpPr>
            <p:spPr bwMode="auto">
              <a:xfrm>
                <a:off x="4951" y="64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2" name="Line 150"/>
              <p:cNvSpPr>
                <a:spLocks noChangeShapeType="1"/>
              </p:cNvSpPr>
              <p:nvPr/>
            </p:nvSpPr>
            <p:spPr bwMode="auto">
              <a:xfrm flipV="1">
                <a:off x="4951" y="64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3" name="Line 151"/>
              <p:cNvSpPr>
                <a:spLocks noChangeShapeType="1"/>
              </p:cNvSpPr>
              <p:nvPr/>
            </p:nvSpPr>
            <p:spPr bwMode="auto">
              <a:xfrm>
                <a:off x="4952" y="64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4" name="Line 152"/>
              <p:cNvSpPr>
                <a:spLocks noChangeShapeType="1"/>
              </p:cNvSpPr>
              <p:nvPr/>
            </p:nvSpPr>
            <p:spPr bwMode="auto">
              <a:xfrm flipV="1">
                <a:off x="4952" y="64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5" name="Line 153"/>
              <p:cNvSpPr>
                <a:spLocks noChangeShapeType="1"/>
              </p:cNvSpPr>
              <p:nvPr/>
            </p:nvSpPr>
            <p:spPr bwMode="auto">
              <a:xfrm>
                <a:off x="4953" y="642"/>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6" name="Line 154"/>
              <p:cNvSpPr>
                <a:spLocks noChangeShapeType="1"/>
              </p:cNvSpPr>
              <p:nvPr/>
            </p:nvSpPr>
            <p:spPr bwMode="auto">
              <a:xfrm flipV="1">
                <a:off x="4953" y="64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7" name="Line 155"/>
              <p:cNvSpPr>
                <a:spLocks noChangeShapeType="1"/>
              </p:cNvSpPr>
              <p:nvPr/>
            </p:nvSpPr>
            <p:spPr bwMode="auto">
              <a:xfrm>
                <a:off x="4955" y="642"/>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8" name="Line 156"/>
              <p:cNvSpPr>
                <a:spLocks noChangeShapeType="1"/>
              </p:cNvSpPr>
              <p:nvPr/>
            </p:nvSpPr>
            <p:spPr bwMode="auto">
              <a:xfrm flipV="1">
                <a:off x="4955" y="64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29" name="Line 157"/>
              <p:cNvSpPr>
                <a:spLocks noChangeShapeType="1"/>
              </p:cNvSpPr>
              <p:nvPr/>
            </p:nvSpPr>
            <p:spPr bwMode="auto">
              <a:xfrm>
                <a:off x="4956" y="642"/>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0" name="Line 158"/>
              <p:cNvSpPr>
                <a:spLocks noChangeShapeType="1"/>
              </p:cNvSpPr>
              <p:nvPr/>
            </p:nvSpPr>
            <p:spPr bwMode="auto">
              <a:xfrm flipV="1">
                <a:off x="4957" y="64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1" name="Line 159"/>
              <p:cNvSpPr>
                <a:spLocks noChangeShapeType="1"/>
              </p:cNvSpPr>
              <p:nvPr/>
            </p:nvSpPr>
            <p:spPr bwMode="auto">
              <a:xfrm>
                <a:off x="4957" y="640"/>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2" name="Line 160"/>
              <p:cNvSpPr>
                <a:spLocks noChangeShapeType="1"/>
              </p:cNvSpPr>
              <p:nvPr/>
            </p:nvSpPr>
            <p:spPr bwMode="auto">
              <a:xfrm flipV="1">
                <a:off x="4958"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3" name="Line 161"/>
              <p:cNvSpPr>
                <a:spLocks noChangeShapeType="1"/>
              </p:cNvSpPr>
              <p:nvPr/>
            </p:nvSpPr>
            <p:spPr bwMode="auto">
              <a:xfrm>
                <a:off x="4959" y="640"/>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4" name="Line 162"/>
              <p:cNvSpPr>
                <a:spLocks noChangeShapeType="1"/>
              </p:cNvSpPr>
              <p:nvPr/>
            </p:nvSpPr>
            <p:spPr bwMode="auto">
              <a:xfrm flipV="1">
                <a:off x="4960"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5" name="Line 163"/>
              <p:cNvSpPr>
                <a:spLocks noChangeShapeType="1"/>
              </p:cNvSpPr>
              <p:nvPr/>
            </p:nvSpPr>
            <p:spPr bwMode="auto">
              <a:xfrm>
                <a:off x="4960" y="640"/>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6" name="Line 164"/>
              <p:cNvSpPr>
                <a:spLocks noChangeShapeType="1"/>
              </p:cNvSpPr>
              <p:nvPr/>
            </p:nvSpPr>
            <p:spPr bwMode="auto">
              <a:xfrm flipV="1">
                <a:off x="4961" y="63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7" name="Line 165"/>
              <p:cNvSpPr>
                <a:spLocks noChangeShapeType="1"/>
              </p:cNvSpPr>
              <p:nvPr/>
            </p:nvSpPr>
            <p:spPr bwMode="auto">
              <a:xfrm>
                <a:off x="4962" y="63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8" name="Line 166"/>
              <p:cNvSpPr>
                <a:spLocks noChangeShapeType="1"/>
              </p:cNvSpPr>
              <p:nvPr/>
            </p:nvSpPr>
            <p:spPr bwMode="auto">
              <a:xfrm flipV="1">
                <a:off x="4962" y="63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39" name="Line 167"/>
              <p:cNvSpPr>
                <a:spLocks noChangeShapeType="1"/>
              </p:cNvSpPr>
              <p:nvPr/>
            </p:nvSpPr>
            <p:spPr bwMode="auto">
              <a:xfrm>
                <a:off x="4963" y="63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0" name="Line 168"/>
              <p:cNvSpPr>
                <a:spLocks noChangeShapeType="1"/>
              </p:cNvSpPr>
              <p:nvPr/>
            </p:nvSpPr>
            <p:spPr bwMode="auto">
              <a:xfrm flipV="1">
                <a:off x="4963" y="63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1" name="Line 169"/>
              <p:cNvSpPr>
                <a:spLocks noChangeShapeType="1"/>
              </p:cNvSpPr>
              <p:nvPr/>
            </p:nvSpPr>
            <p:spPr bwMode="auto">
              <a:xfrm>
                <a:off x="4964"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2" name="Line 170"/>
              <p:cNvSpPr>
                <a:spLocks noChangeShapeType="1"/>
              </p:cNvSpPr>
              <p:nvPr/>
            </p:nvSpPr>
            <p:spPr bwMode="auto">
              <a:xfrm flipV="1">
                <a:off x="4965" y="63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3" name="Line 171"/>
              <p:cNvSpPr>
                <a:spLocks noChangeShapeType="1"/>
              </p:cNvSpPr>
              <p:nvPr/>
            </p:nvSpPr>
            <p:spPr bwMode="auto">
              <a:xfrm>
                <a:off x="4966"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4" name="Line 172"/>
              <p:cNvSpPr>
                <a:spLocks noChangeShapeType="1"/>
              </p:cNvSpPr>
              <p:nvPr/>
            </p:nvSpPr>
            <p:spPr bwMode="auto">
              <a:xfrm flipV="1">
                <a:off x="4967" y="63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5" name="Line 173"/>
              <p:cNvSpPr>
                <a:spLocks noChangeShapeType="1"/>
              </p:cNvSpPr>
              <p:nvPr/>
            </p:nvSpPr>
            <p:spPr bwMode="auto">
              <a:xfrm>
                <a:off x="4967"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6" name="Line 174"/>
              <p:cNvSpPr>
                <a:spLocks noChangeShapeType="1"/>
              </p:cNvSpPr>
              <p:nvPr/>
            </p:nvSpPr>
            <p:spPr bwMode="auto">
              <a:xfrm flipV="1">
                <a:off x="4968" y="63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7" name="Line 175"/>
              <p:cNvSpPr>
                <a:spLocks noChangeShapeType="1"/>
              </p:cNvSpPr>
              <p:nvPr/>
            </p:nvSpPr>
            <p:spPr bwMode="auto">
              <a:xfrm>
                <a:off x="4969" y="63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8" name="Line 176"/>
              <p:cNvSpPr>
                <a:spLocks noChangeShapeType="1"/>
              </p:cNvSpPr>
              <p:nvPr/>
            </p:nvSpPr>
            <p:spPr bwMode="auto">
              <a:xfrm flipV="1">
                <a:off x="4970" y="636"/>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49" name="Line 177"/>
              <p:cNvSpPr>
                <a:spLocks noChangeShapeType="1"/>
              </p:cNvSpPr>
              <p:nvPr/>
            </p:nvSpPr>
            <p:spPr bwMode="auto">
              <a:xfrm>
                <a:off x="4970" y="63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0" name="Line 178"/>
              <p:cNvSpPr>
                <a:spLocks noChangeShapeType="1"/>
              </p:cNvSpPr>
              <p:nvPr/>
            </p:nvSpPr>
            <p:spPr bwMode="auto">
              <a:xfrm flipV="1">
                <a:off x="4971" y="636"/>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1" name="Line 179"/>
              <p:cNvSpPr>
                <a:spLocks noChangeShapeType="1"/>
              </p:cNvSpPr>
              <p:nvPr/>
            </p:nvSpPr>
            <p:spPr bwMode="auto">
              <a:xfrm>
                <a:off x="4971" y="63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2" name="Line 180"/>
              <p:cNvSpPr>
                <a:spLocks noChangeShapeType="1"/>
              </p:cNvSpPr>
              <p:nvPr/>
            </p:nvSpPr>
            <p:spPr bwMode="auto">
              <a:xfrm flipV="1">
                <a:off x="4972" y="636"/>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3" name="Line 181"/>
              <p:cNvSpPr>
                <a:spLocks noChangeShapeType="1"/>
              </p:cNvSpPr>
              <p:nvPr/>
            </p:nvSpPr>
            <p:spPr bwMode="auto">
              <a:xfrm>
                <a:off x="4973" y="63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4" name="Line 182"/>
              <p:cNvSpPr>
                <a:spLocks noChangeShapeType="1"/>
              </p:cNvSpPr>
              <p:nvPr/>
            </p:nvSpPr>
            <p:spPr bwMode="auto">
              <a:xfrm flipV="1">
                <a:off x="4973"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5" name="Line 183"/>
              <p:cNvSpPr>
                <a:spLocks noChangeShapeType="1"/>
              </p:cNvSpPr>
              <p:nvPr/>
            </p:nvSpPr>
            <p:spPr bwMode="auto">
              <a:xfrm>
                <a:off x="4974" y="63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6" name="Line 184"/>
              <p:cNvSpPr>
                <a:spLocks noChangeShapeType="1"/>
              </p:cNvSpPr>
              <p:nvPr/>
            </p:nvSpPr>
            <p:spPr bwMode="auto">
              <a:xfrm flipV="1">
                <a:off x="4975"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7" name="Line 185"/>
              <p:cNvSpPr>
                <a:spLocks noChangeShapeType="1"/>
              </p:cNvSpPr>
              <p:nvPr/>
            </p:nvSpPr>
            <p:spPr bwMode="auto">
              <a:xfrm>
                <a:off x="4976" y="63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8" name="Line 186"/>
              <p:cNvSpPr>
                <a:spLocks noChangeShapeType="1"/>
              </p:cNvSpPr>
              <p:nvPr/>
            </p:nvSpPr>
            <p:spPr bwMode="auto">
              <a:xfrm flipV="1">
                <a:off x="4976"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59" name="Line 187"/>
              <p:cNvSpPr>
                <a:spLocks noChangeShapeType="1"/>
              </p:cNvSpPr>
              <p:nvPr/>
            </p:nvSpPr>
            <p:spPr bwMode="auto">
              <a:xfrm>
                <a:off x="4977" y="63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0" name="Line 188"/>
              <p:cNvSpPr>
                <a:spLocks noChangeShapeType="1"/>
              </p:cNvSpPr>
              <p:nvPr/>
            </p:nvSpPr>
            <p:spPr bwMode="auto">
              <a:xfrm flipV="1">
                <a:off x="4978"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1" name="Line 189"/>
              <p:cNvSpPr>
                <a:spLocks noChangeShapeType="1"/>
              </p:cNvSpPr>
              <p:nvPr/>
            </p:nvSpPr>
            <p:spPr bwMode="auto">
              <a:xfrm>
                <a:off x="4979" y="63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2" name="Line 190"/>
              <p:cNvSpPr>
                <a:spLocks noChangeShapeType="1"/>
              </p:cNvSpPr>
              <p:nvPr/>
            </p:nvSpPr>
            <p:spPr bwMode="auto">
              <a:xfrm flipV="1">
                <a:off x="4979"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3" name="Line 191"/>
              <p:cNvSpPr>
                <a:spLocks noChangeShapeType="1"/>
              </p:cNvSpPr>
              <p:nvPr/>
            </p:nvSpPr>
            <p:spPr bwMode="auto">
              <a:xfrm>
                <a:off x="4979"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4" name="Line 192"/>
              <p:cNvSpPr>
                <a:spLocks noChangeShapeType="1"/>
              </p:cNvSpPr>
              <p:nvPr/>
            </p:nvSpPr>
            <p:spPr bwMode="auto">
              <a:xfrm flipV="1">
                <a:off x="4980" y="634"/>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5" name="Line 193"/>
              <p:cNvSpPr>
                <a:spLocks noChangeShapeType="1"/>
              </p:cNvSpPr>
              <p:nvPr/>
            </p:nvSpPr>
            <p:spPr bwMode="auto">
              <a:xfrm>
                <a:off x="4981" y="63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6" name="Line 194"/>
              <p:cNvSpPr>
                <a:spLocks noChangeShapeType="1"/>
              </p:cNvSpPr>
              <p:nvPr/>
            </p:nvSpPr>
            <p:spPr bwMode="auto">
              <a:xfrm flipV="1">
                <a:off x="4982" y="634"/>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7" name="Line 195"/>
              <p:cNvSpPr>
                <a:spLocks noChangeShapeType="1"/>
              </p:cNvSpPr>
              <p:nvPr/>
            </p:nvSpPr>
            <p:spPr bwMode="auto">
              <a:xfrm>
                <a:off x="4983" y="635"/>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8" name="Line 196"/>
              <p:cNvSpPr>
                <a:spLocks noChangeShapeType="1"/>
              </p:cNvSpPr>
              <p:nvPr/>
            </p:nvSpPr>
            <p:spPr bwMode="auto">
              <a:xfrm flipV="1">
                <a:off x="4983" y="634"/>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69" name="Line 197"/>
              <p:cNvSpPr>
                <a:spLocks noChangeShapeType="1"/>
              </p:cNvSpPr>
              <p:nvPr/>
            </p:nvSpPr>
            <p:spPr bwMode="auto">
              <a:xfrm>
                <a:off x="4984" y="634"/>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0" name="Line 198"/>
              <p:cNvSpPr>
                <a:spLocks noChangeShapeType="1"/>
              </p:cNvSpPr>
              <p:nvPr/>
            </p:nvSpPr>
            <p:spPr bwMode="auto">
              <a:xfrm flipV="1">
                <a:off x="4985" y="633"/>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1" name="Line 199"/>
              <p:cNvSpPr>
                <a:spLocks noChangeShapeType="1"/>
              </p:cNvSpPr>
              <p:nvPr/>
            </p:nvSpPr>
            <p:spPr bwMode="auto">
              <a:xfrm>
                <a:off x="4986" y="634"/>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2" name="Line 200"/>
              <p:cNvSpPr>
                <a:spLocks noChangeShapeType="1"/>
              </p:cNvSpPr>
              <p:nvPr/>
            </p:nvSpPr>
            <p:spPr bwMode="auto">
              <a:xfrm flipV="1">
                <a:off x="4986" y="633"/>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3" name="Line 201"/>
              <p:cNvSpPr>
                <a:spLocks noChangeShapeType="1"/>
              </p:cNvSpPr>
              <p:nvPr/>
            </p:nvSpPr>
            <p:spPr bwMode="auto">
              <a:xfrm>
                <a:off x="4987" y="633"/>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4" name="Line 202"/>
              <p:cNvSpPr>
                <a:spLocks noChangeShapeType="1"/>
              </p:cNvSpPr>
              <p:nvPr/>
            </p:nvSpPr>
            <p:spPr bwMode="auto">
              <a:xfrm flipV="1">
                <a:off x="4988" y="632"/>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5" name="Line 203"/>
              <p:cNvSpPr>
                <a:spLocks noChangeShapeType="1"/>
              </p:cNvSpPr>
              <p:nvPr/>
            </p:nvSpPr>
            <p:spPr bwMode="auto">
              <a:xfrm>
                <a:off x="4989" y="633"/>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6" name="Line 204"/>
              <p:cNvSpPr>
                <a:spLocks noChangeShapeType="1"/>
              </p:cNvSpPr>
              <p:nvPr/>
            </p:nvSpPr>
            <p:spPr bwMode="auto">
              <a:xfrm flipV="1">
                <a:off x="4990" y="631"/>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7" name="Line 205"/>
              <p:cNvSpPr>
                <a:spLocks noChangeShapeType="1"/>
              </p:cNvSpPr>
              <p:nvPr/>
            </p:nvSpPr>
            <p:spPr bwMode="auto">
              <a:xfrm>
                <a:off x="4990" y="632"/>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8" name="Line 206"/>
              <p:cNvSpPr>
                <a:spLocks noChangeShapeType="1"/>
              </p:cNvSpPr>
              <p:nvPr/>
            </p:nvSpPr>
            <p:spPr bwMode="auto">
              <a:xfrm flipV="1">
                <a:off x="4990" y="631"/>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79" name="Line 207"/>
              <p:cNvSpPr>
                <a:spLocks noChangeShapeType="1"/>
              </p:cNvSpPr>
              <p:nvPr/>
            </p:nvSpPr>
            <p:spPr bwMode="auto">
              <a:xfrm>
                <a:off x="4991" y="632"/>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0" name="Line 208"/>
              <p:cNvSpPr>
                <a:spLocks noChangeShapeType="1"/>
              </p:cNvSpPr>
              <p:nvPr/>
            </p:nvSpPr>
            <p:spPr bwMode="auto">
              <a:xfrm flipV="1">
                <a:off x="4992" y="630"/>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1" name="Line 209"/>
              <p:cNvSpPr>
                <a:spLocks noChangeShapeType="1"/>
              </p:cNvSpPr>
              <p:nvPr/>
            </p:nvSpPr>
            <p:spPr bwMode="auto">
              <a:xfrm>
                <a:off x="4993" y="631"/>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2" name="Line 210"/>
              <p:cNvSpPr>
                <a:spLocks noChangeShapeType="1"/>
              </p:cNvSpPr>
              <p:nvPr/>
            </p:nvSpPr>
            <p:spPr bwMode="auto">
              <a:xfrm flipV="1">
                <a:off x="4993" y="630"/>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3" name="Line 211"/>
              <p:cNvSpPr>
                <a:spLocks noChangeShapeType="1"/>
              </p:cNvSpPr>
              <p:nvPr/>
            </p:nvSpPr>
            <p:spPr bwMode="auto">
              <a:xfrm>
                <a:off x="4994" y="631"/>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4" name="Line 212"/>
              <p:cNvSpPr>
                <a:spLocks noChangeShapeType="1"/>
              </p:cNvSpPr>
              <p:nvPr/>
            </p:nvSpPr>
            <p:spPr bwMode="auto">
              <a:xfrm flipV="1">
                <a:off x="4995" y="630"/>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5" name="Line 213"/>
              <p:cNvSpPr>
                <a:spLocks noChangeShapeType="1"/>
              </p:cNvSpPr>
              <p:nvPr/>
            </p:nvSpPr>
            <p:spPr bwMode="auto">
              <a:xfrm>
                <a:off x="4996" y="631"/>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grpSp>
        <p:grpSp>
          <p:nvGrpSpPr>
            <p:cNvPr id="3286" name="Group 214"/>
            <p:cNvGrpSpPr>
              <a:grpSpLocks/>
            </p:cNvGrpSpPr>
            <p:nvPr/>
          </p:nvGrpSpPr>
          <p:grpSpPr bwMode="auto">
            <a:xfrm>
              <a:off x="4996" y="551"/>
              <a:ext cx="141" cy="94"/>
              <a:chOff x="4996" y="551"/>
              <a:chExt cx="141" cy="94"/>
            </a:xfrm>
          </p:grpSpPr>
          <p:sp>
            <p:nvSpPr>
              <p:cNvPr id="3287" name="Line 215"/>
              <p:cNvSpPr>
                <a:spLocks noChangeShapeType="1"/>
              </p:cNvSpPr>
              <p:nvPr/>
            </p:nvSpPr>
            <p:spPr bwMode="auto">
              <a:xfrm flipV="1">
                <a:off x="4996" y="630"/>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8" name="Line 216"/>
              <p:cNvSpPr>
                <a:spLocks noChangeShapeType="1"/>
              </p:cNvSpPr>
              <p:nvPr/>
            </p:nvSpPr>
            <p:spPr bwMode="auto">
              <a:xfrm>
                <a:off x="4997" y="630"/>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89" name="Line 217"/>
              <p:cNvSpPr>
                <a:spLocks noChangeShapeType="1"/>
              </p:cNvSpPr>
              <p:nvPr/>
            </p:nvSpPr>
            <p:spPr bwMode="auto">
              <a:xfrm flipV="1">
                <a:off x="4998" y="628"/>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0" name="Line 218"/>
              <p:cNvSpPr>
                <a:spLocks noChangeShapeType="1"/>
              </p:cNvSpPr>
              <p:nvPr/>
            </p:nvSpPr>
            <p:spPr bwMode="auto">
              <a:xfrm>
                <a:off x="4999" y="630"/>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1" name="Line 219"/>
              <p:cNvSpPr>
                <a:spLocks noChangeShapeType="1"/>
              </p:cNvSpPr>
              <p:nvPr/>
            </p:nvSpPr>
            <p:spPr bwMode="auto">
              <a:xfrm flipV="1">
                <a:off x="4999" y="627"/>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2" name="Line 220"/>
              <p:cNvSpPr>
                <a:spLocks noChangeShapeType="1"/>
              </p:cNvSpPr>
              <p:nvPr/>
            </p:nvSpPr>
            <p:spPr bwMode="auto">
              <a:xfrm>
                <a:off x="4999" y="629"/>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3" name="Line 221"/>
              <p:cNvSpPr>
                <a:spLocks noChangeShapeType="1"/>
              </p:cNvSpPr>
              <p:nvPr/>
            </p:nvSpPr>
            <p:spPr bwMode="auto">
              <a:xfrm flipV="1">
                <a:off x="5000" y="627"/>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4" name="Line 222"/>
              <p:cNvSpPr>
                <a:spLocks noChangeShapeType="1"/>
              </p:cNvSpPr>
              <p:nvPr/>
            </p:nvSpPr>
            <p:spPr bwMode="auto">
              <a:xfrm>
                <a:off x="5001" y="629"/>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5" name="Line 223"/>
              <p:cNvSpPr>
                <a:spLocks noChangeShapeType="1"/>
              </p:cNvSpPr>
              <p:nvPr/>
            </p:nvSpPr>
            <p:spPr bwMode="auto">
              <a:xfrm flipV="1">
                <a:off x="5002" y="627"/>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6" name="Line 224"/>
              <p:cNvSpPr>
                <a:spLocks noChangeShapeType="1"/>
              </p:cNvSpPr>
              <p:nvPr/>
            </p:nvSpPr>
            <p:spPr bwMode="auto">
              <a:xfrm>
                <a:off x="5002" y="628"/>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7" name="Line 225"/>
              <p:cNvSpPr>
                <a:spLocks noChangeShapeType="1"/>
              </p:cNvSpPr>
              <p:nvPr/>
            </p:nvSpPr>
            <p:spPr bwMode="auto">
              <a:xfrm flipV="1">
                <a:off x="5003" y="627"/>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8" name="Line 226"/>
              <p:cNvSpPr>
                <a:spLocks noChangeShapeType="1"/>
              </p:cNvSpPr>
              <p:nvPr/>
            </p:nvSpPr>
            <p:spPr bwMode="auto">
              <a:xfrm>
                <a:off x="5004" y="628"/>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299" name="Line 227"/>
              <p:cNvSpPr>
                <a:spLocks noChangeShapeType="1"/>
              </p:cNvSpPr>
              <p:nvPr/>
            </p:nvSpPr>
            <p:spPr bwMode="auto">
              <a:xfrm flipV="1">
                <a:off x="5005" y="625"/>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0" name="Line 228"/>
              <p:cNvSpPr>
                <a:spLocks noChangeShapeType="1"/>
              </p:cNvSpPr>
              <p:nvPr/>
            </p:nvSpPr>
            <p:spPr bwMode="auto">
              <a:xfrm>
                <a:off x="5006" y="627"/>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1" name="Line 229"/>
              <p:cNvSpPr>
                <a:spLocks noChangeShapeType="1"/>
              </p:cNvSpPr>
              <p:nvPr/>
            </p:nvSpPr>
            <p:spPr bwMode="auto">
              <a:xfrm flipV="1">
                <a:off x="5006" y="625"/>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2" name="Line 230"/>
              <p:cNvSpPr>
                <a:spLocks noChangeShapeType="1"/>
              </p:cNvSpPr>
              <p:nvPr/>
            </p:nvSpPr>
            <p:spPr bwMode="auto">
              <a:xfrm>
                <a:off x="5006" y="626"/>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3" name="Line 231"/>
              <p:cNvSpPr>
                <a:spLocks noChangeShapeType="1"/>
              </p:cNvSpPr>
              <p:nvPr/>
            </p:nvSpPr>
            <p:spPr bwMode="auto">
              <a:xfrm flipV="1">
                <a:off x="5008" y="625"/>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4" name="Line 232"/>
              <p:cNvSpPr>
                <a:spLocks noChangeShapeType="1"/>
              </p:cNvSpPr>
              <p:nvPr/>
            </p:nvSpPr>
            <p:spPr bwMode="auto">
              <a:xfrm>
                <a:off x="5008" y="626"/>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5" name="Line 233"/>
              <p:cNvSpPr>
                <a:spLocks noChangeShapeType="1"/>
              </p:cNvSpPr>
              <p:nvPr/>
            </p:nvSpPr>
            <p:spPr bwMode="auto">
              <a:xfrm flipV="1">
                <a:off x="5009" y="623"/>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6" name="Line 234"/>
              <p:cNvSpPr>
                <a:spLocks noChangeShapeType="1"/>
              </p:cNvSpPr>
              <p:nvPr/>
            </p:nvSpPr>
            <p:spPr bwMode="auto">
              <a:xfrm>
                <a:off x="5009" y="625"/>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7" name="Line 235"/>
              <p:cNvSpPr>
                <a:spLocks noChangeShapeType="1"/>
              </p:cNvSpPr>
              <p:nvPr/>
            </p:nvSpPr>
            <p:spPr bwMode="auto">
              <a:xfrm flipV="1">
                <a:off x="5010" y="623"/>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8" name="Line 236"/>
              <p:cNvSpPr>
                <a:spLocks noChangeShapeType="1"/>
              </p:cNvSpPr>
              <p:nvPr/>
            </p:nvSpPr>
            <p:spPr bwMode="auto">
              <a:xfrm>
                <a:off x="5011" y="624"/>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09" name="Line 237"/>
              <p:cNvSpPr>
                <a:spLocks noChangeShapeType="1"/>
              </p:cNvSpPr>
              <p:nvPr/>
            </p:nvSpPr>
            <p:spPr bwMode="auto">
              <a:xfrm flipV="1">
                <a:off x="5012" y="623"/>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0" name="Line 238"/>
              <p:cNvSpPr>
                <a:spLocks noChangeShapeType="1"/>
              </p:cNvSpPr>
              <p:nvPr/>
            </p:nvSpPr>
            <p:spPr bwMode="auto">
              <a:xfrm>
                <a:off x="5013" y="623"/>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1" name="Line 239"/>
              <p:cNvSpPr>
                <a:spLocks noChangeShapeType="1"/>
              </p:cNvSpPr>
              <p:nvPr/>
            </p:nvSpPr>
            <p:spPr bwMode="auto">
              <a:xfrm flipV="1">
                <a:off x="5013" y="622"/>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2" name="Line 240"/>
              <p:cNvSpPr>
                <a:spLocks noChangeShapeType="1"/>
              </p:cNvSpPr>
              <p:nvPr/>
            </p:nvSpPr>
            <p:spPr bwMode="auto">
              <a:xfrm>
                <a:off x="5014" y="623"/>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3" name="Line 241"/>
              <p:cNvSpPr>
                <a:spLocks noChangeShapeType="1"/>
              </p:cNvSpPr>
              <p:nvPr/>
            </p:nvSpPr>
            <p:spPr bwMode="auto">
              <a:xfrm flipV="1">
                <a:off x="5015" y="622"/>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4" name="Line 242"/>
              <p:cNvSpPr>
                <a:spLocks noChangeShapeType="1"/>
              </p:cNvSpPr>
              <p:nvPr/>
            </p:nvSpPr>
            <p:spPr bwMode="auto">
              <a:xfrm>
                <a:off x="5016" y="622"/>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5" name="Line 243"/>
              <p:cNvSpPr>
                <a:spLocks noChangeShapeType="1"/>
              </p:cNvSpPr>
              <p:nvPr/>
            </p:nvSpPr>
            <p:spPr bwMode="auto">
              <a:xfrm flipV="1">
                <a:off x="5016" y="621"/>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6" name="Line 244"/>
              <p:cNvSpPr>
                <a:spLocks noChangeShapeType="1"/>
              </p:cNvSpPr>
              <p:nvPr/>
            </p:nvSpPr>
            <p:spPr bwMode="auto">
              <a:xfrm>
                <a:off x="5017" y="622"/>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7" name="Line 245"/>
              <p:cNvSpPr>
                <a:spLocks noChangeShapeType="1"/>
              </p:cNvSpPr>
              <p:nvPr/>
            </p:nvSpPr>
            <p:spPr bwMode="auto">
              <a:xfrm flipV="1">
                <a:off x="5017" y="621"/>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8" name="Line 246"/>
              <p:cNvSpPr>
                <a:spLocks noChangeShapeType="1"/>
              </p:cNvSpPr>
              <p:nvPr/>
            </p:nvSpPr>
            <p:spPr bwMode="auto">
              <a:xfrm>
                <a:off x="5018" y="620"/>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19" name="Line 247"/>
              <p:cNvSpPr>
                <a:spLocks noChangeShapeType="1"/>
              </p:cNvSpPr>
              <p:nvPr/>
            </p:nvSpPr>
            <p:spPr bwMode="auto">
              <a:xfrm flipV="1">
                <a:off x="5018" y="619"/>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0" name="Line 248"/>
              <p:cNvSpPr>
                <a:spLocks noChangeShapeType="1"/>
              </p:cNvSpPr>
              <p:nvPr/>
            </p:nvSpPr>
            <p:spPr bwMode="auto">
              <a:xfrm>
                <a:off x="5019" y="620"/>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1" name="Line 249"/>
              <p:cNvSpPr>
                <a:spLocks noChangeShapeType="1"/>
              </p:cNvSpPr>
              <p:nvPr/>
            </p:nvSpPr>
            <p:spPr bwMode="auto">
              <a:xfrm flipV="1">
                <a:off x="5020" y="619"/>
                <a:ext cx="1" cy="2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2" name="Line 250"/>
              <p:cNvSpPr>
                <a:spLocks noChangeShapeType="1"/>
              </p:cNvSpPr>
              <p:nvPr/>
            </p:nvSpPr>
            <p:spPr bwMode="auto">
              <a:xfrm>
                <a:off x="5021" y="620"/>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3" name="Line 251"/>
              <p:cNvSpPr>
                <a:spLocks noChangeShapeType="1"/>
              </p:cNvSpPr>
              <p:nvPr/>
            </p:nvSpPr>
            <p:spPr bwMode="auto">
              <a:xfrm flipV="1">
                <a:off x="5022" y="617"/>
                <a:ext cx="1"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4" name="Line 252"/>
              <p:cNvSpPr>
                <a:spLocks noChangeShapeType="1"/>
              </p:cNvSpPr>
              <p:nvPr/>
            </p:nvSpPr>
            <p:spPr bwMode="auto">
              <a:xfrm>
                <a:off x="5022" y="619"/>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5" name="Line 253"/>
              <p:cNvSpPr>
                <a:spLocks noChangeShapeType="1"/>
              </p:cNvSpPr>
              <p:nvPr/>
            </p:nvSpPr>
            <p:spPr bwMode="auto">
              <a:xfrm flipV="1">
                <a:off x="5023" y="617"/>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6" name="Line 254"/>
              <p:cNvSpPr>
                <a:spLocks noChangeShapeType="1"/>
              </p:cNvSpPr>
              <p:nvPr/>
            </p:nvSpPr>
            <p:spPr bwMode="auto">
              <a:xfrm>
                <a:off x="5024" y="618"/>
                <a:ext cx="1" cy="2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7" name="Line 255"/>
              <p:cNvSpPr>
                <a:spLocks noChangeShapeType="1"/>
              </p:cNvSpPr>
              <p:nvPr/>
            </p:nvSpPr>
            <p:spPr bwMode="auto">
              <a:xfrm flipV="1">
                <a:off x="5025" y="617"/>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8" name="Line 256"/>
              <p:cNvSpPr>
                <a:spLocks noChangeShapeType="1"/>
              </p:cNvSpPr>
              <p:nvPr/>
            </p:nvSpPr>
            <p:spPr bwMode="auto">
              <a:xfrm>
                <a:off x="5025" y="617"/>
                <a:ext cx="1"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29" name="Line 257"/>
              <p:cNvSpPr>
                <a:spLocks noChangeShapeType="1"/>
              </p:cNvSpPr>
              <p:nvPr/>
            </p:nvSpPr>
            <p:spPr bwMode="auto">
              <a:xfrm flipV="1">
                <a:off x="5025" y="616"/>
                <a:ext cx="1" cy="3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0" name="Line 258"/>
              <p:cNvSpPr>
                <a:spLocks noChangeShapeType="1"/>
              </p:cNvSpPr>
              <p:nvPr/>
            </p:nvSpPr>
            <p:spPr bwMode="auto">
              <a:xfrm>
                <a:off x="5026" y="616"/>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1" name="Line 259"/>
              <p:cNvSpPr>
                <a:spLocks noChangeShapeType="1"/>
              </p:cNvSpPr>
              <p:nvPr/>
            </p:nvSpPr>
            <p:spPr bwMode="auto">
              <a:xfrm flipV="1">
                <a:off x="5027" y="615"/>
                <a:ext cx="1" cy="3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2" name="Line 260"/>
              <p:cNvSpPr>
                <a:spLocks noChangeShapeType="1"/>
              </p:cNvSpPr>
              <p:nvPr/>
            </p:nvSpPr>
            <p:spPr bwMode="auto">
              <a:xfrm>
                <a:off x="5028" y="616"/>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3" name="Line 261"/>
              <p:cNvSpPr>
                <a:spLocks noChangeShapeType="1"/>
              </p:cNvSpPr>
              <p:nvPr/>
            </p:nvSpPr>
            <p:spPr bwMode="auto">
              <a:xfrm flipV="1">
                <a:off x="5029" y="615"/>
                <a:ext cx="1" cy="3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4" name="Line 262"/>
              <p:cNvSpPr>
                <a:spLocks noChangeShapeType="1"/>
              </p:cNvSpPr>
              <p:nvPr/>
            </p:nvSpPr>
            <p:spPr bwMode="auto">
              <a:xfrm>
                <a:off x="5029" y="615"/>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5" name="Line 263"/>
              <p:cNvSpPr>
                <a:spLocks noChangeShapeType="1"/>
              </p:cNvSpPr>
              <p:nvPr/>
            </p:nvSpPr>
            <p:spPr bwMode="auto">
              <a:xfrm flipV="1">
                <a:off x="5030" y="614"/>
                <a:ext cx="1" cy="3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6" name="Line 264"/>
              <p:cNvSpPr>
                <a:spLocks noChangeShapeType="1"/>
              </p:cNvSpPr>
              <p:nvPr/>
            </p:nvSpPr>
            <p:spPr bwMode="auto">
              <a:xfrm>
                <a:off x="5031" y="614"/>
                <a:ext cx="1" cy="3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7" name="Line 265"/>
              <p:cNvSpPr>
                <a:spLocks noChangeShapeType="1"/>
              </p:cNvSpPr>
              <p:nvPr/>
            </p:nvSpPr>
            <p:spPr bwMode="auto">
              <a:xfrm flipV="1">
                <a:off x="5032" y="613"/>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8" name="Line 266"/>
              <p:cNvSpPr>
                <a:spLocks noChangeShapeType="1"/>
              </p:cNvSpPr>
              <p:nvPr/>
            </p:nvSpPr>
            <p:spPr bwMode="auto">
              <a:xfrm>
                <a:off x="5032" y="613"/>
                <a:ext cx="1" cy="3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39" name="Line 267"/>
              <p:cNvSpPr>
                <a:spLocks noChangeShapeType="1"/>
              </p:cNvSpPr>
              <p:nvPr/>
            </p:nvSpPr>
            <p:spPr bwMode="auto">
              <a:xfrm flipV="1">
                <a:off x="5033" y="613"/>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0" name="Line 268"/>
              <p:cNvSpPr>
                <a:spLocks noChangeShapeType="1"/>
              </p:cNvSpPr>
              <p:nvPr/>
            </p:nvSpPr>
            <p:spPr bwMode="auto">
              <a:xfrm>
                <a:off x="5034" y="612"/>
                <a:ext cx="1" cy="3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1" name="Line 269"/>
              <p:cNvSpPr>
                <a:spLocks noChangeShapeType="1"/>
              </p:cNvSpPr>
              <p:nvPr/>
            </p:nvSpPr>
            <p:spPr bwMode="auto">
              <a:xfrm flipV="1">
                <a:off x="5035" y="611"/>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2" name="Line 270"/>
              <p:cNvSpPr>
                <a:spLocks noChangeShapeType="1"/>
              </p:cNvSpPr>
              <p:nvPr/>
            </p:nvSpPr>
            <p:spPr bwMode="auto">
              <a:xfrm>
                <a:off x="5035" y="612"/>
                <a:ext cx="1" cy="3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3" name="Line 271"/>
              <p:cNvSpPr>
                <a:spLocks noChangeShapeType="1"/>
              </p:cNvSpPr>
              <p:nvPr/>
            </p:nvSpPr>
            <p:spPr bwMode="auto">
              <a:xfrm flipV="1">
                <a:off x="5035" y="611"/>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4" name="Line 272"/>
              <p:cNvSpPr>
                <a:spLocks noChangeShapeType="1"/>
              </p:cNvSpPr>
              <p:nvPr/>
            </p:nvSpPr>
            <p:spPr bwMode="auto">
              <a:xfrm>
                <a:off x="5036" y="612"/>
                <a:ext cx="1" cy="3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5" name="Line 273"/>
              <p:cNvSpPr>
                <a:spLocks noChangeShapeType="1"/>
              </p:cNvSpPr>
              <p:nvPr/>
            </p:nvSpPr>
            <p:spPr bwMode="auto">
              <a:xfrm flipV="1">
                <a:off x="5037" y="610"/>
                <a:ext cx="1" cy="3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6" name="Line 274"/>
              <p:cNvSpPr>
                <a:spLocks noChangeShapeType="1"/>
              </p:cNvSpPr>
              <p:nvPr/>
            </p:nvSpPr>
            <p:spPr bwMode="auto">
              <a:xfrm>
                <a:off x="5038" y="611"/>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7" name="Line 275"/>
              <p:cNvSpPr>
                <a:spLocks noChangeShapeType="1"/>
              </p:cNvSpPr>
              <p:nvPr/>
            </p:nvSpPr>
            <p:spPr bwMode="auto">
              <a:xfrm flipV="1">
                <a:off x="5038" y="609"/>
                <a:ext cx="1"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8" name="Line 276"/>
              <p:cNvSpPr>
                <a:spLocks noChangeShapeType="1"/>
              </p:cNvSpPr>
              <p:nvPr/>
            </p:nvSpPr>
            <p:spPr bwMode="auto">
              <a:xfrm>
                <a:off x="5039" y="610"/>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49" name="Line 277"/>
              <p:cNvSpPr>
                <a:spLocks noChangeShapeType="1"/>
              </p:cNvSpPr>
              <p:nvPr/>
            </p:nvSpPr>
            <p:spPr bwMode="auto">
              <a:xfrm flipV="1">
                <a:off x="5040" y="608"/>
                <a:ext cx="1"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0" name="Line 278"/>
              <p:cNvSpPr>
                <a:spLocks noChangeShapeType="1"/>
              </p:cNvSpPr>
              <p:nvPr/>
            </p:nvSpPr>
            <p:spPr bwMode="auto">
              <a:xfrm>
                <a:off x="5041" y="609"/>
                <a:ext cx="1" cy="3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1" name="Line 279"/>
              <p:cNvSpPr>
                <a:spLocks noChangeShapeType="1"/>
              </p:cNvSpPr>
              <p:nvPr/>
            </p:nvSpPr>
            <p:spPr bwMode="auto">
              <a:xfrm flipV="1">
                <a:off x="5042" y="608"/>
                <a:ext cx="1"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2" name="Line 280"/>
              <p:cNvSpPr>
                <a:spLocks noChangeShapeType="1"/>
              </p:cNvSpPr>
              <p:nvPr/>
            </p:nvSpPr>
            <p:spPr bwMode="auto">
              <a:xfrm>
                <a:off x="5042" y="608"/>
                <a:ext cx="1"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3" name="Line 281"/>
              <p:cNvSpPr>
                <a:spLocks noChangeShapeType="1"/>
              </p:cNvSpPr>
              <p:nvPr/>
            </p:nvSpPr>
            <p:spPr bwMode="auto">
              <a:xfrm flipV="1">
                <a:off x="5043" y="607"/>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4" name="Line 282"/>
              <p:cNvSpPr>
                <a:spLocks noChangeShapeType="1"/>
              </p:cNvSpPr>
              <p:nvPr/>
            </p:nvSpPr>
            <p:spPr bwMode="auto">
              <a:xfrm>
                <a:off x="5044" y="607"/>
                <a:ext cx="1"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5" name="Line 283"/>
              <p:cNvSpPr>
                <a:spLocks noChangeShapeType="1"/>
              </p:cNvSpPr>
              <p:nvPr/>
            </p:nvSpPr>
            <p:spPr bwMode="auto">
              <a:xfrm flipV="1">
                <a:off x="5045" y="606"/>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6" name="Line 284"/>
              <p:cNvSpPr>
                <a:spLocks noChangeShapeType="1"/>
              </p:cNvSpPr>
              <p:nvPr/>
            </p:nvSpPr>
            <p:spPr bwMode="auto">
              <a:xfrm>
                <a:off x="5045" y="606"/>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7" name="Line 285"/>
              <p:cNvSpPr>
                <a:spLocks noChangeShapeType="1"/>
              </p:cNvSpPr>
              <p:nvPr/>
            </p:nvSpPr>
            <p:spPr bwMode="auto">
              <a:xfrm flipV="1">
                <a:off x="5045" y="605"/>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8" name="Line 286"/>
              <p:cNvSpPr>
                <a:spLocks noChangeShapeType="1"/>
              </p:cNvSpPr>
              <p:nvPr/>
            </p:nvSpPr>
            <p:spPr bwMode="auto">
              <a:xfrm>
                <a:off x="5046" y="606"/>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59" name="Line 287"/>
              <p:cNvSpPr>
                <a:spLocks noChangeShapeType="1"/>
              </p:cNvSpPr>
              <p:nvPr/>
            </p:nvSpPr>
            <p:spPr bwMode="auto">
              <a:xfrm flipV="1">
                <a:off x="5047" y="604"/>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0" name="Line 288"/>
              <p:cNvSpPr>
                <a:spLocks noChangeShapeType="1"/>
              </p:cNvSpPr>
              <p:nvPr/>
            </p:nvSpPr>
            <p:spPr bwMode="auto">
              <a:xfrm>
                <a:off x="5048" y="605"/>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1" name="Line 289"/>
              <p:cNvSpPr>
                <a:spLocks noChangeShapeType="1"/>
              </p:cNvSpPr>
              <p:nvPr/>
            </p:nvSpPr>
            <p:spPr bwMode="auto">
              <a:xfrm flipV="1">
                <a:off x="5048" y="60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2" name="Line 290"/>
              <p:cNvSpPr>
                <a:spLocks noChangeShapeType="1"/>
              </p:cNvSpPr>
              <p:nvPr/>
            </p:nvSpPr>
            <p:spPr bwMode="auto">
              <a:xfrm>
                <a:off x="5049" y="604"/>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3" name="Line 291"/>
              <p:cNvSpPr>
                <a:spLocks noChangeShapeType="1"/>
              </p:cNvSpPr>
              <p:nvPr/>
            </p:nvSpPr>
            <p:spPr bwMode="auto">
              <a:xfrm flipV="1">
                <a:off x="5050" y="602"/>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4" name="Line 292"/>
              <p:cNvSpPr>
                <a:spLocks noChangeShapeType="1"/>
              </p:cNvSpPr>
              <p:nvPr/>
            </p:nvSpPr>
            <p:spPr bwMode="auto">
              <a:xfrm>
                <a:off x="5051" y="603"/>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5" name="Line 293"/>
              <p:cNvSpPr>
                <a:spLocks noChangeShapeType="1"/>
              </p:cNvSpPr>
              <p:nvPr/>
            </p:nvSpPr>
            <p:spPr bwMode="auto">
              <a:xfrm flipV="1">
                <a:off x="5052" y="602"/>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6" name="Line 294"/>
              <p:cNvSpPr>
                <a:spLocks noChangeShapeType="1"/>
              </p:cNvSpPr>
              <p:nvPr/>
            </p:nvSpPr>
            <p:spPr bwMode="auto">
              <a:xfrm>
                <a:off x="5052" y="603"/>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7" name="Line 295"/>
              <p:cNvSpPr>
                <a:spLocks noChangeShapeType="1"/>
              </p:cNvSpPr>
              <p:nvPr/>
            </p:nvSpPr>
            <p:spPr bwMode="auto">
              <a:xfrm flipV="1">
                <a:off x="5052" y="601"/>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8" name="Line 296"/>
              <p:cNvSpPr>
                <a:spLocks noChangeShapeType="1"/>
              </p:cNvSpPr>
              <p:nvPr/>
            </p:nvSpPr>
            <p:spPr bwMode="auto">
              <a:xfrm>
                <a:off x="5054" y="602"/>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69" name="Line 297"/>
              <p:cNvSpPr>
                <a:spLocks noChangeShapeType="1"/>
              </p:cNvSpPr>
              <p:nvPr/>
            </p:nvSpPr>
            <p:spPr bwMode="auto">
              <a:xfrm flipV="1">
                <a:off x="5054" y="601"/>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0" name="Line 298"/>
              <p:cNvSpPr>
                <a:spLocks noChangeShapeType="1"/>
              </p:cNvSpPr>
              <p:nvPr/>
            </p:nvSpPr>
            <p:spPr bwMode="auto">
              <a:xfrm>
                <a:off x="5055" y="602"/>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1" name="Line 299"/>
              <p:cNvSpPr>
                <a:spLocks noChangeShapeType="1"/>
              </p:cNvSpPr>
              <p:nvPr/>
            </p:nvSpPr>
            <p:spPr bwMode="auto">
              <a:xfrm flipV="1">
                <a:off x="5055" y="60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2" name="Line 300"/>
              <p:cNvSpPr>
                <a:spLocks noChangeShapeType="1"/>
              </p:cNvSpPr>
              <p:nvPr/>
            </p:nvSpPr>
            <p:spPr bwMode="auto">
              <a:xfrm>
                <a:off x="5056" y="601"/>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3" name="Line 301"/>
              <p:cNvSpPr>
                <a:spLocks noChangeShapeType="1"/>
              </p:cNvSpPr>
              <p:nvPr/>
            </p:nvSpPr>
            <p:spPr bwMode="auto">
              <a:xfrm flipV="1">
                <a:off x="5057" y="60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4" name="Line 302"/>
              <p:cNvSpPr>
                <a:spLocks noChangeShapeType="1"/>
              </p:cNvSpPr>
              <p:nvPr/>
            </p:nvSpPr>
            <p:spPr bwMode="auto">
              <a:xfrm>
                <a:off x="5058" y="600"/>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5" name="Line 303"/>
              <p:cNvSpPr>
                <a:spLocks noChangeShapeType="1"/>
              </p:cNvSpPr>
              <p:nvPr/>
            </p:nvSpPr>
            <p:spPr bwMode="auto">
              <a:xfrm flipV="1">
                <a:off x="5058" y="599"/>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6" name="Line 304"/>
              <p:cNvSpPr>
                <a:spLocks noChangeShapeType="1"/>
              </p:cNvSpPr>
              <p:nvPr/>
            </p:nvSpPr>
            <p:spPr bwMode="auto">
              <a:xfrm>
                <a:off x="5059" y="599"/>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7" name="Line 305"/>
              <p:cNvSpPr>
                <a:spLocks noChangeShapeType="1"/>
              </p:cNvSpPr>
              <p:nvPr/>
            </p:nvSpPr>
            <p:spPr bwMode="auto">
              <a:xfrm flipV="1">
                <a:off x="5060" y="598"/>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8" name="Line 306"/>
              <p:cNvSpPr>
                <a:spLocks noChangeShapeType="1"/>
              </p:cNvSpPr>
              <p:nvPr/>
            </p:nvSpPr>
            <p:spPr bwMode="auto">
              <a:xfrm>
                <a:off x="5061" y="599"/>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79" name="Line 307"/>
              <p:cNvSpPr>
                <a:spLocks noChangeShapeType="1"/>
              </p:cNvSpPr>
              <p:nvPr/>
            </p:nvSpPr>
            <p:spPr bwMode="auto">
              <a:xfrm flipV="1">
                <a:off x="5061" y="598"/>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0" name="Line 308"/>
              <p:cNvSpPr>
                <a:spLocks noChangeShapeType="1"/>
              </p:cNvSpPr>
              <p:nvPr/>
            </p:nvSpPr>
            <p:spPr bwMode="auto">
              <a:xfrm>
                <a:off x="5062" y="598"/>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1" name="Line 309"/>
              <p:cNvSpPr>
                <a:spLocks noChangeShapeType="1"/>
              </p:cNvSpPr>
              <p:nvPr/>
            </p:nvSpPr>
            <p:spPr bwMode="auto">
              <a:xfrm flipV="1">
                <a:off x="5062" y="598"/>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2" name="Line 310"/>
              <p:cNvSpPr>
                <a:spLocks noChangeShapeType="1"/>
              </p:cNvSpPr>
              <p:nvPr/>
            </p:nvSpPr>
            <p:spPr bwMode="auto">
              <a:xfrm>
                <a:off x="5063" y="598"/>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3" name="Line 311"/>
              <p:cNvSpPr>
                <a:spLocks noChangeShapeType="1"/>
              </p:cNvSpPr>
              <p:nvPr/>
            </p:nvSpPr>
            <p:spPr bwMode="auto">
              <a:xfrm flipV="1">
                <a:off x="5064" y="59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4" name="Line 312"/>
              <p:cNvSpPr>
                <a:spLocks noChangeShapeType="1"/>
              </p:cNvSpPr>
              <p:nvPr/>
            </p:nvSpPr>
            <p:spPr bwMode="auto">
              <a:xfrm>
                <a:off x="5064" y="597"/>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5" name="Line 313"/>
              <p:cNvSpPr>
                <a:spLocks noChangeShapeType="1"/>
              </p:cNvSpPr>
              <p:nvPr/>
            </p:nvSpPr>
            <p:spPr bwMode="auto">
              <a:xfrm flipV="1">
                <a:off x="5065" y="596"/>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6" name="Line 314"/>
              <p:cNvSpPr>
                <a:spLocks noChangeShapeType="1"/>
              </p:cNvSpPr>
              <p:nvPr/>
            </p:nvSpPr>
            <p:spPr bwMode="auto">
              <a:xfrm>
                <a:off x="5066" y="596"/>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7" name="Line 315"/>
              <p:cNvSpPr>
                <a:spLocks noChangeShapeType="1"/>
              </p:cNvSpPr>
              <p:nvPr/>
            </p:nvSpPr>
            <p:spPr bwMode="auto">
              <a:xfrm flipV="1">
                <a:off x="5067" y="59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8" name="Line 316"/>
              <p:cNvSpPr>
                <a:spLocks noChangeShapeType="1"/>
              </p:cNvSpPr>
              <p:nvPr/>
            </p:nvSpPr>
            <p:spPr bwMode="auto">
              <a:xfrm>
                <a:off x="5068" y="596"/>
                <a:ext cx="1"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89" name="Line 317"/>
              <p:cNvSpPr>
                <a:spLocks noChangeShapeType="1"/>
              </p:cNvSpPr>
              <p:nvPr/>
            </p:nvSpPr>
            <p:spPr bwMode="auto">
              <a:xfrm flipV="1">
                <a:off x="5068" y="595"/>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0" name="Line 318"/>
              <p:cNvSpPr>
                <a:spLocks noChangeShapeType="1"/>
              </p:cNvSpPr>
              <p:nvPr/>
            </p:nvSpPr>
            <p:spPr bwMode="auto">
              <a:xfrm>
                <a:off x="5069" y="596"/>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1" name="Line 319"/>
              <p:cNvSpPr>
                <a:spLocks noChangeShapeType="1"/>
              </p:cNvSpPr>
              <p:nvPr/>
            </p:nvSpPr>
            <p:spPr bwMode="auto">
              <a:xfrm flipV="1">
                <a:off x="5070" y="595"/>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2" name="Line 320"/>
              <p:cNvSpPr>
                <a:spLocks noChangeShapeType="1"/>
              </p:cNvSpPr>
              <p:nvPr/>
            </p:nvSpPr>
            <p:spPr bwMode="auto">
              <a:xfrm>
                <a:off x="5071" y="594"/>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3" name="Line 321"/>
              <p:cNvSpPr>
                <a:spLocks noChangeShapeType="1"/>
              </p:cNvSpPr>
              <p:nvPr/>
            </p:nvSpPr>
            <p:spPr bwMode="auto">
              <a:xfrm flipV="1">
                <a:off x="5072" y="593"/>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4" name="Line 322"/>
              <p:cNvSpPr>
                <a:spLocks noChangeShapeType="1"/>
              </p:cNvSpPr>
              <p:nvPr/>
            </p:nvSpPr>
            <p:spPr bwMode="auto">
              <a:xfrm>
                <a:off x="5072" y="594"/>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5" name="Line 323"/>
              <p:cNvSpPr>
                <a:spLocks noChangeShapeType="1"/>
              </p:cNvSpPr>
              <p:nvPr/>
            </p:nvSpPr>
            <p:spPr bwMode="auto">
              <a:xfrm flipV="1">
                <a:off x="5072" y="593"/>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6" name="Line 324"/>
              <p:cNvSpPr>
                <a:spLocks noChangeShapeType="1"/>
              </p:cNvSpPr>
              <p:nvPr/>
            </p:nvSpPr>
            <p:spPr bwMode="auto">
              <a:xfrm>
                <a:off x="5073" y="59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7" name="Line 325"/>
              <p:cNvSpPr>
                <a:spLocks noChangeShapeType="1"/>
              </p:cNvSpPr>
              <p:nvPr/>
            </p:nvSpPr>
            <p:spPr bwMode="auto">
              <a:xfrm flipV="1">
                <a:off x="5074" y="591"/>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8" name="Line 326"/>
              <p:cNvSpPr>
                <a:spLocks noChangeShapeType="1"/>
              </p:cNvSpPr>
              <p:nvPr/>
            </p:nvSpPr>
            <p:spPr bwMode="auto">
              <a:xfrm>
                <a:off x="5074" y="592"/>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399" name="Line 327"/>
              <p:cNvSpPr>
                <a:spLocks noChangeShapeType="1"/>
              </p:cNvSpPr>
              <p:nvPr/>
            </p:nvSpPr>
            <p:spPr bwMode="auto">
              <a:xfrm flipV="1">
                <a:off x="5075" y="591"/>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0" name="Line 328"/>
              <p:cNvSpPr>
                <a:spLocks noChangeShapeType="1"/>
              </p:cNvSpPr>
              <p:nvPr/>
            </p:nvSpPr>
            <p:spPr bwMode="auto">
              <a:xfrm>
                <a:off x="5076" y="591"/>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1" name="Line 329"/>
              <p:cNvSpPr>
                <a:spLocks noChangeShapeType="1"/>
              </p:cNvSpPr>
              <p:nvPr/>
            </p:nvSpPr>
            <p:spPr bwMode="auto">
              <a:xfrm flipV="1">
                <a:off x="5077" y="590"/>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2" name="Line 330"/>
              <p:cNvSpPr>
                <a:spLocks noChangeShapeType="1"/>
              </p:cNvSpPr>
              <p:nvPr/>
            </p:nvSpPr>
            <p:spPr bwMode="auto">
              <a:xfrm>
                <a:off x="5077" y="59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3" name="Line 331"/>
              <p:cNvSpPr>
                <a:spLocks noChangeShapeType="1"/>
              </p:cNvSpPr>
              <p:nvPr/>
            </p:nvSpPr>
            <p:spPr bwMode="auto">
              <a:xfrm flipV="1">
                <a:off x="5078" y="58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4" name="Line 332"/>
              <p:cNvSpPr>
                <a:spLocks noChangeShapeType="1"/>
              </p:cNvSpPr>
              <p:nvPr/>
            </p:nvSpPr>
            <p:spPr bwMode="auto">
              <a:xfrm>
                <a:off x="5079" y="589"/>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5" name="Line 333"/>
              <p:cNvSpPr>
                <a:spLocks noChangeShapeType="1"/>
              </p:cNvSpPr>
              <p:nvPr/>
            </p:nvSpPr>
            <p:spPr bwMode="auto">
              <a:xfrm flipV="1">
                <a:off x="5080" y="58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6" name="Line 334"/>
              <p:cNvSpPr>
                <a:spLocks noChangeShapeType="1"/>
              </p:cNvSpPr>
              <p:nvPr/>
            </p:nvSpPr>
            <p:spPr bwMode="auto">
              <a:xfrm>
                <a:off x="5081" y="588"/>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7" name="Line 335"/>
              <p:cNvSpPr>
                <a:spLocks noChangeShapeType="1"/>
              </p:cNvSpPr>
              <p:nvPr/>
            </p:nvSpPr>
            <p:spPr bwMode="auto">
              <a:xfrm flipV="1">
                <a:off x="5081" y="587"/>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8" name="Line 336"/>
              <p:cNvSpPr>
                <a:spLocks noChangeShapeType="1"/>
              </p:cNvSpPr>
              <p:nvPr/>
            </p:nvSpPr>
            <p:spPr bwMode="auto">
              <a:xfrm>
                <a:off x="5081" y="587"/>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09" name="Line 337"/>
              <p:cNvSpPr>
                <a:spLocks noChangeShapeType="1"/>
              </p:cNvSpPr>
              <p:nvPr/>
            </p:nvSpPr>
            <p:spPr bwMode="auto">
              <a:xfrm flipV="1">
                <a:off x="5082" y="587"/>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0" name="Line 338"/>
              <p:cNvSpPr>
                <a:spLocks noChangeShapeType="1"/>
              </p:cNvSpPr>
              <p:nvPr/>
            </p:nvSpPr>
            <p:spPr bwMode="auto">
              <a:xfrm>
                <a:off x="5083" y="586"/>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1" name="Line 339"/>
              <p:cNvSpPr>
                <a:spLocks noChangeShapeType="1"/>
              </p:cNvSpPr>
              <p:nvPr/>
            </p:nvSpPr>
            <p:spPr bwMode="auto">
              <a:xfrm flipV="1">
                <a:off x="5084" y="58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2" name="Line 340"/>
              <p:cNvSpPr>
                <a:spLocks noChangeShapeType="1"/>
              </p:cNvSpPr>
              <p:nvPr/>
            </p:nvSpPr>
            <p:spPr bwMode="auto">
              <a:xfrm>
                <a:off x="5084" y="586"/>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3" name="Line 341"/>
              <p:cNvSpPr>
                <a:spLocks noChangeShapeType="1"/>
              </p:cNvSpPr>
              <p:nvPr/>
            </p:nvSpPr>
            <p:spPr bwMode="auto">
              <a:xfrm flipV="1">
                <a:off x="5085" y="58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4" name="Line 342"/>
              <p:cNvSpPr>
                <a:spLocks noChangeShapeType="1"/>
              </p:cNvSpPr>
              <p:nvPr/>
            </p:nvSpPr>
            <p:spPr bwMode="auto">
              <a:xfrm>
                <a:off x="5086" y="585"/>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5" name="Line 343"/>
              <p:cNvSpPr>
                <a:spLocks noChangeShapeType="1"/>
              </p:cNvSpPr>
              <p:nvPr/>
            </p:nvSpPr>
            <p:spPr bwMode="auto">
              <a:xfrm flipV="1">
                <a:off x="5087" y="584"/>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6" name="Line 344"/>
              <p:cNvSpPr>
                <a:spLocks noChangeShapeType="1"/>
              </p:cNvSpPr>
              <p:nvPr/>
            </p:nvSpPr>
            <p:spPr bwMode="auto">
              <a:xfrm>
                <a:off x="5088" y="585"/>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7" name="Line 345"/>
              <p:cNvSpPr>
                <a:spLocks noChangeShapeType="1"/>
              </p:cNvSpPr>
              <p:nvPr/>
            </p:nvSpPr>
            <p:spPr bwMode="auto">
              <a:xfrm flipV="1">
                <a:off x="5088" y="583"/>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8" name="Line 346"/>
              <p:cNvSpPr>
                <a:spLocks noChangeShapeType="1"/>
              </p:cNvSpPr>
              <p:nvPr/>
            </p:nvSpPr>
            <p:spPr bwMode="auto">
              <a:xfrm>
                <a:off x="5089" y="584"/>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19" name="Line 347"/>
              <p:cNvSpPr>
                <a:spLocks noChangeShapeType="1"/>
              </p:cNvSpPr>
              <p:nvPr/>
            </p:nvSpPr>
            <p:spPr bwMode="auto">
              <a:xfrm flipV="1">
                <a:off x="5090" y="583"/>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0" name="Line 348"/>
              <p:cNvSpPr>
                <a:spLocks noChangeShapeType="1"/>
              </p:cNvSpPr>
              <p:nvPr/>
            </p:nvSpPr>
            <p:spPr bwMode="auto">
              <a:xfrm>
                <a:off x="5090" y="58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1" name="Line 349"/>
              <p:cNvSpPr>
                <a:spLocks noChangeShapeType="1"/>
              </p:cNvSpPr>
              <p:nvPr/>
            </p:nvSpPr>
            <p:spPr bwMode="auto">
              <a:xfrm flipV="1">
                <a:off x="5090" y="582"/>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2" name="Line 350"/>
              <p:cNvSpPr>
                <a:spLocks noChangeShapeType="1"/>
              </p:cNvSpPr>
              <p:nvPr/>
            </p:nvSpPr>
            <p:spPr bwMode="auto">
              <a:xfrm>
                <a:off x="5091" y="58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3" name="Line 351"/>
              <p:cNvSpPr>
                <a:spLocks noChangeShapeType="1"/>
              </p:cNvSpPr>
              <p:nvPr/>
            </p:nvSpPr>
            <p:spPr bwMode="auto">
              <a:xfrm flipV="1">
                <a:off x="5092" y="581"/>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4" name="Line 352"/>
              <p:cNvSpPr>
                <a:spLocks noChangeShapeType="1"/>
              </p:cNvSpPr>
              <p:nvPr/>
            </p:nvSpPr>
            <p:spPr bwMode="auto">
              <a:xfrm>
                <a:off x="5093" y="582"/>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5" name="Line 353"/>
              <p:cNvSpPr>
                <a:spLocks noChangeShapeType="1"/>
              </p:cNvSpPr>
              <p:nvPr/>
            </p:nvSpPr>
            <p:spPr bwMode="auto">
              <a:xfrm flipV="1">
                <a:off x="5094" y="581"/>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6" name="Line 354"/>
              <p:cNvSpPr>
                <a:spLocks noChangeShapeType="1"/>
              </p:cNvSpPr>
              <p:nvPr/>
            </p:nvSpPr>
            <p:spPr bwMode="auto">
              <a:xfrm>
                <a:off x="5094" y="581"/>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7" name="Line 355"/>
              <p:cNvSpPr>
                <a:spLocks noChangeShapeType="1"/>
              </p:cNvSpPr>
              <p:nvPr/>
            </p:nvSpPr>
            <p:spPr bwMode="auto">
              <a:xfrm flipV="1">
                <a:off x="5095" y="579"/>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8" name="Line 356"/>
              <p:cNvSpPr>
                <a:spLocks noChangeShapeType="1"/>
              </p:cNvSpPr>
              <p:nvPr/>
            </p:nvSpPr>
            <p:spPr bwMode="auto">
              <a:xfrm>
                <a:off x="5096" y="581"/>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29" name="Line 357"/>
              <p:cNvSpPr>
                <a:spLocks noChangeShapeType="1"/>
              </p:cNvSpPr>
              <p:nvPr/>
            </p:nvSpPr>
            <p:spPr bwMode="auto">
              <a:xfrm flipV="1">
                <a:off x="5097" y="579"/>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0" name="Line 358"/>
              <p:cNvSpPr>
                <a:spLocks noChangeShapeType="1"/>
              </p:cNvSpPr>
              <p:nvPr/>
            </p:nvSpPr>
            <p:spPr bwMode="auto">
              <a:xfrm>
                <a:off x="5098" y="580"/>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1" name="Line 359"/>
              <p:cNvSpPr>
                <a:spLocks noChangeShapeType="1"/>
              </p:cNvSpPr>
              <p:nvPr/>
            </p:nvSpPr>
            <p:spPr bwMode="auto">
              <a:xfrm flipV="1">
                <a:off x="5098" y="58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2" name="Line 360"/>
              <p:cNvSpPr>
                <a:spLocks noChangeShapeType="1"/>
              </p:cNvSpPr>
              <p:nvPr/>
            </p:nvSpPr>
            <p:spPr bwMode="auto">
              <a:xfrm>
                <a:off x="5099" y="579"/>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3" name="Line 361"/>
              <p:cNvSpPr>
                <a:spLocks noChangeShapeType="1"/>
              </p:cNvSpPr>
              <p:nvPr/>
            </p:nvSpPr>
            <p:spPr bwMode="auto">
              <a:xfrm flipV="1">
                <a:off x="5100" y="578"/>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4" name="Line 362"/>
              <p:cNvSpPr>
                <a:spLocks noChangeShapeType="1"/>
              </p:cNvSpPr>
              <p:nvPr/>
            </p:nvSpPr>
            <p:spPr bwMode="auto">
              <a:xfrm>
                <a:off x="5100" y="578"/>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5" name="Line 363"/>
              <p:cNvSpPr>
                <a:spLocks noChangeShapeType="1"/>
              </p:cNvSpPr>
              <p:nvPr/>
            </p:nvSpPr>
            <p:spPr bwMode="auto">
              <a:xfrm flipV="1">
                <a:off x="5100" y="577"/>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6" name="Line 364"/>
              <p:cNvSpPr>
                <a:spLocks noChangeShapeType="1"/>
              </p:cNvSpPr>
              <p:nvPr/>
            </p:nvSpPr>
            <p:spPr bwMode="auto">
              <a:xfrm>
                <a:off x="5101" y="577"/>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7" name="Line 365"/>
              <p:cNvSpPr>
                <a:spLocks noChangeShapeType="1"/>
              </p:cNvSpPr>
              <p:nvPr/>
            </p:nvSpPr>
            <p:spPr bwMode="auto">
              <a:xfrm flipV="1">
                <a:off x="5102" y="576"/>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8" name="Line 366"/>
              <p:cNvSpPr>
                <a:spLocks noChangeShapeType="1"/>
              </p:cNvSpPr>
              <p:nvPr/>
            </p:nvSpPr>
            <p:spPr bwMode="auto">
              <a:xfrm>
                <a:off x="5103" y="576"/>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39" name="Line 367"/>
              <p:cNvSpPr>
                <a:spLocks noChangeShapeType="1"/>
              </p:cNvSpPr>
              <p:nvPr/>
            </p:nvSpPr>
            <p:spPr bwMode="auto">
              <a:xfrm flipV="1">
                <a:off x="5104" y="57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0" name="Line 368"/>
              <p:cNvSpPr>
                <a:spLocks noChangeShapeType="1"/>
              </p:cNvSpPr>
              <p:nvPr/>
            </p:nvSpPr>
            <p:spPr bwMode="auto">
              <a:xfrm>
                <a:off x="5104" y="575"/>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1" name="Line 369"/>
              <p:cNvSpPr>
                <a:spLocks noChangeShapeType="1"/>
              </p:cNvSpPr>
              <p:nvPr/>
            </p:nvSpPr>
            <p:spPr bwMode="auto">
              <a:xfrm flipV="1">
                <a:off x="5105" y="574"/>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2" name="Line 370"/>
              <p:cNvSpPr>
                <a:spLocks noChangeShapeType="1"/>
              </p:cNvSpPr>
              <p:nvPr/>
            </p:nvSpPr>
            <p:spPr bwMode="auto">
              <a:xfrm>
                <a:off x="5106" y="574"/>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3" name="Line 371"/>
              <p:cNvSpPr>
                <a:spLocks noChangeShapeType="1"/>
              </p:cNvSpPr>
              <p:nvPr/>
            </p:nvSpPr>
            <p:spPr bwMode="auto">
              <a:xfrm flipV="1">
                <a:off x="5107" y="573"/>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4" name="Line 372"/>
              <p:cNvSpPr>
                <a:spLocks noChangeShapeType="1"/>
              </p:cNvSpPr>
              <p:nvPr/>
            </p:nvSpPr>
            <p:spPr bwMode="auto">
              <a:xfrm>
                <a:off x="5107" y="57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5" name="Line 373"/>
              <p:cNvSpPr>
                <a:spLocks noChangeShapeType="1"/>
              </p:cNvSpPr>
              <p:nvPr/>
            </p:nvSpPr>
            <p:spPr bwMode="auto">
              <a:xfrm flipV="1">
                <a:off x="5108" y="571"/>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6" name="Line 374"/>
              <p:cNvSpPr>
                <a:spLocks noChangeShapeType="1"/>
              </p:cNvSpPr>
              <p:nvPr/>
            </p:nvSpPr>
            <p:spPr bwMode="auto">
              <a:xfrm>
                <a:off x="5108" y="572"/>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7" name="Line 375"/>
              <p:cNvSpPr>
                <a:spLocks noChangeShapeType="1"/>
              </p:cNvSpPr>
              <p:nvPr/>
            </p:nvSpPr>
            <p:spPr bwMode="auto">
              <a:xfrm flipV="1">
                <a:off x="5109" y="570"/>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8" name="Line 376"/>
              <p:cNvSpPr>
                <a:spLocks noChangeShapeType="1"/>
              </p:cNvSpPr>
              <p:nvPr/>
            </p:nvSpPr>
            <p:spPr bwMode="auto">
              <a:xfrm>
                <a:off x="5110" y="571"/>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49" name="Line 377"/>
              <p:cNvSpPr>
                <a:spLocks noChangeShapeType="1"/>
              </p:cNvSpPr>
              <p:nvPr/>
            </p:nvSpPr>
            <p:spPr bwMode="auto">
              <a:xfrm flipV="1">
                <a:off x="5110" y="569"/>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0" name="Line 378"/>
              <p:cNvSpPr>
                <a:spLocks noChangeShapeType="1"/>
              </p:cNvSpPr>
              <p:nvPr/>
            </p:nvSpPr>
            <p:spPr bwMode="auto">
              <a:xfrm>
                <a:off x="5111" y="57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1" name="Line 379"/>
              <p:cNvSpPr>
                <a:spLocks noChangeShapeType="1"/>
              </p:cNvSpPr>
              <p:nvPr/>
            </p:nvSpPr>
            <p:spPr bwMode="auto">
              <a:xfrm flipV="1">
                <a:off x="5112" y="569"/>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2" name="Line 380"/>
              <p:cNvSpPr>
                <a:spLocks noChangeShapeType="1"/>
              </p:cNvSpPr>
              <p:nvPr/>
            </p:nvSpPr>
            <p:spPr bwMode="auto">
              <a:xfrm>
                <a:off x="5113" y="56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3" name="Line 381"/>
              <p:cNvSpPr>
                <a:spLocks noChangeShapeType="1"/>
              </p:cNvSpPr>
              <p:nvPr/>
            </p:nvSpPr>
            <p:spPr bwMode="auto">
              <a:xfrm flipV="1">
                <a:off x="5114" y="567"/>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4" name="Line 382"/>
              <p:cNvSpPr>
                <a:spLocks noChangeShapeType="1"/>
              </p:cNvSpPr>
              <p:nvPr/>
            </p:nvSpPr>
            <p:spPr bwMode="auto">
              <a:xfrm>
                <a:off x="5114" y="56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5" name="Line 383"/>
              <p:cNvSpPr>
                <a:spLocks noChangeShapeType="1"/>
              </p:cNvSpPr>
              <p:nvPr/>
            </p:nvSpPr>
            <p:spPr bwMode="auto">
              <a:xfrm flipV="1">
                <a:off x="5115" y="567"/>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6" name="Line 384"/>
              <p:cNvSpPr>
                <a:spLocks noChangeShapeType="1"/>
              </p:cNvSpPr>
              <p:nvPr/>
            </p:nvSpPr>
            <p:spPr bwMode="auto">
              <a:xfrm>
                <a:off x="5116" y="567"/>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7" name="Line 385"/>
              <p:cNvSpPr>
                <a:spLocks noChangeShapeType="1"/>
              </p:cNvSpPr>
              <p:nvPr/>
            </p:nvSpPr>
            <p:spPr bwMode="auto">
              <a:xfrm flipV="1">
                <a:off x="5117" y="565"/>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8" name="Line 386"/>
              <p:cNvSpPr>
                <a:spLocks noChangeShapeType="1"/>
              </p:cNvSpPr>
              <p:nvPr/>
            </p:nvSpPr>
            <p:spPr bwMode="auto">
              <a:xfrm>
                <a:off x="5117" y="566"/>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59" name="Line 387"/>
              <p:cNvSpPr>
                <a:spLocks noChangeShapeType="1"/>
              </p:cNvSpPr>
              <p:nvPr/>
            </p:nvSpPr>
            <p:spPr bwMode="auto">
              <a:xfrm flipV="1">
                <a:off x="5118" y="564"/>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0" name="Line 388"/>
              <p:cNvSpPr>
                <a:spLocks noChangeShapeType="1"/>
              </p:cNvSpPr>
              <p:nvPr/>
            </p:nvSpPr>
            <p:spPr bwMode="auto">
              <a:xfrm>
                <a:off x="5118" y="564"/>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1" name="Line 389"/>
              <p:cNvSpPr>
                <a:spLocks noChangeShapeType="1"/>
              </p:cNvSpPr>
              <p:nvPr/>
            </p:nvSpPr>
            <p:spPr bwMode="auto">
              <a:xfrm flipV="1">
                <a:off x="5119" y="563"/>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2" name="Line 390"/>
              <p:cNvSpPr>
                <a:spLocks noChangeShapeType="1"/>
              </p:cNvSpPr>
              <p:nvPr/>
            </p:nvSpPr>
            <p:spPr bwMode="auto">
              <a:xfrm>
                <a:off x="5120" y="563"/>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3" name="Line 391"/>
              <p:cNvSpPr>
                <a:spLocks noChangeShapeType="1"/>
              </p:cNvSpPr>
              <p:nvPr/>
            </p:nvSpPr>
            <p:spPr bwMode="auto">
              <a:xfrm flipV="1">
                <a:off x="5120" y="561"/>
                <a:ext cx="1"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4" name="Line 392"/>
              <p:cNvSpPr>
                <a:spLocks noChangeShapeType="1"/>
              </p:cNvSpPr>
              <p:nvPr/>
            </p:nvSpPr>
            <p:spPr bwMode="auto">
              <a:xfrm>
                <a:off x="5121" y="562"/>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5" name="Line 393"/>
              <p:cNvSpPr>
                <a:spLocks noChangeShapeType="1"/>
              </p:cNvSpPr>
              <p:nvPr/>
            </p:nvSpPr>
            <p:spPr bwMode="auto">
              <a:xfrm flipV="1">
                <a:off x="5122" y="560"/>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6" name="Line 394"/>
              <p:cNvSpPr>
                <a:spLocks noChangeShapeType="1"/>
              </p:cNvSpPr>
              <p:nvPr/>
            </p:nvSpPr>
            <p:spPr bwMode="auto">
              <a:xfrm>
                <a:off x="5123" y="560"/>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7" name="Line 395"/>
              <p:cNvSpPr>
                <a:spLocks noChangeShapeType="1"/>
              </p:cNvSpPr>
              <p:nvPr/>
            </p:nvSpPr>
            <p:spPr bwMode="auto">
              <a:xfrm flipV="1">
                <a:off x="5123" y="559"/>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8" name="Line 396"/>
              <p:cNvSpPr>
                <a:spLocks noChangeShapeType="1"/>
              </p:cNvSpPr>
              <p:nvPr/>
            </p:nvSpPr>
            <p:spPr bwMode="auto">
              <a:xfrm>
                <a:off x="5124" y="559"/>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69" name="Line 397"/>
              <p:cNvSpPr>
                <a:spLocks noChangeShapeType="1"/>
              </p:cNvSpPr>
              <p:nvPr/>
            </p:nvSpPr>
            <p:spPr bwMode="auto">
              <a:xfrm flipV="1">
                <a:off x="5125" y="557"/>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0" name="Line 398"/>
              <p:cNvSpPr>
                <a:spLocks noChangeShapeType="1"/>
              </p:cNvSpPr>
              <p:nvPr/>
            </p:nvSpPr>
            <p:spPr bwMode="auto">
              <a:xfrm>
                <a:off x="5125" y="559"/>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1" name="Line 399"/>
              <p:cNvSpPr>
                <a:spLocks noChangeShapeType="1"/>
              </p:cNvSpPr>
              <p:nvPr/>
            </p:nvSpPr>
            <p:spPr bwMode="auto">
              <a:xfrm flipV="1">
                <a:off x="5127" y="556"/>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2" name="Line 400"/>
              <p:cNvSpPr>
                <a:spLocks noChangeShapeType="1"/>
              </p:cNvSpPr>
              <p:nvPr/>
            </p:nvSpPr>
            <p:spPr bwMode="auto">
              <a:xfrm>
                <a:off x="5127" y="557"/>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3" name="Line 401"/>
              <p:cNvSpPr>
                <a:spLocks noChangeShapeType="1"/>
              </p:cNvSpPr>
              <p:nvPr/>
            </p:nvSpPr>
            <p:spPr bwMode="auto">
              <a:xfrm flipV="1">
                <a:off x="5127" y="556"/>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4" name="Line 402"/>
              <p:cNvSpPr>
                <a:spLocks noChangeShapeType="1"/>
              </p:cNvSpPr>
              <p:nvPr/>
            </p:nvSpPr>
            <p:spPr bwMode="auto">
              <a:xfrm>
                <a:off x="5128" y="557"/>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5" name="Line 403"/>
              <p:cNvSpPr>
                <a:spLocks noChangeShapeType="1"/>
              </p:cNvSpPr>
              <p:nvPr/>
            </p:nvSpPr>
            <p:spPr bwMode="auto">
              <a:xfrm flipV="1">
                <a:off x="5129" y="554"/>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6" name="Line 404"/>
              <p:cNvSpPr>
                <a:spLocks noChangeShapeType="1"/>
              </p:cNvSpPr>
              <p:nvPr/>
            </p:nvSpPr>
            <p:spPr bwMode="auto">
              <a:xfrm>
                <a:off x="5130" y="556"/>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7" name="Line 405"/>
              <p:cNvSpPr>
                <a:spLocks noChangeShapeType="1"/>
              </p:cNvSpPr>
              <p:nvPr/>
            </p:nvSpPr>
            <p:spPr bwMode="auto">
              <a:xfrm flipV="1">
                <a:off x="5130" y="554"/>
                <a:ext cx="1"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8" name="Line 406"/>
              <p:cNvSpPr>
                <a:spLocks noChangeShapeType="1"/>
              </p:cNvSpPr>
              <p:nvPr/>
            </p:nvSpPr>
            <p:spPr bwMode="auto">
              <a:xfrm>
                <a:off x="5131" y="55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79" name="Line 407"/>
              <p:cNvSpPr>
                <a:spLocks noChangeShapeType="1"/>
              </p:cNvSpPr>
              <p:nvPr/>
            </p:nvSpPr>
            <p:spPr bwMode="auto">
              <a:xfrm flipV="1">
                <a:off x="5132" y="553"/>
                <a:ext cx="1"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0" name="Line 408"/>
              <p:cNvSpPr>
                <a:spLocks noChangeShapeType="1"/>
              </p:cNvSpPr>
              <p:nvPr/>
            </p:nvSpPr>
            <p:spPr bwMode="auto">
              <a:xfrm>
                <a:off x="5133" y="554"/>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1" name="Line 409"/>
              <p:cNvSpPr>
                <a:spLocks noChangeShapeType="1"/>
              </p:cNvSpPr>
              <p:nvPr/>
            </p:nvSpPr>
            <p:spPr bwMode="auto">
              <a:xfrm flipV="1">
                <a:off x="5133" y="552"/>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2" name="Line 410"/>
              <p:cNvSpPr>
                <a:spLocks noChangeShapeType="1"/>
              </p:cNvSpPr>
              <p:nvPr/>
            </p:nvSpPr>
            <p:spPr bwMode="auto">
              <a:xfrm>
                <a:off x="5134" y="553"/>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3" name="Line 411"/>
              <p:cNvSpPr>
                <a:spLocks noChangeShapeType="1"/>
              </p:cNvSpPr>
              <p:nvPr/>
            </p:nvSpPr>
            <p:spPr bwMode="auto">
              <a:xfrm flipV="1">
                <a:off x="5135" y="551"/>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4" name="Line 412"/>
              <p:cNvSpPr>
                <a:spLocks noChangeShapeType="1"/>
              </p:cNvSpPr>
              <p:nvPr/>
            </p:nvSpPr>
            <p:spPr bwMode="auto">
              <a:xfrm>
                <a:off x="5135" y="552"/>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5" name="Line 413"/>
              <p:cNvSpPr>
                <a:spLocks noChangeShapeType="1"/>
              </p:cNvSpPr>
              <p:nvPr/>
            </p:nvSpPr>
            <p:spPr bwMode="auto">
              <a:xfrm flipV="1">
                <a:off x="5136" y="550"/>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6" name="Line 414"/>
              <p:cNvSpPr>
                <a:spLocks noChangeShapeType="1"/>
              </p:cNvSpPr>
              <p:nvPr/>
            </p:nvSpPr>
            <p:spPr bwMode="auto">
              <a:xfrm>
                <a:off x="5136" y="552"/>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grpSp>
        <p:grpSp>
          <p:nvGrpSpPr>
            <p:cNvPr id="3487" name="Group 415"/>
            <p:cNvGrpSpPr>
              <a:grpSpLocks/>
            </p:cNvGrpSpPr>
            <p:nvPr/>
          </p:nvGrpSpPr>
          <p:grpSpPr bwMode="auto">
            <a:xfrm>
              <a:off x="4933" y="494"/>
              <a:ext cx="264" cy="174"/>
              <a:chOff x="4933" y="494"/>
              <a:chExt cx="264" cy="174"/>
            </a:xfrm>
          </p:grpSpPr>
          <p:sp>
            <p:nvSpPr>
              <p:cNvPr id="3488" name="Line 416"/>
              <p:cNvSpPr>
                <a:spLocks noChangeShapeType="1"/>
              </p:cNvSpPr>
              <p:nvPr/>
            </p:nvSpPr>
            <p:spPr bwMode="auto">
              <a:xfrm flipV="1">
                <a:off x="5137" y="549"/>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89" name="Line 417"/>
              <p:cNvSpPr>
                <a:spLocks noChangeShapeType="1"/>
              </p:cNvSpPr>
              <p:nvPr/>
            </p:nvSpPr>
            <p:spPr bwMode="auto">
              <a:xfrm>
                <a:off x="5138" y="550"/>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0" name="Line 418"/>
              <p:cNvSpPr>
                <a:spLocks noChangeShapeType="1"/>
              </p:cNvSpPr>
              <p:nvPr/>
            </p:nvSpPr>
            <p:spPr bwMode="auto">
              <a:xfrm flipV="1">
                <a:off x="5139" y="548"/>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1" name="Line 419"/>
              <p:cNvSpPr>
                <a:spLocks noChangeShapeType="1"/>
              </p:cNvSpPr>
              <p:nvPr/>
            </p:nvSpPr>
            <p:spPr bwMode="auto">
              <a:xfrm>
                <a:off x="5139" y="54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2" name="Line 420"/>
              <p:cNvSpPr>
                <a:spLocks noChangeShapeType="1"/>
              </p:cNvSpPr>
              <p:nvPr/>
            </p:nvSpPr>
            <p:spPr bwMode="auto">
              <a:xfrm flipV="1">
                <a:off x="5140" y="547"/>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3" name="Line 421"/>
              <p:cNvSpPr>
                <a:spLocks noChangeShapeType="1"/>
              </p:cNvSpPr>
              <p:nvPr/>
            </p:nvSpPr>
            <p:spPr bwMode="auto">
              <a:xfrm>
                <a:off x="5141" y="547"/>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4" name="Line 422"/>
              <p:cNvSpPr>
                <a:spLocks noChangeShapeType="1"/>
              </p:cNvSpPr>
              <p:nvPr/>
            </p:nvSpPr>
            <p:spPr bwMode="auto">
              <a:xfrm flipV="1">
                <a:off x="5142" y="546"/>
                <a:ext cx="1"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5" name="Line 423"/>
              <p:cNvSpPr>
                <a:spLocks noChangeShapeType="1"/>
              </p:cNvSpPr>
              <p:nvPr/>
            </p:nvSpPr>
            <p:spPr bwMode="auto">
              <a:xfrm>
                <a:off x="5143" y="547"/>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6" name="Line 424"/>
              <p:cNvSpPr>
                <a:spLocks noChangeShapeType="1"/>
              </p:cNvSpPr>
              <p:nvPr/>
            </p:nvSpPr>
            <p:spPr bwMode="auto">
              <a:xfrm flipV="1">
                <a:off x="5143" y="545"/>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7" name="Line 425"/>
              <p:cNvSpPr>
                <a:spLocks noChangeShapeType="1"/>
              </p:cNvSpPr>
              <p:nvPr/>
            </p:nvSpPr>
            <p:spPr bwMode="auto">
              <a:xfrm>
                <a:off x="5144" y="546"/>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8" name="Line 426"/>
              <p:cNvSpPr>
                <a:spLocks noChangeShapeType="1"/>
              </p:cNvSpPr>
              <p:nvPr/>
            </p:nvSpPr>
            <p:spPr bwMode="auto">
              <a:xfrm flipV="1">
                <a:off x="5144" y="544"/>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499" name="Line 427"/>
              <p:cNvSpPr>
                <a:spLocks noChangeShapeType="1"/>
              </p:cNvSpPr>
              <p:nvPr/>
            </p:nvSpPr>
            <p:spPr bwMode="auto">
              <a:xfrm>
                <a:off x="5145" y="544"/>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0" name="Line 428"/>
              <p:cNvSpPr>
                <a:spLocks noChangeShapeType="1"/>
              </p:cNvSpPr>
              <p:nvPr/>
            </p:nvSpPr>
            <p:spPr bwMode="auto">
              <a:xfrm flipV="1">
                <a:off x="5146" y="543"/>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1" name="Line 429"/>
              <p:cNvSpPr>
                <a:spLocks noChangeShapeType="1"/>
              </p:cNvSpPr>
              <p:nvPr/>
            </p:nvSpPr>
            <p:spPr bwMode="auto">
              <a:xfrm>
                <a:off x="5146" y="543"/>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2" name="Line 430"/>
              <p:cNvSpPr>
                <a:spLocks noChangeShapeType="1"/>
              </p:cNvSpPr>
              <p:nvPr/>
            </p:nvSpPr>
            <p:spPr bwMode="auto">
              <a:xfrm flipV="1">
                <a:off x="5147" y="540"/>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3" name="Line 431"/>
              <p:cNvSpPr>
                <a:spLocks noChangeShapeType="1"/>
              </p:cNvSpPr>
              <p:nvPr/>
            </p:nvSpPr>
            <p:spPr bwMode="auto">
              <a:xfrm>
                <a:off x="5148" y="542"/>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4" name="Line 432"/>
              <p:cNvSpPr>
                <a:spLocks noChangeShapeType="1"/>
              </p:cNvSpPr>
              <p:nvPr/>
            </p:nvSpPr>
            <p:spPr bwMode="auto">
              <a:xfrm flipV="1">
                <a:off x="5149" y="540"/>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5" name="Line 433"/>
              <p:cNvSpPr>
                <a:spLocks noChangeShapeType="1"/>
              </p:cNvSpPr>
              <p:nvPr/>
            </p:nvSpPr>
            <p:spPr bwMode="auto">
              <a:xfrm>
                <a:off x="5149" y="541"/>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6" name="Line 434"/>
              <p:cNvSpPr>
                <a:spLocks noChangeShapeType="1"/>
              </p:cNvSpPr>
              <p:nvPr/>
            </p:nvSpPr>
            <p:spPr bwMode="auto">
              <a:xfrm flipV="1">
                <a:off x="5150" y="539"/>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7" name="Line 435"/>
              <p:cNvSpPr>
                <a:spLocks noChangeShapeType="1"/>
              </p:cNvSpPr>
              <p:nvPr/>
            </p:nvSpPr>
            <p:spPr bwMode="auto">
              <a:xfrm>
                <a:off x="5151" y="539"/>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8" name="Line 436"/>
              <p:cNvSpPr>
                <a:spLocks noChangeShapeType="1"/>
              </p:cNvSpPr>
              <p:nvPr/>
            </p:nvSpPr>
            <p:spPr bwMode="auto">
              <a:xfrm flipV="1">
                <a:off x="5152" y="539"/>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09" name="Line 437"/>
              <p:cNvSpPr>
                <a:spLocks noChangeShapeType="1"/>
              </p:cNvSpPr>
              <p:nvPr/>
            </p:nvSpPr>
            <p:spPr bwMode="auto">
              <a:xfrm>
                <a:off x="5152" y="538"/>
                <a:ext cx="1"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0" name="Line 438"/>
              <p:cNvSpPr>
                <a:spLocks noChangeShapeType="1"/>
              </p:cNvSpPr>
              <p:nvPr/>
            </p:nvSpPr>
            <p:spPr bwMode="auto">
              <a:xfrm flipV="1">
                <a:off x="5152" y="537"/>
                <a:ext cx="1"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1" name="Line 439"/>
              <p:cNvSpPr>
                <a:spLocks noChangeShapeType="1"/>
              </p:cNvSpPr>
              <p:nvPr/>
            </p:nvSpPr>
            <p:spPr bwMode="auto">
              <a:xfrm>
                <a:off x="5153" y="537"/>
                <a:ext cx="1" cy="3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2" name="Line 440"/>
              <p:cNvSpPr>
                <a:spLocks noChangeShapeType="1"/>
              </p:cNvSpPr>
              <p:nvPr/>
            </p:nvSpPr>
            <p:spPr bwMode="auto">
              <a:xfrm flipV="1">
                <a:off x="5155" y="536"/>
                <a:ext cx="1"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3" name="Line 441"/>
              <p:cNvSpPr>
                <a:spLocks noChangeShapeType="1"/>
              </p:cNvSpPr>
              <p:nvPr/>
            </p:nvSpPr>
            <p:spPr bwMode="auto">
              <a:xfrm>
                <a:off x="5155" y="536"/>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4" name="Line 442"/>
              <p:cNvSpPr>
                <a:spLocks noChangeShapeType="1"/>
              </p:cNvSpPr>
              <p:nvPr/>
            </p:nvSpPr>
            <p:spPr bwMode="auto">
              <a:xfrm flipV="1">
                <a:off x="5156" y="535"/>
                <a:ext cx="1" cy="3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5" name="Line 443"/>
              <p:cNvSpPr>
                <a:spLocks noChangeShapeType="1"/>
              </p:cNvSpPr>
              <p:nvPr/>
            </p:nvSpPr>
            <p:spPr bwMode="auto">
              <a:xfrm>
                <a:off x="5156" y="535"/>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6" name="Line 444"/>
              <p:cNvSpPr>
                <a:spLocks noChangeShapeType="1"/>
              </p:cNvSpPr>
              <p:nvPr/>
            </p:nvSpPr>
            <p:spPr bwMode="auto">
              <a:xfrm flipV="1">
                <a:off x="5157" y="534"/>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7" name="Line 445"/>
              <p:cNvSpPr>
                <a:spLocks noChangeShapeType="1"/>
              </p:cNvSpPr>
              <p:nvPr/>
            </p:nvSpPr>
            <p:spPr bwMode="auto">
              <a:xfrm>
                <a:off x="5158" y="534"/>
                <a:ext cx="1" cy="3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8" name="Line 446"/>
              <p:cNvSpPr>
                <a:spLocks noChangeShapeType="1"/>
              </p:cNvSpPr>
              <p:nvPr/>
            </p:nvSpPr>
            <p:spPr bwMode="auto">
              <a:xfrm flipV="1">
                <a:off x="5159" y="532"/>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19" name="Line 447"/>
              <p:cNvSpPr>
                <a:spLocks noChangeShapeType="1"/>
              </p:cNvSpPr>
              <p:nvPr/>
            </p:nvSpPr>
            <p:spPr bwMode="auto">
              <a:xfrm>
                <a:off x="5160" y="533"/>
                <a:ext cx="1" cy="3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0" name="Line 448"/>
              <p:cNvSpPr>
                <a:spLocks noChangeShapeType="1"/>
              </p:cNvSpPr>
              <p:nvPr/>
            </p:nvSpPr>
            <p:spPr bwMode="auto">
              <a:xfrm flipV="1">
                <a:off x="5160" y="530"/>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1" name="Line 449"/>
              <p:cNvSpPr>
                <a:spLocks noChangeShapeType="1"/>
              </p:cNvSpPr>
              <p:nvPr/>
            </p:nvSpPr>
            <p:spPr bwMode="auto">
              <a:xfrm>
                <a:off x="5161" y="531"/>
                <a:ext cx="1" cy="3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2" name="Line 450"/>
              <p:cNvSpPr>
                <a:spLocks noChangeShapeType="1"/>
              </p:cNvSpPr>
              <p:nvPr/>
            </p:nvSpPr>
            <p:spPr bwMode="auto">
              <a:xfrm flipV="1">
                <a:off x="5162" y="530"/>
                <a:ext cx="1" cy="3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3" name="Line 451"/>
              <p:cNvSpPr>
                <a:spLocks noChangeShapeType="1"/>
              </p:cNvSpPr>
              <p:nvPr/>
            </p:nvSpPr>
            <p:spPr bwMode="auto">
              <a:xfrm>
                <a:off x="5162" y="530"/>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4" name="Line 452"/>
              <p:cNvSpPr>
                <a:spLocks noChangeShapeType="1"/>
              </p:cNvSpPr>
              <p:nvPr/>
            </p:nvSpPr>
            <p:spPr bwMode="auto">
              <a:xfrm flipV="1">
                <a:off x="5162" y="529"/>
                <a:ext cx="1" cy="3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5" name="Line 453"/>
              <p:cNvSpPr>
                <a:spLocks noChangeShapeType="1"/>
              </p:cNvSpPr>
              <p:nvPr/>
            </p:nvSpPr>
            <p:spPr bwMode="auto">
              <a:xfrm>
                <a:off x="5163" y="529"/>
                <a:ext cx="1" cy="2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6" name="Line 454"/>
              <p:cNvSpPr>
                <a:spLocks noChangeShapeType="1"/>
              </p:cNvSpPr>
              <p:nvPr/>
            </p:nvSpPr>
            <p:spPr bwMode="auto">
              <a:xfrm flipV="1">
                <a:off x="5164" y="528"/>
                <a:ext cx="1"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7" name="Line 455"/>
              <p:cNvSpPr>
                <a:spLocks noChangeShapeType="1"/>
              </p:cNvSpPr>
              <p:nvPr/>
            </p:nvSpPr>
            <p:spPr bwMode="auto">
              <a:xfrm>
                <a:off x="5165" y="528"/>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8" name="Line 456"/>
              <p:cNvSpPr>
                <a:spLocks noChangeShapeType="1"/>
              </p:cNvSpPr>
              <p:nvPr/>
            </p:nvSpPr>
            <p:spPr bwMode="auto">
              <a:xfrm flipV="1">
                <a:off x="5165" y="526"/>
                <a:ext cx="1"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29" name="Line 457"/>
              <p:cNvSpPr>
                <a:spLocks noChangeShapeType="1"/>
              </p:cNvSpPr>
              <p:nvPr/>
            </p:nvSpPr>
            <p:spPr bwMode="auto">
              <a:xfrm>
                <a:off x="5166" y="527"/>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0" name="Line 458"/>
              <p:cNvSpPr>
                <a:spLocks noChangeShapeType="1"/>
              </p:cNvSpPr>
              <p:nvPr/>
            </p:nvSpPr>
            <p:spPr bwMode="auto">
              <a:xfrm flipV="1">
                <a:off x="5167" y="525"/>
                <a:ext cx="1" cy="2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1" name="Line 459"/>
              <p:cNvSpPr>
                <a:spLocks noChangeShapeType="1"/>
              </p:cNvSpPr>
              <p:nvPr/>
            </p:nvSpPr>
            <p:spPr bwMode="auto">
              <a:xfrm>
                <a:off x="5168" y="526"/>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2" name="Line 460"/>
              <p:cNvSpPr>
                <a:spLocks noChangeShapeType="1"/>
              </p:cNvSpPr>
              <p:nvPr/>
            </p:nvSpPr>
            <p:spPr bwMode="auto">
              <a:xfrm flipV="1">
                <a:off x="5169" y="524"/>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3" name="Line 461"/>
              <p:cNvSpPr>
                <a:spLocks noChangeShapeType="1"/>
              </p:cNvSpPr>
              <p:nvPr/>
            </p:nvSpPr>
            <p:spPr bwMode="auto">
              <a:xfrm>
                <a:off x="5169" y="525"/>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4" name="Line 462"/>
              <p:cNvSpPr>
                <a:spLocks noChangeShapeType="1"/>
              </p:cNvSpPr>
              <p:nvPr/>
            </p:nvSpPr>
            <p:spPr bwMode="auto">
              <a:xfrm flipV="1">
                <a:off x="5169" y="523"/>
                <a:ext cx="1" cy="2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5" name="Line 463"/>
              <p:cNvSpPr>
                <a:spLocks noChangeShapeType="1"/>
              </p:cNvSpPr>
              <p:nvPr/>
            </p:nvSpPr>
            <p:spPr bwMode="auto">
              <a:xfrm>
                <a:off x="5171" y="523"/>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6" name="Line 464"/>
              <p:cNvSpPr>
                <a:spLocks noChangeShapeType="1"/>
              </p:cNvSpPr>
              <p:nvPr/>
            </p:nvSpPr>
            <p:spPr bwMode="auto">
              <a:xfrm flipV="1">
                <a:off x="5171" y="520"/>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7" name="Line 465"/>
              <p:cNvSpPr>
                <a:spLocks noChangeShapeType="1"/>
              </p:cNvSpPr>
              <p:nvPr/>
            </p:nvSpPr>
            <p:spPr bwMode="auto">
              <a:xfrm>
                <a:off x="5172" y="522"/>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8" name="Line 466"/>
              <p:cNvSpPr>
                <a:spLocks noChangeShapeType="1"/>
              </p:cNvSpPr>
              <p:nvPr/>
            </p:nvSpPr>
            <p:spPr bwMode="auto">
              <a:xfrm flipV="1">
                <a:off x="5172" y="520"/>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39" name="Line 467"/>
              <p:cNvSpPr>
                <a:spLocks noChangeShapeType="1"/>
              </p:cNvSpPr>
              <p:nvPr/>
            </p:nvSpPr>
            <p:spPr bwMode="auto">
              <a:xfrm>
                <a:off x="5173" y="520"/>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0" name="Line 468"/>
              <p:cNvSpPr>
                <a:spLocks noChangeShapeType="1"/>
              </p:cNvSpPr>
              <p:nvPr/>
            </p:nvSpPr>
            <p:spPr bwMode="auto">
              <a:xfrm flipV="1">
                <a:off x="5174" y="519"/>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1" name="Line 469"/>
              <p:cNvSpPr>
                <a:spLocks noChangeShapeType="1"/>
              </p:cNvSpPr>
              <p:nvPr/>
            </p:nvSpPr>
            <p:spPr bwMode="auto">
              <a:xfrm>
                <a:off x="5175" y="519"/>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2" name="Line 470"/>
              <p:cNvSpPr>
                <a:spLocks noChangeShapeType="1"/>
              </p:cNvSpPr>
              <p:nvPr/>
            </p:nvSpPr>
            <p:spPr bwMode="auto">
              <a:xfrm flipV="1">
                <a:off x="5176" y="518"/>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3" name="Line 471"/>
              <p:cNvSpPr>
                <a:spLocks noChangeShapeType="1"/>
              </p:cNvSpPr>
              <p:nvPr/>
            </p:nvSpPr>
            <p:spPr bwMode="auto">
              <a:xfrm>
                <a:off x="5176" y="517"/>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4" name="Line 472"/>
              <p:cNvSpPr>
                <a:spLocks noChangeShapeType="1"/>
              </p:cNvSpPr>
              <p:nvPr/>
            </p:nvSpPr>
            <p:spPr bwMode="auto">
              <a:xfrm flipV="1">
                <a:off x="5177" y="516"/>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5" name="Line 473"/>
              <p:cNvSpPr>
                <a:spLocks noChangeShapeType="1"/>
              </p:cNvSpPr>
              <p:nvPr/>
            </p:nvSpPr>
            <p:spPr bwMode="auto">
              <a:xfrm>
                <a:off x="5178" y="517"/>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6" name="Line 474"/>
              <p:cNvSpPr>
                <a:spLocks noChangeShapeType="1"/>
              </p:cNvSpPr>
              <p:nvPr/>
            </p:nvSpPr>
            <p:spPr bwMode="auto">
              <a:xfrm flipV="1">
                <a:off x="5179" y="515"/>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7" name="Line 475"/>
              <p:cNvSpPr>
                <a:spLocks noChangeShapeType="1"/>
              </p:cNvSpPr>
              <p:nvPr/>
            </p:nvSpPr>
            <p:spPr bwMode="auto">
              <a:xfrm>
                <a:off x="5179" y="515"/>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8" name="Line 476"/>
              <p:cNvSpPr>
                <a:spLocks noChangeShapeType="1"/>
              </p:cNvSpPr>
              <p:nvPr/>
            </p:nvSpPr>
            <p:spPr bwMode="auto">
              <a:xfrm flipV="1">
                <a:off x="5179" y="513"/>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49" name="Line 477"/>
              <p:cNvSpPr>
                <a:spLocks noChangeShapeType="1"/>
              </p:cNvSpPr>
              <p:nvPr/>
            </p:nvSpPr>
            <p:spPr bwMode="auto">
              <a:xfrm>
                <a:off x="5180" y="514"/>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0" name="Line 478"/>
              <p:cNvSpPr>
                <a:spLocks noChangeShapeType="1"/>
              </p:cNvSpPr>
              <p:nvPr/>
            </p:nvSpPr>
            <p:spPr bwMode="auto">
              <a:xfrm flipV="1">
                <a:off x="5181" y="512"/>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1" name="Line 479"/>
              <p:cNvSpPr>
                <a:spLocks noChangeShapeType="1"/>
              </p:cNvSpPr>
              <p:nvPr/>
            </p:nvSpPr>
            <p:spPr bwMode="auto">
              <a:xfrm>
                <a:off x="5181" y="512"/>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2" name="Line 480"/>
              <p:cNvSpPr>
                <a:spLocks noChangeShapeType="1"/>
              </p:cNvSpPr>
              <p:nvPr/>
            </p:nvSpPr>
            <p:spPr bwMode="auto">
              <a:xfrm flipV="1">
                <a:off x="5182" y="511"/>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3" name="Line 481"/>
              <p:cNvSpPr>
                <a:spLocks noChangeShapeType="1"/>
              </p:cNvSpPr>
              <p:nvPr/>
            </p:nvSpPr>
            <p:spPr bwMode="auto">
              <a:xfrm>
                <a:off x="5183" y="511"/>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4" name="Line 482"/>
              <p:cNvSpPr>
                <a:spLocks noChangeShapeType="1"/>
              </p:cNvSpPr>
              <p:nvPr/>
            </p:nvSpPr>
            <p:spPr bwMode="auto">
              <a:xfrm flipV="1">
                <a:off x="5184" y="509"/>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5" name="Line 483"/>
              <p:cNvSpPr>
                <a:spLocks noChangeShapeType="1"/>
              </p:cNvSpPr>
              <p:nvPr/>
            </p:nvSpPr>
            <p:spPr bwMode="auto">
              <a:xfrm>
                <a:off x="5185" y="509"/>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6" name="Line 484"/>
              <p:cNvSpPr>
                <a:spLocks noChangeShapeType="1"/>
              </p:cNvSpPr>
              <p:nvPr/>
            </p:nvSpPr>
            <p:spPr bwMode="auto">
              <a:xfrm flipV="1">
                <a:off x="5185" y="50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7" name="Line 485"/>
              <p:cNvSpPr>
                <a:spLocks noChangeShapeType="1"/>
              </p:cNvSpPr>
              <p:nvPr/>
            </p:nvSpPr>
            <p:spPr bwMode="auto">
              <a:xfrm>
                <a:off x="5186" y="508"/>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8" name="Line 486"/>
              <p:cNvSpPr>
                <a:spLocks noChangeShapeType="1"/>
              </p:cNvSpPr>
              <p:nvPr/>
            </p:nvSpPr>
            <p:spPr bwMode="auto">
              <a:xfrm flipV="1">
                <a:off x="5187" y="506"/>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59" name="Line 487"/>
              <p:cNvSpPr>
                <a:spLocks noChangeShapeType="1"/>
              </p:cNvSpPr>
              <p:nvPr/>
            </p:nvSpPr>
            <p:spPr bwMode="auto">
              <a:xfrm>
                <a:off x="5188" y="506"/>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0" name="Line 488"/>
              <p:cNvSpPr>
                <a:spLocks noChangeShapeType="1"/>
              </p:cNvSpPr>
              <p:nvPr/>
            </p:nvSpPr>
            <p:spPr bwMode="auto">
              <a:xfrm flipV="1">
                <a:off x="5189" y="50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1" name="Line 489"/>
              <p:cNvSpPr>
                <a:spLocks noChangeShapeType="1"/>
              </p:cNvSpPr>
              <p:nvPr/>
            </p:nvSpPr>
            <p:spPr bwMode="auto">
              <a:xfrm>
                <a:off x="5189" y="504"/>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2" name="Line 490"/>
              <p:cNvSpPr>
                <a:spLocks noChangeShapeType="1"/>
              </p:cNvSpPr>
              <p:nvPr/>
            </p:nvSpPr>
            <p:spPr bwMode="auto">
              <a:xfrm flipV="1">
                <a:off x="5189" y="503"/>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3" name="Line 491"/>
              <p:cNvSpPr>
                <a:spLocks noChangeShapeType="1"/>
              </p:cNvSpPr>
              <p:nvPr/>
            </p:nvSpPr>
            <p:spPr bwMode="auto">
              <a:xfrm>
                <a:off x="5190" y="50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4" name="Line 492"/>
              <p:cNvSpPr>
                <a:spLocks noChangeShapeType="1"/>
              </p:cNvSpPr>
              <p:nvPr/>
            </p:nvSpPr>
            <p:spPr bwMode="auto">
              <a:xfrm flipV="1">
                <a:off x="5191" y="50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5" name="Line 493"/>
              <p:cNvSpPr>
                <a:spLocks noChangeShapeType="1"/>
              </p:cNvSpPr>
              <p:nvPr/>
            </p:nvSpPr>
            <p:spPr bwMode="auto">
              <a:xfrm>
                <a:off x="5192" y="501"/>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6" name="Line 494"/>
              <p:cNvSpPr>
                <a:spLocks noChangeShapeType="1"/>
              </p:cNvSpPr>
              <p:nvPr/>
            </p:nvSpPr>
            <p:spPr bwMode="auto">
              <a:xfrm flipV="1">
                <a:off x="5192" y="500"/>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7" name="Line 495"/>
              <p:cNvSpPr>
                <a:spLocks noChangeShapeType="1"/>
              </p:cNvSpPr>
              <p:nvPr/>
            </p:nvSpPr>
            <p:spPr bwMode="auto">
              <a:xfrm>
                <a:off x="5193" y="499"/>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8" name="Line 496"/>
              <p:cNvSpPr>
                <a:spLocks noChangeShapeType="1"/>
              </p:cNvSpPr>
              <p:nvPr/>
            </p:nvSpPr>
            <p:spPr bwMode="auto">
              <a:xfrm flipV="1">
                <a:off x="5194" y="497"/>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69" name="Line 497"/>
              <p:cNvSpPr>
                <a:spLocks noChangeShapeType="1"/>
              </p:cNvSpPr>
              <p:nvPr/>
            </p:nvSpPr>
            <p:spPr bwMode="auto">
              <a:xfrm>
                <a:off x="5195" y="498"/>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0" name="Line 498"/>
              <p:cNvSpPr>
                <a:spLocks noChangeShapeType="1"/>
              </p:cNvSpPr>
              <p:nvPr/>
            </p:nvSpPr>
            <p:spPr bwMode="auto">
              <a:xfrm flipV="1">
                <a:off x="5195" y="495"/>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1" name="Line 499"/>
              <p:cNvSpPr>
                <a:spLocks noChangeShapeType="1"/>
              </p:cNvSpPr>
              <p:nvPr/>
            </p:nvSpPr>
            <p:spPr bwMode="auto">
              <a:xfrm>
                <a:off x="5196" y="496"/>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2" name="AutoShape 500"/>
              <p:cNvSpPr>
                <a:spLocks noChangeArrowheads="1"/>
              </p:cNvSpPr>
              <p:nvPr/>
            </p:nvSpPr>
            <p:spPr bwMode="auto">
              <a:xfrm>
                <a:off x="4933" y="494"/>
                <a:ext cx="265" cy="154"/>
              </a:xfrm>
              <a:custGeom>
                <a:avLst/>
                <a:gdLst>
                  <a:gd name="T0" fmla="*/ 0 w 294"/>
                  <a:gd name="T1" fmla="*/ 168 h 170"/>
                  <a:gd name="T2" fmla="*/ 16 w 294"/>
                  <a:gd name="T3" fmla="*/ 165 h 170"/>
                  <a:gd name="T4" fmla="*/ 34 w 294"/>
                  <a:gd name="T5" fmla="*/ 161 h 170"/>
                  <a:gd name="T6" fmla="*/ 51 w 294"/>
                  <a:gd name="T7" fmla="*/ 158 h 170"/>
                  <a:gd name="T8" fmla="*/ 63 w 294"/>
                  <a:gd name="T9" fmla="*/ 153 h 170"/>
                  <a:gd name="T10" fmla="*/ 83 w 294"/>
                  <a:gd name="T11" fmla="*/ 146 h 170"/>
                  <a:gd name="T12" fmla="*/ 102 w 294"/>
                  <a:gd name="T13" fmla="*/ 137 h 170"/>
                  <a:gd name="T14" fmla="*/ 118 w 294"/>
                  <a:gd name="T15" fmla="*/ 128 h 170"/>
                  <a:gd name="T16" fmla="*/ 136 w 294"/>
                  <a:gd name="T17" fmla="*/ 118 h 170"/>
                  <a:gd name="T18" fmla="*/ 151 w 294"/>
                  <a:gd name="T19" fmla="*/ 112 h 170"/>
                  <a:gd name="T20" fmla="*/ 171 w 294"/>
                  <a:gd name="T21" fmla="*/ 100 h 170"/>
                  <a:gd name="T22" fmla="*/ 184 w 294"/>
                  <a:gd name="T23" fmla="*/ 94 h 170"/>
                  <a:gd name="T24" fmla="*/ 201 w 294"/>
                  <a:gd name="T25" fmla="*/ 82 h 170"/>
                  <a:gd name="T26" fmla="*/ 214 w 294"/>
                  <a:gd name="T27" fmla="*/ 71 h 170"/>
                  <a:gd name="T28" fmla="*/ 227 w 294"/>
                  <a:gd name="T29" fmla="*/ 63 h 170"/>
                  <a:gd name="T30" fmla="*/ 238 w 294"/>
                  <a:gd name="T31" fmla="*/ 54 h 170"/>
                  <a:gd name="T32" fmla="*/ 249 w 294"/>
                  <a:gd name="T33" fmla="*/ 45 h 170"/>
                  <a:gd name="T34" fmla="*/ 255 w 294"/>
                  <a:gd name="T35" fmla="*/ 40 h 170"/>
                  <a:gd name="T36" fmla="*/ 262 w 294"/>
                  <a:gd name="T37" fmla="*/ 34 h 170"/>
                  <a:gd name="T38" fmla="*/ 267 w 294"/>
                  <a:gd name="T39" fmla="*/ 29 h 170"/>
                  <a:gd name="T40" fmla="*/ 274 w 294"/>
                  <a:gd name="T41" fmla="*/ 23 h 170"/>
                  <a:gd name="T42" fmla="*/ 280 w 294"/>
                  <a:gd name="T43" fmla="*/ 17 h 170"/>
                  <a:gd name="T44" fmla="*/ 294 w 294"/>
                  <a:gd name="T45" fmla="*/ 0 h 170"/>
                  <a:gd name="T46" fmla="*/ 262 w 294"/>
                  <a:gd name="T47" fmla="*/ 60 h 170"/>
                  <a:gd name="T48" fmla="*/ 235 w 294"/>
                  <a:gd name="T49" fmla="*/ 103 h 170"/>
                  <a:gd name="T50" fmla="*/ 212 w 294"/>
                  <a:gd name="T51" fmla="*/ 122 h 170"/>
                  <a:gd name="T52" fmla="*/ 177 w 294"/>
                  <a:gd name="T53" fmla="*/ 143 h 170"/>
                  <a:gd name="T54" fmla="*/ 151 w 294"/>
                  <a:gd name="T55" fmla="*/ 157 h 170"/>
                  <a:gd name="T56" fmla="*/ 126 w 294"/>
                  <a:gd name="T57" fmla="*/ 166 h 170"/>
                  <a:gd name="T58" fmla="*/ 53 w 294"/>
                  <a:gd name="T59" fmla="*/ 170 h 170"/>
                  <a:gd name="T60" fmla="*/ 2 w 294"/>
                  <a:gd name="T61" fmla="*/ 169 h 170"/>
                  <a:gd name="T62" fmla="*/ 0 w 294"/>
                  <a:gd name="T63" fmla="*/ 168 h 170"/>
                  <a:gd name="T64" fmla="*/ 0 w 294"/>
                  <a:gd name="T65" fmla="*/ 0 h 170"/>
                  <a:gd name="T66" fmla="*/ 294 w 294"/>
                  <a:gd name="T6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T64" t="T65" r="T66" b="T67"/>
                <a:pathLst>
                  <a:path w="294" h="170">
                    <a:moveTo>
                      <a:pt x="0" y="168"/>
                    </a:moveTo>
                    <a:lnTo>
                      <a:pt x="16" y="165"/>
                    </a:lnTo>
                    <a:lnTo>
                      <a:pt x="34" y="161"/>
                    </a:lnTo>
                    <a:lnTo>
                      <a:pt x="51" y="158"/>
                    </a:lnTo>
                    <a:lnTo>
                      <a:pt x="63" y="153"/>
                    </a:lnTo>
                    <a:lnTo>
                      <a:pt x="83" y="146"/>
                    </a:lnTo>
                    <a:lnTo>
                      <a:pt x="102" y="137"/>
                    </a:lnTo>
                    <a:lnTo>
                      <a:pt x="118" y="128"/>
                    </a:lnTo>
                    <a:lnTo>
                      <a:pt x="136" y="118"/>
                    </a:lnTo>
                    <a:lnTo>
                      <a:pt x="151" y="112"/>
                    </a:lnTo>
                    <a:lnTo>
                      <a:pt x="171" y="100"/>
                    </a:lnTo>
                    <a:lnTo>
                      <a:pt x="184" y="94"/>
                    </a:lnTo>
                    <a:lnTo>
                      <a:pt x="201" y="82"/>
                    </a:lnTo>
                    <a:lnTo>
                      <a:pt x="214" y="71"/>
                    </a:lnTo>
                    <a:lnTo>
                      <a:pt x="227" y="63"/>
                    </a:lnTo>
                    <a:lnTo>
                      <a:pt x="238" y="54"/>
                    </a:lnTo>
                    <a:lnTo>
                      <a:pt x="249" y="45"/>
                    </a:lnTo>
                    <a:lnTo>
                      <a:pt x="255" y="40"/>
                    </a:lnTo>
                    <a:lnTo>
                      <a:pt x="262" y="34"/>
                    </a:lnTo>
                    <a:lnTo>
                      <a:pt x="267" y="29"/>
                    </a:lnTo>
                    <a:lnTo>
                      <a:pt x="274" y="23"/>
                    </a:lnTo>
                    <a:lnTo>
                      <a:pt x="280" y="17"/>
                    </a:lnTo>
                    <a:lnTo>
                      <a:pt x="294" y="0"/>
                    </a:lnTo>
                    <a:lnTo>
                      <a:pt x="262" y="60"/>
                    </a:lnTo>
                    <a:lnTo>
                      <a:pt x="235" y="103"/>
                    </a:lnTo>
                    <a:lnTo>
                      <a:pt x="212" y="122"/>
                    </a:lnTo>
                    <a:lnTo>
                      <a:pt x="177" y="143"/>
                    </a:lnTo>
                    <a:lnTo>
                      <a:pt x="151" y="157"/>
                    </a:lnTo>
                    <a:lnTo>
                      <a:pt x="126" y="166"/>
                    </a:lnTo>
                    <a:lnTo>
                      <a:pt x="53" y="170"/>
                    </a:lnTo>
                    <a:lnTo>
                      <a:pt x="2" y="169"/>
                    </a:lnTo>
                    <a:lnTo>
                      <a:pt x="0" y="168"/>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573" name="Line 501"/>
              <p:cNvSpPr>
                <a:spLocks noChangeShapeType="1"/>
              </p:cNvSpPr>
              <p:nvPr/>
            </p:nvSpPr>
            <p:spPr bwMode="auto">
              <a:xfrm flipV="1">
                <a:off x="5037" y="62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4" name="Line 502"/>
              <p:cNvSpPr>
                <a:spLocks noChangeShapeType="1"/>
              </p:cNvSpPr>
              <p:nvPr/>
            </p:nvSpPr>
            <p:spPr bwMode="auto">
              <a:xfrm>
                <a:off x="5038" y="622"/>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5" name="Line 503"/>
              <p:cNvSpPr>
                <a:spLocks noChangeShapeType="1"/>
              </p:cNvSpPr>
              <p:nvPr/>
            </p:nvSpPr>
            <p:spPr bwMode="auto">
              <a:xfrm flipV="1">
                <a:off x="5039" y="62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6" name="Line 504"/>
              <p:cNvSpPr>
                <a:spLocks noChangeShapeType="1"/>
              </p:cNvSpPr>
              <p:nvPr/>
            </p:nvSpPr>
            <p:spPr bwMode="auto">
              <a:xfrm>
                <a:off x="5040" y="622"/>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7" name="Line 505"/>
              <p:cNvSpPr>
                <a:spLocks noChangeShapeType="1"/>
              </p:cNvSpPr>
              <p:nvPr/>
            </p:nvSpPr>
            <p:spPr bwMode="auto">
              <a:xfrm flipV="1">
                <a:off x="5040" y="62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8" name="Line 506"/>
              <p:cNvSpPr>
                <a:spLocks noChangeShapeType="1"/>
              </p:cNvSpPr>
              <p:nvPr/>
            </p:nvSpPr>
            <p:spPr bwMode="auto">
              <a:xfrm>
                <a:off x="5041" y="62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79" name="Line 507"/>
              <p:cNvSpPr>
                <a:spLocks noChangeShapeType="1"/>
              </p:cNvSpPr>
              <p:nvPr/>
            </p:nvSpPr>
            <p:spPr bwMode="auto">
              <a:xfrm flipV="1">
                <a:off x="5042" y="619"/>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0" name="Line 508"/>
              <p:cNvSpPr>
                <a:spLocks noChangeShapeType="1"/>
              </p:cNvSpPr>
              <p:nvPr/>
            </p:nvSpPr>
            <p:spPr bwMode="auto">
              <a:xfrm>
                <a:off x="5043" y="62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1" name="Line 509"/>
              <p:cNvSpPr>
                <a:spLocks noChangeShapeType="1"/>
              </p:cNvSpPr>
              <p:nvPr/>
            </p:nvSpPr>
            <p:spPr bwMode="auto">
              <a:xfrm flipV="1">
                <a:off x="5044" y="619"/>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2" name="Line 510"/>
              <p:cNvSpPr>
                <a:spLocks noChangeShapeType="1"/>
              </p:cNvSpPr>
              <p:nvPr/>
            </p:nvSpPr>
            <p:spPr bwMode="auto">
              <a:xfrm>
                <a:off x="5044" y="620"/>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3" name="Line 511"/>
              <p:cNvSpPr>
                <a:spLocks noChangeShapeType="1"/>
              </p:cNvSpPr>
              <p:nvPr/>
            </p:nvSpPr>
            <p:spPr bwMode="auto">
              <a:xfrm flipV="1">
                <a:off x="5045" y="619"/>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4" name="Line 512"/>
              <p:cNvSpPr>
                <a:spLocks noChangeShapeType="1"/>
              </p:cNvSpPr>
              <p:nvPr/>
            </p:nvSpPr>
            <p:spPr bwMode="auto">
              <a:xfrm>
                <a:off x="5045" y="620"/>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5" name="Line 513"/>
              <p:cNvSpPr>
                <a:spLocks noChangeShapeType="1"/>
              </p:cNvSpPr>
              <p:nvPr/>
            </p:nvSpPr>
            <p:spPr bwMode="auto">
              <a:xfrm flipV="1">
                <a:off x="5046" y="620"/>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6" name="Line 514"/>
              <p:cNvSpPr>
                <a:spLocks noChangeShapeType="1"/>
              </p:cNvSpPr>
              <p:nvPr/>
            </p:nvSpPr>
            <p:spPr bwMode="auto">
              <a:xfrm>
                <a:off x="5046" y="622"/>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7" name="Line 515"/>
              <p:cNvSpPr>
                <a:spLocks noChangeShapeType="1"/>
              </p:cNvSpPr>
              <p:nvPr/>
            </p:nvSpPr>
            <p:spPr bwMode="auto">
              <a:xfrm flipV="1">
                <a:off x="5047" y="621"/>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8" name="Line 516"/>
              <p:cNvSpPr>
                <a:spLocks noChangeShapeType="1"/>
              </p:cNvSpPr>
              <p:nvPr/>
            </p:nvSpPr>
            <p:spPr bwMode="auto">
              <a:xfrm>
                <a:off x="5048" y="623"/>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89" name="Line 517"/>
              <p:cNvSpPr>
                <a:spLocks noChangeShapeType="1"/>
              </p:cNvSpPr>
              <p:nvPr/>
            </p:nvSpPr>
            <p:spPr bwMode="auto">
              <a:xfrm flipV="1">
                <a:off x="5049" y="624"/>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0" name="Line 518"/>
              <p:cNvSpPr>
                <a:spLocks noChangeShapeType="1"/>
              </p:cNvSpPr>
              <p:nvPr/>
            </p:nvSpPr>
            <p:spPr bwMode="auto">
              <a:xfrm>
                <a:off x="5049" y="625"/>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1" name="Line 519"/>
              <p:cNvSpPr>
                <a:spLocks noChangeShapeType="1"/>
              </p:cNvSpPr>
              <p:nvPr/>
            </p:nvSpPr>
            <p:spPr bwMode="auto">
              <a:xfrm flipV="1">
                <a:off x="5050" y="625"/>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2" name="Line 520"/>
              <p:cNvSpPr>
                <a:spLocks noChangeShapeType="1"/>
              </p:cNvSpPr>
              <p:nvPr/>
            </p:nvSpPr>
            <p:spPr bwMode="auto">
              <a:xfrm>
                <a:off x="5051" y="627"/>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3" name="Line 521"/>
              <p:cNvSpPr>
                <a:spLocks noChangeShapeType="1"/>
              </p:cNvSpPr>
              <p:nvPr/>
            </p:nvSpPr>
            <p:spPr bwMode="auto">
              <a:xfrm flipV="1">
                <a:off x="5052" y="626"/>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4" name="Line 522"/>
              <p:cNvSpPr>
                <a:spLocks noChangeShapeType="1"/>
              </p:cNvSpPr>
              <p:nvPr/>
            </p:nvSpPr>
            <p:spPr bwMode="auto">
              <a:xfrm>
                <a:off x="5052" y="629"/>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5" name="Line 523"/>
              <p:cNvSpPr>
                <a:spLocks noChangeShapeType="1"/>
              </p:cNvSpPr>
              <p:nvPr/>
            </p:nvSpPr>
            <p:spPr bwMode="auto">
              <a:xfrm flipV="1">
                <a:off x="5052" y="628"/>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6" name="Line 524"/>
              <p:cNvSpPr>
                <a:spLocks noChangeShapeType="1"/>
              </p:cNvSpPr>
              <p:nvPr/>
            </p:nvSpPr>
            <p:spPr bwMode="auto">
              <a:xfrm>
                <a:off x="5054" y="631"/>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7" name="Line 525"/>
              <p:cNvSpPr>
                <a:spLocks noChangeShapeType="1"/>
              </p:cNvSpPr>
              <p:nvPr/>
            </p:nvSpPr>
            <p:spPr bwMode="auto">
              <a:xfrm flipV="1">
                <a:off x="5054" y="630"/>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8" name="Line 526"/>
              <p:cNvSpPr>
                <a:spLocks noChangeShapeType="1"/>
              </p:cNvSpPr>
              <p:nvPr/>
            </p:nvSpPr>
            <p:spPr bwMode="auto">
              <a:xfrm>
                <a:off x="5055" y="632"/>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599" name="Line 527"/>
              <p:cNvSpPr>
                <a:spLocks noChangeShapeType="1"/>
              </p:cNvSpPr>
              <p:nvPr/>
            </p:nvSpPr>
            <p:spPr bwMode="auto">
              <a:xfrm flipV="1">
                <a:off x="5056" y="632"/>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0" name="Line 528"/>
              <p:cNvSpPr>
                <a:spLocks noChangeShapeType="1"/>
              </p:cNvSpPr>
              <p:nvPr/>
            </p:nvSpPr>
            <p:spPr bwMode="auto">
              <a:xfrm>
                <a:off x="5056" y="636"/>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1" name="Line 529"/>
              <p:cNvSpPr>
                <a:spLocks noChangeShapeType="1"/>
              </p:cNvSpPr>
              <p:nvPr/>
            </p:nvSpPr>
            <p:spPr bwMode="auto">
              <a:xfrm flipV="1">
                <a:off x="5057" y="638"/>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2" name="Line 530"/>
              <p:cNvSpPr>
                <a:spLocks noChangeShapeType="1"/>
              </p:cNvSpPr>
              <p:nvPr/>
            </p:nvSpPr>
            <p:spPr bwMode="auto">
              <a:xfrm>
                <a:off x="5058" y="641"/>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3" name="Line 531"/>
              <p:cNvSpPr>
                <a:spLocks noChangeShapeType="1"/>
              </p:cNvSpPr>
              <p:nvPr/>
            </p:nvSpPr>
            <p:spPr bwMode="auto">
              <a:xfrm flipV="1">
                <a:off x="5059" y="641"/>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4" name="Line 532"/>
              <p:cNvSpPr>
                <a:spLocks noChangeShapeType="1"/>
              </p:cNvSpPr>
              <p:nvPr/>
            </p:nvSpPr>
            <p:spPr bwMode="auto">
              <a:xfrm>
                <a:off x="5060" y="644"/>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5" name="Line 533"/>
              <p:cNvSpPr>
                <a:spLocks noChangeShapeType="1"/>
              </p:cNvSpPr>
              <p:nvPr/>
            </p:nvSpPr>
            <p:spPr bwMode="auto">
              <a:xfrm flipV="1">
                <a:off x="5060" y="644"/>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6" name="Line 534"/>
              <p:cNvSpPr>
                <a:spLocks noChangeShapeType="1"/>
              </p:cNvSpPr>
              <p:nvPr/>
            </p:nvSpPr>
            <p:spPr bwMode="auto">
              <a:xfrm>
                <a:off x="5061" y="646"/>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7" name="Line 535"/>
              <p:cNvSpPr>
                <a:spLocks noChangeShapeType="1"/>
              </p:cNvSpPr>
              <p:nvPr/>
            </p:nvSpPr>
            <p:spPr bwMode="auto">
              <a:xfrm flipV="1">
                <a:off x="5062" y="646"/>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8" name="Line 536"/>
              <p:cNvSpPr>
                <a:spLocks noChangeShapeType="1"/>
              </p:cNvSpPr>
              <p:nvPr/>
            </p:nvSpPr>
            <p:spPr bwMode="auto">
              <a:xfrm>
                <a:off x="5062" y="647"/>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09" name="Line 537"/>
              <p:cNvSpPr>
                <a:spLocks noChangeShapeType="1"/>
              </p:cNvSpPr>
              <p:nvPr/>
            </p:nvSpPr>
            <p:spPr bwMode="auto">
              <a:xfrm flipV="1">
                <a:off x="5062" y="647"/>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0" name="Line 538"/>
              <p:cNvSpPr>
                <a:spLocks noChangeShapeType="1"/>
              </p:cNvSpPr>
              <p:nvPr/>
            </p:nvSpPr>
            <p:spPr bwMode="auto">
              <a:xfrm>
                <a:off x="5063" y="65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1" name="Line 539"/>
              <p:cNvSpPr>
                <a:spLocks noChangeShapeType="1"/>
              </p:cNvSpPr>
              <p:nvPr/>
            </p:nvSpPr>
            <p:spPr bwMode="auto">
              <a:xfrm flipV="1">
                <a:off x="5064" y="651"/>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2" name="Line 540"/>
              <p:cNvSpPr>
                <a:spLocks noChangeShapeType="1"/>
              </p:cNvSpPr>
              <p:nvPr/>
            </p:nvSpPr>
            <p:spPr bwMode="auto">
              <a:xfrm>
                <a:off x="5065" y="653"/>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3" name="Line 541"/>
              <p:cNvSpPr>
                <a:spLocks noChangeShapeType="1"/>
              </p:cNvSpPr>
              <p:nvPr/>
            </p:nvSpPr>
            <p:spPr bwMode="auto">
              <a:xfrm flipV="1">
                <a:off x="5066" y="652"/>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4" name="Line 542"/>
              <p:cNvSpPr>
                <a:spLocks noChangeShapeType="1"/>
              </p:cNvSpPr>
              <p:nvPr/>
            </p:nvSpPr>
            <p:spPr bwMode="auto">
              <a:xfrm>
                <a:off x="5066" y="653"/>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5" name="Line 543"/>
              <p:cNvSpPr>
                <a:spLocks noChangeShapeType="1"/>
              </p:cNvSpPr>
              <p:nvPr/>
            </p:nvSpPr>
            <p:spPr bwMode="auto">
              <a:xfrm flipV="1">
                <a:off x="5067" y="653"/>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6" name="Line 544"/>
              <p:cNvSpPr>
                <a:spLocks noChangeShapeType="1"/>
              </p:cNvSpPr>
              <p:nvPr/>
            </p:nvSpPr>
            <p:spPr bwMode="auto">
              <a:xfrm>
                <a:off x="5068" y="654"/>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7" name="Line 545"/>
              <p:cNvSpPr>
                <a:spLocks noChangeShapeType="1"/>
              </p:cNvSpPr>
              <p:nvPr/>
            </p:nvSpPr>
            <p:spPr bwMode="auto">
              <a:xfrm flipV="1">
                <a:off x="5069" y="653"/>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8" name="Line 546"/>
              <p:cNvSpPr>
                <a:spLocks noChangeShapeType="1"/>
              </p:cNvSpPr>
              <p:nvPr/>
            </p:nvSpPr>
            <p:spPr bwMode="auto">
              <a:xfrm>
                <a:off x="5070" y="655"/>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19" name="Line 547"/>
              <p:cNvSpPr>
                <a:spLocks noChangeShapeType="1"/>
              </p:cNvSpPr>
              <p:nvPr/>
            </p:nvSpPr>
            <p:spPr bwMode="auto">
              <a:xfrm flipV="1">
                <a:off x="5070" y="655"/>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0" name="Line 548"/>
              <p:cNvSpPr>
                <a:spLocks noChangeShapeType="1"/>
              </p:cNvSpPr>
              <p:nvPr/>
            </p:nvSpPr>
            <p:spPr bwMode="auto">
              <a:xfrm>
                <a:off x="5070" y="65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1" name="Line 549"/>
              <p:cNvSpPr>
                <a:spLocks noChangeShapeType="1"/>
              </p:cNvSpPr>
              <p:nvPr/>
            </p:nvSpPr>
            <p:spPr bwMode="auto">
              <a:xfrm flipV="1">
                <a:off x="5072" y="656"/>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2" name="Line 550"/>
              <p:cNvSpPr>
                <a:spLocks noChangeShapeType="1"/>
              </p:cNvSpPr>
              <p:nvPr/>
            </p:nvSpPr>
            <p:spPr bwMode="auto">
              <a:xfrm>
                <a:off x="5072" y="65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3" name="Line 551"/>
              <p:cNvSpPr>
                <a:spLocks noChangeShapeType="1"/>
              </p:cNvSpPr>
              <p:nvPr/>
            </p:nvSpPr>
            <p:spPr bwMode="auto">
              <a:xfrm flipV="1">
                <a:off x="5072" y="657"/>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4" name="Line 552"/>
              <p:cNvSpPr>
                <a:spLocks noChangeShapeType="1"/>
              </p:cNvSpPr>
              <p:nvPr/>
            </p:nvSpPr>
            <p:spPr bwMode="auto">
              <a:xfrm>
                <a:off x="5073" y="659"/>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5" name="Line 553"/>
              <p:cNvSpPr>
                <a:spLocks noChangeShapeType="1"/>
              </p:cNvSpPr>
              <p:nvPr/>
            </p:nvSpPr>
            <p:spPr bwMode="auto">
              <a:xfrm flipV="1">
                <a:off x="5074" y="657"/>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6" name="Line 554"/>
              <p:cNvSpPr>
                <a:spLocks noChangeShapeType="1"/>
              </p:cNvSpPr>
              <p:nvPr/>
            </p:nvSpPr>
            <p:spPr bwMode="auto">
              <a:xfrm>
                <a:off x="5075"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7" name="Line 555"/>
              <p:cNvSpPr>
                <a:spLocks noChangeShapeType="1"/>
              </p:cNvSpPr>
              <p:nvPr/>
            </p:nvSpPr>
            <p:spPr bwMode="auto">
              <a:xfrm flipV="1">
                <a:off x="5076" y="65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8" name="Line 556"/>
              <p:cNvSpPr>
                <a:spLocks noChangeShapeType="1"/>
              </p:cNvSpPr>
              <p:nvPr/>
            </p:nvSpPr>
            <p:spPr bwMode="auto">
              <a:xfrm>
                <a:off x="5076"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29" name="Line 557"/>
              <p:cNvSpPr>
                <a:spLocks noChangeShapeType="1"/>
              </p:cNvSpPr>
              <p:nvPr/>
            </p:nvSpPr>
            <p:spPr bwMode="auto">
              <a:xfrm flipV="1">
                <a:off x="5077" y="658"/>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0" name="Line 558"/>
              <p:cNvSpPr>
                <a:spLocks noChangeShapeType="1"/>
              </p:cNvSpPr>
              <p:nvPr/>
            </p:nvSpPr>
            <p:spPr bwMode="auto">
              <a:xfrm>
                <a:off x="5078"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1" name="Line 559"/>
              <p:cNvSpPr>
                <a:spLocks noChangeShapeType="1"/>
              </p:cNvSpPr>
              <p:nvPr/>
            </p:nvSpPr>
            <p:spPr bwMode="auto">
              <a:xfrm flipV="1">
                <a:off x="5079"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2" name="Line 560"/>
              <p:cNvSpPr>
                <a:spLocks noChangeShapeType="1"/>
              </p:cNvSpPr>
              <p:nvPr/>
            </p:nvSpPr>
            <p:spPr bwMode="auto">
              <a:xfrm>
                <a:off x="5079"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3" name="Line 561"/>
              <p:cNvSpPr>
                <a:spLocks noChangeShapeType="1"/>
              </p:cNvSpPr>
              <p:nvPr/>
            </p:nvSpPr>
            <p:spPr bwMode="auto">
              <a:xfrm flipV="1">
                <a:off x="5080"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4" name="Line 562"/>
              <p:cNvSpPr>
                <a:spLocks noChangeShapeType="1"/>
              </p:cNvSpPr>
              <p:nvPr/>
            </p:nvSpPr>
            <p:spPr bwMode="auto">
              <a:xfrm>
                <a:off x="5081" y="66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5" name="Line 563"/>
              <p:cNvSpPr>
                <a:spLocks noChangeShapeType="1"/>
              </p:cNvSpPr>
              <p:nvPr/>
            </p:nvSpPr>
            <p:spPr bwMode="auto">
              <a:xfrm flipV="1">
                <a:off x="5081"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6" name="Line 564"/>
              <p:cNvSpPr>
                <a:spLocks noChangeShapeType="1"/>
              </p:cNvSpPr>
              <p:nvPr/>
            </p:nvSpPr>
            <p:spPr bwMode="auto">
              <a:xfrm>
                <a:off x="5082" y="66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7" name="Line 565"/>
              <p:cNvSpPr>
                <a:spLocks noChangeShapeType="1"/>
              </p:cNvSpPr>
              <p:nvPr/>
            </p:nvSpPr>
            <p:spPr bwMode="auto">
              <a:xfrm flipV="1">
                <a:off x="5082"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8" name="Line 566"/>
              <p:cNvSpPr>
                <a:spLocks noChangeShapeType="1"/>
              </p:cNvSpPr>
              <p:nvPr/>
            </p:nvSpPr>
            <p:spPr bwMode="auto">
              <a:xfrm>
                <a:off x="5083"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39" name="Line 567"/>
              <p:cNvSpPr>
                <a:spLocks noChangeShapeType="1"/>
              </p:cNvSpPr>
              <p:nvPr/>
            </p:nvSpPr>
            <p:spPr bwMode="auto">
              <a:xfrm flipV="1">
                <a:off x="5084"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0" name="Line 568"/>
              <p:cNvSpPr>
                <a:spLocks noChangeShapeType="1"/>
              </p:cNvSpPr>
              <p:nvPr/>
            </p:nvSpPr>
            <p:spPr bwMode="auto">
              <a:xfrm>
                <a:off x="5085"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1" name="Line 569"/>
              <p:cNvSpPr>
                <a:spLocks noChangeShapeType="1"/>
              </p:cNvSpPr>
              <p:nvPr/>
            </p:nvSpPr>
            <p:spPr bwMode="auto">
              <a:xfrm flipV="1">
                <a:off x="5086"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2" name="Line 570"/>
              <p:cNvSpPr>
                <a:spLocks noChangeShapeType="1"/>
              </p:cNvSpPr>
              <p:nvPr/>
            </p:nvSpPr>
            <p:spPr bwMode="auto">
              <a:xfrm>
                <a:off x="5086"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3" name="Line 571"/>
              <p:cNvSpPr>
                <a:spLocks noChangeShapeType="1"/>
              </p:cNvSpPr>
              <p:nvPr/>
            </p:nvSpPr>
            <p:spPr bwMode="auto">
              <a:xfrm flipV="1">
                <a:off x="5087"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4" name="Line 572"/>
              <p:cNvSpPr>
                <a:spLocks noChangeShapeType="1"/>
              </p:cNvSpPr>
              <p:nvPr/>
            </p:nvSpPr>
            <p:spPr bwMode="auto">
              <a:xfrm>
                <a:off x="5088"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5" name="Line 573"/>
              <p:cNvSpPr>
                <a:spLocks noChangeShapeType="1"/>
              </p:cNvSpPr>
              <p:nvPr/>
            </p:nvSpPr>
            <p:spPr bwMode="auto">
              <a:xfrm flipV="1">
                <a:off x="5089"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6" name="Line 574"/>
              <p:cNvSpPr>
                <a:spLocks noChangeShapeType="1"/>
              </p:cNvSpPr>
              <p:nvPr/>
            </p:nvSpPr>
            <p:spPr bwMode="auto">
              <a:xfrm>
                <a:off x="5089" y="66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7" name="Line 575"/>
              <p:cNvSpPr>
                <a:spLocks noChangeShapeType="1"/>
              </p:cNvSpPr>
              <p:nvPr/>
            </p:nvSpPr>
            <p:spPr bwMode="auto">
              <a:xfrm flipV="1">
                <a:off x="5089"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8" name="Line 576"/>
              <p:cNvSpPr>
                <a:spLocks noChangeShapeType="1"/>
              </p:cNvSpPr>
              <p:nvPr/>
            </p:nvSpPr>
            <p:spPr bwMode="auto">
              <a:xfrm>
                <a:off x="5090" y="661"/>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49" name="Line 577"/>
              <p:cNvSpPr>
                <a:spLocks noChangeShapeType="1"/>
              </p:cNvSpPr>
              <p:nvPr/>
            </p:nvSpPr>
            <p:spPr bwMode="auto">
              <a:xfrm flipV="1">
                <a:off x="5091"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0" name="Line 578"/>
              <p:cNvSpPr>
                <a:spLocks noChangeShapeType="1"/>
              </p:cNvSpPr>
              <p:nvPr/>
            </p:nvSpPr>
            <p:spPr bwMode="auto">
              <a:xfrm>
                <a:off x="5092" y="66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1" name="Line 579"/>
              <p:cNvSpPr>
                <a:spLocks noChangeShapeType="1"/>
              </p:cNvSpPr>
              <p:nvPr/>
            </p:nvSpPr>
            <p:spPr bwMode="auto">
              <a:xfrm flipV="1">
                <a:off x="5092"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2" name="Line 580"/>
              <p:cNvSpPr>
                <a:spLocks noChangeShapeType="1"/>
              </p:cNvSpPr>
              <p:nvPr/>
            </p:nvSpPr>
            <p:spPr bwMode="auto">
              <a:xfrm>
                <a:off x="5093" y="66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3" name="Line 581"/>
              <p:cNvSpPr>
                <a:spLocks noChangeShapeType="1"/>
              </p:cNvSpPr>
              <p:nvPr/>
            </p:nvSpPr>
            <p:spPr bwMode="auto">
              <a:xfrm flipV="1">
                <a:off x="5094"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4" name="Line 582"/>
              <p:cNvSpPr>
                <a:spLocks noChangeShapeType="1"/>
              </p:cNvSpPr>
              <p:nvPr/>
            </p:nvSpPr>
            <p:spPr bwMode="auto">
              <a:xfrm>
                <a:off x="5095" y="66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5" name="Line 583"/>
              <p:cNvSpPr>
                <a:spLocks noChangeShapeType="1"/>
              </p:cNvSpPr>
              <p:nvPr/>
            </p:nvSpPr>
            <p:spPr bwMode="auto">
              <a:xfrm flipV="1">
                <a:off x="5095"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6" name="Line 584"/>
              <p:cNvSpPr>
                <a:spLocks noChangeShapeType="1"/>
              </p:cNvSpPr>
              <p:nvPr/>
            </p:nvSpPr>
            <p:spPr bwMode="auto">
              <a:xfrm>
                <a:off x="5096" y="66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7" name="Line 585"/>
              <p:cNvSpPr>
                <a:spLocks noChangeShapeType="1"/>
              </p:cNvSpPr>
              <p:nvPr/>
            </p:nvSpPr>
            <p:spPr bwMode="auto">
              <a:xfrm flipV="1">
                <a:off x="5097" y="660"/>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8" name="Line 586"/>
              <p:cNvSpPr>
                <a:spLocks noChangeShapeType="1"/>
              </p:cNvSpPr>
              <p:nvPr/>
            </p:nvSpPr>
            <p:spPr bwMode="auto">
              <a:xfrm>
                <a:off x="5098" y="661"/>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59" name="Line 587"/>
              <p:cNvSpPr>
                <a:spLocks noChangeShapeType="1"/>
              </p:cNvSpPr>
              <p:nvPr/>
            </p:nvSpPr>
            <p:spPr bwMode="auto">
              <a:xfrm flipV="1">
                <a:off x="5099"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0" name="Line 588"/>
              <p:cNvSpPr>
                <a:spLocks noChangeShapeType="1"/>
              </p:cNvSpPr>
              <p:nvPr/>
            </p:nvSpPr>
            <p:spPr bwMode="auto">
              <a:xfrm>
                <a:off x="5099" y="661"/>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1" name="Line 589"/>
              <p:cNvSpPr>
                <a:spLocks noChangeShapeType="1"/>
              </p:cNvSpPr>
              <p:nvPr/>
            </p:nvSpPr>
            <p:spPr bwMode="auto">
              <a:xfrm flipV="1">
                <a:off x="5099" y="660"/>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2" name="Line 590"/>
              <p:cNvSpPr>
                <a:spLocks noChangeShapeType="1"/>
              </p:cNvSpPr>
              <p:nvPr/>
            </p:nvSpPr>
            <p:spPr bwMode="auto">
              <a:xfrm>
                <a:off x="5100" y="660"/>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3" name="Line 591"/>
              <p:cNvSpPr>
                <a:spLocks noChangeShapeType="1"/>
              </p:cNvSpPr>
              <p:nvPr/>
            </p:nvSpPr>
            <p:spPr bwMode="auto">
              <a:xfrm flipV="1">
                <a:off x="5101" y="65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4" name="Line 592"/>
              <p:cNvSpPr>
                <a:spLocks noChangeShapeType="1"/>
              </p:cNvSpPr>
              <p:nvPr/>
            </p:nvSpPr>
            <p:spPr bwMode="auto">
              <a:xfrm>
                <a:off x="5102" y="660"/>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5" name="Line 593"/>
              <p:cNvSpPr>
                <a:spLocks noChangeShapeType="1"/>
              </p:cNvSpPr>
              <p:nvPr/>
            </p:nvSpPr>
            <p:spPr bwMode="auto">
              <a:xfrm flipV="1">
                <a:off x="5102" y="658"/>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6" name="Line 594"/>
              <p:cNvSpPr>
                <a:spLocks noChangeShapeType="1"/>
              </p:cNvSpPr>
              <p:nvPr/>
            </p:nvSpPr>
            <p:spPr bwMode="auto">
              <a:xfrm>
                <a:off x="5103" y="65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7" name="Line 595"/>
              <p:cNvSpPr>
                <a:spLocks noChangeShapeType="1"/>
              </p:cNvSpPr>
              <p:nvPr/>
            </p:nvSpPr>
            <p:spPr bwMode="auto">
              <a:xfrm flipV="1">
                <a:off x="5104" y="658"/>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8" name="Line 596"/>
              <p:cNvSpPr>
                <a:spLocks noChangeShapeType="1"/>
              </p:cNvSpPr>
              <p:nvPr/>
            </p:nvSpPr>
            <p:spPr bwMode="auto">
              <a:xfrm>
                <a:off x="5105" y="658"/>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69" name="Line 597"/>
              <p:cNvSpPr>
                <a:spLocks noChangeShapeType="1"/>
              </p:cNvSpPr>
              <p:nvPr/>
            </p:nvSpPr>
            <p:spPr bwMode="auto">
              <a:xfrm flipV="1">
                <a:off x="5105" y="65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0" name="Line 598"/>
              <p:cNvSpPr>
                <a:spLocks noChangeShapeType="1"/>
              </p:cNvSpPr>
              <p:nvPr/>
            </p:nvSpPr>
            <p:spPr bwMode="auto">
              <a:xfrm>
                <a:off x="5106" y="656"/>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1" name="Line 599"/>
              <p:cNvSpPr>
                <a:spLocks noChangeShapeType="1"/>
              </p:cNvSpPr>
              <p:nvPr/>
            </p:nvSpPr>
            <p:spPr bwMode="auto">
              <a:xfrm flipV="1">
                <a:off x="5107" y="65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2" name="Line 600"/>
              <p:cNvSpPr>
                <a:spLocks noChangeShapeType="1"/>
              </p:cNvSpPr>
              <p:nvPr/>
            </p:nvSpPr>
            <p:spPr bwMode="auto">
              <a:xfrm>
                <a:off x="5107" y="654"/>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3" name="Line 601"/>
              <p:cNvSpPr>
                <a:spLocks noChangeShapeType="1"/>
              </p:cNvSpPr>
              <p:nvPr/>
            </p:nvSpPr>
            <p:spPr bwMode="auto">
              <a:xfrm flipV="1">
                <a:off x="5108" y="652"/>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4" name="Line 602"/>
              <p:cNvSpPr>
                <a:spLocks noChangeShapeType="1"/>
              </p:cNvSpPr>
              <p:nvPr/>
            </p:nvSpPr>
            <p:spPr bwMode="auto">
              <a:xfrm>
                <a:off x="5108" y="652"/>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5" name="Line 603"/>
              <p:cNvSpPr>
                <a:spLocks noChangeShapeType="1"/>
              </p:cNvSpPr>
              <p:nvPr/>
            </p:nvSpPr>
            <p:spPr bwMode="auto">
              <a:xfrm flipV="1">
                <a:off x="5109" y="65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6" name="Line 604"/>
              <p:cNvSpPr>
                <a:spLocks noChangeShapeType="1"/>
              </p:cNvSpPr>
              <p:nvPr/>
            </p:nvSpPr>
            <p:spPr bwMode="auto">
              <a:xfrm>
                <a:off x="5110" y="652"/>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7" name="Line 605"/>
              <p:cNvSpPr>
                <a:spLocks noChangeShapeType="1"/>
              </p:cNvSpPr>
              <p:nvPr/>
            </p:nvSpPr>
            <p:spPr bwMode="auto">
              <a:xfrm flipV="1">
                <a:off x="5111" y="649"/>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8" name="Line 606"/>
              <p:cNvSpPr>
                <a:spLocks noChangeShapeType="1"/>
              </p:cNvSpPr>
              <p:nvPr/>
            </p:nvSpPr>
            <p:spPr bwMode="auto">
              <a:xfrm>
                <a:off x="5111" y="649"/>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79" name="Line 607"/>
              <p:cNvSpPr>
                <a:spLocks noChangeShapeType="1"/>
              </p:cNvSpPr>
              <p:nvPr/>
            </p:nvSpPr>
            <p:spPr bwMode="auto">
              <a:xfrm flipV="1">
                <a:off x="5112" y="646"/>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0" name="Line 608"/>
              <p:cNvSpPr>
                <a:spLocks noChangeShapeType="1"/>
              </p:cNvSpPr>
              <p:nvPr/>
            </p:nvSpPr>
            <p:spPr bwMode="auto">
              <a:xfrm>
                <a:off x="5113" y="647"/>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1" name="Line 609"/>
              <p:cNvSpPr>
                <a:spLocks noChangeShapeType="1"/>
              </p:cNvSpPr>
              <p:nvPr/>
            </p:nvSpPr>
            <p:spPr bwMode="auto">
              <a:xfrm flipV="1">
                <a:off x="5114" y="644"/>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2" name="Line 610"/>
              <p:cNvSpPr>
                <a:spLocks noChangeShapeType="1"/>
              </p:cNvSpPr>
              <p:nvPr/>
            </p:nvSpPr>
            <p:spPr bwMode="auto">
              <a:xfrm>
                <a:off x="5115" y="644"/>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3" name="Line 611"/>
              <p:cNvSpPr>
                <a:spLocks noChangeShapeType="1"/>
              </p:cNvSpPr>
              <p:nvPr/>
            </p:nvSpPr>
            <p:spPr bwMode="auto">
              <a:xfrm flipV="1">
                <a:off x="5115" y="641"/>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4" name="Line 612"/>
              <p:cNvSpPr>
                <a:spLocks noChangeShapeType="1"/>
              </p:cNvSpPr>
              <p:nvPr/>
            </p:nvSpPr>
            <p:spPr bwMode="auto">
              <a:xfrm>
                <a:off x="5116" y="641"/>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5" name="Line 613"/>
              <p:cNvSpPr>
                <a:spLocks noChangeShapeType="1"/>
              </p:cNvSpPr>
              <p:nvPr/>
            </p:nvSpPr>
            <p:spPr bwMode="auto">
              <a:xfrm flipV="1">
                <a:off x="5116" y="637"/>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6" name="Line 614"/>
              <p:cNvSpPr>
                <a:spLocks noChangeShapeType="1"/>
              </p:cNvSpPr>
              <p:nvPr/>
            </p:nvSpPr>
            <p:spPr bwMode="auto">
              <a:xfrm>
                <a:off x="5118" y="634"/>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87" name="Line 615"/>
              <p:cNvSpPr>
                <a:spLocks noChangeShapeType="1"/>
              </p:cNvSpPr>
              <p:nvPr/>
            </p:nvSpPr>
            <p:spPr bwMode="auto">
              <a:xfrm flipV="1">
                <a:off x="5118" y="628"/>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grpSp>
        <p:grpSp>
          <p:nvGrpSpPr>
            <p:cNvPr id="3688" name="Group 616"/>
            <p:cNvGrpSpPr>
              <a:grpSpLocks/>
            </p:cNvGrpSpPr>
            <p:nvPr/>
          </p:nvGrpSpPr>
          <p:grpSpPr bwMode="auto">
            <a:xfrm>
              <a:off x="5018" y="597"/>
              <a:ext cx="122" cy="79"/>
              <a:chOff x="5018" y="597"/>
              <a:chExt cx="122" cy="79"/>
            </a:xfrm>
          </p:grpSpPr>
          <p:sp>
            <p:nvSpPr>
              <p:cNvPr id="3689" name="Line 617"/>
              <p:cNvSpPr>
                <a:spLocks noChangeShapeType="1"/>
              </p:cNvSpPr>
              <p:nvPr/>
            </p:nvSpPr>
            <p:spPr bwMode="auto">
              <a:xfrm>
                <a:off x="5118" y="603"/>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0" name="Line 618"/>
              <p:cNvSpPr>
                <a:spLocks noChangeShapeType="1"/>
              </p:cNvSpPr>
              <p:nvPr/>
            </p:nvSpPr>
            <p:spPr bwMode="auto">
              <a:xfrm>
                <a:off x="5118" y="615"/>
                <a:ext cx="1" cy="3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1" name="Line 619"/>
              <p:cNvSpPr>
                <a:spLocks noChangeShapeType="1"/>
              </p:cNvSpPr>
              <p:nvPr/>
            </p:nvSpPr>
            <p:spPr bwMode="auto">
              <a:xfrm flipV="1">
                <a:off x="5119" y="601"/>
                <a:ext cx="1"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2" name="Line 620"/>
              <p:cNvSpPr>
                <a:spLocks noChangeShapeType="1"/>
              </p:cNvSpPr>
              <p:nvPr/>
            </p:nvSpPr>
            <p:spPr bwMode="auto">
              <a:xfrm>
                <a:off x="5120" y="602"/>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3" name="Line 621"/>
              <p:cNvSpPr>
                <a:spLocks noChangeShapeType="1"/>
              </p:cNvSpPr>
              <p:nvPr/>
            </p:nvSpPr>
            <p:spPr bwMode="auto">
              <a:xfrm flipV="1">
                <a:off x="5121" y="600"/>
                <a:ext cx="1"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4" name="Line 622"/>
              <p:cNvSpPr>
                <a:spLocks noChangeShapeType="1"/>
              </p:cNvSpPr>
              <p:nvPr/>
            </p:nvSpPr>
            <p:spPr bwMode="auto">
              <a:xfrm>
                <a:off x="5121" y="601"/>
                <a:ext cx="1"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5" name="Line 623"/>
              <p:cNvSpPr>
                <a:spLocks noChangeShapeType="1"/>
              </p:cNvSpPr>
              <p:nvPr/>
            </p:nvSpPr>
            <p:spPr bwMode="auto">
              <a:xfrm flipV="1">
                <a:off x="5122" y="599"/>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6" name="Line 624"/>
              <p:cNvSpPr>
                <a:spLocks noChangeShapeType="1"/>
              </p:cNvSpPr>
              <p:nvPr/>
            </p:nvSpPr>
            <p:spPr bwMode="auto">
              <a:xfrm>
                <a:off x="5123" y="599"/>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7" name="Line 625"/>
              <p:cNvSpPr>
                <a:spLocks noChangeShapeType="1"/>
              </p:cNvSpPr>
              <p:nvPr/>
            </p:nvSpPr>
            <p:spPr bwMode="auto">
              <a:xfrm flipV="1">
                <a:off x="5124" y="598"/>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8" name="Line 626"/>
              <p:cNvSpPr>
                <a:spLocks noChangeShapeType="1"/>
              </p:cNvSpPr>
              <p:nvPr/>
            </p:nvSpPr>
            <p:spPr bwMode="auto">
              <a:xfrm>
                <a:off x="5125" y="598"/>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699" name="Line 627"/>
              <p:cNvSpPr>
                <a:spLocks noChangeShapeType="1"/>
              </p:cNvSpPr>
              <p:nvPr/>
            </p:nvSpPr>
            <p:spPr bwMode="auto">
              <a:xfrm flipV="1">
                <a:off x="5125" y="596"/>
                <a:ext cx="1" cy="4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0" name="Line 628"/>
              <p:cNvSpPr>
                <a:spLocks noChangeShapeType="1"/>
              </p:cNvSpPr>
              <p:nvPr/>
            </p:nvSpPr>
            <p:spPr bwMode="auto">
              <a:xfrm>
                <a:off x="5125" y="598"/>
                <a:ext cx="1"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1" name="Line 629"/>
              <p:cNvSpPr>
                <a:spLocks noChangeShapeType="1"/>
              </p:cNvSpPr>
              <p:nvPr/>
            </p:nvSpPr>
            <p:spPr bwMode="auto">
              <a:xfrm flipV="1">
                <a:off x="5127" y="599"/>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2" name="Line 630"/>
              <p:cNvSpPr>
                <a:spLocks noChangeShapeType="1"/>
              </p:cNvSpPr>
              <p:nvPr/>
            </p:nvSpPr>
            <p:spPr bwMode="auto">
              <a:xfrm>
                <a:off x="5128" y="607"/>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3" name="Line 631"/>
              <p:cNvSpPr>
                <a:spLocks noChangeShapeType="1"/>
              </p:cNvSpPr>
              <p:nvPr/>
            </p:nvSpPr>
            <p:spPr bwMode="auto">
              <a:xfrm flipV="1">
                <a:off x="5128" y="614"/>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4" name="AutoShape 632"/>
              <p:cNvSpPr>
                <a:spLocks noChangeArrowheads="1"/>
              </p:cNvSpPr>
              <p:nvPr/>
            </p:nvSpPr>
            <p:spPr bwMode="auto">
              <a:xfrm>
                <a:off x="5037" y="597"/>
                <a:ext cx="90" cy="72"/>
              </a:xfrm>
              <a:custGeom>
                <a:avLst/>
                <a:gdLst>
                  <a:gd name="T0" fmla="*/ 0 w 100"/>
                  <a:gd name="T1" fmla="*/ 29 h 80"/>
                  <a:gd name="T2" fmla="*/ 13 w 100"/>
                  <a:gd name="T3" fmla="*/ 49 h 80"/>
                  <a:gd name="T4" fmla="*/ 15 w 100"/>
                  <a:gd name="T5" fmla="*/ 53 h 80"/>
                  <a:gd name="T6" fmla="*/ 16 w 100"/>
                  <a:gd name="T7" fmla="*/ 57 h 80"/>
                  <a:gd name="T8" fmla="*/ 19 w 100"/>
                  <a:gd name="T9" fmla="*/ 61 h 80"/>
                  <a:gd name="T10" fmla="*/ 21 w 100"/>
                  <a:gd name="T11" fmla="*/ 65 h 80"/>
                  <a:gd name="T12" fmla="*/ 24 w 100"/>
                  <a:gd name="T13" fmla="*/ 68 h 80"/>
                  <a:gd name="T14" fmla="*/ 28 w 100"/>
                  <a:gd name="T15" fmla="*/ 71 h 80"/>
                  <a:gd name="T16" fmla="*/ 34 w 100"/>
                  <a:gd name="T17" fmla="*/ 74 h 80"/>
                  <a:gd name="T18" fmla="*/ 38 w 100"/>
                  <a:gd name="T19" fmla="*/ 77 h 80"/>
                  <a:gd name="T20" fmla="*/ 43 w 100"/>
                  <a:gd name="T21" fmla="*/ 78 h 80"/>
                  <a:gd name="T22" fmla="*/ 51 w 100"/>
                  <a:gd name="T23" fmla="*/ 80 h 80"/>
                  <a:gd name="T24" fmla="*/ 55 w 100"/>
                  <a:gd name="T25" fmla="*/ 80 h 80"/>
                  <a:gd name="T26" fmla="*/ 58 w 100"/>
                  <a:gd name="T27" fmla="*/ 79 h 80"/>
                  <a:gd name="T28" fmla="*/ 62 w 100"/>
                  <a:gd name="T29" fmla="*/ 78 h 80"/>
                  <a:gd name="T30" fmla="*/ 65 w 100"/>
                  <a:gd name="T31" fmla="*/ 78 h 80"/>
                  <a:gd name="T32" fmla="*/ 70 w 100"/>
                  <a:gd name="T33" fmla="*/ 76 h 80"/>
                  <a:gd name="T34" fmla="*/ 76 w 100"/>
                  <a:gd name="T35" fmla="*/ 73 h 80"/>
                  <a:gd name="T36" fmla="*/ 81 w 100"/>
                  <a:gd name="T37" fmla="*/ 70 h 80"/>
                  <a:gd name="T38" fmla="*/ 86 w 100"/>
                  <a:gd name="T39" fmla="*/ 65 h 80"/>
                  <a:gd name="T40" fmla="*/ 90 w 100"/>
                  <a:gd name="T41" fmla="*/ 60 h 80"/>
                  <a:gd name="T42" fmla="*/ 94 w 100"/>
                  <a:gd name="T43" fmla="*/ 54 h 80"/>
                  <a:gd name="T44" fmla="*/ 96 w 100"/>
                  <a:gd name="T45" fmla="*/ 47 h 80"/>
                  <a:gd name="T46" fmla="*/ 98 w 100"/>
                  <a:gd name="T47" fmla="*/ 41 h 80"/>
                  <a:gd name="T48" fmla="*/ 100 w 100"/>
                  <a:gd name="T49" fmla="*/ 33 h 80"/>
                  <a:gd name="T50" fmla="*/ 100 w 100"/>
                  <a:gd name="T51" fmla="*/ 28 h 80"/>
                  <a:gd name="T52" fmla="*/ 100 w 100"/>
                  <a:gd name="T53" fmla="*/ 20 h 80"/>
                  <a:gd name="T54" fmla="*/ 100 w 100"/>
                  <a:gd name="T55" fmla="*/ 13 h 80"/>
                  <a:gd name="T56" fmla="*/ 99 w 100"/>
                  <a:gd name="T57" fmla="*/ 4 h 80"/>
                  <a:gd name="T58" fmla="*/ 98 w 100"/>
                  <a:gd name="T59" fmla="*/ 0 h 80"/>
                  <a:gd name="T60" fmla="*/ 90 w 100"/>
                  <a:gd name="T61" fmla="*/ 7 h 80"/>
                  <a:gd name="T62" fmla="*/ 90 w 100"/>
                  <a:gd name="T63" fmla="*/ 20 h 80"/>
                  <a:gd name="T64" fmla="*/ 90 w 100"/>
                  <a:gd name="T65" fmla="*/ 34 h 80"/>
                  <a:gd name="T66" fmla="*/ 88 w 100"/>
                  <a:gd name="T67" fmla="*/ 46 h 80"/>
                  <a:gd name="T68" fmla="*/ 85 w 100"/>
                  <a:gd name="T69" fmla="*/ 53 h 80"/>
                  <a:gd name="T70" fmla="*/ 82 w 100"/>
                  <a:gd name="T71" fmla="*/ 59 h 80"/>
                  <a:gd name="T72" fmla="*/ 77 w 100"/>
                  <a:gd name="T73" fmla="*/ 64 h 80"/>
                  <a:gd name="T74" fmla="*/ 74 w 100"/>
                  <a:gd name="T75" fmla="*/ 68 h 80"/>
                  <a:gd name="T76" fmla="*/ 68 w 100"/>
                  <a:gd name="T77" fmla="*/ 70 h 80"/>
                  <a:gd name="T78" fmla="*/ 62 w 100"/>
                  <a:gd name="T79" fmla="*/ 71 h 80"/>
                  <a:gd name="T80" fmla="*/ 55 w 100"/>
                  <a:gd name="T81" fmla="*/ 71 h 80"/>
                  <a:gd name="T82" fmla="*/ 49 w 100"/>
                  <a:gd name="T83" fmla="*/ 71 h 80"/>
                  <a:gd name="T84" fmla="*/ 44 w 100"/>
                  <a:gd name="T85" fmla="*/ 70 h 80"/>
                  <a:gd name="T86" fmla="*/ 41 w 100"/>
                  <a:gd name="T87" fmla="*/ 68 h 80"/>
                  <a:gd name="T88" fmla="*/ 38 w 100"/>
                  <a:gd name="T89" fmla="*/ 67 h 80"/>
                  <a:gd name="T90" fmla="*/ 34 w 100"/>
                  <a:gd name="T91" fmla="*/ 63 h 80"/>
                  <a:gd name="T92" fmla="*/ 30 w 100"/>
                  <a:gd name="T93" fmla="*/ 61 h 80"/>
                  <a:gd name="T94" fmla="*/ 28 w 100"/>
                  <a:gd name="T95" fmla="*/ 56 h 80"/>
                  <a:gd name="T96" fmla="*/ 25 w 100"/>
                  <a:gd name="T97" fmla="*/ 53 h 80"/>
                  <a:gd name="T98" fmla="*/ 23 w 100"/>
                  <a:gd name="T99" fmla="*/ 48 h 80"/>
                  <a:gd name="T100" fmla="*/ 21 w 100"/>
                  <a:gd name="T101" fmla="*/ 40 h 80"/>
                  <a:gd name="T102" fmla="*/ 8 w 100"/>
                  <a:gd name="T103" fmla="*/ 25 h 80"/>
                  <a:gd name="T104" fmla="*/ 0 w 100"/>
                  <a:gd name="T105" fmla="*/ 28 h 80"/>
                  <a:gd name="T106" fmla="*/ 0 w 100"/>
                  <a:gd name="T107" fmla="*/ 29 h 80"/>
                  <a:gd name="T108" fmla="*/ 0 w 100"/>
                  <a:gd name="T109" fmla="*/ 0 h 80"/>
                  <a:gd name="T110" fmla="*/ 100 w 100"/>
                  <a:gd name="T111"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T108" t="T109" r="T110" b="T111"/>
                <a:pathLst>
                  <a:path w="100" h="80">
                    <a:moveTo>
                      <a:pt x="0" y="29"/>
                    </a:moveTo>
                    <a:lnTo>
                      <a:pt x="13" y="49"/>
                    </a:lnTo>
                    <a:lnTo>
                      <a:pt x="15" y="53"/>
                    </a:lnTo>
                    <a:lnTo>
                      <a:pt x="16" y="57"/>
                    </a:lnTo>
                    <a:lnTo>
                      <a:pt x="19" y="61"/>
                    </a:lnTo>
                    <a:lnTo>
                      <a:pt x="21" y="65"/>
                    </a:lnTo>
                    <a:lnTo>
                      <a:pt x="24" y="68"/>
                    </a:lnTo>
                    <a:lnTo>
                      <a:pt x="28" y="71"/>
                    </a:lnTo>
                    <a:lnTo>
                      <a:pt x="34" y="74"/>
                    </a:lnTo>
                    <a:lnTo>
                      <a:pt x="38" y="77"/>
                    </a:lnTo>
                    <a:lnTo>
                      <a:pt x="43" y="78"/>
                    </a:lnTo>
                    <a:lnTo>
                      <a:pt x="51" y="80"/>
                    </a:lnTo>
                    <a:lnTo>
                      <a:pt x="55" y="80"/>
                    </a:lnTo>
                    <a:lnTo>
                      <a:pt x="58" y="79"/>
                    </a:lnTo>
                    <a:lnTo>
                      <a:pt x="62" y="78"/>
                    </a:lnTo>
                    <a:lnTo>
                      <a:pt x="65" y="78"/>
                    </a:lnTo>
                    <a:lnTo>
                      <a:pt x="70" y="76"/>
                    </a:lnTo>
                    <a:lnTo>
                      <a:pt x="76" y="73"/>
                    </a:lnTo>
                    <a:lnTo>
                      <a:pt x="81" y="70"/>
                    </a:lnTo>
                    <a:lnTo>
                      <a:pt x="86" y="65"/>
                    </a:lnTo>
                    <a:lnTo>
                      <a:pt x="90" y="60"/>
                    </a:lnTo>
                    <a:lnTo>
                      <a:pt x="94" y="54"/>
                    </a:lnTo>
                    <a:lnTo>
                      <a:pt x="96" y="47"/>
                    </a:lnTo>
                    <a:lnTo>
                      <a:pt x="98" y="41"/>
                    </a:lnTo>
                    <a:lnTo>
                      <a:pt x="100" y="33"/>
                    </a:lnTo>
                    <a:lnTo>
                      <a:pt x="100" y="28"/>
                    </a:lnTo>
                    <a:lnTo>
                      <a:pt x="100" y="20"/>
                    </a:lnTo>
                    <a:lnTo>
                      <a:pt x="100" y="13"/>
                    </a:lnTo>
                    <a:lnTo>
                      <a:pt x="99" y="4"/>
                    </a:lnTo>
                    <a:lnTo>
                      <a:pt x="98" y="0"/>
                    </a:lnTo>
                    <a:lnTo>
                      <a:pt x="90" y="7"/>
                    </a:lnTo>
                    <a:lnTo>
                      <a:pt x="90" y="20"/>
                    </a:lnTo>
                    <a:lnTo>
                      <a:pt x="90" y="34"/>
                    </a:lnTo>
                    <a:lnTo>
                      <a:pt x="88" y="46"/>
                    </a:lnTo>
                    <a:lnTo>
                      <a:pt x="85" y="53"/>
                    </a:lnTo>
                    <a:lnTo>
                      <a:pt x="82" y="59"/>
                    </a:lnTo>
                    <a:lnTo>
                      <a:pt x="77" y="64"/>
                    </a:lnTo>
                    <a:lnTo>
                      <a:pt x="74" y="68"/>
                    </a:lnTo>
                    <a:lnTo>
                      <a:pt x="68" y="70"/>
                    </a:lnTo>
                    <a:lnTo>
                      <a:pt x="62" y="71"/>
                    </a:lnTo>
                    <a:lnTo>
                      <a:pt x="55" y="71"/>
                    </a:lnTo>
                    <a:lnTo>
                      <a:pt x="49" y="71"/>
                    </a:lnTo>
                    <a:lnTo>
                      <a:pt x="44" y="70"/>
                    </a:lnTo>
                    <a:lnTo>
                      <a:pt x="41" y="68"/>
                    </a:lnTo>
                    <a:lnTo>
                      <a:pt x="38" y="67"/>
                    </a:lnTo>
                    <a:lnTo>
                      <a:pt x="34" y="63"/>
                    </a:lnTo>
                    <a:lnTo>
                      <a:pt x="30" y="61"/>
                    </a:lnTo>
                    <a:lnTo>
                      <a:pt x="28" y="56"/>
                    </a:lnTo>
                    <a:lnTo>
                      <a:pt x="25" y="53"/>
                    </a:lnTo>
                    <a:lnTo>
                      <a:pt x="23" y="48"/>
                    </a:lnTo>
                    <a:lnTo>
                      <a:pt x="21" y="40"/>
                    </a:lnTo>
                    <a:lnTo>
                      <a:pt x="8" y="25"/>
                    </a:lnTo>
                    <a:lnTo>
                      <a:pt x="0" y="28"/>
                    </a:lnTo>
                    <a:lnTo>
                      <a:pt x="0" y="2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705" name="Line 633"/>
              <p:cNvSpPr>
                <a:spLocks noChangeShapeType="1"/>
              </p:cNvSpPr>
              <p:nvPr/>
            </p:nvSpPr>
            <p:spPr bwMode="auto">
              <a:xfrm>
                <a:off x="5019" y="630"/>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6" name="Line 634"/>
              <p:cNvSpPr>
                <a:spLocks noChangeShapeType="1"/>
              </p:cNvSpPr>
              <p:nvPr/>
            </p:nvSpPr>
            <p:spPr bwMode="auto">
              <a:xfrm flipV="1">
                <a:off x="5020" y="628"/>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7" name="Line 635"/>
              <p:cNvSpPr>
                <a:spLocks noChangeShapeType="1"/>
              </p:cNvSpPr>
              <p:nvPr/>
            </p:nvSpPr>
            <p:spPr bwMode="auto">
              <a:xfrm>
                <a:off x="5021" y="62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8" name="Line 636"/>
              <p:cNvSpPr>
                <a:spLocks noChangeShapeType="1"/>
              </p:cNvSpPr>
              <p:nvPr/>
            </p:nvSpPr>
            <p:spPr bwMode="auto">
              <a:xfrm flipV="1">
                <a:off x="5021" y="628"/>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09" name="Line 637"/>
              <p:cNvSpPr>
                <a:spLocks noChangeShapeType="1"/>
              </p:cNvSpPr>
              <p:nvPr/>
            </p:nvSpPr>
            <p:spPr bwMode="auto">
              <a:xfrm>
                <a:off x="5022" y="62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0" name="Line 638"/>
              <p:cNvSpPr>
                <a:spLocks noChangeShapeType="1"/>
              </p:cNvSpPr>
              <p:nvPr/>
            </p:nvSpPr>
            <p:spPr bwMode="auto">
              <a:xfrm flipV="1">
                <a:off x="5023" y="627"/>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1" name="Line 639"/>
              <p:cNvSpPr>
                <a:spLocks noChangeShapeType="1"/>
              </p:cNvSpPr>
              <p:nvPr/>
            </p:nvSpPr>
            <p:spPr bwMode="auto">
              <a:xfrm>
                <a:off x="5024" y="628"/>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2" name="Line 640"/>
              <p:cNvSpPr>
                <a:spLocks noChangeShapeType="1"/>
              </p:cNvSpPr>
              <p:nvPr/>
            </p:nvSpPr>
            <p:spPr bwMode="auto">
              <a:xfrm flipV="1">
                <a:off x="5024" y="627"/>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3" name="Line 641"/>
              <p:cNvSpPr>
                <a:spLocks noChangeShapeType="1"/>
              </p:cNvSpPr>
              <p:nvPr/>
            </p:nvSpPr>
            <p:spPr bwMode="auto">
              <a:xfrm>
                <a:off x="5025" y="627"/>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4" name="Line 642"/>
              <p:cNvSpPr>
                <a:spLocks noChangeShapeType="1"/>
              </p:cNvSpPr>
              <p:nvPr/>
            </p:nvSpPr>
            <p:spPr bwMode="auto">
              <a:xfrm flipV="1">
                <a:off x="5025" y="626"/>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5" name="Line 643"/>
              <p:cNvSpPr>
                <a:spLocks noChangeShapeType="1"/>
              </p:cNvSpPr>
              <p:nvPr/>
            </p:nvSpPr>
            <p:spPr bwMode="auto">
              <a:xfrm>
                <a:off x="5026" y="628"/>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6" name="Line 644"/>
              <p:cNvSpPr>
                <a:spLocks noChangeShapeType="1"/>
              </p:cNvSpPr>
              <p:nvPr/>
            </p:nvSpPr>
            <p:spPr bwMode="auto">
              <a:xfrm flipV="1">
                <a:off x="5027" y="627"/>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7" name="Line 645"/>
              <p:cNvSpPr>
                <a:spLocks noChangeShapeType="1"/>
              </p:cNvSpPr>
              <p:nvPr/>
            </p:nvSpPr>
            <p:spPr bwMode="auto">
              <a:xfrm>
                <a:off x="5027" y="630"/>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8" name="Line 646"/>
              <p:cNvSpPr>
                <a:spLocks noChangeShapeType="1"/>
              </p:cNvSpPr>
              <p:nvPr/>
            </p:nvSpPr>
            <p:spPr bwMode="auto">
              <a:xfrm flipV="1">
                <a:off x="5028" y="630"/>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19" name="Line 647"/>
              <p:cNvSpPr>
                <a:spLocks noChangeShapeType="1"/>
              </p:cNvSpPr>
              <p:nvPr/>
            </p:nvSpPr>
            <p:spPr bwMode="auto">
              <a:xfrm>
                <a:off x="5029" y="631"/>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0" name="Line 648"/>
              <p:cNvSpPr>
                <a:spLocks noChangeShapeType="1"/>
              </p:cNvSpPr>
              <p:nvPr/>
            </p:nvSpPr>
            <p:spPr bwMode="auto">
              <a:xfrm flipV="1">
                <a:off x="5030" y="632"/>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1" name="Line 649"/>
              <p:cNvSpPr>
                <a:spLocks noChangeShapeType="1"/>
              </p:cNvSpPr>
              <p:nvPr/>
            </p:nvSpPr>
            <p:spPr bwMode="auto">
              <a:xfrm>
                <a:off x="5030" y="633"/>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2" name="Line 650"/>
              <p:cNvSpPr>
                <a:spLocks noChangeShapeType="1"/>
              </p:cNvSpPr>
              <p:nvPr/>
            </p:nvSpPr>
            <p:spPr bwMode="auto">
              <a:xfrm flipV="1">
                <a:off x="5031" y="633"/>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3" name="Line 651"/>
              <p:cNvSpPr>
                <a:spLocks noChangeShapeType="1"/>
              </p:cNvSpPr>
              <p:nvPr/>
            </p:nvSpPr>
            <p:spPr bwMode="auto">
              <a:xfrm>
                <a:off x="5032" y="635"/>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4" name="Line 652"/>
              <p:cNvSpPr>
                <a:spLocks noChangeShapeType="1"/>
              </p:cNvSpPr>
              <p:nvPr/>
            </p:nvSpPr>
            <p:spPr bwMode="auto">
              <a:xfrm flipV="1">
                <a:off x="5033" y="634"/>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5" name="Line 653"/>
              <p:cNvSpPr>
                <a:spLocks noChangeShapeType="1"/>
              </p:cNvSpPr>
              <p:nvPr/>
            </p:nvSpPr>
            <p:spPr bwMode="auto">
              <a:xfrm>
                <a:off x="5034" y="637"/>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6" name="Line 654"/>
              <p:cNvSpPr>
                <a:spLocks noChangeShapeType="1"/>
              </p:cNvSpPr>
              <p:nvPr/>
            </p:nvSpPr>
            <p:spPr bwMode="auto">
              <a:xfrm flipV="1">
                <a:off x="5034" y="636"/>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7" name="Line 655"/>
              <p:cNvSpPr>
                <a:spLocks noChangeShapeType="1"/>
              </p:cNvSpPr>
              <p:nvPr/>
            </p:nvSpPr>
            <p:spPr bwMode="auto">
              <a:xfrm>
                <a:off x="5035" y="639"/>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8" name="Line 656"/>
              <p:cNvSpPr>
                <a:spLocks noChangeShapeType="1"/>
              </p:cNvSpPr>
              <p:nvPr/>
            </p:nvSpPr>
            <p:spPr bwMode="auto">
              <a:xfrm flipV="1">
                <a:off x="5035" y="638"/>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29" name="Line 657"/>
              <p:cNvSpPr>
                <a:spLocks noChangeShapeType="1"/>
              </p:cNvSpPr>
              <p:nvPr/>
            </p:nvSpPr>
            <p:spPr bwMode="auto">
              <a:xfrm>
                <a:off x="5036" y="640"/>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0" name="Line 658"/>
              <p:cNvSpPr>
                <a:spLocks noChangeShapeType="1"/>
              </p:cNvSpPr>
              <p:nvPr/>
            </p:nvSpPr>
            <p:spPr bwMode="auto">
              <a:xfrm flipV="1">
                <a:off x="5037" y="641"/>
                <a:ext cx="1"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1" name="Line 659"/>
              <p:cNvSpPr>
                <a:spLocks noChangeShapeType="1"/>
              </p:cNvSpPr>
              <p:nvPr/>
            </p:nvSpPr>
            <p:spPr bwMode="auto">
              <a:xfrm>
                <a:off x="5037" y="643"/>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2" name="Line 660"/>
              <p:cNvSpPr>
                <a:spLocks noChangeShapeType="1"/>
              </p:cNvSpPr>
              <p:nvPr/>
            </p:nvSpPr>
            <p:spPr bwMode="auto">
              <a:xfrm flipV="1">
                <a:off x="5038" y="645"/>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3" name="Line 661"/>
              <p:cNvSpPr>
                <a:spLocks noChangeShapeType="1"/>
              </p:cNvSpPr>
              <p:nvPr/>
            </p:nvSpPr>
            <p:spPr bwMode="auto">
              <a:xfrm>
                <a:off x="5039" y="649"/>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4" name="Line 662"/>
              <p:cNvSpPr>
                <a:spLocks noChangeShapeType="1"/>
              </p:cNvSpPr>
              <p:nvPr/>
            </p:nvSpPr>
            <p:spPr bwMode="auto">
              <a:xfrm flipV="1">
                <a:off x="5040" y="649"/>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5" name="Line 663"/>
              <p:cNvSpPr>
                <a:spLocks noChangeShapeType="1"/>
              </p:cNvSpPr>
              <p:nvPr/>
            </p:nvSpPr>
            <p:spPr bwMode="auto">
              <a:xfrm>
                <a:off x="5041" y="651"/>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6" name="Line 664"/>
              <p:cNvSpPr>
                <a:spLocks noChangeShapeType="1"/>
              </p:cNvSpPr>
              <p:nvPr/>
            </p:nvSpPr>
            <p:spPr bwMode="auto">
              <a:xfrm flipV="1">
                <a:off x="5041" y="651"/>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7" name="Line 665"/>
              <p:cNvSpPr>
                <a:spLocks noChangeShapeType="1"/>
              </p:cNvSpPr>
              <p:nvPr/>
            </p:nvSpPr>
            <p:spPr bwMode="auto">
              <a:xfrm>
                <a:off x="5042" y="653"/>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8" name="Line 666"/>
              <p:cNvSpPr>
                <a:spLocks noChangeShapeType="1"/>
              </p:cNvSpPr>
              <p:nvPr/>
            </p:nvSpPr>
            <p:spPr bwMode="auto">
              <a:xfrm flipV="1">
                <a:off x="5043" y="653"/>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39" name="Line 667"/>
              <p:cNvSpPr>
                <a:spLocks noChangeShapeType="1"/>
              </p:cNvSpPr>
              <p:nvPr/>
            </p:nvSpPr>
            <p:spPr bwMode="auto">
              <a:xfrm>
                <a:off x="5044" y="655"/>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0" name="Line 668"/>
              <p:cNvSpPr>
                <a:spLocks noChangeShapeType="1"/>
              </p:cNvSpPr>
              <p:nvPr/>
            </p:nvSpPr>
            <p:spPr bwMode="auto">
              <a:xfrm flipV="1">
                <a:off x="5044" y="655"/>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1" name="Line 669"/>
              <p:cNvSpPr>
                <a:spLocks noChangeShapeType="1"/>
              </p:cNvSpPr>
              <p:nvPr/>
            </p:nvSpPr>
            <p:spPr bwMode="auto">
              <a:xfrm>
                <a:off x="5045" y="658"/>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2" name="Line 670"/>
              <p:cNvSpPr>
                <a:spLocks noChangeShapeType="1"/>
              </p:cNvSpPr>
              <p:nvPr/>
            </p:nvSpPr>
            <p:spPr bwMode="auto">
              <a:xfrm flipV="1">
                <a:off x="5045" y="659"/>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3" name="Line 671"/>
              <p:cNvSpPr>
                <a:spLocks noChangeShapeType="1"/>
              </p:cNvSpPr>
              <p:nvPr/>
            </p:nvSpPr>
            <p:spPr bwMode="auto">
              <a:xfrm>
                <a:off x="5046" y="66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4" name="Line 672"/>
              <p:cNvSpPr>
                <a:spLocks noChangeShapeType="1"/>
              </p:cNvSpPr>
              <p:nvPr/>
            </p:nvSpPr>
            <p:spPr bwMode="auto">
              <a:xfrm flipV="1">
                <a:off x="5046" y="659"/>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5" name="Line 673"/>
              <p:cNvSpPr>
                <a:spLocks noChangeShapeType="1"/>
              </p:cNvSpPr>
              <p:nvPr/>
            </p:nvSpPr>
            <p:spPr bwMode="auto">
              <a:xfrm>
                <a:off x="5047" y="661"/>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6" name="Line 674"/>
              <p:cNvSpPr>
                <a:spLocks noChangeShapeType="1"/>
              </p:cNvSpPr>
              <p:nvPr/>
            </p:nvSpPr>
            <p:spPr bwMode="auto">
              <a:xfrm flipV="1">
                <a:off x="5048" y="660"/>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7" name="Line 675"/>
              <p:cNvSpPr>
                <a:spLocks noChangeShapeType="1"/>
              </p:cNvSpPr>
              <p:nvPr/>
            </p:nvSpPr>
            <p:spPr bwMode="auto">
              <a:xfrm>
                <a:off x="5049" y="661"/>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8" name="Line 676"/>
              <p:cNvSpPr>
                <a:spLocks noChangeShapeType="1"/>
              </p:cNvSpPr>
              <p:nvPr/>
            </p:nvSpPr>
            <p:spPr bwMode="auto">
              <a:xfrm flipV="1">
                <a:off x="5050" y="661"/>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49" name="Line 677"/>
              <p:cNvSpPr>
                <a:spLocks noChangeShapeType="1"/>
              </p:cNvSpPr>
              <p:nvPr/>
            </p:nvSpPr>
            <p:spPr bwMode="auto">
              <a:xfrm>
                <a:off x="5050" y="663"/>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0" name="Line 678"/>
              <p:cNvSpPr>
                <a:spLocks noChangeShapeType="1"/>
              </p:cNvSpPr>
              <p:nvPr/>
            </p:nvSpPr>
            <p:spPr bwMode="auto">
              <a:xfrm flipV="1">
                <a:off x="5051" y="662"/>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1" name="Line 679"/>
              <p:cNvSpPr>
                <a:spLocks noChangeShapeType="1"/>
              </p:cNvSpPr>
              <p:nvPr/>
            </p:nvSpPr>
            <p:spPr bwMode="auto">
              <a:xfrm>
                <a:off x="5052" y="664"/>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2" name="Line 680"/>
              <p:cNvSpPr>
                <a:spLocks noChangeShapeType="1"/>
              </p:cNvSpPr>
              <p:nvPr/>
            </p:nvSpPr>
            <p:spPr bwMode="auto">
              <a:xfrm flipV="1">
                <a:off x="5052" y="663"/>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3" name="Line 681"/>
              <p:cNvSpPr>
                <a:spLocks noChangeShapeType="1"/>
              </p:cNvSpPr>
              <p:nvPr/>
            </p:nvSpPr>
            <p:spPr bwMode="auto">
              <a:xfrm>
                <a:off x="5054" y="666"/>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4" name="Line 682"/>
              <p:cNvSpPr>
                <a:spLocks noChangeShapeType="1"/>
              </p:cNvSpPr>
              <p:nvPr/>
            </p:nvSpPr>
            <p:spPr bwMode="auto">
              <a:xfrm flipV="1">
                <a:off x="5054" y="664"/>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5" name="Line 683"/>
              <p:cNvSpPr>
                <a:spLocks noChangeShapeType="1"/>
              </p:cNvSpPr>
              <p:nvPr/>
            </p:nvSpPr>
            <p:spPr bwMode="auto">
              <a:xfrm>
                <a:off x="5054" y="666"/>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6" name="Line 684"/>
              <p:cNvSpPr>
                <a:spLocks noChangeShapeType="1"/>
              </p:cNvSpPr>
              <p:nvPr/>
            </p:nvSpPr>
            <p:spPr bwMode="auto">
              <a:xfrm flipV="1">
                <a:off x="5055" y="664"/>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7" name="Line 685"/>
              <p:cNvSpPr>
                <a:spLocks noChangeShapeType="1"/>
              </p:cNvSpPr>
              <p:nvPr/>
            </p:nvSpPr>
            <p:spPr bwMode="auto">
              <a:xfrm>
                <a:off x="5056"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8" name="Line 686"/>
              <p:cNvSpPr>
                <a:spLocks noChangeShapeType="1"/>
              </p:cNvSpPr>
              <p:nvPr/>
            </p:nvSpPr>
            <p:spPr bwMode="auto">
              <a:xfrm flipV="1">
                <a:off x="5057" y="666"/>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59" name="Line 687"/>
              <p:cNvSpPr>
                <a:spLocks noChangeShapeType="1"/>
              </p:cNvSpPr>
              <p:nvPr/>
            </p:nvSpPr>
            <p:spPr bwMode="auto">
              <a:xfrm>
                <a:off x="5057" y="66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0" name="Line 688"/>
              <p:cNvSpPr>
                <a:spLocks noChangeShapeType="1"/>
              </p:cNvSpPr>
              <p:nvPr/>
            </p:nvSpPr>
            <p:spPr bwMode="auto">
              <a:xfrm flipV="1">
                <a:off x="5058" y="66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1" name="Line 689"/>
              <p:cNvSpPr>
                <a:spLocks noChangeShapeType="1"/>
              </p:cNvSpPr>
              <p:nvPr/>
            </p:nvSpPr>
            <p:spPr bwMode="auto">
              <a:xfrm>
                <a:off x="5059"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2" name="Line 690"/>
              <p:cNvSpPr>
                <a:spLocks noChangeShapeType="1"/>
              </p:cNvSpPr>
              <p:nvPr/>
            </p:nvSpPr>
            <p:spPr bwMode="auto">
              <a:xfrm flipV="1">
                <a:off x="5060" y="66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3" name="Line 691"/>
              <p:cNvSpPr>
                <a:spLocks noChangeShapeType="1"/>
              </p:cNvSpPr>
              <p:nvPr/>
            </p:nvSpPr>
            <p:spPr bwMode="auto">
              <a:xfrm>
                <a:off x="5060"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4" name="Line 692"/>
              <p:cNvSpPr>
                <a:spLocks noChangeShapeType="1"/>
              </p:cNvSpPr>
              <p:nvPr/>
            </p:nvSpPr>
            <p:spPr bwMode="auto">
              <a:xfrm flipV="1">
                <a:off x="5061" y="66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5" name="Line 693"/>
              <p:cNvSpPr>
                <a:spLocks noChangeShapeType="1"/>
              </p:cNvSpPr>
              <p:nvPr/>
            </p:nvSpPr>
            <p:spPr bwMode="auto">
              <a:xfrm>
                <a:off x="5062" y="66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6" name="Line 694"/>
              <p:cNvSpPr>
                <a:spLocks noChangeShapeType="1"/>
              </p:cNvSpPr>
              <p:nvPr/>
            </p:nvSpPr>
            <p:spPr bwMode="auto">
              <a:xfrm flipV="1">
                <a:off x="5062" y="66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7" name="Line 695"/>
              <p:cNvSpPr>
                <a:spLocks noChangeShapeType="1"/>
              </p:cNvSpPr>
              <p:nvPr/>
            </p:nvSpPr>
            <p:spPr bwMode="auto">
              <a:xfrm>
                <a:off x="5062" y="66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8" name="Line 696"/>
              <p:cNvSpPr>
                <a:spLocks noChangeShapeType="1"/>
              </p:cNvSpPr>
              <p:nvPr/>
            </p:nvSpPr>
            <p:spPr bwMode="auto">
              <a:xfrm flipV="1">
                <a:off x="5063" y="66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69" name="Line 697"/>
              <p:cNvSpPr>
                <a:spLocks noChangeShapeType="1"/>
              </p:cNvSpPr>
              <p:nvPr/>
            </p:nvSpPr>
            <p:spPr bwMode="auto">
              <a:xfrm>
                <a:off x="5064" y="66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0" name="Line 698"/>
              <p:cNvSpPr>
                <a:spLocks noChangeShapeType="1"/>
              </p:cNvSpPr>
              <p:nvPr/>
            </p:nvSpPr>
            <p:spPr bwMode="auto">
              <a:xfrm flipV="1">
                <a:off x="5065" y="66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1" name="Line 699"/>
              <p:cNvSpPr>
                <a:spLocks noChangeShapeType="1"/>
              </p:cNvSpPr>
              <p:nvPr/>
            </p:nvSpPr>
            <p:spPr bwMode="auto">
              <a:xfrm>
                <a:off x="5066" y="669"/>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2" name="Line 700"/>
              <p:cNvSpPr>
                <a:spLocks noChangeShapeType="1"/>
              </p:cNvSpPr>
              <p:nvPr/>
            </p:nvSpPr>
            <p:spPr bwMode="auto">
              <a:xfrm flipV="1">
                <a:off x="5066" y="668"/>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3" name="Line 701"/>
              <p:cNvSpPr>
                <a:spLocks noChangeShapeType="1"/>
              </p:cNvSpPr>
              <p:nvPr/>
            </p:nvSpPr>
            <p:spPr bwMode="auto">
              <a:xfrm>
                <a:off x="5067" y="66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4" name="Line 702"/>
              <p:cNvSpPr>
                <a:spLocks noChangeShapeType="1"/>
              </p:cNvSpPr>
              <p:nvPr/>
            </p:nvSpPr>
            <p:spPr bwMode="auto">
              <a:xfrm flipV="1">
                <a:off x="5068" y="66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5" name="Line 703"/>
              <p:cNvSpPr>
                <a:spLocks noChangeShapeType="1"/>
              </p:cNvSpPr>
              <p:nvPr/>
            </p:nvSpPr>
            <p:spPr bwMode="auto">
              <a:xfrm>
                <a:off x="5069" y="66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6" name="Line 704"/>
              <p:cNvSpPr>
                <a:spLocks noChangeShapeType="1"/>
              </p:cNvSpPr>
              <p:nvPr/>
            </p:nvSpPr>
            <p:spPr bwMode="auto">
              <a:xfrm flipV="1">
                <a:off x="5070" y="668"/>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7" name="Line 705"/>
              <p:cNvSpPr>
                <a:spLocks noChangeShapeType="1"/>
              </p:cNvSpPr>
              <p:nvPr/>
            </p:nvSpPr>
            <p:spPr bwMode="auto">
              <a:xfrm>
                <a:off x="5070" y="669"/>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8" name="Line 706"/>
              <p:cNvSpPr>
                <a:spLocks noChangeShapeType="1"/>
              </p:cNvSpPr>
              <p:nvPr/>
            </p:nvSpPr>
            <p:spPr bwMode="auto">
              <a:xfrm flipV="1">
                <a:off x="5071" y="668"/>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79" name="Line 707"/>
              <p:cNvSpPr>
                <a:spLocks noChangeShapeType="1"/>
              </p:cNvSpPr>
              <p:nvPr/>
            </p:nvSpPr>
            <p:spPr bwMode="auto">
              <a:xfrm>
                <a:off x="5072" y="669"/>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0" name="Line 708"/>
              <p:cNvSpPr>
                <a:spLocks noChangeShapeType="1"/>
              </p:cNvSpPr>
              <p:nvPr/>
            </p:nvSpPr>
            <p:spPr bwMode="auto">
              <a:xfrm flipV="1">
                <a:off x="5072" y="668"/>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1" name="Line 709"/>
              <p:cNvSpPr>
                <a:spLocks noChangeShapeType="1"/>
              </p:cNvSpPr>
              <p:nvPr/>
            </p:nvSpPr>
            <p:spPr bwMode="auto">
              <a:xfrm>
                <a:off x="5072" y="66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2" name="Line 710"/>
              <p:cNvSpPr>
                <a:spLocks noChangeShapeType="1"/>
              </p:cNvSpPr>
              <p:nvPr/>
            </p:nvSpPr>
            <p:spPr bwMode="auto">
              <a:xfrm flipV="1">
                <a:off x="5073" y="669"/>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3" name="Line 711"/>
              <p:cNvSpPr>
                <a:spLocks noChangeShapeType="1"/>
              </p:cNvSpPr>
              <p:nvPr/>
            </p:nvSpPr>
            <p:spPr bwMode="auto">
              <a:xfrm>
                <a:off x="5074" y="66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4" name="Line 712"/>
              <p:cNvSpPr>
                <a:spLocks noChangeShapeType="1"/>
              </p:cNvSpPr>
              <p:nvPr/>
            </p:nvSpPr>
            <p:spPr bwMode="auto">
              <a:xfrm flipV="1">
                <a:off x="5075"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5" name="Line 713"/>
              <p:cNvSpPr>
                <a:spLocks noChangeShapeType="1"/>
              </p:cNvSpPr>
              <p:nvPr/>
            </p:nvSpPr>
            <p:spPr bwMode="auto">
              <a:xfrm>
                <a:off x="5076" y="669"/>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6" name="Line 714"/>
              <p:cNvSpPr>
                <a:spLocks noChangeShapeType="1"/>
              </p:cNvSpPr>
              <p:nvPr/>
            </p:nvSpPr>
            <p:spPr bwMode="auto">
              <a:xfrm flipV="1">
                <a:off x="5076"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7" name="Line 715"/>
              <p:cNvSpPr>
                <a:spLocks noChangeShapeType="1"/>
              </p:cNvSpPr>
              <p:nvPr/>
            </p:nvSpPr>
            <p:spPr bwMode="auto">
              <a:xfrm>
                <a:off x="5077" y="669"/>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8" name="Line 716"/>
              <p:cNvSpPr>
                <a:spLocks noChangeShapeType="1"/>
              </p:cNvSpPr>
              <p:nvPr/>
            </p:nvSpPr>
            <p:spPr bwMode="auto">
              <a:xfrm flipV="1">
                <a:off x="5078"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89" name="Line 717"/>
              <p:cNvSpPr>
                <a:spLocks noChangeShapeType="1"/>
              </p:cNvSpPr>
              <p:nvPr/>
            </p:nvSpPr>
            <p:spPr bwMode="auto">
              <a:xfrm>
                <a:off x="5079" y="66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0" name="Line 718"/>
              <p:cNvSpPr>
                <a:spLocks noChangeShapeType="1"/>
              </p:cNvSpPr>
              <p:nvPr/>
            </p:nvSpPr>
            <p:spPr bwMode="auto">
              <a:xfrm flipV="1">
                <a:off x="5080" y="66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1" name="Line 719"/>
              <p:cNvSpPr>
                <a:spLocks noChangeShapeType="1"/>
              </p:cNvSpPr>
              <p:nvPr/>
            </p:nvSpPr>
            <p:spPr bwMode="auto">
              <a:xfrm>
                <a:off x="5080" y="667"/>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2" name="Line 720"/>
              <p:cNvSpPr>
                <a:spLocks noChangeShapeType="1"/>
              </p:cNvSpPr>
              <p:nvPr/>
            </p:nvSpPr>
            <p:spPr bwMode="auto">
              <a:xfrm flipV="1">
                <a:off x="5081" y="667"/>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3" name="Line 721"/>
              <p:cNvSpPr>
                <a:spLocks noChangeShapeType="1"/>
              </p:cNvSpPr>
              <p:nvPr/>
            </p:nvSpPr>
            <p:spPr bwMode="auto">
              <a:xfrm>
                <a:off x="5081" y="667"/>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4" name="Line 722"/>
              <p:cNvSpPr>
                <a:spLocks noChangeShapeType="1"/>
              </p:cNvSpPr>
              <p:nvPr/>
            </p:nvSpPr>
            <p:spPr bwMode="auto">
              <a:xfrm flipV="1">
                <a:off x="5082" y="66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5" name="Line 723"/>
              <p:cNvSpPr>
                <a:spLocks noChangeShapeType="1"/>
              </p:cNvSpPr>
              <p:nvPr/>
            </p:nvSpPr>
            <p:spPr bwMode="auto">
              <a:xfrm>
                <a:off x="5083" y="667"/>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6" name="Line 724"/>
              <p:cNvSpPr>
                <a:spLocks noChangeShapeType="1"/>
              </p:cNvSpPr>
              <p:nvPr/>
            </p:nvSpPr>
            <p:spPr bwMode="auto">
              <a:xfrm flipV="1">
                <a:off x="5083" y="665"/>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7" name="Line 725"/>
              <p:cNvSpPr>
                <a:spLocks noChangeShapeType="1"/>
              </p:cNvSpPr>
              <p:nvPr/>
            </p:nvSpPr>
            <p:spPr bwMode="auto">
              <a:xfrm>
                <a:off x="5084" y="666"/>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8" name="Line 726"/>
              <p:cNvSpPr>
                <a:spLocks noChangeShapeType="1"/>
              </p:cNvSpPr>
              <p:nvPr/>
            </p:nvSpPr>
            <p:spPr bwMode="auto">
              <a:xfrm flipV="1">
                <a:off x="5085" y="66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799" name="Line 727"/>
              <p:cNvSpPr>
                <a:spLocks noChangeShapeType="1"/>
              </p:cNvSpPr>
              <p:nvPr/>
            </p:nvSpPr>
            <p:spPr bwMode="auto">
              <a:xfrm>
                <a:off x="5086" y="665"/>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0" name="Line 728"/>
              <p:cNvSpPr>
                <a:spLocks noChangeShapeType="1"/>
              </p:cNvSpPr>
              <p:nvPr/>
            </p:nvSpPr>
            <p:spPr bwMode="auto">
              <a:xfrm flipV="1">
                <a:off x="5086" y="663"/>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1" name="Line 729"/>
              <p:cNvSpPr>
                <a:spLocks noChangeShapeType="1"/>
              </p:cNvSpPr>
              <p:nvPr/>
            </p:nvSpPr>
            <p:spPr bwMode="auto">
              <a:xfrm>
                <a:off x="5087" y="663"/>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2" name="Line 730"/>
              <p:cNvSpPr>
                <a:spLocks noChangeShapeType="1"/>
              </p:cNvSpPr>
              <p:nvPr/>
            </p:nvSpPr>
            <p:spPr bwMode="auto">
              <a:xfrm flipV="1">
                <a:off x="5088" y="661"/>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3" name="Line 731"/>
              <p:cNvSpPr>
                <a:spLocks noChangeShapeType="1"/>
              </p:cNvSpPr>
              <p:nvPr/>
            </p:nvSpPr>
            <p:spPr bwMode="auto">
              <a:xfrm>
                <a:off x="5089" y="661"/>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4" name="Line 732"/>
              <p:cNvSpPr>
                <a:spLocks noChangeShapeType="1"/>
              </p:cNvSpPr>
              <p:nvPr/>
            </p:nvSpPr>
            <p:spPr bwMode="auto">
              <a:xfrm flipV="1">
                <a:off x="5089" y="660"/>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5" name="Line 733"/>
              <p:cNvSpPr>
                <a:spLocks noChangeShapeType="1"/>
              </p:cNvSpPr>
              <p:nvPr/>
            </p:nvSpPr>
            <p:spPr bwMode="auto">
              <a:xfrm>
                <a:off x="5090" y="660"/>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6" name="Line 734"/>
              <p:cNvSpPr>
                <a:spLocks noChangeShapeType="1"/>
              </p:cNvSpPr>
              <p:nvPr/>
            </p:nvSpPr>
            <p:spPr bwMode="auto">
              <a:xfrm flipV="1">
                <a:off x="5090" y="658"/>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7" name="Line 735"/>
              <p:cNvSpPr>
                <a:spLocks noChangeShapeType="1"/>
              </p:cNvSpPr>
              <p:nvPr/>
            </p:nvSpPr>
            <p:spPr bwMode="auto">
              <a:xfrm>
                <a:off x="5091" y="659"/>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8" name="Line 736"/>
              <p:cNvSpPr>
                <a:spLocks noChangeShapeType="1"/>
              </p:cNvSpPr>
              <p:nvPr/>
            </p:nvSpPr>
            <p:spPr bwMode="auto">
              <a:xfrm flipV="1">
                <a:off x="5092" y="656"/>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09" name="Line 737"/>
              <p:cNvSpPr>
                <a:spLocks noChangeShapeType="1"/>
              </p:cNvSpPr>
              <p:nvPr/>
            </p:nvSpPr>
            <p:spPr bwMode="auto">
              <a:xfrm>
                <a:off x="5092" y="657"/>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0" name="Line 738"/>
              <p:cNvSpPr>
                <a:spLocks noChangeShapeType="1"/>
              </p:cNvSpPr>
              <p:nvPr/>
            </p:nvSpPr>
            <p:spPr bwMode="auto">
              <a:xfrm flipV="1">
                <a:off x="5093" y="653"/>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1" name="Line 739"/>
              <p:cNvSpPr>
                <a:spLocks noChangeShapeType="1"/>
              </p:cNvSpPr>
              <p:nvPr/>
            </p:nvSpPr>
            <p:spPr bwMode="auto">
              <a:xfrm>
                <a:off x="5094" y="654"/>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2" name="Line 740"/>
              <p:cNvSpPr>
                <a:spLocks noChangeShapeType="1"/>
              </p:cNvSpPr>
              <p:nvPr/>
            </p:nvSpPr>
            <p:spPr bwMode="auto">
              <a:xfrm flipV="1">
                <a:off x="5095" y="651"/>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3" name="Line 741"/>
              <p:cNvSpPr>
                <a:spLocks noChangeShapeType="1"/>
              </p:cNvSpPr>
              <p:nvPr/>
            </p:nvSpPr>
            <p:spPr bwMode="auto">
              <a:xfrm>
                <a:off x="5096" y="651"/>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4" name="Line 742"/>
              <p:cNvSpPr>
                <a:spLocks noChangeShapeType="1"/>
              </p:cNvSpPr>
              <p:nvPr/>
            </p:nvSpPr>
            <p:spPr bwMode="auto">
              <a:xfrm flipV="1">
                <a:off x="5096" y="649"/>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5" name="Line 743"/>
              <p:cNvSpPr>
                <a:spLocks noChangeShapeType="1"/>
              </p:cNvSpPr>
              <p:nvPr/>
            </p:nvSpPr>
            <p:spPr bwMode="auto">
              <a:xfrm>
                <a:off x="5097" y="648"/>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6" name="Line 744"/>
              <p:cNvSpPr>
                <a:spLocks noChangeShapeType="1"/>
              </p:cNvSpPr>
              <p:nvPr/>
            </p:nvSpPr>
            <p:spPr bwMode="auto">
              <a:xfrm flipV="1">
                <a:off x="5098" y="645"/>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7" name="Line 745"/>
              <p:cNvSpPr>
                <a:spLocks noChangeShapeType="1"/>
              </p:cNvSpPr>
              <p:nvPr/>
            </p:nvSpPr>
            <p:spPr bwMode="auto">
              <a:xfrm>
                <a:off x="5099" y="642"/>
                <a:ext cx="1"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8" name="Line 746"/>
              <p:cNvSpPr>
                <a:spLocks noChangeShapeType="1"/>
              </p:cNvSpPr>
              <p:nvPr/>
            </p:nvSpPr>
            <p:spPr bwMode="auto">
              <a:xfrm flipV="1">
                <a:off x="5100" y="635"/>
                <a:ext cx="1" cy="2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19" name="Line 747"/>
              <p:cNvSpPr>
                <a:spLocks noChangeShapeType="1"/>
              </p:cNvSpPr>
              <p:nvPr/>
            </p:nvSpPr>
            <p:spPr bwMode="auto">
              <a:xfrm>
                <a:off x="5100" y="61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0" name="Line 748"/>
              <p:cNvSpPr>
                <a:spLocks noChangeShapeType="1"/>
              </p:cNvSpPr>
              <p:nvPr/>
            </p:nvSpPr>
            <p:spPr bwMode="auto">
              <a:xfrm>
                <a:off x="5100" y="623"/>
                <a:ext cx="1" cy="3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1" name="Line 749"/>
              <p:cNvSpPr>
                <a:spLocks noChangeShapeType="1"/>
              </p:cNvSpPr>
              <p:nvPr/>
            </p:nvSpPr>
            <p:spPr bwMode="auto">
              <a:xfrm flipV="1">
                <a:off x="5100" y="609"/>
                <a:ext cx="1"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2" name="Line 750"/>
              <p:cNvSpPr>
                <a:spLocks noChangeShapeType="1"/>
              </p:cNvSpPr>
              <p:nvPr/>
            </p:nvSpPr>
            <p:spPr bwMode="auto">
              <a:xfrm>
                <a:off x="5101" y="609"/>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3" name="Line 751"/>
              <p:cNvSpPr>
                <a:spLocks noChangeShapeType="1"/>
              </p:cNvSpPr>
              <p:nvPr/>
            </p:nvSpPr>
            <p:spPr bwMode="auto">
              <a:xfrm flipV="1">
                <a:off x="5102" y="607"/>
                <a:ext cx="1"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4" name="Line 752"/>
              <p:cNvSpPr>
                <a:spLocks noChangeShapeType="1"/>
              </p:cNvSpPr>
              <p:nvPr/>
            </p:nvSpPr>
            <p:spPr bwMode="auto">
              <a:xfrm>
                <a:off x="5102" y="608"/>
                <a:ext cx="1"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5" name="Line 753"/>
              <p:cNvSpPr>
                <a:spLocks noChangeShapeType="1"/>
              </p:cNvSpPr>
              <p:nvPr/>
            </p:nvSpPr>
            <p:spPr bwMode="auto">
              <a:xfrm flipV="1">
                <a:off x="5103" y="606"/>
                <a:ext cx="1" cy="4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6" name="Line 754"/>
              <p:cNvSpPr>
                <a:spLocks noChangeShapeType="1"/>
              </p:cNvSpPr>
              <p:nvPr/>
            </p:nvSpPr>
            <p:spPr bwMode="auto">
              <a:xfrm>
                <a:off x="5104" y="606"/>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7" name="Line 755"/>
              <p:cNvSpPr>
                <a:spLocks noChangeShapeType="1"/>
              </p:cNvSpPr>
              <p:nvPr/>
            </p:nvSpPr>
            <p:spPr bwMode="auto">
              <a:xfrm flipV="1">
                <a:off x="5105" y="605"/>
                <a:ext cx="1" cy="4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8" name="Line 756"/>
              <p:cNvSpPr>
                <a:spLocks noChangeShapeType="1"/>
              </p:cNvSpPr>
              <p:nvPr/>
            </p:nvSpPr>
            <p:spPr bwMode="auto">
              <a:xfrm>
                <a:off x="5105" y="605"/>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29" name="Line 757"/>
              <p:cNvSpPr>
                <a:spLocks noChangeShapeType="1"/>
              </p:cNvSpPr>
              <p:nvPr/>
            </p:nvSpPr>
            <p:spPr bwMode="auto">
              <a:xfrm flipV="1">
                <a:off x="5106" y="604"/>
                <a:ext cx="1" cy="4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0" name="Line 758"/>
              <p:cNvSpPr>
                <a:spLocks noChangeShapeType="1"/>
              </p:cNvSpPr>
              <p:nvPr/>
            </p:nvSpPr>
            <p:spPr bwMode="auto">
              <a:xfrm>
                <a:off x="5107" y="606"/>
                <a:ext cx="1"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1" name="Line 759"/>
              <p:cNvSpPr>
                <a:spLocks noChangeShapeType="1"/>
              </p:cNvSpPr>
              <p:nvPr/>
            </p:nvSpPr>
            <p:spPr bwMode="auto">
              <a:xfrm flipV="1">
                <a:off x="5108" y="606"/>
                <a:ext cx="1" cy="3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2" name="Line 760"/>
              <p:cNvSpPr>
                <a:spLocks noChangeShapeType="1"/>
              </p:cNvSpPr>
              <p:nvPr/>
            </p:nvSpPr>
            <p:spPr bwMode="auto">
              <a:xfrm>
                <a:off x="5108" y="614"/>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3" name="Line 761"/>
              <p:cNvSpPr>
                <a:spLocks noChangeShapeType="1"/>
              </p:cNvSpPr>
              <p:nvPr/>
            </p:nvSpPr>
            <p:spPr bwMode="auto">
              <a:xfrm flipV="1">
                <a:off x="5108" y="62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4" name="AutoShape 762"/>
              <p:cNvSpPr>
                <a:spLocks noChangeArrowheads="1"/>
              </p:cNvSpPr>
              <p:nvPr/>
            </p:nvSpPr>
            <p:spPr bwMode="auto">
              <a:xfrm>
                <a:off x="5018" y="605"/>
                <a:ext cx="90" cy="72"/>
              </a:xfrm>
              <a:custGeom>
                <a:avLst/>
                <a:gdLst>
                  <a:gd name="T0" fmla="*/ 0 w 100"/>
                  <a:gd name="T1" fmla="*/ 29 h 80"/>
                  <a:gd name="T2" fmla="*/ 12 w 100"/>
                  <a:gd name="T3" fmla="*/ 49 h 80"/>
                  <a:gd name="T4" fmla="*/ 15 w 100"/>
                  <a:gd name="T5" fmla="*/ 53 h 80"/>
                  <a:gd name="T6" fmla="*/ 16 w 100"/>
                  <a:gd name="T7" fmla="*/ 57 h 80"/>
                  <a:gd name="T8" fmla="*/ 19 w 100"/>
                  <a:gd name="T9" fmla="*/ 61 h 80"/>
                  <a:gd name="T10" fmla="*/ 20 w 100"/>
                  <a:gd name="T11" fmla="*/ 65 h 80"/>
                  <a:gd name="T12" fmla="*/ 24 w 100"/>
                  <a:gd name="T13" fmla="*/ 69 h 80"/>
                  <a:gd name="T14" fmla="*/ 28 w 100"/>
                  <a:gd name="T15" fmla="*/ 71 h 80"/>
                  <a:gd name="T16" fmla="*/ 34 w 100"/>
                  <a:gd name="T17" fmla="*/ 74 h 80"/>
                  <a:gd name="T18" fmla="*/ 38 w 100"/>
                  <a:gd name="T19" fmla="*/ 77 h 80"/>
                  <a:gd name="T20" fmla="*/ 43 w 100"/>
                  <a:gd name="T21" fmla="*/ 79 h 80"/>
                  <a:gd name="T22" fmla="*/ 51 w 100"/>
                  <a:gd name="T23" fmla="*/ 80 h 80"/>
                  <a:gd name="T24" fmla="*/ 55 w 100"/>
                  <a:gd name="T25" fmla="*/ 80 h 80"/>
                  <a:gd name="T26" fmla="*/ 58 w 100"/>
                  <a:gd name="T27" fmla="*/ 79 h 80"/>
                  <a:gd name="T28" fmla="*/ 62 w 100"/>
                  <a:gd name="T29" fmla="*/ 78 h 80"/>
                  <a:gd name="T30" fmla="*/ 65 w 100"/>
                  <a:gd name="T31" fmla="*/ 78 h 80"/>
                  <a:gd name="T32" fmla="*/ 70 w 100"/>
                  <a:gd name="T33" fmla="*/ 76 h 80"/>
                  <a:gd name="T34" fmla="*/ 76 w 100"/>
                  <a:gd name="T35" fmla="*/ 73 h 80"/>
                  <a:gd name="T36" fmla="*/ 81 w 100"/>
                  <a:gd name="T37" fmla="*/ 70 h 80"/>
                  <a:gd name="T38" fmla="*/ 86 w 100"/>
                  <a:gd name="T39" fmla="*/ 65 h 80"/>
                  <a:gd name="T40" fmla="*/ 90 w 100"/>
                  <a:gd name="T41" fmla="*/ 60 h 80"/>
                  <a:gd name="T42" fmla="*/ 94 w 100"/>
                  <a:gd name="T43" fmla="*/ 55 h 80"/>
                  <a:gd name="T44" fmla="*/ 96 w 100"/>
                  <a:gd name="T45" fmla="*/ 47 h 80"/>
                  <a:gd name="T46" fmla="*/ 98 w 100"/>
                  <a:gd name="T47" fmla="*/ 41 h 80"/>
                  <a:gd name="T48" fmla="*/ 100 w 100"/>
                  <a:gd name="T49" fmla="*/ 34 h 80"/>
                  <a:gd name="T50" fmla="*/ 100 w 100"/>
                  <a:gd name="T51" fmla="*/ 28 h 80"/>
                  <a:gd name="T52" fmla="*/ 100 w 100"/>
                  <a:gd name="T53" fmla="*/ 20 h 80"/>
                  <a:gd name="T54" fmla="*/ 100 w 100"/>
                  <a:gd name="T55" fmla="*/ 13 h 80"/>
                  <a:gd name="T56" fmla="*/ 99 w 100"/>
                  <a:gd name="T57" fmla="*/ 5 h 80"/>
                  <a:gd name="T58" fmla="*/ 98 w 100"/>
                  <a:gd name="T59" fmla="*/ 0 h 80"/>
                  <a:gd name="T60" fmla="*/ 90 w 100"/>
                  <a:gd name="T61" fmla="*/ 7 h 80"/>
                  <a:gd name="T62" fmla="*/ 90 w 100"/>
                  <a:gd name="T63" fmla="*/ 20 h 80"/>
                  <a:gd name="T64" fmla="*/ 90 w 100"/>
                  <a:gd name="T65" fmla="*/ 34 h 80"/>
                  <a:gd name="T66" fmla="*/ 88 w 100"/>
                  <a:gd name="T67" fmla="*/ 46 h 80"/>
                  <a:gd name="T68" fmla="*/ 85 w 100"/>
                  <a:gd name="T69" fmla="*/ 53 h 80"/>
                  <a:gd name="T70" fmla="*/ 81 w 100"/>
                  <a:gd name="T71" fmla="*/ 59 h 80"/>
                  <a:gd name="T72" fmla="*/ 77 w 100"/>
                  <a:gd name="T73" fmla="*/ 64 h 80"/>
                  <a:gd name="T74" fmla="*/ 73 w 100"/>
                  <a:gd name="T75" fmla="*/ 68 h 80"/>
                  <a:gd name="T76" fmla="*/ 68 w 100"/>
                  <a:gd name="T77" fmla="*/ 70 h 80"/>
                  <a:gd name="T78" fmla="*/ 62 w 100"/>
                  <a:gd name="T79" fmla="*/ 72 h 80"/>
                  <a:gd name="T80" fmla="*/ 55 w 100"/>
                  <a:gd name="T81" fmla="*/ 72 h 80"/>
                  <a:gd name="T82" fmla="*/ 49 w 100"/>
                  <a:gd name="T83" fmla="*/ 71 h 80"/>
                  <a:gd name="T84" fmla="*/ 44 w 100"/>
                  <a:gd name="T85" fmla="*/ 70 h 80"/>
                  <a:gd name="T86" fmla="*/ 41 w 100"/>
                  <a:gd name="T87" fmla="*/ 69 h 80"/>
                  <a:gd name="T88" fmla="*/ 38 w 100"/>
                  <a:gd name="T89" fmla="*/ 67 h 80"/>
                  <a:gd name="T90" fmla="*/ 34 w 100"/>
                  <a:gd name="T91" fmla="*/ 63 h 80"/>
                  <a:gd name="T92" fmla="*/ 30 w 100"/>
                  <a:gd name="T93" fmla="*/ 62 h 80"/>
                  <a:gd name="T94" fmla="*/ 28 w 100"/>
                  <a:gd name="T95" fmla="*/ 56 h 80"/>
                  <a:gd name="T96" fmla="*/ 25 w 100"/>
                  <a:gd name="T97" fmla="*/ 53 h 80"/>
                  <a:gd name="T98" fmla="*/ 23 w 100"/>
                  <a:gd name="T99" fmla="*/ 48 h 80"/>
                  <a:gd name="T100" fmla="*/ 20 w 100"/>
                  <a:gd name="T101" fmla="*/ 41 h 80"/>
                  <a:gd name="T102" fmla="*/ 8 w 100"/>
                  <a:gd name="T103" fmla="*/ 25 h 80"/>
                  <a:gd name="T104" fmla="*/ 0 w 100"/>
                  <a:gd name="T105" fmla="*/ 29 h 80"/>
                  <a:gd name="T106" fmla="*/ 0 w 100"/>
                  <a:gd name="T107" fmla="*/ 0 h 80"/>
                  <a:gd name="T108" fmla="*/ 100 w 100"/>
                  <a:gd name="T10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T106" t="T107" r="T108" b="T109"/>
                <a:pathLst>
                  <a:path w="100" h="80">
                    <a:moveTo>
                      <a:pt x="0" y="29"/>
                    </a:moveTo>
                    <a:lnTo>
                      <a:pt x="12" y="49"/>
                    </a:lnTo>
                    <a:lnTo>
                      <a:pt x="15" y="53"/>
                    </a:lnTo>
                    <a:lnTo>
                      <a:pt x="16" y="57"/>
                    </a:lnTo>
                    <a:lnTo>
                      <a:pt x="19" y="61"/>
                    </a:lnTo>
                    <a:lnTo>
                      <a:pt x="20" y="65"/>
                    </a:lnTo>
                    <a:lnTo>
                      <a:pt x="24" y="69"/>
                    </a:lnTo>
                    <a:lnTo>
                      <a:pt x="28" y="71"/>
                    </a:lnTo>
                    <a:lnTo>
                      <a:pt x="34" y="74"/>
                    </a:lnTo>
                    <a:lnTo>
                      <a:pt x="38" y="77"/>
                    </a:lnTo>
                    <a:lnTo>
                      <a:pt x="43" y="79"/>
                    </a:lnTo>
                    <a:lnTo>
                      <a:pt x="51" y="80"/>
                    </a:lnTo>
                    <a:lnTo>
                      <a:pt x="55" y="80"/>
                    </a:lnTo>
                    <a:lnTo>
                      <a:pt x="58" y="79"/>
                    </a:lnTo>
                    <a:lnTo>
                      <a:pt x="62" y="78"/>
                    </a:lnTo>
                    <a:lnTo>
                      <a:pt x="65" y="78"/>
                    </a:lnTo>
                    <a:lnTo>
                      <a:pt x="70" y="76"/>
                    </a:lnTo>
                    <a:lnTo>
                      <a:pt x="76" y="73"/>
                    </a:lnTo>
                    <a:lnTo>
                      <a:pt x="81" y="70"/>
                    </a:lnTo>
                    <a:lnTo>
                      <a:pt x="86" y="65"/>
                    </a:lnTo>
                    <a:lnTo>
                      <a:pt x="90" y="60"/>
                    </a:lnTo>
                    <a:lnTo>
                      <a:pt x="94" y="55"/>
                    </a:lnTo>
                    <a:lnTo>
                      <a:pt x="96" y="47"/>
                    </a:lnTo>
                    <a:lnTo>
                      <a:pt x="98" y="41"/>
                    </a:lnTo>
                    <a:lnTo>
                      <a:pt x="100" y="34"/>
                    </a:lnTo>
                    <a:lnTo>
                      <a:pt x="100" y="28"/>
                    </a:lnTo>
                    <a:lnTo>
                      <a:pt x="100" y="20"/>
                    </a:lnTo>
                    <a:lnTo>
                      <a:pt x="100" y="13"/>
                    </a:lnTo>
                    <a:lnTo>
                      <a:pt x="99" y="5"/>
                    </a:lnTo>
                    <a:lnTo>
                      <a:pt x="98" y="0"/>
                    </a:lnTo>
                    <a:lnTo>
                      <a:pt x="90" y="7"/>
                    </a:lnTo>
                    <a:lnTo>
                      <a:pt x="90" y="20"/>
                    </a:lnTo>
                    <a:lnTo>
                      <a:pt x="90" y="34"/>
                    </a:lnTo>
                    <a:lnTo>
                      <a:pt x="88" y="46"/>
                    </a:lnTo>
                    <a:lnTo>
                      <a:pt x="85" y="53"/>
                    </a:lnTo>
                    <a:lnTo>
                      <a:pt x="81" y="59"/>
                    </a:lnTo>
                    <a:lnTo>
                      <a:pt x="77" y="64"/>
                    </a:lnTo>
                    <a:lnTo>
                      <a:pt x="73" y="68"/>
                    </a:lnTo>
                    <a:lnTo>
                      <a:pt x="68" y="70"/>
                    </a:lnTo>
                    <a:lnTo>
                      <a:pt x="62" y="72"/>
                    </a:lnTo>
                    <a:lnTo>
                      <a:pt x="55" y="72"/>
                    </a:lnTo>
                    <a:lnTo>
                      <a:pt x="49" y="71"/>
                    </a:lnTo>
                    <a:lnTo>
                      <a:pt x="44" y="70"/>
                    </a:lnTo>
                    <a:lnTo>
                      <a:pt x="41" y="69"/>
                    </a:lnTo>
                    <a:lnTo>
                      <a:pt x="38" y="67"/>
                    </a:lnTo>
                    <a:lnTo>
                      <a:pt x="34" y="63"/>
                    </a:lnTo>
                    <a:lnTo>
                      <a:pt x="30" y="62"/>
                    </a:lnTo>
                    <a:lnTo>
                      <a:pt x="28" y="56"/>
                    </a:lnTo>
                    <a:lnTo>
                      <a:pt x="25" y="53"/>
                    </a:lnTo>
                    <a:lnTo>
                      <a:pt x="23" y="48"/>
                    </a:lnTo>
                    <a:lnTo>
                      <a:pt x="20" y="41"/>
                    </a:lnTo>
                    <a:lnTo>
                      <a:pt x="8" y="25"/>
                    </a:lnTo>
                    <a:lnTo>
                      <a:pt x="0" y="2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835" name="Line 763"/>
              <p:cNvSpPr>
                <a:spLocks noChangeShapeType="1"/>
              </p:cNvSpPr>
              <p:nvPr/>
            </p:nvSpPr>
            <p:spPr bwMode="auto">
              <a:xfrm>
                <a:off x="5104" y="617"/>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6" name="Line 764"/>
              <p:cNvSpPr>
                <a:spLocks noChangeShapeType="1"/>
              </p:cNvSpPr>
              <p:nvPr/>
            </p:nvSpPr>
            <p:spPr bwMode="auto">
              <a:xfrm flipV="1">
                <a:off x="5106" y="616"/>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7" name="Line 765"/>
              <p:cNvSpPr>
                <a:spLocks noChangeShapeType="1"/>
              </p:cNvSpPr>
              <p:nvPr/>
            </p:nvSpPr>
            <p:spPr bwMode="auto">
              <a:xfrm>
                <a:off x="5107" y="617"/>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8" name="Line 766"/>
              <p:cNvSpPr>
                <a:spLocks noChangeShapeType="1"/>
              </p:cNvSpPr>
              <p:nvPr/>
            </p:nvSpPr>
            <p:spPr bwMode="auto">
              <a:xfrm flipV="1">
                <a:off x="5108" y="61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39" name="Line 767"/>
              <p:cNvSpPr>
                <a:spLocks noChangeShapeType="1"/>
              </p:cNvSpPr>
              <p:nvPr/>
            </p:nvSpPr>
            <p:spPr bwMode="auto">
              <a:xfrm>
                <a:off x="5108" y="61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0" name="Line 768"/>
              <p:cNvSpPr>
                <a:spLocks noChangeShapeType="1"/>
              </p:cNvSpPr>
              <p:nvPr/>
            </p:nvSpPr>
            <p:spPr bwMode="auto">
              <a:xfrm flipV="1">
                <a:off x="5108" y="617"/>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1" name="Line 769"/>
              <p:cNvSpPr>
                <a:spLocks noChangeShapeType="1"/>
              </p:cNvSpPr>
              <p:nvPr/>
            </p:nvSpPr>
            <p:spPr bwMode="auto">
              <a:xfrm>
                <a:off x="5109" y="61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2" name="Line 770"/>
              <p:cNvSpPr>
                <a:spLocks noChangeShapeType="1"/>
              </p:cNvSpPr>
              <p:nvPr/>
            </p:nvSpPr>
            <p:spPr bwMode="auto">
              <a:xfrm flipV="1">
                <a:off x="5110" y="616"/>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3" name="Line 771"/>
              <p:cNvSpPr>
                <a:spLocks noChangeShapeType="1"/>
              </p:cNvSpPr>
              <p:nvPr/>
            </p:nvSpPr>
            <p:spPr bwMode="auto">
              <a:xfrm>
                <a:off x="5111" y="61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4" name="Line 772"/>
              <p:cNvSpPr>
                <a:spLocks noChangeShapeType="1"/>
              </p:cNvSpPr>
              <p:nvPr/>
            </p:nvSpPr>
            <p:spPr bwMode="auto">
              <a:xfrm flipV="1">
                <a:off x="5111" y="616"/>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5" name="Line 773"/>
              <p:cNvSpPr>
                <a:spLocks noChangeShapeType="1"/>
              </p:cNvSpPr>
              <p:nvPr/>
            </p:nvSpPr>
            <p:spPr bwMode="auto">
              <a:xfrm>
                <a:off x="5112" y="616"/>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6" name="Line 774"/>
              <p:cNvSpPr>
                <a:spLocks noChangeShapeType="1"/>
              </p:cNvSpPr>
              <p:nvPr/>
            </p:nvSpPr>
            <p:spPr bwMode="auto">
              <a:xfrm flipV="1">
                <a:off x="5113" y="615"/>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7" name="Line 775"/>
              <p:cNvSpPr>
                <a:spLocks noChangeShapeType="1"/>
              </p:cNvSpPr>
              <p:nvPr/>
            </p:nvSpPr>
            <p:spPr bwMode="auto">
              <a:xfrm>
                <a:off x="5114" y="616"/>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8" name="Line 776"/>
              <p:cNvSpPr>
                <a:spLocks noChangeShapeType="1"/>
              </p:cNvSpPr>
              <p:nvPr/>
            </p:nvSpPr>
            <p:spPr bwMode="auto">
              <a:xfrm flipV="1">
                <a:off x="5114" y="615"/>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49" name="Line 777"/>
              <p:cNvSpPr>
                <a:spLocks noChangeShapeType="1"/>
              </p:cNvSpPr>
              <p:nvPr/>
            </p:nvSpPr>
            <p:spPr bwMode="auto">
              <a:xfrm>
                <a:off x="5115" y="616"/>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0" name="Line 778"/>
              <p:cNvSpPr>
                <a:spLocks noChangeShapeType="1"/>
              </p:cNvSpPr>
              <p:nvPr/>
            </p:nvSpPr>
            <p:spPr bwMode="auto">
              <a:xfrm flipV="1">
                <a:off x="5116" y="615"/>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1" name="Line 779"/>
              <p:cNvSpPr>
                <a:spLocks noChangeShapeType="1"/>
              </p:cNvSpPr>
              <p:nvPr/>
            </p:nvSpPr>
            <p:spPr bwMode="auto">
              <a:xfrm>
                <a:off x="5117" y="616"/>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2" name="Line 780"/>
              <p:cNvSpPr>
                <a:spLocks noChangeShapeType="1"/>
              </p:cNvSpPr>
              <p:nvPr/>
            </p:nvSpPr>
            <p:spPr bwMode="auto">
              <a:xfrm flipV="1">
                <a:off x="5118" y="615"/>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3" name="Line 781"/>
              <p:cNvSpPr>
                <a:spLocks noChangeShapeType="1"/>
              </p:cNvSpPr>
              <p:nvPr/>
            </p:nvSpPr>
            <p:spPr bwMode="auto">
              <a:xfrm>
                <a:off x="5118" y="616"/>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4" name="Line 782"/>
              <p:cNvSpPr>
                <a:spLocks noChangeShapeType="1"/>
              </p:cNvSpPr>
              <p:nvPr/>
            </p:nvSpPr>
            <p:spPr bwMode="auto">
              <a:xfrm flipV="1">
                <a:off x="5118"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5" name="Line 783"/>
              <p:cNvSpPr>
                <a:spLocks noChangeShapeType="1"/>
              </p:cNvSpPr>
              <p:nvPr/>
            </p:nvSpPr>
            <p:spPr bwMode="auto">
              <a:xfrm>
                <a:off x="5119" y="61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6" name="Line 784"/>
              <p:cNvSpPr>
                <a:spLocks noChangeShapeType="1"/>
              </p:cNvSpPr>
              <p:nvPr/>
            </p:nvSpPr>
            <p:spPr bwMode="auto">
              <a:xfrm flipV="1">
                <a:off x="5120"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7" name="Line 785"/>
              <p:cNvSpPr>
                <a:spLocks noChangeShapeType="1"/>
              </p:cNvSpPr>
              <p:nvPr/>
            </p:nvSpPr>
            <p:spPr bwMode="auto">
              <a:xfrm>
                <a:off x="5121" y="61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8" name="Line 786"/>
              <p:cNvSpPr>
                <a:spLocks noChangeShapeType="1"/>
              </p:cNvSpPr>
              <p:nvPr/>
            </p:nvSpPr>
            <p:spPr bwMode="auto">
              <a:xfrm flipV="1">
                <a:off x="5121"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59" name="Line 787"/>
              <p:cNvSpPr>
                <a:spLocks noChangeShapeType="1"/>
              </p:cNvSpPr>
              <p:nvPr/>
            </p:nvSpPr>
            <p:spPr bwMode="auto">
              <a:xfrm>
                <a:off x="5122" y="61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0" name="Line 788"/>
              <p:cNvSpPr>
                <a:spLocks noChangeShapeType="1"/>
              </p:cNvSpPr>
              <p:nvPr/>
            </p:nvSpPr>
            <p:spPr bwMode="auto">
              <a:xfrm flipV="1">
                <a:off x="5123"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1" name="Line 789"/>
              <p:cNvSpPr>
                <a:spLocks noChangeShapeType="1"/>
              </p:cNvSpPr>
              <p:nvPr/>
            </p:nvSpPr>
            <p:spPr bwMode="auto">
              <a:xfrm>
                <a:off x="5124" y="61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2" name="Line 790"/>
              <p:cNvSpPr>
                <a:spLocks noChangeShapeType="1"/>
              </p:cNvSpPr>
              <p:nvPr/>
            </p:nvSpPr>
            <p:spPr bwMode="auto">
              <a:xfrm flipV="1">
                <a:off x="5125" y="614"/>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3" name="Line 791"/>
              <p:cNvSpPr>
                <a:spLocks noChangeShapeType="1"/>
              </p:cNvSpPr>
              <p:nvPr/>
            </p:nvSpPr>
            <p:spPr bwMode="auto">
              <a:xfrm>
                <a:off x="5125" y="615"/>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4" name="Line 792"/>
              <p:cNvSpPr>
                <a:spLocks noChangeShapeType="1"/>
              </p:cNvSpPr>
              <p:nvPr/>
            </p:nvSpPr>
            <p:spPr bwMode="auto">
              <a:xfrm flipV="1">
                <a:off x="5125"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5" name="Line 793"/>
              <p:cNvSpPr>
                <a:spLocks noChangeShapeType="1"/>
              </p:cNvSpPr>
              <p:nvPr/>
            </p:nvSpPr>
            <p:spPr bwMode="auto">
              <a:xfrm>
                <a:off x="5127" y="614"/>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6" name="Line 794"/>
              <p:cNvSpPr>
                <a:spLocks noChangeShapeType="1"/>
              </p:cNvSpPr>
              <p:nvPr/>
            </p:nvSpPr>
            <p:spPr bwMode="auto">
              <a:xfrm flipV="1">
                <a:off x="5128"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7" name="Line 795"/>
              <p:cNvSpPr>
                <a:spLocks noChangeShapeType="1"/>
              </p:cNvSpPr>
              <p:nvPr/>
            </p:nvSpPr>
            <p:spPr bwMode="auto">
              <a:xfrm>
                <a:off x="5128" y="614"/>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8" name="Line 796"/>
              <p:cNvSpPr>
                <a:spLocks noChangeShapeType="1"/>
              </p:cNvSpPr>
              <p:nvPr/>
            </p:nvSpPr>
            <p:spPr bwMode="auto">
              <a:xfrm flipV="1">
                <a:off x="5128" y="61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69" name="Line 797"/>
              <p:cNvSpPr>
                <a:spLocks noChangeShapeType="1"/>
              </p:cNvSpPr>
              <p:nvPr/>
            </p:nvSpPr>
            <p:spPr bwMode="auto">
              <a:xfrm>
                <a:off x="5129" y="614"/>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0" name="Line 798"/>
              <p:cNvSpPr>
                <a:spLocks noChangeShapeType="1"/>
              </p:cNvSpPr>
              <p:nvPr/>
            </p:nvSpPr>
            <p:spPr bwMode="auto">
              <a:xfrm flipV="1">
                <a:off x="5130" y="613"/>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1" name="Line 799"/>
              <p:cNvSpPr>
                <a:spLocks noChangeShapeType="1"/>
              </p:cNvSpPr>
              <p:nvPr/>
            </p:nvSpPr>
            <p:spPr bwMode="auto">
              <a:xfrm>
                <a:off x="5130" y="615"/>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2" name="Line 800"/>
              <p:cNvSpPr>
                <a:spLocks noChangeShapeType="1"/>
              </p:cNvSpPr>
              <p:nvPr/>
            </p:nvSpPr>
            <p:spPr bwMode="auto">
              <a:xfrm flipV="1">
                <a:off x="5131" y="614"/>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3" name="Line 801"/>
              <p:cNvSpPr>
                <a:spLocks noChangeShapeType="1"/>
              </p:cNvSpPr>
              <p:nvPr/>
            </p:nvSpPr>
            <p:spPr bwMode="auto">
              <a:xfrm>
                <a:off x="5132" y="615"/>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4" name="Line 802"/>
              <p:cNvSpPr>
                <a:spLocks noChangeShapeType="1"/>
              </p:cNvSpPr>
              <p:nvPr/>
            </p:nvSpPr>
            <p:spPr bwMode="auto">
              <a:xfrm flipV="1">
                <a:off x="5133" y="614"/>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5" name="Line 803"/>
              <p:cNvSpPr>
                <a:spLocks noChangeShapeType="1"/>
              </p:cNvSpPr>
              <p:nvPr/>
            </p:nvSpPr>
            <p:spPr bwMode="auto">
              <a:xfrm>
                <a:off x="5134" y="61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6" name="Line 804"/>
              <p:cNvSpPr>
                <a:spLocks noChangeShapeType="1"/>
              </p:cNvSpPr>
              <p:nvPr/>
            </p:nvSpPr>
            <p:spPr bwMode="auto">
              <a:xfrm flipV="1">
                <a:off x="5134" y="615"/>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7" name="Line 805"/>
              <p:cNvSpPr>
                <a:spLocks noChangeShapeType="1"/>
              </p:cNvSpPr>
              <p:nvPr/>
            </p:nvSpPr>
            <p:spPr bwMode="auto">
              <a:xfrm>
                <a:off x="5135" y="61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8" name="Line 806"/>
              <p:cNvSpPr>
                <a:spLocks noChangeShapeType="1"/>
              </p:cNvSpPr>
              <p:nvPr/>
            </p:nvSpPr>
            <p:spPr bwMode="auto">
              <a:xfrm flipV="1">
                <a:off x="5136" y="616"/>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79" name="Line 807"/>
              <p:cNvSpPr>
                <a:spLocks noChangeShapeType="1"/>
              </p:cNvSpPr>
              <p:nvPr/>
            </p:nvSpPr>
            <p:spPr bwMode="auto">
              <a:xfrm>
                <a:off x="5136" y="61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0" name="Line 808"/>
              <p:cNvSpPr>
                <a:spLocks noChangeShapeType="1"/>
              </p:cNvSpPr>
              <p:nvPr/>
            </p:nvSpPr>
            <p:spPr bwMode="auto">
              <a:xfrm flipV="1">
                <a:off x="5138" y="617"/>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1" name="Line 809"/>
              <p:cNvSpPr>
                <a:spLocks noChangeShapeType="1"/>
              </p:cNvSpPr>
              <p:nvPr/>
            </p:nvSpPr>
            <p:spPr bwMode="auto">
              <a:xfrm>
                <a:off x="5138" y="618"/>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2" name="Line 810"/>
              <p:cNvSpPr>
                <a:spLocks noChangeShapeType="1"/>
              </p:cNvSpPr>
              <p:nvPr/>
            </p:nvSpPr>
            <p:spPr bwMode="auto">
              <a:xfrm flipV="1">
                <a:off x="5138" y="617"/>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3" name="Line 811"/>
              <p:cNvSpPr>
                <a:spLocks noChangeShapeType="1"/>
              </p:cNvSpPr>
              <p:nvPr/>
            </p:nvSpPr>
            <p:spPr bwMode="auto">
              <a:xfrm>
                <a:off x="5139" y="618"/>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4" name="Line 812"/>
              <p:cNvSpPr>
                <a:spLocks noChangeShapeType="1"/>
              </p:cNvSpPr>
              <p:nvPr/>
            </p:nvSpPr>
            <p:spPr bwMode="auto">
              <a:xfrm flipV="1">
                <a:off x="5140" y="618"/>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5" name="Line 813"/>
              <p:cNvSpPr>
                <a:spLocks noChangeShapeType="1"/>
              </p:cNvSpPr>
              <p:nvPr/>
            </p:nvSpPr>
            <p:spPr bwMode="auto">
              <a:xfrm>
                <a:off x="5141" y="619"/>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6" name="Line 814"/>
              <p:cNvSpPr>
                <a:spLocks noChangeShapeType="1"/>
              </p:cNvSpPr>
              <p:nvPr/>
            </p:nvSpPr>
            <p:spPr bwMode="auto">
              <a:xfrm flipV="1">
                <a:off x="5141" y="618"/>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87" name="AutoShape 815"/>
              <p:cNvSpPr>
                <a:spLocks noChangeArrowheads="1"/>
              </p:cNvSpPr>
              <p:nvPr/>
            </p:nvSpPr>
            <p:spPr bwMode="auto">
              <a:xfrm>
                <a:off x="5103" y="614"/>
                <a:ext cx="39" cy="9"/>
              </a:xfrm>
              <a:custGeom>
                <a:avLst/>
                <a:gdLst>
                  <a:gd name="T0" fmla="*/ 0 w 43"/>
                  <a:gd name="T1" fmla="*/ 4 h 10"/>
                  <a:gd name="T2" fmla="*/ 29 w 43"/>
                  <a:gd name="T3" fmla="*/ 0 h 10"/>
                  <a:gd name="T4" fmla="*/ 43 w 43"/>
                  <a:gd name="T5" fmla="*/ 6 h 10"/>
                  <a:gd name="T6" fmla="*/ 13 w 43"/>
                  <a:gd name="T7" fmla="*/ 10 h 10"/>
                  <a:gd name="T8" fmla="*/ 2 w 43"/>
                  <a:gd name="T9" fmla="*/ 3 h 10"/>
                  <a:gd name="T10" fmla="*/ 0 w 43"/>
                  <a:gd name="T11" fmla="*/ 4 h 10"/>
                  <a:gd name="T12" fmla="*/ 0 w 43"/>
                  <a:gd name="T13" fmla="*/ 0 h 10"/>
                  <a:gd name="T14" fmla="*/ 43 w 43"/>
                  <a:gd name="T15" fmla="*/ 10 h 10"/>
                </a:gdLst>
                <a:ahLst/>
                <a:cxnLst>
                  <a:cxn ang="0">
                    <a:pos x="T0" y="T1"/>
                  </a:cxn>
                  <a:cxn ang="0">
                    <a:pos x="T2" y="T3"/>
                  </a:cxn>
                  <a:cxn ang="0">
                    <a:pos x="T4" y="T5"/>
                  </a:cxn>
                  <a:cxn ang="0">
                    <a:pos x="T6" y="T7"/>
                  </a:cxn>
                  <a:cxn ang="0">
                    <a:pos x="T8" y="T9"/>
                  </a:cxn>
                  <a:cxn ang="0">
                    <a:pos x="T10" y="T11"/>
                  </a:cxn>
                </a:cxnLst>
                <a:rect l="T12" t="T13" r="T14" b="T15"/>
                <a:pathLst>
                  <a:path w="43" h="10">
                    <a:moveTo>
                      <a:pt x="0" y="4"/>
                    </a:moveTo>
                    <a:lnTo>
                      <a:pt x="29" y="0"/>
                    </a:lnTo>
                    <a:lnTo>
                      <a:pt x="43" y="6"/>
                    </a:lnTo>
                    <a:lnTo>
                      <a:pt x="13" y="10"/>
                    </a:lnTo>
                    <a:lnTo>
                      <a:pt x="2" y="3"/>
                    </a:lnTo>
                    <a:lnTo>
                      <a:pt x="0" y="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888" name="Line 816"/>
              <p:cNvSpPr>
                <a:spLocks noChangeShapeType="1"/>
              </p:cNvSpPr>
              <p:nvPr/>
            </p:nvSpPr>
            <p:spPr bwMode="auto">
              <a:xfrm>
                <a:off x="5054" y="637"/>
                <a:ext cx="54"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grpSp>
        <p:grpSp>
          <p:nvGrpSpPr>
            <p:cNvPr id="3889" name="Group 817"/>
            <p:cNvGrpSpPr>
              <a:grpSpLocks/>
            </p:cNvGrpSpPr>
            <p:nvPr/>
          </p:nvGrpSpPr>
          <p:grpSpPr bwMode="auto">
            <a:xfrm>
              <a:off x="5025" y="616"/>
              <a:ext cx="100" cy="83"/>
              <a:chOff x="5025" y="616"/>
              <a:chExt cx="100" cy="83"/>
            </a:xfrm>
          </p:grpSpPr>
          <p:sp>
            <p:nvSpPr>
              <p:cNvPr id="3890" name="Line 818"/>
              <p:cNvSpPr>
                <a:spLocks noChangeShapeType="1"/>
              </p:cNvSpPr>
              <p:nvPr/>
            </p:nvSpPr>
            <p:spPr bwMode="auto">
              <a:xfrm flipH="1" flipV="1">
                <a:off x="5052" y="636"/>
                <a:ext cx="57"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1" name="Line 819"/>
              <p:cNvSpPr>
                <a:spLocks noChangeShapeType="1"/>
              </p:cNvSpPr>
              <p:nvPr/>
            </p:nvSpPr>
            <p:spPr bwMode="auto">
              <a:xfrm>
                <a:off x="5054" y="637"/>
                <a:ext cx="55"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2" name="Line 820"/>
              <p:cNvSpPr>
                <a:spLocks noChangeShapeType="1"/>
              </p:cNvSpPr>
              <p:nvPr/>
            </p:nvSpPr>
            <p:spPr bwMode="auto">
              <a:xfrm flipH="1" flipV="1">
                <a:off x="5053" y="637"/>
                <a:ext cx="56"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3" name="Line 821"/>
              <p:cNvSpPr>
                <a:spLocks noChangeShapeType="1"/>
              </p:cNvSpPr>
              <p:nvPr/>
            </p:nvSpPr>
            <p:spPr bwMode="auto">
              <a:xfrm>
                <a:off x="5054" y="639"/>
                <a:ext cx="54"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4" name="Line 822"/>
              <p:cNvSpPr>
                <a:spLocks noChangeShapeType="1"/>
              </p:cNvSpPr>
              <p:nvPr/>
            </p:nvSpPr>
            <p:spPr bwMode="auto">
              <a:xfrm flipH="1" flipV="1">
                <a:off x="5051" y="638"/>
                <a:ext cx="57"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5" name="Line 823"/>
              <p:cNvSpPr>
                <a:spLocks noChangeShapeType="1"/>
              </p:cNvSpPr>
              <p:nvPr/>
            </p:nvSpPr>
            <p:spPr bwMode="auto">
              <a:xfrm>
                <a:off x="5052" y="640"/>
                <a:ext cx="54"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6" name="Line 824"/>
              <p:cNvSpPr>
                <a:spLocks noChangeShapeType="1"/>
              </p:cNvSpPr>
              <p:nvPr/>
            </p:nvSpPr>
            <p:spPr bwMode="auto">
              <a:xfrm flipH="1" flipV="1">
                <a:off x="5051" y="640"/>
                <a:ext cx="56"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7" name="Line 825"/>
              <p:cNvSpPr>
                <a:spLocks noChangeShapeType="1"/>
              </p:cNvSpPr>
              <p:nvPr/>
            </p:nvSpPr>
            <p:spPr bwMode="auto">
              <a:xfrm>
                <a:off x="5052" y="641"/>
                <a:ext cx="54" cy="1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898" name="AutoShape 826"/>
              <p:cNvSpPr>
                <a:spLocks noChangeArrowheads="1"/>
              </p:cNvSpPr>
              <p:nvPr/>
            </p:nvSpPr>
            <p:spPr bwMode="auto">
              <a:xfrm>
                <a:off x="5052" y="637"/>
                <a:ext cx="56" cy="22"/>
              </a:xfrm>
              <a:custGeom>
                <a:avLst/>
                <a:gdLst>
                  <a:gd name="T0" fmla="*/ 0 w 62"/>
                  <a:gd name="T1" fmla="*/ 5 h 25"/>
                  <a:gd name="T2" fmla="*/ 60 w 62"/>
                  <a:gd name="T3" fmla="*/ 25 h 25"/>
                  <a:gd name="T4" fmla="*/ 62 w 62"/>
                  <a:gd name="T5" fmla="*/ 20 h 25"/>
                  <a:gd name="T6" fmla="*/ 2 w 62"/>
                  <a:gd name="T7" fmla="*/ 0 h 25"/>
                  <a:gd name="T8" fmla="*/ 0 w 62"/>
                  <a:gd name="T9" fmla="*/ 5 h 25"/>
                  <a:gd name="T10" fmla="*/ 0 w 62"/>
                  <a:gd name="T11" fmla="*/ 0 h 25"/>
                  <a:gd name="T12" fmla="*/ 62 w 62"/>
                  <a:gd name="T13" fmla="*/ 25 h 25"/>
                </a:gdLst>
                <a:ahLst/>
                <a:cxnLst>
                  <a:cxn ang="0">
                    <a:pos x="T0" y="T1"/>
                  </a:cxn>
                  <a:cxn ang="0">
                    <a:pos x="T2" y="T3"/>
                  </a:cxn>
                  <a:cxn ang="0">
                    <a:pos x="T4" y="T5"/>
                  </a:cxn>
                  <a:cxn ang="0">
                    <a:pos x="T6" y="T7"/>
                  </a:cxn>
                  <a:cxn ang="0">
                    <a:pos x="T8" y="T9"/>
                  </a:cxn>
                </a:cxnLst>
                <a:rect l="T10" t="T11" r="T12" b="T13"/>
                <a:pathLst>
                  <a:path w="62" h="25">
                    <a:moveTo>
                      <a:pt x="0" y="5"/>
                    </a:moveTo>
                    <a:lnTo>
                      <a:pt x="60" y="25"/>
                    </a:lnTo>
                    <a:lnTo>
                      <a:pt x="62" y="20"/>
                    </a:lnTo>
                    <a:lnTo>
                      <a:pt x="2" y="0"/>
                    </a:lnTo>
                    <a:lnTo>
                      <a:pt x="0" y="5"/>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899" name="Line 827"/>
              <p:cNvSpPr>
                <a:spLocks noChangeShapeType="1"/>
              </p:cNvSpPr>
              <p:nvPr/>
            </p:nvSpPr>
            <p:spPr bwMode="auto">
              <a:xfrm>
                <a:off x="5035" y="644"/>
                <a:ext cx="5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0" name="Line 828"/>
              <p:cNvSpPr>
                <a:spLocks noChangeShapeType="1"/>
              </p:cNvSpPr>
              <p:nvPr/>
            </p:nvSpPr>
            <p:spPr bwMode="auto">
              <a:xfrm flipH="1" flipV="1">
                <a:off x="5033" y="643"/>
                <a:ext cx="52"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1" name="Line 829"/>
              <p:cNvSpPr>
                <a:spLocks noChangeShapeType="1"/>
              </p:cNvSpPr>
              <p:nvPr/>
            </p:nvSpPr>
            <p:spPr bwMode="auto">
              <a:xfrm>
                <a:off x="5035" y="644"/>
                <a:ext cx="50"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2" name="Line 830"/>
              <p:cNvSpPr>
                <a:spLocks noChangeShapeType="1"/>
              </p:cNvSpPr>
              <p:nvPr/>
            </p:nvSpPr>
            <p:spPr bwMode="auto">
              <a:xfrm flipH="1" flipV="1">
                <a:off x="5033" y="644"/>
                <a:ext cx="5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3" name="Line 831"/>
              <p:cNvSpPr>
                <a:spLocks noChangeShapeType="1"/>
              </p:cNvSpPr>
              <p:nvPr/>
            </p:nvSpPr>
            <p:spPr bwMode="auto">
              <a:xfrm>
                <a:off x="5034" y="645"/>
                <a:ext cx="49"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4" name="Line 832"/>
              <p:cNvSpPr>
                <a:spLocks noChangeShapeType="1"/>
              </p:cNvSpPr>
              <p:nvPr/>
            </p:nvSpPr>
            <p:spPr bwMode="auto">
              <a:xfrm flipH="1" flipV="1">
                <a:off x="5031" y="645"/>
                <a:ext cx="53"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5" name="Line 833"/>
              <p:cNvSpPr>
                <a:spLocks noChangeShapeType="1"/>
              </p:cNvSpPr>
              <p:nvPr/>
            </p:nvSpPr>
            <p:spPr bwMode="auto">
              <a:xfrm>
                <a:off x="5033" y="647"/>
                <a:ext cx="5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6" name="Line 834"/>
              <p:cNvSpPr>
                <a:spLocks noChangeShapeType="1"/>
              </p:cNvSpPr>
              <p:nvPr/>
            </p:nvSpPr>
            <p:spPr bwMode="auto">
              <a:xfrm flipH="1" flipV="1">
                <a:off x="5031" y="646"/>
                <a:ext cx="52" cy="2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7" name="Line 835"/>
              <p:cNvSpPr>
                <a:spLocks noChangeShapeType="1"/>
              </p:cNvSpPr>
              <p:nvPr/>
            </p:nvSpPr>
            <p:spPr bwMode="auto">
              <a:xfrm>
                <a:off x="5032" y="648"/>
                <a:ext cx="5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08" name="AutoShape 836"/>
              <p:cNvSpPr>
                <a:spLocks noChangeArrowheads="1"/>
              </p:cNvSpPr>
              <p:nvPr/>
            </p:nvSpPr>
            <p:spPr bwMode="auto">
              <a:xfrm>
                <a:off x="5032" y="644"/>
                <a:ext cx="52" cy="25"/>
              </a:xfrm>
              <a:custGeom>
                <a:avLst/>
                <a:gdLst>
                  <a:gd name="T0" fmla="*/ 0 w 58"/>
                  <a:gd name="T1" fmla="*/ 5 h 28"/>
                  <a:gd name="T2" fmla="*/ 56 w 58"/>
                  <a:gd name="T3" fmla="*/ 28 h 28"/>
                  <a:gd name="T4" fmla="*/ 58 w 58"/>
                  <a:gd name="T5" fmla="*/ 23 h 28"/>
                  <a:gd name="T6" fmla="*/ 3 w 58"/>
                  <a:gd name="T7" fmla="*/ 0 h 28"/>
                  <a:gd name="T8" fmla="*/ 0 w 58"/>
                  <a:gd name="T9" fmla="*/ 5 h 28"/>
                  <a:gd name="T10" fmla="*/ 0 w 58"/>
                  <a:gd name="T11" fmla="*/ 0 h 28"/>
                  <a:gd name="T12" fmla="*/ 58 w 58"/>
                  <a:gd name="T13" fmla="*/ 28 h 28"/>
                </a:gdLst>
                <a:ahLst/>
                <a:cxnLst>
                  <a:cxn ang="0">
                    <a:pos x="T0" y="T1"/>
                  </a:cxn>
                  <a:cxn ang="0">
                    <a:pos x="T2" y="T3"/>
                  </a:cxn>
                  <a:cxn ang="0">
                    <a:pos x="T4" y="T5"/>
                  </a:cxn>
                  <a:cxn ang="0">
                    <a:pos x="T6" y="T7"/>
                  </a:cxn>
                  <a:cxn ang="0">
                    <a:pos x="T8" y="T9"/>
                  </a:cxn>
                </a:cxnLst>
                <a:rect l="T10" t="T11" r="T12" b="T13"/>
                <a:pathLst>
                  <a:path w="58" h="28">
                    <a:moveTo>
                      <a:pt x="0" y="5"/>
                    </a:moveTo>
                    <a:lnTo>
                      <a:pt x="56" y="28"/>
                    </a:lnTo>
                    <a:lnTo>
                      <a:pt x="58" y="23"/>
                    </a:lnTo>
                    <a:lnTo>
                      <a:pt x="3" y="0"/>
                    </a:lnTo>
                    <a:lnTo>
                      <a:pt x="0" y="5"/>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09" name="Line 837"/>
              <p:cNvSpPr>
                <a:spLocks noChangeShapeType="1"/>
              </p:cNvSpPr>
              <p:nvPr/>
            </p:nvSpPr>
            <p:spPr bwMode="auto">
              <a:xfrm flipV="1">
                <a:off x="5025" y="639"/>
                <a:ext cx="13" cy="5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0" name="Line 838"/>
              <p:cNvSpPr>
                <a:spLocks noChangeShapeType="1"/>
              </p:cNvSpPr>
              <p:nvPr/>
            </p:nvSpPr>
            <p:spPr bwMode="auto">
              <a:xfrm flipH="1">
                <a:off x="5025" y="640"/>
                <a:ext cx="15" cy="5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1" name="Line 839"/>
              <p:cNvSpPr>
                <a:spLocks noChangeShapeType="1"/>
              </p:cNvSpPr>
              <p:nvPr/>
            </p:nvSpPr>
            <p:spPr bwMode="auto">
              <a:xfrm flipV="1">
                <a:off x="5026" y="639"/>
                <a:ext cx="12" cy="5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2" name="Line 840"/>
              <p:cNvSpPr>
                <a:spLocks noChangeShapeType="1"/>
              </p:cNvSpPr>
              <p:nvPr/>
            </p:nvSpPr>
            <p:spPr bwMode="auto">
              <a:xfrm flipH="1">
                <a:off x="5027" y="641"/>
                <a:ext cx="14" cy="5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3" name="Line 841"/>
              <p:cNvSpPr>
                <a:spLocks noChangeShapeType="1"/>
              </p:cNvSpPr>
              <p:nvPr/>
            </p:nvSpPr>
            <p:spPr bwMode="auto">
              <a:xfrm flipV="1">
                <a:off x="5027" y="640"/>
                <a:ext cx="13" cy="5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4" name="Line 842"/>
              <p:cNvSpPr>
                <a:spLocks noChangeShapeType="1"/>
              </p:cNvSpPr>
              <p:nvPr/>
            </p:nvSpPr>
            <p:spPr bwMode="auto">
              <a:xfrm flipH="1">
                <a:off x="5027" y="641"/>
                <a:ext cx="15" cy="5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5" name="Line 843"/>
              <p:cNvSpPr>
                <a:spLocks noChangeShapeType="1"/>
              </p:cNvSpPr>
              <p:nvPr/>
            </p:nvSpPr>
            <p:spPr bwMode="auto">
              <a:xfrm flipV="1">
                <a:off x="5029" y="640"/>
                <a:ext cx="12" cy="5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6" name="Line 844"/>
              <p:cNvSpPr>
                <a:spLocks noChangeShapeType="1"/>
              </p:cNvSpPr>
              <p:nvPr/>
            </p:nvSpPr>
            <p:spPr bwMode="auto">
              <a:xfrm flipH="1">
                <a:off x="5029" y="641"/>
                <a:ext cx="14" cy="5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7" name="Line 845"/>
              <p:cNvSpPr>
                <a:spLocks noChangeShapeType="1"/>
              </p:cNvSpPr>
              <p:nvPr/>
            </p:nvSpPr>
            <p:spPr bwMode="auto">
              <a:xfrm flipV="1">
                <a:off x="5030" y="640"/>
                <a:ext cx="13" cy="5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18" name="AutoShape 846"/>
              <p:cNvSpPr>
                <a:spLocks noChangeArrowheads="1"/>
              </p:cNvSpPr>
              <p:nvPr/>
            </p:nvSpPr>
            <p:spPr bwMode="auto">
              <a:xfrm>
                <a:off x="5025" y="640"/>
                <a:ext cx="19" cy="57"/>
              </a:xfrm>
              <a:custGeom>
                <a:avLst/>
                <a:gdLst>
                  <a:gd name="T0" fmla="*/ 0 w 21"/>
                  <a:gd name="T1" fmla="*/ 61 h 63"/>
                  <a:gd name="T2" fmla="*/ 15 w 21"/>
                  <a:gd name="T3" fmla="*/ 0 h 63"/>
                  <a:gd name="T4" fmla="*/ 21 w 21"/>
                  <a:gd name="T5" fmla="*/ 1 h 63"/>
                  <a:gd name="T6" fmla="*/ 6 w 21"/>
                  <a:gd name="T7" fmla="*/ 63 h 63"/>
                  <a:gd name="T8" fmla="*/ 0 w 21"/>
                  <a:gd name="T9" fmla="*/ 61 h 63"/>
                  <a:gd name="T10" fmla="*/ 0 w 21"/>
                  <a:gd name="T11" fmla="*/ 0 h 63"/>
                  <a:gd name="T12" fmla="*/ 21 w 21"/>
                  <a:gd name="T13" fmla="*/ 63 h 63"/>
                </a:gdLst>
                <a:ahLst/>
                <a:cxnLst>
                  <a:cxn ang="0">
                    <a:pos x="T0" y="T1"/>
                  </a:cxn>
                  <a:cxn ang="0">
                    <a:pos x="T2" y="T3"/>
                  </a:cxn>
                  <a:cxn ang="0">
                    <a:pos x="T4" y="T5"/>
                  </a:cxn>
                  <a:cxn ang="0">
                    <a:pos x="T6" y="T7"/>
                  </a:cxn>
                  <a:cxn ang="0">
                    <a:pos x="T8" y="T9"/>
                  </a:cxn>
                </a:cxnLst>
                <a:rect l="T10" t="T11" r="T12" b="T13"/>
                <a:pathLst>
                  <a:path w="21" h="63">
                    <a:moveTo>
                      <a:pt x="0" y="61"/>
                    </a:moveTo>
                    <a:lnTo>
                      <a:pt x="15" y="0"/>
                    </a:lnTo>
                    <a:lnTo>
                      <a:pt x="21" y="1"/>
                    </a:lnTo>
                    <a:lnTo>
                      <a:pt x="6" y="63"/>
                    </a:lnTo>
                    <a:lnTo>
                      <a:pt x="0" y="6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19" name="Line 847"/>
              <p:cNvSpPr>
                <a:spLocks noChangeShapeType="1"/>
              </p:cNvSpPr>
              <p:nvPr/>
            </p:nvSpPr>
            <p:spPr bwMode="auto">
              <a:xfrm flipH="1" flipV="1">
                <a:off x="5046" y="637"/>
                <a:ext cx="7" cy="5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0" name="Line 848"/>
              <p:cNvSpPr>
                <a:spLocks noChangeShapeType="1"/>
              </p:cNvSpPr>
              <p:nvPr/>
            </p:nvSpPr>
            <p:spPr bwMode="auto">
              <a:xfrm>
                <a:off x="5047" y="638"/>
                <a:ext cx="4" cy="5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1" name="Line 849"/>
              <p:cNvSpPr>
                <a:spLocks noChangeShapeType="1"/>
              </p:cNvSpPr>
              <p:nvPr/>
            </p:nvSpPr>
            <p:spPr bwMode="auto">
              <a:xfrm flipH="1" flipV="1">
                <a:off x="5046" y="637"/>
                <a:ext cx="7" cy="5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2" name="Line 850"/>
              <p:cNvSpPr>
                <a:spLocks noChangeShapeType="1"/>
              </p:cNvSpPr>
              <p:nvPr/>
            </p:nvSpPr>
            <p:spPr bwMode="auto">
              <a:xfrm>
                <a:off x="5045" y="638"/>
                <a:ext cx="5" cy="5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3" name="Line 851"/>
              <p:cNvSpPr>
                <a:spLocks noChangeShapeType="1"/>
              </p:cNvSpPr>
              <p:nvPr/>
            </p:nvSpPr>
            <p:spPr bwMode="auto">
              <a:xfrm flipH="1" flipV="1">
                <a:off x="5044" y="637"/>
                <a:ext cx="7" cy="5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4" name="Line 852"/>
              <p:cNvSpPr>
                <a:spLocks noChangeShapeType="1"/>
              </p:cNvSpPr>
              <p:nvPr/>
            </p:nvSpPr>
            <p:spPr bwMode="auto">
              <a:xfrm>
                <a:off x="5044" y="638"/>
                <a:ext cx="5" cy="5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5" name="Line 853"/>
              <p:cNvSpPr>
                <a:spLocks noChangeShapeType="1"/>
              </p:cNvSpPr>
              <p:nvPr/>
            </p:nvSpPr>
            <p:spPr bwMode="auto">
              <a:xfrm flipH="1" flipV="1">
                <a:off x="5043" y="637"/>
                <a:ext cx="7" cy="5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6" name="Line 854"/>
              <p:cNvSpPr>
                <a:spLocks noChangeShapeType="1"/>
              </p:cNvSpPr>
              <p:nvPr/>
            </p:nvSpPr>
            <p:spPr bwMode="auto">
              <a:xfrm>
                <a:off x="5043" y="638"/>
                <a:ext cx="5" cy="5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7" name="AutoShape 855"/>
              <p:cNvSpPr>
                <a:spLocks noChangeArrowheads="1"/>
              </p:cNvSpPr>
              <p:nvPr/>
            </p:nvSpPr>
            <p:spPr bwMode="auto">
              <a:xfrm>
                <a:off x="5043" y="638"/>
                <a:ext cx="11" cy="50"/>
              </a:xfrm>
              <a:custGeom>
                <a:avLst/>
                <a:gdLst>
                  <a:gd name="T0" fmla="*/ 0 w 12"/>
                  <a:gd name="T1" fmla="*/ 0 h 56"/>
                  <a:gd name="T2" fmla="*/ 6 w 12"/>
                  <a:gd name="T3" fmla="*/ 56 h 56"/>
                  <a:gd name="T4" fmla="*/ 12 w 12"/>
                  <a:gd name="T5" fmla="*/ 56 h 56"/>
                  <a:gd name="T6" fmla="*/ 6 w 12"/>
                  <a:gd name="T7" fmla="*/ 0 h 56"/>
                  <a:gd name="T8" fmla="*/ 0 w 12"/>
                  <a:gd name="T9" fmla="*/ 0 h 56"/>
                  <a:gd name="T10" fmla="*/ 0 w 12"/>
                  <a:gd name="T11" fmla="*/ 0 h 56"/>
                  <a:gd name="T12" fmla="*/ 12 w 12"/>
                  <a:gd name="T13" fmla="*/ 56 h 56"/>
                </a:gdLst>
                <a:ahLst/>
                <a:cxnLst>
                  <a:cxn ang="0">
                    <a:pos x="T0" y="T1"/>
                  </a:cxn>
                  <a:cxn ang="0">
                    <a:pos x="T2" y="T3"/>
                  </a:cxn>
                  <a:cxn ang="0">
                    <a:pos x="T4" y="T5"/>
                  </a:cxn>
                  <a:cxn ang="0">
                    <a:pos x="T6" y="T7"/>
                  </a:cxn>
                  <a:cxn ang="0">
                    <a:pos x="T8" y="T9"/>
                  </a:cxn>
                </a:cxnLst>
                <a:rect l="T10" t="T11" r="T12" b="T13"/>
                <a:pathLst>
                  <a:path w="12" h="56">
                    <a:moveTo>
                      <a:pt x="0" y="0"/>
                    </a:moveTo>
                    <a:lnTo>
                      <a:pt x="6" y="56"/>
                    </a:lnTo>
                    <a:lnTo>
                      <a:pt x="12" y="56"/>
                    </a:lnTo>
                    <a:lnTo>
                      <a:pt x="6" y="0"/>
                    </a:lnTo>
                    <a:lnTo>
                      <a:pt x="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28" name="Line 856"/>
              <p:cNvSpPr>
                <a:spLocks noChangeShapeType="1"/>
              </p:cNvSpPr>
              <p:nvPr/>
            </p:nvSpPr>
            <p:spPr bwMode="auto">
              <a:xfrm flipV="1">
                <a:off x="5043" y="686"/>
                <a:ext cx="5"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29" name="Line 857"/>
              <p:cNvSpPr>
                <a:spLocks noChangeShapeType="1"/>
              </p:cNvSpPr>
              <p:nvPr/>
            </p:nvSpPr>
            <p:spPr bwMode="auto">
              <a:xfrm flipH="1">
                <a:off x="5043" y="687"/>
                <a:ext cx="7"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0" name="Line 858"/>
              <p:cNvSpPr>
                <a:spLocks noChangeShapeType="1"/>
              </p:cNvSpPr>
              <p:nvPr/>
            </p:nvSpPr>
            <p:spPr bwMode="auto">
              <a:xfrm flipV="1">
                <a:off x="5044" y="687"/>
                <a:ext cx="5"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1" name="Line 859"/>
              <p:cNvSpPr>
                <a:spLocks noChangeShapeType="1"/>
              </p:cNvSpPr>
              <p:nvPr/>
            </p:nvSpPr>
            <p:spPr bwMode="auto">
              <a:xfrm flipH="1">
                <a:off x="5044" y="688"/>
                <a:ext cx="7"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2" name="Line 860"/>
              <p:cNvSpPr>
                <a:spLocks noChangeShapeType="1"/>
              </p:cNvSpPr>
              <p:nvPr/>
            </p:nvSpPr>
            <p:spPr bwMode="auto">
              <a:xfrm flipV="1">
                <a:off x="5045" y="688"/>
                <a:ext cx="6"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3" name="Line 861"/>
              <p:cNvSpPr>
                <a:spLocks noChangeShapeType="1"/>
              </p:cNvSpPr>
              <p:nvPr/>
            </p:nvSpPr>
            <p:spPr bwMode="auto">
              <a:xfrm flipH="1">
                <a:off x="5044" y="689"/>
                <a:ext cx="7"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4" name="Line 862"/>
              <p:cNvSpPr>
                <a:spLocks noChangeShapeType="1"/>
              </p:cNvSpPr>
              <p:nvPr/>
            </p:nvSpPr>
            <p:spPr bwMode="auto">
              <a:xfrm flipV="1">
                <a:off x="5045" y="689"/>
                <a:ext cx="6"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5" name="Line 863"/>
              <p:cNvSpPr>
                <a:spLocks noChangeShapeType="1"/>
              </p:cNvSpPr>
              <p:nvPr/>
            </p:nvSpPr>
            <p:spPr bwMode="auto">
              <a:xfrm flipH="1">
                <a:off x="5045" y="690"/>
                <a:ext cx="8"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6" name="Line 864"/>
              <p:cNvSpPr>
                <a:spLocks noChangeShapeType="1"/>
              </p:cNvSpPr>
              <p:nvPr/>
            </p:nvSpPr>
            <p:spPr bwMode="auto">
              <a:xfrm flipV="1">
                <a:off x="5047" y="690"/>
                <a:ext cx="5"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7" name="AutoShape 865"/>
              <p:cNvSpPr>
                <a:spLocks noChangeArrowheads="1"/>
              </p:cNvSpPr>
              <p:nvPr/>
            </p:nvSpPr>
            <p:spPr bwMode="auto">
              <a:xfrm>
                <a:off x="5043" y="687"/>
                <a:ext cx="10" cy="9"/>
              </a:xfrm>
              <a:custGeom>
                <a:avLst/>
                <a:gdLst>
                  <a:gd name="T0" fmla="*/ 6 w 11"/>
                  <a:gd name="T1" fmla="*/ 0 h 10"/>
                  <a:gd name="T2" fmla="*/ 0 w 11"/>
                  <a:gd name="T3" fmla="*/ 6 h 10"/>
                  <a:gd name="T4" fmla="*/ 5 w 11"/>
                  <a:gd name="T5" fmla="*/ 10 h 10"/>
                  <a:gd name="T6" fmla="*/ 11 w 11"/>
                  <a:gd name="T7" fmla="*/ 4 h 10"/>
                  <a:gd name="T8" fmla="*/ 6 w 11"/>
                  <a:gd name="T9" fmla="*/ 0 h 10"/>
                  <a:gd name="T10" fmla="*/ 0 w 11"/>
                  <a:gd name="T11" fmla="*/ 0 h 10"/>
                  <a:gd name="T12" fmla="*/ 11 w 11"/>
                  <a:gd name="T13" fmla="*/ 10 h 10"/>
                </a:gdLst>
                <a:ahLst/>
                <a:cxnLst>
                  <a:cxn ang="0">
                    <a:pos x="T0" y="T1"/>
                  </a:cxn>
                  <a:cxn ang="0">
                    <a:pos x="T2" y="T3"/>
                  </a:cxn>
                  <a:cxn ang="0">
                    <a:pos x="T4" y="T5"/>
                  </a:cxn>
                  <a:cxn ang="0">
                    <a:pos x="T6" y="T7"/>
                  </a:cxn>
                  <a:cxn ang="0">
                    <a:pos x="T8" y="T9"/>
                  </a:cxn>
                </a:cxnLst>
                <a:rect l="T10" t="T11" r="T12" b="T13"/>
                <a:pathLst>
                  <a:path w="11" h="10">
                    <a:moveTo>
                      <a:pt x="6" y="0"/>
                    </a:moveTo>
                    <a:lnTo>
                      <a:pt x="0" y="6"/>
                    </a:lnTo>
                    <a:lnTo>
                      <a:pt x="5" y="10"/>
                    </a:lnTo>
                    <a:lnTo>
                      <a:pt x="11" y="4"/>
                    </a:lnTo>
                    <a:lnTo>
                      <a:pt x="6"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38" name="Line 866"/>
              <p:cNvSpPr>
                <a:spLocks noChangeShapeType="1"/>
              </p:cNvSpPr>
              <p:nvPr/>
            </p:nvSpPr>
            <p:spPr bwMode="auto">
              <a:xfrm flipV="1">
                <a:off x="5050" y="682"/>
                <a:ext cx="29"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39" name="Line 867"/>
              <p:cNvSpPr>
                <a:spLocks noChangeShapeType="1"/>
              </p:cNvSpPr>
              <p:nvPr/>
            </p:nvSpPr>
            <p:spPr bwMode="auto">
              <a:xfrm flipH="1">
                <a:off x="5049" y="684"/>
                <a:ext cx="3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0" name="Line 868"/>
              <p:cNvSpPr>
                <a:spLocks noChangeShapeType="1"/>
              </p:cNvSpPr>
              <p:nvPr/>
            </p:nvSpPr>
            <p:spPr bwMode="auto">
              <a:xfrm flipV="1">
                <a:off x="5050" y="683"/>
                <a:ext cx="29"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1" name="Line 869"/>
              <p:cNvSpPr>
                <a:spLocks noChangeShapeType="1"/>
              </p:cNvSpPr>
              <p:nvPr/>
            </p:nvSpPr>
            <p:spPr bwMode="auto">
              <a:xfrm flipH="1">
                <a:off x="5049" y="685"/>
                <a:ext cx="3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2" name="Line 870"/>
              <p:cNvSpPr>
                <a:spLocks noChangeShapeType="1"/>
              </p:cNvSpPr>
              <p:nvPr/>
            </p:nvSpPr>
            <p:spPr bwMode="auto">
              <a:xfrm flipV="1">
                <a:off x="5050" y="685"/>
                <a:ext cx="29"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3" name="Line 871"/>
              <p:cNvSpPr>
                <a:spLocks noChangeShapeType="1"/>
              </p:cNvSpPr>
              <p:nvPr/>
            </p:nvSpPr>
            <p:spPr bwMode="auto">
              <a:xfrm flipH="1">
                <a:off x="5049" y="686"/>
                <a:ext cx="3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4" name="Line 872"/>
              <p:cNvSpPr>
                <a:spLocks noChangeShapeType="1"/>
              </p:cNvSpPr>
              <p:nvPr/>
            </p:nvSpPr>
            <p:spPr bwMode="auto">
              <a:xfrm flipV="1">
                <a:off x="5050" y="686"/>
                <a:ext cx="29"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5" name="Line 873"/>
              <p:cNvSpPr>
                <a:spLocks noChangeShapeType="1"/>
              </p:cNvSpPr>
              <p:nvPr/>
            </p:nvSpPr>
            <p:spPr bwMode="auto">
              <a:xfrm flipH="1">
                <a:off x="5049" y="688"/>
                <a:ext cx="3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6" name="Line 874"/>
              <p:cNvSpPr>
                <a:spLocks noChangeShapeType="1"/>
              </p:cNvSpPr>
              <p:nvPr/>
            </p:nvSpPr>
            <p:spPr bwMode="auto">
              <a:xfrm flipV="1">
                <a:off x="5051" y="686"/>
                <a:ext cx="28"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7" name="AutoShape 875"/>
              <p:cNvSpPr>
                <a:spLocks noChangeArrowheads="1"/>
              </p:cNvSpPr>
              <p:nvPr/>
            </p:nvSpPr>
            <p:spPr bwMode="auto">
              <a:xfrm>
                <a:off x="5050" y="683"/>
                <a:ext cx="29" cy="8"/>
              </a:xfrm>
              <a:custGeom>
                <a:avLst/>
                <a:gdLst>
                  <a:gd name="T0" fmla="*/ 0 w 32"/>
                  <a:gd name="T1" fmla="*/ 4 h 9"/>
                  <a:gd name="T2" fmla="*/ 32 w 32"/>
                  <a:gd name="T3" fmla="*/ 0 h 9"/>
                  <a:gd name="T4" fmla="*/ 32 w 32"/>
                  <a:gd name="T5" fmla="*/ 5 h 9"/>
                  <a:gd name="T6" fmla="*/ 0 w 32"/>
                  <a:gd name="T7" fmla="*/ 9 h 9"/>
                  <a:gd name="T8" fmla="*/ 0 w 32"/>
                  <a:gd name="T9" fmla="*/ 4 h 9"/>
                  <a:gd name="T10" fmla="*/ 0 w 32"/>
                  <a:gd name="T11" fmla="*/ 0 h 9"/>
                  <a:gd name="T12" fmla="*/ 32 w 32"/>
                  <a:gd name="T13" fmla="*/ 9 h 9"/>
                </a:gdLst>
                <a:ahLst/>
                <a:cxnLst>
                  <a:cxn ang="0">
                    <a:pos x="T0" y="T1"/>
                  </a:cxn>
                  <a:cxn ang="0">
                    <a:pos x="T2" y="T3"/>
                  </a:cxn>
                  <a:cxn ang="0">
                    <a:pos x="T4" y="T5"/>
                  </a:cxn>
                  <a:cxn ang="0">
                    <a:pos x="T6" y="T7"/>
                  </a:cxn>
                  <a:cxn ang="0">
                    <a:pos x="T8" y="T9"/>
                  </a:cxn>
                </a:cxnLst>
                <a:rect l="T10" t="T11" r="T12" b="T13"/>
                <a:pathLst>
                  <a:path w="32" h="9">
                    <a:moveTo>
                      <a:pt x="0" y="4"/>
                    </a:moveTo>
                    <a:lnTo>
                      <a:pt x="32" y="0"/>
                    </a:lnTo>
                    <a:lnTo>
                      <a:pt x="32" y="5"/>
                    </a:lnTo>
                    <a:lnTo>
                      <a:pt x="0" y="9"/>
                    </a:lnTo>
                    <a:lnTo>
                      <a:pt x="0" y="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48" name="Line 876"/>
              <p:cNvSpPr>
                <a:spLocks noChangeShapeType="1"/>
              </p:cNvSpPr>
              <p:nvPr/>
            </p:nvSpPr>
            <p:spPr bwMode="auto">
              <a:xfrm>
                <a:off x="5081" y="684"/>
                <a:ext cx="5"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49" name="Line 877"/>
              <p:cNvSpPr>
                <a:spLocks noChangeShapeType="1"/>
              </p:cNvSpPr>
              <p:nvPr/>
            </p:nvSpPr>
            <p:spPr bwMode="auto">
              <a:xfrm flipH="1" flipV="1">
                <a:off x="5080" y="683"/>
                <a:ext cx="7"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0" name="Line 878"/>
              <p:cNvSpPr>
                <a:spLocks noChangeShapeType="1"/>
              </p:cNvSpPr>
              <p:nvPr/>
            </p:nvSpPr>
            <p:spPr bwMode="auto">
              <a:xfrm>
                <a:off x="5080" y="685"/>
                <a:ext cx="5"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1" name="Line 879"/>
              <p:cNvSpPr>
                <a:spLocks noChangeShapeType="1"/>
              </p:cNvSpPr>
              <p:nvPr/>
            </p:nvSpPr>
            <p:spPr bwMode="auto">
              <a:xfrm flipH="1" flipV="1">
                <a:off x="5079" y="684"/>
                <a:ext cx="7"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2" name="Line 880"/>
              <p:cNvSpPr>
                <a:spLocks noChangeShapeType="1"/>
              </p:cNvSpPr>
              <p:nvPr/>
            </p:nvSpPr>
            <p:spPr bwMode="auto">
              <a:xfrm>
                <a:off x="5079" y="686"/>
                <a:ext cx="5"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3" name="Line 881"/>
              <p:cNvSpPr>
                <a:spLocks noChangeShapeType="1"/>
              </p:cNvSpPr>
              <p:nvPr/>
            </p:nvSpPr>
            <p:spPr bwMode="auto">
              <a:xfrm flipH="1" flipV="1">
                <a:off x="5078" y="685"/>
                <a:ext cx="6"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4" name="Line 882"/>
              <p:cNvSpPr>
                <a:spLocks noChangeShapeType="1"/>
              </p:cNvSpPr>
              <p:nvPr/>
            </p:nvSpPr>
            <p:spPr bwMode="auto">
              <a:xfrm>
                <a:off x="5078" y="686"/>
                <a:ext cx="5"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5" name="Line 883"/>
              <p:cNvSpPr>
                <a:spLocks noChangeShapeType="1"/>
              </p:cNvSpPr>
              <p:nvPr/>
            </p:nvSpPr>
            <p:spPr bwMode="auto">
              <a:xfrm flipH="1" flipV="1">
                <a:off x="5076" y="686"/>
                <a:ext cx="7"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6" name="Line 884"/>
              <p:cNvSpPr>
                <a:spLocks noChangeShapeType="1"/>
              </p:cNvSpPr>
              <p:nvPr/>
            </p:nvSpPr>
            <p:spPr bwMode="auto">
              <a:xfrm>
                <a:off x="5077" y="687"/>
                <a:ext cx="4"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7" name="AutoShape 885"/>
              <p:cNvSpPr>
                <a:spLocks noChangeArrowheads="1"/>
              </p:cNvSpPr>
              <p:nvPr/>
            </p:nvSpPr>
            <p:spPr bwMode="auto">
              <a:xfrm>
                <a:off x="5077" y="684"/>
                <a:ext cx="9" cy="9"/>
              </a:xfrm>
              <a:custGeom>
                <a:avLst/>
                <a:gdLst>
                  <a:gd name="T0" fmla="*/ 0 w 10"/>
                  <a:gd name="T1" fmla="*/ 3 h 10"/>
                  <a:gd name="T2" fmla="*/ 5 w 10"/>
                  <a:gd name="T3" fmla="*/ 10 h 10"/>
                  <a:gd name="T4" fmla="*/ 10 w 10"/>
                  <a:gd name="T5" fmla="*/ 6 h 10"/>
                  <a:gd name="T6" fmla="*/ 4 w 10"/>
                  <a:gd name="T7" fmla="*/ 0 h 10"/>
                  <a:gd name="T8" fmla="*/ 0 w 10"/>
                  <a:gd name="T9" fmla="*/ 3 h 10"/>
                  <a:gd name="T10" fmla="*/ 0 w 10"/>
                  <a:gd name="T11" fmla="*/ 0 h 10"/>
                  <a:gd name="T12" fmla="*/ 10 w 10"/>
                  <a:gd name="T13" fmla="*/ 10 h 10"/>
                </a:gdLst>
                <a:ahLst/>
                <a:cxnLst>
                  <a:cxn ang="0">
                    <a:pos x="T0" y="T1"/>
                  </a:cxn>
                  <a:cxn ang="0">
                    <a:pos x="T2" y="T3"/>
                  </a:cxn>
                  <a:cxn ang="0">
                    <a:pos x="T4" y="T5"/>
                  </a:cxn>
                  <a:cxn ang="0">
                    <a:pos x="T6" y="T7"/>
                  </a:cxn>
                  <a:cxn ang="0">
                    <a:pos x="T8" y="T9"/>
                  </a:cxn>
                </a:cxnLst>
                <a:rect l="T10" t="T11" r="T12" b="T13"/>
                <a:pathLst>
                  <a:path w="10" h="10">
                    <a:moveTo>
                      <a:pt x="0" y="3"/>
                    </a:moveTo>
                    <a:lnTo>
                      <a:pt x="5" y="10"/>
                    </a:lnTo>
                    <a:lnTo>
                      <a:pt x="10" y="6"/>
                    </a:lnTo>
                    <a:lnTo>
                      <a:pt x="4" y="0"/>
                    </a:lnTo>
                    <a:lnTo>
                      <a:pt x="0" y="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58" name="Line 886"/>
              <p:cNvSpPr>
                <a:spLocks noChangeShapeType="1"/>
              </p:cNvSpPr>
              <p:nvPr/>
            </p:nvSpPr>
            <p:spPr bwMode="auto">
              <a:xfrm flipH="1">
                <a:off x="5076" y="631"/>
                <a:ext cx="35" cy="5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59" name="Line 887"/>
              <p:cNvSpPr>
                <a:spLocks noChangeShapeType="1"/>
              </p:cNvSpPr>
              <p:nvPr/>
            </p:nvSpPr>
            <p:spPr bwMode="auto">
              <a:xfrm flipV="1">
                <a:off x="5078" y="615"/>
                <a:ext cx="43" cy="7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0" name="Line 888"/>
              <p:cNvSpPr>
                <a:spLocks noChangeShapeType="1"/>
              </p:cNvSpPr>
              <p:nvPr/>
            </p:nvSpPr>
            <p:spPr bwMode="auto">
              <a:xfrm flipH="1">
                <a:off x="5077" y="616"/>
                <a:ext cx="45" cy="7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1" name="Line 889"/>
              <p:cNvSpPr>
                <a:spLocks noChangeShapeType="1"/>
              </p:cNvSpPr>
              <p:nvPr/>
            </p:nvSpPr>
            <p:spPr bwMode="auto">
              <a:xfrm flipV="1">
                <a:off x="5079" y="616"/>
                <a:ext cx="43" cy="7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2" name="Line 890"/>
              <p:cNvSpPr>
                <a:spLocks noChangeShapeType="1"/>
              </p:cNvSpPr>
              <p:nvPr/>
            </p:nvSpPr>
            <p:spPr bwMode="auto">
              <a:xfrm flipH="1">
                <a:off x="5079" y="617"/>
                <a:ext cx="45" cy="7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3" name="Line 891"/>
              <p:cNvSpPr>
                <a:spLocks noChangeShapeType="1"/>
              </p:cNvSpPr>
              <p:nvPr/>
            </p:nvSpPr>
            <p:spPr bwMode="auto">
              <a:xfrm flipV="1">
                <a:off x="5080" y="615"/>
                <a:ext cx="43" cy="7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4" name="Line 892"/>
              <p:cNvSpPr>
                <a:spLocks noChangeShapeType="1"/>
              </p:cNvSpPr>
              <p:nvPr/>
            </p:nvSpPr>
            <p:spPr bwMode="auto">
              <a:xfrm flipH="1">
                <a:off x="5080" y="617"/>
                <a:ext cx="45" cy="6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5" name="Line 893"/>
              <p:cNvSpPr>
                <a:spLocks noChangeShapeType="1"/>
              </p:cNvSpPr>
              <p:nvPr/>
            </p:nvSpPr>
            <p:spPr bwMode="auto">
              <a:xfrm flipV="1">
                <a:off x="5081" y="617"/>
                <a:ext cx="43" cy="7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6" name="Line 894"/>
              <p:cNvSpPr>
                <a:spLocks noChangeShapeType="1"/>
              </p:cNvSpPr>
              <p:nvPr/>
            </p:nvSpPr>
            <p:spPr bwMode="auto">
              <a:xfrm flipH="1">
                <a:off x="5114" y="617"/>
                <a:ext cx="1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7" name="AutoShape 895"/>
              <p:cNvSpPr>
                <a:spLocks noChangeArrowheads="1"/>
              </p:cNvSpPr>
              <p:nvPr/>
            </p:nvSpPr>
            <p:spPr bwMode="auto">
              <a:xfrm>
                <a:off x="5076" y="616"/>
                <a:ext cx="49" cy="72"/>
              </a:xfrm>
              <a:custGeom>
                <a:avLst/>
                <a:gdLst>
                  <a:gd name="T0" fmla="*/ 0 w 54"/>
                  <a:gd name="T1" fmla="*/ 77 h 80"/>
                  <a:gd name="T2" fmla="*/ 49 w 54"/>
                  <a:gd name="T3" fmla="*/ 0 h 80"/>
                  <a:gd name="T4" fmla="*/ 54 w 54"/>
                  <a:gd name="T5" fmla="*/ 2 h 80"/>
                  <a:gd name="T6" fmla="*/ 6 w 54"/>
                  <a:gd name="T7" fmla="*/ 80 h 80"/>
                  <a:gd name="T8" fmla="*/ 0 w 54"/>
                  <a:gd name="T9" fmla="*/ 77 h 80"/>
                  <a:gd name="T10" fmla="*/ 0 w 54"/>
                  <a:gd name="T11" fmla="*/ 0 h 80"/>
                  <a:gd name="T12" fmla="*/ 54 w 54"/>
                  <a:gd name="T13" fmla="*/ 80 h 80"/>
                </a:gdLst>
                <a:ahLst/>
                <a:cxnLst>
                  <a:cxn ang="0">
                    <a:pos x="T0" y="T1"/>
                  </a:cxn>
                  <a:cxn ang="0">
                    <a:pos x="T2" y="T3"/>
                  </a:cxn>
                  <a:cxn ang="0">
                    <a:pos x="T4" y="T5"/>
                  </a:cxn>
                  <a:cxn ang="0">
                    <a:pos x="T6" y="T7"/>
                  </a:cxn>
                  <a:cxn ang="0">
                    <a:pos x="T8" y="T9"/>
                  </a:cxn>
                </a:cxnLst>
                <a:rect l="T10" t="T11" r="T12" b="T13"/>
                <a:pathLst>
                  <a:path w="54" h="80">
                    <a:moveTo>
                      <a:pt x="0" y="77"/>
                    </a:moveTo>
                    <a:lnTo>
                      <a:pt x="49" y="0"/>
                    </a:lnTo>
                    <a:lnTo>
                      <a:pt x="54" y="2"/>
                    </a:lnTo>
                    <a:lnTo>
                      <a:pt x="6" y="80"/>
                    </a:lnTo>
                    <a:lnTo>
                      <a:pt x="0" y="7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68" name="Line 896"/>
              <p:cNvSpPr>
                <a:spLocks noChangeShapeType="1"/>
              </p:cNvSpPr>
              <p:nvPr/>
            </p:nvSpPr>
            <p:spPr bwMode="auto">
              <a:xfrm flipV="1">
                <a:off x="5097" y="614"/>
                <a:ext cx="23" cy="7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69" name="Line 897"/>
              <p:cNvSpPr>
                <a:spLocks noChangeShapeType="1"/>
              </p:cNvSpPr>
              <p:nvPr/>
            </p:nvSpPr>
            <p:spPr bwMode="auto">
              <a:xfrm flipH="1">
                <a:off x="5097" y="617"/>
                <a:ext cx="25" cy="7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0" name="Line 898"/>
              <p:cNvSpPr>
                <a:spLocks noChangeShapeType="1"/>
              </p:cNvSpPr>
              <p:nvPr/>
            </p:nvSpPr>
            <p:spPr bwMode="auto">
              <a:xfrm flipV="1">
                <a:off x="5099" y="615"/>
                <a:ext cx="22" cy="7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1" name="Line 899"/>
              <p:cNvSpPr>
                <a:spLocks noChangeShapeType="1"/>
              </p:cNvSpPr>
              <p:nvPr/>
            </p:nvSpPr>
            <p:spPr bwMode="auto">
              <a:xfrm flipH="1">
                <a:off x="5099" y="617"/>
                <a:ext cx="24" cy="7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2" name="Line 900"/>
              <p:cNvSpPr>
                <a:spLocks noChangeShapeType="1"/>
              </p:cNvSpPr>
              <p:nvPr/>
            </p:nvSpPr>
            <p:spPr bwMode="auto">
              <a:xfrm flipV="1">
                <a:off x="5100" y="615"/>
                <a:ext cx="23" cy="7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3" name="Line 901"/>
              <p:cNvSpPr>
                <a:spLocks noChangeShapeType="1"/>
              </p:cNvSpPr>
              <p:nvPr/>
            </p:nvSpPr>
            <p:spPr bwMode="auto">
              <a:xfrm flipH="1">
                <a:off x="5100" y="617"/>
                <a:ext cx="25" cy="7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4" name="Line 902"/>
              <p:cNvSpPr>
                <a:spLocks noChangeShapeType="1"/>
              </p:cNvSpPr>
              <p:nvPr/>
            </p:nvSpPr>
            <p:spPr bwMode="auto">
              <a:xfrm flipV="1">
                <a:off x="5101" y="615"/>
                <a:ext cx="23" cy="7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5" name="Line 903"/>
              <p:cNvSpPr>
                <a:spLocks noChangeShapeType="1"/>
              </p:cNvSpPr>
              <p:nvPr/>
            </p:nvSpPr>
            <p:spPr bwMode="auto">
              <a:xfrm flipH="1">
                <a:off x="5102" y="617"/>
                <a:ext cx="24" cy="7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6" name="AutoShape 904"/>
              <p:cNvSpPr>
                <a:spLocks noChangeArrowheads="1"/>
              </p:cNvSpPr>
              <p:nvPr/>
            </p:nvSpPr>
            <p:spPr bwMode="auto">
              <a:xfrm>
                <a:off x="5097" y="616"/>
                <a:ext cx="29" cy="77"/>
              </a:xfrm>
              <a:custGeom>
                <a:avLst/>
                <a:gdLst>
                  <a:gd name="T0" fmla="*/ 26 w 32"/>
                  <a:gd name="T1" fmla="*/ 0 h 85"/>
                  <a:gd name="T2" fmla="*/ 0 w 32"/>
                  <a:gd name="T3" fmla="*/ 84 h 85"/>
                  <a:gd name="T4" fmla="*/ 6 w 32"/>
                  <a:gd name="T5" fmla="*/ 85 h 85"/>
                  <a:gd name="T6" fmla="*/ 32 w 32"/>
                  <a:gd name="T7" fmla="*/ 2 h 85"/>
                  <a:gd name="T8" fmla="*/ 26 w 32"/>
                  <a:gd name="T9" fmla="*/ 0 h 85"/>
                  <a:gd name="T10" fmla="*/ 0 w 32"/>
                  <a:gd name="T11" fmla="*/ 0 h 85"/>
                  <a:gd name="T12" fmla="*/ 32 w 32"/>
                  <a:gd name="T13" fmla="*/ 85 h 85"/>
                </a:gdLst>
                <a:ahLst/>
                <a:cxnLst>
                  <a:cxn ang="0">
                    <a:pos x="T0" y="T1"/>
                  </a:cxn>
                  <a:cxn ang="0">
                    <a:pos x="T2" y="T3"/>
                  </a:cxn>
                  <a:cxn ang="0">
                    <a:pos x="T4" y="T5"/>
                  </a:cxn>
                  <a:cxn ang="0">
                    <a:pos x="T6" y="T7"/>
                  </a:cxn>
                  <a:cxn ang="0">
                    <a:pos x="T8" y="T9"/>
                  </a:cxn>
                </a:cxnLst>
                <a:rect l="T10" t="T11" r="T12" b="T13"/>
                <a:pathLst>
                  <a:path w="32" h="85">
                    <a:moveTo>
                      <a:pt x="26" y="0"/>
                    </a:moveTo>
                    <a:lnTo>
                      <a:pt x="0" y="84"/>
                    </a:lnTo>
                    <a:lnTo>
                      <a:pt x="6" y="85"/>
                    </a:lnTo>
                    <a:lnTo>
                      <a:pt x="32" y="2"/>
                    </a:lnTo>
                    <a:lnTo>
                      <a:pt x="26"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77" name="Line 905"/>
              <p:cNvSpPr>
                <a:spLocks noChangeShapeType="1"/>
              </p:cNvSpPr>
              <p:nvPr/>
            </p:nvSpPr>
            <p:spPr bwMode="auto">
              <a:xfrm flipH="1">
                <a:off x="5097" y="664"/>
                <a:ext cx="25"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8" name="Line 906"/>
              <p:cNvSpPr>
                <a:spLocks noChangeShapeType="1"/>
              </p:cNvSpPr>
              <p:nvPr/>
            </p:nvSpPr>
            <p:spPr bwMode="auto">
              <a:xfrm flipV="1">
                <a:off x="5099" y="664"/>
                <a:ext cx="22"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79" name="Line 907"/>
              <p:cNvSpPr>
                <a:spLocks noChangeShapeType="1"/>
              </p:cNvSpPr>
              <p:nvPr/>
            </p:nvSpPr>
            <p:spPr bwMode="auto">
              <a:xfrm flipH="1">
                <a:off x="5099" y="665"/>
                <a:ext cx="24"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0" name="Line 908"/>
              <p:cNvSpPr>
                <a:spLocks noChangeShapeType="1"/>
              </p:cNvSpPr>
              <p:nvPr/>
            </p:nvSpPr>
            <p:spPr bwMode="auto">
              <a:xfrm flipV="1">
                <a:off x="5100" y="664"/>
                <a:ext cx="23" cy="2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1" name="Line 909"/>
              <p:cNvSpPr>
                <a:spLocks noChangeShapeType="1"/>
              </p:cNvSpPr>
              <p:nvPr/>
            </p:nvSpPr>
            <p:spPr bwMode="auto">
              <a:xfrm flipH="1">
                <a:off x="5100" y="666"/>
                <a:ext cx="24"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2" name="Line 910"/>
              <p:cNvSpPr>
                <a:spLocks noChangeShapeType="1"/>
              </p:cNvSpPr>
              <p:nvPr/>
            </p:nvSpPr>
            <p:spPr bwMode="auto">
              <a:xfrm flipV="1">
                <a:off x="5101" y="665"/>
                <a:ext cx="23"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3" name="Line 911"/>
              <p:cNvSpPr>
                <a:spLocks noChangeShapeType="1"/>
              </p:cNvSpPr>
              <p:nvPr/>
            </p:nvSpPr>
            <p:spPr bwMode="auto">
              <a:xfrm flipH="1">
                <a:off x="5100" y="667"/>
                <a:ext cx="25"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4" name="Line 912"/>
              <p:cNvSpPr>
                <a:spLocks noChangeShapeType="1"/>
              </p:cNvSpPr>
              <p:nvPr/>
            </p:nvSpPr>
            <p:spPr bwMode="auto">
              <a:xfrm flipV="1">
                <a:off x="5102" y="666"/>
                <a:ext cx="22" cy="2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5" name="AutoShape 913"/>
              <p:cNvSpPr>
                <a:spLocks noChangeArrowheads="1"/>
              </p:cNvSpPr>
              <p:nvPr/>
            </p:nvSpPr>
            <p:spPr bwMode="auto">
              <a:xfrm>
                <a:off x="5098" y="664"/>
                <a:ext cx="27" cy="29"/>
              </a:xfrm>
              <a:custGeom>
                <a:avLst/>
                <a:gdLst>
                  <a:gd name="T0" fmla="*/ 0 w 30"/>
                  <a:gd name="T1" fmla="*/ 29 h 32"/>
                  <a:gd name="T2" fmla="*/ 25 w 30"/>
                  <a:gd name="T3" fmla="*/ 0 h 32"/>
                  <a:gd name="T4" fmla="*/ 30 w 30"/>
                  <a:gd name="T5" fmla="*/ 3 h 32"/>
                  <a:gd name="T6" fmla="*/ 5 w 30"/>
                  <a:gd name="T7" fmla="*/ 32 h 32"/>
                  <a:gd name="T8" fmla="*/ 0 w 30"/>
                  <a:gd name="T9" fmla="*/ 29 h 32"/>
                  <a:gd name="T10" fmla="*/ 0 w 30"/>
                  <a:gd name="T11" fmla="*/ 0 h 32"/>
                  <a:gd name="T12" fmla="*/ 30 w 30"/>
                  <a:gd name="T13" fmla="*/ 32 h 32"/>
                </a:gdLst>
                <a:ahLst/>
                <a:cxnLst>
                  <a:cxn ang="0">
                    <a:pos x="T0" y="T1"/>
                  </a:cxn>
                  <a:cxn ang="0">
                    <a:pos x="T2" y="T3"/>
                  </a:cxn>
                  <a:cxn ang="0">
                    <a:pos x="T4" y="T5"/>
                  </a:cxn>
                  <a:cxn ang="0">
                    <a:pos x="T6" y="T7"/>
                  </a:cxn>
                  <a:cxn ang="0">
                    <a:pos x="T8" y="T9"/>
                  </a:cxn>
                </a:cxnLst>
                <a:rect l="T10" t="T11" r="T12" b="T13"/>
                <a:pathLst>
                  <a:path w="30" h="32">
                    <a:moveTo>
                      <a:pt x="0" y="29"/>
                    </a:moveTo>
                    <a:lnTo>
                      <a:pt x="25" y="0"/>
                    </a:lnTo>
                    <a:lnTo>
                      <a:pt x="30" y="3"/>
                    </a:lnTo>
                    <a:lnTo>
                      <a:pt x="5" y="32"/>
                    </a:lnTo>
                    <a:lnTo>
                      <a:pt x="0" y="2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86" name="Line 914"/>
              <p:cNvSpPr>
                <a:spLocks noChangeShapeType="1"/>
              </p:cNvSpPr>
              <p:nvPr/>
            </p:nvSpPr>
            <p:spPr bwMode="auto">
              <a:xfrm>
                <a:off x="5124" y="618"/>
                <a:ext cx="2"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7" name="Line 915"/>
              <p:cNvSpPr>
                <a:spLocks noChangeShapeType="1"/>
              </p:cNvSpPr>
              <p:nvPr/>
            </p:nvSpPr>
            <p:spPr bwMode="auto">
              <a:xfrm flipH="1" flipV="1">
                <a:off x="5122" y="617"/>
                <a:ext cx="3"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8" name="Line 916"/>
              <p:cNvSpPr>
                <a:spLocks noChangeShapeType="1"/>
              </p:cNvSpPr>
              <p:nvPr/>
            </p:nvSpPr>
            <p:spPr bwMode="auto">
              <a:xfrm>
                <a:off x="5123" y="618"/>
                <a:ext cx="1"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89" name="Line 917"/>
              <p:cNvSpPr>
                <a:spLocks noChangeShapeType="1"/>
              </p:cNvSpPr>
              <p:nvPr/>
            </p:nvSpPr>
            <p:spPr bwMode="auto">
              <a:xfrm flipH="1" flipV="1">
                <a:off x="5121" y="617"/>
                <a:ext cx="3"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0" name="Line 918"/>
              <p:cNvSpPr>
                <a:spLocks noChangeShapeType="1"/>
              </p:cNvSpPr>
              <p:nvPr/>
            </p:nvSpPr>
            <p:spPr bwMode="auto">
              <a:xfrm>
                <a:off x="5121" y="618"/>
                <a:ext cx="2"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1" name="Line 919"/>
              <p:cNvSpPr>
                <a:spLocks noChangeShapeType="1"/>
              </p:cNvSpPr>
              <p:nvPr/>
            </p:nvSpPr>
            <p:spPr bwMode="auto">
              <a:xfrm flipH="1" flipV="1">
                <a:off x="5119" y="617"/>
                <a:ext cx="4" cy="4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2" name="Line 920"/>
              <p:cNvSpPr>
                <a:spLocks noChangeShapeType="1"/>
              </p:cNvSpPr>
              <p:nvPr/>
            </p:nvSpPr>
            <p:spPr bwMode="auto">
              <a:xfrm>
                <a:off x="5120" y="618"/>
                <a:ext cx="1" cy="4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3" name="Line 921"/>
              <p:cNvSpPr>
                <a:spLocks noChangeShapeType="1"/>
              </p:cNvSpPr>
              <p:nvPr/>
            </p:nvSpPr>
            <p:spPr bwMode="auto">
              <a:xfrm flipH="1" flipV="1">
                <a:off x="5118" y="617"/>
                <a:ext cx="3" cy="5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4" name="AutoShape 922"/>
              <p:cNvSpPr>
                <a:spLocks noChangeArrowheads="1"/>
              </p:cNvSpPr>
              <p:nvPr/>
            </p:nvSpPr>
            <p:spPr bwMode="auto">
              <a:xfrm>
                <a:off x="5118" y="618"/>
                <a:ext cx="7" cy="48"/>
              </a:xfrm>
              <a:custGeom>
                <a:avLst/>
                <a:gdLst>
                  <a:gd name="T0" fmla="*/ 2 w 8"/>
                  <a:gd name="T1" fmla="*/ 53 h 53"/>
                  <a:gd name="T2" fmla="*/ 0 w 8"/>
                  <a:gd name="T3" fmla="*/ 0 h 53"/>
                  <a:gd name="T4" fmla="*/ 6 w 8"/>
                  <a:gd name="T5" fmla="*/ 0 h 53"/>
                  <a:gd name="T6" fmla="*/ 8 w 8"/>
                  <a:gd name="T7" fmla="*/ 52 h 53"/>
                  <a:gd name="T8" fmla="*/ 2 w 8"/>
                  <a:gd name="T9" fmla="*/ 53 h 53"/>
                  <a:gd name="T10" fmla="*/ 0 w 8"/>
                  <a:gd name="T11" fmla="*/ 0 h 53"/>
                  <a:gd name="T12" fmla="*/ 8 w 8"/>
                  <a:gd name="T13" fmla="*/ 53 h 53"/>
                </a:gdLst>
                <a:ahLst/>
                <a:cxnLst>
                  <a:cxn ang="0">
                    <a:pos x="T0" y="T1"/>
                  </a:cxn>
                  <a:cxn ang="0">
                    <a:pos x="T2" y="T3"/>
                  </a:cxn>
                  <a:cxn ang="0">
                    <a:pos x="T4" y="T5"/>
                  </a:cxn>
                  <a:cxn ang="0">
                    <a:pos x="T6" y="T7"/>
                  </a:cxn>
                  <a:cxn ang="0">
                    <a:pos x="T8" y="T9"/>
                  </a:cxn>
                </a:cxnLst>
                <a:rect l="T10" t="T11" r="T12" b="T13"/>
                <a:pathLst>
                  <a:path w="8" h="53">
                    <a:moveTo>
                      <a:pt x="2" y="53"/>
                    </a:moveTo>
                    <a:lnTo>
                      <a:pt x="0" y="0"/>
                    </a:lnTo>
                    <a:lnTo>
                      <a:pt x="6" y="0"/>
                    </a:lnTo>
                    <a:lnTo>
                      <a:pt x="8" y="52"/>
                    </a:lnTo>
                    <a:lnTo>
                      <a:pt x="2" y="5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3995" name="Line 923"/>
              <p:cNvSpPr>
                <a:spLocks noChangeShapeType="1"/>
              </p:cNvSpPr>
              <p:nvPr/>
            </p:nvSpPr>
            <p:spPr bwMode="auto">
              <a:xfrm>
                <a:off x="5070" y="68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6" name="Line 924"/>
              <p:cNvSpPr>
                <a:spLocks noChangeShapeType="1"/>
              </p:cNvSpPr>
              <p:nvPr/>
            </p:nvSpPr>
            <p:spPr bwMode="auto">
              <a:xfrm flipV="1">
                <a:off x="5071" y="677"/>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7" name="Line 925"/>
              <p:cNvSpPr>
                <a:spLocks noChangeShapeType="1"/>
              </p:cNvSpPr>
              <p:nvPr/>
            </p:nvSpPr>
            <p:spPr bwMode="auto">
              <a:xfrm>
                <a:off x="5072" y="669"/>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8" name="Line 926"/>
              <p:cNvSpPr>
                <a:spLocks noChangeShapeType="1"/>
              </p:cNvSpPr>
              <p:nvPr/>
            </p:nvSpPr>
            <p:spPr bwMode="auto">
              <a:xfrm flipV="1">
                <a:off x="5072" y="659"/>
                <a:ext cx="1"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3999" name="Line 927"/>
              <p:cNvSpPr>
                <a:spLocks noChangeShapeType="1"/>
              </p:cNvSpPr>
              <p:nvPr/>
            </p:nvSpPr>
            <p:spPr bwMode="auto">
              <a:xfrm>
                <a:off x="5072" y="651"/>
                <a:ext cx="1" cy="4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0" name="Line 928"/>
              <p:cNvSpPr>
                <a:spLocks noChangeShapeType="1"/>
              </p:cNvSpPr>
              <p:nvPr/>
            </p:nvSpPr>
            <p:spPr bwMode="auto">
              <a:xfrm flipV="1">
                <a:off x="5073" y="641"/>
                <a:ext cx="1" cy="5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1" name="Line 929"/>
              <p:cNvSpPr>
                <a:spLocks noChangeShapeType="1"/>
              </p:cNvSpPr>
              <p:nvPr/>
            </p:nvSpPr>
            <p:spPr bwMode="auto">
              <a:xfrm>
                <a:off x="5074" y="633"/>
                <a:ext cx="1" cy="6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2" name="Line 930"/>
              <p:cNvSpPr>
                <a:spLocks noChangeShapeType="1"/>
              </p:cNvSpPr>
              <p:nvPr/>
            </p:nvSpPr>
            <p:spPr bwMode="auto">
              <a:xfrm flipV="1">
                <a:off x="5074" y="629"/>
                <a:ext cx="1" cy="6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3" name="Line 931"/>
              <p:cNvSpPr>
                <a:spLocks noChangeShapeType="1"/>
              </p:cNvSpPr>
              <p:nvPr/>
            </p:nvSpPr>
            <p:spPr bwMode="auto">
              <a:xfrm>
                <a:off x="5075" y="631"/>
                <a:ext cx="1" cy="6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4" name="Line 932"/>
              <p:cNvSpPr>
                <a:spLocks noChangeShapeType="1"/>
              </p:cNvSpPr>
              <p:nvPr/>
            </p:nvSpPr>
            <p:spPr bwMode="auto">
              <a:xfrm flipV="1">
                <a:off x="5076" y="629"/>
                <a:ext cx="1" cy="6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5" name="Line 933"/>
              <p:cNvSpPr>
                <a:spLocks noChangeShapeType="1"/>
              </p:cNvSpPr>
              <p:nvPr/>
            </p:nvSpPr>
            <p:spPr bwMode="auto">
              <a:xfrm>
                <a:off x="5077" y="630"/>
                <a:ext cx="1" cy="6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6" name="Line 934"/>
              <p:cNvSpPr>
                <a:spLocks noChangeShapeType="1"/>
              </p:cNvSpPr>
              <p:nvPr/>
            </p:nvSpPr>
            <p:spPr bwMode="auto">
              <a:xfrm flipV="1">
                <a:off x="5077" y="628"/>
                <a:ext cx="1" cy="6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7" name="Line 935"/>
              <p:cNvSpPr>
                <a:spLocks noChangeShapeType="1"/>
              </p:cNvSpPr>
              <p:nvPr/>
            </p:nvSpPr>
            <p:spPr bwMode="auto">
              <a:xfrm>
                <a:off x="5078" y="629"/>
                <a:ext cx="1" cy="6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8" name="Line 936"/>
              <p:cNvSpPr>
                <a:spLocks noChangeShapeType="1"/>
              </p:cNvSpPr>
              <p:nvPr/>
            </p:nvSpPr>
            <p:spPr bwMode="auto">
              <a:xfrm flipV="1">
                <a:off x="5079" y="627"/>
                <a:ext cx="1" cy="6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09" name="Line 937"/>
              <p:cNvSpPr>
                <a:spLocks noChangeShapeType="1"/>
              </p:cNvSpPr>
              <p:nvPr/>
            </p:nvSpPr>
            <p:spPr bwMode="auto">
              <a:xfrm>
                <a:off x="5080" y="628"/>
                <a:ext cx="1" cy="6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0" name="Line 938"/>
              <p:cNvSpPr>
                <a:spLocks noChangeShapeType="1"/>
              </p:cNvSpPr>
              <p:nvPr/>
            </p:nvSpPr>
            <p:spPr bwMode="auto">
              <a:xfrm flipV="1">
                <a:off x="5081" y="626"/>
                <a:ext cx="1" cy="6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1" name="Line 939"/>
              <p:cNvSpPr>
                <a:spLocks noChangeShapeType="1"/>
              </p:cNvSpPr>
              <p:nvPr/>
            </p:nvSpPr>
            <p:spPr bwMode="auto">
              <a:xfrm>
                <a:off x="5081" y="627"/>
                <a:ext cx="1" cy="6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2" name="Line 940"/>
              <p:cNvSpPr>
                <a:spLocks noChangeShapeType="1"/>
              </p:cNvSpPr>
              <p:nvPr/>
            </p:nvSpPr>
            <p:spPr bwMode="auto">
              <a:xfrm flipV="1">
                <a:off x="5081" y="625"/>
                <a:ext cx="1" cy="7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3" name="Line 941"/>
              <p:cNvSpPr>
                <a:spLocks noChangeShapeType="1"/>
              </p:cNvSpPr>
              <p:nvPr/>
            </p:nvSpPr>
            <p:spPr bwMode="auto">
              <a:xfrm>
                <a:off x="5082" y="626"/>
                <a:ext cx="1" cy="6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4" name="Line 942"/>
              <p:cNvSpPr>
                <a:spLocks noChangeShapeType="1"/>
              </p:cNvSpPr>
              <p:nvPr/>
            </p:nvSpPr>
            <p:spPr bwMode="auto">
              <a:xfrm flipV="1">
                <a:off x="5083" y="625"/>
                <a:ext cx="1" cy="7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5" name="Line 943"/>
              <p:cNvSpPr>
                <a:spLocks noChangeShapeType="1"/>
              </p:cNvSpPr>
              <p:nvPr/>
            </p:nvSpPr>
            <p:spPr bwMode="auto">
              <a:xfrm>
                <a:off x="5084" y="626"/>
                <a:ext cx="1" cy="6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6" name="Line 944"/>
              <p:cNvSpPr>
                <a:spLocks noChangeShapeType="1"/>
              </p:cNvSpPr>
              <p:nvPr/>
            </p:nvSpPr>
            <p:spPr bwMode="auto">
              <a:xfrm flipV="1">
                <a:off x="5084" y="624"/>
                <a:ext cx="1" cy="7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7" name="Line 945"/>
              <p:cNvSpPr>
                <a:spLocks noChangeShapeType="1"/>
              </p:cNvSpPr>
              <p:nvPr/>
            </p:nvSpPr>
            <p:spPr bwMode="auto">
              <a:xfrm>
                <a:off x="5085" y="625"/>
                <a:ext cx="1" cy="6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8" name="Line 946"/>
              <p:cNvSpPr>
                <a:spLocks noChangeShapeType="1"/>
              </p:cNvSpPr>
              <p:nvPr/>
            </p:nvSpPr>
            <p:spPr bwMode="auto">
              <a:xfrm flipV="1">
                <a:off x="5086" y="623"/>
                <a:ext cx="1" cy="7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19" name="Line 947"/>
              <p:cNvSpPr>
                <a:spLocks noChangeShapeType="1"/>
              </p:cNvSpPr>
              <p:nvPr/>
            </p:nvSpPr>
            <p:spPr bwMode="auto">
              <a:xfrm>
                <a:off x="5087" y="624"/>
                <a:ext cx="1" cy="6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0" name="Line 948"/>
              <p:cNvSpPr>
                <a:spLocks noChangeShapeType="1"/>
              </p:cNvSpPr>
              <p:nvPr/>
            </p:nvSpPr>
            <p:spPr bwMode="auto">
              <a:xfrm flipV="1">
                <a:off x="5088" y="622"/>
                <a:ext cx="1" cy="7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1" name="Line 949"/>
              <p:cNvSpPr>
                <a:spLocks noChangeShapeType="1"/>
              </p:cNvSpPr>
              <p:nvPr/>
            </p:nvSpPr>
            <p:spPr bwMode="auto">
              <a:xfrm>
                <a:off x="5088" y="624"/>
                <a:ext cx="1" cy="6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2" name="Line 950"/>
              <p:cNvSpPr>
                <a:spLocks noChangeShapeType="1"/>
              </p:cNvSpPr>
              <p:nvPr/>
            </p:nvSpPr>
            <p:spPr bwMode="auto">
              <a:xfrm flipV="1">
                <a:off x="5089" y="638"/>
                <a:ext cx="1" cy="5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3" name="Line 951"/>
              <p:cNvSpPr>
                <a:spLocks noChangeShapeType="1"/>
              </p:cNvSpPr>
              <p:nvPr/>
            </p:nvSpPr>
            <p:spPr bwMode="auto">
              <a:xfrm>
                <a:off x="5090" y="653"/>
                <a:ext cx="1"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4" name="Line 952"/>
              <p:cNvSpPr>
                <a:spLocks noChangeShapeType="1"/>
              </p:cNvSpPr>
              <p:nvPr/>
            </p:nvSpPr>
            <p:spPr bwMode="auto">
              <a:xfrm flipV="1">
                <a:off x="5090" y="668"/>
                <a:ext cx="1" cy="2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5" name="Line 953"/>
              <p:cNvSpPr>
                <a:spLocks noChangeShapeType="1"/>
              </p:cNvSpPr>
              <p:nvPr/>
            </p:nvSpPr>
            <p:spPr bwMode="auto">
              <a:xfrm>
                <a:off x="5090" y="684"/>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6" name="AutoShape 954"/>
              <p:cNvSpPr>
                <a:spLocks noChangeArrowheads="1"/>
              </p:cNvSpPr>
              <p:nvPr/>
            </p:nvSpPr>
            <p:spPr bwMode="auto">
              <a:xfrm>
                <a:off x="5069" y="623"/>
                <a:ext cx="22" cy="72"/>
              </a:xfrm>
              <a:custGeom>
                <a:avLst/>
                <a:gdLst>
                  <a:gd name="T0" fmla="*/ 6 w 25"/>
                  <a:gd name="T1" fmla="*/ 7 h 80"/>
                  <a:gd name="T2" fmla="*/ 0 w 25"/>
                  <a:gd name="T3" fmla="*/ 80 h 80"/>
                  <a:gd name="T4" fmla="*/ 25 w 25"/>
                  <a:gd name="T5" fmla="*/ 78 h 80"/>
                  <a:gd name="T6" fmla="*/ 21 w 25"/>
                  <a:gd name="T7" fmla="*/ 0 h 80"/>
                  <a:gd name="T8" fmla="*/ 7 w 25"/>
                  <a:gd name="T9" fmla="*/ 9 h 80"/>
                  <a:gd name="T10" fmla="*/ 6 w 25"/>
                  <a:gd name="T11" fmla="*/ 7 h 80"/>
                  <a:gd name="T12" fmla="*/ 0 w 25"/>
                  <a:gd name="T13" fmla="*/ 0 h 80"/>
                  <a:gd name="T14" fmla="*/ 25 w 25"/>
                  <a:gd name="T15" fmla="*/ 80 h 80"/>
                </a:gdLst>
                <a:ahLst/>
                <a:cxnLst>
                  <a:cxn ang="0">
                    <a:pos x="T0" y="T1"/>
                  </a:cxn>
                  <a:cxn ang="0">
                    <a:pos x="T2" y="T3"/>
                  </a:cxn>
                  <a:cxn ang="0">
                    <a:pos x="T4" y="T5"/>
                  </a:cxn>
                  <a:cxn ang="0">
                    <a:pos x="T6" y="T7"/>
                  </a:cxn>
                  <a:cxn ang="0">
                    <a:pos x="T8" y="T9"/>
                  </a:cxn>
                  <a:cxn ang="0">
                    <a:pos x="T10" y="T11"/>
                  </a:cxn>
                </a:cxnLst>
                <a:rect l="T12" t="T13" r="T14" b="T15"/>
                <a:pathLst>
                  <a:path w="25" h="80">
                    <a:moveTo>
                      <a:pt x="6" y="7"/>
                    </a:moveTo>
                    <a:lnTo>
                      <a:pt x="0" y="80"/>
                    </a:lnTo>
                    <a:lnTo>
                      <a:pt x="25" y="78"/>
                    </a:lnTo>
                    <a:lnTo>
                      <a:pt x="21" y="0"/>
                    </a:lnTo>
                    <a:lnTo>
                      <a:pt x="7" y="9"/>
                    </a:lnTo>
                    <a:lnTo>
                      <a:pt x="6" y="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027" name="Line 955"/>
              <p:cNvSpPr>
                <a:spLocks noChangeShapeType="1"/>
              </p:cNvSpPr>
              <p:nvPr/>
            </p:nvSpPr>
            <p:spPr bwMode="auto">
              <a:xfrm flipV="1">
                <a:off x="5027"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8" name="Line 956"/>
              <p:cNvSpPr>
                <a:spLocks noChangeShapeType="1"/>
              </p:cNvSpPr>
              <p:nvPr/>
            </p:nvSpPr>
            <p:spPr bwMode="auto">
              <a:xfrm>
                <a:off x="5027" y="698"/>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29" name="Line 957"/>
              <p:cNvSpPr>
                <a:spLocks noChangeShapeType="1"/>
              </p:cNvSpPr>
              <p:nvPr/>
            </p:nvSpPr>
            <p:spPr bwMode="auto">
              <a:xfrm flipV="1">
                <a:off x="5028"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0" name="Line 958"/>
              <p:cNvSpPr>
                <a:spLocks noChangeShapeType="1"/>
              </p:cNvSpPr>
              <p:nvPr/>
            </p:nvSpPr>
            <p:spPr bwMode="auto">
              <a:xfrm>
                <a:off x="5029" y="698"/>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1" name="Line 959"/>
              <p:cNvSpPr>
                <a:spLocks noChangeShapeType="1"/>
              </p:cNvSpPr>
              <p:nvPr/>
            </p:nvSpPr>
            <p:spPr bwMode="auto">
              <a:xfrm flipV="1">
                <a:off x="5030"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2" name="Line 960"/>
              <p:cNvSpPr>
                <a:spLocks noChangeShapeType="1"/>
              </p:cNvSpPr>
              <p:nvPr/>
            </p:nvSpPr>
            <p:spPr bwMode="auto">
              <a:xfrm>
                <a:off x="5030"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3" name="Line 961"/>
              <p:cNvSpPr>
                <a:spLocks noChangeShapeType="1"/>
              </p:cNvSpPr>
              <p:nvPr/>
            </p:nvSpPr>
            <p:spPr bwMode="auto">
              <a:xfrm flipV="1">
                <a:off x="5031"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4" name="Line 962"/>
              <p:cNvSpPr>
                <a:spLocks noChangeShapeType="1"/>
              </p:cNvSpPr>
              <p:nvPr/>
            </p:nvSpPr>
            <p:spPr bwMode="auto">
              <a:xfrm>
                <a:off x="5032"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5" name="Line 963"/>
              <p:cNvSpPr>
                <a:spLocks noChangeShapeType="1"/>
              </p:cNvSpPr>
              <p:nvPr/>
            </p:nvSpPr>
            <p:spPr bwMode="auto">
              <a:xfrm flipV="1">
                <a:off x="5033"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6" name="Line 964"/>
              <p:cNvSpPr>
                <a:spLocks noChangeShapeType="1"/>
              </p:cNvSpPr>
              <p:nvPr/>
            </p:nvSpPr>
            <p:spPr bwMode="auto">
              <a:xfrm>
                <a:off x="5034"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7" name="Line 965"/>
              <p:cNvSpPr>
                <a:spLocks noChangeShapeType="1"/>
              </p:cNvSpPr>
              <p:nvPr/>
            </p:nvSpPr>
            <p:spPr bwMode="auto">
              <a:xfrm flipV="1">
                <a:off x="5034"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8" name="Line 966"/>
              <p:cNvSpPr>
                <a:spLocks noChangeShapeType="1"/>
              </p:cNvSpPr>
              <p:nvPr/>
            </p:nvSpPr>
            <p:spPr bwMode="auto">
              <a:xfrm>
                <a:off x="5035"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39" name="Line 967"/>
              <p:cNvSpPr>
                <a:spLocks noChangeShapeType="1"/>
              </p:cNvSpPr>
              <p:nvPr/>
            </p:nvSpPr>
            <p:spPr bwMode="auto">
              <a:xfrm flipV="1">
                <a:off x="5035"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0" name="Line 968"/>
              <p:cNvSpPr>
                <a:spLocks noChangeShapeType="1"/>
              </p:cNvSpPr>
              <p:nvPr/>
            </p:nvSpPr>
            <p:spPr bwMode="auto">
              <a:xfrm>
                <a:off x="5036"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1" name="Line 969"/>
              <p:cNvSpPr>
                <a:spLocks noChangeShapeType="1"/>
              </p:cNvSpPr>
              <p:nvPr/>
            </p:nvSpPr>
            <p:spPr bwMode="auto">
              <a:xfrm flipV="1">
                <a:off x="5037"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2" name="Line 970"/>
              <p:cNvSpPr>
                <a:spLocks noChangeShapeType="1"/>
              </p:cNvSpPr>
              <p:nvPr/>
            </p:nvSpPr>
            <p:spPr bwMode="auto">
              <a:xfrm>
                <a:off x="5037"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3" name="Line 971"/>
              <p:cNvSpPr>
                <a:spLocks noChangeShapeType="1"/>
              </p:cNvSpPr>
              <p:nvPr/>
            </p:nvSpPr>
            <p:spPr bwMode="auto">
              <a:xfrm flipV="1">
                <a:off x="5038"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4" name="Line 972"/>
              <p:cNvSpPr>
                <a:spLocks noChangeShapeType="1"/>
              </p:cNvSpPr>
              <p:nvPr/>
            </p:nvSpPr>
            <p:spPr bwMode="auto">
              <a:xfrm>
                <a:off x="5039"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5" name="Line 973"/>
              <p:cNvSpPr>
                <a:spLocks noChangeShapeType="1"/>
              </p:cNvSpPr>
              <p:nvPr/>
            </p:nvSpPr>
            <p:spPr bwMode="auto">
              <a:xfrm flipV="1">
                <a:off x="5040" y="696"/>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6" name="Line 974"/>
              <p:cNvSpPr>
                <a:spLocks noChangeShapeType="1"/>
              </p:cNvSpPr>
              <p:nvPr/>
            </p:nvSpPr>
            <p:spPr bwMode="auto">
              <a:xfrm>
                <a:off x="5041" y="697"/>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7" name="Line 975"/>
              <p:cNvSpPr>
                <a:spLocks noChangeShapeType="1"/>
              </p:cNvSpPr>
              <p:nvPr/>
            </p:nvSpPr>
            <p:spPr bwMode="auto">
              <a:xfrm flipV="1">
                <a:off x="5041" y="695"/>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8" name="Line 976"/>
              <p:cNvSpPr>
                <a:spLocks noChangeShapeType="1"/>
              </p:cNvSpPr>
              <p:nvPr/>
            </p:nvSpPr>
            <p:spPr bwMode="auto">
              <a:xfrm>
                <a:off x="5042"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49" name="Line 977"/>
              <p:cNvSpPr>
                <a:spLocks noChangeShapeType="1"/>
              </p:cNvSpPr>
              <p:nvPr/>
            </p:nvSpPr>
            <p:spPr bwMode="auto">
              <a:xfrm flipV="1">
                <a:off x="5043" y="695"/>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0" name="Line 978"/>
              <p:cNvSpPr>
                <a:spLocks noChangeShapeType="1"/>
              </p:cNvSpPr>
              <p:nvPr/>
            </p:nvSpPr>
            <p:spPr bwMode="auto">
              <a:xfrm>
                <a:off x="5044"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1" name="Line 979"/>
              <p:cNvSpPr>
                <a:spLocks noChangeShapeType="1"/>
              </p:cNvSpPr>
              <p:nvPr/>
            </p:nvSpPr>
            <p:spPr bwMode="auto">
              <a:xfrm flipV="1">
                <a:off x="5044"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2" name="Line 980"/>
              <p:cNvSpPr>
                <a:spLocks noChangeShapeType="1"/>
              </p:cNvSpPr>
              <p:nvPr/>
            </p:nvSpPr>
            <p:spPr bwMode="auto">
              <a:xfrm>
                <a:off x="5045"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3" name="Line 981"/>
              <p:cNvSpPr>
                <a:spLocks noChangeShapeType="1"/>
              </p:cNvSpPr>
              <p:nvPr/>
            </p:nvSpPr>
            <p:spPr bwMode="auto">
              <a:xfrm flipV="1">
                <a:off x="5045"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4" name="Line 982"/>
              <p:cNvSpPr>
                <a:spLocks noChangeShapeType="1"/>
              </p:cNvSpPr>
              <p:nvPr/>
            </p:nvSpPr>
            <p:spPr bwMode="auto">
              <a:xfrm>
                <a:off x="5046"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5" name="Line 983"/>
              <p:cNvSpPr>
                <a:spLocks noChangeShapeType="1"/>
              </p:cNvSpPr>
              <p:nvPr/>
            </p:nvSpPr>
            <p:spPr bwMode="auto">
              <a:xfrm flipV="1">
                <a:off x="5046"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6" name="Line 984"/>
              <p:cNvSpPr>
                <a:spLocks noChangeShapeType="1"/>
              </p:cNvSpPr>
              <p:nvPr/>
            </p:nvSpPr>
            <p:spPr bwMode="auto">
              <a:xfrm>
                <a:off x="5047"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7" name="Line 985"/>
              <p:cNvSpPr>
                <a:spLocks noChangeShapeType="1"/>
              </p:cNvSpPr>
              <p:nvPr/>
            </p:nvSpPr>
            <p:spPr bwMode="auto">
              <a:xfrm flipV="1">
                <a:off x="5048"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8" name="Line 986"/>
              <p:cNvSpPr>
                <a:spLocks noChangeShapeType="1"/>
              </p:cNvSpPr>
              <p:nvPr/>
            </p:nvSpPr>
            <p:spPr bwMode="auto">
              <a:xfrm>
                <a:off x="5049"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59" name="Line 987"/>
              <p:cNvSpPr>
                <a:spLocks noChangeShapeType="1"/>
              </p:cNvSpPr>
              <p:nvPr/>
            </p:nvSpPr>
            <p:spPr bwMode="auto">
              <a:xfrm flipV="1">
                <a:off x="5050"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0" name="Line 988"/>
              <p:cNvSpPr>
                <a:spLocks noChangeShapeType="1"/>
              </p:cNvSpPr>
              <p:nvPr/>
            </p:nvSpPr>
            <p:spPr bwMode="auto">
              <a:xfrm>
                <a:off x="5050" y="696"/>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1" name="Line 989"/>
              <p:cNvSpPr>
                <a:spLocks noChangeShapeType="1"/>
              </p:cNvSpPr>
              <p:nvPr/>
            </p:nvSpPr>
            <p:spPr bwMode="auto">
              <a:xfrm flipV="1">
                <a:off x="5051" y="694"/>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2" name="Line 990"/>
              <p:cNvSpPr>
                <a:spLocks noChangeShapeType="1"/>
              </p:cNvSpPr>
              <p:nvPr/>
            </p:nvSpPr>
            <p:spPr bwMode="auto">
              <a:xfrm>
                <a:off x="5052"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3" name="Line 991"/>
              <p:cNvSpPr>
                <a:spLocks noChangeShapeType="1"/>
              </p:cNvSpPr>
              <p:nvPr/>
            </p:nvSpPr>
            <p:spPr bwMode="auto">
              <a:xfrm flipV="1">
                <a:off x="5052"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4" name="Line 992"/>
              <p:cNvSpPr>
                <a:spLocks noChangeShapeType="1"/>
              </p:cNvSpPr>
              <p:nvPr/>
            </p:nvSpPr>
            <p:spPr bwMode="auto">
              <a:xfrm>
                <a:off x="5054"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5" name="Line 993"/>
              <p:cNvSpPr>
                <a:spLocks noChangeShapeType="1"/>
              </p:cNvSpPr>
              <p:nvPr/>
            </p:nvSpPr>
            <p:spPr bwMode="auto">
              <a:xfrm flipV="1">
                <a:off x="5054"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6" name="Line 994"/>
              <p:cNvSpPr>
                <a:spLocks noChangeShapeType="1"/>
              </p:cNvSpPr>
              <p:nvPr/>
            </p:nvSpPr>
            <p:spPr bwMode="auto">
              <a:xfrm>
                <a:off x="5054"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7" name="Line 995"/>
              <p:cNvSpPr>
                <a:spLocks noChangeShapeType="1"/>
              </p:cNvSpPr>
              <p:nvPr/>
            </p:nvSpPr>
            <p:spPr bwMode="auto">
              <a:xfrm flipV="1">
                <a:off x="5055"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8" name="Line 996"/>
              <p:cNvSpPr>
                <a:spLocks noChangeShapeType="1"/>
              </p:cNvSpPr>
              <p:nvPr/>
            </p:nvSpPr>
            <p:spPr bwMode="auto">
              <a:xfrm>
                <a:off x="5056"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69" name="Line 997"/>
              <p:cNvSpPr>
                <a:spLocks noChangeShapeType="1"/>
              </p:cNvSpPr>
              <p:nvPr/>
            </p:nvSpPr>
            <p:spPr bwMode="auto">
              <a:xfrm flipV="1">
                <a:off x="5057"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0" name="Line 998"/>
              <p:cNvSpPr>
                <a:spLocks noChangeShapeType="1"/>
              </p:cNvSpPr>
              <p:nvPr/>
            </p:nvSpPr>
            <p:spPr bwMode="auto">
              <a:xfrm>
                <a:off x="5057"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1" name="Line 999"/>
              <p:cNvSpPr>
                <a:spLocks noChangeShapeType="1"/>
              </p:cNvSpPr>
              <p:nvPr/>
            </p:nvSpPr>
            <p:spPr bwMode="auto">
              <a:xfrm flipV="1">
                <a:off x="5058" y="694"/>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2" name="Line 1000"/>
              <p:cNvSpPr>
                <a:spLocks noChangeShapeType="1"/>
              </p:cNvSpPr>
              <p:nvPr/>
            </p:nvSpPr>
            <p:spPr bwMode="auto">
              <a:xfrm>
                <a:off x="5059" y="695"/>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3" name="Line 1001"/>
              <p:cNvSpPr>
                <a:spLocks noChangeShapeType="1"/>
              </p:cNvSpPr>
              <p:nvPr/>
            </p:nvSpPr>
            <p:spPr bwMode="auto">
              <a:xfrm flipV="1">
                <a:off x="5060" y="694"/>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4" name="Line 1002"/>
              <p:cNvSpPr>
                <a:spLocks noChangeShapeType="1"/>
              </p:cNvSpPr>
              <p:nvPr/>
            </p:nvSpPr>
            <p:spPr bwMode="auto">
              <a:xfrm>
                <a:off x="5060" y="695"/>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5" name="Line 1003"/>
              <p:cNvSpPr>
                <a:spLocks noChangeShapeType="1"/>
              </p:cNvSpPr>
              <p:nvPr/>
            </p:nvSpPr>
            <p:spPr bwMode="auto">
              <a:xfrm flipV="1">
                <a:off x="5061"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6" name="Line 1004"/>
              <p:cNvSpPr>
                <a:spLocks noChangeShapeType="1"/>
              </p:cNvSpPr>
              <p:nvPr/>
            </p:nvSpPr>
            <p:spPr bwMode="auto">
              <a:xfrm>
                <a:off x="5062" y="69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7" name="Line 1005"/>
              <p:cNvSpPr>
                <a:spLocks noChangeShapeType="1"/>
              </p:cNvSpPr>
              <p:nvPr/>
            </p:nvSpPr>
            <p:spPr bwMode="auto">
              <a:xfrm flipV="1">
                <a:off x="5063"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8" name="Line 1006"/>
              <p:cNvSpPr>
                <a:spLocks noChangeShapeType="1"/>
              </p:cNvSpPr>
              <p:nvPr/>
            </p:nvSpPr>
            <p:spPr bwMode="auto">
              <a:xfrm>
                <a:off x="5063" y="69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79" name="Line 1007"/>
              <p:cNvSpPr>
                <a:spLocks noChangeShapeType="1"/>
              </p:cNvSpPr>
              <p:nvPr/>
            </p:nvSpPr>
            <p:spPr bwMode="auto">
              <a:xfrm flipV="1">
                <a:off x="5063"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0" name="Line 1008"/>
              <p:cNvSpPr>
                <a:spLocks noChangeShapeType="1"/>
              </p:cNvSpPr>
              <p:nvPr/>
            </p:nvSpPr>
            <p:spPr bwMode="auto">
              <a:xfrm>
                <a:off x="5064" y="69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1" name="Line 1009"/>
              <p:cNvSpPr>
                <a:spLocks noChangeShapeType="1"/>
              </p:cNvSpPr>
              <p:nvPr/>
            </p:nvSpPr>
            <p:spPr bwMode="auto">
              <a:xfrm flipV="1">
                <a:off x="5065"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2" name="Line 1010"/>
              <p:cNvSpPr>
                <a:spLocks noChangeShapeType="1"/>
              </p:cNvSpPr>
              <p:nvPr/>
            </p:nvSpPr>
            <p:spPr bwMode="auto">
              <a:xfrm>
                <a:off x="5066" y="69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3" name="Line 1011"/>
              <p:cNvSpPr>
                <a:spLocks noChangeShapeType="1"/>
              </p:cNvSpPr>
              <p:nvPr/>
            </p:nvSpPr>
            <p:spPr bwMode="auto">
              <a:xfrm flipV="1">
                <a:off x="5066"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4" name="Line 1012"/>
              <p:cNvSpPr>
                <a:spLocks noChangeShapeType="1"/>
              </p:cNvSpPr>
              <p:nvPr/>
            </p:nvSpPr>
            <p:spPr bwMode="auto">
              <a:xfrm>
                <a:off x="5067" y="694"/>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5" name="Line 1013"/>
              <p:cNvSpPr>
                <a:spLocks noChangeShapeType="1"/>
              </p:cNvSpPr>
              <p:nvPr/>
            </p:nvSpPr>
            <p:spPr bwMode="auto">
              <a:xfrm flipV="1">
                <a:off x="5068" y="693"/>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6" name="Line 1014"/>
              <p:cNvSpPr>
                <a:spLocks noChangeShapeType="1"/>
              </p:cNvSpPr>
              <p:nvPr/>
            </p:nvSpPr>
            <p:spPr bwMode="auto">
              <a:xfrm>
                <a:off x="5069" y="694"/>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7" name="Line 1015"/>
              <p:cNvSpPr>
                <a:spLocks noChangeShapeType="1"/>
              </p:cNvSpPr>
              <p:nvPr/>
            </p:nvSpPr>
            <p:spPr bwMode="auto">
              <a:xfrm flipV="1">
                <a:off x="5070" y="693"/>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8" name="Line 1016"/>
              <p:cNvSpPr>
                <a:spLocks noChangeShapeType="1"/>
              </p:cNvSpPr>
              <p:nvPr/>
            </p:nvSpPr>
            <p:spPr bwMode="auto">
              <a:xfrm>
                <a:off x="5070" y="694"/>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89" name="Line 1017"/>
              <p:cNvSpPr>
                <a:spLocks noChangeShapeType="1"/>
              </p:cNvSpPr>
              <p:nvPr/>
            </p:nvSpPr>
            <p:spPr bwMode="auto">
              <a:xfrm flipV="1">
                <a:off x="5071" y="693"/>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grpSp>
        <p:sp>
          <p:nvSpPr>
            <p:cNvPr id="4090" name="Line 1018"/>
            <p:cNvSpPr>
              <a:spLocks noChangeShapeType="1"/>
            </p:cNvSpPr>
            <p:nvPr/>
          </p:nvSpPr>
          <p:spPr bwMode="auto">
            <a:xfrm>
              <a:off x="5071" y="693"/>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1" name="Line 1019"/>
            <p:cNvSpPr>
              <a:spLocks noChangeShapeType="1"/>
            </p:cNvSpPr>
            <p:nvPr/>
          </p:nvSpPr>
          <p:spPr bwMode="auto">
            <a:xfrm flipV="1">
              <a:off x="5072" y="69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2" name="Line 1020"/>
            <p:cNvSpPr>
              <a:spLocks noChangeShapeType="1"/>
            </p:cNvSpPr>
            <p:nvPr/>
          </p:nvSpPr>
          <p:spPr bwMode="auto">
            <a:xfrm>
              <a:off x="5072" y="693"/>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3" name="Line 1021"/>
            <p:cNvSpPr>
              <a:spLocks noChangeShapeType="1"/>
            </p:cNvSpPr>
            <p:nvPr/>
          </p:nvSpPr>
          <p:spPr bwMode="auto">
            <a:xfrm flipV="1">
              <a:off x="5073" y="69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4" name="Line 1022"/>
            <p:cNvSpPr>
              <a:spLocks noChangeShapeType="1"/>
            </p:cNvSpPr>
            <p:nvPr/>
          </p:nvSpPr>
          <p:spPr bwMode="auto">
            <a:xfrm>
              <a:off x="5074" y="693"/>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5" name="Line 1023"/>
            <p:cNvSpPr>
              <a:spLocks noChangeShapeType="1"/>
            </p:cNvSpPr>
            <p:nvPr/>
          </p:nvSpPr>
          <p:spPr bwMode="auto">
            <a:xfrm flipV="1">
              <a:off x="5075" y="692"/>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6" name="Line 0"/>
            <p:cNvSpPr>
              <a:spLocks noChangeShapeType="1"/>
            </p:cNvSpPr>
            <p:nvPr/>
          </p:nvSpPr>
          <p:spPr bwMode="auto">
            <a:xfrm>
              <a:off x="5076"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7" name="Line 1"/>
            <p:cNvSpPr>
              <a:spLocks noChangeShapeType="1"/>
            </p:cNvSpPr>
            <p:nvPr/>
          </p:nvSpPr>
          <p:spPr bwMode="auto">
            <a:xfrm flipV="1">
              <a:off x="5076" y="692"/>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8" name="Line 2"/>
            <p:cNvSpPr>
              <a:spLocks noChangeShapeType="1"/>
            </p:cNvSpPr>
            <p:nvPr/>
          </p:nvSpPr>
          <p:spPr bwMode="auto">
            <a:xfrm>
              <a:off x="5077"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099" name="Line 3"/>
            <p:cNvSpPr>
              <a:spLocks noChangeShapeType="1"/>
            </p:cNvSpPr>
            <p:nvPr/>
          </p:nvSpPr>
          <p:spPr bwMode="auto">
            <a:xfrm flipV="1">
              <a:off x="5078" y="692"/>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0" name="Line 4"/>
            <p:cNvSpPr>
              <a:spLocks noChangeShapeType="1"/>
            </p:cNvSpPr>
            <p:nvPr/>
          </p:nvSpPr>
          <p:spPr bwMode="auto">
            <a:xfrm>
              <a:off x="5079"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1" name="Line 5"/>
            <p:cNvSpPr>
              <a:spLocks noChangeShapeType="1"/>
            </p:cNvSpPr>
            <p:nvPr/>
          </p:nvSpPr>
          <p:spPr bwMode="auto">
            <a:xfrm flipV="1">
              <a:off x="5079" y="692"/>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2" name="Line 6"/>
            <p:cNvSpPr>
              <a:spLocks noChangeShapeType="1"/>
            </p:cNvSpPr>
            <p:nvPr/>
          </p:nvSpPr>
          <p:spPr bwMode="auto">
            <a:xfrm>
              <a:off x="5079"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3" name="Line 7"/>
            <p:cNvSpPr>
              <a:spLocks noChangeShapeType="1"/>
            </p:cNvSpPr>
            <p:nvPr/>
          </p:nvSpPr>
          <p:spPr bwMode="auto">
            <a:xfrm flipV="1">
              <a:off x="5080" y="692"/>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4" name="Line 8"/>
            <p:cNvSpPr>
              <a:spLocks noChangeShapeType="1"/>
            </p:cNvSpPr>
            <p:nvPr/>
          </p:nvSpPr>
          <p:spPr bwMode="auto">
            <a:xfrm>
              <a:off x="5081"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5" name="Line 9"/>
            <p:cNvSpPr>
              <a:spLocks noChangeShapeType="1"/>
            </p:cNvSpPr>
            <p:nvPr/>
          </p:nvSpPr>
          <p:spPr bwMode="auto">
            <a:xfrm flipV="1">
              <a:off x="5082" y="691"/>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6" name="Line 10"/>
            <p:cNvSpPr>
              <a:spLocks noChangeShapeType="1"/>
            </p:cNvSpPr>
            <p:nvPr/>
          </p:nvSpPr>
          <p:spPr bwMode="auto">
            <a:xfrm>
              <a:off x="5083" y="693"/>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7" name="Line 11"/>
            <p:cNvSpPr>
              <a:spLocks noChangeShapeType="1"/>
            </p:cNvSpPr>
            <p:nvPr/>
          </p:nvSpPr>
          <p:spPr bwMode="auto">
            <a:xfrm flipV="1">
              <a:off x="5083" y="691"/>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8" name="Line 12"/>
            <p:cNvSpPr>
              <a:spLocks noChangeShapeType="1"/>
            </p:cNvSpPr>
            <p:nvPr/>
          </p:nvSpPr>
          <p:spPr bwMode="auto">
            <a:xfrm>
              <a:off x="5084" y="693"/>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09" name="Line 13"/>
            <p:cNvSpPr>
              <a:spLocks noChangeShapeType="1"/>
            </p:cNvSpPr>
            <p:nvPr/>
          </p:nvSpPr>
          <p:spPr bwMode="auto">
            <a:xfrm flipV="1">
              <a:off x="5085" y="69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0" name="Line 14"/>
            <p:cNvSpPr>
              <a:spLocks noChangeShapeType="1"/>
            </p:cNvSpPr>
            <p:nvPr/>
          </p:nvSpPr>
          <p:spPr bwMode="auto">
            <a:xfrm>
              <a:off x="5086"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1" name="Line 15"/>
            <p:cNvSpPr>
              <a:spLocks noChangeShapeType="1"/>
            </p:cNvSpPr>
            <p:nvPr/>
          </p:nvSpPr>
          <p:spPr bwMode="auto">
            <a:xfrm flipV="1">
              <a:off x="5086" y="69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2" name="Line 16"/>
            <p:cNvSpPr>
              <a:spLocks noChangeShapeType="1"/>
            </p:cNvSpPr>
            <p:nvPr/>
          </p:nvSpPr>
          <p:spPr bwMode="auto">
            <a:xfrm>
              <a:off x="5087"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3" name="Line 17"/>
            <p:cNvSpPr>
              <a:spLocks noChangeShapeType="1"/>
            </p:cNvSpPr>
            <p:nvPr/>
          </p:nvSpPr>
          <p:spPr bwMode="auto">
            <a:xfrm flipV="1">
              <a:off x="5088" y="69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4" name="Line 18"/>
            <p:cNvSpPr>
              <a:spLocks noChangeShapeType="1"/>
            </p:cNvSpPr>
            <p:nvPr/>
          </p:nvSpPr>
          <p:spPr bwMode="auto">
            <a:xfrm>
              <a:off x="5089"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5" name="Line 19"/>
            <p:cNvSpPr>
              <a:spLocks noChangeShapeType="1"/>
            </p:cNvSpPr>
            <p:nvPr/>
          </p:nvSpPr>
          <p:spPr bwMode="auto">
            <a:xfrm flipV="1">
              <a:off x="5089" y="69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6" name="Line 20"/>
            <p:cNvSpPr>
              <a:spLocks noChangeShapeType="1"/>
            </p:cNvSpPr>
            <p:nvPr/>
          </p:nvSpPr>
          <p:spPr bwMode="auto">
            <a:xfrm>
              <a:off x="5089" y="693"/>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7" name="Line 21"/>
            <p:cNvSpPr>
              <a:spLocks noChangeShapeType="1"/>
            </p:cNvSpPr>
            <p:nvPr/>
          </p:nvSpPr>
          <p:spPr bwMode="auto">
            <a:xfrm flipV="1">
              <a:off x="5091" y="69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8" name="Line 22"/>
            <p:cNvSpPr>
              <a:spLocks noChangeShapeType="1"/>
            </p:cNvSpPr>
            <p:nvPr/>
          </p:nvSpPr>
          <p:spPr bwMode="auto">
            <a:xfrm>
              <a:off x="5091" y="692"/>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19" name="Line 23"/>
            <p:cNvSpPr>
              <a:spLocks noChangeShapeType="1"/>
            </p:cNvSpPr>
            <p:nvPr/>
          </p:nvSpPr>
          <p:spPr bwMode="auto">
            <a:xfrm flipV="1">
              <a:off x="5092" y="690"/>
              <a:ext cx="1" cy="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0" name="Line 24"/>
            <p:cNvSpPr>
              <a:spLocks noChangeShapeType="1"/>
            </p:cNvSpPr>
            <p:nvPr/>
          </p:nvSpPr>
          <p:spPr bwMode="auto">
            <a:xfrm>
              <a:off x="5092" y="692"/>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1" name="Line 25"/>
            <p:cNvSpPr>
              <a:spLocks noChangeShapeType="1"/>
            </p:cNvSpPr>
            <p:nvPr/>
          </p:nvSpPr>
          <p:spPr bwMode="auto">
            <a:xfrm flipV="1">
              <a:off x="5093"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2" name="Line 26"/>
            <p:cNvSpPr>
              <a:spLocks noChangeShapeType="1"/>
            </p:cNvSpPr>
            <p:nvPr/>
          </p:nvSpPr>
          <p:spPr bwMode="auto">
            <a:xfrm>
              <a:off x="5094" y="692"/>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3" name="Line 27"/>
            <p:cNvSpPr>
              <a:spLocks noChangeShapeType="1"/>
            </p:cNvSpPr>
            <p:nvPr/>
          </p:nvSpPr>
          <p:spPr bwMode="auto">
            <a:xfrm flipV="1">
              <a:off x="5095"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4" name="Line 28"/>
            <p:cNvSpPr>
              <a:spLocks noChangeShapeType="1"/>
            </p:cNvSpPr>
            <p:nvPr/>
          </p:nvSpPr>
          <p:spPr bwMode="auto">
            <a:xfrm>
              <a:off x="5096" y="692"/>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5" name="Line 29"/>
            <p:cNvSpPr>
              <a:spLocks noChangeShapeType="1"/>
            </p:cNvSpPr>
            <p:nvPr/>
          </p:nvSpPr>
          <p:spPr bwMode="auto">
            <a:xfrm flipV="1">
              <a:off x="5096"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6" name="Line 30"/>
            <p:cNvSpPr>
              <a:spLocks noChangeShapeType="1"/>
            </p:cNvSpPr>
            <p:nvPr/>
          </p:nvSpPr>
          <p:spPr bwMode="auto">
            <a:xfrm>
              <a:off x="5097" y="692"/>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7" name="Line 31"/>
            <p:cNvSpPr>
              <a:spLocks noChangeShapeType="1"/>
            </p:cNvSpPr>
            <p:nvPr/>
          </p:nvSpPr>
          <p:spPr bwMode="auto">
            <a:xfrm flipV="1">
              <a:off x="5098"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8" name="Line 32"/>
            <p:cNvSpPr>
              <a:spLocks noChangeShapeType="1"/>
            </p:cNvSpPr>
            <p:nvPr/>
          </p:nvSpPr>
          <p:spPr bwMode="auto">
            <a:xfrm>
              <a:off x="5099" y="692"/>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29" name="Line 33"/>
            <p:cNvSpPr>
              <a:spLocks noChangeShapeType="1"/>
            </p:cNvSpPr>
            <p:nvPr/>
          </p:nvSpPr>
          <p:spPr bwMode="auto">
            <a:xfrm flipV="1">
              <a:off x="5100"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0" name="Line 34"/>
            <p:cNvSpPr>
              <a:spLocks noChangeShapeType="1"/>
            </p:cNvSpPr>
            <p:nvPr/>
          </p:nvSpPr>
          <p:spPr bwMode="auto">
            <a:xfrm>
              <a:off x="5100" y="692"/>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1" name="Line 35"/>
            <p:cNvSpPr>
              <a:spLocks noChangeShapeType="1"/>
            </p:cNvSpPr>
            <p:nvPr/>
          </p:nvSpPr>
          <p:spPr bwMode="auto">
            <a:xfrm flipV="1">
              <a:off x="5100"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2" name="Line 36"/>
            <p:cNvSpPr>
              <a:spLocks noChangeShapeType="1"/>
            </p:cNvSpPr>
            <p:nvPr/>
          </p:nvSpPr>
          <p:spPr bwMode="auto">
            <a:xfrm flipV="1">
              <a:off x="5102"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3" name="Line 37"/>
            <p:cNvSpPr>
              <a:spLocks noChangeShapeType="1"/>
            </p:cNvSpPr>
            <p:nvPr/>
          </p:nvSpPr>
          <p:spPr bwMode="auto">
            <a:xfrm>
              <a:off x="5102" y="691"/>
              <a:ext cx="1" cy="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4" name="Line 38"/>
            <p:cNvSpPr>
              <a:spLocks noChangeShapeType="1"/>
            </p:cNvSpPr>
            <p:nvPr/>
          </p:nvSpPr>
          <p:spPr bwMode="auto">
            <a:xfrm flipV="1">
              <a:off x="5103" y="690"/>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5" name="Line 39"/>
            <p:cNvSpPr>
              <a:spLocks noChangeShapeType="1"/>
            </p:cNvSpPr>
            <p:nvPr/>
          </p:nvSpPr>
          <p:spPr bwMode="auto">
            <a:xfrm>
              <a:off x="5104" y="690"/>
              <a:ext cx="1" cy="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6" name="Line 40"/>
            <p:cNvSpPr>
              <a:spLocks noChangeShapeType="1"/>
            </p:cNvSpPr>
            <p:nvPr/>
          </p:nvSpPr>
          <p:spPr bwMode="auto">
            <a:xfrm flipV="1">
              <a:off x="5105" y="688"/>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7" name="Line 41"/>
            <p:cNvSpPr>
              <a:spLocks noChangeShapeType="1"/>
            </p:cNvSpPr>
            <p:nvPr/>
          </p:nvSpPr>
          <p:spPr bwMode="auto">
            <a:xfrm>
              <a:off x="5105" y="688"/>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8" name="Line 42"/>
            <p:cNvSpPr>
              <a:spLocks noChangeShapeType="1"/>
            </p:cNvSpPr>
            <p:nvPr/>
          </p:nvSpPr>
          <p:spPr bwMode="auto">
            <a:xfrm flipV="1">
              <a:off x="5106" y="687"/>
              <a:ext cx="1" cy="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39" name="Line 43"/>
            <p:cNvSpPr>
              <a:spLocks noChangeShapeType="1"/>
            </p:cNvSpPr>
            <p:nvPr/>
          </p:nvSpPr>
          <p:spPr bwMode="auto">
            <a:xfrm>
              <a:off x="5107" y="686"/>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0" name="Line 44"/>
            <p:cNvSpPr>
              <a:spLocks noChangeShapeType="1"/>
            </p:cNvSpPr>
            <p:nvPr/>
          </p:nvSpPr>
          <p:spPr bwMode="auto">
            <a:xfrm flipV="1">
              <a:off x="5108" y="685"/>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1" name="Line 45"/>
            <p:cNvSpPr>
              <a:spLocks noChangeShapeType="1"/>
            </p:cNvSpPr>
            <p:nvPr/>
          </p:nvSpPr>
          <p:spPr bwMode="auto">
            <a:xfrm>
              <a:off x="5109" y="685"/>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2" name="Line 46"/>
            <p:cNvSpPr>
              <a:spLocks noChangeShapeType="1"/>
            </p:cNvSpPr>
            <p:nvPr/>
          </p:nvSpPr>
          <p:spPr bwMode="auto">
            <a:xfrm flipV="1">
              <a:off x="5109" y="683"/>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3" name="Line 47"/>
            <p:cNvSpPr>
              <a:spLocks noChangeShapeType="1"/>
            </p:cNvSpPr>
            <p:nvPr/>
          </p:nvSpPr>
          <p:spPr bwMode="auto">
            <a:xfrm>
              <a:off x="5109" y="683"/>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4" name="Line 48"/>
            <p:cNvSpPr>
              <a:spLocks noChangeShapeType="1"/>
            </p:cNvSpPr>
            <p:nvPr/>
          </p:nvSpPr>
          <p:spPr bwMode="auto">
            <a:xfrm flipV="1">
              <a:off x="5111" y="682"/>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5" name="Line 49"/>
            <p:cNvSpPr>
              <a:spLocks noChangeShapeType="1"/>
            </p:cNvSpPr>
            <p:nvPr/>
          </p:nvSpPr>
          <p:spPr bwMode="auto">
            <a:xfrm>
              <a:off x="5111" y="682"/>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6" name="Line 50"/>
            <p:cNvSpPr>
              <a:spLocks noChangeShapeType="1"/>
            </p:cNvSpPr>
            <p:nvPr/>
          </p:nvSpPr>
          <p:spPr bwMode="auto">
            <a:xfrm flipV="1">
              <a:off x="5112" y="680"/>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7" name="Line 51"/>
            <p:cNvSpPr>
              <a:spLocks noChangeShapeType="1"/>
            </p:cNvSpPr>
            <p:nvPr/>
          </p:nvSpPr>
          <p:spPr bwMode="auto">
            <a:xfrm>
              <a:off x="5112" y="680"/>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8" name="Line 52"/>
            <p:cNvSpPr>
              <a:spLocks noChangeShapeType="1"/>
            </p:cNvSpPr>
            <p:nvPr/>
          </p:nvSpPr>
          <p:spPr bwMode="auto">
            <a:xfrm flipV="1">
              <a:off x="5113" y="679"/>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49" name="Line 53"/>
            <p:cNvSpPr>
              <a:spLocks noChangeShapeType="1"/>
            </p:cNvSpPr>
            <p:nvPr/>
          </p:nvSpPr>
          <p:spPr bwMode="auto">
            <a:xfrm>
              <a:off x="5114" y="679"/>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0" name="Line 54"/>
            <p:cNvSpPr>
              <a:spLocks noChangeShapeType="1"/>
            </p:cNvSpPr>
            <p:nvPr/>
          </p:nvSpPr>
          <p:spPr bwMode="auto">
            <a:xfrm flipV="1">
              <a:off x="5115" y="677"/>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1" name="Line 55"/>
            <p:cNvSpPr>
              <a:spLocks noChangeShapeType="1"/>
            </p:cNvSpPr>
            <p:nvPr/>
          </p:nvSpPr>
          <p:spPr bwMode="auto">
            <a:xfrm>
              <a:off x="5116" y="677"/>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2" name="Line 56"/>
            <p:cNvSpPr>
              <a:spLocks noChangeShapeType="1"/>
            </p:cNvSpPr>
            <p:nvPr/>
          </p:nvSpPr>
          <p:spPr bwMode="auto">
            <a:xfrm flipV="1">
              <a:off x="5116" y="675"/>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3" name="Line 57"/>
            <p:cNvSpPr>
              <a:spLocks noChangeShapeType="1"/>
            </p:cNvSpPr>
            <p:nvPr/>
          </p:nvSpPr>
          <p:spPr bwMode="auto">
            <a:xfrm>
              <a:off x="5117" y="675"/>
              <a:ext cx="1"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4" name="Line 58"/>
            <p:cNvSpPr>
              <a:spLocks noChangeShapeType="1"/>
            </p:cNvSpPr>
            <p:nvPr/>
          </p:nvSpPr>
          <p:spPr bwMode="auto">
            <a:xfrm flipV="1">
              <a:off x="5118" y="673"/>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5" name="Line 59"/>
            <p:cNvSpPr>
              <a:spLocks noChangeShapeType="1"/>
            </p:cNvSpPr>
            <p:nvPr/>
          </p:nvSpPr>
          <p:spPr bwMode="auto">
            <a:xfrm>
              <a:off x="5118" y="673"/>
              <a:ext cx="1"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6" name="Line 60"/>
            <p:cNvSpPr>
              <a:spLocks noChangeShapeType="1"/>
            </p:cNvSpPr>
            <p:nvPr/>
          </p:nvSpPr>
          <p:spPr bwMode="auto">
            <a:xfrm flipV="1">
              <a:off x="5118" y="672"/>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7" name="Line 61"/>
            <p:cNvSpPr>
              <a:spLocks noChangeShapeType="1"/>
            </p:cNvSpPr>
            <p:nvPr/>
          </p:nvSpPr>
          <p:spPr bwMode="auto">
            <a:xfrm>
              <a:off x="5120" y="671"/>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8" name="Line 62"/>
            <p:cNvSpPr>
              <a:spLocks noChangeShapeType="1"/>
            </p:cNvSpPr>
            <p:nvPr/>
          </p:nvSpPr>
          <p:spPr bwMode="auto">
            <a:xfrm flipV="1">
              <a:off x="5121" y="670"/>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59" name="Line 63"/>
            <p:cNvSpPr>
              <a:spLocks noChangeShapeType="1"/>
            </p:cNvSpPr>
            <p:nvPr/>
          </p:nvSpPr>
          <p:spPr bwMode="auto">
            <a:xfrm>
              <a:off x="5121" y="671"/>
              <a:ext cx="1" cy="2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0" name="Line 64"/>
            <p:cNvSpPr>
              <a:spLocks noChangeShapeType="1"/>
            </p:cNvSpPr>
            <p:nvPr/>
          </p:nvSpPr>
          <p:spPr bwMode="auto">
            <a:xfrm flipV="1">
              <a:off x="5122" y="673"/>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1" name="Line 65"/>
            <p:cNvSpPr>
              <a:spLocks noChangeShapeType="1"/>
            </p:cNvSpPr>
            <p:nvPr/>
          </p:nvSpPr>
          <p:spPr bwMode="auto">
            <a:xfrm flipV="1">
              <a:off x="5122" y="669"/>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2" name="Line 66"/>
            <p:cNvSpPr>
              <a:spLocks noChangeShapeType="1"/>
            </p:cNvSpPr>
            <p:nvPr/>
          </p:nvSpPr>
          <p:spPr bwMode="auto">
            <a:xfrm>
              <a:off x="5122" y="668"/>
              <a:ext cx="1" cy="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3" name="Line 67"/>
            <p:cNvSpPr>
              <a:spLocks noChangeShapeType="1"/>
            </p:cNvSpPr>
            <p:nvPr/>
          </p:nvSpPr>
          <p:spPr bwMode="auto">
            <a:xfrm>
              <a:off x="5122" y="677"/>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4" name="Line 68"/>
            <p:cNvSpPr>
              <a:spLocks noChangeShapeType="1"/>
            </p:cNvSpPr>
            <p:nvPr/>
          </p:nvSpPr>
          <p:spPr bwMode="auto">
            <a:xfrm flipV="1">
              <a:off x="5123" y="678"/>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5" name="Line 69"/>
            <p:cNvSpPr>
              <a:spLocks noChangeShapeType="1"/>
            </p:cNvSpPr>
            <p:nvPr/>
          </p:nvSpPr>
          <p:spPr bwMode="auto">
            <a:xfrm flipV="1">
              <a:off x="5123" y="66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6" name="Line 70"/>
            <p:cNvSpPr>
              <a:spLocks noChangeShapeType="1"/>
            </p:cNvSpPr>
            <p:nvPr/>
          </p:nvSpPr>
          <p:spPr bwMode="auto">
            <a:xfrm>
              <a:off x="5124" y="666"/>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7" name="Line 71"/>
            <p:cNvSpPr>
              <a:spLocks noChangeShapeType="1"/>
            </p:cNvSpPr>
            <p:nvPr/>
          </p:nvSpPr>
          <p:spPr bwMode="auto">
            <a:xfrm>
              <a:off x="5124" y="681"/>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8" name="Line 72"/>
            <p:cNvSpPr>
              <a:spLocks noChangeShapeType="1"/>
            </p:cNvSpPr>
            <p:nvPr/>
          </p:nvSpPr>
          <p:spPr bwMode="auto">
            <a:xfrm flipV="1">
              <a:off x="5125" y="68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69" name="Line 73"/>
            <p:cNvSpPr>
              <a:spLocks noChangeShapeType="1"/>
            </p:cNvSpPr>
            <p:nvPr/>
          </p:nvSpPr>
          <p:spPr bwMode="auto">
            <a:xfrm flipV="1">
              <a:off x="5125" y="664"/>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0" name="Line 74"/>
            <p:cNvSpPr>
              <a:spLocks noChangeShapeType="1"/>
            </p:cNvSpPr>
            <p:nvPr/>
          </p:nvSpPr>
          <p:spPr bwMode="auto">
            <a:xfrm>
              <a:off x="5126" y="665"/>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1" name="Line 75"/>
            <p:cNvSpPr>
              <a:spLocks noChangeShapeType="1"/>
            </p:cNvSpPr>
            <p:nvPr/>
          </p:nvSpPr>
          <p:spPr bwMode="auto">
            <a:xfrm>
              <a:off x="5126" y="682"/>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2" name="Line 76"/>
            <p:cNvSpPr>
              <a:spLocks noChangeShapeType="1"/>
            </p:cNvSpPr>
            <p:nvPr/>
          </p:nvSpPr>
          <p:spPr bwMode="auto">
            <a:xfrm flipV="1">
              <a:off x="5126" y="68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3" name="Line 77"/>
            <p:cNvSpPr>
              <a:spLocks noChangeShapeType="1"/>
            </p:cNvSpPr>
            <p:nvPr/>
          </p:nvSpPr>
          <p:spPr bwMode="auto">
            <a:xfrm flipV="1">
              <a:off x="5126" y="664"/>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4" name="Line 78"/>
            <p:cNvSpPr>
              <a:spLocks noChangeShapeType="1"/>
            </p:cNvSpPr>
            <p:nvPr/>
          </p:nvSpPr>
          <p:spPr bwMode="auto">
            <a:xfrm>
              <a:off x="5127" y="665"/>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5" name="Line 79"/>
            <p:cNvSpPr>
              <a:spLocks noChangeShapeType="1"/>
            </p:cNvSpPr>
            <p:nvPr/>
          </p:nvSpPr>
          <p:spPr bwMode="auto">
            <a:xfrm>
              <a:off x="5127" y="682"/>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6" name="Line 80"/>
            <p:cNvSpPr>
              <a:spLocks noChangeShapeType="1"/>
            </p:cNvSpPr>
            <p:nvPr/>
          </p:nvSpPr>
          <p:spPr bwMode="auto">
            <a:xfrm flipV="1">
              <a:off x="5128" y="68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7" name="Line 81"/>
            <p:cNvSpPr>
              <a:spLocks noChangeShapeType="1"/>
            </p:cNvSpPr>
            <p:nvPr/>
          </p:nvSpPr>
          <p:spPr bwMode="auto">
            <a:xfrm flipV="1">
              <a:off x="5128" y="665"/>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8" name="Line 82"/>
            <p:cNvSpPr>
              <a:spLocks noChangeShapeType="1"/>
            </p:cNvSpPr>
            <p:nvPr/>
          </p:nvSpPr>
          <p:spPr bwMode="auto">
            <a:xfrm>
              <a:off x="5129" y="66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79" name="Line 83"/>
            <p:cNvSpPr>
              <a:spLocks noChangeShapeType="1"/>
            </p:cNvSpPr>
            <p:nvPr/>
          </p:nvSpPr>
          <p:spPr bwMode="auto">
            <a:xfrm>
              <a:off x="5129" y="682"/>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0" name="Line 84"/>
            <p:cNvSpPr>
              <a:spLocks noChangeShapeType="1"/>
            </p:cNvSpPr>
            <p:nvPr/>
          </p:nvSpPr>
          <p:spPr bwMode="auto">
            <a:xfrm flipV="1">
              <a:off x="5129" y="681"/>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1" name="Line 85"/>
            <p:cNvSpPr>
              <a:spLocks noChangeShapeType="1"/>
            </p:cNvSpPr>
            <p:nvPr/>
          </p:nvSpPr>
          <p:spPr bwMode="auto">
            <a:xfrm flipV="1">
              <a:off x="5129" y="665"/>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2" name="Line 86"/>
            <p:cNvSpPr>
              <a:spLocks noChangeShapeType="1"/>
            </p:cNvSpPr>
            <p:nvPr/>
          </p:nvSpPr>
          <p:spPr bwMode="auto">
            <a:xfrm>
              <a:off x="5130" y="666"/>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3" name="Line 87"/>
            <p:cNvSpPr>
              <a:spLocks noChangeShapeType="1"/>
            </p:cNvSpPr>
            <p:nvPr/>
          </p:nvSpPr>
          <p:spPr bwMode="auto">
            <a:xfrm flipV="1">
              <a:off x="5130" y="665"/>
              <a:ext cx="1" cy="1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4" name="Line 88"/>
            <p:cNvSpPr>
              <a:spLocks noChangeShapeType="1"/>
            </p:cNvSpPr>
            <p:nvPr/>
          </p:nvSpPr>
          <p:spPr bwMode="auto">
            <a:xfrm>
              <a:off x="5131"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5" name="Line 89"/>
            <p:cNvSpPr>
              <a:spLocks noChangeShapeType="1"/>
            </p:cNvSpPr>
            <p:nvPr/>
          </p:nvSpPr>
          <p:spPr bwMode="auto">
            <a:xfrm flipV="1">
              <a:off x="5132" y="666"/>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6" name="Line 90"/>
            <p:cNvSpPr>
              <a:spLocks noChangeShapeType="1"/>
            </p:cNvSpPr>
            <p:nvPr/>
          </p:nvSpPr>
          <p:spPr bwMode="auto">
            <a:xfrm>
              <a:off x="5132"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7" name="Line 91"/>
            <p:cNvSpPr>
              <a:spLocks noChangeShapeType="1"/>
            </p:cNvSpPr>
            <p:nvPr/>
          </p:nvSpPr>
          <p:spPr bwMode="auto">
            <a:xfrm flipV="1">
              <a:off x="5133" y="666"/>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8" name="Line 92"/>
            <p:cNvSpPr>
              <a:spLocks noChangeShapeType="1"/>
            </p:cNvSpPr>
            <p:nvPr/>
          </p:nvSpPr>
          <p:spPr bwMode="auto">
            <a:xfrm>
              <a:off x="5134" y="667"/>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89" name="Line 93"/>
            <p:cNvSpPr>
              <a:spLocks noChangeShapeType="1"/>
            </p:cNvSpPr>
            <p:nvPr/>
          </p:nvSpPr>
          <p:spPr bwMode="auto">
            <a:xfrm flipV="1">
              <a:off x="5135" y="666"/>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90" name="Line 94"/>
            <p:cNvSpPr>
              <a:spLocks noChangeShapeType="1"/>
            </p:cNvSpPr>
            <p:nvPr/>
          </p:nvSpPr>
          <p:spPr bwMode="auto">
            <a:xfrm>
              <a:off x="5135" y="668"/>
              <a:ext cx="1" cy="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91" name="Line 95"/>
            <p:cNvSpPr>
              <a:spLocks noChangeShapeType="1"/>
            </p:cNvSpPr>
            <p:nvPr/>
          </p:nvSpPr>
          <p:spPr bwMode="auto">
            <a:xfrm flipV="1">
              <a:off x="5136" y="667"/>
              <a:ext cx="1" cy="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92" name="Line 96"/>
            <p:cNvSpPr>
              <a:spLocks noChangeShapeType="1"/>
            </p:cNvSpPr>
            <p:nvPr/>
          </p:nvSpPr>
          <p:spPr bwMode="auto">
            <a:xfrm>
              <a:off x="5137" y="668"/>
              <a:ext cx="1" cy="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93" name="AutoShape 97"/>
            <p:cNvSpPr>
              <a:spLocks noChangeArrowheads="1"/>
            </p:cNvSpPr>
            <p:nvPr/>
          </p:nvSpPr>
          <p:spPr bwMode="auto">
            <a:xfrm>
              <a:off x="5027" y="666"/>
              <a:ext cx="111" cy="33"/>
            </a:xfrm>
            <a:custGeom>
              <a:avLst/>
              <a:gdLst>
                <a:gd name="T0" fmla="*/ 111 w 123"/>
                <a:gd name="T1" fmla="*/ 0 h 37"/>
                <a:gd name="T2" fmla="*/ 123 w 123"/>
                <a:gd name="T3" fmla="*/ 2 h 37"/>
                <a:gd name="T4" fmla="*/ 123 w 123"/>
                <a:gd name="T5" fmla="*/ 10 h 37"/>
                <a:gd name="T6" fmla="*/ 105 w 123"/>
                <a:gd name="T7" fmla="*/ 7 h 37"/>
                <a:gd name="T8" fmla="*/ 108 w 123"/>
                <a:gd name="T9" fmla="*/ 17 h 37"/>
                <a:gd name="T10" fmla="*/ 114 w 123"/>
                <a:gd name="T11" fmla="*/ 17 h 37"/>
                <a:gd name="T12" fmla="*/ 114 w 123"/>
                <a:gd name="T13" fmla="*/ 27 h 37"/>
                <a:gd name="T14" fmla="*/ 97 w 123"/>
                <a:gd name="T15" fmla="*/ 27 h 37"/>
                <a:gd name="T16" fmla="*/ 94 w 123"/>
                <a:gd name="T17" fmla="*/ 25 h 37"/>
                <a:gd name="T18" fmla="*/ 94 w 123"/>
                <a:gd name="T19" fmla="*/ 27 h 37"/>
                <a:gd name="T20" fmla="*/ 0 w 123"/>
                <a:gd name="T21" fmla="*/ 37 h 37"/>
                <a:gd name="T22" fmla="*/ 0 w 123"/>
                <a:gd name="T23" fmla="*/ 35 h 37"/>
                <a:gd name="T24" fmla="*/ 85 w 123"/>
                <a:gd name="T25" fmla="*/ 27 h 37"/>
                <a:gd name="T26" fmla="*/ 108 w 123"/>
                <a:gd name="T27" fmla="*/ 0 h 37"/>
                <a:gd name="T28" fmla="*/ 110 w 123"/>
                <a:gd name="T29" fmla="*/ 0 h 37"/>
                <a:gd name="T30" fmla="*/ 111 w 123"/>
                <a:gd name="T31" fmla="*/ 0 h 37"/>
                <a:gd name="T32" fmla="*/ 0 w 123"/>
                <a:gd name="T33" fmla="*/ 0 h 37"/>
                <a:gd name="T34" fmla="*/ 123 w 123"/>
                <a:gd name="T35"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23" h="37">
                  <a:moveTo>
                    <a:pt x="111" y="0"/>
                  </a:moveTo>
                  <a:lnTo>
                    <a:pt x="123" y="2"/>
                  </a:lnTo>
                  <a:lnTo>
                    <a:pt x="123" y="10"/>
                  </a:lnTo>
                  <a:lnTo>
                    <a:pt x="105" y="7"/>
                  </a:lnTo>
                  <a:lnTo>
                    <a:pt x="108" y="17"/>
                  </a:lnTo>
                  <a:lnTo>
                    <a:pt x="114" y="17"/>
                  </a:lnTo>
                  <a:lnTo>
                    <a:pt x="114" y="27"/>
                  </a:lnTo>
                  <a:lnTo>
                    <a:pt x="97" y="27"/>
                  </a:lnTo>
                  <a:lnTo>
                    <a:pt x="94" y="25"/>
                  </a:lnTo>
                  <a:lnTo>
                    <a:pt x="94" y="27"/>
                  </a:lnTo>
                  <a:lnTo>
                    <a:pt x="0" y="37"/>
                  </a:lnTo>
                  <a:lnTo>
                    <a:pt x="0" y="35"/>
                  </a:lnTo>
                  <a:lnTo>
                    <a:pt x="85" y="27"/>
                  </a:lnTo>
                  <a:lnTo>
                    <a:pt x="108" y="0"/>
                  </a:lnTo>
                  <a:lnTo>
                    <a:pt x="110" y="0"/>
                  </a:lnTo>
                  <a:lnTo>
                    <a:pt x="111"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194" name="AutoShape 98"/>
            <p:cNvSpPr>
              <a:spLocks noChangeArrowheads="1"/>
            </p:cNvSpPr>
            <p:nvPr/>
          </p:nvSpPr>
          <p:spPr bwMode="auto">
            <a:xfrm>
              <a:off x="5012" y="714"/>
              <a:ext cx="123" cy="21"/>
            </a:xfrm>
            <a:custGeom>
              <a:avLst/>
              <a:gdLst>
                <a:gd name="T0" fmla="*/ 3 w 136"/>
                <a:gd name="T1" fmla="*/ 6 h 24"/>
                <a:gd name="T2" fmla="*/ 17 w 136"/>
                <a:gd name="T3" fmla="*/ 6 h 24"/>
                <a:gd name="T4" fmla="*/ 29 w 136"/>
                <a:gd name="T5" fmla="*/ 3 h 24"/>
                <a:gd name="T6" fmla="*/ 37 w 136"/>
                <a:gd name="T7" fmla="*/ 2 h 24"/>
                <a:gd name="T8" fmla="*/ 49 w 136"/>
                <a:gd name="T9" fmla="*/ 1 h 24"/>
                <a:gd name="T10" fmla="*/ 57 w 136"/>
                <a:gd name="T11" fmla="*/ 0 h 24"/>
                <a:gd name="T12" fmla="*/ 62 w 136"/>
                <a:gd name="T13" fmla="*/ 0 h 24"/>
                <a:gd name="T14" fmla="*/ 101 w 136"/>
                <a:gd name="T15" fmla="*/ 0 h 24"/>
                <a:gd name="T16" fmla="*/ 123 w 136"/>
                <a:gd name="T17" fmla="*/ 3 h 24"/>
                <a:gd name="T18" fmla="*/ 136 w 136"/>
                <a:gd name="T19" fmla="*/ 8 h 24"/>
                <a:gd name="T20" fmla="*/ 136 w 136"/>
                <a:gd name="T21" fmla="*/ 20 h 24"/>
                <a:gd name="T22" fmla="*/ 126 w 136"/>
                <a:gd name="T23" fmla="*/ 19 h 24"/>
                <a:gd name="T24" fmla="*/ 115 w 136"/>
                <a:gd name="T25" fmla="*/ 18 h 24"/>
                <a:gd name="T26" fmla="*/ 105 w 136"/>
                <a:gd name="T27" fmla="*/ 18 h 24"/>
                <a:gd name="T28" fmla="*/ 91 w 136"/>
                <a:gd name="T29" fmla="*/ 18 h 24"/>
                <a:gd name="T30" fmla="*/ 75 w 136"/>
                <a:gd name="T31" fmla="*/ 18 h 24"/>
                <a:gd name="T32" fmla="*/ 61 w 136"/>
                <a:gd name="T33" fmla="*/ 18 h 24"/>
                <a:gd name="T34" fmla="*/ 47 w 136"/>
                <a:gd name="T35" fmla="*/ 18 h 24"/>
                <a:gd name="T36" fmla="*/ 38 w 136"/>
                <a:gd name="T37" fmla="*/ 18 h 24"/>
                <a:gd name="T38" fmla="*/ 30 w 136"/>
                <a:gd name="T39" fmla="*/ 20 h 24"/>
                <a:gd name="T40" fmla="*/ 18 w 136"/>
                <a:gd name="T41" fmla="*/ 21 h 24"/>
                <a:gd name="T42" fmla="*/ 9 w 136"/>
                <a:gd name="T43" fmla="*/ 22 h 24"/>
                <a:gd name="T44" fmla="*/ 0 w 136"/>
                <a:gd name="T45" fmla="*/ 24 h 24"/>
                <a:gd name="T46" fmla="*/ 0 w 136"/>
                <a:gd name="T47" fmla="*/ 20 h 24"/>
                <a:gd name="T48" fmla="*/ 3 w 136"/>
                <a:gd name="T49" fmla="*/ 20 h 24"/>
                <a:gd name="T50" fmla="*/ 3 w 136"/>
                <a:gd name="T51" fmla="*/ 6 h 24"/>
                <a:gd name="T52" fmla="*/ 0 w 136"/>
                <a:gd name="T53" fmla="*/ 0 h 24"/>
                <a:gd name="T54" fmla="*/ 136 w 136"/>
                <a:gd name="T55"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T52" t="T53" r="T54" b="T55"/>
              <a:pathLst>
                <a:path w="136" h="24">
                  <a:moveTo>
                    <a:pt x="3" y="6"/>
                  </a:moveTo>
                  <a:lnTo>
                    <a:pt x="17" y="6"/>
                  </a:lnTo>
                  <a:lnTo>
                    <a:pt x="29" y="3"/>
                  </a:lnTo>
                  <a:lnTo>
                    <a:pt x="37" y="2"/>
                  </a:lnTo>
                  <a:lnTo>
                    <a:pt x="49" y="1"/>
                  </a:lnTo>
                  <a:lnTo>
                    <a:pt x="57" y="0"/>
                  </a:lnTo>
                  <a:lnTo>
                    <a:pt x="62" y="0"/>
                  </a:lnTo>
                  <a:lnTo>
                    <a:pt x="101" y="0"/>
                  </a:lnTo>
                  <a:lnTo>
                    <a:pt x="123" y="3"/>
                  </a:lnTo>
                  <a:lnTo>
                    <a:pt x="136" y="8"/>
                  </a:lnTo>
                  <a:lnTo>
                    <a:pt x="136" y="20"/>
                  </a:lnTo>
                  <a:lnTo>
                    <a:pt x="126" y="19"/>
                  </a:lnTo>
                  <a:lnTo>
                    <a:pt x="115" y="18"/>
                  </a:lnTo>
                  <a:lnTo>
                    <a:pt x="105" y="18"/>
                  </a:lnTo>
                  <a:lnTo>
                    <a:pt x="91" y="18"/>
                  </a:lnTo>
                  <a:lnTo>
                    <a:pt x="75" y="18"/>
                  </a:lnTo>
                  <a:lnTo>
                    <a:pt x="61" y="18"/>
                  </a:lnTo>
                  <a:lnTo>
                    <a:pt x="47" y="18"/>
                  </a:lnTo>
                  <a:lnTo>
                    <a:pt x="38" y="18"/>
                  </a:lnTo>
                  <a:lnTo>
                    <a:pt x="30" y="20"/>
                  </a:lnTo>
                  <a:lnTo>
                    <a:pt x="18" y="21"/>
                  </a:lnTo>
                  <a:lnTo>
                    <a:pt x="9" y="22"/>
                  </a:lnTo>
                  <a:lnTo>
                    <a:pt x="0" y="24"/>
                  </a:lnTo>
                  <a:lnTo>
                    <a:pt x="0" y="20"/>
                  </a:lnTo>
                  <a:lnTo>
                    <a:pt x="3" y="20"/>
                  </a:lnTo>
                  <a:lnTo>
                    <a:pt x="3" y="6"/>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195" name="Line 99"/>
            <p:cNvSpPr>
              <a:spLocks noChangeShapeType="1"/>
            </p:cNvSpPr>
            <p:nvPr/>
          </p:nvSpPr>
          <p:spPr bwMode="auto">
            <a:xfrm flipH="1">
              <a:off x="5014" y="719"/>
              <a:ext cx="18"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196" name="AutoShape 100"/>
            <p:cNvSpPr>
              <a:spLocks noChangeArrowheads="1"/>
            </p:cNvSpPr>
            <p:nvPr/>
          </p:nvSpPr>
          <p:spPr bwMode="auto">
            <a:xfrm>
              <a:off x="5124" y="682"/>
              <a:ext cx="10" cy="34"/>
            </a:xfrm>
            <a:custGeom>
              <a:avLst/>
              <a:gdLst>
                <a:gd name="T0" fmla="*/ 0 w 11"/>
                <a:gd name="T1" fmla="*/ 38 h 38"/>
                <a:gd name="T2" fmla="*/ 0 w 11"/>
                <a:gd name="T3" fmla="*/ 17 h 38"/>
                <a:gd name="T4" fmla="*/ 9 w 11"/>
                <a:gd name="T5" fmla="*/ 19 h 38"/>
                <a:gd name="T6" fmla="*/ 11 w 11"/>
                <a:gd name="T7" fmla="*/ 19 h 38"/>
                <a:gd name="T8" fmla="*/ 11 w 11"/>
                <a:gd name="T9" fmla="*/ 0 h 38"/>
                <a:gd name="T10" fmla="*/ 5 w 11"/>
                <a:gd name="T11" fmla="*/ 0 h 38"/>
                <a:gd name="T12" fmla="*/ 4 w 11"/>
                <a:gd name="T13" fmla="*/ 1 h 38"/>
                <a:gd name="T14" fmla="*/ 0 w 11"/>
                <a:gd name="T15" fmla="*/ 0 h 38"/>
                <a:gd name="T16" fmla="*/ 11 w 11"/>
                <a:gd name="T17" fmla="*/ 38 h 38"/>
              </a:gdLst>
              <a:ahLst/>
              <a:cxnLst>
                <a:cxn ang="0">
                  <a:pos x="T0" y="T1"/>
                </a:cxn>
                <a:cxn ang="0">
                  <a:pos x="T2" y="T3"/>
                </a:cxn>
                <a:cxn ang="0">
                  <a:pos x="T4" y="T5"/>
                </a:cxn>
                <a:cxn ang="0">
                  <a:pos x="T6" y="T7"/>
                </a:cxn>
                <a:cxn ang="0">
                  <a:pos x="T8" y="T9"/>
                </a:cxn>
                <a:cxn ang="0">
                  <a:pos x="T10" y="T11"/>
                </a:cxn>
                <a:cxn ang="0">
                  <a:pos x="T12" y="T13"/>
                </a:cxn>
              </a:cxnLst>
              <a:rect l="T14" t="T15" r="T16" b="T17"/>
              <a:pathLst>
                <a:path w="11" h="38">
                  <a:moveTo>
                    <a:pt x="0" y="38"/>
                  </a:moveTo>
                  <a:lnTo>
                    <a:pt x="0" y="17"/>
                  </a:lnTo>
                  <a:lnTo>
                    <a:pt x="9" y="19"/>
                  </a:lnTo>
                  <a:lnTo>
                    <a:pt x="11" y="19"/>
                  </a:lnTo>
                  <a:lnTo>
                    <a:pt x="11" y="0"/>
                  </a:lnTo>
                  <a:lnTo>
                    <a:pt x="5" y="0"/>
                  </a:lnTo>
                  <a:lnTo>
                    <a:pt x="4" y="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197" name="AutoShape 101"/>
            <p:cNvSpPr>
              <a:spLocks noChangeArrowheads="1"/>
            </p:cNvSpPr>
            <p:nvPr/>
          </p:nvSpPr>
          <p:spPr bwMode="auto">
            <a:xfrm>
              <a:off x="5101" y="693"/>
              <a:ext cx="8" cy="22"/>
            </a:xfrm>
            <a:custGeom>
              <a:avLst/>
              <a:gdLst>
                <a:gd name="T0" fmla="*/ 9 w 9"/>
                <a:gd name="T1" fmla="*/ 5 h 24"/>
                <a:gd name="T2" fmla="*/ 9 w 9"/>
                <a:gd name="T3" fmla="*/ 23 h 24"/>
                <a:gd name="T4" fmla="*/ 1 w 9"/>
                <a:gd name="T5" fmla="*/ 23 h 24"/>
                <a:gd name="T6" fmla="*/ 1 w 9"/>
                <a:gd name="T7" fmla="*/ 0 h 24"/>
                <a:gd name="T8" fmla="*/ 0 w 9"/>
                <a:gd name="T9" fmla="*/ 0 h 24"/>
                <a:gd name="T10" fmla="*/ 0 w 9"/>
                <a:gd name="T11" fmla="*/ 24 h 24"/>
                <a:gd name="T12" fmla="*/ 0 w 9"/>
                <a:gd name="T13" fmla="*/ 0 h 24"/>
                <a:gd name="T14" fmla="*/ 0 w 9"/>
                <a:gd name="T15" fmla="*/ 0 h 24"/>
                <a:gd name="T16" fmla="*/ 9 w 9"/>
                <a:gd name="T17" fmla="*/ 24 h 24"/>
              </a:gdLst>
              <a:ahLst/>
              <a:cxnLst>
                <a:cxn ang="0">
                  <a:pos x="T0" y="T1"/>
                </a:cxn>
                <a:cxn ang="0">
                  <a:pos x="T2" y="T3"/>
                </a:cxn>
                <a:cxn ang="0">
                  <a:pos x="T4" y="T5"/>
                </a:cxn>
                <a:cxn ang="0">
                  <a:pos x="T6" y="T7"/>
                </a:cxn>
                <a:cxn ang="0">
                  <a:pos x="T8" y="T9"/>
                </a:cxn>
                <a:cxn ang="0">
                  <a:pos x="T10" y="T11"/>
                </a:cxn>
                <a:cxn ang="0">
                  <a:pos x="T12" y="T13"/>
                </a:cxn>
              </a:cxnLst>
              <a:rect l="T14" t="T15" r="T16" b="T17"/>
              <a:pathLst>
                <a:path w="9" h="24">
                  <a:moveTo>
                    <a:pt x="9" y="5"/>
                  </a:moveTo>
                  <a:lnTo>
                    <a:pt x="9" y="23"/>
                  </a:lnTo>
                  <a:lnTo>
                    <a:pt x="1" y="23"/>
                  </a:lnTo>
                  <a:lnTo>
                    <a:pt x="1" y="0"/>
                  </a:lnTo>
                  <a:lnTo>
                    <a:pt x="0" y="0"/>
                  </a:lnTo>
                  <a:lnTo>
                    <a:pt x="0" y="24"/>
                  </a:lnTo>
                  <a:lnTo>
                    <a:pt x="0"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198" name="AutoShape 102"/>
            <p:cNvSpPr>
              <a:spLocks noChangeArrowheads="1"/>
            </p:cNvSpPr>
            <p:nvPr/>
          </p:nvSpPr>
          <p:spPr bwMode="auto">
            <a:xfrm>
              <a:off x="5035" y="696"/>
              <a:ext cx="35" cy="9"/>
            </a:xfrm>
            <a:custGeom>
              <a:avLst/>
              <a:gdLst>
                <a:gd name="T0" fmla="*/ 40 w 40"/>
                <a:gd name="T1" fmla="*/ 0 h 10"/>
                <a:gd name="T2" fmla="*/ 34 w 40"/>
                <a:gd name="T3" fmla="*/ 8 h 10"/>
                <a:gd name="T4" fmla="*/ 9 w 40"/>
                <a:gd name="T5" fmla="*/ 10 h 10"/>
                <a:gd name="T6" fmla="*/ 0 w 40"/>
                <a:gd name="T7" fmla="*/ 2 h 10"/>
                <a:gd name="T8" fmla="*/ 0 w 40"/>
                <a:gd name="T9" fmla="*/ 0 h 10"/>
                <a:gd name="T10" fmla="*/ 40 w 40"/>
                <a:gd name="T11" fmla="*/ 10 h 10"/>
              </a:gdLst>
              <a:ahLst/>
              <a:cxnLst>
                <a:cxn ang="0">
                  <a:pos x="T0" y="T1"/>
                </a:cxn>
                <a:cxn ang="0">
                  <a:pos x="T2" y="T3"/>
                </a:cxn>
                <a:cxn ang="0">
                  <a:pos x="T4" y="T5"/>
                </a:cxn>
                <a:cxn ang="0">
                  <a:pos x="T6" y="T7"/>
                </a:cxn>
              </a:cxnLst>
              <a:rect l="T8" t="T9" r="T10" b="T11"/>
              <a:pathLst>
                <a:path w="40" h="10">
                  <a:moveTo>
                    <a:pt x="40" y="0"/>
                  </a:moveTo>
                  <a:lnTo>
                    <a:pt x="34" y="8"/>
                  </a:lnTo>
                  <a:lnTo>
                    <a:pt x="9" y="10"/>
                  </a:lnTo>
                  <a:lnTo>
                    <a:pt x="0" y="2"/>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199" name="Line 103"/>
            <p:cNvSpPr>
              <a:spLocks noChangeShapeType="1"/>
            </p:cNvSpPr>
            <p:nvPr/>
          </p:nvSpPr>
          <p:spPr bwMode="auto">
            <a:xfrm flipH="1">
              <a:off x="5024" y="716"/>
              <a:ext cx="15" cy="1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0" name="Line 104"/>
            <p:cNvSpPr>
              <a:spLocks noChangeShapeType="1"/>
            </p:cNvSpPr>
            <p:nvPr/>
          </p:nvSpPr>
          <p:spPr bwMode="auto">
            <a:xfrm flipH="1">
              <a:off x="5036" y="716"/>
              <a:ext cx="7" cy="1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1" name="Line 105"/>
            <p:cNvSpPr>
              <a:spLocks noChangeShapeType="1"/>
            </p:cNvSpPr>
            <p:nvPr/>
          </p:nvSpPr>
          <p:spPr bwMode="auto">
            <a:xfrm flipH="1">
              <a:off x="5048" y="715"/>
              <a:ext cx="3"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2" name="AutoShape 106"/>
            <p:cNvSpPr>
              <a:spLocks noChangeArrowheads="1"/>
            </p:cNvSpPr>
            <p:nvPr/>
          </p:nvSpPr>
          <p:spPr bwMode="auto">
            <a:xfrm>
              <a:off x="5067" y="715"/>
              <a:ext cx="1" cy="14"/>
            </a:xfrm>
            <a:custGeom>
              <a:avLst/>
              <a:gdLst>
                <a:gd name="T0" fmla="*/ 1 w 1"/>
                <a:gd name="T1" fmla="*/ 0 h 16"/>
                <a:gd name="T2" fmla="*/ 1 w 1"/>
                <a:gd name="T3" fmla="*/ 16 h 16"/>
                <a:gd name="T4" fmla="*/ 1 w 1"/>
                <a:gd name="T5" fmla="*/ 0 h 16"/>
                <a:gd name="T6" fmla="*/ 0 w 1"/>
                <a:gd name="T7" fmla="*/ 0 h 16"/>
                <a:gd name="T8" fmla="*/ 0 w 1"/>
                <a:gd name="T9" fmla="*/ 16 h 16"/>
                <a:gd name="T10" fmla="*/ 0 w 1"/>
                <a:gd name="T11" fmla="*/ 0 h 16"/>
                <a:gd name="T12" fmla="*/ 1 w 1"/>
                <a:gd name="T13" fmla="*/ 16 h 16"/>
              </a:gdLst>
              <a:ahLst/>
              <a:cxnLst>
                <a:cxn ang="0">
                  <a:pos x="T0" y="T1"/>
                </a:cxn>
                <a:cxn ang="0">
                  <a:pos x="T2" y="T3"/>
                </a:cxn>
                <a:cxn ang="0">
                  <a:pos x="T4" y="T5"/>
                </a:cxn>
                <a:cxn ang="0">
                  <a:pos x="T6" y="T7"/>
                </a:cxn>
                <a:cxn ang="0">
                  <a:pos x="T8" y="T9"/>
                </a:cxn>
              </a:cxnLst>
              <a:rect l="T10" t="T11" r="T12" b="T13"/>
              <a:pathLst>
                <a:path w="1" h="16">
                  <a:moveTo>
                    <a:pt x="1" y="0"/>
                  </a:moveTo>
                  <a:lnTo>
                    <a:pt x="1" y="16"/>
                  </a:lnTo>
                  <a:lnTo>
                    <a:pt x="1" y="0"/>
                  </a:lnTo>
                  <a:lnTo>
                    <a:pt x="0" y="0"/>
                  </a:lnTo>
                  <a:lnTo>
                    <a:pt x="0" y="16"/>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03" name="Line 107"/>
            <p:cNvSpPr>
              <a:spLocks noChangeShapeType="1"/>
            </p:cNvSpPr>
            <p:nvPr/>
          </p:nvSpPr>
          <p:spPr bwMode="auto">
            <a:xfrm>
              <a:off x="5081" y="715"/>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4" name="Line 108"/>
            <p:cNvSpPr>
              <a:spLocks noChangeShapeType="1"/>
            </p:cNvSpPr>
            <p:nvPr/>
          </p:nvSpPr>
          <p:spPr bwMode="auto">
            <a:xfrm>
              <a:off x="5091" y="715"/>
              <a:ext cx="2"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5" name="Line 109"/>
            <p:cNvSpPr>
              <a:spLocks noChangeShapeType="1"/>
            </p:cNvSpPr>
            <p:nvPr/>
          </p:nvSpPr>
          <p:spPr bwMode="auto">
            <a:xfrm>
              <a:off x="5107" y="715"/>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6" name="Line 110"/>
            <p:cNvSpPr>
              <a:spLocks noChangeShapeType="1"/>
            </p:cNvSpPr>
            <p:nvPr/>
          </p:nvSpPr>
          <p:spPr bwMode="auto">
            <a:xfrm flipV="1">
              <a:off x="5115" y="715"/>
              <a:ext cx="1" cy="1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7" name="Line 111"/>
            <p:cNvSpPr>
              <a:spLocks noChangeShapeType="1"/>
            </p:cNvSpPr>
            <p:nvPr/>
          </p:nvSpPr>
          <p:spPr bwMode="auto">
            <a:xfrm>
              <a:off x="5122" y="717"/>
              <a:ext cx="1" cy="1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8" name="Line 112"/>
            <p:cNvSpPr>
              <a:spLocks noChangeShapeType="1"/>
            </p:cNvSpPr>
            <p:nvPr/>
          </p:nvSpPr>
          <p:spPr bwMode="auto">
            <a:xfrm flipV="1">
              <a:off x="5128" y="717"/>
              <a:ext cx="1" cy="14"/>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09" name="Line 113"/>
            <p:cNvSpPr>
              <a:spLocks noChangeShapeType="1"/>
            </p:cNvSpPr>
            <p:nvPr/>
          </p:nvSpPr>
          <p:spPr bwMode="auto">
            <a:xfrm>
              <a:off x="5131" y="721"/>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0" name="Line 114"/>
            <p:cNvSpPr>
              <a:spLocks noChangeShapeType="1"/>
            </p:cNvSpPr>
            <p:nvPr/>
          </p:nvSpPr>
          <p:spPr bwMode="auto">
            <a:xfrm flipV="1">
              <a:off x="5092" y="693"/>
              <a:ext cx="1" cy="21"/>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1" name="Line 115"/>
            <p:cNvSpPr>
              <a:spLocks noChangeShapeType="1"/>
            </p:cNvSpPr>
            <p:nvPr/>
          </p:nvSpPr>
          <p:spPr bwMode="auto">
            <a:xfrm>
              <a:off x="5080" y="693"/>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2" name="Line 116"/>
            <p:cNvSpPr>
              <a:spLocks noChangeShapeType="1"/>
            </p:cNvSpPr>
            <p:nvPr/>
          </p:nvSpPr>
          <p:spPr bwMode="auto">
            <a:xfrm flipV="1">
              <a:off x="5070" y="695"/>
              <a:ext cx="1" cy="1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3" name="Line 117"/>
            <p:cNvSpPr>
              <a:spLocks noChangeShapeType="1"/>
            </p:cNvSpPr>
            <p:nvPr/>
          </p:nvSpPr>
          <p:spPr bwMode="auto">
            <a:xfrm>
              <a:off x="5060" y="703"/>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4" name="Line 118"/>
            <p:cNvSpPr>
              <a:spLocks noChangeShapeType="1"/>
            </p:cNvSpPr>
            <p:nvPr/>
          </p:nvSpPr>
          <p:spPr bwMode="auto">
            <a:xfrm flipV="1">
              <a:off x="5052" y="704"/>
              <a:ext cx="1" cy="1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5" name="Line 119"/>
            <p:cNvSpPr>
              <a:spLocks noChangeShapeType="1"/>
            </p:cNvSpPr>
            <p:nvPr/>
          </p:nvSpPr>
          <p:spPr bwMode="auto">
            <a:xfrm>
              <a:off x="5044" y="704"/>
              <a:ext cx="1"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6" name="Line 120"/>
            <p:cNvSpPr>
              <a:spLocks noChangeShapeType="1"/>
            </p:cNvSpPr>
            <p:nvPr/>
          </p:nvSpPr>
          <p:spPr bwMode="auto">
            <a:xfrm flipV="1">
              <a:off x="5028" y="698"/>
              <a:ext cx="1" cy="22"/>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17" name="AutoShape 121"/>
            <p:cNvSpPr>
              <a:spLocks noChangeArrowheads="1"/>
            </p:cNvSpPr>
            <p:nvPr/>
          </p:nvSpPr>
          <p:spPr bwMode="auto">
            <a:xfrm>
              <a:off x="4909" y="595"/>
              <a:ext cx="71" cy="11"/>
            </a:xfrm>
            <a:custGeom>
              <a:avLst/>
              <a:gdLst>
                <a:gd name="T0" fmla="*/ 0 w 79"/>
                <a:gd name="T1" fmla="*/ 0 h 13"/>
                <a:gd name="T2" fmla="*/ 17 w 79"/>
                <a:gd name="T3" fmla="*/ 6 h 13"/>
                <a:gd name="T4" fmla="*/ 19 w 79"/>
                <a:gd name="T5" fmla="*/ 7 h 13"/>
                <a:gd name="T6" fmla="*/ 21 w 79"/>
                <a:gd name="T7" fmla="*/ 7 h 13"/>
                <a:gd name="T8" fmla="*/ 22 w 79"/>
                <a:gd name="T9" fmla="*/ 8 h 13"/>
                <a:gd name="T10" fmla="*/ 24 w 79"/>
                <a:gd name="T11" fmla="*/ 8 h 13"/>
                <a:gd name="T12" fmla="*/ 26 w 79"/>
                <a:gd name="T13" fmla="*/ 8 h 13"/>
                <a:gd name="T14" fmla="*/ 28 w 79"/>
                <a:gd name="T15" fmla="*/ 9 h 13"/>
                <a:gd name="T16" fmla="*/ 30 w 79"/>
                <a:gd name="T17" fmla="*/ 9 h 13"/>
                <a:gd name="T18" fmla="*/ 33 w 79"/>
                <a:gd name="T19" fmla="*/ 10 h 13"/>
                <a:gd name="T20" fmla="*/ 35 w 79"/>
                <a:gd name="T21" fmla="*/ 10 h 13"/>
                <a:gd name="T22" fmla="*/ 37 w 79"/>
                <a:gd name="T23" fmla="*/ 11 h 13"/>
                <a:gd name="T24" fmla="*/ 40 w 79"/>
                <a:gd name="T25" fmla="*/ 11 h 13"/>
                <a:gd name="T26" fmla="*/ 43 w 79"/>
                <a:gd name="T27" fmla="*/ 11 h 13"/>
                <a:gd name="T28" fmla="*/ 46 w 79"/>
                <a:gd name="T29" fmla="*/ 12 h 13"/>
                <a:gd name="T30" fmla="*/ 50 w 79"/>
                <a:gd name="T31" fmla="*/ 12 h 13"/>
                <a:gd name="T32" fmla="*/ 54 w 79"/>
                <a:gd name="T33" fmla="*/ 12 h 13"/>
                <a:gd name="T34" fmla="*/ 59 w 79"/>
                <a:gd name="T35" fmla="*/ 13 h 13"/>
                <a:gd name="T36" fmla="*/ 65 w 79"/>
                <a:gd name="T37" fmla="*/ 13 h 13"/>
                <a:gd name="T38" fmla="*/ 71 w 79"/>
                <a:gd name="T39" fmla="*/ 13 h 13"/>
                <a:gd name="T40" fmla="*/ 79 w 79"/>
                <a:gd name="T41" fmla="*/ 13 h 13"/>
                <a:gd name="T42" fmla="*/ 0 w 79"/>
                <a:gd name="T43" fmla="*/ 0 h 13"/>
                <a:gd name="T44" fmla="*/ 79 w 79"/>
                <a:gd name="T45"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79" h="13">
                  <a:moveTo>
                    <a:pt x="0" y="0"/>
                  </a:moveTo>
                  <a:lnTo>
                    <a:pt x="17" y="6"/>
                  </a:lnTo>
                  <a:lnTo>
                    <a:pt x="19" y="7"/>
                  </a:lnTo>
                  <a:lnTo>
                    <a:pt x="21" y="7"/>
                  </a:lnTo>
                  <a:lnTo>
                    <a:pt x="22" y="8"/>
                  </a:lnTo>
                  <a:lnTo>
                    <a:pt x="24" y="8"/>
                  </a:lnTo>
                  <a:lnTo>
                    <a:pt x="26" y="8"/>
                  </a:lnTo>
                  <a:lnTo>
                    <a:pt x="28" y="9"/>
                  </a:lnTo>
                  <a:lnTo>
                    <a:pt x="30" y="9"/>
                  </a:lnTo>
                  <a:lnTo>
                    <a:pt x="33" y="10"/>
                  </a:lnTo>
                  <a:lnTo>
                    <a:pt x="35" y="10"/>
                  </a:lnTo>
                  <a:lnTo>
                    <a:pt x="37" y="11"/>
                  </a:lnTo>
                  <a:lnTo>
                    <a:pt x="40" y="11"/>
                  </a:lnTo>
                  <a:lnTo>
                    <a:pt x="43" y="11"/>
                  </a:lnTo>
                  <a:lnTo>
                    <a:pt x="46" y="12"/>
                  </a:lnTo>
                  <a:lnTo>
                    <a:pt x="50" y="12"/>
                  </a:lnTo>
                  <a:lnTo>
                    <a:pt x="54" y="12"/>
                  </a:lnTo>
                  <a:lnTo>
                    <a:pt x="59" y="13"/>
                  </a:lnTo>
                  <a:lnTo>
                    <a:pt x="65" y="13"/>
                  </a:lnTo>
                  <a:lnTo>
                    <a:pt x="71" y="13"/>
                  </a:lnTo>
                  <a:lnTo>
                    <a:pt x="79" y="1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18" name="AutoShape 122"/>
            <p:cNvSpPr>
              <a:spLocks noChangeArrowheads="1"/>
            </p:cNvSpPr>
            <p:nvPr/>
          </p:nvSpPr>
          <p:spPr bwMode="auto">
            <a:xfrm>
              <a:off x="5000" y="603"/>
              <a:ext cx="34" cy="6"/>
            </a:xfrm>
            <a:custGeom>
              <a:avLst/>
              <a:gdLst>
                <a:gd name="T0" fmla="*/ 0 w 38"/>
                <a:gd name="T1" fmla="*/ 7 h 7"/>
                <a:gd name="T2" fmla="*/ 21 w 38"/>
                <a:gd name="T3" fmla="*/ 3 h 7"/>
                <a:gd name="T4" fmla="*/ 24 w 38"/>
                <a:gd name="T5" fmla="*/ 3 h 7"/>
                <a:gd name="T6" fmla="*/ 27 w 38"/>
                <a:gd name="T7" fmla="*/ 2 h 7"/>
                <a:gd name="T8" fmla="*/ 29 w 38"/>
                <a:gd name="T9" fmla="*/ 2 h 7"/>
                <a:gd name="T10" fmla="*/ 31 w 38"/>
                <a:gd name="T11" fmla="*/ 1 h 7"/>
                <a:gd name="T12" fmla="*/ 33 w 38"/>
                <a:gd name="T13" fmla="*/ 1 h 7"/>
                <a:gd name="T14" fmla="*/ 35 w 38"/>
                <a:gd name="T15" fmla="*/ 0 h 7"/>
                <a:gd name="T16" fmla="*/ 36 w 38"/>
                <a:gd name="T17" fmla="*/ 0 h 7"/>
                <a:gd name="T18" fmla="*/ 37 w 38"/>
                <a:gd name="T19" fmla="*/ 0 h 7"/>
                <a:gd name="T20" fmla="*/ 38 w 38"/>
                <a:gd name="T21" fmla="*/ 0 h 7"/>
                <a:gd name="T22" fmla="*/ 0 w 38"/>
                <a:gd name="T23" fmla="*/ 0 h 7"/>
                <a:gd name="T24" fmla="*/ 38 w 38"/>
                <a:gd name="T25"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38" h="7">
                  <a:moveTo>
                    <a:pt x="0" y="7"/>
                  </a:moveTo>
                  <a:lnTo>
                    <a:pt x="21" y="3"/>
                  </a:lnTo>
                  <a:lnTo>
                    <a:pt x="24" y="3"/>
                  </a:lnTo>
                  <a:lnTo>
                    <a:pt x="27" y="2"/>
                  </a:lnTo>
                  <a:lnTo>
                    <a:pt x="29" y="2"/>
                  </a:lnTo>
                  <a:lnTo>
                    <a:pt x="31" y="1"/>
                  </a:lnTo>
                  <a:lnTo>
                    <a:pt x="33" y="1"/>
                  </a:lnTo>
                  <a:lnTo>
                    <a:pt x="35" y="0"/>
                  </a:lnTo>
                  <a:lnTo>
                    <a:pt x="36" y="0"/>
                  </a:lnTo>
                  <a:lnTo>
                    <a:pt x="37" y="0"/>
                  </a:lnTo>
                  <a:lnTo>
                    <a:pt x="38"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19" name="AutoShape 123"/>
            <p:cNvSpPr>
              <a:spLocks noChangeArrowheads="1"/>
            </p:cNvSpPr>
            <p:nvPr/>
          </p:nvSpPr>
          <p:spPr bwMode="auto">
            <a:xfrm>
              <a:off x="5087" y="449"/>
              <a:ext cx="95" cy="125"/>
            </a:xfrm>
            <a:custGeom>
              <a:avLst/>
              <a:gdLst>
                <a:gd name="T0" fmla="*/ 105 w 105"/>
                <a:gd name="T1" fmla="*/ 0 h 139"/>
                <a:gd name="T2" fmla="*/ 104 w 105"/>
                <a:gd name="T3" fmla="*/ 5 h 139"/>
                <a:gd name="T4" fmla="*/ 103 w 105"/>
                <a:gd name="T5" fmla="*/ 10 h 139"/>
                <a:gd name="T6" fmla="*/ 102 w 105"/>
                <a:gd name="T7" fmla="*/ 14 h 139"/>
                <a:gd name="T8" fmla="*/ 101 w 105"/>
                <a:gd name="T9" fmla="*/ 19 h 139"/>
                <a:gd name="T10" fmla="*/ 100 w 105"/>
                <a:gd name="T11" fmla="*/ 22 h 139"/>
                <a:gd name="T12" fmla="*/ 99 w 105"/>
                <a:gd name="T13" fmla="*/ 26 h 139"/>
                <a:gd name="T14" fmla="*/ 97 w 105"/>
                <a:gd name="T15" fmla="*/ 29 h 139"/>
                <a:gd name="T16" fmla="*/ 96 w 105"/>
                <a:gd name="T17" fmla="*/ 32 h 139"/>
                <a:gd name="T18" fmla="*/ 95 w 105"/>
                <a:gd name="T19" fmla="*/ 35 h 139"/>
                <a:gd name="T20" fmla="*/ 94 w 105"/>
                <a:gd name="T21" fmla="*/ 38 h 139"/>
                <a:gd name="T22" fmla="*/ 92 w 105"/>
                <a:gd name="T23" fmla="*/ 41 h 139"/>
                <a:gd name="T24" fmla="*/ 91 w 105"/>
                <a:gd name="T25" fmla="*/ 43 h 139"/>
                <a:gd name="T26" fmla="*/ 90 w 105"/>
                <a:gd name="T27" fmla="*/ 46 h 139"/>
                <a:gd name="T28" fmla="*/ 89 w 105"/>
                <a:gd name="T29" fmla="*/ 48 h 139"/>
                <a:gd name="T30" fmla="*/ 88 w 105"/>
                <a:gd name="T31" fmla="*/ 51 h 139"/>
                <a:gd name="T32" fmla="*/ 86 w 105"/>
                <a:gd name="T33" fmla="*/ 53 h 139"/>
                <a:gd name="T34" fmla="*/ 85 w 105"/>
                <a:gd name="T35" fmla="*/ 55 h 139"/>
                <a:gd name="T36" fmla="*/ 83 w 105"/>
                <a:gd name="T37" fmla="*/ 57 h 139"/>
                <a:gd name="T38" fmla="*/ 82 w 105"/>
                <a:gd name="T39" fmla="*/ 60 h 139"/>
                <a:gd name="T40" fmla="*/ 80 w 105"/>
                <a:gd name="T41" fmla="*/ 62 h 139"/>
                <a:gd name="T42" fmla="*/ 79 w 105"/>
                <a:gd name="T43" fmla="*/ 65 h 139"/>
                <a:gd name="T44" fmla="*/ 77 w 105"/>
                <a:gd name="T45" fmla="*/ 67 h 139"/>
                <a:gd name="T46" fmla="*/ 75 w 105"/>
                <a:gd name="T47" fmla="*/ 70 h 139"/>
                <a:gd name="T48" fmla="*/ 73 w 105"/>
                <a:gd name="T49" fmla="*/ 72 h 139"/>
                <a:gd name="T50" fmla="*/ 71 w 105"/>
                <a:gd name="T51" fmla="*/ 75 h 139"/>
                <a:gd name="T52" fmla="*/ 69 w 105"/>
                <a:gd name="T53" fmla="*/ 78 h 139"/>
                <a:gd name="T54" fmla="*/ 67 w 105"/>
                <a:gd name="T55" fmla="*/ 81 h 139"/>
                <a:gd name="T56" fmla="*/ 64 w 105"/>
                <a:gd name="T57" fmla="*/ 84 h 139"/>
                <a:gd name="T58" fmla="*/ 62 w 105"/>
                <a:gd name="T59" fmla="*/ 87 h 139"/>
                <a:gd name="T60" fmla="*/ 59 w 105"/>
                <a:gd name="T61" fmla="*/ 90 h 139"/>
                <a:gd name="T62" fmla="*/ 56 w 105"/>
                <a:gd name="T63" fmla="*/ 93 h 139"/>
                <a:gd name="T64" fmla="*/ 53 w 105"/>
                <a:gd name="T65" fmla="*/ 96 h 139"/>
                <a:gd name="T66" fmla="*/ 49 w 105"/>
                <a:gd name="T67" fmla="*/ 100 h 139"/>
                <a:gd name="T68" fmla="*/ 45 w 105"/>
                <a:gd name="T69" fmla="*/ 104 h 139"/>
                <a:gd name="T70" fmla="*/ 40 w 105"/>
                <a:gd name="T71" fmla="*/ 108 h 139"/>
                <a:gd name="T72" fmla="*/ 35 w 105"/>
                <a:gd name="T73" fmla="*/ 113 h 139"/>
                <a:gd name="T74" fmla="*/ 28 w 105"/>
                <a:gd name="T75" fmla="*/ 118 h 139"/>
                <a:gd name="T76" fmla="*/ 20 w 105"/>
                <a:gd name="T77" fmla="*/ 124 h 139"/>
                <a:gd name="T78" fmla="*/ 11 w 105"/>
                <a:gd name="T79" fmla="*/ 131 h 139"/>
                <a:gd name="T80" fmla="*/ 0 w 105"/>
                <a:gd name="T81" fmla="*/ 139 h 139"/>
                <a:gd name="T82" fmla="*/ 0 w 105"/>
                <a:gd name="T83" fmla="*/ 0 h 139"/>
                <a:gd name="T84" fmla="*/ 105 w 105"/>
                <a:gd name="T85" fmla="*/ 13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105" h="139">
                  <a:moveTo>
                    <a:pt x="105" y="0"/>
                  </a:moveTo>
                  <a:lnTo>
                    <a:pt x="104" y="5"/>
                  </a:lnTo>
                  <a:lnTo>
                    <a:pt x="103" y="10"/>
                  </a:lnTo>
                  <a:lnTo>
                    <a:pt x="102" y="14"/>
                  </a:lnTo>
                  <a:lnTo>
                    <a:pt x="101" y="19"/>
                  </a:lnTo>
                  <a:lnTo>
                    <a:pt x="100" y="22"/>
                  </a:lnTo>
                  <a:lnTo>
                    <a:pt x="99" y="26"/>
                  </a:lnTo>
                  <a:lnTo>
                    <a:pt x="97" y="29"/>
                  </a:lnTo>
                  <a:lnTo>
                    <a:pt x="96" y="32"/>
                  </a:lnTo>
                  <a:lnTo>
                    <a:pt x="95" y="35"/>
                  </a:lnTo>
                  <a:lnTo>
                    <a:pt x="94" y="38"/>
                  </a:lnTo>
                  <a:lnTo>
                    <a:pt x="92" y="41"/>
                  </a:lnTo>
                  <a:lnTo>
                    <a:pt x="91" y="43"/>
                  </a:lnTo>
                  <a:lnTo>
                    <a:pt x="90" y="46"/>
                  </a:lnTo>
                  <a:lnTo>
                    <a:pt x="89" y="48"/>
                  </a:lnTo>
                  <a:lnTo>
                    <a:pt x="88" y="51"/>
                  </a:lnTo>
                  <a:lnTo>
                    <a:pt x="86" y="53"/>
                  </a:lnTo>
                  <a:lnTo>
                    <a:pt x="85" y="55"/>
                  </a:lnTo>
                  <a:lnTo>
                    <a:pt x="83" y="57"/>
                  </a:lnTo>
                  <a:lnTo>
                    <a:pt x="82" y="60"/>
                  </a:lnTo>
                  <a:lnTo>
                    <a:pt x="80" y="62"/>
                  </a:lnTo>
                  <a:lnTo>
                    <a:pt x="79" y="65"/>
                  </a:lnTo>
                  <a:lnTo>
                    <a:pt x="77" y="67"/>
                  </a:lnTo>
                  <a:lnTo>
                    <a:pt x="75" y="70"/>
                  </a:lnTo>
                  <a:lnTo>
                    <a:pt x="73" y="72"/>
                  </a:lnTo>
                  <a:lnTo>
                    <a:pt x="71" y="75"/>
                  </a:lnTo>
                  <a:lnTo>
                    <a:pt x="69" y="78"/>
                  </a:lnTo>
                  <a:lnTo>
                    <a:pt x="67" y="81"/>
                  </a:lnTo>
                  <a:lnTo>
                    <a:pt x="64" y="84"/>
                  </a:lnTo>
                  <a:lnTo>
                    <a:pt x="62" y="87"/>
                  </a:lnTo>
                  <a:lnTo>
                    <a:pt x="59" y="90"/>
                  </a:lnTo>
                  <a:lnTo>
                    <a:pt x="56" y="93"/>
                  </a:lnTo>
                  <a:lnTo>
                    <a:pt x="53" y="96"/>
                  </a:lnTo>
                  <a:lnTo>
                    <a:pt x="49" y="100"/>
                  </a:lnTo>
                  <a:lnTo>
                    <a:pt x="45" y="104"/>
                  </a:lnTo>
                  <a:lnTo>
                    <a:pt x="40" y="108"/>
                  </a:lnTo>
                  <a:lnTo>
                    <a:pt x="35" y="113"/>
                  </a:lnTo>
                  <a:lnTo>
                    <a:pt x="28" y="118"/>
                  </a:lnTo>
                  <a:lnTo>
                    <a:pt x="20" y="124"/>
                  </a:lnTo>
                  <a:lnTo>
                    <a:pt x="11" y="131"/>
                  </a:lnTo>
                  <a:lnTo>
                    <a:pt x="0" y="13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0" name="AutoShape 124"/>
            <p:cNvSpPr>
              <a:spLocks noChangeArrowheads="1"/>
            </p:cNvSpPr>
            <p:nvPr/>
          </p:nvSpPr>
          <p:spPr bwMode="auto">
            <a:xfrm>
              <a:off x="5103" y="452"/>
              <a:ext cx="47" cy="105"/>
            </a:xfrm>
            <a:custGeom>
              <a:avLst/>
              <a:gdLst>
                <a:gd name="T0" fmla="*/ 52 w 52"/>
                <a:gd name="T1" fmla="*/ 0 h 116"/>
                <a:gd name="T2" fmla="*/ 52 w 52"/>
                <a:gd name="T3" fmla="*/ 4 h 116"/>
                <a:gd name="T4" fmla="*/ 52 w 52"/>
                <a:gd name="T5" fmla="*/ 8 h 116"/>
                <a:gd name="T6" fmla="*/ 52 w 52"/>
                <a:gd name="T7" fmla="*/ 12 h 116"/>
                <a:gd name="T8" fmla="*/ 52 w 52"/>
                <a:gd name="T9" fmla="*/ 15 h 116"/>
                <a:gd name="T10" fmla="*/ 51 w 52"/>
                <a:gd name="T11" fmla="*/ 18 h 116"/>
                <a:gd name="T12" fmla="*/ 51 w 52"/>
                <a:gd name="T13" fmla="*/ 21 h 116"/>
                <a:gd name="T14" fmla="*/ 50 w 52"/>
                <a:gd name="T15" fmla="*/ 24 h 116"/>
                <a:gd name="T16" fmla="*/ 50 w 52"/>
                <a:gd name="T17" fmla="*/ 26 h 116"/>
                <a:gd name="T18" fmla="*/ 50 w 52"/>
                <a:gd name="T19" fmla="*/ 29 h 116"/>
                <a:gd name="T20" fmla="*/ 49 w 52"/>
                <a:gd name="T21" fmla="*/ 31 h 116"/>
                <a:gd name="T22" fmla="*/ 49 w 52"/>
                <a:gd name="T23" fmla="*/ 33 h 116"/>
                <a:gd name="T24" fmla="*/ 48 w 52"/>
                <a:gd name="T25" fmla="*/ 35 h 116"/>
                <a:gd name="T26" fmla="*/ 47 w 52"/>
                <a:gd name="T27" fmla="*/ 37 h 116"/>
                <a:gd name="T28" fmla="*/ 47 w 52"/>
                <a:gd name="T29" fmla="*/ 39 h 116"/>
                <a:gd name="T30" fmla="*/ 46 w 52"/>
                <a:gd name="T31" fmla="*/ 41 h 116"/>
                <a:gd name="T32" fmla="*/ 46 w 52"/>
                <a:gd name="T33" fmla="*/ 43 h 116"/>
                <a:gd name="T34" fmla="*/ 45 w 52"/>
                <a:gd name="T35" fmla="*/ 45 h 116"/>
                <a:gd name="T36" fmla="*/ 44 w 52"/>
                <a:gd name="T37" fmla="*/ 47 h 116"/>
                <a:gd name="T38" fmla="*/ 44 w 52"/>
                <a:gd name="T39" fmla="*/ 49 h 116"/>
                <a:gd name="T40" fmla="*/ 43 w 52"/>
                <a:gd name="T41" fmla="*/ 51 h 116"/>
                <a:gd name="T42" fmla="*/ 42 w 52"/>
                <a:gd name="T43" fmla="*/ 54 h 116"/>
                <a:gd name="T44" fmla="*/ 41 w 52"/>
                <a:gd name="T45" fmla="*/ 56 h 116"/>
                <a:gd name="T46" fmla="*/ 41 w 52"/>
                <a:gd name="T47" fmla="*/ 58 h 116"/>
                <a:gd name="T48" fmla="*/ 40 w 52"/>
                <a:gd name="T49" fmla="*/ 61 h 116"/>
                <a:gd name="T50" fmla="*/ 39 w 52"/>
                <a:gd name="T51" fmla="*/ 63 h 116"/>
                <a:gd name="T52" fmla="*/ 38 w 52"/>
                <a:gd name="T53" fmla="*/ 66 h 116"/>
                <a:gd name="T54" fmla="*/ 36 w 52"/>
                <a:gd name="T55" fmla="*/ 69 h 116"/>
                <a:gd name="T56" fmla="*/ 35 w 52"/>
                <a:gd name="T57" fmla="*/ 72 h 116"/>
                <a:gd name="T58" fmla="*/ 34 w 52"/>
                <a:gd name="T59" fmla="*/ 75 h 116"/>
                <a:gd name="T60" fmla="*/ 32 w 52"/>
                <a:gd name="T61" fmla="*/ 78 h 116"/>
                <a:gd name="T62" fmla="*/ 30 w 52"/>
                <a:gd name="T63" fmla="*/ 81 h 116"/>
                <a:gd name="T64" fmla="*/ 28 w 52"/>
                <a:gd name="T65" fmla="*/ 84 h 116"/>
                <a:gd name="T66" fmla="*/ 26 w 52"/>
                <a:gd name="T67" fmla="*/ 88 h 116"/>
                <a:gd name="T68" fmla="*/ 23 w 52"/>
                <a:gd name="T69" fmla="*/ 91 h 116"/>
                <a:gd name="T70" fmla="*/ 20 w 52"/>
                <a:gd name="T71" fmla="*/ 95 h 116"/>
                <a:gd name="T72" fmla="*/ 17 w 52"/>
                <a:gd name="T73" fmla="*/ 99 h 116"/>
                <a:gd name="T74" fmla="*/ 13 w 52"/>
                <a:gd name="T75" fmla="*/ 103 h 116"/>
                <a:gd name="T76" fmla="*/ 9 w 52"/>
                <a:gd name="T77" fmla="*/ 107 h 116"/>
                <a:gd name="T78" fmla="*/ 5 w 52"/>
                <a:gd name="T79" fmla="*/ 112 h 116"/>
                <a:gd name="T80" fmla="*/ 0 w 52"/>
                <a:gd name="T81" fmla="*/ 116 h 116"/>
                <a:gd name="T82" fmla="*/ 0 w 52"/>
                <a:gd name="T83" fmla="*/ 0 h 116"/>
                <a:gd name="T84" fmla="*/ 52 w 52"/>
                <a:gd name="T85"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52" h="116">
                  <a:moveTo>
                    <a:pt x="52" y="0"/>
                  </a:moveTo>
                  <a:lnTo>
                    <a:pt x="52" y="4"/>
                  </a:lnTo>
                  <a:lnTo>
                    <a:pt x="52" y="8"/>
                  </a:lnTo>
                  <a:lnTo>
                    <a:pt x="52" y="12"/>
                  </a:lnTo>
                  <a:lnTo>
                    <a:pt x="52" y="15"/>
                  </a:lnTo>
                  <a:lnTo>
                    <a:pt x="51" y="18"/>
                  </a:lnTo>
                  <a:lnTo>
                    <a:pt x="51" y="21"/>
                  </a:lnTo>
                  <a:lnTo>
                    <a:pt x="50" y="24"/>
                  </a:lnTo>
                  <a:lnTo>
                    <a:pt x="50" y="26"/>
                  </a:lnTo>
                  <a:lnTo>
                    <a:pt x="50" y="29"/>
                  </a:lnTo>
                  <a:lnTo>
                    <a:pt x="49" y="31"/>
                  </a:lnTo>
                  <a:lnTo>
                    <a:pt x="49" y="33"/>
                  </a:lnTo>
                  <a:lnTo>
                    <a:pt x="48" y="35"/>
                  </a:lnTo>
                  <a:lnTo>
                    <a:pt x="47" y="37"/>
                  </a:lnTo>
                  <a:lnTo>
                    <a:pt x="47" y="39"/>
                  </a:lnTo>
                  <a:lnTo>
                    <a:pt x="46" y="41"/>
                  </a:lnTo>
                  <a:lnTo>
                    <a:pt x="46" y="43"/>
                  </a:lnTo>
                  <a:lnTo>
                    <a:pt x="45" y="45"/>
                  </a:lnTo>
                  <a:lnTo>
                    <a:pt x="44" y="47"/>
                  </a:lnTo>
                  <a:lnTo>
                    <a:pt x="44" y="49"/>
                  </a:lnTo>
                  <a:lnTo>
                    <a:pt x="43" y="51"/>
                  </a:lnTo>
                  <a:lnTo>
                    <a:pt x="42" y="54"/>
                  </a:lnTo>
                  <a:lnTo>
                    <a:pt x="41" y="56"/>
                  </a:lnTo>
                  <a:lnTo>
                    <a:pt x="41" y="58"/>
                  </a:lnTo>
                  <a:lnTo>
                    <a:pt x="40" y="61"/>
                  </a:lnTo>
                  <a:lnTo>
                    <a:pt x="39" y="63"/>
                  </a:lnTo>
                  <a:lnTo>
                    <a:pt x="38" y="66"/>
                  </a:lnTo>
                  <a:lnTo>
                    <a:pt x="36" y="69"/>
                  </a:lnTo>
                  <a:lnTo>
                    <a:pt x="35" y="72"/>
                  </a:lnTo>
                  <a:lnTo>
                    <a:pt x="34" y="75"/>
                  </a:lnTo>
                  <a:lnTo>
                    <a:pt x="32" y="78"/>
                  </a:lnTo>
                  <a:lnTo>
                    <a:pt x="30" y="81"/>
                  </a:lnTo>
                  <a:lnTo>
                    <a:pt x="28" y="84"/>
                  </a:lnTo>
                  <a:lnTo>
                    <a:pt x="26" y="88"/>
                  </a:lnTo>
                  <a:lnTo>
                    <a:pt x="23" y="91"/>
                  </a:lnTo>
                  <a:lnTo>
                    <a:pt x="20" y="95"/>
                  </a:lnTo>
                  <a:lnTo>
                    <a:pt x="17" y="99"/>
                  </a:lnTo>
                  <a:lnTo>
                    <a:pt x="13" y="103"/>
                  </a:lnTo>
                  <a:lnTo>
                    <a:pt x="9" y="107"/>
                  </a:lnTo>
                  <a:lnTo>
                    <a:pt x="5" y="112"/>
                  </a:lnTo>
                  <a:lnTo>
                    <a:pt x="0" y="116"/>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1" name="AutoShape 125"/>
            <p:cNvSpPr>
              <a:spLocks noChangeArrowheads="1"/>
            </p:cNvSpPr>
            <p:nvPr/>
          </p:nvSpPr>
          <p:spPr bwMode="auto">
            <a:xfrm>
              <a:off x="4896" y="607"/>
              <a:ext cx="142" cy="27"/>
            </a:xfrm>
            <a:custGeom>
              <a:avLst/>
              <a:gdLst>
                <a:gd name="T0" fmla="*/ 0 w 157"/>
                <a:gd name="T1" fmla="*/ 30 h 30"/>
                <a:gd name="T2" fmla="*/ 8 w 157"/>
                <a:gd name="T3" fmla="*/ 30 h 30"/>
                <a:gd name="T4" fmla="*/ 16 w 157"/>
                <a:gd name="T5" fmla="*/ 30 h 30"/>
                <a:gd name="T6" fmla="*/ 22 w 157"/>
                <a:gd name="T7" fmla="*/ 30 h 30"/>
                <a:gd name="T8" fmla="*/ 28 w 157"/>
                <a:gd name="T9" fmla="*/ 30 h 30"/>
                <a:gd name="T10" fmla="*/ 34 w 157"/>
                <a:gd name="T11" fmla="*/ 29 h 30"/>
                <a:gd name="T12" fmla="*/ 39 w 157"/>
                <a:gd name="T13" fmla="*/ 29 h 30"/>
                <a:gd name="T14" fmla="*/ 43 w 157"/>
                <a:gd name="T15" fmla="*/ 28 h 30"/>
                <a:gd name="T16" fmla="*/ 47 w 157"/>
                <a:gd name="T17" fmla="*/ 28 h 30"/>
                <a:gd name="T18" fmla="*/ 51 w 157"/>
                <a:gd name="T19" fmla="*/ 27 h 30"/>
                <a:gd name="T20" fmla="*/ 55 w 157"/>
                <a:gd name="T21" fmla="*/ 27 h 30"/>
                <a:gd name="T22" fmla="*/ 61 w 157"/>
                <a:gd name="T23" fmla="*/ 26 h 30"/>
                <a:gd name="T24" fmla="*/ 64 w 157"/>
                <a:gd name="T25" fmla="*/ 26 h 30"/>
                <a:gd name="T26" fmla="*/ 67 w 157"/>
                <a:gd name="T27" fmla="*/ 25 h 30"/>
                <a:gd name="T28" fmla="*/ 71 w 157"/>
                <a:gd name="T29" fmla="*/ 24 h 30"/>
                <a:gd name="T30" fmla="*/ 75 w 157"/>
                <a:gd name="T31" fmla="*/ 24 h 30"/>
                <a:gd name="T32" fmla="*/ 79 w 157"/>
                <a:gd name="T33" fmla="*/ 23 h 30"/>
                <a:gd name="T34" fmla="*/ 83 w 157"/>
                <a:gd name="T35" fmla="*/ 22 h 30"/>
                <a:gd name="T36" fmla="*/ 87 w 157"/>
                <a:gd name="T37" fmla="*/ 21 h 30"/>
                <a:gd name="T38" fmla="*/ 91 w 157"/>
                <a:gd name="T39" fmla="*/ 20 h 30"/>
                <a:gd name="T40" fmla="*/ 96 w 157"/>
                <a:gd name="T41" fmla="*/ 19 h 30"/>
                <a:gd name="T42" fmla="*/ 100 w 157"/>
                <a:gd name="T43" fmla="*/ 18 h 30"/>
                <a:gd name="T44" fmla="*/ 105 w 157"/>
                <a:gd name="T45" fmla="*/ 16 h 30"/>
                <a:gd name="T46" fmla="*/ 110 w 157"/>
                <a:gd name="T47" fmla="*/ 15 h 30"/>
                <a:gd name="T48" fmla="*/ 115 w 157"/>
                <a:gd name="T49" fmla="*/ 13 h 30"/>
                <a:gd name="T50" fmla="*/ 121 w 157"/>
                <a:gd name="T51" fmla="*/ 12 h 30"/>
                <a:gd name="T52" fmla="*/ 127 w 157"/>
                <a:gd name="T53" fmla="*/ 10 h 30"/>
                <a:gd name="T54" fmla="*/ 134 w 157"/>
                <a:gd name="T55" fmla="*/ 8 h 30"/>
                <a:gd name="T56" fmla="*/ 141 w 157"/>
                <a:gd name="T57" fmla="*/ 5 h 30"/>
                <a:gd name="T58" fmla="*/ 149 w 157"/>
                <a:gd name="T59" fmla="*/ 3 h 30"/>
                <a:gd name="T60" fmla="*/ 157 w 157"/>
                <a:gd name="T61" fmla="*/ 0 h 30"/>
                <a:gd name="T62" fmla="*/ 0 w 157"/>
                <a:gd name="T63" fmla="*/ 0 h 30"/>
                <a:gd name="T64" fmla="*/ 157 w 157"/>
                <a:gd name="T65"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T62" t="T63" r="T64" b="T65"/>
              <a:pathLst>
                <a:path w="157" h="30">
                  <a:moveTo>
                    <a:pt x="0" y="30"/>
                  </a:moveTo>
                  <a:lnTo>
                    <a:pt x="8" y="30"/>
                  </a:lnTo>
                  <a:lnTo>
                    <a:pt x="16" y="30"/>
                  </a:lnTo>
                  <a:lnTo>
                    <a:pt x="22" y="30"/>
                  </a:lnTo>
                  <a:lnTo>
                    <a:pt x="28" y="30"/>
                  </a:lnTo>
                  <a:lnTo>
                    <a:pt x="34" y="29"/>
                  </a:lnTo>
                  <a:lnTo>
                    <a:pt x="39" y="29"/>
                  </a:lnTo>
                  <a:lnTo>
                    <a:pt x="43" y="28"/>
                  </a:lnTo>
                  <a:lnTo>
                    <a:pt x="47" y="28"/>
                  </a:lnTo>
                  <a:lnTo>
                    <a:pt x="51" y="27"/>
                  </a:lnTo>
                  <a:lnTo>
                    <a:pt x="55" y="27"/>
                  </a:lnTo>
                  <a:lnTo>
                    <a:pt x="61" y="26"/>
                  </a:lnTo>
                  <a:lnTo>
                    <a:pt x="64" y="26"/>
                  </a:lnTo>
                  <a:lnTo>
                    <a:pt x="67" y="25"/>
                  </a:lnTo>
                  <a:lnTo>
                    <a:pt x="71" y="24"/>
                  </a:lnTo>
                  <a:lnTo>
                    <a:pt x="75" y="24"/>
                  </a:lnTo>
                  <a:lnTo>
                    <a:pt x="79" y="23"/>
                  </a:lnTo>
                  <a:lnTo>
                    <a:pt x="83" y="22"/>
                  </a:lnTo>
                  <a:lnTo>
                    <a:pt x="87" y="21"/>
                  </a:lnTo>
                  <a:lnTo>
                    <a:pt x="91" y="20"/>
                  </a:lnTo>
                  <a:lnTo>
                    <a:pt x="96" y="19"/>
                  </a:lnTo>
                  <a:lnTo>
                    <a:pt x="100" y="18"/>
                  </a:lnTo>
                  <a:lnTo>
                    <a:pt x="105" y="16"/>
                  </a:lnTo>
                  <a:lnTo>
                    <a:pt x="110" y="15"/>
                  </a:lnTo>
                  <a:lnTo>
                    <a:pt x="115" y="13"/>
                  </a:lnTo>
                  <a:lnTo>
                    <a:pt x="121" y="12"/>
                  </a:lnTo>
                  <a:lnTo>
                    <a:pt x="127" y="10"/>
                  </a:lnTo>
                  <a:lnTo>
                    <a:pt x="134" y="8"/>
                  </a:lnTo>
                  <a:lnTo>
                    <a:pt x="141" y="5"/>
                  </a:lnTo>
                  <a:lnTo>
                    <a:pt x="149" y="3"/>
                  </a:lnTo>
                  <a:lnTo>
                    <a:pt x="157"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2" name="AutoShape 126"/>
            <p:cNvSpPr>
              <a:spLocks noChangeArrowheads="1"/>
            </p:cNvSpPr>
            <p:nvPr/>
          </p:nvSpPr>
          <p:spPr bwMode="auto">
            <a:xfrm>
              <a:off x="4896" y="616"/>
              <a:ext cx="86" cy="5"/>
            </a:xfrm>
            <a:custGeom>
              <a:avLst/>
              <a:gdLst>
                <a:gd name="T0" fmla="*/ 0 w 96"/>
                <a:gd name="T1" fmla="*/ 2 h 6"/>
                <a:gd name="T2" fmla="*/ 26 w 96"/>
                <a:gd name="T3" fmla="*/ 5 h 6"/>
                <a:gd name="T4" fmla="*/ 28 w 96"/>
                <a:gd name="T5" fmla="*/ 5 h 6"/>
                <a:gd name="T6" fmla="*/ 30 w 96"/>
                <a:gd name="T7" fmla="*/ 6 h 6"/>
                <a:gd name="T8" fmla="*/ 33 w 96"/>
                <a:gd name="T9" fmla="*/ 6 h 6"/>
                <a:gd name="T10" fmla="*/ 35 w 96"/>
                <a:gd name="T11" fmla="*/ 6 h 6"/>
                <a:gd name="T12" fmla="*/ 38 w 96"/>
                <a:gd name="T13" fmla="*/ 6 h 6"/>
                <a:gd name="T14" fmla="*/ 40 w 96"/>
                <a:gd name="T15" fmla="*/ 6 h 6"/>
                <a:gd name="T16" fmla="*/ 43 w 96"/>
                <a:gd name="T17" fmla="*/ 6 h 6"/>
                <a:gd name="T18" fmla="*/ 46 w 96"/>
                <a:gd name="T19" fmla="*/ 6 h 6"/>
                <a:gd name="T20" fmla="*/ 49 w 96"/>
                <a:gd name="T21" fmla="*/ 6 h 6"/>
                <a:gd name="T22" fmla="*/ 52 w 96"/>
                <a:gd name="T23" fmla="*/ 6 h 6"/>
                <a:gd name="T24" fmla="*/ 55 w 96"/>
                <a:gd name="T25" fmla="*/ 6 h 6"/>
                <a:gd name="T26" fmla="*/ 58 w 96"/>
                <a:gd name="T27" fmla="*/ 6 h 6"/>
                <a:gd name="T28" fmla="*/ 62 w 96"/>
                <a:gd name="T29" fmla="*/ 5 h 6"/>
                <a:gd name="T30" fmla="*/ 66 w 96"/>
                <a:gd name="T31" fmla="*/ 5 h 6"/>
                <a:gd name="T32" fmla="*/ 71 w 96"/>
                <a:gd name="T33" fmla="*/ 4 h 6"/>
                <a:gd name="T34" fmla="*/ 76 w 96"/>
                <a:gd name="T35" fmla="*/ 3 h 6"/>
                <a:gd name="T36" fmla="*/ 82 w 96"/>
                <a:gd name="T37" fmla="*/ 2 h 6"/>
                <a:gd name="T38" fmla="*/ 89 w 96"/>
                <a:gd name="T39" fmla="*/ 1 h 6"/>
                <a:gd name="T40" fmla="*/ 96 w 96"/>
                <a:gd name="T41" fmla="*/ 0 h 6"/>
                <a:gd name="T42" fmla="*/ 0 w 96"/>
                <a:gd name="T43" fmla="*/ 0 h 6"/>
                <a:gd name="T44" fmla="*/ 96 w 96"/>
                <a:gd name="T45" fmla="*/ 6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96" h="6">
                  <a:moveTo>
                    <a:pt x="0" y="2"/>
                  </a:moveTo>
                  <a:lnTo>
                    <a:pt x="26" y="5"/>
                  </a:lnTo>
                  <a:lnTo>
                    <a:pt x="28" y="5"/>
                  </a:lnTo>
                  <a:lnTo>
                    <a:pt x="30" y="6"/>
                  </a:lnTo>
                  <a:lnTo>
                    <a:pt x="33" y="6"/>
                  </a:lnTo>
                  <a:lnTo>
                    <a:pt x="35" y="6"/>
                  </a:lnTo>
                  <a:lnTo>
                    <a:pt x="38" y="6"/>
                  </a:lnTo>
                  <a:lnTo>
                    <a:pt x="40" y="6"/>
                  </a:lnTo>
                  <a:lnTo>
                    <a:pt x="43" y="6"/>
                  </a:lnTo>
                  <a:lnTo>
                    <a:pt x="46" y="6"/>
                  </a:lnTo>
                  <a:lnTo>
                    <a:pt x="49" y="6"/>
                  </a:lnTo>
                  <a:lnTo>
                    <a:pt x="52" y="6"/>
                  </a:lnTo>
                  <a:lnTo>
                    <a:pt x="55" y="6"/>
                  </a:lnTo>
                  <a:lnTo>
                    <a:pt x="58" y="6"/>
                  </a:lnTo>
                  <a:lnTo>
                    <a:pt x="62" y="5"/>
                  </a:lnTo>
                  <a:lnTo>
                    <a:pt x="66" y="5"/>
                  </a:lnTo>
                  <a:lnTo>
                    <a:pt x="71" y="4"/>
                  </a:lnTo>
                  <a:lnTo>
                    <a:pt x="76" y="3"/>
                  </a:lnTo>
                  <a:lnTo>
                    <a:pt x="82" y="2"/>
                  </a:lnTo>
                  <a:lnTo>
                    <a:pt x="89" y="1"/>
                  </a:lnTo>
                  <a:lnTo>
                    <a:pt x="96"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3" name="AutoShape 127"/>
            <p:cNvSpPr>
              <a:spLocks noChangeArrowheads="1"/>
            </p:cNvSpPr>
            <p:nvPr/>
          </p:nvSpPr>
          <p:spPr bwMode="auto">
            <a:xfrm>
              <a:off x="4928" y="573"/>
              <a:ext cx="107" cy="26"/>
            </a:xfrm>
            <a:custGeom>
              <a:avLst/>
              <a:gdLst>
                <a:gd name="T0" fmla="*/ 0 w 119"/>
                <a:gd name="T1" fmla="*/ 0 h 28"/>
                <a:gd name="T2" fmla="*/ 4 w 119"/>
                <a:gd name="T3" fmla="*/ 3 h 28"/>
                <a:gd name="T4" fmla="*/ 8 w 119"/>
                <a:gd name="T5" fmla="*/ 5 h 28"/>
                <a:gd name="T6" fmla="*/ 11 w 119"/>
                <a:gd name="T7" fmla="*/ 7 h 28"/>
                <a:gd name="T8" fmla="*/ 14 w 119"/>
                <a:gd name="T9" fmla="*/ 9 h 28"/>
                <a:gd name="T10" fmla="*/ 17 w 119"/>
                <a:gd name="T11" fmla="*/ 11 h 28"/>
                <a:gd name="T12" fmla="*/ 20 w 119"/>
                <a:gd name="T13" fmla="*/ 12 h 28"/>
                <a:gd name="T14" fmla="*/ 22 w 119"/>
                <a:gd name="T15" fmla="*/ 14 h 28"/>
                <a:gd name="T16" fmla="*/ 24 w 119"/>
                <a:gd name="T17" fmla="*/ 15 h 28"/>
                <a:gd name="T18" fmla="*/ 26 w 119"/>
                <a:gd name="T19" fmla="*/ 16 h 28"/>
                <a:gd name="T20" fmla="*/ 28 w 119"/>
                <a:gd name="T21" fmla="*/ 16 h 28"/>
                <a:gd name="T22" fmla="*/ 31 w 119"/>
                <a:gd name="T23" fmla="*/ 18 h 28"/>
                <a:gd name="T24" fmla="*/ 33 w 119"/>
                <a:gd name="T25" fmla="*/ 18 h 28"/>
                <a:gd name="T26" fmla="*/ 35 w 119"/>
                <a:gd name="T27" fmla="*/ 19 h 28"/>
                <a:gd name="T28" fmla="*/ 37 w 119"/>
                <a:gd name="T29" fmla="*/ 19 h 28"/>
                <a:gd name="T30" fmla="*/ 39 w 119"/>
                <a:gd name="T31" fmla="*/ 20 h 28"/>
                <a:gd name="T32" fmla="*/ 41 w 119"/>
                <a:gd name="T33" fmla="*/ 21 h 28"/>
                <a:gd name="T34" fmla="*/ 44 w 119"/>
                <a:gd name="T35" fmla="*/ 21 h 28"/>
                <a:gd name="T36" fmla="*/ 47 w 119"/>
                <a:gd name="T37" fmla="*/ 22 h 28"/>
                <a:gd name="T38" fmla="*/ 50 w 119"/>
                <a:gd name="T39" fmla="*/ 22 h 28"/>
                <a:gd name="T40" fmla="*/ 54 w 119"/>
                <a:gd name="T41" fmla="*/ 23 h 28"/>
                <a:gd name="T42" fmla="*/ 58 w 119"/>
                <a:gd name="T43" fmla="*/ 24 h 28"/>
                <a:gd name="T44" fmla="*/ 63 w 119"/>
                <a:gd name="T45" fmla="*/ 24 h 28"/>
                <a:gd name="T46" fmla="*/ 68 w 119"/>
                <a:gd name="T47" fmla="*/ 25 h 28"/>
                <a:gd name="T48" fmla="*/ 73 w 119"/>
                <a:gd name="T49" fmla="*/ 26 h 28"/>
                <a:gd name="T50" fmla="*/ 79 w 119"/>
                <a:gd name="T51" fmla="*/ 26 h 28"/>
                <a:gd name="T52" fmla="*/ 86 w 119"/>
                <a:gd name="T53" fmla="*/ 27 h 28"/>
                <a:gd name="T54" fmla="*/ 94 w 119"/>
                <a:gd name="T55" fmla="*/ 27 h 28"/>
                <a:gd name="T56" fmla="*/ 101 w 119"/>
                <a:gd name="T57" fmla="*/ 27 h 28"/>
                <a:gd name="T58" fmla="*/ 110 w 119"/>
                <a:gd name="T59" fmla="*/ 28 h 28"/>
                <a:gd name="T60" fmla="*/ 119 w 119"/>
                <a:gd name="T61" fmla="*/ 28 h 28"/>
                <a:gd name="T62" fmla="*/ 0 w 119"/>
                <a:gd name="T63" fmla="*/ 0 h 28"/>
                <a:gd name="T64" fmla="*/ 119 w 119"/>
                <a:gd name="T65"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T62" t="T63" r="T64" b="T65"/>
              <a:pathLst>
                <a:path w="119" h="28">
                  <a:moveTo>
                    <a:pt x="0" y="0"/>
                  </a:moveTo>
                  <a:lnTo>
                    <a:pt x="4" y="3"/>
                  </a:lnTo>
                  <a:lnTo>
                    <a:pt x="8" y="5"/>
                  </a:lnTo>
                  <a:lnTo>
                    <a:pt x="11" y="7"/>
                  </a:lnTo>
                  <a:lnTo>
                    <a:pt x="14" y="9"/>
                  </a:lnTo>
                  <a:lnTo>
                    <a:pt x="17" y="11"/>
                  </a:lnTo>
                  <a:lnTo>
                    <a:pt x="20" y="12"/>
                  </a:lnTo>
                  <a:lnTo>
                    <a:pt x="22" y="14"/>
                  </a:lnTo>
                  <a:lnTo>
                    <a:pt x="24" y="15"/>
                  </a:lnTo>
                  <a:lnTo>
                    <a:pt x="26" y="16"/>
                  </a:lnTo>
                  <a:lnTo>
                    <a:pt x="28" y="16"/>
                  </a:lnTo>
                  <a:lnTo>
                    <a:pt x="31" y="18"/>
                  </a:lnTo>
                  <a:lnTo>
                    <a:pt x="33" y="18"/>
                  </a:lnTo>
                  <a:lnTo>
                    <a:pt x="35" y="19"/>
                  </a:lnTo>
                  <a:lnTo>
                    <a:pt x="37" y="19"/>
                  </a:lnTo>
                  <a:lnTo>
                    <a:pt x="39" y="20"/>
                  </a:lnTo>
                  <a:lnTo>
                    <a:pt x="41" y="21"/>
                  </a:lnTo>
                  <a:lnTo>
                    <a:pt x="44" y="21"/>
                  </a:lnTo>
                  <a:lnTo>
                    <a:pt x="47" y="22"/>
                  </a:lnTo>
                  <a:lnTo>
                    <a:pt x="50" y="22"/>
                  </a:lnTo>
                  <a:lnTo>
                    <a:pt x="54" y="23"/>
                  </a:lnTo>
                  <a:lnTo>
                    <a:pt x="58" y="24"/>
                  </a:lnTo>
                  <a:lnTo>
                    <a:pt x="63" y="24"/>
                  </a:lnTo>
                  <a:lnTo>
                    <a:pt x="68" y="25"/>
                  </a:lnTo>
                  <a:lnTo>
                    <a:pt x="73" y="26"/>
                  </a:lnTo>
                  <a:lnTo>
                    <a:pt x="79" y="26"/>
                  </a:lnTo>
                  <a:lnTo>
                    <a:pt x="86" y="27"/>
                  </a:lnTo>
                  <a:lnTo>
                    <a:pt x="94" y="27"/>
                  </a:lnTo>
                  <a:lnTo>
                    <a:pt x="101" y="27"/>
                  </a:lnTo>
                  <a:lnTo>
                    <a:pt x="110" y="28"/>
                  </a:lnTo>
                  <a:lnTo>
                    <a:pt x="119" y="28"/>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4" name="AutoShape 128"/>
            <p:cNvSpPr>
              <a:spLocks noChangeArrowheads="1"/>
            </p:cNvSpPr>
            <p:nvPr/>
          </p:nvSpPr>
          <p:spPr bwMode="auto">
            <a:xfrm>
              <a:off x="5092" y="458"/>
              <a:ext cx="23" cy="106"/>
            </a:xfrm>
            <a:custGeom>
              <a:avLst/>
              <a:gdLst>
                <a:gd name="T0" fmla="*/ 24 w 26"/>
                <a:gd name="T1" fmla="*/ 0 h 117"/>
                <a:gd name="T2" fmla="*/ 24 w 26"/>
                <a:gd name="T3" fmla="*/ 5 h 117"/>
                <a:gd name="T4" fmla="*/ 25 w 26"/>
                <a:gd name="T5" fmla="*/ 9 h 117"/>
                <a:gd name="T6" fmla="*/ 25 w 26"/>
                <a:gd name="T7" fmla="*/ 12 h 117"/>
                <a:gd name="T8" fmla="*/ 26 w 26"/>
                <a:gd name="T9" fmla="*/ 16 h 117"/>
                <a:gd name="T10" fmla="*/ 26 w 26"/>
                <a:gd name="T11" fmla="*/ 19 h 117"/>
                <a:gd name="T12" fmla="*/ 26 w 26"/>
                <a:gd name="T13" fmla="*/ 22 h 117"/>
                <a:gd name="T14" fmla="*/ 26 w 26"/>
                <a:gd name="T15" fmla="*/ 24 h 117"/>
                <a:gd name="T16" fmla="*/ 26 w 26"/>
                <a:gd name="T17" fmla="*/ 27 h 117"/>
                <a:gd name="T18" fmla="*/ 26 w 26"/>
                <a:gd name="T19" fmla="*/ 29 h 117"/>
                <a:gd name="T20" fmla="*/ 26 w 26"/>
                <a:gd name="T21" fmla="*/ 31 h 117"/>
                <a:gd name="T22" fmla="*/ 26 w 26"/>
                <a:gd name="T23" fmla="*/ 33 h 117"/>
                <a:gd name="T24" fmla="*/ 26 w 26"/>
                <a:gd name="T25" fmla="*/ 35 h 117"/>
                <a:gd name="T26" fmla="*/ 25 w 26"/>
                <a:gd name="T27" fmla="*/ 37 h 117"/>
                <a:gd name="T28" fmla="*/ 25 w 26"/>
                <a:gd name="T29" fmla="*/ 39 h 117"/>
                <a:gd name="T30" fmla="*/ 25 w 26"/>
                <a:gd name="T31" fmla="*/ 41 h 117"/>
                <a:gd name="T32" fmla="*/ 25 w 26"/>
                <a:gd name="T33" fmla="*/ 43 h 117"/>
                <a:gd name="T34" fmla="*/ 24 w 26"/>
                <a:gd name="T35" fmla="*/ 45 h 117"/>
                <a:gd name="T36" fmla="*/ 24 w 26"/>
                <a:gd name="T37" fmla="*/ 47 h 117"/>
                <a:gd name="T38" fmla="*/ 24 w 26"/>
                <a:gd name="T39" fmla="*/ 49 h 117"/>
                <a:gd name="T40" fmla="*/ 24 w 26"/>
                <a:gd name="T41" fmla="*/ 51 h 117"/>
                <a:gd name="T42" fmla="*/ 23 w 26"/>
                <a:gd name="T43" fmla="*/ 53 h 117"/>
                <a:gd name="T44" fmla="*/ 23 w 26"/>
                <a:gd name="T45" fmla="*/ 56 h 117"/>
                <a:gd name="T46" fmla="*/ 23 w 26"/>
                <a:gd name="T47" fmla="*/ 58 h 117"/>
                <a:gd name="T48" fmla="*/ 22 w 26"/>
                <a:gd name="T49" fmla="*/ 61 h 117"/>
                <a:gd name="T50" fmla="*/ 22 w 26"/>
                <a:gd name="T51" fmla="*/ 64 h 117"/>
                <a:gd name="T52" fmla="*/ 21 w 26"/>
                <a:gd name="T53" fmla="*/ 67 h 117"/>
                <a:gd name="T54" fmla="*/ 21 w 26"/>
                <a:gd name="T55" fmla="*/ 70 h 117"/>
                <a:gd name="T56" fmla="*/ 20 w 26"/>
                <a:gd name="T57" fmla="*/ 73 h 117"/>
                <a:gd name="T58" fmla="*/ 20 w 26"/>
                <a:gd name="T59" fmla="*/ 76 h 117"/>
                <a:gd name="T60" fmla="*/ 19 w 26"/>
                <a:gd name="T61" fmla="*/ 79 h 117"/>
                <a:gd name="T62" fmla="*/ 18 w 26"/>
                <a:gd name="T63" fmla="*/ 82 h 117"/>
                <a:gd name="T64" fmla="*/ 17 w 26"/>
                <a:gd name="T65" fmla="*/ 85 h 117"/>
                <a:gd name="T66" fmla="*/ 16 w 26"/>
                <a:gd name="T67" fmla="*/ 88 h 117"/>
                <a:gd name="T68" fmla="*/ 15 w 26"/>
                <a:gd name="T69" fmla="*/ 91 h 117"/>
                <a:gd name="T70" fmla="*/ 13 w 26"/>
                <a:gd name="T71" fmla="*/ 95 h 117"/>
                <a:gd name="T72" fmla="*/ 11 w 26"/>
                <a:gd name="T73" fmla="*/ 99 h 117"/>
                <a:gd name="T74" fmla="*/ 9 w 26"/>
                <a:gd name="T75" fmla="*/ 103 h 117"/>
                <a:gd name="T76" fmla="*/ 6 w 26"/>
                <a:gd name="T77" fmla="*/ 107 h 117"/>
                <a:gd name="T78" fmla="*/ 4 w 26"/>
                <a:gd name="T79" fmla="*/ 112 h 117"/>
                <a:gd name="T80" fmla="*/ 0 w 26"/>
                <a:gd name="T81" fmla="*/ 117 h 117"/>
                <a:gd name="T82" fmla="*/ 0 w 26"/>
                <a:gd name="T83" fmla="*/ 0 h 117"/>
                <a:gd name="T84" fmla="*/ 26 w 26"/>
                <a:gd name="T8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26" h="117">
                  <a:moveTo>
                    <a:pt x="24" y="0"/>
                  </a:moveTo>
                  <a:lnTo>
                    <a:pt x="24" y="5"/>
                  </a:lnTo>
                  <a:lnTo>
                    <a:pt x="25" y="9"/>
                  </a:lnTo>
                  <a:lnTo>
                    <a:pt x="25" y="12"/>
                  </a:lnTo>
                  <a:lnTo>
                    <a:pt x="26" y="16"/>
                  </a:lnTo>
                  <a:lnTo>
                    <a:pt x="26" y="19"/>
                  </a:lnTo>
                  <a:lnTo>
                    <a:pt x="26" y="22"/>
                  </a:lnTo>
                  <a:lnTo>
                    <a:pt x="26" y="24"/>
                  </a:lnTo>
                  <a:lnTo>
                    <a:pt x="26" y="27"/>
                  </a:lnTo>
                  <a:lnTo>
                    <a:pt x="26" y="29"/>
                  </a:lnTo>
                  <a:lnTo>
                    <a:pt x="26" y="31"/>
                  </a:lnTo>
                  <a:lnTo>
                    <a:pt x="26" y="33"/>
                  </a:lnTo>
                  <a:lnTo>
                    <a:pt x="26" y="35"/>
                  </a:lnTo>
                  <a:lnTo>
                    <a:pt x="25" y="37"/>
                  </a:lnTo>
                  <a:lnTo>
                    <a:pt x="25" y="39"/>
                  </a:lnTo>
                  <a:lnTo>
                    <a:pt x="25" y="41"/>
                  </a:lnTo>
                  <a:lnTo>
                    <a:pt x="25" y="43"/>
                  </a:lnTo>
                  <a:lnTo>
                    <a:pt x="24" y="45"/>
                  </a:lnTo>
                  <a:lnTo>
                    <a:pt x="24" y="47"/>
                  </a:lnTo>
                  <a:lnTo>
                    <a:pt x="24" y="49"/>
                  </a:lnTo>
                  <a:lnTo>
                    <a:pt x="24" y="51"/>
                  </a:lnTo>
                  <a:lnTo>
                    <a:pt x="23" y="53"/>
                  </a:lnTo>
                  <a:lnTo>
                    <a:pt x="23" y="56"/>
                  </a:lnTo>
                  <a:lnTo>
                    <a:pt x="23" y="58"/>
                  </a:lnTo>
                  <a:lnTo>
                    <a:pt x="22" y="61"/>
                  </a:lnTo>
                  <a:lnTo>
                    <a:pt x="22" y="64"/>
                  </a:lnTo>
                  <a:lnTo>
                    <a:pt x="21" y="67"/>
                  </a:lnTo>
                  <a:lnTo>
                    <a:pt x="21" y="70"/>
                  </a:lnTo>
                  <a:lnTo>
                    <a:pt x="20" y="73"/>
                  </a:lnTo>
                  <a:lnTo>
                    <a:pt x="20" y="76"/>
                  </a:lnTo>
                  <a:lnTo>
                    <a:pt x="19" y="79"/>
                  </a:lnTo>
                  <a:lnTo>
                    <a:pt x="18" y="82"/>
                  </a:lnTo>
                  <a:lnTo>
                    <a:pt x="17" y="85"/>
                  </a:lnTo>
                  <a:lnTo>
                    <a:pt x="16" y="88"/>
                  </a:lnTo>
                  <a:lnTo>
                    <a:pt x="15" y="91"/>
                  </a:lnTo>
                  <a:lnTo>
                    <a:pt x="13" y="95"/>
                  </a:lnTo>
                  <a:lnTo>
                    <a:pt x="11" y="99"/>
                  </a:lnTo>
                  <a:lnTo>
                    <a:pt x="9" y="103"/>
                  </a:lnTo>
                  <a:lnTo>
                    <a:pt x="6" y="107"/>
                  </a:lnTo>
                  <a:lnTo>
                    <a:pt x="4" y="112"/>
                  </a:lnTo>
                  <a:lnTo>
                    <a:pt x="0" y="11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5" name="AutoShape 129"/>
            <p:cNvSpPr>
              <a:spLocks noChangeArrowheads="1"/>
            </p:cNvSpPr>
            <p:nvPr/>
          </p:nvSpPr>
          <p:spPr bwMode="auto">
            <a:xfrm>
              <a:off x="5077" y="472"/>
              <a:ext cx="10" cy="98"/>
            </a:xfrm>
            <a:custGeom>
              <a:avLst/>
              <a:gdLst>
                <a:gd name="T0" fmla="*/ 0 w 11"/>
                <a:gd name="T1" fmla="*/ 0 h 109"/>
                <a:gd name="T2" fmla="*/ 1 w 11"/>
                <a:gd name="T3" fmla="*/ 4 h 109"/>
                <a:gd name="T4" fmla="*/ 3 w 11"/>
                <a:gd name="T5" fmla="*/ 7 h 109"/>
                <a:gd name="T6" fmla="*/ 4 w 11"/>
                <a:gd name="T7" fmla="*/ 11 h 109"/>
                <a:gd name="T8" fmla="*/ 5 w 11"/>
                <a:gd name="T9" fmla="*/ 13 h 109"/>
                <a:gd name="T10" fmla="*/ 6 w 11"/>
                <a:gd name="T11" fmla="*/ 16 h 109"/>
                <a:gd name="T12" fmla="*/ 6 w 11"/>
                <a:gd name="T13" fmla="*/ 19 h 109"/>
                <a:gd name="T14" fmla="*/ 7 w 11"/>
                <a:gd name="T15" fmla="*/ 21 h 109"/>
                <a:gd name="T16" fmla="*/ 7 w 11"/>
                <a:gd name="T17" fmla="*/ 24 h 109"/>
                <a:gd name="T18" fmla="*/ 8 w 11"/>
                <a:gd name="T19" fmla="*/ 26 h 109"/>
                <a:gd name="T20" fmla="*/ 8 w 11"/>
                <a:gd name="T21" fmla="*/ 28 h 109"/>
                <a:gd name="T22" fmla="*/ 9 w 11"/>
                <a:gd name="T23" fmla="*/ 30 h 109"/>
                <a:gd name="T24" fmla="*/ 9 w 11"/>
                <a:gd name="T25" fmla="*/ 33 h 109"/>
                <a:gd name="T26" fmla="*/ 9 w 11"/>
                <a:gd name="T27" fmla="*/ 35 h 109"/>
                <a:gd name="T28" fmla="*/ 10 w 11"/>
                <a:gd name="T29" fmla="*/ 37 h 109"/>
                <a:gd name="T30" fmla="*/ 10 w 11"/>
                <a:gd name="T31" fmla="*/ 40 h 109"/>
                <a:gd name="T32" fmla="*/ 10 w 11"/>
                <a:gd name="T33" fmla="*/ 42 h 109"/>
                <a:gd name="T34" fmla="*/ 10 w 11"/>
                <a:gd name="T35" fmla="*/ 44 h 109"/>
                <a:gd name="T36" fmla="*/ 11 w 11"/>
                <a:gd name="T37" fmla="*/ 47 h 109"/>
                <a:gd name="T38" fmla="*/ 11 w 11"/>
                <a:gd name="T39" fmla="*/ 49 h 109"/>
                <a:gd name="T40" fmla="*/ 11 w 11"/>
                <a:gd name="T41" fmla="*/ 51 h 109"/>
                <a:gd name="T42" fmla="*/ 11 w 11"/>
                <a:gd name="T43" fmla="*/ 54 h 109"/>
                <a:gd name="T44" fmla="*/ 11 w 11"/>
                <a:gd name="T45" fmla="*/ 56 h 109"/>
                <a:gd name="T46" fmla="*/ 11 w 11"/>
                <a:gd name="T47" fmla="*/ 59 h 109"/>
                <a:gd name="T48" fmla="*/ 11 w 11"/>
                <a:gd name="T49" fmla="*/ 61 h 109"/>
                <a:gd name="T50" fmla="*/ 11 w 11"/>
                <a:gd name="T51" fmla="*/ 64 h 109"/>
                <a:gd name="T52" fmla="*/ 11 w 11"/>
                <a:gd name="T53" fmla="*/ 66 h 109"/>
                <a:gd name="T54" fmla="*/ 11 w 11"/>
                <a:gd name="T55" fmla="*/ 69 h 109"/>
                <a:gd name="T56" fmla="*/ 11 w 11"/>
                <a:gd name="T57" fmla="*/ 71 h 109"/>
                <a:gd name="T58" fmla="*/ 11 w 11"/>
                <a:gd name="T59" fmla="*/ 73 h 109"/>
                <a:gd name="T60" fmla="*/ 11 w 11"/>
                <a:gd name="T61" fmla="*/ 76 h 109"/>
                <a:gd name="T62" fmla="*/ 10 w 11"/>
                <a:gd name="T63" fmla="*/ 78 h 109"/>
                <a:gd name="T64" fmla="*/ 10 w 11"/>
                <a:gd name="T65" fmla="*/ 81 h 109"/>
                <a:gd name="T66" fmla="*/ 10 w 11"/>
                <a:gd name="T67" fmla="*/ 83 h 109"/>
                <a:gd name="T68" fmla="*/ 9 w 11"/>
                <a:gd name="T69" fmla="*/ 86 h 109"/>
                <a:gd name="T70" fmla="*/ 9 w 11"/>
                <a:gd name="T71" fmla="*/ 89 h 109"/>
                <a:gd name="T72" fmla="*/ 8 w 11"/>
                <a:gd name="T73" fmla="*/ 92 h 109"/>
                <a:gd name="T74" fmla="*/ 8 w 11"/>
                <a:gd name="T75" fmla="*/ 96 h 109"/>
                <a:gd name="T76" fmla="*/ 7 w 11"/>
                <a:gd name="T77" fmla="*/ 100 h 109"/>
                <a:gd name="T78" fmla="*/ 6 w 11"/>
                <a:gd name="T79" fmla="*/ 104 h 109"/>
                <a:gd name="T80" fmla="*/ 6 w 11"/>
                <a:gd name="T81" fmla="*/ 109 h 109"/>
                <a:gd name="T82" fmla="*/ 0 w 11"/>
                <a:gd name="T83" fmla="*/ 0 h 109"/>
                <a:gd name="T84" fmla="*/ 11 w 11"/>
                <a:gd name="T85" fmla="*/ 10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11" h="109">
                  <a:moveTo>
                    <a:pt x="0" y="0"/>
                  </a:moveTo>
                  <a:lnTo>
                    <a:pt x="1" y="4"/>
                  </a:lnTo>
                  <a:lnTo>
                    <a:pt x="3" y="7"/>
                  </a:lnTo>
                  <a:lnTo>
                    <a:pt x="4" y="11"/>
                  </a:lnTo>
                  <a:lnTo>
                    <a:pt x="5" y="13"/>
                  </a:lnTo>
                  <a:lnTo>
                    <a:pt x="6" y="16"/>
                  </a:lnTo>
                  <a:lnTo>
                    <a:pt x="6" y="19"/>
                  </a:lnTo>
                  <a:lnTo>
                    <a:pt x="7" y="21"/>
                  </a:lnTo>
                  <a:lnTo>
                    <a:pt x="7" y="24"/>
                  </a:lnTo>
                  <a:lnTo>
                    <a:pt x="8" y="26"/>
                  </a:lnTo>
                  <a:lnTo>
                    <a:pt x="8" y="28"/>
                  </a:lnTo>
                  <a:lnTo>
                    <a:pt x="9" y="30"/>
                  </a:lnTo>
                  <a:lnTo>
                    <a:pt x="9" y="33"/>
                  </a:lnTo>
                  <a:lnTo>
                    <a:pt x="9" y="35"/>
                  </a:lnTo>
                  <a:lnTo>
                    <a:pt x="10" y="37"/>
                  </a:lnTo>
                  <a:lnTo>
                    <a:pt x="10" y="40"/>
                  </a:lnTo>
                  <a:lnTo>
                    <a:pt x="10" y="42"/>
                  </a:lnTo>
                  <a:lnTo>
                    <a:pt x="10" y="44"/>
                  </a:lnTo>
                  <a:lnTo>
                    <a:pt x="11" y="47"/>
                  </a:lnTo>
                  <a:lnTo>
                    <a:pt x="11" y="49"/>
                  </a:lnTo>
                  <a:lnTo>
                    <a:pt x="11" y="51"/>
                  </a:lnTo>
                  <a:lnTo>
                    <a:pt x="11" y="54"/>
                  </a:lnTo>
                  <a:lnTo>
                    <a:pt x="11" y="56"/>
                  </a:lnTo>
                  <a:lnTo>
                    <a:pt x="11" y="59"/>
                  </a:lnTo>
                  <a:lnTo>
                    <a:pt x="11" y="61"/>
                  </a:lnTo>
                  <a:lnTo>
                    <a:pt x="11" y="64"/>
                  </a:lnTo>
                  <a:lnTo>
                    <a:pt x="11" y="66"/>
                  </a:lnTo>
                  <a:lnTo>
                    <a:pt x="11" y="69"/>
                  </a:lnTo>
                  <a:lnTo>
                    <a:pt x="11" y="71"/>
                  </a:lnTo>
                  <a:lnTo>
                    <a:pt x="11" y="73"/>
                  </a:lnTo>
                  <a:lnTo>
                    <a:pt x="11" y="76"/>
                  </a:lnTo>
                  <a:lnTo>
                    <a:pt x="10" y="78"/>
                  </a:lnTo>
                  <a:lnTo>
                    <a:pt x="10" y="81"/>
                  </a:lnTo>
                  <a:lnTo>
                    <a:pt x="10" y="83"/>
                  </a:lnTo>
                  <a:lnTo>
                    <a:pt x="9" y="86"/>
                  </a:lnTo>
                  <a:lnTo>
                    <a:pt x="9" y="89"/>
                  </a:lnTo>
                  <a:lnTo>
                    <a:pt x="8" y="92"/>
                  </a:lnTo>
                  <a:lnTo>
                    <a:pt x="8" y="96"/>
                  </a:lnTo>
                  <a:lnTo>
                    <a:pt x="7" y="100"/>
                  </a:lnTo>
                  <a:lnTo>
                    <a:pt x="6" y="104"/>
                  </a:lnTo>
                  <a:lnTo>
                    <a:pt x="6" y="10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6" name="AutoShape 130"/>
            <p:cNvSpPr>
              <a:spLocks noChangeArrowheads="1"/>
            </p:cNvSpPr>
            <p:nvPr/>
          </p:nvSpPr>
          <p:spPr bwMode="auto">
            <a:xfrm>
              <a:off x="4950" y="552"/>
              <a:ext cx="87" cy="39"/>
            </a:xfrm>
            <a:custGeom>
              <a:avLst/>
              <a:gdLst>
                <a:gd name="T0" fmla="*/ 0 w 96"/>
                <a:gd name="T1" fmla="*/ 0 h 43"/>
                <a:gd name="T2" fmla="*/ 3 w 96"/>
                <a:gd name="T3" fmla="*/ 3 h 43"/>
                <a:gd name="T4" fmla="*/ 5 w 96"/>
                <a:gd name="T5" fmla="*/ 5 h 43"/>
                <a:gd name="T6" fmla="*/ 8 w 96"/>
                <a:gd name="T7" fmla="*/ 8 h 43"/>
                <a:gd name="T8" fmla="*/ 10 w 96"/>
                <a:gd name="T9" fmla="*/ 10 h 43"/>
                <a:gd name="T10" fmla="*/ 12 w 96"/>
                <a:gd name="T11" fmla="*/ 12 h 43"/>
                <a:gd name="T12" fmla="*/ 15 w 96"/>
                <a:gd name="T13" fmla="*/ 14 h 43"/>
                <a:gd name="T14" fmla="*/ 17 w 96"/>
                <a:gd name="T15" fmla="*/ 15 h 43"/>
                <a:gd name="T16" fmla="*/ 19 w 96"/>
                <a:gd name="T17" fmla="*/ 17 h 43"/>
                <a:gd name="T18" fmla="*/ 21 w 96"/>
                <a:gd name="T19" fmla="*/ 18 h 43"/>
                <a:gd name="T20" fmla="*/ 24 w 96"/>
                <a:gd name="T21" fmla="*/ 20 h 43"/>
                <a:gd name="T22" fmla="*/ 27 w 96"/>
                <a:gd name="T23" fmla="*/ 22 h 43"/>
                <a:gd name="T24" fmla="*/ 29 w 96"/>
                <a:gd name="T25" fmla="*/ 23 h 43"/>
                <a:gd name="T26" fmla="*/ 31 w 96"/>
                <a:gd name="T27" fmla="*/ 24 h 43"/>
                <a:gd name="T28" fmla="*/ 33 w 96"/>
                <a:gd name="T29" fmla="*/ 25 h 43"/>
                <a:gd name="T30" fmla="*/ 35 w 96"/>
                <a:gd name="T31" fmla="*/ 27 h 43"/>
                <a:gd name="T32" fmla="*/ 38 w 96"/>
                <a:gd name="T33" fmla="*/ 28 h 43"/>
                <a:gd name="T34" fmla="*/ 40 w 96"/>
                <a:gd name="T35" fmla="*/ 29 h 43"/>
                <a:gd name="T36" fmla="*/ 43 w 96"/>
                <a:gd name="T37" fmla="*/ 30 h 43"/>
                <a:gd name="T38" fmla="*/ 46 w 96"/>
                <a:gd name="T39" fmla="*/ 31 h 43"/>
                <a:gd name="T40" fmla="*/ 49 w 96"/>
                <a:gd name="T41" fmla="*/ 33 h 43"/>
                <a:gd name="T42" fmla="*/ 52 w 96"/>
                <a:gd name="T43" fmla="*/ 34 h 43"/>
                <a:gd name="T44" fmla="*/ 55 w 96"/>
                <a:gd name="T45" fmla="*/ 35 h 43"/>
                <a:gd name="T46" fmla="*/ 58 w 96"/>
                <a:gd name="T47" fmla="*/ 36 h 43"/>
                <a:gd name="T48" fmla="*/ 62 w 96"/>
                <a:gd name="T49" fmla="*/ 37 h 43"/>
                <a:gd name="T50" fmla="*/ 66 w 96"/>
                <a:gd name="T51" fmla="*/ 38 h 43"/>
                <a:gd name="T52" fmla="*/ 71 w 96"/>
                <a:gd name="T53" fmla="*/ 39 h 43"/>
                <a:gd name="T54" fmla="*/ 76 w 96"/>
                <a:gd name="T55" fmla="*/ 40 h 43"/>
                <a:gd name="T56" fmla="*/ 82 w 96"/>
                <a:gd name="T57" fmla="*/ 41 h 43"/>
                <a:gd name="T58" fmla="*/ 89 w 96"/>
                <a:gd name="T59" fmla="*/ 42 h 43"/>
                <a:gd name="T60" fmla="*/ 96 w 96"/>
                <a:gd name="T61" fmla="*/ 43 h 43"/>
                <a:gd name="T62" fmla="*/ 0 w 96"/>
                <a:gd name="T63" fmla="*/ 0 h 43"/>
                <a:gd name="T64" fmla="*/ 96 w 96"/>
                <a:gd name="T65"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T62" t="T63" r="T64" b="T65"/>
              <a:pathLst>
                <a:path w="96" h="43">
                  <a:moveTo>
                    <a:pt x="0" y="0"/>
                  </a:moveTo>
                  <a:lnTo>
                    <a:pt x="3" y="3"/>
                  </a:lnTo>
                  <a:lnTo>
                    <a:pt x="5" y="5"/>
                  </a:lnTo>
                  <a:lnTo>
                    <a:pt x="8" y="8"/>
                  </a:lnTo>
                  <a:lnTo>
                    <a:pt x="10" y="10"/>
                  </a:lnTo>
                  <a:lnTo>
                    <a:pt x="12" y="12"/>
                  </a:lnTo>
                  <a:lnTo>
                    <a:pt x="15" y="14"/>
                  </a:lnTo>
                  <a:lnTo>
                    <a:pt x="17" y="15"/>
                  </a:lnTo>
                  <a:lnTo>
                    <a:pt x="19" y="17"/>
                  </a:lnTo>
                  <a:lnTo>
                    <a:pt x="21" y="18"/>
                  </a:lnTo>
                  <a:lnTo>
                    <a:pt x="24" y="20"/>
                  </a:lnTo>
                  <a:lnTo>
                    <a:pt x="27" y="22"/>
                  </a:lnTo>
                  <a:lnTo>
                    <a:pt x="29" y="23"/>
                  </a:lnTo>
                  <a:lnTo>
                    <a:pt x="31" y="24"/>
                  </a:lnTo>
                  <a:lnTo>
                    <a:pt x="33" y="25"/>
                  </a:lnTo>
                  <a:lnTo>
                    <a:pt x="35" y="27"/>
                  </a:lnTo>
                  <a:lnTo>
                    <a:pt x="38" y="28"/>
                  </a:lnTo>
                  <a:lnTo>
                    <a:pt x="40" y="29"/>
                  </a:lnTo>
                  <a:lnTo>
                    <a:pt x="43" y="30"/>
                  </a:lnTo>
                  <a:lnTo>
                    <a:pt x="46" y="31"/>
                  </a:lnTo>
                  <a:lnTo>
                    <a:pt x="49" y="33"/>
                  </a:lnTo>
                  <a:lnTo>
                    <a:pt x="52" y="34"/>
                  </a:lnTo>
                  <a:lnTo>
                    <a:pt x="55" y="35"/>
                  </a:lnTo>
                  <a:lnTo>
                    <a:pt x="58" y="36"/>
                  </a:lnTo>
                  <a:lnTo>
                    <a:pt x="62" y="37"/>
                  </a:lnTo>
                  <a:lnTo>
                    <a:pt x="66" y="38"/>
                  </a:lnTo>
                  <a:lnTo>
                    <a:pt x="71" y="39"/>
                  </a:lnTo>
                  <a:lnTo>
                    <a:pt x="76" y="40"/>
                  </a:lnTo>
                  <a:lnTo>
                    <a:pt x="82" y="41"/>
                  </a:lnTo>
                  <a:lnTo>
                    <a:pt x="89" y="42"/>
                  </a:lnTo>
                  <a:lnTo>
                    <a:pt x="96" y="4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7" name="AutoShape 131"/>
            <p:cNvSpPr>
              <a:spLocks noChangeArrowheads="1"/>
            </p:cNvSpPr>
            <p:nvPr/>
          </p:nvSpPr>
          <p:spPr bwMode="auto">
            <a:xfrm>
              <a:off x="4974" y="531"/>
              <a:ext cx="55" cy="48"/>
            </a:xfrm>
            <a:custGeom>
              <a:avLst/>
              <a:gdLst>
                <a:gd name="T0" fmla="*/ 0 w 61"/>
                <a:gd name="T1" fmla="*/ 0 h 53"/>
                <a:gd name="T2" fmla="*/ 11 w 61"/>
                <a:gd name="T3" fmla="*/ 14 h 53"/>
                <a:gd name="T4" fmla="*/ 13 w 61"/>
                <a:gd name="T5" fmla="*/ 15 h 53"/>
                <a:gd name="T6" fmla="*/ 14 w 61"/>
                <a:gd name="T7" fmla="*/ 17 h 53"/>
                <a:gd name="T8" fmla="*/ 15 w 61"/>
                <a:gd name="T9" fmla="*/ 18 h 53"/>
                <a:gd name="T10" fmla="*/ 17 w 61"/>
                <a:gd name="T11" fmla="*/ 19 h 53"/>
                <a:gd name="T12" fmla="*/ 18 w 61"/>
                <a:gd name="T13" fmla="*/ 21 h 53"/>
                <a:gd name="T14" fmla="*/ 20 w 61"/>
                <a:gd name="T15" fmla="*/ 22 h 53"/>
                <a:gd name="T16" fmla="*/ 21 w 61"/>
                <a:gd name="T17" fmla="*/ 23 h 53"/>
                <a:gd name="T18" fmla="*/ 23 w 61"/>
                <a:gd name="T19" fmla="*/ 25 h 53"/>
                <a:gd name="T20" fmla="*/ 25 w 61"/>
                <a:gd name="T21" fmla="*/ 27 h 53"/>
                <a:gd name="T22" fmla="*/ 27 w 61"/>
                <a:gd name="T23" fmla="*/ 28 h 53"/>
                <a:gd name="T24" fmla="*/ 29 w 61"/>
                <a:gd name="T25" fmla="*/ 30 h 53"/>
                <a:gd name="T26" fmla="*/ 31 w 61"/>
                <a:gd name="T27" fmla="*/ 32 h 53"/>
                <a:gd name="T28" fmla="*/ 34 w 61"/>
                <a:gd name="T29" fmla="*/ 34 h 53"/>
                <a:gd name="T30" fmla="*/ 37 w 61"/>
                <a:gd name="T31" fmla="*/ 36 h 53"/>
                <a:gd name="T32" fmla="*/ 40 w 61"/>
                <a:gd name="T33" fmla="*/ 39 h 53"/>
                <a:gd name="T34" fmla="*/ 44 w 61"/>
                <a:gd name="T35" fmla="*/ 42 h 53"/>
                <a:gd name="T36" fmla="*/ 49 w 61"/>
                <a:gd name="T37" fmla="*/ 45 h 53"/>
                <a:gd name="T38" fmla="*/ 55 w 61"/>
                <a:gd name="T39" fmla="*/ 49 h 53"/>
                <a:gd name="T40" fmla="*/ 61 w 61"/>
                <a:gd name="T41" fmla="*/ 53 h 53"/>
                <a:gd name="T42" fmla="*/ 0 w 61"/>
                <a:gd name="T43" fmla="*/ 0 h 53"/>
                <a:gd name="T44" fmla="*/ 61 w 61"/>
                <a:gd name="T45" fmla="*/ 5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T42" t="T43" r="T44" b="T45"/>
              <a:pathLst>
                <a:path w="61" h="53">
                  <a:moveTo>
                    <a:pt x="0" y="0"/>
                  </a:moveTo>
                  <a:lnTo>
                    <a:pt x="11" y="14"/>
                  </a:lnTo>
                  <a:lnTo>
                    <a:pt x="13" y="15"/>
                  </a:lnTo>
                  <a:lnTo>
                    <a:pt x="14" y="17"/>
                  </a:lnTo>
                  <a:lnTo>
                    <a:pt x="15" y="18"/>
                  </a:lnTo>
                  <a:lnTo>
                    <a:pt x="17" y="19"/>
                  </a:lnTo>
                  <a:lnTo>
                    <a:pt x="18" y="21"/>
                  </a:lnTo>
                  <a:lnTo>
                    <a:pt x="20" y="22"/>
                  </a:lnTo>
                  <a:lnTo>
                    <a:pt x="21" y="23"/>
                  </a:lnTo>
                  <a:lnTo>
                    <a:pt x="23" y="25"/>
                  </a:lnTo>
                  <a:lnTo>
                    <a:pt x="25" y="27"/>
                  </a:lnTo>
                  <a:lnTo>
                    <a:pt x="27" y="28"/>
                  </a:lnTo>
                  <a:lnTo>
                    <a:pt x="29" y="30"/>
                  </a:lnTo>
                  <a:lnTo>
                    <a:pt x="31" y="32"/>
                  </a:lnTo>
                  <a:lnTo>
                    <a:pt x="34" y="34"/>
                  </a:lnTo>
                  <a:lnTo>
                    <a:pt x="37" y="36"/>
                  </a:lnTo>
                  <a:lnTo>
                    <a:pt x="40" y="39"/>
                  </a:lnTo>
                  <a:lnTo>
                    <a:pt x="44" y="42"/>
                  </a:lnTo>
                  <a:lnTo>
                    <a:pt x="49" y="45"/>
                  </a:lnTo>
                  <a:lnTo>
                    <a:pt x="55" y="49"/>
                  </a:lnTo>
                  <a:lnTo>
                    <a:pt x="61" y="5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8" name="AutoShape 132"/>
            <p:cNvSpPr>
              <a:spLocks noChangeArrowheads="1"/>
            </p:cNvSpPr>
            <p:nvPr/>
          </p:nvSpPr>
          <p:spPr bwMode="auto">
            <a:xfrm>
              <a:off x="5046" y="491"/>
              <a:ext cx="14" cy="57"/>
            </a:xfrm>
            <a:custGeom>
              <a:avLst/>
              <a:gdLst>
                <a:gd name="T0" fmla="*/ 0 w 17"/>
                <a:gd name="T1" fmla="*/ 0 h 63"/>
                <a:gd name="T2" fmla="*/ 5 w 17"/>
                <a:gd name="T3" fmla="*/ 17 h 63"/>
                <a:gd name="T4" fmla="*/ 6 w 17"/>
                <a:gd name="T5" fmla="*/ 20 h 63"/>
                <a:gd name="T6" fmla="*/ 7 w 17"/>
                <a:gd name="T7" fmla="*/ 23 h 63"/>
                <a:gd name="T8" fmla="*/ 8 w 17"/>
                <a:gd name="T9" fmla="*/ 27 h 63"/>
                <a:gd name="T10" fmla="*/ 10 w 17"/>
                <a:gd name="T11" fmla="*/ 31 h 63"/>
                <a:gd name="T12" fmla="*/ 11 w 17"/>
                <a:gd name="T13" fmla="*/ 36 h 63"/>
                <a:gd name="T14" fmla="*/ 12 w 17"/>
                <a:gd name="T15" fmla="*/ 42 h 63"/>
                <a:gd name="T16" fmla="*/ 14 w 17"/>
                <a:gd name="T17" fmla="*/ 48 h 63"/>
                <a:gd name="T18" fmla="*/ 16 w 17"/>
                <a:gd name="T19" fmla="*/ 55 h 63"/>
                <a:gd name="T20" fmla="*/ 17 w 17"/>
                <a:gd name="T21" fmla="*/ 63 h 63"/>
                <a:gd name="T22" fmla="*/ 0 w 17"/>
                <a:gd name="T23" fmla="*/ 0 h 63"/>
                <a:gd name="T24" fmla="*/ 17 w 17"/>
                <a:gd name="T25"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T22" t="T23" r="T24" b="T25"/>
              <a:pathLst>
                <a:path w="17" h="63">
                  <a:moveTo>
                    <a:pt x="0" y="0"/>
                  </a:moveTo>
                  <a:lnTo>
                    <a:pt x="5" y="17"/>
                  </a:lnTo>
                  <a:lnTo>
                    <a:pt x="6" y="20"/>
                  </a:lnTo>
                  <a:lnTo>
                    <a:pt x="7" y="23"/>
                  </a:lnTo>
                  <a:lnTo>
                    <a:pt x="8" y="27"/>
                  </a:lnTo>
                  <a:lnTo>
                    <a:pt x="10" y="31"/>
                  </a:lnTo>
                  <a:lnTo>
                    <a:pt x="11" y="36"/>
                  </a:lnTo>
                  <a:lnTo>
                    <a:pt x="12" y="42"/>
                  </a:lnTo>
                  <a:lnTo>
                    <a:pt x="14" y="48"/>
                  </a:lnTo>
                  <a:lnTo>
                    <a:pt x="16" y="55"/>
                  </a:lnTo>
                  <a:lnTo>
                    <a:pt x="17" y="6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29" name="AutoShape 133"/>
            <p:cNvSpPr>
              <a:spLocks noChangeArrowheads="1"/>
            </p:cNvSpPr>
            <p:nvPr/>
          </p:nvSpPr>
          <p:spPr bwMode="auto">
            <a:xfrm>
              <a:off x="5003" y="513"/>
              <a:ext cx="29" cy="39"/>
            </a:xfrm>
            <a:custGeom>
              <a:avLst/>
              <a:gdLst>
                <a:gd name="T0" fmla="*/ 0 w 32"/>
                <a:gd name="T1" fmla="*/ 0 h 43"/>
                <a:gd name="T2" fmla="*/ 19 w 32"/>
                <a:gd name="T3" fmla="*/ 28 h 43"/>
                <a:gd name="T4" fmla="*/ 21 w 32"/>
                <a:gd name="T5" fmla="*/ 31 h 43"/>
                <a:gd name="T6" fmla="*/ 23 w 32"/>
                <a:gd name="T7" fmla="*/ 33 h 43"/>
                <a:gd name="T8" fmla="*/ 25 w 32"/>
                <a:gd name="T9" fmla="*/ 35 h 43"/>
                <a:gd name="T10" fmla="*/ 27 w 32"/>
                <a:gd name="T11" fmla="*/ 37 h 43"/>
                <a:gd name="T12" fmla="*/ 29 w 32"/>
                <a:gd name="T13" fmla="*/ 39 h 43"/>
                <a:gd name="T14" fmla="*/ 30 w 32"/>
                <a:gd name="T15" fmla="*/ 41 h 43"/>
                <a:gd name="T16" fmla="*/ 31 w 32"/>
                <a:gd name="T17" fmla="*/ 42 h 43"/>
                <a:gd name="T18" fmla="*/ 32 w 32"/>
                <a:gd name="T19" fmla="*/ 43 h 43"/>
                <a:gd name="T20" fmla="*/ 0 w 32"/>
                <a:gd name="T21" fmla="*/ 0 h 43"/>
                <a:gd name="T22" fmla="*/ 32 w 32"/>
                <a:gd name="T23"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T20" t="T21" r="T22" b="T23"/>
              <a:pathLst>
                <a:path w="32" h="43">
                  <a:moveTo>
                    <a:pt x="0" y="0"/>
                  </a:moveTo>
                  <a:lnTo>
                    <a:pt x="19" y="28"/>
                  </a:lnTo>
                  <a:lnTo>
                    <a:pt x="21" y="31"/>
                  </a:lnTo>
                  <a:lnTo>
                    <a:pt x="23" y="33"/>
                  </a:lnTo>
                  <a:lnTo>
                    <a:pt x="25" y="35"/>
                  </a:lnTo>
                  <a:lnTo>
                    <a:pt x="27" y="37"/>
                  </a:lnTo>
                  <a:lnTo>
                    <a:pt x="29" y="39"/>
                  </a:lnTo>
                  <a:lnTo>
                    <a:pt x="30" y="41"/>
                  </a:lnTo>
                  <a:lnTo>
                    <a:pt x="31" y="42"/>
                  </a:lnTo>
                  <a:lnTo>
                    <a:pt x="32" y="43"/>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0" name="AutoShape 134"/>
            <p:cNvSpPr>
              <a:spLocks noChangeArrowheads="1"/>
            </p:cNvSpPr>
            <p:nvPr/>
          </p:nvSpPr>
          <p:spPr bwMode="auto">
            <a:xfrm>
              <a:off x="5012" y="691"/>
              <a:ext cx="139" cy="82"/>
            </a:xfrm>
            <a:custGeom>
              <a:avLst/>
              <a:gdLst>
                <a:gd name="T0" fmla="*/ 3 w 154"/>
                <a:gd name="T1" fmla="*/ 9 h 91"/>
                <a:gd name="T2" fmla="*/ 99 w 154"/>
                <a:gd name="T3" fmla="*/ 0 h 91"/>
                <a:gd name="T4" fmla="*/ 107 w 154"/>
                <a:gd name="T5" fmla="*/ 6 h 91"/>
                <a:gd name="T6" fmla="*/ 124 w 154"/>
                <a:gd name="T7" fmla="*/ 7 h 91"/>
                <a:gd name="T8" fmla="*/ 135 w 154"/>
                <a:gd name="T9" fmla="*/ 9 h 91"/>
                <a:gd name="T10" fmla="*/ 135 w 154"/>
                <a:gd name="T11" fmla="*/ 31 h 91"/>
                <a:gd name="T12" fmla="*/ 142 w 154"/>
                <a:gd name="T13" fmla="*/ 33 h 91"/>
                <a:gd name="T14" fmla="*/ 142 w 154"/>
                <a:gd name="T15" fmla="*/ 34 h 91"/>
                <a:gd name="T16" fmla="*/ 154 w 154"/>
                <a:gd name="T17" fmla="*/ 34 h 91"/>
                <a:gd name="T18" fmla="*/ 154 w 154"/>
                <a:gd name="T19" fmla="*/ 36 h 91"/>
                <a:gd name="T20" fmla="*/ 139 w 154"/>
                <a:gd name="T21" fmla="*/ 36 h 91"/>
                <a:gd name="T22" fmla="*/ 139 w 154"/>
                <a:gd name="T23" fmla="*/ 45 h 91"/>
                <a:gd name="T24" fmla="*/ 139 w 154"/>
                <a:gd name="T25" fmla="*/ 52 h 91"/>
                <a:gd name="T26" fmla="*/ 140 w 154"/>
                <a:gd name="T27" fmla="*/ 52 h 91"/>
                <a:gd name="T28" fmla="*/ 140 w 154"/>
                <a:gd name="T29" fmla="*/ 62 h 91"/>
                <a:gd name="T30" fmla="*/ 137 w 154"/>
                <a:gd name="T31" fmla="*/ 62 h 91"/>
                <a:gd name="T32" fmla="*/ 137 w 154"/>
                <a:gd name="T33" fmla="*/ 91 h 91"/>
                <a:gd name="T34" fmla="*/ 3 w 154"/>
                <a:gd name="T35" fmla="*/ 91 h 91"/>
                <a:gd name="T36" fmla="*/ 3 w 154"/>
                <a:gd name="T37" fmla="*/ 62 h 91"/>
                <a:gd name="T38" fmla="*/ 1 w 154"/>
                <a:gd name="T39" fmla="*/ 62 h 91"/>
                <a:gd name="T40" fmla="*/ 1 w 154"/>
                <a:gd name="T41" fmla="*/ 54 h 91"/>
                <a:gd name="T42" fmla="*/ 0 w 154"/>
                <a:gd name="T43" fmla="*/ 54 h 91"/>
                <a:gd name="T44" fmla="*/ 0 w 154"/>
                <a:gd name="T45" fmla="*/ 49 h 91"/>
                <a:gd name="T46" fmla="*/ 1 w 154"/>
                <a:gd name="T47" fmla="*/ 49 h 91"/>
                <a:gd name="T48" fmla="*/ 1 w 154"/>
                <a:gd name="T49" fmla="*/ 42 h 91"/>
                <a:gd name="T50" fmla="*/ 3 w 154"/>
                <a:gd name="T51" fmla="*/ 40 h 91"/>
                <a:gd name="T52" fmla="*/ 3 w 154"/>
                <a:gd name="T53" fmla="*/ 31 h 91"/>
                <a:gd name="T54" fmla="*/ 3 w 154"/>
                <a:gd name="T55" fmla="*/ 9 h 91"/>
                <a:gd name="T56" fmla="*/ 0 w 154"/>
                <a:gd name="T57" fmla="*/ 0 h 91"/>
                <a:gd name="T58" fmla="*/ 154 w 154"/>
                <a:gd name="T59"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T56" t="T57" r="T58" b="T59"/>
              <a:pathLst>
                <a:path w="154" h="91">
                  <a:moveTo>
                    <a:pt x="3" y="9"/>
                  </a:moveTo>
                  <a:lnTo>
                    <a:pt x="99" y="0"/>
                  </a:lnTo>
                  <a:lnTo>
                    <a:pt x="107" y="6"/>
                  </a:lnTo>
                  <a:lnTo>
                    <a:pt x="124" y="7"/>
                  </a:lnTo>
                  <a:lnTo>
                    <a:pt x="135" y="9"/>
                  </a:lnTo>
                  <a:lnTo>
                    <a:pt x="135" y="31"/>
                  </a:lnTo>
                  <a:lnTo>
                    <a:pt x="142" y="33"/>
                  </a:lnTo>
                  <a:lnTo>
                    <a:pt x="142" y="34"/>
                  </a:lnTo>
                  <a:lnTo>
                    <a:pt x="154" y="34"/>
                  </a:lnTo>
                  <a:lnTo>
                    <a:pt x="154" y="36"/>
                  </a:lnTo>
                  <a:lnTo>
                    <a:pt x="139" y="36"/>
                  </a:lnTo>
                  <a:lnTo>
                    <a:pt x="139" y="45"/>
                  </a:lnTo>
                  <a:lnTo>
                    <a:pt x="139" y="52"/>
                  </a:lnTo>
                  <a:lnTo>
                    <a:pt x="140" y="52"/>
                  </a:lnTo>
                  <a:lnTo>
                    <a:pt x="140" y="62"/>
                  </a:lnTo>
                  <a:lnTo>
                    <a:pt x="137" y="62"/>
                  </a:lnTo>
                  <a:lnTo>
                    <a:pt x="137" y="91"/>
                  </a:lnTo>
                  <a:lnTo>
                    <a:pt x="3" y="91"/>
                  </a:lnTo>
                  <a:lnTo>
                    <a:pt x="3" y="62"/>
                  </a:lnTo>
                  <a:lnTo>
                    <a:pt x="1" y="62"/>
                  </a:lnTo>
                  <a:lnTo>
                    <a:pt x="1" y="54"/>
                  </a:lnTo>
                  <a:lnTo>
                    <a:pt x="0" y="54"/>
                  </a:lnTo>
                  <a:lnTo>
                    <a:pt x="0" y="49"/>
                  </a:lnTo>
                  <a:lnTo>
                    <a:pt x="1" y="49"/>
                  </a:lnTo>
                  <a:lnTo>
                    <a:pt x="1" y="42"/>
                  </a:lnTo>
                  <a:lnTo>
                    <a:pt x="3" y="40"/>
                  </a:lnTo>
                  <a:lnTo>
                    <a:pt x="3" y="31"/>
                  </a:lnTo>
                  <a:lnTo>
                    <a:pt x="3" y="9"/>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1" name="AutoShape 135"/>
            <p:cNvSpPr>
              <a:spLocks noChangeArrowheads="1"/>
            </p:cNvSpPr>
            <p:nvPr/>
          </p:nvSpPr>
          <p:spPr bwMode="auto">
            <a:xfrm>
              <a:off x="5015" y="736"/>
              <a:ext cx="122" cy="3"/>
            </a:xfrm>
            <a:custGeom>
              <a:avLst/>
              <a:gdLst>
                <a:gd name="T0" fmla="*/ 0 w 135"/>
                <a:gd name="T1" fmla="*/ 4 h 4"/>
                <a:gd name="T2" fmla="*/ 5 w 135"/>
                <a:gd name="T3" fmla="*/ 4 h 4"/>
                <a:gd name="T4" fmla="*/ 10 w 135"/>
                <a:gd name="T5" fmla="*/ 3 h 4"/>
                <a:gd name="T6" fmla="*/ 14 w 135"/>
                <a:gd name="T7" fmla="*/ 3 h 4"/>
                <a:gd name="T8" fmla="*/ 17 w 135"/>
                <a:gd name="T9" fmla="*/ 2 h 4"/>
                <a:gd name="T10" fmla="*/ 21 w 135"/>
                <a:gd name="T11" fmla="*/ 2 h 4"/>
                <a:gd name="T12" fmla="*/ 24 w 135"/>
                <a:gd name="T13" fmla="*/ 2 h 4"/>
                <a:gd name="T14" fmla="*/ 26 w 135"/>
                <a:gd name="T15" fmla="*/ 2 h 4"/>
                <a:gd name="T16" fmla="*/ 28 w 135"/>
                <a:gd name="T17" fmla="*/ 2 h 4"/>
                <a:gd name="T18" fmla="*/ 31 w 135"/>
                <a:gd name="T19" fmla="*/ 1 h 4"/>
                <a:gd name="T20" fmla="*/ 33 w 135"/>
                <a:gd name="T21" fmla="*/ 1 h 4"/>
                <a:gd name="T22" fmla="*/ 35 w 135"/>
                <a:gd name="T23" fmla="*/ 1 h 4"/>
                <a:gd name="T24" fmla="*/ 37 w 135"/>
                <a:gd name="T25" fmla="*/ 1 h 4"/>
                <a:gd name="T26" fmla="*/ 40 w 135"/>
                <a:gd name="T27" fmla="*/ 1 h 4"/>
                <a:gd name="T28" fmla="*/ 42 w 135"/>
                <a:gd name="T29" fmla="*/ 1 h 4"/>
                <a:gd name="T30" fmla="*/ 44 w 135"/>
                <a:gd name="T31" fmla="*/ 1 h 4"/>
                <a:gd name="T32" fmla="*/ 46 w 135"/>
                <a:gd name="T33" fmla="*/ 1 h 4"/>
                <a:gd name="T34" fmla="*/ 49 w 135"/>
                <a:gd name="T35" fmla="*/ 1 h 4"/>
                <a:gd name="T36" fmla="*/ 51 w 135"/>
                <a:gd name="T37" fmla="*/ 1 h 4"/>
                <a:gd name="T38" fmla="*/ 53 w 135"/>
                <a:gd name="T39" fmla="*/ 1 h 4"/>
                <a:gd name="T40" fmla="*/ 55 w 135"/>
                <a:gd name="T41" fmla="*/ 0 h 4"/>
                <a:gd name="T42" fmla="*/ 57 w 135"/>
                <a:gd name="T43" fmla="*/ 0 h 4"/>
                <a:gd name="T44" fmla="*/ 60 w 135"/>
                <a:gd name="T45" fmla="*/ 0 h 4"/>
                <a:gd name="T46" fmla="*/ 62 w 135"/>
                <a:gd name="T47" fmla="*/ 0 h 4"/>
                <a:gd name="T48" fmla="*/ 64 w 135"/>
                <a:gd name="T49" fmla="*/ 0 h 4"/>
                <a:gd name="T50" fmla="*/ 66 w 135"/>
                <a:gd name="T51" fmla="*/ 0 h 4"/>
                <a:gd name="T52" fmla="*/ 68 w 135"/>
                <a:gd name="T53" fmla="*/ 0 h 4"/>
                <a:gd name="T54" fmla="*/ 70 w 135"/>
                <a:gd name="T55" fmla="*/ 0 h 4"/>
                <a:gd name="T56" fmla="*/ 72 w 135"/>
                <a:gd name="T57" fmla="*/ 0 h 4"/>
                <a:gd name="T58" fmla="*/ 74 w 135"/>
                <a:gd name="T59" fmla="*/ 0 h 4"/>
                <a:gd name="T60" fmla="*/ 76 w 135"/>
                <a:gd name="T61" fmla="*/ 0 h 4"/>
                <a:gd name="T62" fmla="*/ 77 w 135"/>
                <a:gd name="T63" fmla="*/ 1 h 4"/>
                <a:gd name="T64" fmla="*/ 79 w 135"/>
                <a:gd name="T65" fmla="*/ 1 h 4"/>
                <a:gd name="T66" fmla="*/ 81 w 135"/>
                <a:gd name="T67" fmla="*/ 1 h 4"/>
                <a:gd name="T68" fmla="*/ 83 w 135"/>
                <a:gd name="T69" fmla="*/ 1 h 4"/>
                <a:gd name="T70" fmla="*/ 85 w 135"/>
                <a:gd name="T71" fmla="*/ 1 h 4"/>
                <a:gd name="T72" fmla="*/ 87 w 135"/>
                <a:gd name="T73" fmla="*/ 1 h 4"/>
                <a:gd name="T74" fmla="*/ 89 w 135"/>
                <a:gd name="T75" fmla="*/ 1 h 4"/>
                <a:gd name="T76" fmla="*/ 91 w 135"/>
                <a:gd name="T77" fmla="*/ 1 h 4"/>
                <a:gd name="T78" fmla="*/ 94 w 135"/>
                <a:gd name="T79" fmla="*/ 1 h 4"/>
                <a:gd name="T80" fmla="*/ 96 w 135"/>
                <a:gd name="T81" fmla="*/ 1 h 4"/>
                <a:gd name="T82" fmla="*/ 98 w 135"/>
                <a:gd name="T83" fmla="*/ 1 h 4"/>
                <a:gd name="T84" fmla="*/ 101 w 135"/>
                <a:gd name="T85" fmla="*/ 1 h 4"/>
                <a:gd name="T86" fmla="*/ 104 w 135"/>
                <a:gd name="T87" fmla="*/ 1 h 4"/>
                <a:gd name="T88" fmla="*/ 107 w 135"/>
                <a:gd name="T89" fmla="*/ 2 h 4"/>
                <a:gd name="T90" fmla="*/ 111 w 135"/>
                <a:gd name="T91" fmla="*/ 2 h 4"/>
                <a:gd name="T92" fmla="*/ 115 w 135"/>
                <a:gd name="T93" fmla="*/ 2 h 4"/>
                <a:gd name="T94" fmla="*/ 119 w 135"/>
                <a:gd name="T95" fmla="*/ 2 h 4"/>
                <a:gd name="T96" fmla="*/ 124 w 135"/>
                <a:gd name="T97" fmla="*/ 3 h 4"/>
                <a:gd name="T98" fmla="*/ 129 w 135"/>
                <a:gd name="T99" fmla="*/ 3 h 4"/>
                <a:gd name="T100" fmla="*/ 135 w 135"/>
                <a:gd name="T101" fmla="*/ 4 h 4"/>
                <a:gd name="T102" fmla="*/ 0 w 135"/>
                <a:gd name="T103" fmla="*/ 0 h 4"/>
                <a:gd name="T104" fmla="*/ 135 w 135"/>
                <a:gd name="T105"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135" h="4">
                  <a:moveTo>
                    <a:pt x="0" y="4"/>
                  </a:moveTo>
                  <a:lnTo>
                    <a:pt x="5" y="4"/>
                  </a:lnTo>
                  <a:lnTo>
                    <a:pt x="10" y="3"/>
                  </a:lnTo>
                  <a:lnTo>
                    <a:pt x="14" y="3"/>
                  </a:lnTo>
                  <a:lnTo>
                    <a:pt x="17" y="2"/>
                  </a:lnTo>
                  <a:lnTo>
                    <a:pt x="21" y="2"/>
                  </a:lnTo>
                  <a:lnTo>
                    <a:pt x="24" y="2"/>
                  </a:lnTo>
                  <a:lnTo>
                    <a:pt x="26" y="2"/>
                  </a:lnTo>
                  <a:lnTo>
                    <a:pt x="28" y="2"/>
                  </a:lnTo>
                  <a:lnTo>
                    <a:pt x="31" y="1"/>
                  </a:lnTo>
                  <a:lnTo>
                    <a:pt x="33" y="1"/>
                  </a:lnTo>
                  <a:lnTo>
                    <a:pt x="35" y="1"/>
                  </a:lnTo>
                  <a:lnTo>
                    <a:pt x="37" y="1"/>
                  </a:lnTo>
                  <a:lnTo>
                    <a:pt x="40" y="1"/>
                  </a:lnTo>
                  <a:lnTo>
                    <a:pt x="42" y="1"/>
                  </a:lnTo>
                  <a:lnTo>
                    <a:pt x="44" y="1"/>
                  </a:lnTo>
                  <a:lnTo>
                    <a:pt x="46" y="1"/>
                  </a:lnTo>
                  <a:lnTo>
                    <a:pt x="49" y="1"/>
                  </a:lnTo>
                  <a:lnTo>
                    <a:pt x="51" y="1"/>
                  </a:lnTo>
                  <a:lnTo>
                    <a:pt x="53" y="1"/>
                  </a:lnTo>
                  <a:lnTo>
                    <a:pt x="55" y="0"/>
                  </a:lnTo>
                  <a:lnTo>
                    <a:pt x="57" y="0"/>
                  </a:lnTo>
                  <a:lnTo>
                    <a:pt x="60" y="0"/>
                  </a:lnTo>
                  <a:lnTo>
                    <a:pt x="62" y="0"/>
                  </a:lnTo>
                  <a:lnTo>
                    <a:pt x="64" y="0"/>
                  </a:lnTo>
                  <a:lnTo>
                    <a:pt x="66" y="0"/>
                  </a:lnTo>
                  <a:lnTo>
                    <a:pt x="68" y="0"/>
                  </a:lnTo>
                  <a:lnTo>
                    <a:pt x="70" y="0"/>
                  </a:lnTo>
                  <a:lnTo>
                    <a:pt x="72" y="0"/>
                  </a:lnTo>
                  <a:lnTo>
                    <a:pt x="74" y="0"/>
                  </a:lnTo>
                  <a:lnTo>
                    <a:pt x="76" y="0"/>
                  </a:lnTo>
                  <a:lnTo>
                    <a:pt x="77" y="1"/>
                  </a:lnTo>
                  <a:lnTo>
                    <a:pt x="79" y="1"/>
                  </a:lnTo>
                  <a:lnTo>
                    <a:pt x="81" y="1"/>
                  </a:lnTo>
                  <a:lnTo>
                    <a:pt x="83" y="1"/>
                  </a:lnTo>
                  <a:lnTo>
                    <a:pt x="85" y="1"/>
                  </a:lnTo>
                  <a:lnTo>
                    <a:pt x="87" y="1"/>
                  </a:lnTo>
                  <a:lnTo>
                    <a:pt x="89" y="1"/>
                  </a:lnTo>
                  <a:lnTo>
                    <a:pt x="91" y="1"/>
                  </a:lnTo>
                  <a:lnTo>
                    <a:pt x="94" y="1"/>
                  </a:lnTo>
                  <a:lnTo>
                    <a:pt x="96" y="1"/>
                  </a:lnTo>
                  <a:lnTo>
                    <a:pt x="98" y="1"/>
                  </a:lnTo>
                  <a:lnTo>
                    <a:pt x="101" y="1"/>
                  </a:lnTo>
                  <a:lnTo>
                    <a:pt x="104" y="1"/>
                  </a:lnTo>
                  <a:lnTo>
                    <a:pt x="107" y="2"/>
                  </a:lnTo>
                  <a:lnTo>
                    <a:pt x="111" y="2"/>
                  </a:lnTo>
                  <a:lnTo>
                    <a:pt x="115" y="2"/>
                  </a:lnTo>
                  <a:lnTo>
                    <a:pt x="119" y="2"/>
                  </a:lnTo>
                  <a:lnTo>
                    <a:pt x="124" y="3"/>
                  </a:lnTo>
                  <a:lnTo>
                    <a:pt x="129" y="3"/>
                  </a:lnTo>
                  <a:lnTo>
                    <a:pt x="135" y="4"/>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2" name="AutoShape 136"/>
            <p:cNvSpPr>
              <a:spLocks noChangeArrowheads="1"/>
            </p:cNvSpPr>
            <p:nvPr/>
          </p:nvSpPr>
          <p:spPr bwMode="auto">
            <a:xfrm>
              <a:off x="5013" y="730"/>
              <a:ext cx="122" cy="6"/>
            </a:xfrm>
            <a:custGeom>
              <a:avLst/>
              <a:gdLst>
                <a:gd name="T0" fmla="*/ 135 w 135"/>
                <a:gd name="T1" fmla="*/ 4 h 7"/>
                <a:gd name="T2" fmla="*/ 125 w 135"/>
                <a:gd name="T3" fmla="*/ 3 h 7"/>
                <a:gd name="T4" fmla="*/ 115 w 135"/>
                <a:gd name="T5" fmla="*/ 2 h 7"/>
                <a:gd name="T6" fmla="*/ 106 w 135"/>
                <a:gd name="T7" fmla="*/ 1 h 7"/>
                <a:gd name="T8" fmla="*/ 98 w 135"/>
                <a:gd name="T9" fmla="*/ 1 h 7"/>
                <a:gd name="T10" fmla="*/ 92 w 135"/>
                <a:gd name="T11" fmla="*/ 0 h 7"/>
                <a:gd name="T12" fmla="*/ 86 w 135"/>
                <a:gd name="T13" fmla="*/ 0 h 7"/>
                <a:gd name="T14" fmla="*/ 80 w 135"/>
                <a:gd name="T15" fmla="*/ 0 h 7"/>
                <a:gd name="T16" fmla="*/ 76 w 135"/>
                <a:gd name="T17" fmla="*/ 0 h 7"/>
                <a:gd name="T18" fmla="*/ 71 w 135"/>
                <a:gd name="T19" fmla="*/ 0 h 7"/>
                <a:gd name="T20" fmla="*/ 68 w 135"/>
                <a:gd name="T21" fmla="*/ 0 h 7"/>
                <a:gd name="T22" fmla="*/ 64 w 135"/>
                <a:gd name="T23" fmla="*/ 0 h 7"/>
                <a:gd name="T24" fmla="*/ 61 w 135"/>
                <a:gd name="T25" fmla="*/ 0 h 7"/>
                <a:gd name="T26" fmla="*/ 59 w 135"/>
                <a:gd name="T27" fmla="*/ 0 h 7"/>
                <a:gd name="T28" fmla="*/ 56 w 135"/>
                <a:gd name="T29" fmla="*/ 0 h 7"/>
                <a:gd name="T30" fmla="*/ 54 w 135"/>
                <a:gd name="T31" fmla="*/ 0 h 7"/>
                <a:gd name="T32" fmla="*/ 52 w 135"/>
                <a:gd name="T33" fmla="*/ 0 h 7"/>
                <a:gd name="T34" fmla="*/ 50 w 135"/>
                <a:gd name="T35" fmla="*/ 0 h 7"/>
                <a:gd name="T36" fmla="*/ 48 w 135"/>
                <a:gd name="T37" fmla="*/ 0 h 7"/>
                <a:gd name="T38" fmla="*/ 47 w 135"/>
                <a:gd name="T39" fmla="*/ 0 h 7"/>
                <a:gd name="T40" fmla="*/ 45 w 135"/>
                <a:gd name="T41" fmla="*/ 0 h 7"/>
                <a:gd name="T42" fmla="*/ 44 w 135"/>
                <a:gd name="T43" fmla="*/ 1 h 7"/>
                <a:gd name="T44" fmla="*/ 42 w 135"/>
                <a:gd name="T45" fmla="*/ 1 h 7"/>
                <a:gd name="T46" fmla="*/ 41 w 135"/>
                <a:gd name="T47" fmla="*/ 1 h 7"/>
                <a:gd name="T48" fmla="*/ 40 w 135"/>
                <a:gd name="T49" fmla="*/ 1 h 7"/>
                <a:gd name="T50" fmla="*/ 39 w 135"/>
                <a:gd name="T51" fmla="*/ 1 h 7"/>
                <a:gd name="T52" fmla="*/ 37 w 135"/>
                <a:gd name="T53" fmla="*/ 1 h 7"/>
                <a:gd name="T54" fmla="*/ 36 w 135"/>
                <a:gd name="T55" fmla="*/ 1 h 7"/>
                <a:gd name="T56" fmla="*/ 35 w 135"/>
                <a:gd name="T57" fmla="*/ 1 h 7"/>
                <a:gd name="T58" fmla="*/ 34 w 135"/>
                <a:gd name="T59" fmla="*/ 1 h 7"/>
                <a:gd name="T60" fmla="*/ 33 w 135"/>
                <a:gd name="T61" fmla="*/ 2 h 7"/>
                <a:gd name="T62" fmla="*/ 32 w 135"/>
                <a:gd name="T63" fmla="*/ 2 h 7"/>
                <a:gd name="T64" fmla="*/ 30 w 135"/>
                <a:gd name="T65" fmla="*/ 2 h 7"/>
                <a:gd name="T66" fmla="*/ 29 w 135"/>
                <a:gd name="T67" fmla="*/ 2 h 7"/>
                <a:gd name="T68" fmla="*/ 28 w 135"/>
                <a:gd name="T69" fmla="*/ 2 h 7"/>
                <a:gd name="T70" fmla="*/ 27 w 135"/>
                <a:gd name="T71" fmla="*/ 2 h 7"/>
                <a:gd name="T72" fmla="*/ 25 w 135"/>
                <a:gd name="T73" fmla="*/ 2 h 7"/>
                <a:gd name="T74" fmla="*/ 24 w 135"/>
                <a:gd name="T75" fmla="*/ 3 h 7"/>
                <a:gd name="T76" fmla="*/ 23 w 135"/>
                <a:gd name="T77" fmla="*/ 3 h 7"/>
                <a:gd name="T78" fmla="*/ 21 w 135"/>
                <a:gd name="T79" fmla="*/ 3 h 7"/>
                <a:gd name="T80" fmla="*/ 20 w 135"/>
                <a:gd name="T81" fmla="*/ 3 h 7"/>
                <a:gd name="T82" fmla="*/ 19 w 135"/>
                <a:gd name="T83" fmla="*/ 3 h 7"/>
                <a:gd name="T84" fmla="*/ 17 w 135"/>
                <a:gd name="T85" fmla="*/ 3 h 7"/>
                <a:gd name="T86" fmla="*/ 16 w 135"/>
                <a:gd name="T87" fmla="*/ 4 h 7"/>
                <a:gd name="T88" fmla="*/ 14 w 135"/>
                <a:gd name="T89" fmla="*/ 4 h 7"/>
                <a:gd name="T90" fmla="*/ 12 w 135"/>
                <a:gd name="T91" fmla="*/ 4 h 7"/>
                <a:gd name="T92" fmla="*/ 10 w 135"/>
                <a:gd name="T93" fmla="*/ 4 h 7"/>
                <a:gd name="T94" fmla="*/ 8 w 135"/>
                <a:gd name="T95" fmla="*/ 5 h 7"/>
                <a:gd name="T96" fmla="*/ 5 w 135"/>
                <a:gd name="T97" fmla="*/ 5 h 7"/>
                <a:gd name="T98" fmla="*/ 3 w 135"/>
                <a:gd name="T99" fmla="*/ 6 h 7"/>
                <a:gd name="T100" fmla="*/ 0 w 135"/>
                <a:gd name="T101" fmla="*/ 7 h 7"/>
                <a:gd name="T102" fmla="*/ 0 w 135"/>
                <a:gd name="T103" fmla="*/ 0 h 7"/>
                <a:gd name="T104" fmla="*/ 135 w 135"/>
                <a:gd name="T105" fmla="*/ 7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T102" t="T103" r="T104" b="T105"/>
              <a:pathLst>
                <a:path w="135" h="7">
                  <a:moveTo>
                    <a:pt x="135" y="4"/>
                  </a:moveTo>
                  <a:lnTo>
                    <a:pt x="125" y="3"/>
                  </a:lnTo>
                  <a:lnTo>
                    <a:pt x="115" y="2"/>
                  </a:lnTo>
                  <a:lnTo>
                    <a:pt x="106" y="1"/>
                  </a:lnTo>
                  <a:lnTo>
                    <a:pt x="98" y="1"/>
                  </a:lnTo>
                  <a:lnTo>
                    <a:pt x="92" y="0"/>
                  </a:lnTo>
                  <a:lnTo>
                    <a:pt x="86" y="0"/>
                  </a:lnTo>
                  <a:lnTo>
                    <a:pt x="80" y="0"/>
                  </a:lnTo>
                  <a:lnTo>
                    <a:pt x="76" y="0"/>
                  </a:lnTo>
                  <a:lnTo>
                    <a:pt x="71" y="0"/>
                  </a:lnTo>
                  <a:lnTo>
                    <a:pt x="68" y="0"/>
                  </a:lnTo>
                  <a:lnTo>
                    <a:pt x="64" y="0"/>
                  </a:lnTo>
                  <a:lnTo>
                    <a:pt x="61" y="0"/>
                  </a:lnTo>
                  <a:lnTo>
                    <a:pt x="59" y="0"/>
                  </a:lnTo>
                  <a:lnTo>
                    <a:pt x="56" y="0"/>
                  </a:lnTo>
                  <a:lnTo>
                    <a:pt x="54" y="0"/>
                  </a:lnTo>
                  <a:lnTo>
                    <a:pt x="52" y="0"/>
                  </a:lnTo>
                  <a:lnTo>
                    <a:pt x="50" y="0"/>
                  </a:lnTo>
                  <a:lnTo>
                    <a:pt x="48" y="0"/>
                  </a:lnTo>
                  <a:lnTo>
                    <a:pt x="47" y="0"/>
                  </a:lnTo>
                  <a:lnTo>
                    <a:pt x="45" y="0"/>
                  </a:lnTo>
                  <a:lnTo>
                    <a:pt x="44" y="1"/>
                  </a:lnTo>
                  <a:lnTo>
                    <a:pt x="42" y="1"/>
                  </a:lnTo>
                  <a:lnTo>
                    <a:pt x="41" y="1"/>
                  </a:lnTo>
                  <a:lnTo>
                    <a:pt x="40" y="1"/>
                  </a:lnTo>
                  <a:lnTo>
                    <a:pt x="39" y="1"/>
                  </a:lnTo>
                  <a:lnTo>
                    <a:pt x="37" y="1"/>
                  </a:lnTo>
                  <a:lnTo>
                    <a:pt x="36" y="1"/>
                  </a:lnTo>
                  <a:lnTo>
                    <a:pt x="35" y="1"/>
                  </a:lnTo>
                  <a:lnTo>
                    <a:pt x="34" y="1"/>
                  </a:lnTo>
                  <a:lnTo>
                    <a:pt x="33" y="2"/>
                  </a:lnTo>
                  <a:lnTo>
                    <a:pt x="32" y="2"/>
                  </a:lnTo>
                  <a:lnTo>
                    <a:pt x="30" y="2"/>
                  </a:lnTo>
                  <a:lnTo>
                    <a:pt x="29" y="2"/>
                  </a:lnTo>
                  <a:lnTo>
                    <a:pt x="28" y="2"/>
                  </a:lnTo>
                  <a:lnTo>
                    <a:pt x="27" y="2"/>
                  </a:lnTo>
                  <a:lnTo>
                    <a:pt x="25" y="2"/>
                  </a:lnTo>
                  <a:lnTo>
                    <a:pt x="24" y="3"/>
                  </a:lnTo>
                  <a:lnTo>
                    <a:pt x="23" y="3"/>
                  </a:lnTo>
                  <a:lnTo>
                    <a:pt x="21" y="3"/>
                  </a:lnTo>
                  <a:lnTo>
                    <a:pt x="20" y="3"/>
                  </a:lnTo>
                  <a:lnTo>
                    <a:pt x="19" y="3"/>
                  </a:lnTo>
                  <a:lnTo>
                    <a:pt x="17" y="3"/>
                  </a:lnTo>
                  <a:lnTo>
                    <a:pt x="16" y="4"/>
                  </a:lnTo>
                  <a:lnTo>
                    <a:pt x="14" y="4"/>
                  </a:lnTo>
                  <a:lnTo>
                    <a:pt x="12" y="4"/>
                  </a:lnTo>
                  <a:lnTo>
                    <a:pt x="10" y="4"/>
                  </a:lnTo>
                  <a:lnTo>
                    <a:pt x="8" y="5"/>
                  </a:lnTo>
                  <a:lnTo>
                    <a:pt x="5" y="5"/>
                  </a:lnTo>
                  <a:lnTo>
                    <a:pt x="3" y="6"/>
                  </a:lnTo>
                  <a:lnTo>
                    <a:pt x="0" y="7"/>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3" name="AutoShape 137"/>
            <p:cNvSpPr>
              <a:spLocks noChangeArrowheads="1"/>
            </p:cNvSpPr>
            <p:nvPr/>
          </p:nvSpPr>
          <p:spPr bwMode="auto">
            <a:xfrm>
              <a:off x="5015" y="745"/>
              <a:ext cx="121" cy="2"/>
            </a:xfrm>
            <a:custGeom>
              <a:avLst/>
              <a:gdLst>
                <a:gd name="T0" fmla="*/ 0 w 134"/>
                <a:gd name="T1" fmla="*/ 2 h 2"/>
                <a:gd name="T2" fmla="*/ 4 w 134"/>
                <a:gd name="T3" fmla="*/ 2 h 2"/>
                <a:gd name="T4" fmla="*/ 7 w 134"/>
                <a:gd name="T5" fmla="*/ 1 h 2"/>
                <a:gd name="T6" fmla="*/ 10 w 134"/>
                <a:gd name="T7" fmla="*/ 1 h 2"/>
                <a:gd name="T8" fmla="*/ 13 w 134"/>
                <a:gd name="T9" fmla="*/ 1 h 2"/>
                <a:gd name="T10" fmla="*/ 16 w 134"/>
                <a:gd name="T11" fmla="*/ 1 h 2"/>
                <a:gd name="T12" fmla="*/ 20 w 134"/>
                <a:gd name="T13" fmla="*/ 1 h 2"/>
                <a:gd name="T14" fmla="*/ 24 w 134"/>
                <a:gd name="T15" fmla="*/ 0 h 2"/>
                <a:gd name="T16" fmla="*/ 28 w 134"/>
                <a:gd name="T17" fmla="*/ 0 h 2"/>
                <a:gd name="T18" fmla="*/ 32 w 134"/>
                <a:gd name="T19" fmla="*/ 0 h 2"/>
                <a:gd name="T20" fmla="*/ 37 w 134"/>
                <a:gd name="T21" fmla="*/ 0 h 2"/>
                <a:gd name="T22" fmla="*/ 42 w 134"/>
                <a:gd name="T23" fmla="*/ 0 h 2"/>
                <a:gd name="T24" fmla="*/ 48 w 134"/>
                <a:gd name="T25" fmla="*/ 0 h 2"/>
                <a:gd name="T26" fmla="*/ 54 w 134"/>
                <a:gd name="T27" fmla="*/ 0 h 2"/>
                <a:gd name="T28" fmla="*/ 60 w 134"/>
                <a:gd name="T29" fmla="*/ 0 h 2"/>
                <a:gd name="T30" fmla="*/ 66 w 134"/>
                <a:gd name="T31" fmla="*/ 0 h 2"/>
                <a:gd name="T32" fmla="*/ 72 w 134"/>
                <a:gd name="T33" fmla="*/ 0 h 2"/>
                <a:gd name="T34" fmla="*/ 78 w 134"/>
                <a:gd name="T35" fmla="*/ 0 h 2"/>
                <a:gd name="T36" fmla="*/ 83 w 134"/>
                <a:gd name="T37" fmla="*/ 0 h 2"/>
                <a:gd name="T38" fmla="*/ 88 w 134"/>
                <a:gd name="T39" fmla="*/ 0 h 2"/>
                <a:gd name="T40" fmla="*/ 92 w 134"/>
                <a:gd name="T41" fmla="*/ 0 h 2"/>
                <a:gd name="T42" fmla="*/ 95 w 134"/>
                <a:gd name="T43" fmla="*/ 0 h 2"/>
                <a:gd name="T44" fmla="*/ 98 w 134"/>
                <a:gd name="T45" fmla="*/ 0 h 2"/>
                <a:gd name="T46" fmla="*/ 100 w 134"/>
                <a:gd name="T47" fmla="*/ 0 h 2"/>
                <a:gd name="T48" fmla="*/ 102 w 134"/>
                <a:gd name="T49" fmla="*/ 0 h 2"/>
                <a:gd name="T50" fmla="*/ 103 w 134"/>
                <a:gd name="T51" fmla="*/ 0 h 2"/>
                <a:gd name="T52" fmla="*/ 104 w 134"/>
                <a:gd name="T53" fmla="*/ 0 h 2"/>
                <a:gd name="T54" fmla="*/ 105 w 134"/>
                <a:gd name="T55" fmla="*/ 0 h 2"/>
                <a:gd name="T56" fmla="*/ 106 w 134"/>
                <a:gd name="T57" fmla="*/ 0 h 2"/>
                <a:gd name="T58" fmla="*/ 107 w 134"/>
                <a:gd name="T59" fmla="*/ 0 h 2"/>
                <a:gd name="T60" fmla="*/ 108 w 134"/>
                <a:gd name="T61" fmla="*/ 0 h 2"/>
                <a:gd name="T62" fmla="*/ 109 w 134"/>
                <a:gd name="T63" fmla="*/ 0 h 2"/>
                <a:gd name="T64" fmla="*/ 110 w 134"/>
                <a:gd name="T65" fmla="*/ 0 h 2"/>
                <a:gd name="T66" fmla="*/ 112 w 134"/>
                <a:gd name="T67" fmla="*/ 0 h 2"/>
                <a:gd name="T68" fmla="*/ 113 w 134"/>
                <a:gd name="T69" fmla="*/ 0 h 2"/>
                <a:gd name="T70" fmla="*/ 114 w 134"/>
                <a:gd name="T71" fmla="*/ 0 h 2"/>
                <a:gd name="T72" fmla="*/ 115 w 134"/>
                <a:gd name="T73" fmla="*/ 0 h 2"/>
                <a:gd name="T74" fmla="*/ 116 w 134"/>
                <a:gd name="T75" fmla="*/ 0 h 2"/>
                <a:gd name="T76" fmla="*/ 117 w 134"/>
                <a:gd name="T77" fmla="*/ 1 h 2"/>
                <a:gd name="T78" fmla="*/ 118 w 134"/>
                <a:gd name="T79" fmla="*/ 1 h 2"/>
                <a:gd name="T80" fmla="*/ 119 w 134"/>
                <a:gd name="T81" fmla="*/ 1 h 2"/>
                <a:gd name="T82" fmla="*/ 120 w 134"/>
                <a:gd name="T83" fmla="*/ 1 h 2"/>
                <a:gd name="T84" fmla="*/ 121 w 134"/>
                <a:gd name="T85" fmla="*/ 1 h 2"/>
                <a:gd name="T86" fmla="*/ 122 w 134"/>
                <a:gd name="T87" fmla="*/ 1 h 2"/>
                <a:gd name="T88" fmla="*/ 124 w 134"/>
                <a:gd name="T89" fmla="*/ 1 h 2"/>
                <a:gd name="T90" fmla="*/ 126 w 134"/>
                <a:gd name="T91" fmla="*/ 1 h 2"/>
                <a:gd name="T92" fmla="*/ 128 w 134"/>
                <a:gd name="T93" fmla="*/ 1 h 2"/>
                <a:gd name="T94" fmla="*/ 131 w 134"/>
                <a:gd name="T95" fmla="*/ 2 h 2"/>
                <a:gd name="T96" fmla="*/ 134 w 134"/>
                <a:gd name="T97" fmla="*/ 2 h 2"/>
                <a:gd name="T98" fmla="*/ 0 w 134"/>
                <a:gd name="T99" fmla="*/ 0 h 2"/>
                <a:gd name="T100" fmla="*/ 134 w 134"/>
                <a:gd name="T101" fmla="*/ 2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134" h="2">
                  <a:moveTo>
                    <a:pt x="0" y="2"/>
                  </a:moveTo>
                  <a:lnTo>
                    <a:pt x="4" y="2"/>
                  </a:lnTo>
                  <a:lnTo>
                    <a:pt x="7" y="1"/>
                  </a:lnTo>
                  <a:lnTo>
                    <a:pt x="10" y="1"/>
                  </a:lnTo>
                  <a:lnTo>
                    <a:pt x="13" y="1"/>
                  </a:lnTo>
                  <a:lnTo>
                    <a:pt x="16" y="1"/>
                  </a:lnTo>
                  <a:lnTo>
                    <a:pt x="20" y="1"/>
                  </a:lnTo>
                  <a:lnTo>
                    <a:pt x="24" y="0"/>
                  </a:lnTo>
                  <a:lnTo>
                    <a:pt x="28" y="0"/>
                  </a:lnTo>
                  <a:lnTo>
                    <a:pt x="32" y="0"/>
                  </a:lnTo>
                  <a:lnTo>
                    <a:pt x="37" y="0"/>
                  </a:lnTo>
                  <a:lnTo>
                    <a:pt x="42" y="0"/>
                  </a:lnTo>
                  <a:lnTo>
                    <a:pt x="48" y="0"/>
                  </a:lnTo>
                  <a:lnTo>
                    <a:pt x="54" y="0"/>
                  </a:lnTo>
                  <a:lnTo>
                    <a:pt x="60" y="0"/>
                  </a:lnTo>
                  <a:lnTo>
                    <a:pt x="66" y="0"/>
                  </a:lnTo>
                  <a:lnTo>
                    <a:pt x="72" y="0"/>
                  </a:lnTo>
                  <a:lnTo>
                    <a:pt x="78" y="0"/>
                  </a:lnTo>
                  <a:lnTo>
                    <a:pt x="83" y="0"/>
                  </a:lnTo>
                  <a:lnTo>
                    <a:pt x="88" y="0"/>
                  </a:lnTo>
                  <a:lnTo>
                    <a:pt x="92" y="0"/>
                  </a:lnTo>
                  <a:lnTo>
                    <a:pt x="95" y="0"/>
                  </a:lnTo>
                  <a:lnTo>
                    <a:pt x="98" y="0"/>
                  </a:lnTo>
                  <a:lnTo>
                    <a:pt x="100" y="0"/>
                  </a:lnTo>
                  <a:lnTo>
                    <a:pt x="102" y="0"/>
                  </a:lnTo>
                  <a:lnTo>
                    <a:pt x="103" y="0"/>
                  </a:lnTo>
                  <a:lnTo>
                    <a:pt x="104" y="0"/>
                  </a:lnTo>
                  <a:lnTo>
                    <a:pt x="105" y="0"/>
                  </a:lnTo>
                  <a:lnTo>
                    <a:pt x="106" y="0"/>
                  </a:lnTo>
                  <a:lnTo>
                    <a:pt x="107" y="0"/>
                  </a:lnTo>
                  <a:lnTo>
                    <a:pt x="108" y="0"/>
                  </a:lnTo>
                  <a:lnTo>
                    <a:pt x="109" y="0"/>
                  </a:lnTo>
                  <a:lnTo>
                    <a:pt x="110" y="0"/>
                  </a:lnTo>
                  <a:lnTo>
                    <a:pt x="112" y="0"/>
                  </a:lnTo>
                  <a:lnTo>
                    <a:pt x="113" y="0"/>
                  </a:lnTo>
                  <a:lnTo>
                    <a:pt x="114" y="0"/>
                  </a:lnTo>
                  <a:lnTo>
                    <a:pt x="115" y="0"/>
                  </a:lnTo>
                  <a:lnTo>
                    <a:pt x="116" y="0"/>
                  </a:lnTo>
                  <a:lnTo>
                    <a:pt x="117" y="1"/>
                  </a:lnTo>
                  <a:lnTo>
                    <a:pt x="118" y="1"/>
                  </a:lnTo>
                  <a:lnTo>
                    <a:pt x="119" y="1"/>
                  </a:lnTo>
                  <a:lnTo>
                    <a:pt x="120" y="1"/>
                  </a:lnTo>
                  <a:lnTo>
                    <a:pt x="121" y="1"/>
                  </a:lnTo>
                  <a:lnTo>
                    <a:pt x="122" y="1"/>
                  </a:lnTo>
                  <a:lnTo>
                    <a:pt x="124" y="1"/>
                  </a:lnTo>
                  <a:lnTo>
                    <a:pt x="126" y="1"/>
                  </a:lnTo>
                  <a:lnTo>
                    <a:pt x="128" y="1"/>
                  </a:lnTo>
                  <a:lnTo>
                    <a:pt x="131" y="2"/>
                  </a:lnTo>
                  <a:lnTo>
                    <a:pt x="134" y="2"/>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4" name="AutoShape 138"/>
            <p:cNvSpPr>
              <a:spLocks noChangeArrowheads="1"/>
            </p:cNvSpPr>
            <p:nvPr/>
          </p:nvSpPr>
          <p:spPr bwMode="auto">
            <a:xfrm>
              <a:off x="5120" y="763"/>
              <a:ext cx="9" cy="10"/>
            </a:xfrm>
            <a:custGeom>
              <a:avLst/>
              <a:gdLst>
                <a:gd name="T0" fmla="*/ 10 w 10"/>
                <a:gd name="T1" fmla="*/ 11 h 11"/>
                <a:gd name="T2" fmla="*/ 10 w 10"/>
                <a:gd name="T3" fmla="*/ 0 h 11"/>
                <a:gd name="T4" fmla="*/ 0 w 10"/>
                <a:gd name="T5" fmla="*/ 0 h 11"/>
                <a:gd name="T6" fmla="*/ 0 w 10"/>
                <a:gd name="T7" fmla="*/ 10 h 11"/>
                <a:gd name="T8" fmla="*/ 10 w 10"/>
                <a:gd name="T9" fmla="*/ 11 h 11"/>
                <a:gd name="T10" fmla="*/ 0 w 10"/>
                <a:gd name="T11" fmla="*/ 0 h 11"/>
                <a:gd name="T12" fmla="*/ 10 w 10"/>
                <a:gd name="T13" fmla="*/ 11 h 11"/>
              </a:gdLst>
              <a:ahLst/>
              <a:cxnLst>
                <a:cxn ang="0">
                  <a:pos x="T0" y="T1"/>
                </a:cxn>
                <a:cxn ang="0">
                  <a:pos x="T2" y="T3"/>
                </a:cxn>
                <a:cxn ang="0">
                  <a:pos x="T4" y="T5"/>
                </a:cxn>
                <a:cxn ang="0">
                  <a:pos x="T6" y="T7"/>
                </a:cxn>
                <a:cxn ang="0">
                  <a:pos x="T8" y="T9"/>
                </a:cxn>
              </a:cxnLst>
              <a:rect l="T10" t="T11" r="T12" b="T13"/>
              <a:pathLst>
                <a:path w="10" h="11">
                  <a:moveTo>
                    <a:pt x="10" y="11"/>
                  </a:moveTo>
                  <a:lnTo>
                    <a:pt x="10" y="0"/>
                  </a:lnTo>
                  <a:lnTo>
                    <a:pt x="0" y="0"/>
                  </a:lnTo>
                  <a:lnTo>
                    <a:pt x="0" y="10"/>
                  </a:lnTo>
                  <a:lnTo>
                    <a:pt x="10" y="1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35" name="Line 139"/>
            <p:cNvSpPr>
              <a:spLocks noChangeShapeType="1"/>
            </p:cNvSpPr>
            <p:nvPr/>
          </p:nvSpPr>
          <p:spPr bwMode="auto">
            <a:xfrm flipH="1">
              <a:off x="5137" y="725"/>
              <a:ext cx="15" cy="1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36" name="Line 140"/>
            <p:cNvSpPr>
              <a:spLocks noChangeShapeType="1"/>
            </p:cNvSpPr>
            <p:nvPr/>
          </p:nvSpPr>
          <p:spPr bwMode="auto">
            <a:xfrm flipV="1">
              <a:off x="5053" y="630"/>
              <a:ext cx="17"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37" name="Line 141"/>
            <p:cNvSpPr>
              <a:spLocks noChangeShapeType="1"/>
            </p:cNvSpPr>
            <p:nvPr/>
          </p:nvSpPr>
          <p:spPr bwMode="auto">
            <a:xfrm flipH="1">
              <a:off x="5052" y="632"/>
              <a:ext cx="19"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38" name="Line 142"/>
            <p:cNvSpPr>
              <a:spLocks noChangeShapeType="1"/>
            </p:cNvSpPr>
            <p:nvPr/>
          </p:nvSpPr>
          <p:spPr bwMode="auto">
            <a:xfrm flipV="1">
              <a:off x="5054" y="631"/>
              <a:ext cx="17" cy="3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39" name="Line 143"/>
            <p:cNvSpPr>
              <a:spLocks noChangeShapeType="1"/>
            </p:cNvSpPr>
            <p:nvPr/>
          </p:nvSpPr>
          <p:spPr bwMode="auto">
            <a:xfrm flipH="1">
              <a:off x="5054" y="632"/>
              <a:ext cx="19" cy="3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0" name="Line 144"/>
            <p:cNvSpPr>
              <a:spLocks noChangeShapeType="1"/>
            </p:cNvSpPr>
            <p:nvPr/>
          </p:nvSpPr>
          <p:spPr bwMode="auto">
            <a:xfrm flipV="1">
              <a:off x="5056" y="631"/>
              <a:ext cx="16"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1" name="Line 145"/>
            <p:cNvSpPr>
              <a:spLocks noChangeShapeType="1"/>
            </p:cNvSpPr>
            <p:nvPr/>
          </p:nvSpPr>
          <p:spPr bwMode="auto">
            <a:xfrm flipH="1">
              <a:off x="5055" y="633"/>
              <a:ext cx="19"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2" name="Line 146"/>
            <p:cNvSpPr>
              <a:spLocks noChangeShapeType="1"/>
            </p:cNvSpPr>
            <p:nvPr/>
          </p:nvSpPr>
          <p:spPr bwMode="auto">
            <a:xfrm flipV="1">
              <a:off x="5057" y="631"/>
              <a:ext cx="17" cy="39"/>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3" name="Line 147"/>
            <p:cNvSpPr>
              <a:spLocks noChangeShapeType="1"/>
            </p:cNvSpPr>
            <p:nvPr/>
          </p:nvSpPr>
          <p:spPr bwMode="auto">
            <a:xfrm flipH="1">
              <a:off x="5057" y="633"/>
              <a:ext cx="19" cy="3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4" name="Line 148"/>
            <p:cNvSpPr>
              <a:spLocks noChangeShapeType="1"/>
            </p:cNvSpPr>
            <p:nvPr/>
          </p:nvSpPr>
          <p:spPr bwMode="auto">
            <a:xfrm flipV="1">
              <a:off x="5058" y="631"/>
              <a:ext cx="17" cy="40"/>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5" name="AutoShape 149"/>
            <p:cNvSpPr>
              <a:spLocks noChangeArrowheads="1"/>
            </p:cNvSpPr>
            <p:nvPr/>
          </p:nvSpPr>
          <p:spPr bwMode="auto">
            <a:xfrm>
              <a:off x="5053" y="632"/>
              <a:ext cx="22" cy="39"/>
            </a:xfrm>
            <a:custGeom>
              <a:avLst/>
              <a:gdLst>
                <a:gd name="T0" fmla="*/ 0 w 24"/>
                <a:gd name="T1" fmla="*/ 41 h 43"/>
                <a:gd name="T2" fmla="*/ 19 w 24"/>
                <a:gd name="T3" fmla="*/ 0 h 43"/>
                <a:gd name="T4" fmla="*/ 24 w 24"/>
                <a:gd name="T5" fmla="*/ 2 h 43"/>
                <a:gd name="T6" fmla="*/ 5 w 24"/>
                <a:gd name="T7" fmla="*/ 43 h 43"/>
                <a:gd name="T8" fmla="*/ 0 w 24"/>
                <a:gd name="T9" fmla="*/ 41 h 43"/>
                <a:gd name="T10" fmla="*/ 0 w 24"/>
                <a:gd name="T11" fmla="*/ 0 h 43"/>
                <a:gd name="T12" fmla="*/ 24 w 24"/>
                <a:gd name="T13" fmla="*/ 43 h 43"/>
              </a:gdLst>
              <a:ahLst/>
              <a:cxnLst>
                <a:cxn ang="0">
                  <a:pos x="T0" y="T1"/>
                </a:cxn>
                <a:cxn ang="0">
                  <a:pos x="T2" y="T3"/>
                </a:cxn>
                <a:cxn ang="0">
                  <a:pos x="T4" y="T5"/>
                </a:cxn>
                <a:cxn ang="0">
                  <a:pos x="T6" y="T7"/>
                </a:cxn>
                <a:cxn ang="0">
                  <a:pos x="T8" y="T9"/>
                </a:cxn>
              </a:cxnLst>
              <a:rect l="T10" t="T11" r="T12" b="T13"/>
              <a:pathLst>
                <a:path w="24" h="43">
                  <a:moveTo>
                    <a:pt x="0" y="41"/>
                  </a:moveTo>
                  <a:lnTo>
                    <a:pt x="19" y="0"/>
                  </a:lnTo>
                  <a:lnTo>
                    <a:pt x="24" y="2"/>
                  </a:lnTo>
                  <a:lnTo>
                    <a:pt x="5" y="43"/>
                  </a:lnTo>
                  <a:lnTo>
                    <a:pt x="0" y="4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46" name="Line 150"/>
            <p:cNvSpPr>
              <a:spLocks noChangeShapeType="1"/>
            </p:cNvSpPr>
            <p:nvPr/>
          </p:nvSpPr>
          <p:spPr bwMode="auto">
            <a:xfrm flipH="1">
              <a:off x="5076" y="617"/>
              <a:ext cx="25"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7" name="Line 151"/>
            <p:cNvSpPr>
              <a:spLocks noChangeShapeType="1"/>
            </p:cNvSpPr>
            <p:nvPr/>
          </p:nvSpPr>
          <p:spPr bwMode="auto">
            <a:xfrm flipV="1">
              <a:off x="5078" y="616"/>
              <a:ext cx="22"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8" name="Line 152"/>
            <p:cNvSpPr>
              <a:spLocks noChangeShapeType="1"/>
            </p:cNvSpPr>
            <p:nvPr/>
          </p:nvSpPr>
          <p:spPr bwMode="auto">
            <a:xfrm flipH="1">
              <a:off x="5077" y="617"/>
              <a:ext cx="24"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49" name="Line 153"/>
            <p:cNvSpPr>
              <a:spLocks noChangeShapeType="1"/>
            </p:cNvSpPr>
            <p:nvPr/>
          </p:nvSpPr>
          <p:spPr bwMode="auto">
            <a:xfrm flipV="1">
              <a:off x="5079" y="616"/>
              <a:ext cx="22" cy="4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0" name="Line 154"/>
            <p:cNvSpPr>
              <a:spLocks noChangeShapeType="1"/>
            </p:cNvSpPr>
            <p:nvPr/>
          </p:nvSpPr>
          <p:spPr bwMode="auto">
            <a:xfrm flipH="1">
              <a:off x="5079" y="619"/>
              <a:ext cx="23" cy="45"/>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1" name="Line 155"/>
            <p:cNvSpPr>
              <a:spLocks noChangeShapeType="1"/>
            </p:cNvSpPr>
            <p:nvPr/>
          </p:nvSpPr>
          <p:spPr bwMode="auto">
            <a:xfrm flipV="1">
              <a:off x="5080" y="618"/>
              <a:ext cx="22" cy="47"/>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2" name="Line 156"/>
            <p:cNvSpPr>
              <a:spLocks noChangeShapeType="1"/>
            </p:cNvSpPr>
            <p:nvPr/>
          </p:nvSpPr>
          <p:spPr bwMode="auto">
            <a:xfrm flipH="1">
              <a:off x="5080" y="619"/>
              <a:ext cx="24" cy="46"/>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3" name="Line 157"/>
            <p:cNvSpPr>
              <a:spLocks noChangeShapeType="1"/>
            </p:cNvSpPr>
            <p:nvPr/>
          </p:nvSpPr>
          <p:spPr bwMode="auto">
            <a:xfrm flipV="1">
              <a:off x="5082" y="617"/>
              <a:ext cx="22" cy="48"/>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4" name="AutoShape 158"/>
            <p:cNvSpPr>
              <a:spLocks noChangeArrowheads="1"/>
            </p:cNvSpPr>
            <p:nvPr/>
          </p:nvSpPr>
          <p:spPr bwMode="auto">
            <a:xfrm>
              <a:off x="5077" y="617"/>
              <a:ext cx="27" cy="48"/>
            </a:xfrm>
            <a:custGeom>
              <a:avLst/>
              <a:gdLst>
                <a:gd name="T0" fmla="*/ 0 w 30"/>
                <a:gd name="T1" fmla="*/ 51 h 53"/>
                <a:gd name="T2" fmla="*/ 24 w 30"/>
                <a:gd name="T3" fmla="*/ 0 h 53"/>
                <a:gd name="T4" fmla="*/ 30 w 30"/>
                <a:gd name="T5" fmla="*/ 2 h 53"/>
                <a:gd name="T6" fmla="*/ 6 w 30"/>
                <a:gd name="T7" fmla="*/ 53 h 53"/>
                <a:gd name="T8" fmla="*/ 0 w 30"/>
                <a:gd name="T9" fmla="*/ 51 h 53"/>
                <a:gd name="T10" fmla="*/ 0 w 30"/>
                <a:gd name="T11" fmla="*/ 0 h 53"/>
                <a:gd name="T12" fmla="*/ 30 w 30"/>
                <a:gd name="T13" fmla="*/ 53 h 53"/>
              </a:gdLst>
              <a:ahLst/>
              <a:cxnLst>
                <a:cxn ang="0">
                  <a:pos x="T0" y="T1"/>
                </a:cxn>
                <a:cxn ang="0">
                  <a:pos x="T2" y="T3"/>
                </a:cxn>
                <a:cxn ang="0">
                  <a:pos x="T4" y="T5"/>
                </a:cxn>
                <a:cxn ang="0">
                  <a:pos x="T6" y="T7"/>
                </a:cxn>
                <a:cxn ang="0">
                  <a:pos x="T8" y="T9"/>
                </a:cxn>
              </a:cxnLst>
              <a:rect l="T10" t="T11" r="T12" b="T13"/>
              <a:pathLst>
                <a:path w="30" h="53">
                  <a:moveTo>
                    <a:pt x="0" y="51"/>
                  </a:moveTo>
                  <a:lnTo>
                    <a:pt x="24" y="0"/>
                  </a:lnTo>
                  <a:lnTo>
                    <a:pt x="30" y="2"/>
                  </a:lnTo>
                  <a:lnTo>
                    <a:pt x="6" y="53"/>
                  </a:lnTo>
                  <a:lnTo>
                    <a:pt x="0" y="51"/>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55" name="AutoShape 159"/>
            <p:cNvSpPr>
              <a:spLocks noChangeArrowheads="1"/>
            </p:cNvSpPr>
            <p:nvPr/>
          </p:nvSpPr>
          <p:spPr bwMode="auto">
            <a:xfrm>
              <a:off x="5126" y="606"/>
              <a:ext cx="16" cy="13"/>
            </a:xfrm>
            <a:custGeom>
              <a:avLst/>
              <a:gdLst>
                <a:gd name="T0" fmla="*/ 18 w 18"/>
                <a:gd name="T1" fmla="*/ 15 h 15"/>
                <a:gd name="T2" fmla="*/ 18 w 18"/>
                <a:gd name="T3" fmla="*/ 7 h 15"/>
                <a:gd name="T4" fmla="*/ 0 w 18"/>
                <a:gd name="T5" fmla="*/ 0 h 15"/>
                <a:gd name="T6" fmla="*/ 2 w 18"/>
                <a:gd name="T7" fmla="*/ 4 h 15"/>
                <a:gd name="T8" fmla="*/ 18 w 18"/>
                <a:gd name="T9" fmla="*/ 12 h 15"/>
                <a:gd name="T10" fmla="*/ 0 w 18"/>
                <a:gd name="T11" fmla="*/ 0 h 15"/>
                <a:gd name="T12" fmla="*/ 18 w 18"/>
                <a:gd name="T13" fmla="*/ 15 h 15"/>
              </a:gdLst>
              <a:ahLst/>
              <a:cxnLst>
                <a:cxn ang="0">
                  <a:pos x="T0" y="T1"/>
                </a:cxn>
                <a:cxn ang="0">
                  <a:pos x="T2" y="T3"/>
                </a:cxn>
                <a:cxn ang="0">
                  <a:pos x="T4" y="T5"/>
                </a:cxn>
                <a:cxn ang="0">
                  <a:pos x="T6" y="T7"/>
                </a:cxn>
                <a:cxn ang="0">
                  <a:pos x="T8" y="T9"/>
                </a:cxn>
              </a:cxnLst>
              <a:rect l="T10" t="T11" r="T12" b="T13"/>
              <a:pathLst>
                <a:path w="18" h="15">
                  <a:moveTo>
                    <a:pt x="18" y="15"/>
                  </a:moveTo>
                  <a:lnTo>
                    <a:pt x="18" y="7"/>
                  </a:lnTo>
                  <a:lnTo>
                    <a:pt x="0" y="0"/>
                  </a:lnTo>
                  <a:lnTo>
                    <a:pt x="2" y="4"/>
                  </a:lnTo>
                  <a:lnTo>
                    <a:pt x="18" y="12"/>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56" name="Line 160"/>
            <p:cNvSpPr>
              <a:spLocks noChangeShapeType="1"/>
            </p:cNvSpPr>
            <p:nvPr/>
          </p:nvSpPr>
          <p:spPr bwMode="auto">
            <a:xfrm>
              <a:off x="5136" y="611"/>
              <a:ext cx="1" cy="3"/>
            </a:xfrm>
            <a:prstGeom prst="line">
              <a:avLst/>
            </a:prstGeom>
            <a:noFill/>
            <a:ln w="3240">
              <a:solidFill>
                <a:srgbClr val="333399"/>
              </a:solidFill>
              <a:miter lim="800000"/>
              <a:headEnd/>
              <a:tailEnd/>
            </a:ln>
            <a:effectLst/>
          </p:spPr>
          <p:txBody>
            <a:bodyPr>
              <a:prstTxWarp prst="textNoShape">
                <a:avLst/>
              </a:prstTxWarp>
            </a:bodyPr>
            <a:lstStyle/>
            <a:p>
              <a:endParaRPr lang="en-US"/>
            </a:p>
          </p:txBody>
        </p:sp>
        <p:sp>
          <p:nvSpPr>
            <p:cNvPr id="4257" name="AutoShape 161"/>
            <p:cNvSpPr>
              <a:spLocks noChangeArrowheads="1"/>
            </p:cNvSpPr>
            <p:nvPr/>
          </p:nvSpPr>
          <p:spPr bwMode="auto">
            <a:xfrm>
              <a:off x="5014" y="697"/>
              <a:ext cx="33" cy="2"/>
            </a:xfrm>
            <a:custGeom>
              <a:avLst/>
              <a:gdLst>
                <a:gd name="T0" fmla="*/ 0 w 36"/>
                <a:gd name="T1" fmla="*/ 2 h 2"/>
                <a:gd name="T2" fmla="*/ 16 w 36"/>
                <a:gd name="T3" fmla="*/ 1 h 2"/>
                <a:gd name="T4" fmla="*/ 36 w 36"/>
                <a:gd name="T5" fmla="*/ 0 h 2"/>
                <a:gd name="T6" fmla="*/ 0 w 36"/>
                <a:gd name="T7" fmla="*/ 0 h 2"/>
                <a:gd name="T8" fmla="*/ 36 w 36"/>
                <a:gd name="T9" fmla="*/ 2 h 2"/>
              </a:gdLst>
              <a:ahLst/>
              <a:cxnLst>
                <a:cxn ang="0">
                  <a:pos x="T0" y="T1"/>
                </a:cxn>
                <a:cxn ang="0">
                  <a:pos x="T2" y="T3"/>
                </a:cxn>
                <a:cxn ang="0">
                  <a:pos x="T4" y="T5"/>
                </a:cxn>
              </a:cxnLst>
              <a:rect l="T6" t="T7" r="T8" b="T9"/>
              <a:pathLst>
                <a:path w="36" h="2">
                  <a:moveTo>
                    <a:pt x="0" y="2"/>
                  </a:moveTo>
                  <a:lnTo>
                    <a:pt x="16" y="1"/>
                  </a:lnTo>
                  <a:lnTo>
                    <a:pt x="36" y="0"/>
                  </a:lnTo>
                </a:path>
              </a:pathLst>
            </a:custGeom>
            <a:noFill/>
            <a:ln w="3240">
              <a:solidFill>
                <a:srgbClr val="333399"/>
              </a:solidFill>
              <a:round/>
              <a:headEnd/>
              <a:tailEnd/>
            </a:ln>
            <a:effectLst/>
          </p:spPr>
          <p:txBody>
            <a:bodyPr wrap="none" anchor="ctr">
              <a:prstTxWarp prst="textNoShape">
                <a:avLst/>
              </a:prstTxWarp>
            </a:bodyPr>
            <a:lstStyle/>
            <a:p>
              <a:endParaRPr lang="en-US"/>
            </a:p>
          </p:txBody>
        </p:sp>
        <p:sp>
          <p:nvSpPr>
            <p:cNvPr id="4258" name="AutoShape 162"/>
            <p:cNvSpPr>
              <a:spLocks noChangeArrowheads="1"/>
            </p:cNvSpPr>
            <p:nvPr/>
          </p:nvSpPr>
          <p:spPr bwMode="auto">
            <a:xfrm>
              <a:off x="4945" y="502"/>
              <a:ext cx="247" cy="144"/>
            </a:xfrm>
            <a:custGeom>
              <a:avLst/>
              <a:gdLst>
                <a:gd name="T0" fmla="*/ 0 w 275"/>
                <a:gd name="T1" fmla="*/ 159 h 159"/>
                <a:gd name="T2" fmla="*/ 51 w 275"/>
                <a:gd name="T3" fmla="*/ 159 h 159"/>
                <a:gd name="T4" fmla="*/ 101 w 275"/>
                <a:gd name="T5" fmla="*/ 156 h 159"/>
                <a:gd name="T6" fmla="*/ 124 w 275"/>
                <a:gd name="T7" fmla="*/ 151 h 159"/>
                <a:gd name="T8" fmla="*/ 176 w 275"/>
                <a:gd name="T9" fmla="*/ 125 h 159"/>
                <a:gd name="T10" fmla="*/ 218 w 275"/>
                <a:gd name="T11" fmla="*/ 96 h 159"/>
                <a:gd name="T12" fmla="*/ 251 w 275"/>
                <a:gd name="T13" fmla="*/ 43 h 159"/>
                <a:gd name="T14" fmla="*/ 275 w 275"/>
                <a:gd name="T15" fmla="*/ 0 h 159"/>
                <a:gd name="T16" fmla="*/ 236 w 275"/>
                <a:gd name="T17" fmla="*/ 41 h 159"/>
                <a:gd name="T18" fmla="*/ 191 w 275"/>
                <a:gd name="T19" fmla="*/ 73 h 159"/>
                <a:gd name="T20" fmla="*/ 134 w 275"/>
                <a:gd name="T21" fmla="*/ 109 h 159"/>
                <a:gd name="T22" fmla="*/ 90 w 275"/>
                <a:gd name="T23" fmla="*/ 130 h 159"/>
                <a:gd name="T24" fmla="*/ 41 w 275"/>
                <a:gd name="T25" fmla="*/ 148 h 159"/>
                <a:gd name="T26" fmla="*/ 0 w 275"/>
                <a:gd name="T27" fmla="*/ 159 h 159"/>
                <a:gd name="T28" fmla="*/ 0 w 275"/>
                <a:gd name="T29" fmla="*/ 0 h 159"/>
                <a:gd name="T30" fmla="*/ 275 w 275"/>
                <a:gd name="T31" fmla="*/ 159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T28" t="T29" r="T30" b="T31"/>
              <a:pathLst>
                <a:path w="275" h="159">
                  <a:moveTo>
                    <a:pt x="0" y="159"/>
                  </a:moveTo>
                  <a:lnTo>
                    <a:pt x="51" y="159"/>
                  </a:lnTo>
                  <a:lnTo>
                    <a:pt x="101" y="156"/>
                  </a:lnTo>
                  <a:lnTo>
                    <a:pt x="124" y="151"/>
                  </a:lnTo>
                  <a:lnTo>
                    <a:pt x="176" y="125"/>
                  </a:lnTo>
                  <a:lnTo>
                    <a:pt x="218" y="96"/>
                  </a:lnTo>
                  <a:lnTo>
                    <a:pt x="251" y="43"/>
                  </a:lnTo>
                  <a:lnTo>
                    <a:pt x="275" y="0"/>
                  </a:lnTo>
                  <a:lnTo>
                    <a:pt x="236" y="41"/>
                  </a:lnTo>
                  <a:lnTo>
                    <a:pt x="191" y="73"/>
                  </a:lnTo>
                  <a:lnTo>
                    <a:pt x="134" y="109"/>
                  </a:lnTo>
                  <a:lnTo>
                    <a:pt x="90" y="130"/>
                  </a:lnTo>
                  <a:lnTo>
                    <a:pt x="41" y="148"/>
                  </a:lnTo>
                  <a:lnTo>
                    <a:pt x="0" y="159"/>
                  </a:lnTo>
                  <a:close/>
                </a:path>
              </a:pathLst>
            </a:custGeom>
            <a:solidFill>
              <a:srgbClr val="333399"/>
            </a:solidFill>
            <a:ln w="3240">
              <a:solidFill>
                <a:srgbClr val="333399"/>
              </a:solidFill>
              <a:round/>
              <a:headEnd/>
              <a:tailEnd/>
            </a:ln>
            <a:effectLst/>
          </p:spPr>
          <p:txBody>
            <a:bodyPr wrap="none" anchor="ctr">
              <a:prstTxWarp prst="textNoShape">
                <a:avLst/>
              </a:prstTxWarp>
            </a:bodyPr>
            <a:lstStyle/>
            <a:p>
              <a:endParaRPr lang="en-US"/>
            </a:p>
          </p:txBody>
        </p:sp>
      </p:grpSp>
      <p:sp>
        <p:nvSpPr>
          <p:cNvPr id="4259" name="AutoShape 163"/>
          <p:cNvSpPr>
            <a:spLocks noChangeArrowheads="1"/>
          </p:cNvSpPr>
          <p:nvPr/>
        </p:nvSpPr>
        <p:spPr bwMode="auto">
          <a:xfrm>
            <a:off x="7192963" y="703263"/>
            <a:ext cx="665162" cy="374650"/>
          </a:xfrm>
          <a:custGeom>
            <a:avLst/>
            <a:gdLst>
              <a:gd name="T0" fmla="*/ 369 w 2562"/>
              <a:gd name="T1" fmla="*/ 0 h 1479"/>
              <a:gd name="T2" fmla="*/ 317 w 2562"/>
              <a:gd name="T3" fmla="*/ 32 h 1479"/>
              <a:gd name="T4" fmla="*/ 281 w 2562"/>
              <a:gd name="T5" fmla="*/ 59 h 1479"/>
              <a:gd name="T6" fmla="*/ 246 w 2562"/>
              <a:gd name="T7" fmla="*/ 87 h 1479"/>
              <a:gd name="T8" fmla="*/ 207 w 2562"/>
              <a:gd name="T9" fmla="*/ 120 h 1479"/>
              <a:gd name="T10" fmla="*/ 180 w 2562"/>
              <a:gd name="T11" fmla="*/ 147 h 1479"/>
              <a:gd name="T12" fmla="*/ 153 w 2562"/>
              <a:gd name="T13" fmla="*/ 177 h 1479"/>
              <a:gd name="T14" fmla="*/ 120 w 2562"/>
              <a:gd name="T15" fmla="*/ 215 h 1479"/>
              <a:gd name="T16" fmla="*/ 93 w 2562"/>
              <a:gd name="T17" fmla="*/ 248 h 1479"/>
              <a:gd name="T18" fmla="*/ 68 w 2562"/>
              <a:gd name="T19" fmla="*/ 290 h 1479"/>
              <a:gd name="T20" fmla="*/ 45 w 2562"/>
              <a:gd name="T21" fmla="*/ 329 h 1479"/>
              <a:gd name="T22" fmla="*/ 26 w 2562"/>
              <a:gd name="T23" fmla="*/ 377 h 1479"/>
              <a:gd name="T24" fmla="*/ 9 w 2562"/>
              <a:gd name="T25" fmla="*/ 428 h 1479"/>
              <a:gd name="T26" fmla="*/ 2 w 2562"/>
              <a:gd name="T27" fmla="*/ 473 h 1479"/>
              <a:gd name="T28" fmla="*/ 0 w 2562"/>
              <a:gd name="T29" fmla="*/ 515 h 1479"/>
              <a:gd name="T30" fmla="*/ 4 w 2562"/>
              <a:gd name="T31" fmla="*/ 575 h 1479"/>
              <a:gd name="T32" fmla="*/ 20 w 2562"/>
              <a:gd name="T33" fmla="*/ 646 h 1479"/>
              <a:gd name="T34" fmla="*/ 38 w 2562"/>
              <a:gd name="T35" fmla="*/ 693 h 1479"/>
              <a:gd name="T36" fmla="*/ 65 w 2562"/>
              <a:gd name="T37" fmla="*/ 747 h 1479"/>
              <a:gd name="T38" fmla="*/ 113 w 2562"/>
              <a:gd name="T39" fmla="*/ 816 h 1479"/>
              <a:gd name="T40" fmla="*/ 156 w 2562"/>
              <a:gd name="T41" fmla="*/ 866 h 1479"/>
              <a:gd name="T42" fmla="*/ 194 w 2562"/>
              <a:gd name="T43" fmla="*/ 903 h 1479"/>
              <a:gd name="T44" fmla="*/ 231 w 2562"/>
              <a:gd name="T45" fmla="*/ 939 h 1479"/>
              <a:gd name="T46" fmla="*/ 273 w 2562"/>
              <a:gd name="T47" fmla="*/ 972 h 1479"/>
              <a:gd name="T48" fmla="*/ 311 w 2562"/>
              <a:gd name="T49" fmla="*/ 1001 h 1479"/>
              <a:gd name="T50" fmla="*/ 350 w 2562"/>
              <a:gd name="T51" fmla="*/ 1026 h 1479"/>
              <a:gd name="T52" fmla="*/ 389 w 2562"/>
              <a:gd name="T53" fmla="*/ 1052 h 1479"/>
              <a:gd name="T54" fmla="*/ 435 w 2562"/>
              <a:gd name="T55" fmla="*/ 1082 h 1479"/>
              <a:gd name="T56" fmla="*/ 497 w 2562"/>
              <a:gd name="T57" fmla="*/ 1115 h 1479"/>
              <a:gd name="T58" fmla="*/ 554 w 2562"/>
              <a:gd name="T59" fmla="*/ 1143 h 1479"/>
              <a:gd name="T60" fmla="*/ 647 w 2562"/>
              <a:gd name="T61" fmla="*/ 1184 h 1479"/>
              <a:gd name="T62" fmla="*/ 759 w 2562"/>
              <a:gd name="T63" fmla="*/ 1230 h 1479"/>
              <a:gd name="T64" fmla="*/ 866 w 2562"/>
              <a:gd name="T65" fmla="*/ 1269 h 1479"/>
              <a:gd name="T66" fmla="*/ 980 w 2562"/>
              <a:gd name="T67" fmla="*/ 1305 h 1479"/>
              <a:gd name="T68" fmla="*/ 1103 w 2562"/>
              <a:gd name="T69" fmla="*/ 1338 h 1479"/>
              <a:gd name="T70" fmla="*/ 1263 w 2562"/>
              <a:gd name="T71" fmla="*/ 1374 h 1479"/>
              <a:gd name="T72" fmla="*/ 1461 w 2562"/>
              <a:gd name="T73" fmla="*/ 1413 h 1479"/>
              <a:gd name="T74" fmla="*/ 1739 w 2562"/>
              <a:gd name="T75" fmla="*/ 1449 h 1479"/>
              <a:gd name="T76" fmla="*/ 2055 w 2562"/>
              <a:gd name="T77" fmla="*/ 1473 h 1479"/>
              <a:gd name="T78" fmla="*/ 2321 w 2562"/>
              <a:gd name="T79" fmla="*/ 1479 h 1479"/>
              <a:gd name="T80" fmla="*/ 2562 w 2562"/>
              <a:gd name="T81" fmla="*/ 1473 h 1479"/>
              <a:gd name="T82" fmla="*/ 0 w 2562"/>
              <a:gd name="T83" fmla="*/ 0 h 1479"/>
              <a:gd name="T84" fmla="*/ 2562 w 2562"/>
              <a:gd name="T85" fmla="*/ 1479 h 1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T82" t="T83" r="T84" b="T85"/>
            <a:pathLst>
              <a:path w="2562" h="1479">
                <a:moveTo>
                  <a:pt x="369" y="0"/>
                </a:moveTo>
                <a:cubicBezTo>
                  <a:pt x="360" y="5"/>
                  <a:pt x="332" y="22"/>
                  <a:pt x="317" y="32"/>
                </a:cubicBezTo>
                <a:cubicBezTo>
                  <a:pt x="302" y="42"/>
                  <a:pt x="293" y="50"/>
                  <a:pt x="281" y="59"/>
                </a:cubicBezTo>
                <a:cubicBezTo>
                  <a:pt x="269" y="68"/>
                  <a:pt x="258" y="77"/>
                  <a:pt x="246" y="87"/>
                </a:cubicBezTo>
                <a:cubicBezTo>
                  <a:pt x="234" y="97"/>
                  <a:pt x="218" y="110"/>
                  <a:pt x="207" y="120"/>
                </a:cubicBezTo>
                <a:cubicBezTo>
                  <a:pt x="196" y="130"/>
                  <a:pt x="189" y="137"/>
                  <a:pt x="180" y="147"/>
                </a:cubicBezTo>
                <a:cubicBezTo>
                  <a:pt x="171" y="157"/>
                  <a:pt x="163" y="166"/>
                  <a:pt x="153" y="177"/>
                </a:cubicBezTo>
                <a:cubicBezTo>
                  <a:pt x="143" y="188"/>
                  <a:pt x="130" y="203"/>
                  <a:pt x="120" y="215"/>
                </a:cubicBezTo>
                <a:cubicBezTo>
                  <a:pt x="110" y="227"/>
                  <a:pt x="102" y="236"/>
                  <a:pt x="93" y="248"/>
                </a:cubicBezTo>
                <a:cubicBezTo>
                  <a:pt x="84" y="260"/>
                  <a:pt x="76" y="277"/>
                  <a:pt x="68" y="290"/>
                </a:cubicBezTo>
                <a:cubicBezTo>
                  <a:pt x="60" y="303"/>
                  <a:pt x="52" y="315"/>
                  <a:pt x="45" y="329"/>
                </a:cubicBezTo>
                <a:cubicBezTo>
                  <a:pt x="38" y="343"/>
                  <a:pt x="32" y="361"/>
                  <a:pt x="26" y="377"/>
                </a:cubicBezTo>
                <a:cubicBezTo>
                  <a:pt x="20" y="393"/>
                  <a:pt x="13" y="412"/>
                  <a:pt x="9" y="428"/>
                </a:cubicBezTo>
                <a:cubicBezTo>
                  <a:pt x="5" y="444"/>
                  <a:pt x="3" y="459"/>
                  <a:pt x="2" y="473"/>
                </a:cubicBezTo>
                <a:cubicBezTo>
                  <a:pt x="1" y="487"/>
                  <a:pt x="0" y="498"/>
                  <a:pt x="0" y="515"/>
                </a:cubicBezTo>
                <a:cubicBezTo>
                  <a:pt x="0" y="532"/>
                  <a:pt x="1" y="553"/>
                  <a:pt x="4" y="575"/>
                </a:cubicBezTo>
                <a:cubicBezTo>
                  <a:pt x="7" y="597"/>
                  <a:pt x="14" y="627"/>
                  <a:pt x="20" y="646"/>
                </a:cubicBezTo>
                <a:cubicBezTo>
                  <a:pt x="26" y="665"/>
                  <a:pt x="31" y="676"/>
                  <a:pt x="38" y="693"/>
                </a:cubicBezTo>
                <a:cubicBezTo>
                  <a:pt x="45" y="710"/>
                  <a:pt x="53" y="727"/>
                  <a:pt x="65" y="747"/>
                </a:cubicBezTo>
                <a:cubicBezTo>
                  <a:pt x="77" y="767"/>
                  <a:pt x="98" y="796"/>
                  <a:pt x="113" y="816"/>
                </a:cubicBezTo>
                <a:cubicBezTo>
                  <a:pt x="128" y="836"/>
                  <a:pt x="143" y="852"/>
                  <a:pt x="156" y="866"/>
                </a:cubicBezTo>
                <a:cubicBezTo>
                  <a:pt x="169" y="880"/>
                  <a:pt x="182" y="891"/>
                  <a:pt x="194" y="903"/>
                </a:cubicBezTo>
                <a:cubicBezTo>
                  <a:pt x="206" y="915"/>
                  <a:pt x="218" y="927"/>
                  <a:pt x="231" y="939"/>
                </a:cubicBezTo>
                <a:cubicBezTo>
                  <a:pt x="244" y="951"/>
                  <a:pt x="260" y="962"/>
                  <a:pt x="273" y="972"/>
                </a:cubicBezTo>
                <a:cubicBezTo>
                  <a:pt x="286" y="982"/>
                  <a:pt x="298" y="992"/>
                  <a:pt x="311" y="1001"/>
                </a:cubicBezTo>
                <a:cubicBezTo>
                  <a:pt x="324" y="1010"/>
                  <a:pt x="337" y="1017"/>
                  <a:pt x="350" y="1026"/>
                </a:cubicBezTo>
                <a:cubicBezTo>
                  <a:pt x="363" y="1035"/>
                  <a:pt x="375" y="1043"/>
                  <a:pt x="389" y="1052"/>
                </a:cubicBezTo>
                <a:cubicBezTo>
                  <a:pt x="403" y="1061"/>
                  <a:pt x="417" y="1071"/>
                  <a:pt x="435" y="1082"/>
                </a:cubicBezTo>
                <a:cubicBezTo>
                  <a:pt x="453" y="1093"/>
                  <a:pt x="477" y="1105"/>
                  <a:pt x="497" y="1115"/>
                </a:cubicBezTo>
                <a:cubicBezTo>
                  <a:pt x="517" y="1125"/>
                  <a:pt x="529" y="1131"/>
                  <a:pt x="554" y="1143"/>
                </a:cubicBezTo>
                <a:cubicBezTo>
                  <a:pt x="579" y="1155"/>
                  <a:pt x="613" y="1170"/>
                  <a:pt x="647" y="1184"/>
                </a:cubicBezTo>
                <a:cubicBezTo>
                  <a:pt x="681" y="1198"/>
                  <a:pt x="722" y="1216"/>
                  <a:pt x="759" y="1230"/>
                </a:cubicBezTo>
                <a:cubicBezTo>
                  <a:pt x="796" y="1244"/>
                  <a:pt x="829" y="1257"/>
                  <a:pt x="866" y="1269"/>
                </a:cubicBezTo>
                <a:cubicBezTo>
                  <a:pt x="903" y="1281"/>
                  <a:pt x="941" y="1294"/>
                  <a:pt x="980" y="1305"/>
                </a:cubicBezTo>
                <a:cubicBezTo>
                  <a:pt x="1019" y="1316"/>
                  <a:pt x="1056" y="1327"/>
                  <a:pt x="1103" y="1338"/>
                </a:cubicBezTo>
                <a:cubicBezTo>
                  <a:pt x="1150" y="1349"/>
                  <a:pt x="1203" y="1361"/>
                  <a:pt x="1263" y="1374"/>
                </a:cubicBezTo>
                <a:cubicBezTo>
                  <a:pt x="1323" y="1387"/>
                  <a:pt x="1382" y="1400"/>
                  <a:pt x="1461" y="1413"/>
                </a:cubicBezTo>
                <a:cubicBezTo>
                  <a:pt x="1540" y="1426"/>
                  <a:pt x="1640" y="1439"/>
                  <a:pt x="1739" y="1449"/>
                </a:cubicBezTo>
                <a:cubicBezTo>
                  <a:pt x="1838" y="1459"/>
                  <a:pt x="1958" y="1468"/>
                  <a:pt x="2055" y="1473"/>
                </a:cubicBezTo>
                <a:cubicBezTo>
                  <a:pt x="2152" y="1478"/>
                  <a:pt x="2237" y="1479"/>
                  <a:pt x="2321" y="1479"/>
                </a:cubicBezTo>
                <a:cubicBezTo>
                  <a:pt x="2405" y="1479"/>
                  <a:pt x="2512" y="1474"/>
                  <a:pt x="2562" y="1473"/>
                </a:cubicBezTo>
              </a:path>
            </a:pathLst>
          </a:custGeom>
          <a:noFill/>
          <a:ln w="38160">
            <a:solidFill>
              <a:srgbClr val="E8E8F8"/>
            </a:solidFill>
            <a:round/>
            <a:headEnd/>
            <a:tailEnd/>
          </a:ln>
          <a:effectLst/>
        </p:spPr>
        <p:txBody>
          <a:bodyPr wrap="none" anchor="ctr">
            <a:prstTxWarp prst="textNoShape">
              <a:avLst/>
            </a:prstTxWarp>
          </a:bodyPr>
          <a:lstStyle/>
          <a:p>
            <a:endParaRPr lang="en-US"/>
          </a:p>
        </p:txBody>
      </p:sp>
      <p:sp>
        <p:nvSpPr>
          <p:cNvPr id="4260" name="AutoShape 164"/>
          <p:cNvSpPr>
            <a:spLocks noChangeArrowheads="1"/>
          </p:cNvSpPr>
          <p:nvPr/>
        </p:nvSpPr>
        <p:spPr bwMode="auto">
          <a:xfrm>
            <a:off x="7759700" y="592138"/>
            <a:ext cx="630238" cy="400050"/>
          </a:xfrm>
          <a:custGeom>
            <a:avLst/>
            <a:gdLst>
              <a:gd name="T0" fmla="*/ 0 w 2425"/>
              <a:gd name="T1" fmla="*/ 0 h 1581"/>
              <a:gd name="T2" fmla="*/ 72 w 2425"/>
              <a:gd name="T3" fmla="*/ 0 h 1581"/>
              <a:gd name="T4" fmla="*/ 136 w 2425"/>
              <a:gd name="T5" fmla="*/ 0 h 1581"/>
              <a:gd name="T6" fmla="*/ 296 w 2425"/>
              <a:gd name="T7" fmla="*/ 3 h 1581"/>
              <a:gd name="T8" fmla="*/ 490 w 2425"/>
              <a:gd name="T9" fmla="*/ 12 h 1581"/>
              <a:gd name="T10" fmla="*/ 653 w 2425"/>
              <a:gd name="T11" fmla="*/ 24 h 1581"/>
              <a:gd name="T12" fmla="*/ 790 w 2425"/>
              <a:gd name="T13" fmla="*/ 39 h 1581"/>
              <a:gd name="T14" fmla="*/ 911 w 2425"/>
              <a:gd name="T15" fmla="*/ 57 h 1581"/>
              <a:gd name="T16" fmla="*/ 1030 w 2425"/>
              <a:gd name="T17" fmla="*/ 77 h 1581"/>
              <a:gd name="T18" fmla="*/ 1133 w 2425"/>
              <a:gd name="T19" fmla="*/ 98 h 1581"/>
              <a:gd name="T20" fmla="*/ 1225 w 2425"/>
              <a:gd name="T21" fmla="*/ 117 h 1581"/>
              <a:gd name="T22" fmla="*/ 1310 w 2425"/>
              <a:gd name="T23" fmla="*/ 137 h 1581"/>
              <a:gd name="T24" fmla="*/ 1411 w 2425"/>
              <a:gd name="T25" fmla="*/ 165 h 1581"/>
              <a:gd name="T26" fmla="*/ 1513 w 2425"/>
              <a:gd name="T27" fmla="*/ 195 h 1581"/>
              <a:gd name="T28" fmla="*/ 1607 w 2425"/>
              <a:gd name="T29" fmla="*/ 228 h 1581"/>
              <a:gd name="T30" fmla="*/ 1685 w 2425"/>
              <a:gd name="T31" fmla="*/ 257 h 1581"/>
              <a:gd name="T32" fmla="*/ 1771 w 2425"/>
              <a:gd name="T33" fmla="*/ 290 h 1581"/>
              <a:gd name="T34" fmla="*/ 1841 w 2425"/>
              <a:gd name="T35" fmla="*/ 323 h 1581"/>
              <a:gd name="T36" fmla="*/ 1912 w 2425"/>
              <a:gd name="T37" fmla="*/ 357 h 1581"/>
              <a:gd name="T38" fmla="*/ 1973 w 2425"/>
              <a:gd name="T39" fmla="*/ 389 h 1581"/>
              <a:gd name="T40" fmla="*/ 2047 w 2425"/>
              <a:gd name="T41" fmla="*/ 432 h 1581"/>
              <a:gd name="T42" fmla="*/ 2114 w 2425"/>
              <a:gd name="T43" fmla="*/ 479 h 1581"/>
              <a:gd name="T44" fmla="*/ 2168 w 2425"/>
              <a:gd name="T45" fmla="*/ 522 h 1581"/>
              <a:gd name="T46" fmla="*/ 2224 w 2425"/>
              <a:gd name="T47" fmla="*/ 569 h 1581"/>
              <a:gd name="T48" fmla="*/ 2276 w 2425"/>
              <a:gd name="T49" fmla="*/ 620 h 1581"/>
              <a:gd name="T50" fmla="*/ 2308 w 2425"/>
              <a:gd name="T51" fmla="*/ 660 h 1581"/>
              <a:gd name="T52" fmla="*/ 2345 w 2425"/>
              <a:gd name="T53" fmla="*/ 711 h 1581"/>
              <a:gd name="T54" fmla="*/ 2365 w 2425"/>
              <a:gd name="T55" fmla="*/ 747 h 1581"/>
              <a:gd name="T56" fmla="*/ 2389 w 2425"/>
              <a:gd name="T57" fmla="*/ 797 h 1581"/>
              <a:gd name="T58" fmla="*/ 2408 w 2425"/>
              <a:gd name="T59" fmla="*/ 852 h 1581"/>
              <a:gd name="T60" fmla="*/ 2417 w 2425"/>
              <a:gd name="T61" fmla="*/ 891 h 1581"/>
              <a:gd name="T62" fmla="*/ 2422 w 2425"/>
              <a:gd name="T63" fmla="*/ 926 h 1581"/>
              <a:gd name="T64" fmla="*/ 2425 w 2425"/>
              <a:gd name="T65" fmla="*/ 962 h 1581"/>
              <a:gd name="T66" fmla="*/ 2420 w 2425"/>
              <a:gd name="T67" fmla="*/ 1007 h 1581"/>
              <a:gd name="T68" fmla="*/ 2413 w 2425"/>
              <a:gd name="T69" fmla="*/ 1049 h 1581"/>
              <a:gd name="T70" fmla="*/ 2401 w 2425"/>
              <a:gd name="T71" fmla="*/ 1092 h 1581"/>
              <a:gd name="T72" fmla="*/ 2386 w 2425"/>
              <a:gd name="T73" fmla="*/ 1136 h 1581"/>
              <a:gd name="T74" fmla="*/ 2363 w 2425"/>
              <a:gd name="T75" fmla="*/ 1178 h 1581"/>
              <a:gd name="T76" fmla="*/ 2339 w 2425"/>
              <a:gd name="T77" fmla="*/ 1217 h 1581"/>
              <a:gd name="T78" fmla="*/ 2299 w 2425"/>
              <a:gd name="T79" fmla="*/ 1271 h 1581"/>
              <a:gd name="T80" fmla="*/ 2258 w 2425"/>
              <a:gd name="T81" fmla="*/ 1316 h 1581"/>
              <a:gd name="T82" fmla="*/ 2228 w 2425"/>
              <a:gd name="T83" fmla="*/ 1349 h 1581"/>
              <a:gd name="T84" fmla="*/ 2188 w 2425"/>
              <a:gd name="T85" fmla="*/ 1383 h 1581"/>
              <a:gd name="T86" fmla="*/ 2146 w 2425"/>
              <a:gd name="T87" fmla="*/ 1418 h 1581"/>
              <a:gd name="T88" fmla="*/ 2107 w 2425"/>
              <a:gd name="T89" fmla="*/ 1445 h 1581"/>
              <a:gd name="T90" fmla="*/ 2054 w 2425"/>
              <a:gd name="T91" fmla="*/ 1481 h 1581"/>
              <a:gd name="T92" fmla="*/ 1996 w 2425"/>
              <a:gd name="T93" fmla="*/ 1515 h 1581"/>
              <a:gd name="T94" fmla="*/ 1937 w 2425"/>
              <a:gd name="T95" fmla="*/ 1550 h 1581"/>
              <a:gd name="T96" fmla="*/ 1879 w 2425"/>
              <a:gd name="T97" fmla="*/ 1581 h 1581"/>
              <a:gd name="T98" fmla="*/ 0 w 2425"/>
              <a:gd name="T99" fmla="*/ 0 h 1581"/>
              <a:gd name="T100" fmla="*/ 2425 w 2425"/>
              <a:gd name="T101" fmla="*/ 158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T98" t="T99" r="T100" b="T101"/>
            <a:pathLst>
              <a:path w="2425" h="1581">
                <a:moveTo>
                  <a:pt x="0" y="0"/>
                </a:moveTo>
                <a:cubicBezTo>
                  <a:pt x="12" y="0"/>
                  <a:pt x="49" y="0"/>
                  <a:pt x="72" y="0"/>
                </a:cubicBezTo>
                <a:cubicBezTo>
                  <a:pt x="95" y="0"/>
                  <a:pt x="99" y="0"/>
                  <a:pt x="136" y="0"/>
                </a:cubicBezTo>
                <a:cubicBezTo>
                  <a:pt x="173" y="0"/>
                  <a:pt x="237" y="1"/>
                  <a:pt x="296" y="3"/>
                </a:cubicBezTo>
                <a:cubicBezTo>
                  <a:pt x="355" y="5"/>
                  <a:pt x="431" y="9"/>
                  <a:pt x="490" y="12"/>
                </a:cubicBezTo>
                <a:cubicBezTo>
                  <a:pt x="549" y="15"/>
                  <a:pt x="603" y="20"/>
                  <a:pt x="653" y="24"/>
                </a:cubicBezTo>
                <a:cubicBezTo>
                  <a:pt x="703" y="28"/>
                  <a:pt x="747" y="34"/>
                  <a:pt x="790" y="39"/>
                </a:cubicBezTo>
                <a:cubicBezTo>
                  <a:pt x="833" y="44"/>
                  <a:pt x="871" y="51"/>
                  <a:pt x="911" y="57"/>
                </a:cubicBezTo>
                <a:cubicBezTo>
                  <a:pt x="951" y="63"/>
                  <a:pt x="993" y="70"/>
                  <a:pt x="1030" y="77"/>
                </a:cubicBezTo>
                <a:cubicBezTo>
                  <a:pt x="1067" y="84"/>
                  <a:pt x="1101" y="91"/>
                  <a:pt x="1133" y="98"/>
                </a:cubicBezTo>
                <a:cubicBezTo>
                  <a:pt x="1165" y="105"/>
                  <a:pt x="1196" y="111"/>
                  <a:pt x="1225" y="117"/>
                </a:cubicBezTo>
                <a:cubicBezTo>
                  <a:pt x="1254" y="123"/>
                  <a:pt x="1279" y="129"/>
                  <a:pt x="1310" y="137"/>
                </a:cubicBezTo>
                <a:cubicBezTo>
                  <a:pt x="1341" y="145"/>
                  <a:pt x="1377" y="155"/>
                  <a:pt x="1411" y="165"/>
                </a:cubicBezTo>
                <a:cubicBezTo>
                  <a:pt x="1445" y="175"/>
                  <a:pt x="1480" y="185"/>
                  <a:pt x="1513" y="195"/>
                </a:cubicBezTo>
                <a:cubicBezTo>
                  <a:pt x="1546" y="205"/>
                  <a:pt x="1578" y="218"/>
                  <a:pt x="1607" y="228"/>
                </a:cubicBezTo>
                <a:cubicBezTo>
                  <a:pt x="1636" y="238"/>
                  <a:pt x="1658" y="247"/>
                  <a:pt x="1685" y="257"/>
                </a:cubicBezTo>
                <a:cubicBezTo>
                  <a:pt x="1712" y="267"/>
                  <a:pt x="1745" y="279"/>
                  <a:pt x="1771" y="290"/>
                </a:cubicBezTo>
                <a:cubicBezTo>
                  <a:pt x="1797" y="301"/>
                  <a:pt x="1818" y="312"/>
                  <a:pt x="1841" y="323"/>
                </a:cubicBezTo>
                <a:cubicBezTo>
                  <a:pt x="1864" y="334"/>
                  <a:pt x="1890" y="346"/>
                  <a:pt x="1912" y="357"/>
                </a:cubicBezTo>
                <a:cubicBezTo>
                  <a:pt x="1934" y="368"/>
                  <a:pt x="1951" y="376"/>
                  <a:pt x="1973" y="389"/>
                </a:cubicBezTo>
                <a:cubicBezTo>
                  <a:pt x="1995" y="402"/>
                  <a:pt x="2023" y="417"/>
                  <a:pt x="2047" y="432"/>
                </a:cubicBezTo>
                <a:cubicBezTo>
                  <a:pt x="2071" y="447"/>
                  <a:pt x="2094" y="464"/>
                  <a:pt x="2114" y="479"/>
                </a:cubicBezTo>
                <a:cubicBezTo>
                  <a:pt x="2134" y="494"/>
                  <a:pt x="2150" y="507"/>
                  <a:pt x="2168" y="522"/>
                </a:cubicBezTo>
                <a:cubicBezTo>
                  <a:pt x="2186" y="537"/>
                  <a:pt x="2206" y="553"/>
                  <a:pt x="2224" y="569"/>
                </a:cubicBezTo>
                <a:cubicBezTo>
                  <a:pt x="2242" y="585"/>
                  <a:pt x="2262" y="605"/>
                  <a:pt x="2276" y="620"/>
                </a:cubicBezTo>
                <a:cubicBezTo>
                  <a:pt x="2290" y="635"/>
                  <a:pt x="2297" y="645"/>
                  <a:pt x="2308" y="660"/>
                </a:cubicBezTo>
                <a:cubicBezTo>
                  <a:pt x="2319" y="675"/>
                  <a:pt x="2336" y="697"/>
                  <a:pt x="2345" y="711"/>
                </a:cubicBezTo>
                <a:cubicBezTo>
                  <a:pt x="2354" y="725"/>
                  <a:pt x="2358" y="733"/>
                  <a:pt x="2365" y="747"/>
                </a:cubicBezTo>
                <a:cubicBezTo>
                  <a:pt x="2372" y="761"/>
                  <a:pt x="2382" y="780"/>
                  <a:pt x="2389" y="797"/>
                </a:cubicBezTo>
                <a:cubicBezTo>
                  <a:pt x="2396" y="814"/>
                  <a:pt x="2403" y="836"/>
                  <a:pt x="2408" y="852"/>
                </a:cubicBezTo>
                <a:cubicBezTo>
                  <a:pt x="2413" y="868"/>
                  <a:pt x="2415" y="879"/>
                  <a:pt x="2417" y="891"/>
                </a:cubicBezTo>
                <a:cubicBezTo>
                  <a:pt x="2419" y="903"/>
                  <a:pt x="2421" y="914"/>
                  <a:pt x="2422" y="926"/>
                </a:cubicBezTo>
                <a:cubicBezTo>
                  <a:pt x="2423" y="938"/>
                  <a:pt x="2425" y="949"/>
                  <a:pt x="2425" y="962"/>
                </a:cubicBezTo>
                <a:cubicBezTo>
                  <a:pt x="2425" y="975"/>
                  <a:pt x="2422" y="992"/>
                  <a:pt x="2420" y="1007"/>
                </a:cubicBezTo>
                <a:cubicBezTo>
                  <a:pt x="2418" y="1022"/>
                  <a:pt x="2416" y="1035"/>
                  <a:pt x="2413" y="1049"/>
                </a:cubicBezTo>
                <a:cubicBezTo>
                  <a:pt x="2410" y="1063"/>
                  <a:pt x="2405" y="1078"/>
                  <a:pt x="2401" y="1092"/>
                </a:cubicBezTo>
                <a:cubicBezTo>
                  <a:pt x="2397" y="1106"/>
                  <a:pt x="2392" y="1122"/>
                  <a:pt x="2386" y="1136"/>
                </a:cubicBezTo>
                <a:cubicBezTo>
                  <a:pt x="2380" y="1150"/>
                  <a:pt x="2371" y="1164"/>
                  <a:pt x="2363" y="1178"/>
                </a:cubicBezTo>
                <a:cubicBezTo>
                  <a:pt x="2355" y="1192"/>
                  <a:pt x="2350" y="1201"/>
                  <a:pt x="2339" y="1217"/>
                </a:cubicBezTo>
                <a:cubicBezTo>
                  <a:pt x="2328" y="1233"/>
                  <a:pt x="2312" y="1255"/>
                  <a:pt x="2299" y="1271"/>
                </a:cubicBezTo>
                <a:cubicBezTo>
                  <a:pt x="2286" y="1287"/>
                  <a:pt x="2270" y="1303"/>
                  <a:pt x="2258" y="1316"/>
                </a:cubicBezTo>
                <a:cubicBezTo>
                  <a:pt x="2246" y="1329"/>
                  <a:pt x="2240" y="1338"/>
                  <a:pt x="2228" y="1349"/>
                </a:cubicBezTo>
                <a:cubicBezTo>
                  <a:pt x="2216" y="1360"/>
                  <a:pt x="2202" y="1372"/>
                  <a:pt x="2188" y="1383"/>
                </a:cubicBezTo>
                <a:cubicBezTo>
                  <a:pt x="2174" y="1394"/>
                  <a:pt x="2159" y="1408"/>
                  <a:pt x="2146" y="1418"/>
                </a:cubicBezTo>
                <a:cubicBezTo>
                  <a:pt x="2133" y="1428"/>
                  <a:pt x="2122" y="1435"/>
                  <a:pt x="2107" y="1445"/>
                </a:cubicBezTo>
                <a:cubicBezTo>
                  <a:pt x="2092" y="1455"/>
                  <a:pt x="2072" y="1469"/>
                  <a:pt x="2054" y="1481"/>
                </a:cubicBezTo>
                <a:cubicBezTo>
                  <a:pt x="2036" y="1493"/>
                  <a:pt x="2015" y="1504"/>
                  <a:pt x="1996" y="1515"/>
                </a:cubicBezTo>
                <a:cubicBezTo>
                  <a:pt x="1977" y="1526"/>
                  <a:pt x="1957" y="1539"/>
                  <a:pt x="1937" y="1550"/>
                </a:cubicBezTo>
                <a:cubicBezTo>
                  <a:pt x="1917" y="1561"/>
                  <a:pt x="1891" y="1575"/>
                  <a:pt x="1879" y="1581"/>
                </a:cubicBezTo>
              </a:path>
            </a:pathLst>
          </a:custGeom>
          <a:noFill/>
          <a:ln w="38160">
            <a:solidFill>
              <a:srgbClr val="E8E8F8"/>
            </a:solidFill>
            <a:round/>
            <a:headEnd/>
            <a:tailEnd/>
          </a:ln>
          <a:effectLst/>
        </p:spPr>
        <p:txBody>
          <a:bodyPr wrap="none" anchor="ctr">
            <a:prstTxWarp prst="textNoShape">
              <a:avLst/>
            </a:prstTxWarp>
          </a:bodyPr>
          <a:lstStyle/>
          <a:p>
            <a:endParaRPr lang="en-US"/>
          </a:p>
        </p:txBody>
      </p:sp>
      <p:sp>
        <p:nvSpPr>
          <p:cNvPr id="4261" name="Rectangle 165"/>
          <p:cNvSpPr>
            <a:spLocks noChangeArrowheads="1"/>
          </p:cNvSpPr>
          <p:nvPr/>
        </p:nvSpPr>
        <p:spPr bwMode="auto">
          <a:xfrm>
            <a:off x="8240713" y="6615113"/>
            <a:ext cx="600528" cy="252159"/>
          </a:xfrm>
          <a:prstGeom prst="rect">
            <a:avLst/>
          </a:prstGeom>
          <a:noFill/>
          <a:ln w="9525">
            <a:noFill/>
            <a:round/>
            <a:headEnd/>
            <a:tailEnd/>
          </a:ln>
          <a:effectLst/>
        </p:spPr>
        <p:txBody>
          <a:bodyPr wrap="none" lIns="82080" tIns="41040" rIns="82080" bIns="41040">
            <a:prstTxWarp prst="textNoShape">
              <a:avLst/>
            </a:prstTxWarp>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100" dirty="0">
                <a:solidFill>
                  <a:srgbClr val="333399"/>
                </a:solidFill>
                <a:ea typeface="ＭＳ Ｐゴシック" charset="-128"/>
                <a:cs typeface="ＭＳ Ｐゴシック" charset="-128"/>
              </a:rPr>
              <a:t>EG -</a:t>
            </a:r>
            <a:fld id="{836E87EC-3CF6-D84D-B1D1-5F6A505C9772}" type="slidenum">
              <a:rPr lang="en-US" sz="1100">
                <a:solidFill>
                  <a:srgbClr val="333399"/>
                </a:solidFill>
                <a:ea typeface="ＭＳ Ｐゴシック" charset="-128"/>
                <a:cs typeface="ＭＳ Ｐゴシック" charset="-128"/>
              </a:rPr>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a:t>
            </a:fld>
            <a:endParaRPr lang="en-US" sz="1100" dirty="0">
              <a:solidFill>
                <a:srgbClr val="333399"/>
              </a:solidFill>
              <a:ea typeface="ＭＳ Ｐゴシック" charset="-128"/>
              <a:cs typeface="ＭＳ Ｐゴシック" charset="-128"/>
            </a:endParaRPr>
          </a:p>
        </p:txBody>
      </p:sp>
      <p:pic>
        <p:nvPicPr>
          <p:cNvPr id="4263" name="Picture 167"/>
          <p:cNvPicPr>
            <a:picLocks noChangeAspect="1" noChangeArrowheads="1"/>
          </p:cNvPicPr>
          <p:nvPr/>
        </p:nvPicPr>
        <p:blipFill>
          <a:blip r:embed="rId14"/>
          <a:srcRect/>
          <a:stretch>
            <a:fillRect/>
          </a:stretch>
        </p:blipFill>
        <p:spPr bwMode="auto">
          <a:xfrm>
            <a:off x="0" y="63500"/>
            <a:ext cx="950913" cy="790575"/>
          </a:xfrm>
          <a:prstGeom prst="rect">
            <a:avLst/>
          </a:prstGeom>
          <a:noFill/>
          <a:ln w="9525">
            <a:noFill/>
            <a:round/>
            <a:headEnd/>
            <a:tailEnd/>
          </a:ln>
          <a:effectLst/>
        </p:spPr>
      </p:pic>
      <p:sp>
        <p:nvSpPr>
          <p:cNvPr id="4264" name="Rectangle 168"/>
          <p:cNvSpPr>
            <a:spLocks noGrp="1" noChangeArrowheads="1"/>
          </p:cNvSpPr>
          <p:nvPr>
            <p:ph type="title"/>
          </p:nvPr>
        </p:nvSpPr>
        <p:spPr bwMode="auto">
          <a:xfrm>
            <a:off x="1870075" y="696913"/>
            <a:ext cx="5402263" cy="420687"/>
          </a:xfrm>
          <a:prstGeom prst="rect">
            <a:avLst/>
          </a:prstGeom>
          <a:noFill/>
          <a:ln w="9525">
            <a:noFill/>
            <a:round/>
            <a:headEnd/>
            <a:tailEnd/>
          </a:ln>
          <a:effectLst/>
        </p:spPr>
        <p:txBody>
          <a:bodyPr vert="horz" wrap="square" lIns="81360" tIns="39960" rIns="81360" bIns="39960" numCol="1" anchor="ctr" anchorCtr="0" compatLnSpc="1">
            <a:prstTxWarp prst="textNoShape">
              <a:avLst/>
            </a:prstTxWarp>
          </a:bodyPr>
          <a:lstStyle/>
          <a:p>
            <a:pPr lvl="0"/>
            <a:r>
              <a:rPr lang="en-GB"/>
              <a:t>Click to edit Master title style</a:t>
            </a:r>
          </a:p>
        </p:txBody>
      </p:sp>
      <p:sp>
        <p:nvSpPr>
          <p:cNvPr id="4265" name="Rectangle 169"/>
          <p:cNvSpPr>
            <a:spLocks noGrp="1" noChangeArrowheads="1"/>
          </p:cNvSpPr>
          <p:nvPr>
            <p:ph type="body" idx="1"/>
          </p:nvPr>
        </p:nvSpPr>
        <p:spPr bwMode="auto">
          <a:xfrm>
            <a:off x="623888" y="1546225"/>
            <a:ext cx="8013700" cy="4651375"/>
          </a:xfrm>
          <a:prstGeom prst="rect">
            <a:avLst/>
          </a:prstGeom>
          <a:noFill/>
          <a:ln w="9525">
            <a:noFill/>
            <a:round/>
            <a:headEnd/>
            <a:tailEnd/>
          </a:ln>
          <a:effectLst/>
        </p:spPr>
        <p:txBody>
          <a:bodyPr vert="horz" wrap="square" lIns="81360" tIns="39960" rIns="81360" bIns="3996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266" name="Rectangle 170"/>
          <p:cNvSpPr>
            <a:spLocks noGrp="1" noChangeArrowheads="1"/>
          </p:cNvSpPr>
          <p:nvPr>
            <p:ph type="dt"/>
          </p:nvPr>
        </p:nvSpPr>
        <p:spPr bwMode="auto">
          <a:xfrm>
            <a:off x="0" y="6589713"/>
            <a:ext cx="1730375" cy="266700"/>
          </a:xfrm>
          <a:prstGeom prst="rect">
            <a:avLst/>
          </a:prstGeom>
          <a:noFill/>
          <a:ln w="9525">
            <a:noFill/>
            <a:round/>
            <a:headEnd/>
            <a:tailEnd/>
          </a:ln>
          <a:effectLst/>
        </p:spPr>
        <p:txBody>
          <a:bodyPr vert="horz" wrap="square" lIns="82800" tIns="41400" rIns="82800" bIns="41400" numCol="1" anchor="ctr" anchorCtr="0" compatLnSpc="1">
            <a:prstTxWarp prst="textNoShape">
              <a:avLst/>
            </a:prstTxWarp>
          </a:bodyPr>
          <a:lstStyle>
            <a:lvl1pPr eaLnBrk="1">
              <a:tabLst>
                <a:tab pos="723900" algn="l"/>
                <a:tab pos="1447800" algn="l"/>
              </a:tabLst>
              <a:defRPr sz="1100">
                <a:solidFill>
                  <a:srgbClr val="333399"/>
                </a:solidFill>
                <a:ea typeface="Arial Unicode MS" charset="0"/>
                <a:cs typeface="Arial Unicode MS" charset="0"/>
              </a:defRPr>
            </a:lvl1pPr>
          </a:lstStyle>
          <a:p>
            <a:r>
              <a:rPr lang="en-US"/>
              <a:t>18-19 July 2011</a:t>
            </a:r>
          </a:p>
        </p:txBody>
      </p:sp>
      <p:sp>
        <p:nvSpPr>
          <p:cNvPr id="4267" name="Rectangle 171"/>
          <p:cNvSpPr>
            <a:spLocks noGrp="1" noChangeArrowheads="1"/>
          </p:cNvSpPr>
          <p:nvPr>
            <p:ph type="ftr"/>
          </p:nvPr>
        </p:nvSpPr>
        <p:spPr bwMode="auto">
          <a:xfrm>
            <a:off x="3255963" y="6589713"/>
            <a:ext cx="2630487" cy="266700"/>
          </a:xfrm>
          <a:prstGeom prst="rect">
            <a:avLst/>
          </a:prstGeom>
          <a:noFill/>
          <a:ln w="9525">
            <a:noFill/>
            <a:round/>
            <a:headEnd/>
            <a:tailEnd/>
          </a:ln>
          <a:effectLst/>
        </p:spPr>
        <p:txBody>
          <a:bodyPr vert="horz" wrap="square" lIns="82800" tIns="41400" rIns="82800" bIns="41400" numCol="1" anchor="ctr" anchorCtr="0" compatLnSpc="1">
            <a:prstTxWarp prst="textNoShape">
              <a:avLst/>
            </a:prstTxWarp>
          </a:bodyPr>
          <a:lstStyle>
            <a:lvl1pPr algn="ctr" eaLnBrk="1">
              <a:tabLst>
                <a:tab pos="723900" algn="l"/>
                <a:tab pos="1447800" algn="l"/>
                <a:tab pos="2171700" algn="l"/>
              </a:tabLst>
              <a:defRPr sz="1100">
                <a:solidFill>
                  <a:srgbClr val="333399"/>
                </a:solidFill>
                <a:ea typeface="Arial Unicode MS" charset="0"/>
                <a:cs typeface="Arial Unicode MS" charset="0"/>
              </a:defRPr>
            </a:lvl1pPr>
          </a:lstStyle>
          <a:p>
            <a:r>
              <a:rPr lang="en-US"/>
              <a:t>JPL Data Systems Standards Program</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p:txStyles>
    <p:titleStyle>
      <a:lvl1pPr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mj-lt"/>
          <a:ea typeface="+mj-ea"/>
          <a:cs typeface="+mj-cs"/>
        </a:defRPr>
      </a:lvl1pPr>
      <a:lvl2pPr marL="742950" indent="-28575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2pPr>
      <a:lvl3pPr marL="11430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3pPr>
      <a:lvl4pPr marL="16002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4pPr>
      <a:lvl5pPr marL="20574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5pPr>
      <a:lvl6pPr marL="25146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6pPr>
      <a:lvl7pPr marL="29718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7pPr>
      <a:lvl8pPr marL="34290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8pPr>
      <a:lvl9pPr marL="3886200" indent="-228600" algn="ctr" defTabSz="457200" rtl="0" eaLnBrk="0" fontAlgn="base" hangingPunct="0">
        <a:lnSpc>
          <a:spcPct val="90000"/>
        </a:lnSpc>
        <a:spcBef>
          <a:spcPct val="0"/>
        </a:spcBef>
        <a:spcAft>
          <a:spcPct val="0"/>
        </a:spcAft>
        <a:buClr>
          <a:srgbClr val="000000"/>
        </a:buClr>
        <a:buSzPct val="100000"/>
        <a:buFont typeface="Times New Roman" charset="0"/>
        <a:defRPr sz="2500" b="1">
          <a:solidFill>
            <a:srgbClr val="009999"/>
          </a:solidFill>
          <a:latin typeface="Arial" charset="0"/>
          <a:ea typeface="ＭＳ Ｐゴシック" charset="-128"/>
        </a:defRPr>
      </a:lvl9pPr>
    </p:titleStyle>
    <p:bodyStyle>
      <a:lvl1pPr marL="342900" indent="-342900" algn="l" defTabSz="457200" rtl="0" eaLnBrk="0" fontAlgn="base" hangingPunct="0">
        <a:lnSpc>
          <a:spcPct val="80000"/>
        </a:lnSpc>
        <a:spcBef>
          <a:spcPts val="313"/>
        </a:spcBef>
        <a:spcAft>
          <a:spcPts val="313"/>
        </a:spcAft>
        <a:buClr>
          <a:srgbClr val="000000"/>
        </a:buClr>
        <a:buSzPct val="100000"/>
        <a:buFont typeface="Times New Roman" charset="0"/>
        <a:defRPr sz="2500" b="1">
          <a:solidFill>
            <a:srgbClr val="000000"/>
          </a:solidFill>
          <a:latin typeface="+mn-lt"/>
          <a:ea typeface="+mn-ea"/>
          <a:cs typeface="+mn-cs"/>
        </a:defRPr>
      </a:lvl1pPr>
      <a:lvl2pPr marL="742950" indent="-285750" algn="l" defTabSz="457200" rtl="0" eaLnBrk="0" fontAlgn="base" hangingPunct="0">
        <a:lnSpc>
          <a:spcPct val="80000"/>
        </a:lnSpc>
        <a:spcBef>
          <a:spcPts val="275"/>
        </a:spcBef>
        <a:spcAft>
          <a:spcPts val="275"/>
        </a:spcAft>
        <a:buClr>
          <a:srgbClr val="000000"/>
        </a:buClr>
        <a:buSzPct val="100000"/>
        <a:buFont typeface="Times New Roman" charset="0"/>
        <a:defRPr sz="2200" b="1">
          <a:solidFill>
            <a:srgbClr val="000000"/>
          </a:solidFill>
          <a:latin typeface="+mn-lt"/>
          <a:ea typeface="+mn-ea"/>
        </a:defRPr>
      </a:lvl2pPr>
      <a:lvl3pPr marL="11430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3pPr>
      <a:lvl4pPr marL="16002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4pPr>
      <a:lvl5pPr marL="20574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5pPr>
      <a:lvl6pPr marL="25146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6pPr>
      <a:lvl7pPr marL="29718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7pPr>
      <a:lvl8pPr marL="34290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8pPr>
      <a:lvl9pPr marL="3886200" indent="-228600" algn="l" defTabSz="457200" rtl="0" eaLnBrk="0" fontAlgn="base" hangingPunct="0">
        <a:lnSpc>
          <a:spcPct val="80000"/>
        </a:lnSpc>
        <a:spcBef>
          <a:spcPts val="225"/>
        </a:spcBef>
        <a:spcAft>
          <a:spcPts val="225"/>
        </a:spcAft>
        <a:buClr>
          <a:srgbClr val="000000"/>
        </a:buClr>
        <a:buSzPct val="100000"/>
        <a:buFont typeface="Times New Roman" charset="0"/>
        <a:defRPr b="1">
          <a:solidFill>
            <a:srgbClr val="00000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descr="scan ppt cov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14339" name="Rectangle 3"/>
          <p:cNvSpPr>
            <a:spLocks noGrp="1" noChangeArrowheads="1"/>
          </p:cNvSpPr>
          <p:nvPr>
            <p:ph type="body" idx="1"/>
          </p:nvPr>
        </p:nvSpPr>
        <p:spPr>
          <a:xfrm>
            <a:off x="610195" y="4647811"/>
            <a:ext cx="8228708" cy="1752406"/>
          </a:xfrm>
        </p:spPr>
        <p:txBody>
          <a:bodyPr>
            <a:normAutofit/>
          </a:bodyPr>
          <a:lstStyle/>
          <a:p>
            <a:pPr algn="r" eaLnBrk="1" hangingPunct="1">
              <a:buFontTx/>
              <a:buNone/>
            </a:pPr>
            <a:endParaRPr lang="en-US" sz="1800" b="1" dirty="0">
              <a:latin typeface="+mj-lt"/>
              <a:ea typeface="ＭＳ Ｐゴシック" charset="0"/>
              <a:cs typeface="Calibri" pitchFamily="34" charset="0"/>
            </a:endParaRPr>
          </a:p>
          <a:p>
            <a:pPr algn="r">
              <a:buNone/>
            </a:pPr>
            <a:r>
              <a:rPr lang="en-US" sz="1800" b="1" dirty="0">
                <a:latin typeface="+mj-lt"/>
                <a:ea typeface="ＭＳ Ｐゴシック" charset="0"/>
                <a:cs typeface="Calibri" pitchFamily="34" charset="0"/>
              </a:rPr>
              <a:t>Time Correlation And Synchronization </a:t>
            </a:r>
            <a:r>
              <a:rPr lang="en-US" sz="1800" b="1" dirty="0" err="1">
                <a:latin typeface="+mj-lt"/>
                <a:ea typeface="ＭＳ Ｐゴシック" charset="0"/>
                <a:cs typeface="Calibri" pitchFamily="34" charset="0"/>
              </a:rPr>
              <a:t>BoF</a:t>
            </a:r>
            <a:endParaRPr lang="en-US" sz="1800" b="1" dirty="0">
              <a:latin typeface="+mj-lt"/>
              <a:ea typeface="ＭＳ Ｐゴシック" charset="0"/>
              <a:cs typeface="Calibri" pitchFamily="34" charset="0"/>
            </a:endParaRPr>
          </a:p>
          <a:p>
            <a:pPr algn="r">
              <a:buNone/>
            </a:pPr>
            <a:endParaRPr lang="en-US" sz="1800" dirty="0">
              <a:latin typeface="+mj-lt"/>
              <a:ea typeface="ＭＳ Ｐゴシック" charset="0"/>
              <a:cs typeface="Calibri" pitchFamily="34" charset="0"/>
            </a:endParaRPr>
          </a:p>
          <a:p>
            <a:pPr algn="r">
              <a:buNone/>
            </a:pPr>
            <a:r>
              <a:rPr lang="en-US" sz="1800" b="1" dirty="0">
                <a:latin typeface="+mj-lt"/>
                <a:ea typeface="ＭＳ Ｐゴシック" charset="0"/>
                <a:cs typeface="Calibri" pitchFamily="34" charset="0"/>
              </a:rPr>
              <a:t>Ed Greenberg</a:t>
            </a:r>
          </a:p>
          <a:p>
            <a:pPr algn="r">
              <a:buNone/>
            </a:pPr>
            <a:r>
              <a:rPr lang="en-US" sz="1800" b="1" dirty="0">
                <a:latin typeface="+mj-lt"/>
                <a:ea typeface="ＭＳ Ｐゴシック" charset="0"/>
                <a:cs typeface="Calibri" pitchFamily="34" charset="0"/>
              </a:rPr>
              <a:t>18-19 July 2011</a:t>
            </a:r>
          </a:p>
        </p:txBody>
      </p:sp>
      <p:sp>
        <p:nvSpPr>
          <p:cNvPr id="14340" name="Date Placeholder 5"/>
          <p:cNvSpPr>
            <a:spLocks noGrp="1"/>
          </p:cNvSpPr>
          <p:nvPr>
            <p:ph type="dt" sz="quarter" idx="10"/>
          </p:nvPr>
        </p:nvSpPr>
        <p:spPr>
          <a:xfrm>
            <a:off x="23813" y="6623278"/>
            <a:ext cx="1905000" cy="304702"/>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sz="2200">
                <a:solidFill>
                  <a:schemeClr val="tx1"/>
                </a:solidFill>
                <a:latin typeface="Arial" charset="0"/>
                <a:ea typeface="ＭＳ Ｐゴシック" charset="0"/>
                <a:cs typeface="ＭＳ Ｐゴシック" charset="0"/>
              </a:defRPr>
            </a:lvl1pPr>
            <a:lvl2pPr marL="690349" indent="-265519">
              <a:defRPr sz="2200">
                <a:solidFill>
                  <a:schemeClr val="tx1"/>
                </a:solidFill>
                <a:latin typeface="Arial" charset="0"/>
                <a:ea typeface="ＭＳ Ｐゴシック" charset="0"/>
              </a:defRPr>
            </a:lvl2pPr>
            <a:lvl3pPr marL="1062076" indent="-212415">
              <a:defRPr sz="2200">
                <a:solidFill>
                  <a:schemeClr val="tx1"/>
                </a:solidFill>
                <a:latin typeface="Arial" charset="0"/>
                <a:ea typeface="ＭＳ Ｐゴシック" charset="0"/>
              </a:defRPr>
            </a:lvl3pPr>
            <a:lvl4pPr marL="1486906" indent="-212415">
              <a:defRPr sz="2200">
                <a:solidFill>
                  <a:schemeClr val="tx1"/>
                </a:solidFill>
                <a:latin typeface="Arial" charset="0"/>
                <a:ea typeface="ＭＳ Ｐゴシック" charset="0"/>
              </a:defRPr>
            </a:lvl4pPr>
            <a:lvl5pPr marL="1911736" indent="-212415">
              <a:defRPr sz="2200">
                <a:solidFill>
                  <a:schemeClr val="tx1"/>
                </a:solidFill>
                <a:latin typeface="Arial" charset="0"/>
                <a:ea typeface="ＭＳ Ｐゴシック" charset="0"/>
              </a:defRPr>
            </a:lvl5pPr>
            <a:lvl6pPr marL="2336566" indent="-212415" algn="ctr" eaLnBrk="0" fontAlgn="base" hangingPunct="0">
              <a:spcBef>
                <a:spcPct val="0"/>
              </a:spcBef>
              <a:spcAft>
                <a:spcPct val="0"/>
              </a:spcAft>
              <a:defRPr sz="2200">
                <a:solidFill>
                  <a:schemeClr val="tx1"/>
                </a:solidFill>
                <a:latin typeface="Arial" charset="0"/>
                <a:ea typeface="ＭＳ Ｐゴシック" charset="0"/>
              </a:defRPr>
            </a:lvl6pPr>
            <a:lvl7pPr marL="2761397" indent="-212415" algn="ctr" eaLnBrk="0" fontAlgn="base" hangingPunct="0">
              <a:spcBef>
                <a:spcPct val="0"/>
              </a:spcBef>
              <a:spcAft>
                <a:spcPct val="0"/>
              </a:spcAft>
              <a:defRPr sz="2200">
                <a:solidFill>
                  <a:schemeClr val="tx1"/>
                </a:solidFill>
                <a:latin typeface="Arial" charset="0"/>
                <a:ea typeface="ＭＳ Ｐゴシック" charset="0"/>
              </a:defRPr>
            </a:lvl7pPr>
            <a:lvl8pPr marL="3186227" indent="-212415" algn="ctr" eaLnBrk="0" fontAlgn="base" hangingPunct="0">
              <a:spcBef>
                <a:spcPct val="0"/>
              </a:spcBef>
              <a:spcAft>
                <a:spcPct val="0"/>
              </a:spcAft>
              <a:defRPr sz="2200">
                <a:solidFill>
                  <a:schemeClr val="tx1"/>
                </a:solidFill>
                <a:latin typeface="Arial" charset="0"/>
                <a:ea typeface="ＭＳ Ｐゴシック" charset="0"/>
              </a:defRPr>
            </a:lvl8pPr>
            <a:lvl9pPr marL="3611057" indent="-212415" algn="ctr" eaLnBrk="0" fontAlgn="base" hangingPunct="0">
              <a:spcBef>
                <a:spcPct val="0"/>
              </a:spcBef>
              <a:spcAft>
                <a:spcPct val="0"/>
              </a:spcAft>
              <a:defRPr sz="2200">
                <a:solidFill>
                  <a:schemeClr val="tx1"/>
                </a:solidFill>
                <a:latin typeface="Arial" charset="0"/>
                <a:ea typeface="ＭＳ Ｐゴシック" charset="0"/>
              </a:defRPr>
            </a:lvl9pPr>
          </a:lstStyle>
          <a:p>
            <a:r>
              <a:rPr lang="en-US" sz="800" dirty="0"/>
              <a:t>18-19 July 2011</a:t>
            </a:r>
          </a:p>
        </p:txBody>
      </p:sp>
      <p:sp>
        <p:nvSpPr>
          <p:cNvPr id="6" name="Subtitle 2"/>
          <p:cNvSpPr txBox="1">
            <a:spLocks/>
          </p:cNvSpPr>
          <p:nvPr/>
        </p:nvSpPr>
        <p:spPr bwMode="auto">
          <a:xfrm>
            <a:off x="457200" y="5713413"/>
            <a:ext cx="2895600" cy="307975"/>
          </a:xfrm>
          <a:prstGeom prst="rect">
            <a:avLst/>
          </a:prstGeom>
          <a:noFill/>
          <a:ln w="9525">
            <a:noFill/>
            <a:miter lim="800000"/>
            <a:headEnd/>
            <a:tailEnd/>
          </a:ln>
        </p:spPr>
        <p:txBody>
          <a:bodyPr lIns="0" tIns="0" rIns="0" bIns="0"/>
          <a:lstStyle/>
          <a:p>
            <a:pPr>
              <a:spcBef>
                <a:spcPct val="20000"/>
              </a:spcBef>
            </a:pPr>
            <a:r>
              <a:rPr lang="en-US" sz="1000" i="1" dirty="0">
                <a:latin typeface="Calibri" pitchFamily="34" charset="0"/>
              </a:rPr>
              <a:t>Keeping the universe connected. </a:t>
            </a:r>
            <a:endParaRPr lang="en-US" sz="1000" i="1" dirty="0"/>
          </a:p>
        </p:txBody>
      </p:sp>
      <p:pic>
        <p:nvPicPr>
          <p:cNvPr id="7" name="Picture 6" descr="SCaN Logo.gif"/>
          <p:cNvPicPr>
            <a:picLocks noChangeAspect="1"/>
          </p:cNvPicPr>
          <p:nvPr/>
        </p:nvPicPr>
        <p:blipFill>
          <a:blip r:embed="rId4" cstate="print"/>
          <a:srcRect/>
          <a:stretch>
            <a:fillRect/>
          </a:stretch>
        </p:blipFill>
        <p:spPr bwMode="auto">
          <a:xfrm>
            <a:off x="381000" y="4724400"/>
            <a:ext cx="952500" cy="952500"/>
          </a:xfrm>
          <a:prstGeom prst="rect">
            <a:avLst/>
          </a:prstGeom>
          <a:noFill/>
          <a:ln w="9525">
            <a:noFill/>
            <a:miter lim="800000"/>
            <a:headEnd/>
            <a:tailEnd/>
          </a:ln>
        </p:spPr>
      </p:pic>
      <p:sp>
        <p:nvSpPr>
          <p:cNvPr id="2" name="Footer Placeholder 1"/>
          <p:cNvSpPr>
            <a:spLocks noGrp="1"/>
          </p:cNvSpPr>
          <p:nvPr>
            <p:ph type="ftr" idx="11"/>
          </p:nvPr>
        </p:nvSpPr>
        <p:spPr/>
        <p:txBody>
          <a:bodyPr/>
          <a:lstStyle/>
          <a:p>
            <a:r>
              <a:rPr lang="en-US" dirty="0"/>
              <a:t>JPL Data Systems Standards Program</a:t>
            </a:r>
          </a:p>
        </p:txBody>
      </p:sp>
    </p:spTree>
    <p:extLst>
      <p:ext uri="{BB962C8B-B14F-4D97-AF65-F5344CB8AC3E}">
        <p14:creationId xmlns:p14="http://schemas.microsoft.com/office/powerpoint/2010/main" val="3563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u="sng" dirty="0">
                <a:cs typeface="Calibri" pitchFamily="34" charset="0"/>
              </a:rPr>
              <a:t>Time Correlation and Synchronization BOF</a:t>
            </a:r>
            <a:endParaRPr lang="en-US" dirty="0"/>
          </a:p>
        </p:txBody>
      </p:sp>
      <p:sp>
        <p:nvSpPr>
          <p:cNvPr id="3" name="Content Placeholder 2"/>
          <p:cNvSpPr>
            <a:spLocks noGrp="1"/>
          </p:cNvSpPr>
          <p:nvPr>
            <p:ph idx="1"/>
          </p:nvPr>
        </p:nvSpPr>
        <p:spPr>
          <a:xfrm>
            <a:off x="623888" y="1546225"/>
            <a:ext cx="7986712" cy="4930775"/>
          </a:xfrm>
        </p:spPr>
        <p:txBody>
          <a:bodyPr/>
          <a:lstStyle/>
          <a:p>
            <a:pPr marL="400050" lvl="1" indent="0" algn="ctr"/>
            <a:r>
              <a:rPr lang="en-US" sz="2800" u="sng" dirty="0">
                <a:latin typeface="+mj-lt"/>
                <a:cs typeface="Calibri" pitchFamily="34" charset="0"/>
              </a:rPr>
              <a:t>Overview</a:t>
            </a:r>
          </a:p>
          <a:p>
            <a:pPr marL="400050" lvl="1" indent="0" algn="ctr"/>
            <a:endParaRPr lang="en-US" sz="1000" dirty="0">
              <a:latin typeface="+mj-lt"/>
              <a:cs typeface="Calibri" pitchFamily="34" charset="0"/>
            </a:endParaRPr>
          </a:p>
          <a:p>
            <a:pPr marL="857250" lvl="1" indent="-457200">
              <a:buFont typeface="Arial" pitchFamily="34" charset="0"/>
              <a:buChar char="•"/>
            </a:pPr>
            <a:r>
              <a:rPr lang="en-US" sz="2000" dirty="0">
                <a:latin typeface="+mj-lt"/>
                <a:cs typeface="Calibri" pitchFamily="34" charset="0"/>
              </a:rPr>
              <a:t>Time is a critical component of every space mission and  synchronization capabilities will be a primary concern for an emerging Space Network.</a:t>
            </a:r>
          </a:p>
          <a:p>
            <a:pPr marL="857250" lvl="1" indent="-457200">
              <a:buFont typeface="Arial" pitchFamily="34" charset="0"/>
              <a:buChar char="•"/>
            </a:pPr>
            <a:endParaRPr lang="en-US" sz="800" dirty="0">
              <a:latin typeface="+mj-lt"/>
              <a:cs typeface="Calibri" pitchFamily="34" charset="0"/>
            </a:endParaRPr>
          </a:p>
          <a:p>
            <a:pPr marL="857250" lvl="1" indent="-457200">
              <a:buFont typeface="Arial" pitchFamily="34" charset="0"/>
              <a:buChar char="•"/>
            </a:pPr>
            <a:r>
              <a:rPr lang="en-US" sz="2000" dirty="0">
                <a:latin typeface="+mj-lt"/>
                <a:cs typeface="Calibri" pitchFamily="34" charset="0"/>
              </a:rPr>
              <a:t>CCSDS has no specifications for Time Correlation or Time Synchronization even though every mission needs to include these functions in their operational capabilities.</a:t>
            </a:r>
          </a:p>
          <a:p>
            <a:pPr marL="857250" lvl="1" indent="-457200">
              <a:buFont typeface="Arial" pitchFamily="34" charset="0"/>
              <a:buChar char="•"/>
            </a:pPr>
            <a:endParaRPr lang="en-US" sz="2000" dirty="0">
              <a:latin typeface="+mj-lt"/>
              <a:cs typeface="Calibri" pitchFamily="34" charset="0"/>
            </a:endParaRPr>
          </a:p>
          <a:p>
            <a:pPr marL="857250" lvl="1" indent="-457200">
              <a:buFont typeface="Arial" pitchFamily="34" charset="0"/>
              <a:buChar char="•"/>
            </a:pPr>
            <a:r>
              <a:rPr lang="en-US" sz="2000" dirty="0">
                <a:latin typeface="+mj-lt"/>
                <a:cs typeface="Calibri" pitchFamily="34" charset="0"/>
              </a:rPr>
              <a:t>Document Current Time Correlation and Synchronization Techniques used by current missions and propose methods that can be utilized to provide improved performance and reduced workload</a:t>
            </a:r>
          </a:p>
          <a:p>
            <a:pPr marL="857250" lvl="1" indent="-457200">
              <a:buFont typeface="Arial" pitchFamily="34" charset="0"/>
              <a:buChar char="•"/>
            </a:pPr>
            <a:endParaRPr lang="en-US" sz="800" dirty="0">
              <a:latin typeface="+mj-lt"/>
              <a:cs typeface="Calibri" pitchFamily="34" charset="0"/>
            </a:endParaRPr>
          </a:p>
          <a:p>
            <a:pPr marL="1257300" lvl="2" indent="-457200">
              <a:buFont typeface="Arial" pitchFamily="34" charset="0"/>
              <a:buChar char="•"/>
            </a:pPr>
            <a:endParaRPr lang="en-US" sz="2400" dirty="0">
              <a:latin typeface="+mj-lt"/>
              <a:cs typeface="Calibri" pitchFamily="34" charset="0"/>
            </a:endParaRPr>
          </a:p>
          <a:p>
            <a:endParaRPr lang="en-US" sz="2400" dirty="0">
              <a:latin typeface="+mj-lt"/>
              <a:cs typeface="Calibri" pitchFamily="34" charset="0"/>
            </a:endParaRPr>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dirty="0"/>
              <a:t>JPL Data Systems Standards Program</a:t>
            </a:r>
          </a:p>
        </p:txBody>
      </p:sp>
    </p:spTree>
    <p:extLst>
      <p:ext uri="{BB962C8B-B14F-4D97-AF65-F5344CB8AC3E}">
        <p14:creationId xmlns:p14="http://schemas.microsoft.com/office/powerpoint/2010/main" val="5926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Spacecraft Time</a:t>
            </a:r>
          </a:p>
        </p:txBody>
      </p:sp>
      <p:sp>
        <p:nvSpPr>
          <p:cNvPr id="3" name="Content Placeholder 2"/>
          <p:cNvSpPr>
            <a:spLocks noGrp="1"/>
          </p:cNvSpPr>
          <p:nvPr>
            <p:ph idx="1"/>
          </p:nvPr>
        </p:nvSpPr>
        <p:spPr>
          <a:xfrm>
            <a:off x="381000" y="1828800"/>
            <a:ext cx="8382000" cy="4419600"/>
          </a:xfrm>
        </p:spPr>
        <p:txBody>
          <a:bodyPr/>
          <a:lstStyle/>
          <a:p>
            <a:pPr marL="681037">
              <a:buFont typeface="Arial" pitchFamily="34" charset="0"/>
              <a:buChar char="•"/>
            </a:pPr>
            <a:r>
              <a:rPr lang="en-US" sz="2400" b="0" dirty="0"/>
              <a:t>Time is a fundamental physical property that is used to: </a:t>
            </a:r>
          </a:p>
          <a:p>
            <a:pPr marL="1081087" lvl="1" indent="-342900">
              <a:buFont typeface="Arial" pitchFamily="34" charset="0"/>
              <a:buChar char="•"/>
            </a:pPr>
            <a:r>
              <a:rPr lang="en-US" sz="2100" b="0" dirty="0"/>
              <a:t>sequence events, </a:t>
            </a:r>
          </a:p>
          <a:p>
            <a:pPr marL="1081087" lvl="1" indent="-342900">
              <a:buFont typeface="Arial" pitchFamily="34" charset="0"/>
              <a:buChar char="•"/>
            </a:pPr>
            <a:r>
              <a:rPr lang="en-US" sz="2100" b="0" dirty="0"/>
              <a:t>to compare the durations of  events and the intervals between them </a:t>
            </a:r>
          </a:p>
          <a:p>
            <a:pPr marL="1081087" lvl="1" indent="-342900">
              <a:buFont typeface="Arial" pitchFamily="34" charset="0"/>
              <a:buChar char="•"/>
            </a:pPr>
            <a:r>
              <a:rPr lang="en-US" sz="2100" b="0" dirty="0"/>
              <a:t>to document the acquisition of acquired data. </a:t>
            </a:r>
          </a:p>
          <a:p>
            <a:pPr marL="1081087" lvl="1" indent="-342900">
              <a:buFont typeface="Arial" pitchFamily="34" charset="0"/>
              <a:buChar char="•"/>
            </a:pPr>
            <a:r>
              <a:rPr lang="en-US" sz="2100" b="0" dirty="0"/>
              <a:t>To navigate </a:t>
            </a:r>
          </a:p>
          <a:p>
            <a:pPr marL="681037">
              <a:buFont typeface="Arial" pitchFamily="34" charset="0"/>
              <a:buChar char="•"/>
            </a:pPr>
            <a:r>
              <a:rPr lang="en-US" sz="2400" b="0" dirty="0"/>
              <a:t>The spacecraft clock (SCLK) has the role of providing the spacecraft with its time but the local measure of time needs to be correlated to the proper time for the system wherein the spacecraft resides and to Earth’s standard time (UTC). </a:t>
            </a:r>
          </a:p>
          <a:p>
            <a:pPr marL="681037">
              <a:buFont typeface="Arial" pitchFamily="34" charset="0"/>
              <a:buChar char="•"/>
            </a:pPr>
            <a:endParaRPr lang="en-US" sz="800" b="0" dirty="0"/>
          </a:p>
          <a:p>
            <a:pPr marL="681037">
              <a:buFont typeface="Arial" pitchFamily="34" charset="0"/>
              <a:buChar char="•"/>
            </a:pPr>
            <a:r>
              <a:rPr lang="en-US" sz="2400" b="0" dirty="0"/>
              <a:t>This requires the SCLK to be correlated to a standard time source on Earth. </a:t>
            </a:r>
          </a:p>
          <a:p>
            <a:endParaRPr lang="en-US" sz="2400" dirty="0"/>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a:t>JPL Data Systems Standards Program</a:t>
            </a:r>
          </a:p>
        </p:txBody>
      </p:sp>
      <p:sp>
        <p:nvSpPr>
          <p:cNvPr id="6" name="TextBox 5"/>
          <p:cNvSpPr txBox="1"/>
          <p:nvPr/>
        </p:nvSpPr>
        <p:spPr>
          <a:xfrm>
            <a:off x="1143000" y="1905000"/>
            <a:ext cx="6858000" cy="461665"/>
          </a:xfrm>
          <a:prstGeom prst="rect">
            <a:avLst/>
          </a:prstGeom>
          <a:noFill/>
        </p:spPr>
        <p:txBody>
          <a:bodyPr wrap="square" rtlCol="0">
            <a:spAutoFit/>
          </a:bodyPr>
          <a:lstStyle/>
          <a:p>
            <a:r>
              <a:rPr lang="en-US" dirty="0"/>
              <a:t>Ro</a:t>
            </a:r>
          </a:p>
        </p:txBody>
      </p:sp>
      <p:sp>
        <p:nvSpPr>
          <p:cNvPr id="7" name="TextBox 6"/>
          <p:cNvSpPr txBox="1"/>
          <p:nvPr/>
        </p:nvSpPr>
        <p:spPr>
          <a:xfrm>
            <a:off x="533400" y="1219200"/>
            <a:ext cx="8001000" cy="523220"/>
          </a:xfrm>
          <a:prstGeom prst="rect">
            <a:avLst/>
          </a:prstGeom>
          <a:noFill/>
        </p:spPr>
        <p:txBody>
          <a:bodyPr wrap="square" rtlCol="0">
            <a:spAutoFit/>
          </a:bodyPr>
          <a:lstStyle/>
          <a:p>
            <a:r>
              <a:rPr lang="en-US" sz="2800" b="1" u="sng" dirty="0">
                <a:solidFill>
                  <a:schemeClr val="tx1"/>
                </a:solidFill>
              </a:rPr>
              <a:t>Role of the Spacecraft Clock and Time Correlation</a:t>
            </a:r>
          </a:p>
        </p:txBody>
      </p:sp>
    </p:spTree>
    <p:extLst>
      <p:ext uri="{BB962C8B-B14F-4D97-AF65-F5344CB8AC3E}">
        <p14:creationId xmlns:p14="http://schemas.microsoft.com/office/powerpoint/2010/main" val="2506995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Managing the Spacecraft Clock</a:t>
            </a:r>
          </a:p>
        </p:txBody>
      </p:sp>
      <p:sp>
        <p:nvSpPr>
          <p:cNvPr id="3" name="Content Placeholder 2"/>
          <p:cNvSpPr>
            <a:spLocks noGrp="1"/>
          </p:cNvSpPr>
          <p:nvPr>
            <p:ph idx="1"/>
          </p:nvPr>
        </p:nvSpPr>
        <p:spPr>
          <a:xfrm>
            <a:off x="533400" y="1447800"/>
            <a:ext cx="8013700" cy="5006975"/>
          </a:xfrm>
        </p:spPr>
        <p:txBody>
          <a:bodyPr/>
          <a:lstStyle/>
          <a:p>
            <a:pPr marL="681037">
              <a:buFont typeface="Arial" pitchFamily="34" charset="0"/>
              <a:buChar char="•"/>
            </a:pPr>
            <a:r>
              <a:rPr lang="en-US" sz="2000" dirty="0"/>
              <a:t>Since the mission planners need to know what the spacecraft clock value would be in the future when the spacecraft is at a designated point in its trajectory, the planners must have a tool to correlate the SCLK with UTC (and Ephemeris time) and to project how the value of the SCLK will advance in relation to UTC. </a:t>
            </a:r>
          </a:p>
          <a:p>
            <a:pPr marL="338137" indent="0"/>
            <a:r>
              <a:rPr lang="en-US" sz="800" dirty="0"/>
              <a:t> </a:t>
            </a:r>
          </a:p>
          <a:p>
            <a:pPr marL="681037">
              <a:buFont typeface="Arial" pitchFamily="34" charset="0"/>
              <a:buChar char="•"/>
            </a:pPr>
            <a:r>
              <a:rPr lang="en-US" sz="2000" dirty="0"/>
              <a:t>Knowing what the clock value is or was at a specific point in time is only one part of the problem, knowing how the clock is advancing in time is another.  Acquiring this knowledge is the role of spacecraft clock correlation practices; first with determining what the SCLK value is at an instant (</a:t>
            </a:r>
            <a:r>
              <a:rPr lang="en-US" sz="1800" dirty="0"/>
              <a:t>a time correlation point</a:t>
            </a:r>
            <a:r>
              <a:rPr lang="en-US" sz="2000" dirty="0"/>
              <a:t>) and the determining how the oscillator frequency is performing (</a:t>
            </a:r>
            <a:r>
              <a:rPr lang="en-US" sz="1800" dirty="0"/>
              <a:t>determined by differencing time correlation points</a:t>
            </a:r>
            <a:r>
              <a:rPr lang="en-US" sz="2000" dirty="0"/>
              <a:t>). </a:t>
            </a:r>
          </a:p>
          <a:p>
            <a:pPr marL="681037">
              <a:buFont typeface="Arial" pitchFamily="34" charset="0"/>
              <a:buChar char="•"/>
            </a:pPr>
            <a:endParaRPr lang="en-US" sz="800" dirty="0"/>
          </a:p>
          <a:p>
            <a:pPr marL="681037">
              <a:buFont typeface="Arial" pitchFamily="34" charset="0"/>
              <a:buChar char="•"/>
            </a:pPr>
            <a:r>
              <a:rPr lang="en-US" sz="2000" dirty="0"/>
              <a:t>This requires accurate time correlation methods, stable oscillators, standard processes to transform the raw data into projections coupled with the methods to distribute the results to mission entities. </a:t>
            </a:r>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a:t>JPL Data Systems Standards Program</a:t>
            </a:r>
          </a:p>
        </p:txBody>
      </p:sp>
    </p:spTree>
    <p:extLst>
      <p:ext uri="{BB962C8B-B14F-4D97-AF65-F5344CB8AC3E}">
        <p14:creationId xmlns:p14="http://schemas.microsoft.com/office/powerpoint/2010/main" val="247100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1" indent="0"/>
            <a:r>
              <a:rPr lang="en-US" sz="2400" dirty="0"/>
              <a:t>Space Network Time Service</a:t>
            </a:r>
          </a:p>
        </p:txBody>
      </p:sp>
      <p:sp>
        <p:nvSpPr>
          <p:cNvPr id="3" name="Content Placeholder 2"/>
          <p:cNvSpPr>
            <a:spLocks noGrp="1"/>
          </p:cNvSpPr>
          <p:nvPr>
            <p:ph idx="1"/>
          </p:nvPr>
        </p:nvSpPr>
        <p:spPr>
          <a:xfrm>
            <a:off x="623888" y="1371600"/>
            <a:ext cx="8013700" cy="4952999"/>
          </a:xfrm>
        </p:spPr>
        <p:txBody>
          <a:bodyPr/>
          <a:lstStyle/>
          <a:p>
            <a:pPr marL="61913" indent="0"/>
            <a:r>
              <a:rPr lang="en-US" sz="2000" dirty="0"/>
              <a:t>In order for there to be an effective space network there must be a reliable time service to provide time to the members of the network and to correlate the network time with Earth based UTC. </a:t>
            </a:r>
          </a:p>
          <a:p>
            <a:pPr marL="61913" indent="0"/>
            <a:r>
              <a:rPr lang="en-US" sz="2000" dirty="0"/>
              <a:t>In order to provide such a service in remote places it is imperative to have reliable and efficient Time Correlation processes that can maintain an accurate relationship with UTC and a stable clock to maintain accurate time when out of sight of the earth. </a:t>
            </a:r>
          </a:p>
          <a:p>
            <a:pPr marL="347663">
              <a:buFont typeface="Arial" pitchFamily="34" charset="0"/>
              <a:buChar char="•"/>
            </a:pPr>
            <a:r>
              <a:rPr lang="en-US" sz="1800" dirty="0"/>
              <a:t>There are already sets of systems (GPS, GNOSS and Galileo) that provide time correlation and distribution of UTC for low earth orbiting spacecraft but it is hard to envision similar systems being activated for missions that are beyond geostationary altitudes.  </a:t>
            </a:r>
          </a:p>
          <a:p>
            <a:pPr marL="347663">
              <a:buFont typeface="Arial" pitchFamily="34" charset="0"/>
              <a:buChar char="•"/>
            </a:pPr>
            <a:r>
              <a:rPr lang="en-US" sz="1800" dirty="0"/>
              <a:t>The only methodology that is presently used for time correlation beyond geostationary altitudes uses telemetry data for that purpose. This methodology uses time-tagged telemetry frames in the correlation process and typically needs to maintain a reference file for predicting the value of the spacecraft onboard clock in the future with UTC for supporting onboard operations and on Earth data processing.</a:t>
            </a:r>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a:t>JPL Data Systems Standards Program</a:t>
            </a:r>
          </a:p>
        </p:txBody>
      </p:sp>
    </p:spTree>
    <p:extLst>
      <p:ext uri="{BB962C8B-B14F-4D97-AF65-F5344CB8AC3E}">
        <p14:creationId xmlns:p14="http://schemas.microsoft.com/office/powerpoint/2010/main" val="383051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96913"/>
            <a:ext cx="5867399" cy="420687"/>
          </a:xfrm>
        </p:spPr>
        <p:txBody>
          <a:bodyPr/>
          <a:lstStyle/>
          <a:p>
            <a:r>
              <a:rPr lang="en-US" sz="2100" u="sng" dirty="0">
                <a:cs typeface="Calibri" pitchFamily="34" charset="0"/>
              </a:rPr>
              <a:t>Time Correlation and Synchronization BOF</a:t>
            </a:r>
            <a:endParaRPr lang="en-US" sz="2100" dirty="0"/>
          </a:p>
        </p:txBody>
      </p:sp>
      <p:sp>
        <p:nvSpPr>
          <p:cNvPr id="3" name="Content Placeholder 2"/>
          <p:cNvSpPr>
            <a:spLocks noGrp="1"/>
          </p:cNvSpPr>
          <p:nvPr>
            <p:ph idx="1"/>
          </p:nvPr>
        </p:nvSpPr>
        <p:spPr>
          <a:xfrm>
            <a:off x="457200" y="1371600"/>
            <a:ext cx="8382000" cy="5105400"/>
          </a:xfrm>
        </p:spPr>
        <p:txBody>
          <a:bodyPr/>
          <a:lstStyle/>
          <a:p>
            <a:pPr marL="400050" lvl="1" indent="0" algn="ctr"/>
            <a:r>
              <a:rPr lang="en-US" sz="2600" u="sng" dirty="0">
                <a:latin typeface="+mj-lt"/>
                <a:cs typeface="Calibri" pitchFamily="34" charset="0"/>
              </a:rPr>
              <a:t>Approach</a:t>
            </a:r>
          </a:p>
          <a:p>
            <a:pPr marL="400050" lvl="1" indent="0" algn="ctr"/>
            <a:endParaRPr lang="en-US" sz="800" dirty="0">
              <a:latin typeface="+mj-lt"/>
              <a:cs typeface="Calibri" pitchFamily="34" charset="0"/>
            </a:endParaRPr>
          </a:p>
          <a:p>
            <a:pPr>
              <a:buFont typeface="Arial" pitchFamily="34" charset="0"/>
              <a:buChar char="•"/>
            </a:pPr>
            <a:r>
              <a:rPr lang="en-US" sz="2000" dirty="0">
                <a:latin typeface="+mj-lt"/>
                <a:cs typeface="Calibri" pitchFamily="34" charset="0"/>
              </a:rPr>
              <a:t>The initial plan was to document the current  approaches to time correlation and synchronization used in space missions. </a:t>
            </a:r>
          </a:p>
          <a:p>
            <a:pPr marL="0" indent="0"/>
            <a:r>
              <a:rPr lang="en-US" sz="800" dirty="0">
                <a:latin typeface="+mj-lt"/>
                <a:cs typeface="Calibri" pitchFamily="34" charset="0"/>
              </a:rPr>
              <a:t> </a:t>
            </a:r>
          </a:p>
          <a:p>
            <a:pPr>
              <a:buFont typeface="Arial" pitchFamily="34" charset="0"/>
              <a:buChar char="•"/>
            </a:pPr>
            <a:r>
              <a:rPr lang="en-US" sz="2000" dirty="0">
                <a:latin typeface="+mj-lt"/>
                <a:cs typeface="Calibri" pitchFamily="34" charset="0"/>
              </a:rPr>
              <a:t>Then the activity would determine what current practices could and should be recommended and codified as a recommended approach.</a:t>
            </a:r>
          </a:p>
          <a:p>
            <a:pPr>
              <a:buFont typeface="Arial" pitchFamily="34" charset="0"/>
              <a:buChar char="•"/>
            </a:pPr>
            <a:endParaRPr lang="en-US" sz="800" dirty="0">
              <a:latin typeface="+mj-lt"/>
              <a:cs typeface="Calibri" pitchFamily="34" charset="0"/>
            </a:endParaRPr>
          </a:p>
          <a:p>
            <a:pPr>
              <a:buFont typeface="Arial" pitchFamily="34" charset="0"/>
              <a:buChar char="•"/>
            </a:pPr>
            <a:r>
              <a:rPr lang="en-US" sz="2000" dirty="0">
                <a:latin typeface="+mj-lt"/>
                <a:cs typeface="Calibri" pitchFamily="34" charset="0"/>
              </a:rPr>
              <a:t>Additionally the BOF would investigate new developments:</a:t>
            </a:r>
          </a:p>
          <a:p>
            <a:pPr>
              <a:buFont typeface="Arial" pitchFamily="34" charset="0"/>
              <a:buChar char="•"/>
            </a:pPr>
            <a:endParaRPr lang="en-US" sz="800" dirty="0">
              <a:latin typeface="+mj-lt"/>
              <a:cs typeface="Calibri" pitchFamily="34" charset="0"/>
            </a:endParaRPr>
          </a:p>
          <a:p>
            <a:pPr lvl="1">
              <a:buFont typeface="Arial" pitchFamily="34" charset="0"/>
              <a:buChar char="•"/>
            </a:pPr>
            <a:r>
              <a:rPr lang="en-US" sz="1700" dirty="0">
                <a:latin typeface="+mj-lt"/>
                <a:cs typeface="Calibri" pitchFamily="34" charset="0"/>
              </a:rPr>
              <a:t>Coupling Regenerative Ranging with Time Correlation to significantly improve the accuracy of the Time Correlation Process</a:t>
            </a:r>
          </a:p>
          <a:p>
            <a:pPr lvl="1">
              <a:buFont typeface="Arial" pitchFamily="34" charset="0"/>
              <a:buChar char="•"/>
            </a:pPr>
            <a:r>
              <a:rPr lang="en-US" sz="1700" dirty="0">
                <a:latin typeface="+mj-lt"/>
                <a:cs typeface="Calibri" pitchFamily="34" charset="0"/>
              </a:rPr>
              <a:t>Investigate whether an adaptation of the Network Time Protocol (NTP) as proposed by Dr. David Mills would be appropriate for a space network</a:t>
            </a:r>
          </a:p>
          <a:p>
            <a:pPr lvl="2">
              <a:buFont typeface="Arial" pitchFamily="34" charset="0"/>
              <a:buChar char="•"/>
            </a:pPr>
            <a:endParaRPr lang="en-US" sz="800" dirty="0">
              <a:latin typeface="+mj-lt"/>
              <a:cs typeface="Calibri" pitchFamily="34" charset="0"/>
            </a:endParaRPr>
          </a:p>
          <a:p>
            <a:pPr lvl="1">
              <a:buFont typeface="Arial" pitchFamily="34" charset="0"/>
              <a:buChar char="•"/>
            </a:pPr>
            <a:r>
              <a:rPr lang="en-US" sz="1700" dirty="0">
                <a:latin typeface="+mj-lt"/>
                <a:cs typeface="Calibri" pitchFamily="34" charset="0"/>
              </a:rPr>
              <a:t>Investigate better Spacecraft Oscillators</a:t>
            </a:r>
          </a:p>
          <a:p>
            <a:pPr lvl="2">
              <a:buFont typeface="Arial" pitchFamily="34" charset="0"/>
              <a:buChar char="•"/>
            </a:pPr>
            <a:r>
              <a:rPr lang="en-US" sz="1300" dirty="0">
                <a:latin typeface="+mj-lt"/>
                <a:cs typeface="Calibri" pitchFamily="34" charset="0"/>
              </a:rPr>
              <a:t>JPL and APL’s combined development of a 10</a:t>
            </a:r>
            <a:r>
              <a:rPr lang="en-US" sz="1300" baseline="30000" dirty="0">
                <a:latin typeface="+mj-lt"/>
                <a:cs typeface="Calibri" pitchFamily="34" charset="0"/>
              </a:rPr>
              <a:t>-15</a:t>
            </a:r>
            <a:r>
              <a:rPr lang="en-US" sz="1300" dirty="0">
                <a:latin typeface="+mj-lt"/>
                <a:cs typeface="Calibri" pitchFamily="34" charset="0"/>
              </a:rPr>
              <a:t> Stable Atomic Clock Oscillator</a:t>
            </a:r>
          </a:p>
          <a:p>
            <a:pPr lvl="3">
              <a:buFont typeface="Arial" pitchFamily="34" charset="0"/>
              <a:buChar char="•"/>
            </a:pPr>
            <a:r>
              <a:rPr lang="en-US" sz="1300" dirty="0">
                <a:latin typeface="+mj-lt"/>
                <a:cs typeface="Calibri" pitchFamily="34" charset="0"/>
              </a:rPr>
              <a:t>Presently heavy and consumes too much power</a:t>
            </a:r>
          </a:p>
          <a:p>
            <a:pPr lvl="2">
              <a:buFont typeface="Arial" pitchFamily="34" charset="0"/>
              <a:buChar char="•"/>
            </a:pPr>
            <a:r>
              <a:rPr lang="en-US" sz="1400" dirty="0" err="1"/>
              <a:t>Symmetricom’s</a:t>
            </a:r>
            <a:r>
              <a:rPr lang="en-US" sz="1400" dirty="0"/>
              <a:t> </a:t>
            </a:r>
            <a:r>
              <a:rPr lang="en-US" sz="1300" dirty="0">
                <a:latin typeface="+mj-lt"/>
                <a:cs typeface="Calibri" pitchFamily="34" charset="0"/>
              </a:rPr>
              <a:t>Atomic Clock Chip providing a </a:t>
            </a:r>
            <a:r>
              <a:rPr lang="en-US" sz="1300" dirty="0">
                <a:cs typeface="Calibri" pitchFamily="34" charset="0"/>
              </a:rPr>
              <a:t>10</a:t>
            </a:r>
            <a:r>
              <a:rPr lang="en-US" sz="1300" baseline="30000" dirty="0">
                <a:cs typeface="Calibri" pitchFamily="34" charset="0"/>
              </a:rPr>
              <a:t>-10</a:t>
            </a:r>
            <a:r>
              <a:rPr lang="en-US" sz="1300" dirty="0">
                <a:cs typeface="Calibri" pitchFamily="34" charset="0"/>
              </a:rPr>
              <a:t> Stable Oscillator</a:t>
            </a:r>
          </a:p>
          <a:p>
            <a:pPr lvl="3">
              <a:buFont typeface="Arial" pitchFamily="34" charset="0"/>
              <a:buChar char="•"/>
            </a:pPr>
            <a:r>
              <a:rPr lang="en-US" sz="1300" dirty="0">
                <a:cs typeface="Calibri" pitchFamily="34" charset="0"/>
              </a:rPr>
              <a:t>Small, Light Weight and low power but yet to be flight qualified</a:t>
            </a:r>
          </a:p>
          <a:p>
            <a:pPr lvl="1">
              <a:buFont typeface="Arial" pitchFamily="34" charset="0"/>
              <a:buChar char="•"/>
            </a:pPr>
            <a:endParaRPr lang="en-US" sz="800" dirty="0">
              <a:latin typeface="+mj-lt"/>
              <a:cs typeface="Calibri" pitchFamily="34" charset="0"/>
            </a:endParaRPr>
          </a:p>
          <a:p>
            <a:pPr lvl="1">
              <a:buFont typeface="Arial" pitchFamily="34" charset="0"/>
              <a:buChar char="•"/>
            </a:pPr>
            <a:endParaRPr lang="en-US" sz="1700" dirty="0">
              <a:latin typeface="+mj-lt"/>
              <a:cs typeface="Calibri" pitchFamily="34" charset="0"/>
            </a:endParaRPr>
          </a:p>
          <a:p>
            <a:pPr>
              <a:buFont typeface="Arial" pitchFamily="34" charset="0"/>
              <a:buChar char="•"/>
            </a:pPr>
            <a:endParaRPr lang="en-US" sz="2000" dirty="0">
              <a:latin typeface="+mj-lt"/>
              <a:cs typeface="Calibri" pitchFamily="34" charset="0"/>
            </a:endParaRPr>
          </a:p>
          <a:p>
            <a:endParaRPr lang="en-US" sz="1800" dirty="0">
              <a:latin typeface="+mj-lt"/>
              <a:cs typeface="Calibri" pitchFamily="34" charset="0"/>
            </a:endParaRPr>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dirty="0"/>
              <a:t>JPL Data Systems Standards Program</a:t>
            </a:r>
          </a:p>
        </p:txBody>
      </p:sp>
    </p:spTree>
    <p:extLst>
      <p:ext uri="{BB962C8B-B14F-4D97-AF65-F5344CB8AC3E}">
        <p14:creationId xmlns:p14="http://schemas.microsoft.com/office/powerpoint/2010/main" val="108626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96913"/>
            <a:ext cx="5867399" cy="420687"/>
          </a:xfrm>
        </p:spPr>
        <p:txBody>
          <a:bodyPr/>
          <a:lstStyle/>
          <a:p>
            <a:r>
              <a:rPr lang="en-US" sz="2100" u="sng" dirty="0">
                <a:cs typeface="Calibri" pitchFamily="34" charset="0"/>
              </a:rPr>
              <a:t>Time Correlation and Synchronization BOF</a:t>
            </a:r>
            <a:endParaRPr lang="en-US" sz="2100" dirty="0"/>
          </a:p>
        </p:txBody>
      </p:sp>
      <p:sp>
        <p:nvSpPr>
          <p:cNvPr id="3" name="Content Placeholder 2"/>
          <p:cNvSpPr>
            <a:spLocks noGrp="1"/>
          </p:cNvSpPr>
          <p:nvPr>
            <p:ph idx="1"/>
          </p:nvPr>
        </p:nvSpPr>
        <p:spPr>
          <a:xfrm>
            <a:off x="578644" y="1447800"/>
            <a:ext cx="7986712" cy="4930775"/>
          </a:xfrm>
        </p:spPr>
        <p:txBody>
          <a:bodyPr/>
          <a:lstStyle/>
          <a:p>
            <a:pPr marL="400050" lvl="1" indent="0" algn="ctr"/>
            <a:r>
              <a:rPr lang="en-US" sz="2600" u="sng" dirty="0">
                <a:latin typeface="+mj-lt"/>
                <a:cs typeface="Calibri" pitchFamily="34" charset="0"/>
              </a:rPr>
              <a:t>Current Approaches</a:t>
            </a:r>
          </a:p>
          <a:p>
            <a:pPr marL="0" indent="0"/>
            <a:r>
              <a:rPr lang="en-US" sz="800" dirty="0">
                <a:latin typeface="+mj-lt"/>
                <a:cs typeface="Calibri" pitchFamily="34" charset="0"/>
              </a:rPr>
              <a:t>  </a:t>
            </a:r>
          </a:p>
          <a:p>
            <a:pPr marL="857250" lvl="1" indent="-457200">
              <a:buFont typeface="Arial" pitchFamily="34" charset="0"/>
              <a:buChar char="•"/>
            </a:pPr>
            <a:r>
              <a:rPr lang="en-US" sz="2000" dirty="0">
                <a:latin typeface="+mj-lt"/>
                <a:cs typeface="Calibri" pitchFamily="34" charset="0"/>
              </a:rPr>
              <a:t>The use of telemetry frame time tagging applied by the receiving ground stations with spacecraft time of frame release recorded in space packets produced by the spacecraft is used by both DSN and GN supported missions.</a:t>
            </a:r>
          </a:p>
          <a:p>
            <a:pPr marL="857250" lvl="1" indent="-457200">
              <a:buFont typeface="Arial" pitchFamily="34" charset="0"/>
              <a:buChar char="•"/>
            </a:pPr>
            <a:endParaRPr lang="en-US" sz="1100" dirty="0">
              <a:latin typeface="+mj-lt"/>
              <a:cs typeface="Calibri" pitchFamily="34" charset="0"/>
            </a:endParaRPr>
          </a:p>
          <a:p>
            <a:pPr marL="857250" lvl="1" indent="-457200">
              <a:buFont typeface="Arial" pitchFamily="34" charset="0"/>
              <a:buChar char="•"/>
            </a:pPr>
            <a:r>
              <a:rPr lang="en-US" sz="2000" dirty="0"/>
              <a:t>User Spacecraft Clock Calibration System (</a:t>
            </a:r>
            <a:r>
              <a:rPr lang="en-US" sz="1800" dirty="0">
                <a:latin typeface="+mj-lt"/>
                <a:cs typeface="Calibri" pitchFamily="34" charset="0"/>
              </a:rPr>
              <a:t>USCCS</a:t>
            </a:r>
            <a:r>
              <a:rPr lang="en-US" sz="2000" dirty="0">
                <a:latin typeface="+mj-lt"/>
                <a:cs typeface="Calibri" pitchFamily="34" charset="0"/>
              </a:rPr>
              <a:t>) protocol is used for navigation and time correlation by TDRSS Missions</a:t>
            </a:r>
          </a:p>
          <a:p>
            <a:pPr marL="857250" lvl="1" indent="-457200">
              <a:buFont typeface="Arial" pitchFamily="34" charset="0"/>
              <a:buChar char="•"/>
            </a:pPr>
            <a:endParaRPr lang="en-US" sz="1100" dirty="0">
              <a:latin typeface="+mj-lt"/>
              <a:cs typeface="Calibri" pitchFamily="34" charset="0"/>
            </a:endParaRPr>
          </a:p>
          <a:p>
            <a:pPr marL="857250" lvl="1" indent="-457200">
              <a:buFont typeface="Arial" pitchFamily="34" charset="0"/>
              <a:buChar char="•"/>
            </a:pPr>
            <a:r>
              <a:rPr lang="en-US" sz="2000" dirty="0">
                <a:latin typeface="+mj-lt"/>
                <a:cs typeface="Calibri" pitchFamily="34" charset="0"/>
              </a:rPr>
              <a:t>Use of GPS for time synchronization is used by by near earth missions that include a GPS receiver in their spacecraft</a:t>
            </a:r>
          </a:p>
          <a:p>
            <a:pPr marL="857250" lvl="1" indent="-457200">
              <a:buFont typeface="Arial" pitchFamily="34" charset="0"/>
              <a:buChar char="•"/>
            </a:pPr>
            <a:endParaRPr lang="en-US" sz="1100" dirty="0">
              <a:latin typeface="+mj-lt"/>
              <a:cs typeface="Calibri" pitchFamily="34" charset="0"/>
            </a:endParaRPr>
          </a:p>
          <a:p>
            <a:pPr marL="857250" lvl="1" indent="-457200">
              <a:buFont typeface="Arial" pitchFamily="34" charset="0"/>
              <a:buChar char="•"/>
            </a:pPr>
            <a:r>
              <a:rPr lang="en-US" sz="2000" dirty="0">
                <a:latin typeface="+mj-lt"/>
                <a:cs typeface="Calibri" pitchFamily="34" charset="0"/>
              </a:rPr>
              <a:t>Proximity Link techniques documented in the Proximity Link Layer Blue Book are going to be used in the Mars Network supported by ELECTRA transceivers.</a:t>
            </a:r>
          </a:p>
          <a:p>
            <a:pPr marL="1257300" lvl="2" indent="-457200">
              <a:buFont typeface="Arial" pitchFamily="34" charset="0"/>
              <a:buChar char="•"/>
            </a:pPr>
            <a:endParaRPr lang="en-US" sz="1800" dirty="0">
              <a:latin typeface="+mj-lt"/>
              <a:cs typeface="Calibri" pitchFamily="34" charset="0"/>
            </a:endParaRPr>
          </a:p>
          <a:p>
            <a:endParaRPr lang="en-US" sz="1800" dirty="0">
              <a:latin typeface="+mj-lt"/>
              <a:cs typeface="Calibri" pitchFamily="34" charset="0"/>
            </a:endParaRPr>
          </a:p>
        </p:txBody>
      </p:sp>
      <p:sp>
        <p:nvSpPr>
          <p:cNvPr id="4" name="Date Placeholder 3"/>
          <p:cNvSpPr>
            <a:spLocks noGrp="1"/>
          </p:cNvSpPr>
          <p:nvPr>
            <p:ph type="dt" idx="10"/>
          </p:nvPr>
        </p:nvSpPr>
        <p:spPr/>
        <p:txBody>
          <a:bodyPr/>
          <a:lstStyle/>
          <a:p>
            <a:r>
              <a:rPr lang="en-US"/>
              <a:t>18-19 July 2011</a:t>
            </a:r>
          </a:p>
        </p:txBody>
      </p:sp>
      <p:sp>
        <p:nvSpPr>
          <p:cNvPr id="5" name="Footer Placeholder 4"/>
          <p:cNvSpPr>
            <a:spLocks noGrp="1"/>
          </p:cNvSpPr>
          <p:nvPr>
            <p:ph type="ftr" idx="11"/>
          </p:nvPr>
        </p:nvSpPr>
        <p:spPr/>
        <p:txBody>
          <a:bodyPr/>
          <a:lstStyle/>
          <a:p>
            <a:r>
              <a:rPr lang="en-US" dirty="0"/>
              <a:t>JPL Data Systems Standards Program</a:t>
            </a:r>
          </a:p>
        </p:txBody>
      </p:sp>
    </p:spTree>
    <p:extLst>
      <p:ext uri="{BB962C8B-B14F-4D97-AF65-F5344CB8AC3E}">
        <p14:creationId xmlns:p14="http://schemas.microsoft.com/office/powerpoint/2010/main" val="8032791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39364</TotalTime>
  <Words>876</Words>
  <Application>Microsoft Macintosh PowerPoint</Application>
  <PresentationFormat>On-screen Show (4:3)</PresentationFormat>
  <Paragraphs>81</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 Unicode MS</vt:lpstr>
      <vt:lpstr>ＭＳ Ｐゴシック</vt:lpstr>
      <vt:lpstr>Arial</vt:lpstr>
      <vt:lpstr>Calibri</vt:lpstr>
      <vt:lpstr>Times New Roman</vt:lpstr>
      <vt:lpstr>Office Theme</vt:lpstr>
      <vt:lpstr>PowerPoint Presentation</vt:lpstr>
      <vt:lpstr>Time Correlation and Synchronization BOF</vt:lpstr>
      <vt:lpstr>Spacecraft Time</vt:lpstr>
      <vt:lpstr>Managing the Spacecraft Clock</vt:lpstr>
      <vt:lpstr>Space Network Time Service</vt:lpstr>
      <vt:lpstr>Time Correlation and Synchronization BOF</vt:lpstr>
      <vt:lpstr>Time Correlation and Synchronization BOF</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LORNA G. FRASCHETTI</dc:creator>
  <cp:lastModifiedBy>Peter Shames</cp:lastModifiedBy>
  <cp:revision>307</cp:revision>
  <cp:lastPrinted>2001-11-29T04:39:41Z</cp:lastPrinted>
  <dcterms:created xsi:type="dcterms:W3CDTF">2011-07-18T15:12:52Z</dcterms:created>
  <dcterms:modified xsi:type="dcterms:W3CDTF">2018-11-06T01:20:40Z</dcterms:modified>
</cp:coreProperties>
</file>