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696" r:id="rId5"/>
  </p:sldMasterIdLst>
  <p:notesMasterIdLst>
    <p:notesMasterId r:id="rId54"/>
  </p:notesMasterIdLst>
  <p:handoutMasterIdLst>
    <p:handoutMasterId r:id="rId55"/>
  </p:handoutMasterIdLst>
  <p:sldIdLst>
    <p:sldId id="364" r:id="rId6"/>
    <p:sldId id="389" r:id="rId7"/>
    <p:sldId id="397" r:id="rId8"/>
    <p:sldId id="365" r:id="rId9"/>
    <p:sldId id="398" r:id="rId10"/>
    <p:sldId id="395" r:id="rId11"/>
    <p:sldId id="399" r:id="rId12"/>
    <p:sldId id="396" r:id="rId13"/>
    <p:sldId id="915" r:id="rId14"/>
    <p:sldId id="916" r:id="rId15"/>
    <p:sldId id="908" r:id="rId16"/>
    <p:sldId id="913" r:id="rId17"/>
    <p:sldId id="382" r:id="rId18"/>
    <p:sldId id="909" r:id="rId19"/>
    <p:sldId id="268" r:id="rId20"/>
    <p:sldId id="914" r:id="rId21"/>
    <p:sldId id="729" r:id="rId22"/>
    <p:sldId id="730" r:id="rId23"/>
    <p:sldId id="731" r:id="rId24"/>
    <p:sldId id="283" r:id="rId25"/>
    <p:sldId id="582" r:id="rId26"/>
    <p:sldId id="578" r:id="rId27"/>
    <p:sldId id="549" r:id="rId28"/>
    <p:sldId id="550" r:id="rId29"/>
    <p:sldId id="736" r:id="rId30"/>
    <p:sldId id="737" r:id="rId31"/>
    <p:sldId id="401" r:id="rId32"/>
    <p:sldId id="894" r:id="rId33"/>
    <p:sldId id="834" r:id="rId34"/>
    <p:sldId id="883" r:id="rId35"/>
    <p:sldId id="905" r:id="rId36"/>
    <p:sldId id="906" r:id="rId37"/>
    <p:sldId id="889" r:id="rId38"/>
    <p:sldId id="822" r:id="rId39"/>
    <p:sldId id="818" r:id="rId40"/>
    <p:sldId id="886" r:id="rId41"/>
    <p:sldId id="819" r:id="rId42"/>
    <p:sldId id="885" r:id="rId43"/>
    <p:sldId id="880" r:id="rId44"/>
    <p:sldId id="879" r:id="rId45"/>
    <p:sldId id="852" r:id="rId46"/>
    <p:sldId id="390" r:id="rId47"/>
    <p:sldId id="917" r:id="rId48"/>
    <p:sldId id="257" r:id="rId49"/>
    <p:sldId id="259" r:id="rId50"/>
    <p:sldId id="263" r:id="rId51"/>
    <p:sldId id="371" r:id="rId52"/>
    <p:sldId id="581" r:id="rId5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laney, Tara Nicole" initials="DTN" lastIdx="6" clrIdx="0">
    <p:extLst>
      <p:ext uri="{19B8F6BF-5375-455C-9EA6-DF929625EA0E}">
        <p15:presenceInfo xmlns:p15="http://schemas.microsoft.com/office/powerpoint/2012/main" userId="S-1-5-21-3104552732-4133498841-515686079-2806807" providerId="AD"/>
      </p:ext>
    </p:extLst>
  </p:cmAuthor>
  <p:cmAuthor id="2" name="Dulaney, Tara N. (GSFC-403.0)[InuTeq, LLC]" initials="DTN(L" lastIdx="18" clrIdx="1">
    <p:extLst>
      <p:ext uri="{19B8F6BF-5375-455C-9EA6-DF929625EA0E}">
        <p15:presenceInfo xmlns:p15="http://schemas.microsoft.com/office/powerpoint/2012/main" userId="S-1-5-21-330711430-3775241029-4075259233-724853" providerId="AD"/>
      </p:ext>
    </p:extLst>
  </p:cmAuthor>
  <p:cmAuthor id="3" name="BOLDOSSER, PATRICK E. (GSFC-4520)" initials="BPE(" lastIdx="2" clrIdx="2">
    <p:extLst>
      <p:ext uri="{19B8F6BF-5375-455C-9EA6-DF929625EA0E}">
        <p15:presenceInfo xmlns:p15="http://schemas.microsoft.com/office/powerpoint/2012/main" userId="S-1-5-21-330711430-3775241029-4075259233-272143" providerId="AD"/>
      </p:ext>
    </p:extLst>
  </p:cmAuthor>
  <p:cmAuthor id="4" name="MORGENSTERN, ROBERT M. (GSFC-5990)" initials="MRM(" lastIdx="1" clrIdx="3">
    <p:extLst>
      <p:ext uri="{19B8F6BF-5375-455C-9EA6-DF929625EA0E}">
        <p15:presenceInfo xmlns:p15="http://schemas.microsoft.com/office/powerpoint/2012/main" userId="S-1-5-21-330711430-3775241029-4075259233-4141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85A"/>
    <a:srgbClr val="0000FF"/>
    <a:srgbClr val="0094C9"/>
    <a:srgbClr val="FF5050"/>
    <a:srgbClr val="FFFF00"/>
    <a:srgbClr val="F638B2"/>
    <a:srgbClr val="D8386A"/>
    <a:srgbClr val="F89C27"/>
    <a:srgbClr val="EC1C2D"/>
    <a:srgbClr val="6EBF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12" autoAdjust="0"/>
    <p:restoredTop sz="88879" autoAdjust="0"/>
  </p:normalViewPr>
  <p:slideViewPr>
    <p:cSldViewPr snapToGrid="0" snapToObjects="1">
      <p:cViewPr varScale="1">
        <p:scale>
          <a:sx n="175" d="100"/>
          <a:sy n="175" d="100"/>
        </p:scale>
        <p:origin x="2664" y="168"/>
      </p:cViewPr>
      <p:guideLst>
        <p:guide orient="horz" pos="2136"/>
        <p:guide pos="2880"/>
      </p:guideLst>
    </p:cSldViewPr>
  </p:slideViewPr>
  <p:notesTextViewPr>
    <p:cViewPr>
      <p:scale>
        <a:sx n="125" d="100"/>
        <a:sy n="125" d="100"/>
      </p:scale>
      <p:origin x="0" y="0"/>
    </p:cViewPr>
  </p:notesTextViewPr>
  <p:notesViewPr>
    <p:cSldViewPr snapToGrid="0" snapToObjects="1" showGuides="1">
      <p:cViewPr varScale="1">
        <p:scale>
          <a:sx n="65" d="100"/>
          <a:sy n="65" d="100"/>
        </p:scale>
        <p:origin x="233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475" cy="466725"/>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41" y="2"/>
            <a:ext cx="3038475" cy="466725"/>
          </a:xfrm>
          <a:prstGeom prst="rect">
            <a:avLst/>
          </a:prstGeom>
        </p:spPr>
        <p:txBody>
          <a:bodyPr vert="horz" lIns="91427" tIns="45713" rIns="91427" bIns="45713" rtlCol="0"/>
          <a:lstStyle>
            <a:lvl1pPr algn="r">
              <a:defRPr sz="1200"/>
            </a:lvl1pPr>
          </a:lstStyle>
          <a:p>
            <a:fld id="{26796371-EDF2-4219-91F2-804ADC0B50F7}" type="datetime8">
              <a:rPr lang="en-US" smtClean="0"/>
              <a:t>6/18/19 2:24 PM</a:t>
            </a:fld>
            <a:endParaRPr lang="en-US" dirty="0"/>
          </a:p>
        </p:txBody>
      </p:sp>
      <p:sp>
        <p:nvSpPr>
          <p:cNvPr id="4" name="Footer Placeholder 3"/>
          <p:cNvSpPr>
            <a:spLocks noGrp="1"/>
          </p:cNvSpPr>
          <p:nvPr>
            <p:ph type="ftr" sz="quarter" idx="2"/>
          </p:nvPr>
        </p:nvSpPr>
        <p:spPr>
          <a:xfrm>
            <a:off x="3" y="8829676"/>
            <a:ext cx="3038475" cy="466725"/>
          </a:xfrm>
          <a:prstGeom prst="rect">
            <a:avLst/>
          </a:prstGeom>
        </p:spPr>
        <p:txBody>
          <a:bodyPr vert="horz" lIns="91427" tIns="45713" rIns="91427" bIns="45713" rtlCol="0" anchor="b"/>
          <a:lstStyle>
            <a:lvl1pPr algn="l">
              <a:defRPr sz="1200"/>
            </a:lvl1pPr>
          </a:lstStyle>
          <a:p>
            <a:r>
              <a:rPr lang="en-US" dirty="0"/>
              <a:t>DRAFT</a:t>
            </a:r>
          </a:p>
        </p:txBody>
      </p:sp>
      <p:sp>
        <p:nvSpPr>
          <p:cNvPr id="5" name="Slide Number Placeholder 4"/>
          <p:cNvSpPr>
            <a:spLocks noGrp="1"/>
          </p:cNvSpPr>
          <p:nvPr>
            <p:ph type="sldNum" sz="quarter" idx="3"/>
          </p:nvPr>
        </p:nvSpPr>
        <p:spPr>
          <a:xfrm>
            <a:off x="3970341" y="8829676"/>
            <a:ext cx="3038475" cy="466725"/>
          </a:xfrm>
          <a:prstGeom prst="rect">
            <a:avLst/>
          </a:prstGeom>
        </p:spPr>
        <p:txBody>
          <a:bodyPr vert="horz" lIns="91427" tIns="45713" rIns="91427" bIns="45713" rtlCol="0" anchor="b"/>
          <a:lstStyle>
            <a:lvl1pPr algn="r">
              <a:defRPr sz="1200"/>
            </a:lvl1pPr>
          </a:lstStyle>
          <a:p>
            <a:fld id="{1D9220BE-F9D6-42B9-8690-41F1A4280B9D}" type="slidenum">
              <a:rPr lang="en-US" smtClean="0"/>
              <a:t>‹#›</a:t>
            </a:fld>
            <a:endParaRPr lang="en-US" dirty="0"/>
          </a:p>
        </p:txBody>
      </p:sp>
    </p:spTree>
    <p:extLst>
      <p:ext uri="{BB962C8B-B14F-4D97-AF65-F5344CB8AC3E}">
        <p14:creationId xmlns:p14="http://schemas.microsoft.com/office/powerpoint/2010/main" val="132290837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3037840" cy="466435"/>
          </a:xfrm>
          <a:prstGeom prst="rect">
            <a:avLst/>
          </a:prstGeom>
        </p:spPr>
        <p:txBody>
          <a:bodyPr vert="horz" lIns="92816" tIns="46408" rIns="92816" bIns="46408" rtlCol="0"/>
          <a:lstStyle>
            <a:lvl1pPr algn="l">
              <a:defRPr sz="1200"/>
            </a:lvl1pPr>
          </a:lstStyle>
          <a:p>
            <a:endParaRPr lang="en-US" dirty="0"/>
          </a:p>
        </p:txBody>
      </p:sp>
      <p:sp>
        <p:nvSpPr>
          <p:cNvPr id="3" name="Date Placeholder 2"/>
          <p:cNvSpPr>
            <a:spLocks noGrp="1"/>
          </p:cNvSpPr>
          <p:nvPr>
            <p:ph type="dt" idx="1"/>
          </p:nvPr>
        </p:nvSpPr>
        <p:spPr>
          <a:xfrm>
            <a:off x="3970940" y="5"/>
            <a:ext cx="3037840" cy="466435"/>
          </a:xfrm>
          <a:prstGeom prst="rect">
            <a:avLst/>
          </a:prstGeom>
        </p:spPr>
        <p:txBody>
          <a:bodyPr vert="horz" lIns="92816" tIns="46408" rIns="92816" bIns="46408" rtlCol="0"/>
          <a:lstStyle>
            <a:lvl1pPr algn="r">
              <a:defRPr sz="1200"/>
            </a:lvl1pPr>
          </a:lstStyle>
          <a:p>
            <a:fld id="{1A51A587-CF36-4882-8F29-AE4CB4C8D94B}" type="datetime8">
              <a:rPr lang="en-US" smtClean="0"/>
              <a:t>6/18/19 2:24 PM</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2816" tIns="46408" rIns="92816" bIns="46408" rtlCol="0" anchor="ctr"/>
          <a:lstStyle/>
          <a:p>
            <a:endParaRPr lang="en-US" dirty="0"/>
          </a:p>
        </p:txBody>
      </p:sp>
      <p:sp>
        <p:nvSpPr>
          <p:cNvPr id="5" name="Notes Placeholder 4"/>
          <p:cNvSpPr>
            <a:spLocks noGrp="1"/>
          </p:cNvSpPr>
          <p:nvPr>
            <p:ph type="body" sz="quarter" idx="3"/>
          </p:nvPr>
        </p:nvSpPr>
        <p:spPr>
          <a:xfrm>
            <a:off x="701041" y="4473897"/>
            <a:ext cx="5608320" cy="3660458"/>
          </a:xfrm>
          <a:prstGeom prst="rect">
            <a:avLst/>
          </a:prstGeom>
        </p:spPr>
        <p:txBody>
          <a:bodyPr vert="horz" lIns="92816" tIns="46408" rIns="92816" bIns="464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72"/>
            <a:ext cx="3037840" cy="466434"/>
          </a:xfrm>
          <a:prstGeom prst="rect">
            <a:avLst/>
          </a:prstGeom>
        </p:spPr>
        <p:txBody>
          <a:bodyPr vert="horz" lIns="92816" tIns="46408" rIns="92816" bIns="46408" rtlCol="0" anchor="b"/>
          <a:lstStyle>
            <a:lvl1pPr algn="l">
              <a:defRPr sz="1200"/>
            </a:lvl1pPr>
          </a:lstStyle>
          <a:p>
            <a:r>
              <a:rPr lang="en-US" dirty="0"/>
              <a:t>DRAFT</a:t>
            </a:r>
          </a:p>
        </p:txBody>
      </p:sp>
      <p:sp>
        <p:nvSpPr>
          <p:cNvPr id="7" name="Slide Number Placeholder 6"/>
          <p:cNvSpPr>
            <a:spLocks noGrp="1"/>
          </p:cNvSpPr>
          <p:nvPr>
            <p:ph type="sldNum" sz="quarter" idx="5"/>
          </p:nvPr>
        </p:nvSpPr>
        <p:spPr>
          <a:xfrm>
            <a:off x="3970940" y="8829972"/>
            <a:ext cx="3037840" cy="466434"/>
          </a:xfrm>
          <a:prstGeom prst="rect">
            <a:avLst/>
          </a:prstGeom>
        </p:spPr>
        <p:txBody>
          <a:bodyPr vert="horz" lIns="92816" tIns="46408" rIns="92816" bIns="46408" rtlCol="0" anchor="b"/>
          <a:lstStyle>
            <a:lvl1pPr algn="r">
              <a:defRPr sz="1200"/>
            </a:lvl1pPr>
          </a:lstStyle>
          <a:p>
            <a:fld id="{E7C53960-F689-458B-8D7A-41A34B57E783}" type="slidenum">
              <a:rPr lang="en-US" smtClean="0"/>
              <a:t>‹#›</a:t>
            </a:fld>
            <a:endParaRPr lang="en-US" dirty="0"/>
          </a:p>
        </p:txBody>
      </p:sp>
    </p:spTree>
    <p:extLst>
      <p:ext uri="{BB962C8B-B14F-4D97-AF65-F5344CB8AC3E}">
        <p14:creationId xmlns:p14="http://schemas.microsoft.com/office/powerpoint/2010/main" val="47217526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Clarity</a:t>
            </a:r>
          </a:p>
          <a:p>
            <a:r>
              <a:rPr lang="en-US" dirty="0"/>
              <a:t>Tracing and mapping</a:t>
            </a:r>
          </a:p>
          <a:p>
            <a:r>
              <a:rPr lang="en-US" dirty="0"/>
              <a:t>System analysis</a:t>
            </a:r>
          </a:p>
        </p:txBody>
      </p:sp>
      <p:sp>
        <p:nvSpPr>
          <p:cNvPr id="4" name="Date Placeholder 3"/>
          <p:cNvSpPr>
            <a:spLocks noGrp="1"/>
          </p:cNvSpPr>
          <p:nvPr>
            <p:ph type="dt" idx="1"/>
          </p:nvPr>
        </p:nvSpPr>
        <p:spPr/>
        <p:txBody>
          <a:bodyPr/>
          <a:lstStyle/>
          <a:p>
            <a:fld id="{1A51A587-CF36-4882-8F29-AE4CB4C8D94B}" type="datetime8">
              <a:rPr lang="en-US" smtClean="0"/>
              <a:t>6/18/19 2:24 PM</a:t>
            </a:fld>
            <a:endParaRPr lang="en-US" dirty="0"/>
          </a:p>
        </p:txBody>
      </p:sp>
      <p:sp>
        <p:nvSpPr>
          <p:cNvPr id="5" name="Footer Placeholder 4"/>
          <p:cNvSpPr>
            <a:spLocks noGrp="1"/>
          </p:cNvSpPr>
          <p:nvPr>
            <p:ph type="ftr" sz="quarter" idx="4"/>
          </p:nvPr>
        </p:nvSpPr>
        <p:spPr/>
        <p:txBody>
          <a:bodyPr/>
          <a:lstStyle/>
          <a:p>
            <a:r>
              <a:rPr lang="en-US"/>
              <a:t>DRAFT</a:t>
            </a:r>
            <a:endParaRPr lang="en-US" dirty="0"/>
          </a:p>
        </p:txBody>
      </p:sp>
      <p:sp>
        <p:nvSpPr>
          <p:cNvPr id="6" name="Slide Number Placeholder 5"/>
          <p:cNvSpPr>
            <a:spLocks noGrp="1"/>
          </p:cNvSpPr>
          <p:nvPr>
            <p:ph type="sldNum" sz="quarter" idx="5"/>
          </p:nvPr>
        </p:nvSpPr>
        <p:spPr/>
        <p:txBody>
          <a:bodyPr/>
          <a:lstStyle/>
          <a:p>
            <a:fld id="{E7C53960-F689-458B-8D7A-41A34B57E783}" type="slidenum">
              <a:rPr lang="en-US" smtClean="0"/>
              <a:t>4</a:t>
            </a:fld>
            <a:endParaRPr lang="en-US" dirty="0"/>
          </a:p>
        </p:txBody>
      </p:sp>
    </p:spTree>
    <p:extLst>
      <p:ext uri="{BB962C8B-B14F-4D97-AF65-F5344CB8AC3E}">
        <p14:creationId xmlns:p14="http://schemas.microsoft.com/office/powerpoint/2010/main" val="2871270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D04EF7F-3B6D-E448-B60E-502301B0B926}"/>
              </a:ext>
            </a:extLst>
          </p:cNvPr>
          <p:cNvSpPr>
            <a:spLocks noGrp="1" noChangeArrowheads="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9pPr>
          </a:lstStyle>
          <a:p>
            <a:pPr eaLnBrk="1" hangingPunct="1"/>
            <a:fld id="{60A9EB5C-86E3-F247-9907-3A115D78311F}" type="slidenum">
              <a:rPr lang="en-US" altLang="en-US" sz="1200">
                <a:solidFill>
                  <a:srgbClr val="000000"/>
                </a:solidFill>
              </a:rPr>
              <a:pPr eaLnBrk="1" hangingPunct="1"/>
              <a:t>20</a:t>
            </a:fld>
            <a:endParaRPr lang="en-US" altLang="en-US" sz="1200">
              <a:solidFill>
                <a:srgbClr val="000000"/>
              </a:solidFill>
            </a:endParaRPr>
          </a:p>
        </p:txBody>
      </p:sp>
      <p:sp>
        <p:nvSpPr>
          <p:cNvPr id="63489" name="Text Box 1">
            <a:extLst>
              <a:ext uri="{FF2B5EF4-FFF2-40B4-BE49-F238E27FC236}">
                <a16:creationId xmlns:a16="http://schemas.microsoft.com/office/drawing/2014/main" id="{B78A6C54-C396-7745-8A04-D68D6073DBC6}"/>
              </a:ext>
            </a:extLst>
          </p:cNvPr>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9pPr>
          </a:lstStyle>
          <a:p>
            <a:pPr algn="r" eaLnBrk="1" hangingPunct="1">
              <a:buClrTx/>
              <a:buFontTx/>
              <a:buNone/>
            </a:pPr>
            <a:fld id="{DC1A2D4E-DC8A-C14F-9E5E-A24C14A31D29}" type="slidenum">
              <a:rPr lang="en-US" altLang="en-US" sz="1200">
                <a:solidFill>
                  <a:srgbClr val="000000"/>
                </a:solidFill>
              </a:rPr>
              <a:pPr algn="r" eaLnBrk="1" hangingPunct="1">
                <a:buClrTx/>
                <a:buFontTx/>
                <a:buNone/>
              </a:pPr>
              <a:t>20</a:t>
            </a:fld>
            <a:endParaRPr lang="en-US" altLang="en-US" sz="1200">
              <a:solidFill>
                <a:srgbClr val="000000"/>
              </a:solidFill>
            </a:endParaRPr>
          </a:p>
        </p:txBody>
      </p:sp>
      <p:sp>
        <p:nvSpPr>
          <p:cNvPr id="63490" name="Text Box 2">
            <a:extLst>
              <a:ext uri="{FF2B5EF4-FFF2-40B4-BE49-F238E27FC236}">
                <a16:creationId xmlns:a16="http://schemas.microsoft.com/office/drawing/2014/main" id="{39491265-EEF2-EA45-A6ED-35FDFF2407BA}"/>
              </a:ext>
            </a:extLst>
          </p:cNvPr>
          <p:cNvSpPr txBox="1">
            <a:spLocks noGrp="1" noRot="1" noChangeAspect="1" noChangeArrowheads="1"/>
          </p:cNvSpPr>
          <p:nvPr>
            <p:ph type="sldImg"/>
          </p:nvPr>
        </p:nvSpPr>
        <p:spPr>
          <a:xfrm>
            <a:off x="1143000" y="685800"/>
            <a:ext cx="4572000" cy="3429000"/>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3491" name="Text Box 3">
            <a:extLst>
              <a:ext uri="{FF2B5EF4-FFF2-40B4-BE49-F238E27FC236}">
                <a16:creationId xmlns:a16="http://schemas.microsoft.com/office/drawing/2014/main" id="{57C3D4D8-451A-1B49-BD9E-D8199771DAD8}"/>
              </a:ext>
            </a:extLst>
          </p:cNvPr>
          <p:cNvSpPr txBox="1">
            <a:spLocks noGrp="1" noChangeArrowheads="1"/>
          </p:cNvSpPr>
          <p:nvPr>
            <p:ph type="body" idx="1"/>
          </p:nvPr>
        </p:nvSpPr>
        <p:spPr>
          <a:xfrm>
            <a:off x="914400" y="4343400"/>
            <a:ext cx="5029200" cy="4124325"/>
          </a:xfr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a:p>
        </p:txBody>
      </p:sp>
    </p:spTree>
    <p:extLst>
      <p:ext uri="{BB962C8B-B14F-4D97-AF65-F5344CB8AC3E}">
        <p14:creationId xmlns:p14="http://schemas.microsoft.com/office/powerpoint/2010/main" val="1923071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A33CDE-A94E-F84F-9125-5E41BE4F64B9}"/>
              </a:ext>
            </a:extLst>
          </p:cNvPr>
          <p:cNvSpPr>
            <a:spLocks noGrp="1" noChangeArrowheads="1"/>
          </p:cNvSpPr>
          <p:nvPr>
            <p:ph type="sldNum" sz="quarter" idx="5"/>
          </p:nvPr>
        </p:nvSpPr>
        <p:spPr>
          <a:ln/>
        </p:spPr>
        <p:txBody>
          <a:bodyPr/>
          <a:lstStyle/>
          <a:p>
            <a:fld id="{50EA5DDA-1707-3941-89AC-34B07FB3BC63}" type="slidenum">
              <a:rPr lang="en-US" altLang="en-US"/>
              <a:pPr/>
              <a:t>21</a:t>
            </a:fld>
            <a:endParaRPr lang="en-US" altLang="en-US"/>
          </a:p>
        </p:txBody>
      </p:sp>
      <p:sp>
        <p:nvSpPr>
          <p:cNvPr id="531458" name="Rectangle 2">
            <a:extLst>
              <a:ext uri="{FF2B5EF4-FFF2-40B4-BE49-F238E27FC236}">
                <a16:creationId xmlns:a16="http://schemas.microsoft.com/office/drawing/2014/main" id="{7D630290-3DB5-184C-88D9-11421FF26E06}"/>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1459" name="Rectangle 3">
            <a:extLst>
              <a:ext uri="{FF2B5EF4-FFF2-40B4-BE49-F238E27FC236}">
                <a16:creationId xmlns:a16="http://schemas.microsoft.com/office/drawing/2014/main" id="{2C845687-AEF5-4C47-AD2A-66845BA7DB4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742041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59C0FB-10CD-2C4F-803F-901402AA294B}"/>
              </a:ext>
            </a:extLst>
          </p:cNvPr>
          <p:cNvSpPr>
            <a:spLocks noGrp="1" noChangeArrowheads="1"/>
          </p:cNvSpPr>
          <p:nvPr>
            <p:ph type="sldNum" sz="quarter" idx="5"/>
          </p:nvPr>
        </p:nvSpPr>
        <p:spPr>
          <a:ln/>
        </p:spPr>
        <p:txBody>
          <a:bodyPr/>
          <a:lstStyle/>
          <a:p>
            <a:fld id="{C2E78421-D246-4346-B774-2771F849895C}" type="slidenum">
              <a:rPr lang="en-US" altLang="en-US"/>
              <a:pPr/>
              <a:t>23</a:t>
            </a:fld>
            <a:endParaRPr lang="en-US" altLang="en-US"/>
          </a:p>
        </p:txBody>
      </p:sp>
      <p:sp>
        <p:nvSpPr>
          <p:cNvPr id="475138" name="Rectangle 2">
            <a:extLst>
              <a:ext uri="{FF2B5EF4-FFF2-40B4-BE49-F238E27FC236}">
                <a16:creationId xmlns:a16="http://schemas.microsoft.com/office/drawing/2014/main" id="{52E3A758-3B06-7845-B1BA-7D7BB75FA3DB}"/>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5139" name="Rectangle 3">
            <a:extLst>
              <a:ext uri="{FF2B5EF4-FFF2-40B4-BE49-F238E27FC236}">
                <a16:creationId xmlns:a16="http://schemas.microsoft.com/office/drawing/2014/main" id="{F9A297AA-E9D8-3E46-937F-77523DB18ED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376370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2D1B105-4F17-314C-A047-27665889D857}"/>
              </a:ext>
            </a:extLst>
          </p:cNvPr>
          <p:cNvSpPr>
            <a:spLocks noGrp="1" noChangeArrowheads="1"/>
          </p:cNvSpPr>
          <p:nvPr>
            <p:ph type="sldNum" sz="quarter" idx="5"/>
          </p:nvPr>
        </p:nvSpPr>
        <p:spPr>
          <a:ln/>
        </p:spPr>
        <p:txBody>
          <a:bodyPr/>
          <a:lstStyle/>
          <a:p>
            <a:fld id="{78EA1B74-1F1C-3642-A4BF-9D0729EA5647}" type="slidenum">
              <a:rPr lang="en-US" altLang="en-US"/>
              <a:pPr/>
              <a:t>24</a:t>
            </a:fld>
            <a:endParaRPr lang="en-US" altLang="en-US"/>
          </a:p>
        </p:txBody>
      </p:sp>
      <p:sp>
        <p:nvSpPr>
          <p:cNvPr id="477186" name="Rectangle 2">
            <a:extLst>
              <a:ext uri="{FF2B5EF4-FFF2-40B4-BE49-F238E27FC236}">
                <a16:creationId xmlns:a16="http://schemas.microsoft.com/office/drawing/2014/main" id="{C84A1406-B2FB-3645-B370-CD319143AD70}"/>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7187" name="Rectangle 3">
            <a:extLst>
              <a:ext uri="{FF2B5EF4-FFF2-40B4-BE49-F238E27FC236}">
                <a16:creationId xmlns:a16="http://schemas.microsoft.com/office/drawing/2014/main" id="{6C66F5F9-7C80-FD4C-8F30-B445BC8FD05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57980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25</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753803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37010A26-7B13-874C-AAAD-CC75741A6BD4}" type="slidenum">
              <a:rPr lang="en-US"/>
              <a:pPr>
                <a:defRPr/>
              </a:pPr>
              <a:t>26</a:t>
            </a:fld>
            <a:endParaRPr lang="en-US"/>
          </a:p>
        </p:txBody>
      </p:sp>
      <p:sp>
        <p:nvSpPr>
          <p:cNvPr id="4915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565D4F37-24C5-2944-B9B1-2E75F1EF9FBA}" type="slidenum">
              <a:rPr lang="en-US" sz="1300"/>
              <a:pPr algn="r">
                <a:buClrTx/>
                <a:buFontTx/>
                <a:buNone/>
                <a:defRPr/>
              </a:pPr>
              <a:t>26</a:t>
            </a:fld>
            <a:endParaRPr lang="en-US" sz="1300"/>
          </a:p>
        </p:txBody>
      </p:sp>
      <p:sp>
        <p:nvSpPr>
          <p:cNvPr id="4915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915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638780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78C70A-DE23-8045-94A0-2C22493AFE82}"/>
              </a:ext>
            </a:extLst>
          </p:cNvPr>
          <p:cNvSpPr>
            <a:spLocks noGrp="1" noChangeArrowheads="1"/>
          </p:cNvSpPr>
          <p:nvPr>
            <p:ph type="sldNum" sz="quarter" idx="5"/>
          </p:nvPr>
        </p:nvSpPr>
        <p:spPr>
          <a:ln/>
        </p:spPr>
        <p:txBody>
          <a:bodyPr/>
          <a:lstStyle/>
          <a:p>
            <a:fld id="{3CAD0A4D-1A3D-A74A-84A8-E967D57EFEFE}" type="slidenum">
              <a:rPr lang="en-US" altLang="ja-JP"/>
              <a:pPr/>
              <a:t>44</a:t>
            </a:fld>
            <a:endParaRPr lang="en-US" altLang="ja-JP"/>
          </a:p>
        </p:txBody>
      </p:sp>
      <p:sp>
        <p:nvSpPr>
          <p:cNvPr id="24578" name="Rectangle 2">
            <a:extLst>
              <a:ext uri="{FF2B5EF4-FFF2-40B4-BE49-F238E27FC236}">
                <a16:creationId xmlns:a16="http://schemas.microsoft.com/office/drawing/2014/main" id="{1FFE3265-334E-4542-934B-0E9872C941E7}"/>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4704AFDF-3E66-654C-B7E9-902CB5A438D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45524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FD6DAF-0F32-F64A-ABD8-B938E3321E1F}"/>
              </a:ext>
            </a:extLst>
          </p:cNvPr>
          <p:cNvSpPr>
            <a:spLocks noGrp="1" noChangeArrowheads="1"/>
          </p:cNvSpPr>
          <p:nvPr>
            <p:ph type="sldNum" sz="quarter" idx="5"/>
          </p:nvPr>
        </p:nvSpPr>
        <p:spPr>
          <a:ln/>
        </p:spPr>
        <p:txBody>
          <a:bodyPr/>
          <a:lstStyle/>
          <a:p>
            <a:fld id="{9AC8A45D-1B31-7248-A22F-F9274F8479DD}" type="slidenum">
              <a:rPr lang="en-US" altLang="ja-JP"/>
              <a:pPr/>
              <a:t>45</a:t>
            </a:fld>
            <a:endParaRPr lang="en-US" altLang="ja-JP"/>
          </a:p>
        </p:txBody>
      </p:sp>
      <p:sp>
        <p:nvSpPr>
          <p:cNvPr id="25602" name="Rectangle 2">
            <a:extLst>
              <a:ext uri="{FF2B5EF4-FFF2-40B4-BE49-F238E27FC236}">
                <a16:creationId xmlns:a16="http://schemas.microsoft.com/office/drawing/2014/main" id="{2BC6B35A-E72A-ED4F-8ECB-E2204A5B001F}"/>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8956887C-4EC2-9D4C-9688-3A2405ED898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82386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5C4FF7-5D98-B141-89E5-4F886D4DB62E}"/>
              </a:ext>
            </a:extLst>
          </p:cNvPr>
          <p:cNvSpPr>
            <a:spLocks noGrp="1" noChangeArrowheads="1"/>
          </p:cNvSpPr>
          <p:nvPr>
            <p:ph type="sldNum" sz="quarter" idx="5"/>
          </p:nvPr>
        </p:nvSpPr>
        <p:spPr>
          <a:ln/>
        </p:spPr>
        <p:txBody>
          <a:bodyPr/>
          <a:lstStyle/>
          <a:p>
            <a:fld id="{3DCCE31A-7F72-4D43-B060-D573CD8A5E5C}" type="slidenum">
              <a:rPr lang="en-US" altLang="ja-JP"/>
              <a:pPr/>
              <a:t>46</a:t>
            </a:fld>
            <a:endParaRPr lang="en-US" altLang="ja-JP"/>
          </a:p>
        </p:txBody>
      </p:sp>
      <p:sp>
        <p:nvSpPr>
          <p:cNvPr id="26626" name="Rectangle 2">
            <a:extLst>
              <a:ext uri="{FF2B5EF4-FFF2-40B4-BE49-F238E27FC236}">
                <a16:creationId xmlns:a16="http://schemas.microsoft.com/office/drawing/2014/main" id="{CE6783B4-A337-DB41-940E-4484B4F43EA3}"/>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10611E65-3782-6544-985C-32EEBF53100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24707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Governance and organization</a:t>
            </a:r>
          </a:p>
          <a:p>
            <a:r>
              <a:rPr lang="en-US" dirty="0"/>
              <a:t>well-documented and structurally sound (programs/project change)</a:t>
            </a:r>
          </a:p>
          <a:p>
            <a:r>
              <a:rPr lang="en-US" dirty="0"/>
              <a:t>Means to explore or constrain trade or design space</a:t>
            </a:r>
          </a:p>
        </p:txBody>
      </p:sp>
      <p:sp>
        <p:nvSpPr>
          <p:cNvPr id="4" name="Slide Number Placeholder 3"/>
          <p:cNvSpPr>
            <a:spLocks noGrp="1"/>
          </p:cNvSpPr>
          <p:nvPr>
            <p:ph type="sldNum" sz="quarter" idx="5"/>
          </p:nvPr>
        </p:nvSpPr>
        <p:spPr/>
        <p:txBody>
          <a:bodyPr/>
          <a:lstStyle/>
          <a:p>
            <a:fld id="{8D7B2C58-58A0-0B43-B90E-F949C9984623}" type="slidenum">
              <a:rPr lang="en-US" smtClean="0"/>
              <a:t>6</a:t>
            </a:fld>
            <a:endParaRPr lang="en-US"/>
          </a:p>
        </p:txBody>
      </p:sp>
    </p:spTree>
    <p:extLst>
      <p:ext uri="{BB962C8B-B14F-4D97-AF65-F5344CB8AC3E}">
        <p14:creationId xmlns:p14="http://schemas.microsoft.com/office/powerpoint/2010/main" val="3777202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1A51A587-CF36-4882-8F29-AE4CB4C8D94B}" type="datetime8">
              <a:rPr lang="en-US" smtClean="0"/>
              <a:t>6/18/19 2:24 PM</a:t>
            </a:fld>
            <a:endParaRPr lang="en-US" dirty="0"/>
          </a:p>
        </p:txBody>
      </p:sp>
      <p:sp>
        <p:nvSpPr>
          <p:cNvPr id="5" name="Footer Placeholder 4"/>
          <p:cNvSpPr>
            <a:spLocks noGrp="1"/>
          </p:cNvSpPr>
          <p:nvPr>
            <p:ph type="ftr" sz="quarter" idx="4"/>
          </p:nvPr>
        </p:nvSpPr>
        <p:spPr/>
        <p:txBody>
          <a:bodyPr/>
          <a:lstStyle/>
          <a:p>
            <a:r>
              <a:rPr lang="en-US"/>
              <a:t>DRAFT</a:t>
            </a:r>
            <a:endParaRPr lang="en-US" dirty="0"/>
          </a:p>
        </p:txBody>
      </p:sp>
      <p:sp>
        <p:nvSpPr>
          <p:cNvPr id="6" name="Slide Number Placeholder 5"/>
          <p:cNvSpPr>
            <a:spLocks noGrp="1"/>
          </p:cNvSpPr>
          <p:nvPr>
            <p:ph type="sldNum" sz="quarter" idx="5"/>
          </p:nvPr>
        </p:nvSpPr>
        <p:spPr/>
        <p:txBody>
          <a:bodyPr/>
          <a:lstStyle/>
          <a:p>
            <a:fld id="{E7C53960-F689-458B-8D7A-41A34B57E783}" type="slidenum">
              <a:rPr lang="en-US" smtClean="0"/>
              <a:t>7</a:t>
            </a:fld>
            <a:endParaRPr lang="en-US" dirty="0"/>
          </a:p>
        </p:txBody>
      </p:sp>
    </p:spTree>
    <p:extLst>
      <p:ext uri="{BB962C8B-B14F-4D97-AF65-F5344CB8AC3E}">
        <p14:creationId xmlns:p14="http://schemas.microsoft.com/office/powerpoint/2010/main" val="1104217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“Increment View”</a:t>
            </a:r>
          </a:p>
        </p:txBody>
      </p:sp>
      <p:sp>
        <p:nvSpPr>
          <p:cNvPr id="4" name="Date Placeholder 3"/>
          <p:cNvSpPr>
            <a:spLocks noGrp="1"/>
          </p:cNvSpPr>
          <p:nvPr>
            <p:ph type="dt" idx="1"/>
          </p:nvPr>
        </p:nvSpPr>
        <p:spPr/>
        <p:txBody>
          <a:bodyPr/>
          <a:lstStyle/>
          <a:p>
            <a:fld id="{1A51A587-CF36-4882-8F29-AE4CB4C8D94B}" type="datetime8">
              <a:rPr lang="en-US" smtClean="0"/>
              <a:t>6/18/19 2:24 PM</a:t>
            </a:fld>
            <a:endParaRPr lang="en-US" dirty="0"/>
          </a:p>
        </p:txBody>
      </p:sp>
      <p:sp>
        <p:nvSpPr>
          <p:cNvPr id="5" name="Footer Placeholder 4"/>
          <p:cNvSpPr>
            <a:spLocks noGrp="1"/>
          </p:cNvSpPr>
          <p:nvPr>
            <p:ph type="ftr" sz="quarter" idx="4"/>
          </p:nvPr>
        </p:nvSpPr>
        <p:spPr/>
        <p:txBody>
          <a:bodyPr/>
          <a:lstStyle/>
          <a:p>
            <a:r>
              <a:rPr lang="en-US"/>
              <a:t>DRAFT</a:t>
            </a:r>
            <a:endParaRPr lang="en-US" dirty="0"/>
          </a:p>
        </p:txBody>
      </p:sp>
      <p:sp>
        <p:nvSpPr>
          <p:cNvPr id="6" name="Slide Number Placeholder 5"/>
          <p:cNvSpPr>
            <a:spLocks noGrp="1"/>
          </p:cNvSpPr>
          <p:nvPr>
            <p:ph type="sldNum" sz="quarter" idx="5"/>
          </p:nvPr>
        </p:nvSpPr>
        <p:spPr/>
        <p:txBody>
          <a:bodyPr/>
          <a:lstStyle/>
          <a:p>
            <a:fld id="{E7C53960-F689-458B-8D7A-41A34B57E783}" type="slidenum">
              <a:rPr lang="en-US" smtClean="0"/>
              <a:t>14</a:t>
            </a:fld>
            <a:endParaRPr lang="en-US" dirty="0"/>
          </a:p>
        </p:txBody>
      </p:sp>
    </p:spTree>
    <p:extLst>
      <p:ext uri="{BB962C8B-B14F-4D97-AF65-F5344CB8AC3E}">
        <p14:creationId xmlns:p14="http://schemas.microsoft.com/office/powerpoint/2010/main" val="2617851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75D59-CE35-104E-BD71-41BFA60BC9CB}" type="slidenum">
              <a:rPr lang="en-US" smtClean="0"/>
              <a:t>15</a:t>
            </a:fld>
            <a:endParaRPr lang="en-US" dirty="0"/>
          </a:p>
        </p:txBody>
      </p:sp>
    </p:spTree>
    <p:extLst>
      <p:ext uri="{BB962C8B-B14F-4D97-AF65-F5344CB8AC3E}">
        <p14:creationId xmlns:p14="http://schemas.microsoft.com/office/powerpoint/2010/main" val="2466991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Snapshot</a:t>
            </a:r>
          </a:p>
          <a:p>
            <a:r>
              <a:rPr lang="en-US" dirty="0"/>
              <a:t>Show in a manner that isn’t sequential</a:t>
            </a:r>
          </a:p>
        </p:txBody>
      </p:sp>
      <p:sp>
        <p:nvSpPr>
          <p:cNvPr id="4" name="Date Placeholder 3"/>
          <p:cNvSpPr>
            <a:spLocks noGrp="1"/>
          </p:cNvSpPr>
          <p:nvPr>
            <p:ph type="dt" idx="1"/>
          </p:nvPr>
        </p:nvSpPr>
        <p:spPr/>
        <p:txBody>
          <a:bodyPr/>
          <a:lstStyle/>
          <a:p>
            <a:fld id="{1A51A587-CF36-4882-8F29-AE4CB4C8D94B}" type="datetime8">
              <a:rPr lang="en-US" smtClean="0"/>
              <a:t>6/18/19 2:24 PM</a:t>
            </a:fld>
            <a:endParaRPr lang="en-US" dirty="0"/>
          </a:p>
        </p:txBody>
      </p:sp>
      <p:sp>
        <p:nvSpPr>
          <p:cNvPr id="5" name="Footer Placeholder 4"/>
          <p:cNvSpPr>
            <a:spLocks noGrp="1"/>
          </p:cNvSpPr>
          <p:nvPr>
            <p:ph type="ftr" sz="quarter" idx="4"/>
          </p:nvPr>
        </p:nvSpPr>
        <p:spPr/>
        <p:txBody>
          <a:bodyPr/>
          <a:lstStyle/>
          <a:p>
            <a:r>
              <a:rPr lang="en-US"/>
              <a:t>DRAFT</a:t>
            </a:r>
            <a:endParaRPr lang="en-US" dirty="0"/>
          </a:p>
        </p:txBody>
      </p:sp>
      <p:sp>
        <p:nvSpPr>
          <p:cNvPr id="6" name="Slide Number Placeholder 5"/>
          <p:cNvSpPr>
            <a:spLocks noGrp="1"/>
          </p:cNvSpPr>
          <p:nvPr>
            <p:ph type="sldNum" sz="quarter" idx="5"/>
          </p:nvPr>
        </p:nvSpPr>
        <p:spPr/>
        <p:txBody>
          <a:bodyPr/>
          <a:lstStyle/>
          <a:p>
            <a:fld id="{E7C53960-F689-458B-8D7A-41A34B57E783}" type="slidenum">
              <a:rPr lang="en-US" smtClean="0"/>
              <a:t>16</a:t>
            </a:fld>
            <a:endParaRPr lang="en-US" dirty="0"/>
          </a:p>
        </p:txBody>
      </p:sp>
    </p:spTree>
    <p:extLst>
      <p:ext uri="{BB962C8B-B14F-4D97-AF65-F5344CB8AC3E}">
        <p14:creationId xmlns:p14="http://schemas.microsoft.com/office/powerpoint/2010/main" val="4102367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63D3361-C72C-1E49-9698-BB99F246F13B}" type="slidenum">
              <a:rPr lang="en-US"/>
              <a:pPr>
                <a:defRPr/>
              </a:pPr>
              <a:t>17</a:t>
            </a:fld>
            <a:endParaRPr lang="en-US"/>
          </a:p>
        </p:txBody>
      </p:sp>
      <p:sp>
        <p:nvSpPr>
          <p:cNvPr id="40961"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EB1A942D-6066-F042-9F4B-1A29184074D1}" type="slidenum">
              <a:rPr lang="en-US" sz="1300">
                <a:latin typeface="Arial" charset="0"/>
              </a:rPr>
              <a:pPr algn="r">
                <a:buClrTx/>
                <a:buFontTx/>
                <a:buNone/>
                <a:defRPr/>
              </a:pPr>
              <a:t>17</a:t>
            </a:fld>
            <a:endParaRPr lang="en-US" sz="1300">
              <a:latin typeface="Arial" charset="0"/>
            </a:endParaRPr>
          </a:p>
        </p:txBody>
      </p:sp>
      <p:sp>
        <p:nvSpPr>
          <p:cNvPr id="40962"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0963"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676091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5C927E8A-00B1-2740-AFA4-31CB74C14031}" type="slidenum">
              <a:rPr lang="en-US"/>
              <a:pPr>
                <a:defRPr/>
              </a:pPr>
              <a:t>18</a:t>
            </a:fld>
            <a:endParaRPr lang="en-US"/>
          </a:p>
        </p:txBody>
      </p:sp>
      <p:sp>
        <p:nvSpPr>
          <p:cNvPr id="41985"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3E161AFB-77FD-DB4C-9226-2A9AFB1F0354}" type="slidenum">
              <a:rPr lang="en-US" sz="1300">
                <a:latin typeface="Arial" charset="0"/>
              </a:rPr>
              <a:pPr algn="r">
                <a:buClrTx/>
                <a:buFontTx/>
                <a:buNone/>
                <a:defRPr/>
              </a:pPr>
              <a:t>18</a:t>
            </a:fld>
            <a:endParaRPr lang="en-US" sz="1300">
              <a:latin typeface="Arial" charset="0"/>
            </a:endParaRPr>
          </a:p>
        </p:txBody>
      </p:sp>
      <p:sp>
        <p:nvSpPr>
          <p:cNvPr id="41986"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1987"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178809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2F44661-5C38-9D4A-B23D-CDBEE001772F}" type="slidenum">
              <a:rPr lang="en-US"/>
              <a:pPr>
                <a:defRPr/>
              </a:pPr>
              <a:t>19</a:t>
            </a:fld>
            <a:endParaRPr lang="en-US"/>
          </a:p>
        </p:txBody>
      </p:sp>
      <p:sp>
        <p:nvSpPr>
          <p:cNvPr id="4403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D1F8BE35-E5C6-8441-9FD7-24F4E11E7F47}" type="slidenum">
              <a:rPr lang="en-US" sz="1300">
                <a:latin typeface="Arial" charset="0"/>
              </a:rPr>
              <a:pPr algn="r">
                <a:buClrTx/>
                <a:buFontTx/>
                <a:buNone/>
                <a:defRPr/>
              </a:pPr>
              <a:t>19</a:t>
            </a:fld>
            <a:endParaRPr lang="en-US" sz="1300">
              <a:latin typeface="Arial" charset="0"/>
            </a:endParaRPr>
          </a:p>
        </p:txBody>
      </p:sp>
      <p:sp>
        <p:nvSpPr>
          <p:cNvPr id="4403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403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643687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Pre-decisional – For NASA Internal Use Only</a:t>
            </a:r>
          </a:p>
        </p:txBody>
      </p:sp>
      <p:sp>
        <p:nvSpPr>
          <p:cNvPr id="6" name="Slide Number Placeholder 5"/>
          <p:cNvSpPr>
            <a:spLocks noGrp="1"/>
          </p:cNvSpPr>
          <p:nvPr>
            <p:ph type="sldNum" sz="quarter" idx="12"/>
          </p:nvPr>
        </p:nvSpPr>
        <p:spPr/>
        <p:txBody>
          <a:body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PPT6_Cover_100DPI.png"/>
          <p:cNvPicPr>
            <a:picLocks noChangeAspect="1"/>
          </p:cNvPicPr>
          <p:nvPr/>
        </p:nvPicPr>
        <p:blipFill>
          <a:blip r:embed="rId2"/>
          <a:srcRect/>
          <a:stretch>
            <a:fillRect/>
          </a:stretch>
        </p:blipFill>
        <p:spPr>
          <a:xfrm>
            <a:off x="1" y="0"/>
            <a:ext cx="9144000" cy="6858000"/>
          </a:xfrm>
          <a:prstGeom prst="rect">
            <a:avLst/>
          </a:prstGeom>
        </p:spPr>
      </p:pic>
    </p:spTree>
    <p:extLst>
      <p:ext uri="{BB962C8B-B14F-4D97-AF65-F5344CB8AC3E}">
        <p14:creationId xmlns:p14="http://schemas.microsoft.com/office/powerpoint/2010/main" val="1979499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4800600"/>
            <a:ext cx="63246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1219200" y="1219201"/>
            <a:ext cx="64008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271848" y="5367338"/>
            <a:ext cx="63481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4"/>
          <p:cNvSpPr>
            <a:spLocks noGrp="1"/>
          </p:cNvSpPr>
          <p:nvPr>
            <p:ph type="ftr" sz="quarter" idx="11"/>
          </p:nvPr>
        </p:nvSpPr>
        <p:spPr>
          <a:xfrm>
            <a:off x="3124200" y="6618479"/>
            <a:ext cx="2895600" cy="365125"/>
          </a:xfrm>
        </p:spPr>
        <p:txBody>
          <a:bodyPr/>
          <a:lstStyle/>
          <a:p>
            <a:r>
              <a:rPr lang="en-US" dirty="0"/>
              <a:t>Pre-decisional – For NASA Internal Use Only</a:t>
            </a:r>
          </a:p>
        </p:txBody>
      </p:sp>
    </p:spTree>
    <p:extLst>
      <p:ext uri="{BB962C8B-B14F-4D97-AF65-F5344CB8AC3E}">
        <p14:creationId xmlns:p14="http://schemas.microsoft.com/office/powerpoint/2010/main" val="2835312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sp>
        <p:nvSpPr>
          <p:cNvPr id="7" name="Footer Placeholder 4"/>
          <p:cNvSpPr>
            <a:spLocks noGrp="1"/>
          </p:cNvSpPr>
          <p:nvPr>
            <p:ph type="ftr" sz="quarter" idx="11"/>
          </p:nvPr>
        </p:nvSpPr>
        <p:spPr>
          <a:xfrm>
            <a:off x="3124200" y="6618479"/>
            <a:ext cx="2895600" cy="365125"/>
          </a:xfrm>
        </p:spPr>
        <p:txBody>
          <a:bodyPr/>
          <a:lstStyle/>
          <a:p>
            <a:r>
              <a:rPr lang="en-US" dirty="0"/>
              <a:t>Pre-decisional – For NASA Internal Use Only</a:t>
            </a:r>
          </a:p>
        </p:txBody>
      </p:sp>
    </p:spTree>
    <p:extLst>
      <p:ext uri="{BB962C8B-B14F-4D97-AF65-F5344CB8AC3E}">
        <p14:creationId xmlns:p14="http://schemas.microsoft.com/office/powerpoint/2010/main" val="2948559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2"/>
            <a:ext cx="2057400" cy="4830763"/>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457200" y="1295402"/>
            <a:ext cx="6019800" cy="4830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sp>
        <p:nvSpPr>
          <p:cNvPr id="7" name="Footer Placeholder 4"/>
          <p:cNvSpPr>
            <a:spLocks noGrp="1"/>
          </p:cNvSpPr>
          <p:nvPr>
            <p:ph type="ftr" sz="quarter" idx="11"/>
          </p:nvPr>
        </p:nvSpPr>
        <p:spPr>
          <a:xfrm>
            <a:off x="3124200" y="6618479"/>
            <a:ext cx="2895600" cy="365125"/>
          </a:xfrm>
        </p:spPr>
        <p:txBody>
          <a:bodyPr/>
          <a:lstStyle/>
          <a:p>
            <a:r>
              <a:rPr lang="en-US" dirty="0"/>
              <a:t>Pre-decisional – For NASA Internal Use Only</a:t>
            </a:r>
          </a:p>
        </p:txBody>
      </p:sp>
    </p:spTree>
    <p:extLst>
      <p:ext uri="{BB962C8B-B14F-4D97-AF65-F5344CB8AC3E}">
        <p14:creationId xmlns:p14="http://schemas.microsoft.com/office/powerpoint/2010/main" val="4223708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Pre-decisional – For NASA Internal Use Only</a:t>
            </a:r>
          </a:p>
        </p:txBody>
      </p:sp>
      <p:sp>
        <p:nvSpPr>
          <p:cNvPr id="6" name="Slide Number Placeholder 5"/>
          <p:cNvSpPr>
            <a:spLocks noGrp="1"/>
          </p:cNvSpPr>
          <p:nvPr>
            <p:ph type="sldNum" sz="quarter" idx="12"/>
          </p:nvPr>
        </p:nvSpPr>
        <p:spPr/>
        <p:txBody>
          <a:body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PPT6_Cover_100DPI.png"/>
          <p:cNvPicPr>
            <a:picLocks noChangeAspect="1"/>
          </p:cNvPicPr>
          <p:nvPr/>
        </p:nvPicPr>
        <p:blipFill>
          <a:blip r:embed="rId2"/>
          <a:srcRect/>
          <a:stretch>
            <a:fillRect/>
          </a:stretch>
        </p:blipFill>
        <p:spPr>
          <a:xfrm>
            <a:off x="1" y="0"/>
            <a:ext cx="9144000" cy="6858000"/>
          </a:xfrm>
          <a:prstGeom prst="rect">
            <a:avLst/>
          </a:prstGeom>
        </p:spPr>
      </p:pic>
    </p:spTree>
    <p:extLst>
      <p:ext uri="{BB962C8B-B14F-4D97-AF65-F5344CB8AC3E}">
        <p14:creationId xmlns:p14="http://schemas.microsoft.com/office/powerpoint/2010/main" val="1381783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rgbClr val="FF0000"/>
                </a:solidFill>
              </a:defRPr>
            </a:lvl1pPr>
          </a:lstStyle>
          <a:p>
            <a:r>
              <a:rPr lang="en-US" dirty="0"/>
              <a:t>Pre-decisional – For NASA Internal Use Only</a:t>
            </a:r>
          </a:p>
        </p:txBody>
      </p:sp>
      <p:sp>
        <p:nvSpPr>
          <p:cNvPr id="6" name="Slide Number Placeholder 5"/>
          <p:cNvSpPr>
            <a:spLocks noGrp="1"/>
          </p:cNvSpPr>
          <p:nvPr>
            <p:ph type="sldNum" sz="quarter" idx="12"/>
          </p:nvPr>
        </p:nvSpPr>
        <p:spPr/>
        <p:txBody>
          <a:body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2017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38602"/>
            <a:ext cx="7772400" cy="1362075"/>
          </a:xfrm>
        </p:spPr>
        <p:txBody>
          <a:bodyPr anchor="t"/>
          <a:lstStyle>
            <a:lvl1pPr algn="l">
              <a:defRPr sz="40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22313" y="251460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rgbClr val="FF0000"/>
                </a:solidFill>
              </a:defRPr>
            </a:lvl1pPr>
          </a:lstStyle>
          <a:p>
            <a:r>
              <a:rPr lang="en-US" dirty="0"/>
              <a:t>Pre-decisional – For NASA Internal Use Only</a:t>
            </a:r>
          </a:p>
        </p:txBody>
      </p:sp>
      <p:sp>
        <p:nvSpPr>
          <p:cNvPr id="6" name="Slide Number Placeholder 5"/>
          <p:cNvSpPr>
            <a:spLocks noGrp="1"/>
          </p:cNvSpPr>
          <p:nvPr>
            <p:ph type="sldNum" sz="quarter" idx="12"/>
          </p:nvPr>
        </p:nvSpPr>
        <p:spPr/>
        <p:txBody>
          <a:body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8967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solidFill>
                  <a:srgbClr val="FF0000"/>
                </a:solidFill>
              </a:defRPr>
            </a:lvl1pPr>
          </a:lstStyle>
          <a:p>
            <a:r>
              <a:rPr lang="en-US" dirty="0"/>
              <a:t>Pre-decisional – For NASA Internal Use Only</a:t>
            </a:r>
          </a:p>
        </p:txBody>
      </p:sp>
      <p:sp>
        <p:nvSpPr>
          <p:cNvPr id="7" name="Slide Number Placeholder 6"/>
          <p:cNvSpPr>
            <a:spLocks noGrp="1"/>
          </p:cNvSpPr>
          <p:nvPr>
            <p:ph type="sldNum" sz="quarter" idx="12"/>
          </p:nvPr>
        </p:nvSpPr>
        <p:spPr/>
        <p:txBody>
          <a:body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0635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0000"/>
                </a:solidFill>
              </a:defRPr>
            </a:lvl1pPr>
          </a:lstStyle>
          <a:p>
            <a:r>
              <a:rPr lang="en-US" dirty="0"/>
              <a:t>Pre-decisional – For NASA Internal Use Only</a:t>
            </a:r>
          </a:p>
        </p:txBody>
      </p:sp>
      <p:sp>
        <p:nvSpPr>
          <p:cNvPr id="9" name="Slide Number Placeholder 8"/>
          <p:cNvSpPr>
            <a:spLocks noGrp="1"/>
          </p:cNvSpPr>
          <p:nvPr>
            <p:ph type="sldNum" sz="quarter" idx="12"/>
          </p:nvPr>
        </p:nvSpPr>
        <p:spPr/>
        <p:txBody>
          <a:body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2097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solidFill>
                  <a:srgbClr val="FF0000"/>
                </a:solidFill>
              </a:defRPr>
            </a:lvl1pPr>
          </a:lstStyle>
          <a:p>
            <a:r>
              <a:rPr lang="en-US" dirty="0"/>
              <a:t>Pre-decisional – For NASA Internal Use Only</a:t>
            </a:r>
          </a:p>
        </p:txBody>
      </p:sp>
      <p:sp>
        <p:nvSpPr>
          <p:cNvPr id="5" name="Slide Number Placeholder 4"/>
          <p:cNvSpPr>
            <a:spLocks noGrp="1"/>
          </p:cNvSpPr>
          <p:nvPr>
            <p:ph type="sldNum" sz="quarter" idx="12"/>
          </p:nvPr>
        </p:nvSpPr>
        <p:spPr/>
        <p:txBody>
          <a:body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5886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defRPr>
                <a:solidFill>
                  <a:srgbClr val="FF0000"/>
                </a:solidFill>
              </a:defRPr>
            </a:lvl1pPr>
          </a:lstStyle>
          <a:p>
            <a:r>
              <a:rPr lang="en-US" dirty="0"/>
              <a:t>Pre-decisional – For NASA Internal Use Only</a:t>
            </a:r>
          </a:p>
        </p:txBody>
      </p:sp>
      <p:sp>
        <p:nvSpPr>
          <p:cNvPr id="4" name="Slide Number Placeholder 3"/>
          <p:cNvSpPr>
            <a:spLocks noGrp="1"/>
          </p:cNvSpPr>
          <p:nvPr>
            <p:ph type="sldNum" sz="quarter" idx="12"/>
          </p:nvPr>
        </p:nvSpPr>
        <p:spPr/>
        <p:txBody>
          <a:body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789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4"/>
          <p:cNvSpPr>
            <a:spLocks noGrp="1"/>
          </p:cNvSpPr>
          <p:nvPr>
            <p:ph type="ftr" sz="quarter" idx="11"/>
          </p:nvPr>
        </p:nvSpPr>
        <p:spPr>
          <a:xfrm>
            <a:off x="3124200" y="6618479"/>
            <a:ext cx="2895600" cy="365125"/>
          </a:xfrm>
        </p:spPr>
        <p:txBody>
          <a:bodyPr/>
          <a:lstStyle/>
          <a:p>
            <a:r>
              <a:rPr lang="en-US" dirty="0"/>
              <a:t>Pre-decisional – For NASA Internal Use Only</a:t>
            </a:r>
          </a:p>
        </p:txBody>
      </p:sp>
    </p:spTree>
    <p:extLst>
      <p:ext uri="{BB962C8B-B14F-4D97-AF65-F5344CB8AC3E}">
        <p14:creationId xmlns:p14="http://schemas.microsoft.com/office/powerpoint/2010/main" val="1776827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6888" y="1295400"/>
            <a:ext cx="3008313" cy="1162050"/>
          </a:xfrm>
        </p:spPr>
        <p:txBody>
          <a:bodyPr anchor="b"/>
          <a:lstStyle>
            <a:lvl1pPr algn="l">
              <a:defRPr sz="2000" b="1">
                <a:solidFill>
                  <a:schemeClr val="tx1"/>
                </a:solidFill>
              </a:defRPr>
            </a:lvl1pPr>
          </a:lstStyle>
          <a:p>
            <a:r>
              <a:rPr lang="en-US"/>
              <a:t>Click to edit Master title style</a:t>
            </a:r>
          </a:p>
        </p:txBody>
      </p:sp>
      <p:sp>
        <p:nvSpPr>
          <p:cNvPr id="3" name="Content Placeholder 2"/>
          <p:cNvSpPr>
            <a:spLocks noGrp="1"/>
          </p:cNvSpPr>
          <p:nvPr>
            <p:ph idx="1"/>
          </p:nvPr>
        </p:nvSpPr>
        <p:spPr>
          <a:xfrm>
            <a:off x="3575050" y="1295402"/>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6888" y="2438402"/>
            <a:ext cx="3008313" cy="3687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solidFill>
                  <a:srgbClr val="FF0000"/>
                </a:solidFill>
              </a:defRPr>
            </a:lvl1pPr>
          </a:lstStyle>
          <a:p>
            <a:r>
              <a:rPr lang="en-US" dirty="0"/>
              <a:t>Pre-decisional – For NASA Internal Use Only</a:t>
            </a:r>
          </a:p>
        </p:txBody>
      </p:sp>
      <p:sp>
        <p:nvSpPr>
          <p:cNvPr id="7" name="Slide Number Placeholder 6"/>
          <p:cNvSpPr>
            <a:spLocks noGrp="1"/>
          </p:cNvSpPr>
          <p:nvPr>
            <p:ph type="sldNum" sz="quarter" idx="12"/>
          </p:nvPr>
        </p:nvSpPr>
        <p:spPr/>
        <p:txBody>
          <a:body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1083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4800600"/>
            <a:ext cx="63246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1219200" y="1219201"/>
            <a:ext cx="64008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271848" y="5367338"/>
            <a:ext cx="63481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solidFill>
                  <a:srgbClr val="FF0000"/>
                </a:solidFill>
              </a:defRPr>
            </a:lvl1pPr>
          </a:lstStyle>
          <a:p>
            <a:r>
              <a:rPr lang="en-US" dirty="0"/>
              <a:t>Pre-decisional – For NASA Internal Use Only</a:t>
            </a:r>
          </a:p>
        </p:txBody>
      </p:sp>
      <p:sp>
        <p:nvSpPr>
          <p:cNvPr id="7" name="Slide Number Placeholder 6"/>
          <p:cNvSpPr>
            <a:spLocks noGrp="1"/>
          </p:cNvSpPr>
          <p:nvPr>
            <p:ph type="sldNum" sz="quarter" idx="12"/>
          </p:nvPr>
        </p:nvSpPr>
        <p:spPr/>
        <p:txBody>
          <a:body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5997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rgbClr val="FF0000"/>
                </a:solidFill>
              </a:defRPr>
            </a:lvl1pPr>
          </a:lstStyle>
          <a:p>
            <a:r>
              <a:rPr lang="en-US" dirty="0"/>
              <a:t>Pre-decisional – For NASA Internal Use Only</a:t>
            </a:r>
          </a:p>
        </p:txBody>
      </p:sp>
      <p:sp>
        <p:nvSpPr>
          <p:cNvPr id="6" name="Slide Number Placeholder 5"/>
          <p:cNvSpPr>
            <a:spLocks noGrp="1"/>
          </p:cNvSpPr>
          <p:nvPr>
            <p:ph type="sldNum" sz="quarter" idx="12"/>
          </p:nvPr>
        </p:nvSpPr>
        <p:spPr/>
        <p:txBody>
          <a:body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0517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2"/>
            <a:ext cx="2057400" cy="4830763"/>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457200" y="1295402"/>
            <a:ext cx="6019800" cy="4830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rgbClr val="FF0000"/>
                </a:solidFill>
              </a:defRPr>
            </a:lvl1pPr>
          </a:lstStyle>
          <a:p>
            <a:r>
              <a:rPr lang="en-US" dirty="0"/>
              <a:t>Pre-decisional – For NASA Internal Use Only</a:t>
            </a:r>
          </a:p>
        </p:txBody>
      </p:sp>
      <p:sp>
        <p:nvSpPr>
          <p:cNvPr id="6" name="Slide Number Placeholder 5"/>
          <p:cNvSpPr>
            <a:spLocks noGrp="1"/>
          </p:cNvSpPr>
          <p:nvPr>
            <p:ph type="sldNum" sz="quarter" idx="12"/>
          </p:nvPr>
        </p:nvSpPr>
        <p:spPr/>
        <p:txBody>
          <a:body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200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38602"/>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51460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rgbClr val="FF0000"/>
                </a:solidFill>
              </a:defRPr>
            </a:lvl1pPr>
          </a:lstStyle>
          <a:p>
            <a:r>
              <a:rPr lang="en-US" dirty="0"/>
              <a:t>Pre-decisional – For NASA Internal Use Only</a:t>
            </a:r>
          </a:p>
        </p:txBody>
      </p:sp>
      <p:sp>
        <p:nvSpPr>
          <p:cNvPr id="6" name="Slide Number Placeholder 5"/>
          <p:cNvSpPr>
            <a:spLocks noGrp="1"/>
          </p:cNvSpPr>
          <p:nvPr>
            <p:ph type="sldNum" sz="quarter" idx="12"/>
          </p:nvPr>
        </p:nvSpPr>
        <p:spPr/>
        <p:txBody>
          <a:body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572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4"/>
          <p:cNvSpPr>
            <a:spLocks noGrp="1"/>
          </p:cNvSpPr>
          <p:nvPr>
            <p:ph type="ftr" sz="quarter" idx="11"/>
          </p:nvPr>
        </p:nvSpPr>
        <p:spPr>
          <a:xfrm>
            <a:off x="3124200" y="6618479"/>
            <a:ext cx="2895600" cy="365125"/>
          </a:xfrm>
        </p:spPr>
        <p:txBody>
          <a:bodyPr/>
          <a:lstStyle/>
          <a:p>
            <a:r>
              <a:rPr lang="en-US" dirty="0"/>
              <a:t>Pre-decisional – For NASA Internal Use Only</a:t>
            </a:r>
          </a:p>
        </p:txBody>
      </p:sp>
    </p:spTree>
    <p:extLst>
      <p:ext uri="{BB962C8B-B14F-4D97-AF65-F5344CB8AC3E}">
        <p14:creationId xmlns:p14="http://schemas.microsoft.com/office/powerpoint/2010/main" val="9256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4"/>
          <p:cNvSpPr>
            <a:spLocks noGrp="1"/>
          </p:cNvSpPr>
          <p:nvPr>
            <p:ph type="ftr" sz="quarter" idx="11"/>
          </p:nvPr>
        </p:nvSpPr>
        <p:spPr>
          <a:xfrm>
            <a:off x="3124200" y="6618479"/>
            <a:ext cx="2895600" cy="365125"/>
          </a:xfrm>
        </p:spPr>
        <p:txBody>
          <a:bodyPr/>
          <a:lstStyle/>
          <a:p>
            <a:r>
              <a:rPr lang="en-US" dirty="0"/>
              <a:t>Pre-decisional – For NASA Internal Use Only</a:t>
            </a:r>
          </a:p>
        </p:txBody>
      </p:sp>
    </p:spTree>
    <p:extLst>
      <p:ext uri="{BB962C8B-B14F-4D97-AF65-F5344CB8AC3E}">
        <p14:creationId xmlns:p14="http://schemas.microsoft.com/office/powerpoint/2010/main" val="314644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sp>
        <p:nvSpPr>
          <p:cNvPr id="6" name="Footer Placeholder 4"/>
          <p:cNvSpPr>
            <a:spLocks noGrp="1"/>
          </p:cNvSpPr>
          <p:nvPr>
            <p:ph type="ftr" sz="quarter" idx="11"/>
          </p:nvPr>
        </p:nvSpPr>
        <p:spPr>
          <a:xfrm>
            <a:off x="3124200" y="6618479"/>
            <a:ext cx="2895600" cy="365125"/>
          </a:xfrm>
        </p:spPr>
        <p:txBody>
          <a:bodyPr/>
          <a:lstStyle/>
          <a:p>
            <a:r>
              <a:rPr lang="en-US" dirty="0"/>
              <a:t>Pre-decisional – For NASA Internal Use Only</a:t>
            </a:r>
          </a:p>
        </p:txBody>
      </p:sp>
    </p:spTree>
    <p:extLst>
      <p:ext uri="{BB962C8B-B14F-4D97-AF65-F5344CB8AC3E}">
        <p14:creationId xmlns:p14="http://schemas.microsoft.com/office/powerpoint/2010/main" val="244775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11"/>
          </p:nvPr>
        </p:nvSpPr>
        <p:spPr>
          <a:xfrm>
            <a:off x="3124200" y="6618479"/>
            <a:ext cx="2895600" cy="365125"/>
          </a:xfrm>
        </p:spPr>
        <p:txBody>
          <a:bodyPr/>
          <a:lstStyle/>
          <a:p>
            <a:r>
              <a:rPr lang="en-US" dirty="0"/>
              <a:t>Pre-decisional – For NASA Internal Use Only</a:t>
            </a:r>
          </a:p>
        </p:txBody>
      </p:sp>
    </p:spTree>
    <p:extLst>
      <p:ext uri="{BB962C8B-B14F-4D97-AF65-F5344CB8AC3E}">
        <p14:creationId xmlns:p14="http://schemas.microsoft.com/office/powerpoint/2010/main" val="55788419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618479"/>
            <a:ext cx="2895600" cy="365125"/>
          </a:xfrm>
        </p:spPr>
        <p:txBody>
          <a:bodyPr/>
          <a:lstStyle/>
          <a:p>
            <a:r>
              <a:rPr lang="en-US" dirty="0"/>
              <a:t>Pre-decisional – For NASA Internal Use Only</a:t>
            </a:r>
          </a:p>
        </p:txBody>
      </p:sp>
    </p:spTree>
    <p:extLst>
      <p:ext uri="{BB962C8B-B14F-4D97-AF65-F5344CB8AC3E}">
        <p14:creationId xmlns:p14="http://schemas.microsoft.com/office/powerpoint/2010/main" val="2809912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6888" y="1295400"/>
            <a:ext cx="3008313" cy="1162050"/>
          </a:xfrm>
        </p:spPr>
        <p:txBody>
          <a:bodyPr anchor="b"/>
          <a:lstStyle>
            <a:lvl1pPr algn="l">
              <a:defRPr sz="2000" b="1">
                <a:solidFill>
                  <a:schemeClr val="tx1"/>
                </a:solidFill>
              </a:defRPr>
            </a:lvl1pPr>
          </a:lstStyle>
          <a:p>
            <a:r>
              <a:rPr lang="en-US"/>
              <a:t>Click to edit Master title style</a:t>
            </a:r>
          </a:p>
        </p:txBody>
      </p:sp>
      <p:sp>
        <p:nvSpPr>
          <p:cNvPr id="3" name="Content Placeholder 2"/>
          <p:cNvSpPr>
            <a:spLocks noGrp="1"/>
          </p:cNvSpPr>
          <p:nvPr>
            <p:ph idx="1"/>
          </p:nvPr>
        </p:nvSpPr>
        <p:spPr>
          <a:xfrm>
            <a:off x="3575050" y="1295402"/>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6888" y="2438402"/>
            <a:ext cx="3008313" cy="3687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4"/>
          <p:cNvSpPr>
            <a:spLocks noGrp="1"/>
          </p:cNvSpPr>
          <p:nvPr>
            <p:ph type="ftr" sz="quarter" idx="11"/>
          </p:nvPr>
        </p:nvSpPr>
        <p:spPr>
          <a:xfrm>
            <a:off x="3124200" y="6618479"/>
            <a:ext cx="2895600" cy="365125"/>
          </a:xfrm>
        </p:spPr>
        <p:txBody>
          <a:bodyPr/>
          <a:lstStyle/>
          <a:p>
            <a:r>
              <a:rPr lang="en-US" dirty="0"/>
              <a:t>Pre-decisional – For NASA Internal Use Only</a:t>
            </a:r>
          </a:p>
        </p:txBody>
      </p:sp>
    </p:spTree>
    <p:extLst>
      <p:ext uri="{BB962C8B-B14F-4D97-AF65-F5344CB8AC3E}">
        <p14:creationId xmlns:p14="http://schemas.microsoft.com/office/powerpoint/2010/main" val="558368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4"/>
          <a:srcRect b="82927"/>
          <a:stretch/>
        </p:blipFill>
        <p:spPr>
          <a:xfrm>
            <a:off x="2652" y="-297"/>
            <a:ext cx="9138696" cy="1171006"/>
          </a:xfrm>
          <a:prstGeom prst="rect">
            <a:avLst/>
          </a:prstGeom>
        </p:spPr>
      </p:pic>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57584" y="6625710"/>
            <a:ext cx="2895600" cy="365125"/>
          </a:xfrm>
          <a:prstGeom prst="rect">
            <a:avLst/>
          </a:prstGeom>
        </p:spPr>
        <p:txBody>
          <a:bodyPr vert="horz" lIns="91440" tIns="45720" rIns="91440" bIns="45720" rtlCol="0" anchor="ctr"/>
          <a:lstStyle>
            <a:lvl1pPr algn="ctr">
              <a:defRPr sz="600">
                <a:solidFill>
                  <a:srgbClr val="FF0000"/>
                </a:solidFill>
                <a:latin typeface="Arial" panose="020B0604020202020204" pitchFamily="34" charset="0"/>
                <a:cs typeface="Arial" panose="020B0604020202020204" pitchFamily="34" charset="0"/>
              </a:defRPr>
            </a:lvl1pPr>
          </a:lstStyle>
          <a:p>
            <a:r>
              <a:rPr lang="en-US" dirty="0"/>
              <a:t>Pre-decisional – For NASA Internal Use Only</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pic>
        <p:nvPicPr>
          <p:cNvPr id="8" name="Content Placeholder 5" descr="NASA color.png"/>
          <p:cNvPicPr>
            <a:picLocks noChangeAspect="1"/>
          </p:cNvPicPr>
          <p:nvPr/>
        </p:nvPicPr>
        <p:blipFill>
          <a:blip r:embed="rId15" cstate="print">
            <a:extLst>
              <a:ext uri="{28A0092B-C50C-407E-A947-70E740481C1C}">
                <a14:useLocalDpi xmlns:a14="http://schemas.microsoft.com/office/drawing/2010/main"/>
              </a:ext>
            </a:extLst>
          </a:blip>
          <a:srcRect/>
          <a:stretch>
            <a:fillRect/>
          </a:stretch>
        </p:blipFill>
        <p:spPr>
          <a:xfrm>
            <a:off x="114289" y="170675"/>
            <a:ext cx="886047" cy="762000"/>
          </a:xfrm>
          <a:prstGeom prst="rect">
            <a:avLst/>
          </a:prstGeom>
        </p:spPr>
      </p:pic>
      <p:pic>
        <p:nvPicPr>
          <p:cNvPr id="9" name="Picture 2" descr="C:\Users\itzinis\Documents\Work\Graphics\SCaN\New logo\57933 Lapel pin.png"/>
          <p:cNvPicPr>
            <a:picLocks noChangeArrowheads="1"/>
          </p:cNvPicPr>
          <p:nvPr/>
        </p:nvPicPr>
        <p:blipFill>
          <a:blip r:embed="rId16"/>
          <a:srcRect/>
          <a:stretch>
            <a:fillRect/>
          </a:stretch>
        </p:blipFill>
        <p:spPr>
          <a:xfrm>
            <a:off x="8210433" y="204203"/>
            <a:ext cx="804672" cy="6949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idx="1"/>
          </p:nvPr>
        </p:nvSpPr>
        <p:spPr>
          <a:xfrm>
            <a:off x="381000" y="1371600"/>
            <a:ext cx="83820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1000335" y="0"/>
            <a:ext cx="7210099" cy="10668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69358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720" r:id="rId7"/>
    <p:sldLayoutId id="2147483691" r:id="rId8"/>
    <p:sldLayoutId id="2147483692" r:id="rId9"/>
    <p:sldLayoutId id="2147483693" r:id="rId10"/>
    <p:sldLayoutId id="2147483694" r:id="rId11"/>
    <p:sldLayoutId id="2147483695" r:id="rId12"/>
  </p:sldLayoutIdLst>
  <p:hf hdr="0" dt="0"/>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PPT6_INNER1_100DPI.png"/>
          <p:cNvPicPr>
            <a:picLocks noChangeAspect="1"/>
          </p:cNvPicPr>
          <p:nvPr/>
        </p:nvPicPr>
        <p:blipFill>
          <a:blip r:embed="rId13"/>
          <a:srcRect/>
          <a:stretch>
            <a:fillRect/>
          </a:stretch>
        </p:blipFill>
        <p:spPr>
          <a:xfrm>
            <a:off x="1" y="0"/>
            <a:ext cx="9139715" cy="6858000"/>
          </a:xfrm>
          <a:prstGeom prst="rect">
            <a:avLst/>
          </a:prstGeom>
        </p:spPr>
      </p:pic>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616296"/>
            <a:ext cx="2895600" cy="365125"/>
          </a:xfrm>
          <a:prstGeom prst="rect">
            <a:avLst/>
          </a:prstGeom>
        </p:spPr>
        <p:txBody>
          <a:bodyPr vert="horz" lIns="91440" tIns="45720" rIns="91440" bIns="45720" rtlCol="0" anchor="ctr"/>
          <a:lstStyle>
            <a:lvl1pPr algn="ctr">
              <a:defRPr sz="600">
                <a:solidFill>
                  <a:srgbClr val="FF0000"/>
                </a:solidFill>
                <a:latin typeface="Arial" panose="020B0604020202020204" pitchFamily="34" charset="0"/>
                <a:cs typeface="Arial" panose="020B0604020202020204" pitchFamily="34" charset="0"/>
              </a:defRPr>
            </a:lvl1pPr>
          </a:lstStyle>
          <a:p>
            <a:r>
              <a:rPr lang="en-US" dirty="0"/>
              <a:t>Pre-decisional – For NASA Internal Use Only</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5596B-25E3-7445-9A69-E85F04D095F3}" type="slidenum">
              <a:rPr lang="en-US" smtClean="0">
                <a:solidFill>
                  <a:prstClr val="black">
                    <a:tint val="75000"/>
                  </a:prstClr>
                </a:solidFill>
              </a:rPr>
              <a:pPr/>
              <a:t>‹#›</a:t>
            </a:fld>
            <a:endParaRPr lang="en-US" dirty="0">
              <a:solidFill>
                <a:prstClr val="black">
                  <a:tint val="75000"/>
                </a:prstClr>
              </a:solidFill>
            </a:endParaRPr>
          </a:p>
        </p:txBody>
      </p:sp>
      <p:pic>
        <p:nvPicPr>
          <p:cNvPr id="8" name="Content Placeholder 5" descr="NASA color.png"/>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a:xfrm>
            <a:off x="114289" y="170675"/>
            <a:ext cx="886047" cy="762000"/>
          </a:xfrm>
          <a:prstGeom prst="rect">
            <a:avLst/>
          </a:prstGeom>
        </p:spPr>
      </p:pic>
      <p:pic>
        <p:nvPicPr>
          <p:cNvPr id="9" name="Picture 2" descr="C:\Users\itzinis\Documents\Work\Graphics\SCaN\New logo\57933 Lapel pin.png"/>
          <p:cNvPicPr>
            <a:picLocks noChangeArrowheads="1"/>
          </p:cNvPicPr>
          <p:nvPr/>
        </p:nvPicPr>
        <p:blipFill>
          <a:blip r:embed="rId15"/>
          <a:srcRect/>
          <a:stretch>
            <a:fillRect/>
          </a:stretch>
        </p:blipFill>
        <p:spPr>
          <a:xfrm>
            <a:off x="8210433" y="204203"/>
            <a:ext cx="804672" cy="6949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idx="1"/>
          </p:nvPr>
        </p:nvSpPr>
        <p:spPr>
          <a:xfrm>
            <a:off x="381000" y="1371600"/>
            <a:ext cx="83820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1000335" y="0"/>
            <a:ext cx="7210099" cy="10668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0520036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hyperlink" Target="https://dodcio.defense.gov/Library/DoDArchitectureFramework/dodaf20_standards.aspx" TargetMode="External"/><Relationship Id="rId3" Type="http://schemas.openxmlformats.org/officeDocument/2006/relationships/hyperlink" Target="https://dodcio.defense.gov/Library/DoDArchitectureFramework/dodaf20_capability.aspx" TargetMode="External"/><Relationship Id="rId7" Type="http://schemas.openxmlformats.org/officeDocument/2006/relationships/hyperlink" Target="https://dodcio.defense.gov/Library/DoDArchitectureFramework/dodaf20_services.aspx" TargetMode="External"/><Relationship Id="rId2" Type="http://schemas.openxmlformats.org/officeDocument/2006/relationships/hyperlink" Target="https://dodcio.defense.gov/Library/DoDArchitectureFramework/dodaf20_all_view.aspx" TargetMode="External"/><Relationship Id="rId1" Type="http://schemas.openxmlformats.org/officeDocument/2006/relationships/slideLayout" Target="../slideLayouts/slideLayout14.xml"/><Relationship Id="rId6" Type="http://schemas.openxmlformats.org/officeDocument/2006/relationships/hyperlink" Target="https://dodcio.defense.gov/Library/DoDArchitectureFramework/dodaf20_project.aspx" TargetMode="External"/><Relationship Id="rId5" Type="http://schemas.openxmlformats.org/officeDocument/2006/relationships/hyperlink" Target="https://dodcio.defense.gov/Library/DoDArchitectureFramework/dodaf20_operational.aspx" TargetMode="External"/><Relationship Id="rId4" Type="http://schemas.openxmlformats.org/officeDocument/2006/relationships/hyperlink" Target="https://dodcio.defense.gov/Library/DoDArchitectureFramework/dodaf20_data.aspx" TargetMode="External"/><Relationship Id="rId9" Type="http://schemas.openxmlformats.org/officeDocument/2006/relationships/hyperlink" Target="https://dodcio.defense.gov/Library/DoDArchitectureFramework/dodaf20_systems.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25.emf"/><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736" y="-80113"/>
            <a:ext cx="7772400" cy="1470025"/>
          </a:xfrm>
        </p:spPr>
        <p:txBody>
          <a:bodyPr>
            <a:normAutofit/>
          </a:bodyPr>
          <a:lstStyle/>
          <a:p>
            <a:r>
              <a:rPr lang="en-US" sz="2800" dirty="0" err="1">
                <a:solidFill>
                  <a:schemeClr val="tx1"/>
                </a:solidFill>
              </a:rPr>
              <a:t>SCaN</a:t>
            </a:r>
            <a:r>
              <a:rPr lang="en-US" sz="2800" dirty="0">
                <a:solidFill>
                  <a:schemeClr val="tx1"/>
                </a:solidFill>
              </a:rPr>
              <a:t> MBSE Methodology &amp; Framework</a:t>
            </a:r>
          </a:p>
        </p:txBody>
      </p:sp>
      <p:sp>
        <p:nvSpPr>
          <p:cNvPr id="7" name="Rectangle 6"/>
          <p:cNvSpPr/>
          <p:nvPr/>
        </p:nvSpPr>
        <p:spPr>
          <a:xfrm>
            <a:off x="3207774" y="5937527"/>
            <a:ext cx="4572000" cy="369332"/>
          </a:xfrm>
          <a:prstGeom prst="rect">
            <a:avLst/>
          </a:prstGeom>
        </p:spPr>
        <p:txBody>
          <a:bodyPr>
            <a:spAutoFit/>
          </a:bodyPr>
          <a:lstStyle/>
          <a:p>
            <a:pPr algn="r" eaLnBrk="0" hangingPunct="0">
              <a:tabLst>
                <a:tab pos="3771900" algn="l"/>
              </a:tabLst>
            </a:pPr>
            <a:r>
              <a:rPr lang="en-US" b="1" dirty="0">
                <a:solidFill>
                  <a:prstClr val="black"/>
                </a:solidFill>
                <a:latin typeface="Arial" panose="020B0604020202020204" pitchFamily="34" charset="0"/>
                <a:cs typeface="Arial" panose="020B0604020202020204" pitchFamily="34" charset="0"/>
              </a:rPr>
              <a:t>20 June, 2019</a:t>
            </a:r>
          </a:p>
        </p:txBody>
      </p:sp>
    </p:spTree>
    <p:extLst>
      <p:ext uri="{BB962C8B-B14F-4D97-AF65-F5344CB8AC3E}">
        <p14:creationId xmlns:p14="http://schemas.microsoft.com/office/powerpoint/2010/main" val="82511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ED69D8A-FB01-7E44-A07B-0E58A5562A00}"/>
              </a:ext>
            </a:extLst>
          </p:cNvPr>
          <p:cNvSpPr>
            <a:spLocks noGrp="1"/>
          </p:cNvSpPr>
          <p:nvPr>
            <p:ph type="ftr" sz="quarter" idx="11"/>
          </p:nvPr>
        </p:nvSpPr>
        <p:spPr/>
        <p:txBody>
          <a:bodyPr/>
          <a:lstStyle/>
          <a:p>
            <a:r>
              <a:rPr lang="en-US"/>
              <a:t>Pre-decisional – For NASA Internal Use Only</a:t>
            </a:r>
            <a:endParaRPr lang="en-US" dirty="0"/>
          </a:p>
        </p:txBody>
      </p:sp>
      <p:sp>
        <p:nvSpPr>
          <p:cNvPr id="5" name="Slide Number Placeholder 4">
            <a:extLst>
              <a:ext uri="{FF2B5EF4-FFF2-40B4-BE49-F238E27FC236}">
                <a16:creationId xmlns:a16="http://schemas.microsoft.com/office/drawing/2014/main" id="{4D9DAF65-F5DA-9546-A4D1-F283E56AD13F}"/>
              </a:ext>
            </a:extLst>
          </p:cNvPr>
          <p:cNvSpPr>
            <a:spLocks noGrp="1"/>
          </p:cNvSpPr>
          <p:nvPr>
            <p:ph type="sldNum" sz="quarter" idx="12"/>
          </p:nvPr>
        </p:nvSpPr>
        <p:spPr/>
        <p:txBody>
          <a:bodyPr/>
          <a:lstStyle/>
          <a:p>
            <a:fld id="{BD95596B-25E3-7445-9A69-E85F04D095F3}" type="slidenum">
              <a:rPr lang="en-US" smtClean="0">
                <a:solidFill>
                  <a:prstClr val="black">
                    <a:tint val="75000"/>
                  </a:prstClr>
                </a:solidFill>
              </a:rPr>
              <a:pPr/>
              <a:t>10</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BFCCDBFC-1750-A845-B21B-60E04D985B78}"/>
              </a:ext>
            </a:extLst>
          </p:cNvPr>
          <p:cNvPicPr>
            <a:picLocks noChangeAspect="1"/>
          </p:cNvPicPr>
          <p:nvPr/>
        </p:nvPicPr>
        <p:blipFill>
          <a:blip r:embed="rId2"/>
          <a:stretch>
            <a:fillRect/>
          </a:stretch>
        </p:blipFill>
        <p:spPr>
          <a:xfrm>
            <a:off x="2824790" y="0"/>
            <a:ext cx="3977640" cy="6858000"/>
          </a:xfrm>
          <a:prstGeom prst="rect">
            <a:avLst/>
          </a:prstGeom>
        </p:spPr>
      </p:pic>
    </p:spTree>
    <p:extLst>
      <p:ext uri="{BB962C8B-B14F-4D97-AF65-F5344CB8AC3E}">
        <p14:creationId xmlns:p14="http://schemas.microsoft.com/office/powerpoint/2010/main" val="3574968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F60A-DC3D-614C-B225-83F4E13DE2E4}"/>
              </a:ext>
            </a:extLst>
          </p:cNvPr>
          <p:cNvSpPr>
            <a:spLocks noGrp="1"/>
          </p:cNvSpPr>
          <p:nvPr>
            <p:ph type="title"/>
          </p:nvPr>
        </p:nvSpPr>
        <p:spPr/>
        <p:txBody>
          <a:bodyPr/>
          <a:lstStyle/>
          <a:p>
            <a:r>
              <a:rPr lang="en-US" dirty="0"/>
              <a:t>SCaN Abstract Architecture Model</a:t>
            </a:r>
          </a:p>
        </p:txBody>
      </p:sp>
      <p:sp>
        <p:nvSpPr>
          <p:cNvPr id="3" name="Content Placeholder 2">
            <a:extLst>
              <a:ext uri="{FF2B5EF4-FFF2-40B4-BE49-F238E27FC236}">
                <a16:creationId xmlns:a16="http://schemas.microsoft.com/office/drawing/2014/main" id="{B980AF77-9A2C-6E42-8695-DDF3B93061A9}"/>
              </a:ext>
            </a:extLst>
          </p:cNvPr>
          <p:cNvSpPr>
            <a:spLocks noGrp="1"/>
          </p:cNvSpPr>
          <p:nvPr>
            <p:ph idx="1"/>
          </p:nvPr>
        </p:nvSpPr>
        <p:spPr/>
        <p:txBody>
          <a:bodyPr>
            <a:normAutofit lnSpcReduction="10000"/>
          </a:bodyPr>
          <a:lstStyle/>
          <a:p>
            <a:pPr indent="0">
              <a:buNone/>
            </a:pPr>
            <a:r>
              <a:rPr lang="en-US" dirty="0"/>
              <a:t>The approach used to develop and describe the SCaN Network architecture is based on the U.S. Department of Defense Architecture Framework (DoDAF), the CCSDS </a:t>
            </a:r>
            <a:r>
              <a:rPr lang="en-US" i="1" dirty="0"/>
              <a:t>Reference Architecture for Space Data Systems </a:t>
            </a:r>
            <a:r>
              <a:rPr lang="en-US" dirty="0"/>
              <a:t>(RASDS), and (ANSI)/IEEE Standard 1471–2000, </a:t>
            </a:r>
            <a:r>
              <a:rPr lang="en-US" i="1" dirty="0"/>
              <a:t>Recommended Practice for Architectural Description of Software-Intensive Systems</a:t>
            </a:r>
            <a:r>
              <a:rPr lang="en-US" dirty="0"/>
              <a:t>. </a:t>
            </a:r>
            <a:r>
              <a:rPr lang="en-US" b="1" dirty="0"/>
              <a:t>The SCaN Program will select views from these frameworks or define its own views as appropriate to the needs of the program.</a:t>
            </a:r>
            <a:r>
              <a:rPr lang="en-US" dirty="0"/>
              <a:t> </a:t>
            </a:r>
          </a:p>
          <a:p>
            <a:endParaRPr lang="en-US" dirty="0"/>
          </a:p>
          <a:p>
            <a:endParaRPr lang="en-US" dirty="0"/>
          </a:p>
        </p:txBody>
      </p:sp>
      <p:sp>
        <p:nvSpPr>
          <p:cNvPr id="4" name="Footer Placeholder 3">
            <a:extLst>
              <a:ext uri="{FF2B5EF4-FFF2-40B4-BE49-F238E27FC236}">
                <a16:creationId xmlns:a16="http://schemas.microsoft.com/office/drawing/2014/main" id="{B22F10F9-8157-2E40-B990-183705DEB66C}"/>
              </a:ext>
            </a:extLst>
          </p:cNvPr>
          <p:cNvSpPr>
            <a:spLocks noGrp="1"/>
          </p:cNvSpPr>
          <p:nvPr>
            <p:ph type="ftr" sz="quarter" idx="11"/>
          </p:nvPr>
        </p:nvSpPr>
        <p:spPr/>
        <p:txBody>
          <a:bodyPr/>
          <a:lstStyle/>
          <a:p>
            <a:r>
              <a:rPr lang="en-US"/>
              <a:t>Pre-decisional – For NASA Internal Use Only</a:t>
            </a:r>
            <a:endParaRPr lang="en-US" dirty="0"/>
          </a:p>
        </p:txBody>
      </p:sp>
      <p:sp>
        <p:nvSpPr>
          <p:cNvPr id="5" name="Slide Number Placeholder 4">
            <a:extLst>
              <a:ext uri="{FF2B5EF4-FFF2-40B4-BE49-F238E27FC236}">
                <a16:creationId xmlns:a16="http://schemas.microsoft.com/office/drawing/2014/main" id="{681B12DB-F642-5248-A8BD-5EC241D7F1CA}"/>
              </a:ext>
            </a:extLst>
          </p:cNvPr>
          <p:cNvSpPr>
            <a:spLocks noGrp="1"/>
          </p:cNvSpPr>
          <p:nvPr>
            <p:ph type="sldNum" sz="quarter" idx="12"/>
          </p:nvPr>
        </p:nvSpPr>
        <p:spPr/>
        <p:txBody>
          <a:bodyPr/>
          <a:lstStyle/>
          <a:p>
            <a:fld id="{BD95596B-25E3-7445-9A69-E85F04D095F3}"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3959204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DoDAF Viewpoints Graphic View</a:t>
            </a:r>
          </a:p>
        </p:txBody>
      </p:sp>
      <p:sp>
        <p:nvSpPr>
          <p:cNvPr id="4" name="Footer Placeholder 3"/>
          <p:cNvSpPr>
            <a:spLocks noGrp="1"/>
          </p:cNvSpPr>
          <p:nvPr>
            <p:ph type="ftr" sz="quarter" idx="11"/>
          </p:nvPr>
        </p:nvSpPr>
        <p:spPr/>
        <p:txBody>
          <a:bodyPr/>
          <a:lstStyle/>
          <a:p>
            <a:r>
              <a:rPr lang="en-US"/>
              <a:t>Pre-decisional – For NASA Internal Use Only</a:t>
            </a:r>
            <a:endParaRPr lang="en-US" dirty="0"/>
          </a:p>
        </p:txBody>
      </p:sp>
      <p:sp>
        <p:nvSpPr>
          <p:cNvPr id="5" name="Slide Number Placeholder 4"/>
          <p:cNvSpPr>
            <a:spLocks noGrp="1"/>
          </p:cNvSpPr>
          <p:nvPr>
            <p:ph type="sldNum" sz="quarter" idx="12"/>
          </p:nvPr>
        </p:nvSpPr>
        <p:spPr/>
        <p:txBody>
          <a:bodyPr/>
          <a:lstStyle/>
          <a:p>
            <a:fld id="{BD95596B-25E3-7445-9A69-E85F04D095F3}" type="slidenum">
              <a:rPr lang="en-US" smtClean="0">
                <a:solidFill>
                  <a:prstClr val="black">
                    <a:tint val="75000"/>
                  </a:prstClr>
                </a:solidFill>
              </a:rPr>
              <a:pPr/>
              <a:t>12</a:t>
            </a:fld>
            <a:endParaRPr lang="en-US" dirty="0">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839" y="1539380"/>
            <a:ext cx="7413595" cy="4999534"/>
          </a:xfrm>
          <a:prstGeom prst="rect">
            <a:avLst/>
          </a:prstGeom>
        </p:spPr>
      </p:pic>
    </p:spTree>
    <p:extLst>
      <p:ext uri="{BB962C8B-B14F-4D97-AF65-F5344CB8AC3E}">
        <p14:creationId xmlns:p14="http://schemas.microsoft.com/office/powerpoint/2010/main" val="2154106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DoD Architecture Framework (DoDAF)</a:t>
            </a:r>
          </a:p>
        </p:txBody>
      </p:sp>
      <p:sp>
        <p:nvSpPr>
          <p:cNvPr id="5" name="Content Placeholder 4"/>
          <p:cNvSpPr>
            <a:spLocks noGrp="1"/>
          </p:cNvSpPr>
          <p:nvPr>
            <p:ph idx="1"/>
          </p:nvPr>
        </p:nvSpPr>
        <p:spPr/>
        <p:txBody>
          <a:bodyPr>
            <a:normAutofit fontScale="47500" lnSpcReduction="20000"/>
          </a:bodyPr>
          <a:lstStyle/>
          <a:p>
            <a:pPr indent="0">
              <a:buNone/>
            </a:pPr>
            <a:r>
              <a:rPr lang="en-US" dirty="0"/>
              <a:t>DoDAF organizes the DoDAF-described Models into the following viewpoints:</a:t>
            </a:r>
          </a:p>
          <a:p>
            <a:pPr indent="0">
              <a:buNone/>
            </a:pPr>
            <a:endParaRPr lang="en-US" dirty="0"/>
          </a:p>
          <a:p>
            <a:r>
              <a:rPr lang="en-US" dirty="0"/>
              <a:t>The </a:t>
            </a:r>
            <a:r>
              <a:rPr lang="en-US" dirty="0">
                <a:hlinkClick r:id="rId2" tooltip="All Viewpoint"/>
              </a:rPr>
              <a:t>All Viewpoint</a:t>
            </a:r>
            <a:r>
              <a:rPr lang="en-US" dirty="0"/>
              <a:t> describes the overarching aspects of architecture context that relate to all viewpoints. </a:t>
            </a:r>
          </a:p>
          <a:p>
            <a:r>
              <a:rPr lang="en-US" dirty="0"/>
              <a:t>The </a:t>
            </a:r>
            <a:r>
              <a:rPr lang="en-US" dirty="0">
                <a:hlinkClick r:id="rId3" tooltip="Capability Viewpoint"/>
              </a:rPr>
              <a:t>Capability Viewpoint</a:t>
            </a:r>
            <a:r>
              <a:rPr lang="en-US" dirty="0"/>
              <a:t> articulates the capability requirements, the delivery timing, and the deployed capability. </a:t>
            </a:r>
          </a:p>
          <a:p>
            <a:r>
              <a:rPr lang="en-US" dirty="0"/>
              <a:t>The </a:t>
            </a:r>
            <a:r>
              <a:rPr lang="en-US" dirty="0">
                <a:hlinkClick r:id="rId4" tooltip="Data and Information Viewpoint"/>
              </a:rPr>
              <a:t>Data and Information Viewpoint</a:t>
            </a:r>
            <a:r>
              <a:rPr lang="en-US" dirty="0"/>
              <a:t> articulates the data relationships and alignment structures in the architecture content for the capability and operational requirements, system engineering processes, and systems and services. </a:t>
            </a:r>
          </a:p>
          <a:p>
            <a:r>
              <a:rPr lang="en-US" dirty="0"/>
              <a:t>The </a:t>
            </a:r>
            <a:r>
              <a:rPr lang="en-US" dirty="0">
                <a:hlinkClick r:id="rId5" tooltip="Operational Viewpoint"/>
              </a:rPr>
              <a:t>Operational Viewpoint</a:t>
            </a:r>
            <a:r>
              <a:rPr lang="en-US" dirty="0"/>
              <a:t> includes the operational scenarios, activities, and requirements that support capabilities. </a:t>
            </a:r>
          </a:p>
          <a:p>
            <a:r>
              <a:rPr lang="en-US" dirty="0"/>
              <a:t>The </a:t>
            </a:r>
            <a:r>
              <a:rPr lang="en-US" dirty="0">
                <a:hlinkClick r:id="rId6" tooltip="Project Viewpoint"/>
              </a:rPr>
              <a:t>Project Viewpoint</a:t>
            </a:r>
            <a:r>
              <a:rPr lang="en-US" dirty="0"/>
              <a:t> describes the relationships between operational and capability requirements and the various projects being implemented. The Project Viewpoint also details dependencies among capability and operational requirements, system engineering processes, systems design, and services design within the Defense Acquisition System process. An example is the </a:t>
            </a:r>
            <a:r>
              <a:rPr lang="en-US" dirty="0" err="1"/>
              <a:t>Vcharts</a:t>
            </a:r>
            <a:r>
              <a:rPr lang="en-US" dirty="0"/>
              <a:t> in Chapter 4 of the Defense Acquisition Guide. </a:t>
            </a:r>
          </a:p>
          <a:p>
            <a:r>
              <a:rPr lang="en-US" dirty="0"/>
              <a:t>The </a:t>
            </a:r>
            <a:r>
              <a:rPr lang="en-US" dirty="0">
                <a:hlinkClick r:id="rId7" tooltip="Services Viewpoint"/>
              </a:rPr>
              <a:t>Services Viewpoint</a:t>
            </a:r>
            <a:r>
              <a:rPr lang="en-US" dirty="0"/>
              <a:t> is the design for solutions articulating the Performers, Activities, Services, and their Exchanges, providing for or supporting operational and capability functions. </a:t>
            </a:r>
          </a:p>
          <a:p>
            <a:r>
              <a:rPr lang="en-US" dirty="0"/>
              <a:t>The </a:t>
            </a:r>
            <a:r>
              <a:rPr lang="en-US" dirty="0">
                <a:hlinkClick r:id="rId8" tooltip="Standards Viewpoint"/>
              </a:rPr>
              <a:t>Standards Viewpoint</a:t>
            </a:r>
            <a:r>
              <a:rPr lang="en-US" dirty="0"/>
              <a:t> articulates the applicable operational, business, technical, and industry policies, standards, guidance, constraints, and forecasts that apply to capability and operational requirements, system engineering processes, and systems and services. </a:t>
            </a:r>
          </a:p>
          <a:p>
            <a:r>
              <a:rPr lang="en-US" dirty="0"/>
              <a:t>The </a:t>
            </a:r>
            <a:r>
              <a:rPr lang="en-US" dirty="0">
                <a:hlinkClick r:id="rId9" tooltip="Systems Viewpoint"/>
              </a:rPr>
              <a:t>Systems Viewpoint</a:t>
            </a:r>
            <a:r>
              <a:rPr lang="en-US" dirty="0"/>
              <a:t>, for Legacy support, is the design for solutions articulating the systems, their composition, interconnectivity, and context providing for or supporting operational and capability functions. </a:t>
            </a:r>
          </a:p>
          <a:p>
            <a:endParaRPr lang="en-US" dirty="0"/>
          </a:p>
        </p:txBody>
      </p:sp>
      <p:sp>
        <p:nvSpPr>
          <p:cNvPr id="3" name="Footer Placeholder 2"/>
          <p:cNvSpPr>
            <a:spLocks noGrp="1"/>
          </p:cNvSpPr>
          <p:nvPr>
            <p:ph type="ftr" sz="quarter" idx="11"/>
          </p:nvPr>
        </p:nvSpPr>
        <p:spPr/>
        <p:txBody>
          <a:bodyPr/>
          <a:lstStyle/>
          <a:p>
            <a:r>
              <a:rPr lang="en-US"/>
              <a:t>Pre-decisional – For NASA Internal Use Only</a:t>
            </a:r>
            <a:endParaRPr lang="en-US" dirty="0"/>
          </a:p>
        </p:txBody>
      </p:sp>
      <p:sp>
        <p:nvSpPr>
          <p:cNvPr id="4" name="Slide Number Placeholder 3"/>
          <p:cNvSpPr>
            <a:spLocks noGrp="1"/>
          </p:cNvSpPr>
          <p:nvPr>
            <p:ph type="sldNum" sz="quarter" idx="12"/>
          </p:nvPr>
        </p:nvSpPr>
        <p:spPr/>
        <p:txBody>
          <a:bodyPr/>
          <a:lstStyle/>
          <a:p>
            <a:fld id="{BD95596B-25E3-7445-9A69-E85F04D095F3}" type="slidenum">
              <a:rPr lang="en-US" smtClean="0"/>
              <a:pPr/>
              <a:t>13</a:t>
            </a:fld>
            <a:endParaRPr lang="en-US" dirty="0"/>
          </a:p>
        </p:txBody>
      </p:sp>
      <p:sp>
        <p:nvSpPr>
          <p:cNvPr id="10" name="TextBox 9"/>
          <p:cNvSpPr txBox="1"/>
          <p:nvPr/>
        </p:nvSpPr>
        <p:spPr>
          <a:xfrm>
            <a:off x="718351" y="6169582"/>
            <a:ext cx="4330801" cy="276999"/>
          </a:xfrm>
          <a:prstGeom prst="rect">
            <a:avLst/>
          </a:prstGeom>
          <a:noFill/>
        </p:spPr>
        <p:txBody>
          <a:bodyPr wrap="none" rtlCol="0">
            <a:spAutoFit/>
          </a:bodyPr>
          <a:lstStyle/>
          <a:p>
            <a:r>
              <a:rPr lang="en-US" sz="1200" dirty="0"/>
              <a:t>https://dodcio.defense.gov/Library/DoD-Architecture-Framework/</a:t>
            </a:r>
          </a:p>
        </p:txBody>
      </p:sp>
    </p:spTree>
    <p:extLst>
      <p:ext uri="{BB962C8B-B14F-4D97-AF65-F5344CB8AC3E}">
        <p14:creationId xmlns:p14="http://schemas.microsoft.com/office/powerpoint/2010/main" val="2644915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8B7B6-94AA-FA47-B503-A81161739FCD}"/>
              </a:ext>
            </a:extLst>
          </p:cNvPr>
          <p:cNvSpPr>
            <a:spLocks noGrp="1"/>
          </p:cNvSpPr>
          <p:nvPr>
            <p:ph type="title"/>
          </p:nvPr>
        </p:nvSpPr>
        <p:spPr/>
        <p:txBody>
          <a:bodyPr anchor="ctr">
            <a:normAutofit/>
          </a:bodyPr>
          <a:lstStyle/>
          <a:p>
            <a:r>
              <a:rPr lang="en-US" dirty="0"/>
              <a:t>SCaN Abstract Architecture Model </a:t>
            </a:r>
          </a:p>
        </p:txBody>
      </p:sp>
      <p:sp>
        <p:nvSpPr>
          <p:cNvPr id="4" name="Footer Placeholder 3">
            <a:extLst>
              <a:ext uri="{FF2B5EF4-FFF2-40B4-BE49-F238E27FC236}">
                <a16:creationId xmlns:a16="http://schemas.microsoft.com/office/drawing/2014/main" id="{D60F72ED-74C7-3846-A3B2-D93A9A28C61B}"/>
              </a:ext>
            </a:extLst>
          </p:cNvPr>
          <p:cNvSpPr>
            <a:spLocks noGrp="1"/>
          </p:cNvSpPr>
          <p:nvPr>
            <p:ph type="ftr" sz="quarter" idx="11"/>
          </p:nvPr>
        </p:nvSpPr>
        <p:spPr/>
        <p:txBody>
          <a:bodyPr/>
          <a:lstStyle/>
          <a:p>
            <a:r>
              <a:rPr lang="en-US"/>
              <a:t>Pre-decisional – For NASA Internal Use Only</a:t>
            </a:r>
            <a:endParaRPr lang="en-US" dirty="0"/>
          </a:p>
        </p:txBody>
      </p:sp>
      <p:sp>
        <p:nvSpPr>
          <p:cNvPr id="5" name="Slide Number Placeholder 4">
            <a:extLst>
              <a:ext uri="{FF2B5EF4-FFF2-40B4-BE49-F238E27FC236}">
                <a16:creationId xmlns:a16="http://schemas.microsoft.com/office/drawing/2014/main" id="{4D94F3E9-D243-6D4E-84AE-04762257A6A4}"/>
              </a:ext>
            </a:extLst>
          </p:cNvPr>
          <p:cNvSpPr>
            <a:spLocks noGrp="1"/>
          </p:cNvSpPr>
          <p:nvPr>
            <p:ph type="sldNum" sz="quarter" idx="12"/>
          </p:nvPr>
        </p:nvSpPr>
        <p:spPr/>
        <p:txBody>
          <a:bodyPr/>
          <a:lstStyle/>
          <a:p>
            <a:fld id="{BD95596B-25E3-7445-9A69-E85F04D095F3}" type="slidenum">
              <a:rPr lang="en-US" smtClean="0">
                <a:solidFill>
                  <a:prstClr val="black">
                    <a:tint val="75000"/>
                  </a:prstClr>
                </a:solidFill>
              </a:rPr>
              <a:pPr/>
              <a:t>14</a:t>
            </a:fld>
            <a:endParaRPr lang="en-US" dirty="0">
              <a:solidFill>
                <a:prstClr val="black">
                  <a:tint val="75000"/>
                </a:prstClr>
              </a:solidFill>
            </a:endParaRPr>
          </a:p>
        </p:txBody>
      </p:sp>
      <p:pic>
        <p:nvPicPr>
          <p:cNvPr id="16386" name="Picture 2" descr="page20image3832672.jpg">
            <a:extLst>
              <a:ext uri="{FF2B5EF4-FFF2-40B4-BE49-F238E27FC236}">
                <a16:creationId xmlns:a16="http://schemas.microsoft.com/office/drawing/2014/main" id="{100C3420-C4C1-D84A-BA51-AADA6256D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335" y="1651041"/>
            <a:ext cx="6896100" cy="482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654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Framework</a:t>
            </a:r>
          </a:p>
        </p:txBody>
      </p:sp>
      <p:sp>
        <p:nvSpPr>
          <p:cNvPr id="3" name="Content Placeholder 2"/>
          <p:cNvSpPr>
            <a:spLocks noGrp="1"/>
          </p:cNvSpPr>
          <p:nvPr>
            <p:ph idx="1"/>
          </p:nvPr>
        </p:nvSpPr>
        <p:spPr>
          <a:xfrm>
            <a:off x="275573" y="1203542"/>
            <a:ext cx="8304756" cy="5016067"/>
          </a:xfrm>
        </p:spPr>
        <p:txBody>
          <a:bodyPr>
            <a:noAutofit/>
          </a:bodyPr>
          <a:lstStyle/>
          <a:p>
            <a:r>
              <a:rPr lang="en-US" sz="1350" dirty="0"/>
              <a:t>The Roadmap View describes the long range plan for evolving the system integrating the results of the other Views. The Operations View includes the operational scenarios, activities, and requirements that support capabilities. </a:t>
            </a:r>
          </a:p>
          <a:p>
            <a:r>
              <a:rPr lang="en-US" sz="1350" dirty="0"/>
              <a:t>The Organization View describes the relationships between the various external organizations that interact with SCaN and the relationships between the various internal projects being implemented.</a:t>
            </a:r>
          </a:p>
          <a:p>
            <a:r>
              <a:rPr lang="en-US" sz="1350" dirty="0"/>
              <a:t>The</a:t>
            </a:r>
            <a:r>
              <a:rPr lang="en-US" sz="1350" b="1" dirty="0"/>
              <a:t> Systems View </a:t>
            </a:r>
            <a:r>
              <a:rPr lang="en-US" sz="1350" dirty="0"/>
              <a:t>is the design for solutions articulating the systems, their composition, interconnectivity, and context providing for or supporting communications operations as performed by the internal organizations.</a:t>
            </a:r>
          </a:p>
          <a:p>
            <a:r>
              <a:rPr lang="en-US" sz="1350" dirty="0"/>
              <a:t>The Navigation View</a:t>
            </a:r>
            <a:r>
              <a:rPr lang="en-US" sz="1350" b="1" dirty="0"/>
              <a:t> </a:t>
            </a:r>
            <a:r>
              <a:rPr lang="en-US" sz="1350" dirty="0"/>
              <a:t>is the design for solutions articulating the systems, their composition, interconnectivity, and context providing for or supporting navigation operations as performed by the internal organizations.</a:t>
            </a:r>
          </a:p>
          <a:p>
            <a:r>
              <a:rPr lang="en-US" sz="1350" dirty="0"/>
              <a:t>The</a:t>
            </a:r>
            <a:r>
              <a:rPr lang="en-US" sz="1350" b="1" dirty="0"/>
              <a:t> Service View</a:t>
            </a:r>
            <a:r>
              <a:rPr lang="en-US" sz="1350" b="1" u="sng" dirty="0"/>
              <a:t> </a:t>
            </a:r>
            <a:r>
              <a:rPr lang="en-US" sz="1350" dirty="0"/>
              <a:t>describes the variety of communication and navigation services that the system provides to the user missions.</a:t>
            </a:r>
          </a:p>
          <a:p>
            <a:r>
              <a:rPr lang="en-US" sz="1350" dirty="0"/>
              <a:t>The Technology View articulates the investments being made by SCaN to meet future needs or to take advantage of opportunities.</a:t>
            </a:r>
          </a:p>
          <a:p>
            <a:r>
              <a:rPr lang="en-US" sz="1350" dirty="0"/>
              <a:t>The Standards View articulates the applicable policies, technical standards, guidance, constraints, and forecasts that apply to requirements, system engineering processes, and systems and services. </a:t>
            </a:r>
          </a:p>
          <a:p>
            <a:r>
              <a:rPr lang="en-US" sz="1350" dirty="0"/>
              <a:t>The</a:t>
            </a:r>
            <a:r>
              <a:rPr lang="en-US" sz="1350" b="1" dirty="0"/>
              <a:t> Data and Information View </a:t>
            </a:r>
            <a:r>
              <a:rPr lang="en-US" sz="1350" dirty="0"/>
              <a:t>describes the data relationships and information structures in the architecture used to support the requirements, system engineering processes, and systems and services.</a:t>
            </a:r>
          </a:p>
          <a:p>
            <a:r>
              <a:rPr lang="en-US" sz="1350" dirty="0"/>
              <a:t>The Security View describes a representative set of security services, configurations, and common security standards that provide user missions end-to-end security of their data.</a:t>
            </a:r>
          </a:p>
          <a:p>
            <a:r>
              <a:rPr lang="en-US" sz="1350" b="1" dirty="0"/>
              <a:t>Terminology </a:t>
            </a:r>
            <a:r>
              <a:rPr lang="en-US" sz="1350" dirty="0"/>
              <a:t>is defined with a glossary that captures both non-standard (legacy) definitions and standard (SCaN Network) definitions.</a:t>
            </a:r>
          </a:p>
        </p:txBody>
      </p:sp>
      <p:sp>
        <p:nvSpPr>
          <p:cNvPr id="5" name="Slide Number Placeholder 4"/>
          <p:cNvSpPr>
            <a:spLocks noGrp="1"/>
          </p:cNvSpPr>
          <p:nvPr>
            <p:ph type="sldNum" sz="quarter" idx="12"/>
          </p:nvPr>
        </p:nvSpPr>
        <p:spPr/>
        <p:txBody>
          <a:bodyPr/>
          <a:lstStyle/>
          <a:p>
            <a:fld id="{EA5F57AE-3880-B84B-9652-6D80F50196CF}" type="slidenum">
              <a:rPr lang="en-US" smtClean="0"/>
              <a:t>15</a:t>
            </a:fld>
            <a:endParaRPr lang="en-US" dirty="0"/>
          </a:p>
        </p:txBody>
      </p:sp>
    </p:spTree>
    <p:extLst>
      <p:ext uri="{BB962C8B-B14F-4D97-AF65-F5344CB8AC3E}">
        <p14:creationId xmlns:p14="http://schemas.microsoft.com/office/powerpoint/2010/main" val="3228613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91" y="355393"/>
            <a:ext cx="7886700" cy="329959"/>
          </a:xfrm>
        </p:spPr>
        <p:txBody>
          <a:bodyPr>
            <a:normAutofit fontScale="90000"/>
          </a:bodyPr>
          <a:lstStyle/>
          <a:p>
            <a:pPr algn="ctr"/>
            <a:r>
              <a:rPr lang="en-US" dirty="0"/>
              <a:t>PSE Model</a:t>
            </a:r>
          </a:p>
        </p:txBody>
      </p:sp>
      <p:sp>
        <p:nvSpPr>
          <p:cNvPr id="5" name="TextBox 4"/>
          <p:cNvSpPr txBox="1"/>
          <p:nvPr/>
        </p:nvSpPr>
        <p:spPr>
          <a:xfrm>
            <a:off x="814924" y="1437563"/>
            <a:ext cx="1060175" cy="276999"/>
          </a:xfrm>
          <a:prstGeom prst="rect">
            <a:avLst/>
          </a:prstGeom>
          <a:solidFill>
            <a:schemeClr val="accent1"/>
          </a:solidFill>
        </p:spPr>
        <p:txBody>
          <a:bodyPr wrap="square" rtlCol="0">
            <a:spAutoFit/>
          </a:bodyPr>
          <a:lstStyle/>
          <a:p>
            <a:r>
              <a:rPr lang="en-US" sz="1200" dirty="0"/>
              <a:t>NPR 7120.5</a:t>
            </a:r>
          </a:p>
        </p:txBody>
      </p:sp>
      <p:sp>
        <p:nvSpPr>
          <p:cNvPr id="7" name="TextBox 6"/>
          <p:cNvSpPr txBox="1"/>
          <p:nvPr/>
        </p:nvSpPr>
        <p:spPr>
          <a:xfrm>
            <a:off x="1345012" y="1650868"/>
            <a:ext cx="957884" cy="276999"/>
          </a:xfrm>
          <a:prstGeom prst="rect">
            <a:avLst/>
          </a:prstGeom>
          <a:solidFill>
            <a:schemeClr val="accent1"/>
          </a:solidFill>
        </p:spPr>
        <p:txBody>
          <a:bodyPr wrap="square" rtlCol="0">
            <a:spAutoFit/>
          </a:bodyPr>
          <a:lstStyle/>
          <a:p>
            <a:r>
              <a:rPr lang="en-US" sz="1200" dirty="0"/>
              <a:t>NPR 7123.1</a:t>
            </a:r>
          </a:p>
        </p:txBody>
      </p:sp>
      <p:sp>
        <p:nvSpPr>
          <p:cNvPr id="8" name="Oval 7"/>
          <p:cNvSpPr/>
          <p:nvPr/>
        </p:nvSpPr>
        <p:spPr>
          <a:xfrm>
            <a:off x="3279230" y="1971909"/>
            <a:ext cx="1923222" cy="13865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PSE </a:t>
            </a:r>
            <a:r>
              <a:rPr lang="en-US" sz="1350" dirty="0" err="1"/>
              <a:t>SCaN</a:t>
            </a:r>
            <a:r>
              <a:rPr lang="en-US" sz="1350" dirty="0"/>
              <a:t> Model</a:t>
            </a:r>
          </a:p>
        </p:txBody>
      </p:sp>
      <p:sp>
        <p:nvSpPr>
          <p:cNvPr id="9" name="Oval 8"/>
          <p:cNvSpPr/>
          <p:nvPr/>
        </p:nvSpPr>
        <p:spPr>
          <a:xfrm>
            <a:off x="5016780" y="1509607"/>
            <a:ext cx="1669773" cy="615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Stakeholders</a:t>
            </a:r>
          </a:p>
        </p:txBody>
      </p:sp>
      <p:sp>
        <p:nvSpPr>
          <p:cNvPr id="10" name="Oval 9"/>
          <p:cNvSpPr/>
          <p:nvPr/>
        </p:nvSpPr>
        <p:spPr>
          <a:xfrm>
            <a:off x="6105114" y="1350735"/>
            <a:ext cx="1013791" cy="3617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User Missions</a:t>
            </a:r>
          </a:p>
        </p:txBody>
      </p:sp>
      <p:sp>
        <p:nvSpPr>
          <p:cNvPr id="11" name="Oval 10"/>
          <p:cNvSpPr/>
          <p:nvPr/>
        </p:nvSpPr>
        <p:spPr>
          <a:xfrm>
            <a:off x="6425651" y="1721008"/>
            <a:ext cx="857250" cy="320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ESC</a:t>
            </a:r>
          </a:p>
        </p:txBody>
      </p:sp>
      <p:sp>
        <p:nvSpPr>
          <p:cNvPr id="12" name="Oval 11"/>
          <p:cNvSpPr/>
          <p:nvPr/>
        </p:nvSpPr>
        <p:spPr>
          <a:xfrm>
            <a:off x="5350982" y="1103742"/>
            <a:ext cx="827432" cy="424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a:t>SCaN</a:t>
            </a:r>
            <a:r>
              <a:rPr lang="en-US" sz="900" dirty="0"/>
              <a:t> Program </a:t>
            </a:r>
          </a:p>
        </p:txBody>
      </p:sp>
      <p:sp>
        <p:nvSpPr>
          <p:cNvPr id="13" name="Oval 12"/>
          <p:cNvSpPr/>
          <p:nvPr/>
        </p:nvSpPr>
        <p:spPr>
          <a:xfrm>
            <a:off x="5978391" y="2032222"/>
            <a:ext cx="1505777" cy="509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Commercial satellites and service providers</a:t>
            </a:r>
          </a:p>
        </p:txBody>
      </p:sp>
      <p:cxnSp>
        <p:nvCxnSpPr>
          <p:cNvPr id="15" name="Straight Arrow Connector 14"/>
          <p:cNvCxnSpPr/>
          <p:nvPr/>
        </p:nvCxnSpPr>
        <p:spPr>
          <a:xfrm>
            <a:off x="2302895" y="1931772"/>
            <a:ext cx="1079391" cy="351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114961" y="1979128"/>
            <a:ext cx="378029" cy="304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64698" y="3328413"/>
            <a:ext cx="3074918" cy="2377574"/>
          </a:xfrm>
          <a:prstGeom prst="rect">
            <a:avLst/>
          </a:prstGeom>
          <a:solidFill>
            <a:schemeClr val="accent1"/>
          </a:solidFill>
        </p:spPr>
        <p:txBody>
          <a:bodyPr wrap="square" rtlCol="0">
            <a:spAutoFit/>
          </a:bodyPr>
          <a:lstStyle/>
          <a:p>
            <a:pPr algn="ctr"/>
            <a:r>
              <a:rPr lang="en-US" sz="1350" b="1" dirty="0"/>
              <a:t>PSE model package Structure</a:t>
            </a:r>
          </a:p>
          <a:p>
            <a:pPr marL="257175" indent="-257175">
              <a:buAutoNum type="arabicPeriod"/>
            </a:pPr>
            <a:r>
              <a:rPr lang="en-US" sz="1350" dirty="0"/>
              <a:t>How to use the model</a:t>
            </a:r>
          </a:p>
          <a:p>
            <a:pPr marL="257175" indent="-257175">
              <a:buAutoNum type="arabicPeriod"/>
            </a:pPr>
            <a:r>
              <a:rPr lang="en-US" sz="1350" dirty="0" err="1"/>
              <a:t>SCaN</a:t>
            </a:r>
            <a:r>
              <a:rPr lang="en-US" sz="1350" dirty="0"/>
              <a:t> Architecture</a:t>
            </a:r>
          </a:p>
          <a:p>
            <a:pPr marL="257175" indent="-257175">
              <a:buAutoNum type="arabicPeriod"/>
            </a:pPr>
            <a:r>
              <a:rPr lang="en-US" sz="1350" dirty="0"/>
              <a:t>Documents</a:t>
            </a:r>
          </a:p>
          <a:p>
            <a:pPr marL="257175" indent="-257175">
              <a:buAutoNum type="arabicPeriod"/>
            </a:pPr>
            <a:r>
              <a:rPr lang="en-US" sz="1350" dirty="0"/>
              <a:t>Roadmap</a:t>
            </a:r>
          </a:p>
          <a:p>
            <a:pPr marL="257175" indent="-257175">
              <a:buAutoNum type="arabicPeriod"/>
            </a:pPr>
            <a:r>
              <a:rPr lang="en-US" sz="1350" dirty="0"/>
              <a:t>V&amp;V</a:t>
            </a:r>
          </a:p>
          <a:p>
            <a:pPr marL="257175" indent="-257175">
              <a:buAutoNum type="arabicPeriod"/>
            </a:pPr>
            <a:r>
              <a:rPr lang="en-US" sz="1350" dirty="0"/>
              <a:t>Program Docs</a:t>
            </a:r>
          </a:p>
          <a:p>
            <a:pPr marL="257175" indent="-257175">
              <a:buAutoNum type="arabicPeriod"/>
            </a:pPr>
            <a:r>
              <a:rPr lang="en-US" sz="1350" dirty="0" err="1"/>
              <a:t>SCaN</a:t>
            </a:r>
            <a:r>
              <a:rPr lang="en-US" sz="1350" dirty="0"/>
              <a:t> MBSE WG</a:t>
            </a:r>
          </a:p>
          <a:p>
            <a:pPr marL="257175" indent="-257175">
              <a:buAutoNum type="arabicPeriod"/>
            </a:pPr>
            <a:r>
              <a:rPr lang="en-US" sz="1350" dirty="0"/>
              <a:t>SPTF</a:t>
            </a:r>
          </a:p>
          <a:p>
            <a:pPr marL="257175" indent="-257175">
              <a:buAutoNum type="arabicPeriod"/>
            </a:pPr>
            <a:r>
              <a:rPr lang="en-US" sz="1350" dirty="0"/>
              <a:t>KDP’s</a:t>
            </a:r>
          </a:p>
          <a:p>
            <a:pPr marL="257175" indent="-257175">
              <a:buAutoNum type="arabicPeriod"/>
            </a:pPr>
            <a:r>
              <a:rPr lang="en-US" sz="1350" dirty="0"/>
              <a:t>Glossary</a:t>
            </a:r>
          </a:p>
        </p:txBody>
      </p:sp>
      <p:cxnSp>
        <p:nvCxnSpPr>
          <p:cNvPr id="31" name="Straight Arrow Connector 30"/>
          <p:cNvCxnSpPr>
            <a:endCxn id="21" idx="3"/>
          </p:cNvCxnSpPr>
          <p:nvPr/>
        </p:nvCxnSpPr>
        <p:spPr>
          <a:xfrm flipH="1" flipV="1">
            <a:off x="3261545" y="4243073"/>
            <a:ext cx="2843570" cy="55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5169357" y="2961604"/>
            <a:ext cx="534070" cy="363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6329" y="2249896"/>
            <a:ext cx="2391601" cy="300082"/>
          </a:xfrm>
          <a:prstGeom prst="rect">
            <a:avLst/>
          </a:prstGeom>
          <a:noFill/>
        </p:spPr>
        <p:txBody>
          <a:bodyPr wrap="square" rtlCol="0">
            <a:spAutoFit/>
          </a:bodyPr>
          <a:lstStyle/>
          <a:p>
            <a:r>
              <a:rPr lang="en-US" sz="1350" dirty="0">
                <a:solidFill>
                  <a:srgbClr val="00B050"/>
                </a:solidFill>
              </a:rPr>
              <a:t>Current Focus for PSE</a:t>
            </a:r>
          </a:p>
        </p:txBody>
      </p:sp>
      <p:cxnSp>
        <p:nvCxnSpPr>
          <p:cNvPr id="44" name="Straight Arrow Connector 43"/>
          <p:cNvCxnSpPr>
            <a:endCxn id="21" idx="0"/>
          </p:cNvCxnSpPr>
          <p:nvPr/>
        </p:nvCxnSpPr>
        <p:spPr>
          <a:xfrm>
            <a:off x="1432665" y="2463202"/>
            <a:ext cx="223965" cy="279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2857251" y="1416015"/>
            <a:ext cx="1093808" cy="353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Roadmap</a:t>
            </a:r>
          </a:p>
        </p:txBody>
      </p:sp>
      <p:cxnSp>
        <p:nvCxnSpPr>
          <p:cNvPr id="48" name="Straight Arrow Connector 47"/>
          <p:cNvCxnSpPr>
            <a:endCxn id="8" idx="0"/>
          </p:cNvCxnSpPr>
          <p:nvPr/>
        </p:nvCxnSpPr>
        <p:spPr>
          <a:xfrm>
            <a:off x="3554975" y="1712504"/>
            <a:ext cx="685866" cy="2594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1715" y="2742662"/>
            <a:ext cx="3209830" cy="30008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n-US" sz="1350" b="1" dirty="0" err="1"/>
              <a:t>SCaN</a:t>
            </a:r>
            <a:r>
              <a:rPr lang="en-US" sz="1350" b="1" dirty="0"/>
              <a:t> Architecture Structure</a:t>
            </a:r>
          </a:p>
          <a:p>
            <a:pPr marL="257175" indent="-257175">
              <a:buFont typeface="+mj-lt"/>
              <a:buAutoNum type="arabicPeriod"/>
            </a:pPr>
            <a:r>
              <a:rPr lang="en-US" sz="1350" dirty="0"/>
              <a:t>SCaN Domain</a:t>
            </a:r>
          </a:p>
          <a:p>
            <a:pPr marL="257175" indent="-257175">
              <a:buFont typeface="+mj-lt"/>
              <a:buAutoNum type="arabicPeriod"/>
            </a:pPr>
            <a:r>
              <a:rPr lang="en-US" sz="1350" dirty="0"/>
              <a:t>Requirement</a:t>
            </a:r>
          </a:p>
          <a:p>
            <a:pPr marL="600075" lvl="1" indent="-257175">
              <a:buFont typeface="+mj-lt"/>
              <a:buAutoNum type="arabicPeriod"/>
            </a:pPr>
            <a:r>
              <a:rPr lang="en-US" sz="1350" dirty="0"/>
              <a:t>Level 1</a:t>
            </a:r>
          </a:p>
          <a:p>
            <a:pPr marL="600075" lvl="1" indent="-257175">
              <a:buFont typeface="+mj-lt"/>
              <a:buAutoNum type="arabicPeriod"/>
            </a:pPr>
            <a:r>
              <a:rPr lang="en-US" sz="1350" dirty="0"/>
              <a:t>Level 2</a:t>
            </a:r>
          </a:p>
          <a:p>
            <a:pPr marL="257175" indent="-257175">
              <a:buFont typeface="+mj-lt"/>
              <a:buAutoNum type="arabicPeriod"/>
            </a:pPr>
            <a:r>
              <a:rPr lang="en-US" sz="1350" dirty="0"/>
              <a:t>Architecture</a:t>
            </a:r>
          </a:p>
          <a:p>
            <a:pPr marL="600075" lvl="1" indent="-257175">
              <a:buFont typeface="+mj-lt"/>
              <a:buAutoNum type="arabicPeriod"/>
            </a:pPr>
            <a:r>
              <a:rPr lang="en-US" sz="1350" dirty="0"/>
              <a:t>Functional Architecture </a:t>
            </a:r>
          </a:p>
          <a:p>
            <a:pPr marL="600075" lvl="1" indent="-257175">
              <a:buFont typeface="+mj-lt"/>
              <a:buAutoNum type="arabicPeriod"/>
            </a:pPr>
            <a:r>
              <a:rPr lang="en-US" sz="1350" dirty="0"/>
              <a:t>Physical Architecture</a:t>
            </a:r>
          </a:p>
          <a:p>
            <a:pPr marL="600075" lvl="1" indent="-257175">
              <a:buFont typeface="+mj-lt"/>
              <a:buAutoNum type="arabicPeriod"/>
            </a:pPr>
            <a:r>
              <a:rPr lang="en-US" sz="1350" dirty="0"/>
              <a:t>Information Architecture</a:t>
            </a:r>
          </a:p>
          <a:p>
            <a:pPr marL="142875" indent="-257175">
              <a:buFont typeface="+mj-lt"/>
              <a:buAutoNum type="arabicPeriod"/>
            </a:pPr>
            <a:r>
              <a:rPr lang="en-US" sz="1350" dirty="0" err="1"/>
              <a:t>ConOps</a:t>
            </a:r>
            <a:endParaRPr lang="en-US" sz="1350" dirty="0"/>
          </a:p>
          <a:p>
            <a:pPr marL="485775" lvl="1" indent="-257175">
              <a:buFont typeface="+mj-lt"/>
              <a:buAutoNum type="arabicPeriod"/>
            </a:pPr>
            <a:r>
              <a:rPr lang="en-US" sz="1350" dirty="0"/>
              <a:t>Operational views – OV1s</a:t>
            </a:r>
          </a:p>
          <a:p>
            <a:pPr marL="485775" lvl="1" indent="-257175">
              <a:buFont typeface="+mj-lt"/>
              <a:buAutoNum type="arabicPeriod"/>
            </a:pPr>
            <a:r>
              <a:rPr lang="en-US" sz="1350" dirty="0"/>
              <a:t>Ops Scenarios – Activity diagrams, use case diagrams</a:t>
            </a:r>
          </a:p>
          <a:p>
            <a:pPr marL="257175" indent="-257175">
              <a:buFont typeface="+mj-lt"/>
              <a:buAutoNum type="arabicPeriod"/>
            </a:pPr>
            <a:r>
              <a:rPr lang="en-US" sz="1350" dirty="0"/>
              <a:t>Verification &amp; Validation (V&amp;V)</a:t>
            </a:r>
          </a:p>
        </p:txBody>
      </p:sp>
      <p:sp>
        <p:nvSpPr>
          <p:cNvPr id="4" name="TextBox 3"/>
          <p:cNvSpPr txBox="1"/>
          <p:nvPr/>
        </p:nvSpPr>
        <p:spPr>
          <a:xfrm>
            <a:off x="6989523" y="2745549"/>
            <a:ext cx="2062097" cy="300082"/>
          </a:xfrm>
          <a:prstGeom prst="rect">
            <a:avLst/>
          </a:prstGeom>
          <a:noFill/>
        </p:spPr>
        <p:txBody>
          <a:bodyPr wrap="square" rtlCol="0">
            <a:spAutoFit/>
          </a:bodyPr>
          <a:lstStyle/>
          <a:p>
            <a:r>
              <a:rPr lang="en-US" sz="1350" dirty="0"/>
              <a:t>Current Packaged Model</a:t>
            </a:r>
          </a:p>
        </p:txBody>
      </p:sp>
      <p:cxnSp>
        <p:nvCxnSpPr>
          <p:cNvPr id="14" name="Straight Arrow Connector 13"/>
          <p:cNvCxnSpPr>
            <a:stCxn id="4" idx="2"/>
          </p:cNvCxnSpPr>
          <p:nvPr/>
        </p:nvCxnSpPr>
        <p:spPr>
          <a:xfrm flipH="1">
            <a:off x="7543802" y="3022548"/>
            <a:ext cx="476769" cy="302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674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37326"/>
            <a:ext cx="8229600" cy="1143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2400" b="1" dirty="0">
                <a:solidFill>
                  <a:srgbClr val="FF3300"/>
                </a:solidFill>
                <a:latin typeface="Comic Sans MS" charset="0"/>
              </a:rPr>
              <a:t>RASDS background – from the </a:t>
            </a:r>
          </a:p>
          <a:p>
            <a:pPr algn="ctr">
              <a:buClrTx/>
              <a:buFontTx/>
              <a:buNone/>
              <a:defRPr/>
            </a:pPr>
            <a:r>
              <a:rPr lang="en-US" sz="2400" b="1" dirty="0">
                <a:solidFill>
                  <a:srgbClr val="FF3300"/>
                </a:solidFill>
                <a:latin typeface="Comic Sans MS" charset="0"/>
              </a:rPr>
              <a:t>IEEE-1471-2000</a:t>
            </a:r>
            <a:br>
              <a:rPr lang="en-US" sz="2400" b="1" dirty="0">
                <a:solidFill>
                  <a:srgbClr val="FF3300"/>
                </a:solidFill>
                <a:latin typeface="Comic Sans MS" charset="0"/>
              </a:rPr>
            </a:br>
            <a:r>
              <a:rPr lang="en-US" sz="2400" b="1" dirty="0">
                <a:solidFill>
                  <a:srgbClr val="FF3300"/>
                </a:solidFill>
                <a:latin typeface="Comic Sans MS" charset="0"/>
              </a:rPr>
              <a:t>conceptual framework…</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90650"/>
            <a:ext cx="6132513" cy="485775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13315" name="Group 3"/>
          <p:cNvGrpSpPr>
            <a:grpSpLocks/>
          </p:cNvGrpSpPr>
          <p:nvPr/>
        </p:nvGrpSpPr>
        <p:grpSpPr bwMode="auto">
          <a:xfrm>
            <a:off x="2895600" y="1676400"/>
            <a:ext cx="6132513" cy="4646613"/>
            <a:chOff x="1824" y="1056"/>
            <a:chExt cx="3863" cy="2927"/>
          </a:xfrm>
        </p:grpSpPr>
        <p:sp>
          <p:nvSpPr>
            <p:cNvPr id="8196" name="Oval 4"/>
            <p:cNvSpPr>
              <a:spLocks noChangeArrowheads="1"/>
            </p:cNvSpPr>
            <p:nvPr/>
          </p:nvSpPr>
          <p:spPr bwMode="auto">
            <a:xfrm>
              <a:off x="2016" y="1344"/>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7" name="Oval 5"/>
            <p:cNvSpPr>
              <a:spLocks noChangeArrowheads="1"/>
            </p:cNvSpPr>
            <p:nvPr/>
          </p:nvSpPr>
          <p:spPr bwMode="auto">
            <a:xfrm>
              <a:off x="3120" y="1344"/>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8" name="Oval 6"/>
            <p:cNvSpPr>
              <a:spLocks noChangeArrowheads="1"/>
            </p:cNvSpPr>
            <p:nvPr/>
          </p:nvSpPr>
          <p:spPr bwMode="auto">
            <a:xfrm>
              <a:off x="3120" y="2016"/>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9" name="Oval 7"/>
            <p:cNvSpPr>
              <a:spLocks noChangeArrowheads="1"/>
            </p:cNvSpPr>
            <p:nvPr/>
          </p:nvSpPr>
          <p:spPr bwMode="auto">
            <a:xfrm>
              <a:off x="1824" y="2880"/>
              <a:ext cx="1967"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0" name="Oval 8"/>
            <p:cNvSpPr>
              <a:spLocks noChangeArrowheads="1"/>
            </p:cNvSpPr>
            <p:nvPr/>
          </p:nvSpPr>
          <p:spPr bwMode="auto">
            <a:xfrm>
              <a:off x="3456" y="3456"/>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1" name="AutoShape 9"/>
            <p:cNvSpPr>
              <a:spLocks noChangeArrowheads="1"/>
            </p:cNvSpPr>
            <p:nvPr/>
          </p:nvSpPr>
          <p:spPr bwMode="auto">
            <a:xfrm>
              <a:off x="4128" y="1056"/>
              <a:ext cx="1559" cy="684"/>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a:solidFill>
                    <a:srgbClr val="000000"/>
                  </a:solidFill>
                  <a:latin typeface="Century Gothic" charset="0"/>
                </a:rPr>
                <a:t>We formalize and adapt this generic conceptual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a:solidFill>
                    <a:srgbClr val="000000"/>
                  </a:solidFill>
                  <a:latin typeface="Century Gothic" charset="0"/>
                </a:rPr>
                <a:t>framework into one for</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a:solidFill>
                    <a:srgbClr val="000000"/>
                  </a:solidFill>
                  <a:latin typeface="Century Gothic" charset="0"/>
                </a:rPr>
                <a:t>space data system design</a:t>
              </a:r>
            </a:p>
          </p:txBody>
        </p:sp>
      </p:grpSp>
      <p:sp>
        <p:nvSpPr>
          <p:cNvPr id="8202" name="Text Box 10"/>
          <p:cNvSpPr txBox="1">
            <a:spLocks noChangeArrowheads="1"/>
          </p:cNvSpPr>
          <p:nvPr/>
        </p:nvSpPr>
        <p:spPr bwMode="auto">
          <a:xfrm>
            <a:off x="0" y="6553200"/>
            <a:ext cx="19050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200" dirty="0">
                <a:latin typeface="Arial" charset="0"/>
              </a:rPr>
              <a:t>2 Mar 2015</a:t>
            </a:r>
          </a:p>
        </p:txBody>
      </p:sp>
      <p:sp>
        <p:nvSpPr>
          <p:cNvPr id="8203" name="Text Box 11"/>
          <p:cNvSpPr txBox="1">
            <a:spLocks noChangeArrowheads="1"/>
          </p:cNvSpPr>
          <p:nvPr/>
        </p:nvSpPr>
        <p:spPr bwMode="auto">
          <a:xfrm>
            <a:off x="2692400" y="6553200"/>
            <a:ext cx="36195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1200" dirty="0">
                <a:latin typeface="Arial" charset="0"/>
              </a:rPr>
              <a:t>SC 13 / SC 14 RASDS &amp; Ontologies</a:t>
            </a:r>
          </a:p>
        </p:txBody>
      </p:sp>
      <p:sp>
        <p:nvSpPr>
          <p:cNvPr id="8204" name="Text Box 12"/>
          <p:cNvSpPr txBox="1">
            <a:spLocks noChangeArrowheads="1"/>
          </p:cNvSpPr>
          <p:nvPr/>
        </p:nvSpPr>
        <p:spPr bwMode="auto">
          <a:xfrm>
            <a:off x="7239000" y="6553200"/>
            <a:ext cx="19050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r>
              <a:rPr lang="en-US" sz="1200">
                <a:latin typeface="Arial" charset="0"/>
              </a:rPr>
              <a:t>PS </a:t>
            </a:r>
            <a:fld id="{6673B166-CDD7-214C-9A8C-F2B54F0CBDD1}" type="slidenum">
              <a:rPr lang="en-US" sz="1200" smtClean="0">
                <a:latin typeface="Arial" charset="0"/>
              </a:rPr>
              <a:pPr algn="r">
                <a:buClrTx/>
                <a:buFontTx/>
                <a:buNone/>
                <a:defRPr/>
              </a:pPr>
              <a:t>17</a:t>
            </a:fld>
            <a:endParaRPr lang="en-US" sz="1200">
              <a:latin typeface="Arial" charset="0"/>
            </a:endParaRPr>
          </a:p>
        </p:txBody>
      </p:sp>
      <p:sp>
        <p:nvSpPr>
          <p:cNvPr id="2" name="Date Placeholder 1"/>
          <p:cNvSpPr>
            <a:spLocks noGrp="1"/>
          </p:cNvSpPr>
          <p:nvPr>
            <p:ph type="dt" sz="half" idx="10"/>
          </p:nvPr>
        </p:nvSpPr>
        <p:spPr/>
        <p:txBody>
          <a:bodyPr/>
          <a:lstStyle/>
          <a:p>
            <a:pPr>
              <a:defRPr/>
            </a:pPr>
            <a:r>
              <a:rPr lang="en-US"/>
              <a:t>1 Jul 2015</a:t>
            </a:r>
          </a:p>
        </p:txBody>
      </p:sp>
    </p:spTree>
    <p:extLst>
      <p:ext uri="{BB962C8B-B14F-4D97-AF65-F5344CB8AC3E}">
        <p14:creationId xmlns:p14="http://schemas.microsoft.com/office/powerpoint/2010/main" val="39518617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40534"/>
            <a:ext cx="8229600" cy="1143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2800" b="1" dirty="0">
                <a:solidFill>
                  <a:srgbClr val="FF3300"/>
                </a:solidFill>
                <a:latin typeface="Comic Sans MS" charset="0"/>
              </a:rPr>
              <a:t>Reference Architecture </a:t>
            </a:r>
            <a:br>
              <a:rPr lang="en-US" sz="2800" b="1" dirty="0">
                <a:solidFill>
                  <a:srgbClr val="FF3300"/>
                </a:solidFill>
                <a:latin typeface="Comic Sans MS" charset="0"/>
              </a:rPr>
            </a:br>
            <a:r>
              <a:rPr lang="en-US" sz="2800" b="1" dirty="0">
                <a:solidFill>
                  <a:srgbClr val="FF3300"/>
                </a:solidFill>
                <a:latin typeface="Comic Sans MS" charset="0"/>
              </a:rPr>
              <a:t>for Space Data Systems</a:t>
            </a:r>
          </a:p>
        </p:txBody>
      </p:sp>
      <p:sp>
        <p:nvSpPr>
          <p:cNvPr id="9218" name="Line 2"/>
          <p:cNvSpPr>
            <a:spLocks noChangeShapeType="1"/>
          </p:cNvSpPr>
          <p:nvPr/>
        </p:nvSpPr>
        <p:spPr bwMode="auto">
          <a:xfrm flipV="1">
            <a:off x="1676400" y="3122613"/>
            <a:ext cx="4800600" cy="1908175"/>
          </a:xfrm>
          <a:prstGeom prst="line">
            <a:avLst/>
          </a:prstGeom>
          <a:noFill/>
          <a:ln w="57240" cap="sq">
            <a:solidFill>
              <a:srgbClr val="FF33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9" name="Rectangle 3"/>
          <p:cNvSpPr>
            <a:spLocks noChangeArrowheads="1"/>
          </p:cNvSpPr>
          <p:nvPr/>
        </p:nvSpPr>
        <p:spPr bwMode="auto">
          <a:xfrm>
            <a:off x="685800" y="2590800"/>
            <a:ext cx="2128838" cy="423863"/>
          </a:xfrm>
          <a:prstGeom prst="rect">
            <a:avLst/>
          </a:prstGeom>
          <a:solidFill>
            <a:srgbClr val="00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Enterprise</a:t>
            </a:r>
          </a:p>
        </p:txBody>
      </p:sp>
      <p:sp>
        <p:nvSpPr>
          <p:cNvPr id="9220" name="Text Box 4"/>
          <p:cNvSpPr txBox="1">
            <a:spLocks noChangeArrowheads="1"/>
          </p:cNvSpPr>
          <p:nvPr/>
        </p:nvSpPr>
        <p:spPr bwMode="auto">
          <a:xfrm>
            <a:off x="3124200" y="25146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Business Concerns</a:t>
            </a:r>
          </a:p>
          <a:p>
            <a:pPr>
              <a:buClrTx/>
              <a:buFontTx/>
              <a:buNone/>
              <a:defRPr/>
            </a:pPr>
            <a:r>
              <a:rPr lang="en-US" sz="1400" b="1"/>
              <a:t>Organizational perspective</a:t>
            </a:r>
          </a:p>
        </p:txBody>
      </p:sp>
      <p:sp>
        <p:nvSpPr>
          <p:cNvPr id="9221" name="Rectangle 5"/>
          <p:cNvSpPr>
            <a:spLocks noChangeArrowheads="1"/>
          </p:cNvSpPr>
          <p:nvPr/>
        </p:nvSpPr>
        <p:spPr bwMode="auto">
          <a:xfrm>
            <a:off x="1219200" y="3352800"/>
            <a:ext cx="2128838" cy="423863"/>
          </a:xfrm>
          <a:prstGeom prst="rect">
            <a:avLst/>
          </a:prstGeom>
          <a:solidFill>
            <a:srgbClr val="33CCFF"/>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Connectivity</a:t>
            </a:r>
          </a:p>
        </p:txBody>
      </p:sp>
      <p:sp>
        <p:nvSpPr>
          <p:cNvPr id="9222" name="Text Box 6"/>
          <p:cNvSpPr txBox="1">
            <a:spLocks noChangeArrowheads="1"/>
          </p:cNvSpPr>
          <p:nvPr/>
        </p:nvSpPr>
        <p:spPr bwMode="auto">
          <a:xfrm>
            <a:off x="3581400" y="32004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Physical Concerns</a:t>
            </a:r>
          </a:p>
          <a:p>
            <a:pPr>
              <a:buClrTx/>
              <a:buFontTx/>
              <a:buNone/>
              <a:defRPr/>
            </a:pPr>
            <a:r>
              <a:rPr lang="en-US" sz="1400" b="1"/>
              <a:t>Node &amp; Link  perspective</a:t>
            </a:r>
          </a:p>
        </p:txBody>
      </p:sp>
      <p:sp>
        <p:nvSpPr>
          <p:cNvPr id="9223" name="Rectangle 7"/>
          <p:cNvSpPr>
            <a:spLocks noChangeArrowheads="1"/>
          </p:cNvSpPr>
          <p:nvPr/>
        </p:nvSpPr>
        <p:spPr bwMode="auto">
          <a:xfrm>
            <a:off x="1676400" y="4098925"/>
            <a:ext cx="2128838" cy="423863"/>
          </a:xfrm>
          <a:prstGeom prst="rect">
            <a:avLst/>
          </a:prstGeom>
          <a:solidFill>
            <a:srgbClr val="CC0E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Functional</a:t>
            </a:r>
          </a:p>
        </p:txBody>
      </p:sp>
      <p:sp>
        <p:nvSpPr>
          <p:cNvPr id="9224" name="Text Box 8"/>
          <p:cNvSpPr txBox="1">
            <a:spLocks noChangeArrowheads="1"/>
          </p:cNvSpPr>
          <p:nvPr/>
        </p:nvSpPr>
        <p:spPr bwMode="auto">
          <a:xfrm>
            <a:off x="4343400" y="41148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Computational Concerns</a:t>
            </a:r>
          </a:p>
          <a:p>
            <a:pPr>
              <a:buClrTx/>
              <a:buFontTx/>
              <a:buNone/>
              <a:defRPr/>
            </a:pPr>
            <a:r>
              <a:rPr lang="en-US" sz="1400" b="1"/>
              <a:t>Functional composition</a:t>
            </a:r>
          </a:p>
        </p:txBody>
      </p:sp>
      <p:sp>
        <p:nvSpPr>
          <p:cNvPr id="9225" name="Rectangle 9"/>
          <p:cNvSpPr>
            <a:spLocks noChangeArrowheads="1"/>
          </p:cNvSpPr>
          <p:nvPr/>
        </p:nvSpPr>
        <p:spPr bwMode="auto">
          <a:xfrm>
            <a:off x="2133600" y="4784725"/>
            <a:ext cx="2128838" cy="423863"/>
          </a:xfrm>
          <a:prstGeom prst="rect">
            <a:avLst/>
          </a:prstGeom>
          <a:solidFill>
            <a:srgbClr val="FF00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Information</a:t>
            </a:r>
          </a:p>
        </p:txBody>
      </p:sp>
      <p:sp>
        <p:nvSpPr>
          <p:cNvPr id="9226" name="Text Box 10"/>
          <p:cNvSpPr txBox="1">
            <a:spLocks noChangeArrowheads="1"/>
          </p:cNvSpPr>
          <p:nvPr/>
        </p:nvSpPr>
        <p:spPr bwMode="auto">
          <a:xfrm>
            <a:off x="4724400" y="48006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Data Concerns</a:t>
            </a:r>
          </a:p>
          <a:p>
            <a:pPr>
              <a:buClrTx/>
              <a:buFontTx/>
              <a:buNone/>
              <a:defRPr/>
            </a:pPr>
            <a:r>
              <a:rPr lang="en-US" sz="1400" b="1"/>
              <a:t>Relationships and transformations</a:t>
            </a:r>
          </a:p>
        </p:txBody>
      </p:sp>
      <p:sp>
        <p:nvSpPr>
          <p:cNvPr id="9227" name="Rectangle 11"/>
          <p:cNvSpPr>
            <a:spLocks noChangeArrowheads="1"/>
          </p:cNvSpPr>
          <p:nvPr/>
        </p:nvSpPr>
        <p:spPr bwMode="auto">
          <a:xfrm>
            <a:off x="2590800" y="5487988"/>
            <a:ext cx="2128838" cy="422275"/>
          </a:xfrm>
          <a:prstGeom prst="rect">
            <a:avLst/>
          </a:prstGeom>
          <a:solidFill>
            <a:srgbClr val="FF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Communications</a:t>
            </a:r>
          </a:p>
        </p:txBody>
      </p:sp>
      <p:sp>
        <p:nvSpPr>
          <p:cNvPr id="9228" name="Text Box 12"/>
          <p:cNvSpPr txBox="1">
            <a:spLocks noChangeArrowheads="1"/>
          </p:cNvSpPr>
          <p:nvPr/>
        </p:nvSpPr>
        <p:spPr bwMode="auto">
          <a:xfrm>
            <a:off x="5105400" y="5410200"/>
            <a:ext cx="3048000"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Protocol Concerns</a:t>
            </a:r>
          </a:p>
          <a:p>
            <a:pPr>
              <a:buClrTx/>
              <a:buFontTx/>
              <a:buNone/>
              <a:defRPr/>
            </a:pPr>
            <a:r>
              <a:rPr lang="en-US" sz="1400" b="1"/>
              <a:t>Communications stack perspective</a:t>
            </a:r>
          </a:p>
        </p:txBody>
      </p:sp>
      <p:sp>
        <p:nvSpPr>
          <p:cNvPr id="9229" name="Freeform 13"/>
          <p:cNvSpPr>
            <a:spLocks noChangeArrowheads="1"/>
          </p:cNvSpPr>
          <p:nvPr/>
        </p:nvSpPr>
        <p:spPr bwMode="auto">
          <a:xfrm rot="21240000">
            <a:off x="1430338" y="4975225"/>
            <a:ext cx="125412" cy="2540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9 0 0"/>
              <a:gd name="G13" fmla="*/ 1 0 51712"/>
              <a:gd name="G14" fmla="*/ 1 0 51712"/>
              <a:gd name="G15" fmla="*/ 1 0 51712"/>
              <a:gd name="G16" fmla="cos G14 G15"/>
              <a:gd name="G17" fmla="+- 1 0 0"/>
              <a:gd name="G18" fmla="+- 1 0 0"/>
              <a:gd name="G19" fmla="+- 1 0 0"/>
              <a:gd name="G20" fmla="+- 1 0 0"/>
              <a:gd name="G21" fmla="+- 1 0 0"/>
              <a:gd name="G22" fmla="+- 1 0 0"/>
              <a:gd name="G23" fmla="+- 1 0 0"/>
              <a:gd name="G24" fmla="+- 1 0 0"/>
              <a:gd name="G25" fmla="+- 1 0 0"/>
              <a:gd name="G26" fmla="+- 1 0 0"/>
              <a:gd name="T0" fmla="*/ 2147483647 w 121"/>
              <a:gd name="T1" fmla="*/ 2147483647 h 263"/>
              <a:gd name="T2" fmla="*/ 2147483647 w 121"/>
              <a:gd name="T3" fmla="*/ 2147483647 h 263"/>
              <a:gd name="T4" fmla="*/ 2147483647 w 121"/>
              <a:gd name="T5" fmla="*/ 2147483647 h 263"/>
              <a:gd name="T6" fmla="*/ 2147483647 w 121"/>
              <a:gd name="T7" fmla="*/ 2147483647 h 263"/>
              <a:gd name="T8" fmla="*/ 2147483647 w 121"/>
              <a:gd name="T9" fmla="*/ 2147483647 h 263"/>
              <a:gd name="T10" fmla="*/ 2147483647 w 121"/>
              <a:gd name="T11" fmla="*/ 2147483647 h 263"/>
              <a:gd name="T12" fmla="*/ 2147483647 w 121"/>
              <a:gd name="T13" fmla="*/ 2147483647 h 263"/>
              <a:gd name="T14" fmla="*/ 2147483647 w 121"/>
              <a:gd name="T15" fmla="*/ 2147483647 h 263"/>
              <a:gd name="T16" fmla="*/ 2147483647 w 121"/>
              <a:gd name="T17" fmla="*/ 2147483647 h 263"/>
              <a:gd name="T18" fmla="*/ 2147483647 w 121"/>
              <a:gd name="T19" fmla="*/ 2147483647 h 263"/>
              <a:gd name="T20" fmla="*/ 2147483647 w 121"/>
              <a:gd name="T21" fmla="*/ 2147483647 h 263"/>
              <a:gd name="T22" fmla="*/ 2147483647 w 121"/>
              <a:gd name="T23" fmla="*/ 2147483647 h 263"/>
              <a:gd name="T24" fmla="*/ 0 w 121"/>
              <a:gd name="T25" fmla="*/ 2147483647 h 263"/>
              <a:gd name="T26" fmla="*/ 2147483647 w 121"/>
              <a:gd name="T27" fmla="*/ 2147483647 h 263"/>
              <a:gd name="T28" fmla="*/ 2147483647 w 121"/>
              <a:gd name="T29" fmla="*/ 0 h 263"/>
              <a:gd name="T30" fmla="*/ 2147483647 w 121"/>
              <a:gd name="T31" fmla="*/ 0 h 263"/>
              <a:gd name="T32" fmla="*/ 2147483647 w 121"/>
              <a:gd name="T33" fmla="*/ 2147483647 h 263"/>
              <a:gd name="T34" fmla="*/ 2147483647 w 121"/>
              <a:gd name="T35" fmla="*/ 2147483647 h 263"/>
              <a:gd name="T36" fmla="*/ 2147483647 w 121"/>
              <a:gd name="T37" fmla="*/ 2147483647 h 263"/>
              <a:gd name="T38" fmla="*/ 2147483647 w 121"/>
              <a:gd name="T39" fmla="*/ 2147483647 h 263"/>
              <a:gd name="T40" fmla="*/ 2147483647 w 121"/>
              <a:gd name="T41" fmla="*/ 2147483647 h 263"/>
              <a:gd name="T42" fmla="*/ 2147483647 w 121"/>
              <a:gd name="T43" fmla="*/ 2147483647 h 263"/>
              <a:gd name="T44" fmla="*/ 2147483647 w 121"/>
              <a:gd name="T45" fmla="*/ 2147483647 h 263"/>
              <a:gd name="T46" fmla="*/ 2147483647 w 121"/>
              <a:gd name="T47" fmla="*/ 2147483647 h 263"/>
              <a:gd name="T48" fmla="*/ 2147483647 w 121"/>
              <a:gd name="T49" fmla="*/ 214748364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263">
                <a:moveTo>
                  <a:pt x="121" y="254"/>
                </a:moveTo>
                <a:lnTo>
                  <a:pt x="115" y="258"/>
                </a:lnTo>
                <a:lnTo>
                  <a:pt x="107" y="260"/>
                </a:lnTo>
                <a:lnTo>
                  <a:pt x="99" y="262"/>
                </a:lnTo>
                <a:lnTo>
                  <a:pt x="92" y="263"/>
                </a:lnTo>
                <a:lnTo>
                  <a:pt x="91" y="239"/>
                </a:lnTo>
                <a:lnTo>
                  <a:pt x="86" y="208"/>
                </a:lnTo>
                <a:lnTo>
                  <a:pt x="81" y="174"/>
                </a:lnTo>
                <a:lnTo>
                  <a:pt x="71" y="136"/>
                </a:lnTo>
                <a:lnTo>
                  <a:pt x="59" y="99"/>
                </a:lnTo>
                <a:lnTo>
                  <a:pt x="43" y="64"/>
                </a:lnTo>
                <a:lnTo>
                  <a:pt x="23" y="33"/>
                </a:lnTo>
                <a:lnTo>
                  <a:pt x="0" y="9"/>
                </a:lnTo>
                <a:lnTo>
                  <a:pt x="3" y="2"/>
                </a:lnTo>
                <a:lnTo>
                  <a:pt x="10" y="0"/>
                </a:lnTo>
                <a:lnTo>
                  <a:pt x="17" y="0"/>
                </a:lnTo>
                <a:lnTo>
                  <a:pt x="25" y="1"/>
                </a:lnTo>
                <a:lnTo>
                  <a:pt x="51" y="28"/>
                </a:lnTo>
                <a:lnTo>
                  <a:pt x="72" y="60"/>
                </a:lnTo>
                <a:lnTo>
                  <a:pt x="89" y="95"/>
                </a:lnTo>
                <a:lnTo>
                  <a:pt x="102" y="131"/>
                </a:lnTo>
                <a:lnTo>
                  <a:pt x="112" y="167"/>
                </a:lnTo>
                <a:lnTo>
                  <a:pt x="117" y="200"/>
                </a:lnTo>
                <a:lnTo>
                  <a:pt x="121" y="230"/>
                </a:lnTo>
                <a:lnTo>
                  <a:pt x="121" y="254"/>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0" name="Freeform 14"/>
          <p:cNvSpPr>
            <a:spLocks noChangeArrowheads="1"/>
          </p:cNvSpPr>
          <p:nvPr/>
        </p:nvSpPr>
        <p:spPr bwMode="auto">
          <a:xfrm rot="21240000">
            <a:off x="1052513" y="5026025"/>
            <a:ext cx="458787" cy="327025"/>
          </a:xfrm>
          <a:custGeom>
            <a:avLst/>
            <a:gdLst>
              <a:gd name="G0" fmla="+- 1 0 0"/>
              <a:gd name="G1" fmla="+- 1 0 0"/>
              <a:gd name="G2" fmla="+- 1 0 0"/>
              <a:gd name="G3" fmla="+- 1 0 0"/>
              <a:gd name="G4" fmla="+- 1 0 0"/>
              <a:gd name="G5" fmla="*/ 1 0 51712"/>
              <a:gd name="G6" fmla="cos 54736 G5"/>
              <a:gd name="G7" fmla="*/ 1 0 51712"/>
              <a:gd name="G8" fmla="sin 54963 G7"/>
              <a:gd name="G9" fmla="+- G6 G8 0"/>
              <a:gd name="G10" fmla="+- G9 10800 0"/>
              <a:gd name="G11" fmla="+- 1 0 0"/>
              <a:gd name="G12" fmla="+- 1 0 0"/>
              <a:gd name="G13" fmla="+- 1 0 0"/>
              <a:gd name="G14" fmla="+- 1 0 0"/>
              <a:gd name="G15" fmla="+- 1 0 0"/>
              <a:gd name="G16" fmla="+- 274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63 0 0"/>
              <a:gd name="G33" fmla="+- 142 0 0"/>
              <a:gd name="G34" fmla="+- 1 0 0"/>
              <a:gd name="G35" fmla="+- 1 0 0"/>
              <a:gd name="G36" fmla="+- 1 0 0"/>
              <a:gd name="G37" fmla="+- 1 0 0"/>
              <a:gd name="G38" fmla="+- 1 0 0"/>
              <a:gd name="G39" fmla="+- 1 0 0"/>
              <a:gd name="G40" fmla="+- 1 0 0"/>
              <a:gd name="G41" fmla="+- 1 0 0"/>
              <a:gd name="G42" fmla="+- 1 0 0"/>
              <a:gd name="T0" fmla="*/ 2147483647 w 434"/>
              <a:gd name="T1" fmla="*/ 2147483647 h 341"/>
              <a:gd name="T2" fmla="*/ 2147483647 w 434"/>
              <a:gd name="T3" fmla="*/ 2147483647 h 341"/>
              <a:gd name="T4" fmla="*/ 2147483647 w 434"/>
              <a:gd name="T5" fmla="*/ 2147483647 h 341"/>
              <a:gd name="T6" fmla="*/ 2147483647 w 434"/>
              <a:gd name="T7" fmla="*/ 2147483647 h 341"/>
              <a:gd name="T8" fmla="*/ 2147483647 w 434"/>
              <a:gd name="T9" fmla="*/ 2147483647 h 341"/>
              <a:gd name="T10" fmla="*/ 2147483647 w 434"/>
              <a:gd name="T11" fmla="*/ 2147483647 h 341"/>
              <a:gd name="T12" fmla="*/ 2147483647 w 434"/>
              <a:gd name="T13" fmla="*/ 2147483647 h 341"/>
              <a:gd name="T14" fmla="*/ 2147483647 w 434"/>
              <a:gd name="T15" fmla="*/ 2147483647 h 341"/>
              <a:gd name="T16" fmla="*/ 2147483647 w 434"/>
              <a:gd name="T17" fmla="*/ 2147483647 h 341"/>
              <a:gd name="T18" fmla="*/ 2147483647 w 434"/>
              <a:gd name="T19" fmla="*/ 2147483647 h 341"/>
              <a:gd name="T20" fmla="*/ 2147483647 w 434"/>
              <a:gd name="T21" fmla="*/ 2147483647 h 341"/>
              <a:gd name="T22" fmla="*/ 2147483647 w 434"/>
              <a:gd name="T23" fmla="*/ 2147483647 h 341"/>
              <a:gd name="T24" fmla="*/ 2147483647 w 434"/>
              <a:gd name="T25" fmla="*/ 2147483647 h 341"/>
              <a:gd name="T26" fmla="*/ 2147483647 w 434"/>
              <a:gd name="T27" fmla="*/ 2147483647 h 341"/>
              <a:gd name="T28" fmla="*/ 2147483647 w 434"/>
              <a:gd name="T29" fmla="*/ 2147483647 h 341"/>
              <a:gd name="T30" fmla="*/ 2147483647 w 434"/>
              <a:gd name="T31" fmla="*/ 2147483647 h 341"/>
              <a:gd name="T32" fmla="*/ 2147483647 w 434"/>
              <a:gd name="T33" fmla="*/ 2147483647 h 341"/>
              <a:gd name="T34" fmla="*/ 2147483647 w 434"/>
              <a:gd name="T35" fmla="*/ 2147483647 h 341"/>
              <a:gd name="T36" fmla="*/ 2147483647 w 434"/>
              <a:gd name="T37" fmla="*/ 2147483647 h 341"/>
              <a:gd name="T38" fmla="*/ 2147483647 w 434"/>
              <a:gd name="T39" fmla="*/ 2147483647 h 341"/>
              <a:gd name="T40" fmla="*/ 2147483647 w 434"/>
              <a:gd name="T41" fmla="*/ 2147483647 h 341"/>
              <a:gd name="T42" fmla="*/ 2147483647 w 434"/>
              <a:gd name="T43" fmla="*/ 2147483647 h 341"/>
              <a:gd name="T44" fmla="*/ 2147483647 w 434"/>
              <a:gd name="T45" fmla="*/ 2147483647 h 341"/>
              <a:gd name="T46" fmla="*/ 2147483647 w 434"/>
              <a:gd name="T47" fmla="*/ 2147483647 h 341"/>
              <a:gd name="T48" fmla="*/ 2147483647 w 434"/>
              <a:gd name="T49" fmla="*/ 2147483647 h 341"/>
              <a:gd name="T50" fmla="*/ 2147483647 w 434"/>
              <a:gd name="T51" fmla="*/ 2147483647 h 341"/>
              <a:gd name="T52" fmla="*/ 2147483647 w 434"/>
              <a:gd name="T53" fmla="*/ 2147483647 h 341"/>
              <a:gd name="T54" fmla="*/ 2147483647 w 434"/>
              <a:gd name="T55" fmla="*/ 2147483647 h 341"/>
              <a:gd name="T56" fmla="*/ 0 w 434"/>
              <a:gd name="T57" fmla="*/ 2147483647 h 341"/>
              <a:gd name="T58" fmla="*/ 2147483647 w 434"/>
              <a:gd name="T59" fmla="*/ 0 h 341"/>
              <a:gd name="T60" fmla="*/ 2147483647 w 434"/>
              <a:gd name="T61" fmla="*/ 2147483647 h 341"/>
              <a:gd name="T62" fmla="*/ 2147483647 w 434"/>
              <a:gd name="T63" fmla="*/ 2147483647 h 341"/>
              <a:gd name="T64" fmla="*/ 2147483647 w 434"/>
              <a:gd name="T65" fmla="*/ 2147483647 h 341"/>
              <a:gd name="T66" fmla="*/ 2147483647 w 434"/>
              <a:gd name="T67" fmla="*/ 2147483647 h 341"/>
              <a:gd name="T68" fmla="*/ 2147483647 w 434"/>
              <a:gd name="T69" fmla="*/ 2147483647 h 341"/>
              <a:gd name="T70" fmla="*/ 2147483647 w 434"/>
              <a:gd name="T71" fmla="*/ 2147483647 h 341"/>
              <a:gd name="T72" fmla="*/ 2147483647 w 434"/>
              <a:gd name="T73" fmla="*/ 2147483647 h 341"/>
              <a:gd name="T74" fmla="*/ 2147483647 w 434"/>
              <a:gd name="T75" fmla="*/ 214748364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4" h="341">
                <a:moveTo>
                  <a:pt x="434" y="227"/>
                </a:moveTo>
                <a:lnTo>
                  <a:pt x="427" y="230"/>
                </a:lnTo>
                <a:lnTo>
                  <a:pt x="419" y="228"/>
                </a:lnTo>
                <a:lnTo>
                  <a:pt x="411" y="223"/>
                </a:lnTo>
                <a:lnTo>
                  <a:pt x="405" y="219"/>
                </a:lnTo>
                <a:lnTo>
                  <a:pt x="385" y="227"/>
                </a:lnTo>
                <a:lnTo>
                  <a:pt x="364" y="236"/>
                </a:lnTo>
                <a:lnTo>
                  <a:pt x="342" y="244"/>
                </a:lnTo>
                <a:lnTo>
                  <a:pt x="321" y="252"/>
                </a:lnTo>
                <a:lnTo>
                  <a:pt x="299" y="259"/>
                </a:lnTo>
                <a:lnTo>
                  <a:pt x="277" y="267"/>
                </a:lnTo>
                <a:lnTo>
                  <a:pt x="256" y="274"/>
                </a:lnTo>
                <a:lnTo>
                  <a:pt x="234" y="282"/>
                </a:lnTo>
                <a:lnTo>
                  <a:pt x="212" y="289"/>
                </a:lnTo>
                <a:lnTo>
                  <a:pt x="190" y="297"/>
                </a:lnTo>
                <a:lnTo>
                  <a:pt x="168" y="304"/>
                </a:lnTo>
                <a:lnTo>
                  <a:pt x="147" y="311"/>
                </a:lnTo>
                <a:lnTo>
                  <a:pt x="127" y="319"/>
                </a:lnTo>
                <a:lnTo>
                  <a:pt x="106" y="326"/>
                </a:lnTo>
                <a:lnTo>
                  <a:pt x="86" y="333"/>
                </a:lnTo>
                <a:lnTo>
                  <a:pt x="67" y="341"/>
                </a:lnTo>
                <a:lnTo>
                  <a:pt x="66" y="312"/>
                </a:lnTo>
                <a:lnTo>
                  <a:pt x="61" y="284"/>
                </a:lnTo>
                <a:lnTo>
                  <a:pt x="55" y="258"/>
                </a:lnTo>
                <a:lnTo>
                  <a:pt x="47" y="232"/>
                </a:lnTo>
                <a:lnTo>
                  <a:pt x="38" y="208"/>
                </a:lnTo>
                <a:lnTo>
                  <a:pt x="26" y="185"/>
                </a:lnTo>
                <a:lnTo>
                  <a:pt x="14" y="163"/>
                </a:lnTo>
                <a:lnTo>
                  <a:pt x="0" y="142"/>
                </a:lnTo>
                <a:lnTo>
                  <a:pt x="343" y="0"/>
                </a:lnTo>
                <a:lnTo>
                  <a:pt x="364" y="20"/>
                </a:lnTo>
                <a:lnTo>
                  <a:pt x="381" y="45"/>
                </a:lnTo>
                <a:lnTo>
                  <a:pt x="397" y="72"/>
                </a:lnTo>
                <a:lnTo>
                  <a:pt x="410" y="101"/>
                </a:lnTo>
                <a:lnTo>
                  <a:pt x="420" y="132"/>
                </a:lnTo>
                <a:lnTo>
                  <a:pt x="427" y="163"/>
                </a:lnTo>
                <a:lnTo>
                  <a:pt x="432" y="195"/>
                </a:lnTo>
                <a:lnTo>
                  <a:pt x="434" y="227"/>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1" name="Freeform 15"/>
          <p:cNvSpPr>
            <a:spLocks noChangeArrowheads="1"/>
          </p:cNvSpPr>
          <p:nvPr/>
        </p:nvSpPr>
        <p:spPr bwMode="auto">
          <a:xfrm rot="21240000">
            <a:off x="1017588" y="5205413"/>
            <a:ext cx="92075" cy="204787"/>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51712"/>
              <a:gd name="G12" fmla="*/ 1 14739 25856"/>
              <a:gd name="G13" fmla="*/ 1 48365 11520"/>
              <a:gd name="G14" fmla="*/ G13 1 180"/>
              <a:gd name="G15" fmla="*/ G12 1 G14"/>
              <a:gd name="G16" fmla="+- 10 0 0"/>
              <a:gd name="G17" fmla="+- 16 0 0"/>
              <a:gd name="G18" fmla="*/ 1 0 51712"/>
              <a:gd name="G19" fmla="*/ 1 0 51712"/>
              <a:gd name="G20" fmla="+- 1 0 0"/>
              <a:gd name="G21" fmla="+- 1 0 0"/>
              <a:gd name="G22" fmla="+- 1 0 0"/>
              <a:gd name="G23" fmla="+- 1 0 0"/>
              <a:gd name="G24" fmla="+- 1 0 0"/>
              <a:gd name="G25" fmla="+- 1 0 0"/>
              <a:gd name="G26" fmla="+- 1 0 0"/>
              <a:gd name="G27" fmla="+- 1 0 0"/>
              <a:gd name="T0" fmla="*/ 2147483647 w 88"/>
              <a:gd name="T1" fmla="*/ 2147483647 h 212"/>
              <a:gd name="T2" fmla="*/ 2147483647 w 88"/>
              <a:gd name="T3" fmla="*/ 2147483647 h 212"/>
              <a:gd name="T4" fmla="*/ 2147483647 w 88"/>
              <a:gd name="T5" fmla="*/ 2147483647 h 212"/>
              <a:gd name="T6" fmla="*/ 2147483647 w 88"/>
              <a:gd name="T7" fmla="*/ 2147483647 h 212"/>
              <a:gd name="T8" fmla="*/ 2147483647 w 88"/>
              <a:gd name="T9" fmla="*/ 2147483647 h 212"/>
              <a:gd name="T10" fmla="*/ 2147483647 w 88"/>
              <a:gd name="T11" fmla="*/ 2147483647 h 212"/>
              <a:gd name="T12" fmla="*/ 2147483647 w 88"/>
              <a:gd name="T13" fmla="*/ 2147483647 h 212"/>
              <a:gd name="T14" fmla="*/ 2147483647 w 88"/>
              <a:gd name="T15" fmla="*/ 2147483647 h 212"/>
              <a:gd name="T16" fmla="*/ 2147483647 w 88"/>
              <a:gd name="T17" fmla="*/ 2147483647 h 212"/>
              <a:gd name="T18" fmla="*/ 2147483647 w 88"/>
              <a:gd name="T19" fmla="*/ 2147483647 h 212"/>
              <a:gd name="T20" fmla="*/ 2147483647 w 88"/>
              <a:gd name="T21" fmla="*/ 2147483647 h 212"/>
              <a:gd name="T22" fmla="*/ 2147483647 w 88"/>
              <a:gd name="T23" fmla="*/ 2147483647 h 212"/>
              <a:gd name="T24" fmla="*/ 2147483647 w 88"/>
              <a:gd name="T25" fmla="*/ 2147483647 h 212"/>
              <a:gd name="T26" fmla="*/ 2147483647 w 88"/>
              <a:gd name="T27" fmla="*/ 2147483647 h 212"/>
              <a:gd name="T28" fmla="*/ 0 w 88"/>
              <a:gd name="T29" fmla="*/ 2147483647 h 212"/>
              <a:gd name="T30" fmla="*/ 2147483647 w 88"/>
              <a:gd name="T31" fmla="*/ 2147483647 h 212"/>
              <a:gd name="T32" fmla="*/ 2147483647 w 88"/>
              <a:gd name="T33" fmla="*/ 0 h 212"/>
              <a:gd name="T34" fmla="*/ 2147483647 w 88"/>
              <a:gd name="T35" fmla="*/ 2147483647 h 212"/>
              <a:gd name="T36" fmla="*/ 2147483647 w 88"/>
              <a:gd name="T37" fmla="*/ 2147483647 h 212"/>
              <a:gd name="T38" fmla="*/ 2147483647 w 88"/>
              <a:gd name="T39" fmla="*/ 2147483647 h 212"/>
              <a:gd name="T40" fmla="*/ 2147483647 w 88"/>
              <a:gd name="T41" fmla="*/ 2147483647 h 212"/>
              <a:gd name="T42" fmla="*/ 2147483647 w 88"/>
              <a:gd name="T43" fmla="*/ 2147483647 h 212"/>
              <a:gd name="T44" fmla="*/ 2147483647 w 88"/>
              <a:gd name="T45" fmla="*/ 2147483647 h 212"/>
              <a:gd name="T46" fmla="*/ 2147483647 w 88"/>
              <a:gd name="T47" fmla="*/ 2147483647 h 212"/>
              <a:gd name="T48" fmla="*/ 2147483647 w 88"/>
              <a:gd name="T49" fmla="*/ 214748364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212">
                <a:moveTo>
                  <a:pt x="81" y="212"/>
                </a:moveTo>
                <a:lnTo>
                  <a:pt x="75" y="212"/>
                </a:lnTo>
                <a:lnTo>
                  <a:pt x="71" y="210"/>
                </a:lnTo>
                <a:lnTo>
                  <a:pt x="68" y="207"/>
                </a:lnTo>
                <a:lnTo>
                  <a:pt x="64" y="203"/>
                </a:lnTo>
                <a:lnTo>
                  <a:pt x="71" y="177"/>
                </a:lnTo>
                <a:lnTo>
                  <a:pt x="71" y="148"/>
                </a:lnTo>
                <a:lnTo>
                  <a:pt x="64" y="118"/>
                </a:lnTo>
                <a:lnTo>
                  <a:pt x="54" y="89"/>
                </a:lnTo>
                <a:lnTo>
                  <a:pt x="40" y="64"/>
                </a:lnTo>
                <a:lnTo>
                  <a:pt x="28" y="43"/>
                </a:lnTo>
                <a:lnTo>
                  <a:pt x="16" y="28"/>
                </a:lnTo>
                <a:lnTo>
                  <a:pt x="8" y="22"/>
                </a:lnTo>
                <a:lnTo>
                  <a:pt x="2" y="20"/>
                </a:lnTo>
                <a:lnTo>
                  <a:pt x="0" y="16"/>
                </a:lnTo>
                <a:lnTo>
                  <a:pt x="3" y="10"/>
                </a:lnTo>
                <a:lnTo>
                  <a:pt x="11" y="0"/>
                </a:lnTo>
                <a:lnTo>
                  <a:pt x="32" y="18"/>
                </a:lnTo>
                <a:lnTo>
                  <a:pt x="51" y="41"/>
                </a:lnTo>
                <a:lnTo>
                  <a:pt x="66" y="66"/>
                </a:lnTo>
                <a:lnTo>
                  <a:pt x="77" y="94"/>
                </a:lnTo>
                <a:lnTo>
                  <a:pt x="85" y="124"/>
                </a:lnTo>
                <a:lnTo>
                  <a:pt x="88" y="155"/>
                </a:lnTo>
                <a:lnTo>
                  <a:pt x="86" y="184"/>
                </a:lnTo>
                <a:lnTo>
                  <a:pt x="81" y="212"/>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2" name="Freeform 16"/>
          <p:cNvSpPr>
            <a:spLocks noChangeArrowheads="1"/>
          </p:cNvSpPr>
          <p:nvPr/>
        </p:nvSpPr>
        <p:spPr bwMode="auto">
          <a:xfrm rot="21240000">
            <a:off x="663575" y="5275263"/>
            <a:ext cx="414338" cy="244475"/>
          </a:xfrm>
          <a:custGeom>
            <a:avLst/>
            <a:gdLst>
              <a:gd name="G0" fmla="+- 1 0 0"/>
              <a:gd name="G1" fmla="+- 1 0 0"/>
              <a:gd name="G2" fmla="+- 1 0 0"/>
              <a:gd name="G3" fmla="+- 1 0 0"/>
              <a:gd name="G4" fmla="+- 1 0 0"/>
              <a:gd name="G5" fmla="+- 1 0 0"/>
              <a:gd name="G6" fmla="+- 1 0 0"/>
              <a:gd name="G7" fmla="+- 1 0 0"/>
              <a:gd name="G8" fmla="*/ 1 14739 25856"/>
              <a:gd name="G9" fmla="*/ 1 48365 11520"/>
              <a:gd name="G10" fmla="*/ G9 1 180"/>
              <a:gd name="G11" fmla="*/ G8 1 G10"/>
              <a:gd name="G12" fmla="+- 1 0 0"/>
              <a:gd name="G13" fmla="+- 1 0 0"/>
              <a:gd name="G14" fmla="+- 1 0 0"/>
              <a:gd name="G15" fmla="+- 1 0 0"/>
              <a:gd name="G16" fmla="+- 1 0 0"/>
              <a:gd name="G17" fmla="+- 1 0 0"/>
              <a:gd name="G18" fmla="+- 1 0 0"/>
              <a:gd name="G19" fmla="+- 1 0 0"/>
              <a:gd name="G20" fmla="*/ 1 0 51712"/>
              <a:gd name="G21" fmla="cos 54736 G20"/>
              <a:gd name="G22" fmla="*/ 1 0 51712"/>
              <a:gd name="G23" fmla="sin 54968 G22"/>
              <a:gd name="G24" fmla="+- G21 G23 0"/>
              <a:gd name="G25" fmla="+- G24 1080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51712"/>
              <a:gd name="G39" fmla="*/ 1 14739 25856"/>
              <a:gd name="G40" fmla="*/ 1 48365 11520"/>
              <a:gd name="G41" fmla="*/ G40 1 180"/>
              <a:gd name="G42" fmla="*/ G39 1 G41"/>
              <a:gd name="G43" fmla="+- 145 0 0"/>
              <a:gd name="G44" fmla="+- 1 0 0"/>
              <a:gd name="G45" fmla="+- 1 0 0"/>
              <a:gd name="G46" fmla="+- 1 0 0"/>
              <a:gd name="G47" fmla="+- 1 0 0"/>
              <a:gd name="G48" fmla="+- 1 0 0"/>
              <a:gd name="G49" fmla="+- 1 0 0"/>
              <a:gd name="G50" fmla="+- 1 0 0"/>
              <a:gd name="G51" fmla="+- 1 0 0"/>
              <a:gd name="G52" fmla="+- 1 0 0"/>
              <a:gd name="G53" fmla="+- 1 0 0"/>
              <a:gd name="G54" fmla="+- 1 0 0"/>
              <a:gd name="G55" fmla="*/ 1 0 51712"/>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0" fmla="*/ 2147483647 w 395"/>
              <a:gd name="T1" fmla="*/ 2147483647 h 256"/>
              <a:gd name="T2" fmla="*/ 2147483647 w 395"/>
              <a:gd name="T3" fmla="*/ 2147483647 h 256"/>
              <a:gd name="T4" fmla="*/ 2147483647 w 395"/>
              <a:gd name="T5" fmla="*/ 2147483647 h 256"/>
              <a:gd name="T6" fmla="*/ 2147483647 w 395"/>
              <a:gd name="T7" fmla="*/ 2147483647 h 256"/>
              <a:gd name="T8" fmla="*/ 2147483647 w 395"/>
              <a:gd name="T9" fmla="*/ 2147483647 h 256"/>
              <a:gd name="T10" fmla="*/ 2147483647 w 395"/>
              <a:gd name="T11" fmla="*/ 2147483647 h 256"/>
              <a:gd name="T12" fmla="*/ 2147483647 w 395"/>
              <a:gd name="T13" fmla="*/ 2147483647 h 256"/>
              <a:gd name="T14" fmla="*/ 2147483647 w 395"/>
              <a:gd name="T15" fmla="*/ 2147483647 h 256"/>
              <a:gd name="T16" fmla="*/ 2147483647 w 395"/>
              <a:gd name="T17" fmla="*/ 2147483647 h 256"/>
              <a:gd name="T18" fmla="*/ 2147483647 w 395"/>
              <a:gd name="T19" fmla="*/ 2147483647 h 256"/>
              <a:gd name="T20" fmla="*/ 2147483647 w 395"/>
              <a:gd name="T21" fmla="*/ 2147483647 h 256"/>
              <a:gd name="T22" fmla="*/ 2147483647 w 395"/>
              <a:gd name="T23" fmla="*/ 2147483647 h 256"/>
              <a:gd name="T24" fmla="*/ 2147483647 w 395"/>
              <a:gd name="T25" fmla="*/ 2147483647 h 256"/>
              <a:gd name="T26" fmla="*/ 2147483647 w 395"/>
              <a:gd name="T27" fmla="*/ 2147483647 h 256"/>
              <a:gd name="T28" fmla="*/ 2147483647 w 395"/>
              <a:gd name="T29" fmla="*/ 2147483647 h 256"/>
              <a:gd name="T30" fmla="*/ 2147483647 w 395"/>
              <a:gd name="T31" fmla="*/ 2147483647 h 256"/>
              <a:gd name="T32" fmla="*/ 2147483647 w 395"/>
              <a:gd name="T33" fmla="*/ 2147483647 h 256"/>
              <a:gd name="T34" fmla="*/ 2147483647 w 395"/>
              <a:gd name="T35" fmla="*/ 2147483647 h 256"/>
              <a:gd name="T36" fmla="*/ 2147483647 w 395"/>
              <a:gd name="T37" fmla="*/ 2147483647 h 256"/>
              <a:gd name="T38" fmla="*/ 2147483647 w 395"/>
              <a:gd name="T39" fmla="*/ 2147483647 h 256"/>
              <a:gd name="T40" fmla="*/ 2147483647 w 395"/>
              <a:gd name="T41" fmla="*/ 2147483647 h 256"/>
              <a:gd name="T42" fmla="*/ 2147483647 w 395"/>
              <a:gd name="T43" fmla="*/ 2147483647 h 256"/>
              <a:gd name="T44" fmla="*/ 2147483647 w 395"/>
              <a:gd name="T45" fmla="*/ 2147483647 h 256"/>
              <a:gd name="T46" fmla="*/ 2147483647 w 395"/>
              <a:gd name="T47" fmla="*/ 2147483647 h 256"/>
              <a:gd name="T48" fmla="*/ 2147483647 w 395"/>
              <a:gd name="T49" fmla="*/ 2147483647 h 256"/>
              <a:gd name="T50" fmla="*/ 2147483647 w 395"/>
              <a:gd name="T51" fmla="*/ 2147483647 h 256"/>
              <a:gd name="T52" fmla="*/ 2147483647 w 395"/>
              <a:gd name="T53" fmla="*/ 2147483647 h 256"/>
              <a:gd name="T54" fmla="*/ 2147483647 w 395"/>
              <a:gd name="T55" fmla="*/ 2147483647 h 256"/>
              <a:gd name="T56" fmla="*/ 2147483647 w 395"/>
              <a:gd name="T57" fmla="*/ 2147483647 h 256"/>
              <a:gd name="T58" fmla="*/ 2147483647 w 395"/>
              <a:gd name="T59" fmla="*/ 2147483647 h 256"/>
              <a:gd name="T60" fmla="*/ 2147483647 w 395"/>
              <a:gd name="T61" fmla="*/ 2147483647 h 256"/>
              <a:gd name="T62" fmla="*/ 2147483647 w 395"/>
              <a:gd name="T63" fmla="*/ 2147483647 h 256"/>
              <a:gd name="T64" fmla="*/ 0 w 395"/>
              <a:gd name="T65" fmla="*/ 2147483647 h 256"/>
              <a:gd name="T66" fmla="*/ 2147483647 w 395"/>
              <a:gd name="T67" fmla="*/ 2147483647 h 256"/>
              <a:gd name="T68" fmla="*/ 2147483647 w 395"/>
              <a:gd name="T69" fmla="*/ 2147483647 h 256"/>
              <a:gd name="T70" fmla="*/ 2147483647 w 395"/>
              <a:gd name="T71" fmla="*/ 2147483647 h 256"/>
              <a:gd name="T72" fmla="*/ 2147483647 w 395"/>
              <a:gd name="T73" fmla="*/ 2147483647 h 256"/>
              <a:gd name="T74" fmla="*/ 2147483647 w 395"/>
              <a:gd name="T75" fmla="*/ 2147483647 h 256"/>
              <a:gd name="T76" fmla="*/ 2147483647 w 395"/>
              <a:gd name="T77" fmla="*/ 2147483647 h 256"/>
              <a:gd name="T78" fmla="*/ 2147483647 w 395"/>
              <a:gd name="T79" fmla="*/ 2147483647 h 256"/>
              <a:gd name="T80" fmla="*/ 2147483647 w 395"/>
              <a:gd name="T81" fmla="*/ 2147483647 h 256"/>
              <a:gd name="T82" fmla="*/ 2147483647 w 395"/>
              <a:gd name="T83" fmla="*/ 2147483647 h 256"/>
              <a:gd name="T84" fmla="*/ 2147483647 w 395"/>
              <a:gd name="T85" fmla="*/ 2147483647 h 256"/>
              <a:gd name="T86" fmla="*/ 2147483647 w 395"/>
              <a:gd name="T87" fmla="*/ 2147483647 h 256"/>
              <a:gd name="T88" fmla="*/ 2147483647 w 395"/>
              <a:gd name="T89" fmla="*/ 2147483647 h 256"/>
              <a:gd name="T90" fmla="*/ 2147483647 w 395"/>
              <a:gd name="T91" fmla="*/ 2147483647 h 256"/>
              <a:gd name="T92" fmla="*/ 2147483647 w 395"/>
              <a:gd name="T93" fmla="*/ 2147483647 h 256"/>
              <a:gd name="T94" fmla="*/ 2147483647 w 395"/>
              <a:gd name="T95" fmla="*/ 2147483647 h 256"/>
              <a:gd name="T96" fmla="*/ 2147483647 w 395"/>
              <a:gd name="T97" fmla="*/ 0 h 256"/>
              <a:gd name="T98" fmla="*/ 2147483647 w 395"/>
              <a:gd name="T99" fmla="*/ 2147483647 h 256"/>
              <a:gd name="T100" fmla="*/ 2147483647 w 395"/>
              <a:gd name="T101" fmla="*/ 2147483647 h 256"/>
              <a:gd name="T102" fmla="*/ 2147483647 w 395"/>
              <a:gd name="T103" fmla="*/ 2147483647 h 256"/>
              <a:gd name="T104" fmla="*/ 2147483647 w 395"/>
              <a:gd name="T105" fmla="*/ 2147483647 h 256"/>
              <a:gd name="T106" fmla="*/ 2147483647 w 395"/>
              <a:gd name="T107" fmla="*/ 2147483647 h 256"/>
              <a:gd name="T108" fmla="*/ 2147483647 w 395"/>
              <a:gd name="T109" fmla="*/ 2147483647 h 256"/>
              <a:gd name="T110" fmla="*/ 2147483647 w 395"/>
              <a:gd name="T111" fmla="*/ 2147483647 h 256"/>
              <a:gd name="T112" fmla="*/ 2147483647 w 395"/>
              <a:gd name="T113" fmla="*/ 21474836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5" h="256">
                <a:moveTo>
                  <a:pt x="390" y="124"/>
                </a:moveTo>
                <a:lnTo>
                  <a:pt x="372" y="136"/>
                </a:lnTo>
                <a:lnTo>
                  <a:pt x="356" y="139"/>
                </a:lnTo>
                <a:lnTo>
                  <a:pt x="340" y="137"/>
                </a:lnTo>
                <a:lnTo>
                  <a:pt x="326" y="130"/>
                </a:lnTo>
                <a:lnTo>
                  <a:pt x="311" y="121"/>
                </a:lnTo>
                <a:lnTo>
                  <a:pt x="296" y="112"/>
                </a:lnTo>
                <a:lnTo>
                  <a:pt x="281" y="104"/>
                </a:lnTo>
                <a:lnTo>
                  <a:pt x="264" y="100"/>
                </a:lnTo>
                <a:lnTo>
                  <a:pt x="247" y="98"/>
                </a:lnTo>
                <a:lnTo>
                  <a:pt x="225" y="100"/>
                </a:lnTo>
                <a:lnTo>
                  <a:pt x="202" y="106"/>
                </a:lnTo>
                <a:lnTo>
                  <a:pt x="180" y="117"/>
                </a:lnTo>
                <a:lnTo>
                  <a:pt x="160" y="135"/>
                </a:lnTo>
                <a:lnTo>
                  <a:pt x="145" y="158"/>
                </a:lnTo>
                <a:lnTo>
                  <a:pt x="137" y="189"/>
                </a:lnTo>
                <a:lnTo>
                  <a:pt x="137" y="228"/>
                </a:lnTo>
                <a:lnTo>
                  <a:pt x="129" y="232"/>
                </a:lnTo>
                <a:lnTo>
                  <a:pt x="119" y="235"/>
                </a:lnTo>
                <a:lnTo>
                  <a:pt x="106" y="240"/>
                </a:lnTo>
                <a:lnTo>
                  <a:pt x="92" y="244"/>
                </a:lnTo>
                <a:lnTo>
                  <a:pt x="79" y="249"/>
                </a:lnTo>
                <a:lnTo>
                  <a:pt x="66" y="252"/>
                </a:lnTo>
                <a:lnTo>
                  <a:pt x="54" y="255"/>
                </a:lnTo>
                <a:lnTo>
                  <a:pt x="45" y="256"/>
                </a:lnTo>
                <a:lnTo>
                  <a:pt x="42" y="242"/>
                </a:lnTo>
                <a:lnTo>
                  <a:pt x="37" y="228"/>
                </a:lnTo>
                <a:lnTo>
                  <a:pt x="33" y="214"/>
                </a:lnTo>
                <a:lnTo>
                  <a:pt x="27" y="200"/>
                </a:lnTo>
                <a:lnTo>
                  <a:pt x="21" y="188"/>
                </a:lnTo>
                <a:lnTo>
                  <a:pt x="15" y="174"/>
                </a:lnTo>
                <a:lnTo>
                  <a:pt x="8" y="160"/>
                </a:lnTo>
                <a:lnTo>
                  <a:pt x="0" y="145"/>
                </a:lnTo>
                <a:lnTo>
                  <a:pt x="20" y="137"/>
                </a:lnTo>
                <a:lnTo>
                  <a:pt x="41" y="128"/>
                </a:lnTo>
                <a:lnTo>
                  <a:pt x="63" y="120"/>
                </a:lnTo>
                <a:lnTo>
                  <a:pt x="83" y="111"/>
                </a:lnTo>
                <a:lnTo>
                  <a:pt x="105" y="101"/>
                </a:lnTo>
                <a:lnTo>
                  <a:pt x="127" y="93"/>
                </a:lnTo>
                <a:lnTo>
                  <a:pt x="150" y="84"/>
                </a:lnTo>
                <a:lnTo>
                  <a:pt x="172" y="75"/>
                </a:lnTo>
                <a:lnTo>
                  <a:pt x="194" y="66"/>
                </a:lnTo>
                <a:lnTo>
                  <a:pt x="216" y="56"/>
                </a:lnTo>
                <a:lnTo>
                  <a:pt x="238" y="47"/>
                </a:lnTo>
                <a:lnTo>
                  <a:pt x="259" y="38"/>
                </a:lnTo>
                <a:lnTo>
                  <a:pt x="281" y="29"/>
                </a:lnTo>
                <a:lnTo>
                  <a:pt x="302" y="18"/>
                </a:lnTo>
                <a:lnTo>
                  <a:pt x="323" y="9"/>
                </a:lnTo>
                <a:lnTo>
                  <a:pt x="342" y="0"/>
                </a:lnTo>
                <a:lnTo>
                  <a:pt x="358" y="11"/>
                </a:lnTo>
                <a:lnTo>
                  <a:pt x="371" y="29"/>
                </a:lnTo>
                <a:lnTo>
                  <a:pt x="382" y="48"/>
                </a:lnTo>
                <a:lnTo>
                  <a:pt x="388" y="69"/>
                </a:lnTo>
                <a:lnTo>
                  <a:pt x="393" y="89"/>
                </a:lnTo>
                <a:lnTo>
                  <a:pt x="395" y="106"/>
                </a:lnTo>
                <a:lnTo>
                  <a:pt x="394" y="119"/>
                </a:lnTo>
                <a:lnTo>
                  <a:pt x="390" y="124"/>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3" name="Freeform 17"/>
          <p:cNvSpPr>
            <a:spLocks noChangeArrowheads="1"/>
          </p:cNvSpPr>
          <p:nvPr/>
        </p:nvSpPr>
        <p:spPr bwMode="auto">
          <a:xfrm rot="21240000">
            <a:off x="849313" y="5391150"/>
            <a:ext cx="152400" cy="130175"/>
          </a:xfrm>
          <a:custGeom>
            <a:avLst/>
            <a:gdLst>
              <a:gd name="G0" fmla="+- 1 0 0"/>
              <a:gd name="G1" fmla="+- 1 0 0"/>
              <a:gd name="G2" fmla="+- 1 0 0"/>
              <a:gd name="G3" fmla="+- 1 0 0"/>
              <a:gd name="G4" fmla="*/ 1 0 51712"/>
              <a:gd name="G5" fmla="cos 54736 G4"/>
              <a:gd name="G6" fmla="*/ 1 0 51712"/>
              <a:gd name="G7" fmla="sin 54859 G6"/>
              <a:gd name="G8" fmla="+- G5 G7 0"/>
              <a:gd name="G9" fmla="+- G8 10800 0"/>
              <a:gd name="G10" fmla="+- 1 0 0"/>
              <a:gd name="G11" fmla="+- 1 0 0"/>
              <a:gd name="G12" fmla="+- 1 0 0"/>
              <a:gd name="G13" fmla="+- 1 0 0"/>
              <a:gd name="G14" fmla="+- 1 0 0"/>
              <a:gd name="G15" fmla="+- 1 0 0"/>
              <a:gd name="G16" fmla="+- 1 0 0"/>
              <a:gd name="G17" fmla="+- 1 0 0"/>
              <a:gd name="G18" fmla="+- 1 0 0"/>
              <a:gd name="G19" fmla="+- 1 0 0"/>
              <a:gd name="G20" fmla="+- 1 0 0"/>
              <a:gd name="G21" fmla="*/ 1 0 51712"/>
              <a:gd name="G22" fmla="*/ 1 0 51712"/>
              <a:gd name="T0" fmla="*/ 97 256 1"/>
              <a:gd name="T1" fmla="*/ 0 256 1"/>
              <a:gd name="G23" fmla="+- 0 T0 T1"/>
              <a:gd name="G24" fmla="sin G22 G23"/>
              <a:gd name="G25" fmla="*/ 1 0 51712"/>
              <a:gd name="G26" fmla="+- 40 0 0"/>
              <a:gd name="G27" fmla="+- 71 0 0"/>
              <a:gd name="G28" fmla="*/ 1 0 51712"/>
              <a:gd name="G29" fmla="+- 36 0 0"/>
              <a:gd name="G30" fmla="*/ 1 0 51712"/>
              <a:gd name="G31" fmla="+- 1 0 0"/>
              <a:gd name="G32" fmla="+- 1 0 0"/>
              <a:gd name="G33" fmla="+- 1 0 0"/>
              <a:gd name="G34" fmla="+- 1 0 0"/>
              <a:gd name="G35" fmla="+- 1 0 0"/>
              <a:gd name="G36" fmla="+- 1 0 0"/>
              <a:gd name="G37" fmla="+- 1 0 0"/>
              <a:gd name="G38" fmla="+- 1 0 0"/>
              <a:gd name="G39" fmla="+- 1 0 0"/>
              <a:gd name="T2" fmla="*/ 2147483647 w 146"/>
              <a:gd name="T3" fmla="*/ 2147483647 h 138"/>
              <a:gd name="T4" fmla="*/ 2147483647 w 146"/>
              <a:gd name="T5" fmla="*/ 2147483647 h 138"/>
              <a:gd name="T6" fmla="*/ 2147483647 w 146"/>
              <a:gd name="T7" fmla="*/ 2147483647 h 138"/>
              <a:gd name="T8" fmla="*/ 2147483647 w 146"/>
              <a:gd name="T9" fmla="*/ 2147483647 h 138"/>
              <a:gd name="T10" fmla="*/ 2147483647 w 146"/>
              <a:gd name="T11" fmla="*/ 2147483647 h 138"/>
              <a:gd name="T12" fmla="*/ 2147483647 w 146"/>
              <a:gd name="T13" fmla="*/ 2147483647 h 138"/>
              <a:gd name="T14" fmla="*/ 2147483647 w 146"/>
              <a:gd name="T15" fmla="*/ 2147483647 h 138"/>
              <a:gd name="T16" fmla="*/ 2147483647 w 146"/>
              <a:gd name="T17" fmla="*/ 2147483647 h 138"/>
              <a:gd name="T18" fmla="*/ 2147483647 w 146"/>
              <a:gd name="T19" fmla="*/ 2147483647 h 138"/>
              <a:gd name="T20" fmla="*/ 2147483647 w 146"/>
              <a:gd name="T21" fmla="*/ 2147483647 h 138"/>
              <a:gd name="T22" fmla="*/ 2147483647 w 146"/>
              <a:gd name="T23" fmla="*/ 2147483647 h 138"/>
              <a:gd name="T24" fmla="*/ 2147483647 w 146"/>
              <a:gd name="T25" fmla="*/ 2147483647 h 138"/>
              <a:gd name="T26" fmla="*/ 2147483647 w 146"/>
              <a:gd name="T27" fmla="*/ 2147483647 h 138"/>
              <a:gd name="T28" fmla="*/ 2147483647 w 146"/>
              <a:gd name="T29" fmla="*/ 2147483647 h 138"/>
              <a:gd name="T30" fmla="*/ 2147483647 w 146"/>
              <a:gd name="T31" fmla="*/ 2147483647 h 138"/>
              <a:gd name="T32" fmla="*/ 2147483647 w 146"/>
              <a:gd name="T33" fmla="*/ 2147483647 h 138"/>
              <a:gd name="T34" fmla="*/ 2147483647 w 146"/>
              <a:gd name="T35" fmla="*/ 2147483647 h 138"/>
              <a:gd name="T36" fmla="*/ 2147483647 w 146"/>
              <a:gd name="T37" fmla="*/ 2147483647 h 138"/>
              <a:gd name="T38" fmla="*/ 2147483647 w 146"/>
              <a:gd name="T39" fmla="*/ 2147483647 h 138"/>
              <a:gd name="T40" fmla="*/ 2147483647 w 146"/>
              <a:gd name="T41" fmla="*/ 2147483647 h 138"/>
              <a:gd name="T42" fmla="*/ 0 w 146"/>
              <a:gd name="T43" fmla="*/ 2147483647 h 138"/>
              <a:gd name="T44" fmla="*/ 2147483647 w 146"/>
              <a:gd name="T45" fmla="*/ 2147483647 h 138"/>
              <a:gd name="T46" fmla="*/ 2147483647 w 146"/>
              <a:gd name="T47" fmla="*/ 2147483647 h 138"/>
              <a:gd name="T48" fmla="*/ 2147483647 w 146"/>
              <a:gd name="T49" fmla="*/ 2147483647 h 138"/>
              <a:gd name="T50" fmla="*/ 2147483647 w 146"/>
              <a:gd name="T51" fmla="*/ 2147483647 h 138"/>
              <a:gd name="T52" fmla="*/ 2147483647 w 146"/>
              <a:gd name="T53" fmla="*/ 2147483647 h 138"/>
              <a:gd name="T54" fmla="*/ 2147483647 w 146"/>
              <a:gd name="T55" fmla="*/ 2147483647 h 138"/>
              <a:gd name="T56" fmla="*/ 2147483647 w 146"/>
              <a:gd name="T57" fmla="*/ 0 h 138"/>
              <a:gd name="T58" fmla="*/ 2147483647 w 146"/>
              <a:gd name="T59" fmla="*/ 0 h 138"/>
              <a:gd name="T60" fmla="*/ 2147483647 w 146"/>
              <a:gd name="T61" fmla="*/ 2147483647 h 138"/>
              <a:gd name="T62" fmla="*/ 2147483647 w 146"/>
              <a:gd name="T63" fmla="*/ 2147483647 h 138"/>
              <a:gd name="T64" fmla="*/ 2147483647 w 146"/>
              <a:gd name="T65" fmla="*/ 2147483647 h 138"/>
              <a:gd name="T66" fmla="*/ 2147483647 w 146"/>
              <a:gd name="T67" fmla="*/ 2147483647 h 138"/>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38">
                <a:moveTo>
                  <a:pt x="143" y="30"/>
                </a:moveTo>
                <a:lnTo>
                  <a:pt x="146" y="49"/>
                </a:lnTo>
                <a:lnTo>
                  <a:pt x="145" y="77"/>
                </a:lnTo>
                <a:lnTo>
                  <a:pt x="139" y="104"/>
                </a:lnTo>
                <a:lnTo>
                  <a:pt x="129" y="123"/>
                </a:lnTo>
                <a:lnTo>
                  <a:pt x="118" y="130"/>
                </a:lnTo>
                <a:lnTo>
                  <a:pt x="108" y="133"/>
                </a:lnTo>
                <a:lnTo>
                  <a:pt x="98" y="136"/>
                </a:lnTo>
                <a:lnTo>
                  <a:pt x="86" y="138"/>
                </a:lnTo>
                <a:lnTo>
                  <a:pt x="76" y="138"/>
                </a:lnTo>
                <a:lnTo>
                  <a:pt x="64" y="136"/>
                </a:lnTo>
                <a:lnTo>
                  <a:pt x="53" y="134"/>
                </a:lnTo>
                <a:lnTo>
                  <a:pt x="42" y="131"/>
                </a:lnTo>
                <a:lnTo>
                  <a:pt x="35" y="125"/>
                </a:lnTo>
                <a:lnTo>
                  <a:pt x="29" y="119"/>
                </a:lnTo>
                <a:lnTo>
                  <a:pt x="22" y="112"/>
                </a:lnTo>
                <a:lnTo>
                  <a:pt x="15" y="105"/>
                </a:lnTo>
                <a:lnTo>
                  <a:pt x="9" y="97"/>
                </a:lnTo>
                <a:lnTo>
                  <a:pt x="4" y="88"/>
                </a:lnTo>
                <a:lnTo>
                  <a:pt x="2" y="80"/>
                </a:lnTo>
                <a:lnTo>
                  <a:pt x="0" y="71"/>
                </a:lnTo>
                <a:lnTo>
                  <a:pt x="1" y="52"/>
                </a:lnTo>
                <a:lnTo>
                  <a:pt x="7" y="36"/>
                </a:lnTo>
                <a:lnTo>
                  <a:pt x="15" y="24"/>
                </a:lnTo>
                <a:lnTo>
                  <a:pt x="26" y="13"/>
                </a:lnTo>
                <a:lnTo>
                  <a:pt x="40" y="7"/>
                </a:lnTo>
                <a:lnTo>
                  <a:pt x="56" y="3"/>
                </a:lnTo>
                <a:lnTo>
                  <a:pt x="72" y="0"/>
                </a:lnTo>
                <a:lnTo>
                  <a:pt x="88" y="0"/>
                </a:lnTo>
                <a:lnTo>
                  <a:pt x="105" y="4"/>
                </a:lnTo>
                <a:lnTo>
                  <a:pt x="120" y="9"/>
                </a:lnTo>
                <a:lnTo>
                  <a:pt x="132" y="18"/>
                </a:lnTo>
                <a:lnTo>
                  <a:pt x="143" y="3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4" name="Freeform 18"/>
          <p:cNvSpPr>
            <a:spLocks noChangeArrowheads="1"/>
          </p:cNvSpPr>
          <p:nvPr/>
        </p:nvSpPr>
        <p:spPr bwMode="auto">
          <a:xfrm rot="21240000">
            <a:off x="885825" y="5419725"/>
            <a:ext cx="79375" cy="6667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51712"/>
              <a:gd name="G13" fmla="*/ 1 0 51712"/>
              <a:gd name="T0" fmla="*/ 58 256 1"/>
              <a:gd name="T1" fmla="*/ 0 256 1"/>
              <a:gd name="G14" fmla="+- 0 T0 T1"/>
              <a:gd name="G15" fmla="sin G13 G14"/>
              <a:gd name="G16" fmla="+- 53 0 0"/>
              <a:gd name="G17" fmla="*/ 1 0 51712"/>
              <a:gd name="G18" fmla="+- 38 0 0"/>
              <a:gd name="G19" fmla="*/ 1 0 51712"/>
              <a:gd name="G20" fmla="*/ 1 0 51712"/>
              <a:gd name="G21" fmla="+- 1 0 0"/>
              <a:gd name="G22" fmla="+- 1 0 0"/>
              <a:gd name="G23" fmla="+- 1 0 0"/>
              <a:gd name="G24" fmla="+- 1 0 0"/>
              <a:gd name="G25" fmla="+- 1 0 0"/>
              <a:gd name="G26" fmla="+- 1 0 0"/>
              <a:gd name="G27" fmla="+- 1 0 0"/>
              <a:gd name="G28" fmla="+- 1 0 0"/>
              <a:gd name="G29" fmla="+- 1 0 0"/>
              <a:gd name="G30" fmla="+- 1 0 0"/>
              <a:gd name="T2" fmla="*/ 2147483647 w 78"/>
              <a:gd name="T3" fmla="*/ 2147483647 h 72"/>
              <a:gd name="T4" fmla="*/ 2147483647 w 78"/>
              <a:gd name="T5" fmla="*/ 2147483647 h 72"/>
              <a:gd name="T6" fmla="*/ 2147483647 w 78"/>
              <a:gd name="T7" fmla="*/ 2147483647 h 72"/>
              <a:gd name="T8" fmla="*/ 2147483647 w 78"/>
              <a:gd name="T9" fmla="*/ 2147483647 h 72"/>
              <a:gd name="T10" fmla="*/ 2147483647 w 78"/>
              <a:gd name="T11" fmla="*/ 2147483647 h 72"/>
              <a:gd name="T12" fmla="*/ 2147483647 w 78"/>
              <a:gd name="T13" fmla="*/ 2147483647 h 72"/>
              <a:gd name="T14" fmla="*/ 2147483647 w 78"/>
              <a:gd name="T15" fmla="*/ 2147483647 h 72"/>
              <a:gd name="T16" fmla="*/ 2147483647 w 78"/>
              <a:gd name="T17" fmla="*/ 2147483647 h 72"/>
              <a:gd name="T18" fmla="*/ 2147483647 w 78"/>
              <a:gd name="T19" fmla="*/ 2147483647 h 72"/>
              <a:gd name="T20" fmla="*/ 2147483647 w 78"/>
              <a:gd name="T21" fmla="*/ 2147483647 h 72"/>
              <a:gd name="T22" fmla="*/ 2147483647 w 78"/>
              <a:gd name="T23" fmla="*/ 2147483647 h 72"/>
              <a:gd name="T24" fmla="*/ 2147483647 w 78"/>
              <a:gd name="T25" fmla="*/ 2147483647 h 72"/>
              <a:gd name="T26" fmla="*/ 2147483647 w 78"/>
              <a:gd name="T27" fmla="*/ 2147483647 h 72"/>
              <a:gd name="T28" fmla="*/ 2147483647 w 78"/>
              <a:gd name="T29" fmla="*/ 2147483647 h 72"/>
              <a:gd name="T30" fmla="*/ 2147483647 w 78"/>
              <a:gd name="T31" fmla="*/ 2147483647 h 72"/>
              <a:gd name="T32" fmla="*/ 2147483647 w 78"/>
              <a:gd name="T33" fmla="*/ 2147483647 h 72"/>
              <a:gd name="T34" fmla="*/ 0 w 78"/>
              <a:gd name="T35" fmla="*/ 2147483647 h 72"/>
              <a:gd name="T36" fmla="*/ 2147483647 w 78"/>
              <a:gd name="T37" fmla="*/ 2147483647 h 72"/>
              <a:gd name="T38" fmla="*/ 2147483647 w 78"/>
              <a:gd name="T39" fmla="*/ 2147483647 h 72"/>
              <a:gd name="T40" fmla="*/ 2147483647 w 78"/>
              <a:gd name="T41" fmla="*/ 2147483647 h 72"/>
              <a:gd name="T42" fmla="*/ 2147483647 w 78"/>
              <a:gd name="T43" fmla="*/ 0 h 72"/>
              <a:gd name="T44" fmla="*/ 2147483647 w 78"/>
              <a:gd name="T45" fmla="*/ 0 h 72"/>
              <a:gd name="T46" fmla="*/ 2147483647 w 78"/>
              <a:gd name="T47" fmla="*/ 0 h 72"/>
              <a:gd name="T48" fmla="*/ 2147483647 w 78"/>
              <a:gd name="T49" fmla="*/ 2147483647 h 72"/>
              <a:gd name="T50" fmla="*/ 2147483647 w 78"/>
              <a:gd name="T51" fmla="*/ 2147483647 h 72"/>
              <a:gd name="T52" fmla="*/ 2147483647 w 78"/>
              <a:gd name="T53" fmla="*/ 2147483647 h 72"/>
              <a:gd name="T54" fmla="*/ 2147483647 w 78"/>
              <a:gd name="T55" fmla="*/ 2147483647 h 72"/>
              <a:gd name="T56" fmla="*/ 2147483647 w 78"/>
              <a:gd name="T57" fmla="*/ 2147483647 h 72"/>
              <a:gd name="T58" fmla="*/ 2147483647 w 78"/>
              <a:gd name="T59" fmla="*/ 2147483647 h 72"/>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2">
                <a:moveTo>
                  <a:pt x="76" y="28"/>
                </a:moveTo>
                <a:lnTo>
                  <a:pt x="78" y="38"/>
                </a:lnTo>
                <a:lnTo>
                  <a:pt x="75" y="48"/>
                </a:lnTo>
                <a:lnTo>
                  <a:pt x="73" y="56"/>
                </a:lnTo>
                <a:lnTo>
                  <a:pt x="68" y="62"/>
                </a:lnTo>
                <a:lnTo>
                  <a:pt x="62" y="67"/>
                </a:lnTo>
                <a:lnTo>
                  <a:pt x="55" y="71"/>
                </a:lnTo>
                <a:lnTo>
                  <a:pt x="47" y="72"/>
                </a:lnTo>
                <a:lnTo>
                  <a:pt x="38" y="72"/>
                </a:lnTo>
                <a:lnTo>
                  <a:pt x="32" y="71"/>
                </a:lnTo>
                <a:lnTo>
                  <a:pt x="25" y="68"/>
                </a:lnTo>
                <a:lnTo>
                  <a:pt x="19" y="66"/>
                </a:lnTo>
                <a:lnTo>
                  <a:pt x="13" y="63"/>
                </a:lnTo>
                <a:lnTo>
                  <a:pt x="9" y="58"/>
                </a:lnTo>
                <a:lnTo>
                  <a:pt x="5" y="53"/>
                </a:lnTo>
                <a:lnTo>
                  <a:pt x="3" y="47"/>
                </a:lnTo>
                <a:lnTo>
                  <a:pt x="0" y="38"/>
                </a:lnTo>
                <a:lnTo>
                  <a:pt x="3" y="24"/>
                </a:lnTo>
                <a:lnTo>
                  <a:pt x="11" y="13"/>
                </a:lnTo>
                <a:lnTo>
                  <a:pt x="21" y="5"/>
                </a:lnTo>
                <a:lnTo>
                  <a:pt x="34" y="0"/>
                </a:lnTo>
                <a:lnTo>
                  <a:pt x="41" y="0"/>
                </a:lnTo>
                <a:lnTo>
                  <a:pt x="48" y="0"/>
                </a:lnTo>
                <a:lnTo>
                  <a:pt x="55" y="3"/>
                </a:lnTo>
                <a:lnTo>
                  <a:pt x="60" y="5"/>
                </a:lnTo>
                <a:lnTo>
                  <a:pt x="66" y="10"/>
                </a:lnTo>
                <a:lnTo>
                  <a:pt x="71" y="14"/>
                </a:lnTo>
                <a:lnTo>
                  <a:pt x="74" y="21"/>
                </a:lnTo>
                <a:lnTo>
                  <a:pt x="76" y="28"/>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5" name="Freeform 19"/>
          <p:cNvSpPr>
            <a:spLocks noChangeArrowheads="1"/>
          </p:cNvSpPr>
          <p:nvPr/>
        </p:nvSpPr>
        <p:spPr bwMode="auto">
          <a:xfrm rot="21240000">
            <a:off x="571500" y="5475288"/>
            <a:ext cx="12700" cy="20637"/>
          </a:xfrm>
          <a:custGeom>
            <a:avLst/>
            <a:gdLst>
              <a:gd name="G0" fmla="*/ 1 0 51712"/>
              <a:gd name="G1" fmla="*/ 1 0 51712"/>
              <a:gd name="G2" fmla="+- 17 0 0"/>
              <a:gd name="G3" fmla="*/ 1 0 51712"/>
              <a:gd name="G4" fmla="+- 6 0 0"/>
              <a:gd name="G5" fmla="*/ 1 0 51712"/>
              <a:gd name="G6" fmla="*/ 1 0 51712"/>
              <a:gd name="G7" fmla="*/ 1 0 51712"/>
              <a:gd name="G8" fmla="*/ 1 0 51712"/>
              <a:gd name="G9" fmla="*/ 1 0 51712"/>
              <a:gd name="T0" fmla="*/ 2147483647 w 13"/>
              <a:gd name="T1" fmla="*/ 2147483647 h 22"/>
              <a:gd name="T2" fmla="*/ 2147483647 w 13"/>
              <a:gd name="T3" fmla="*/ 2147483647 h 22"/>
              <a:gd name="T4" fmla="*/ 0 w 13"/>
              <a:gd name="T5" fmla="*/ 2147483647 h 22"/>
              <a:gd name="T6" fmla="*/ 2147483647 w 13"/>
              <a:gd name="T7" fmla="*/ 2147483647 h 22"/>
              <a:gd name="T8" fmla="*/ 2147483647 w 13"/>
              <a:gd name="T9" fmla="*/ 2147483647 h 22"/>
              <a:gd name="T10" fmla="*/ 2147483647 w 13"/>
              <a:gd name="T11" fmla="*/ 0 h 22"/>
              <a:gd name="T12" fmla="*/ 2147483647 w 13"/>
              <a:gd name="T13" fmla="*/ 2147483647 h 22"/>
              <a:gd name="T14" fmla="*/ 2147483647 w 13"/>
              <a:gd name="T15" fmla="*/ 2147483647 h 22"/>
              <a:gd name="T16" fmla="*/ 2147483647 w 13"/>
              <a:gd name="T17" fmla="*/ 2147483647 h 22"/>
              <a:gd name="T18" fmla="*/ 2147483647 w 13"/>
              <a:gd name="T19" fmla="*/ 214748364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2">
                <a:moveTo>
                  <a:pt x="11" y="17"/>
                </a:moveTo>
                <a:lnTo>
                  <a:pt x="6" y="22"/>
                </a:lnTo>
                <a:lnTo>
                  <a:pt x="0" y="17"/>
                </a:lnTo>
                <a:lnTo>
                  <a:pt x="3" y="12"/>
                </a:lnTo>
                <a:lnTo>
                  <a:pt x="7" y="6"/>
                </a:lnTo>
                <a:lnTo>
                  <a:pt x="6" y="0"/>
                </a:lnTo>
                <a:lnTo>
                  <a:pt x="11" y="3"/>
                </a:lnTo>
                <a:lnTo>
                  <a:pt x="13" y="7"/>
                </a:lnTo>
                <a:lnTo>
                  <a:pt x="13" y="13"/>
                </a:lnTo>
                <a:lnTo>
                  <a:pt x="11" y="17"/>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6" name="Freeform 20"/>
          <p:cNvSpPr>
            <a:spLocks noChangeArrowheads="1"/>
          </p:cNvSpPr>
          <p:nvPr/>
        </p:nvSpPr>
        <p:spPr bwMode="auto">
          <a:xfrm rot="21240000">
            <a:off x="909638" y="5438775"/>
            <a:ext cx="31750" cy="28575"/>
          </a:xfrm>
          <a:custGeom>
            <a:avLst/>
            <a:gdLst>
              <a:gd name="G0" fmla="+- 1 0 0"/>
              <a:gd name="G1" fmla="+- 30 0 0"/>
              <a:gd name="G2" fmla="*/ 1 0 51712"/>
              <a:gd name="G3" fmla="+- 18 0 0"/>
              <a:gd name="G4" fmla="+- 10 0 0"/>
              <a:gd name="G5" fmla="*/ 1 0 51712"/>
              <a:gd name="G6" fmla="+- 1 0 0"/>
              <a:gd name="G7" fmla="+- 1 0 0"/>
              <a:gd name="G8" fmla="+- 1 0 0"/>
              <a:gd name="G9" fmla="+- 1 0 0"/>
              <a:gd name="G10" fmla="+- 1 0 0"/>
              <a:gd name="G11" fmla="+- 1 0 0"/>
              <a:gd name="G12" fmla="+- 1 0 0"/>
              <a:gd name="T0" fmla="*/ 2147483647 w 30"/>
              <a:gd name="T1" fmla="*/ 2147483647 h 30"/>
              <a:gd name="T2" fmla="*/ 2147483647 w 30"/>
              <a:gd name="T3" fmla="*/ 2147483647 h 30"/>
              <a:gd name="T4" fmla="*/ 2147483647 w 30"/>
              <a:gd name="T5" fmla="*/ 2147483647 h 30"/>
              <a:gd name="T6" fmla="*/ 0 w 30"/>
              <a:gd name="T7" fmla="*/ 2147483647 h 30"/>
              <a:gd name="T8" fmla="*/ 0 w 30"/>
              <a:gd name="T9" fmla="*/ 2147483647 h 30"/>
              <a:gd name="T10" fmla="*/ 2147483647 w 30"/>
              <a:gd name="T11" fmla="*/ 2147483647 h 30"/>
              <a:gd name="T12" fmla="*/ 2147483647 w 30"/>
              <a:gd name="T13" fmla="*/ 0 h 30"/>
              <a:gd name="T14" fmla="*/ 2147483647 w 30"/>
              <a:gd name="T15" fmla="*/ 2147483647 h 30"/>
              <a:gd name="T16" fmla="*/ 2147483647 w 30"/>
              <a:gd name="T17" fmla="*/ 2147483647 h 30"/>
              <a:gd name="T18" fmla="*/ 2147483647 w 30"/>
              <a:gd name="T19" fmla="*/ 2147483647 h 30"/>
              <a:gd name="T20" fmla="*/ 2147483647 w 30"/>
              <a:gd name="T21" fmla="*/ 2147483647 h 30"/>
              <a:gd name="T22" fmla="*/ 2147483647 w 30"/>
              <a:gd name="T23" fmla="*/ 2147483647 h 30"/>
              <a:gd name="T24" fmla="*/ 2147483647 w 30"/>
              <a:gd name="T25" fmla="*/ 214748364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22" y="30"/>
                </a:moveTo>
                <a:lnTo>
                  <a:pt x="14" y="30"/>
                </a:lnTo>
                <a:lnTo>
                  <a:pt x="6" y="26"/>
                </a:lnTo>
                <a:lnTo>
                  <a:pt x="0" y="18"/>
                </a:lnTo>
                <a:lnTo>
                  <a:pt x="0" y="10"/>
                </a:lnTo>
                <a:lnTo>
                  <a:pt x="4" y="4"/>
                </a:lnTo>
                <a:lnTo>
                  <a:pt x="14" y="0"/>
                </a:lnTo>
                <a:lnTo>
                  <a:pt x="22" y="2"/>
                </a:lnTo>
                <a:lnTo>
                  <a:pt x="27" y="6"/>
                </a:lnTo>
                <a:lnTo>
                  <a:pt x="30" y="13"/>
                </a:lnTo>
                <a:lnTo>
                  <a:pt x="30" y="20"/>
                </a:lnTo>
                <a:lnTo>
                  <a:pt x="27" y="26"/>
                </a:lnTo>
                <a:lnTo>
                  <a:pt x="22" y="3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7" name="Freeform 21"/>
          <p:cNvSpPr>
            <a:spLocks noChangeArrowheads="1"/>
          </p:cNvSpPr>
          <p:nvPr/>
        </p:nvSpPr>
        <p:spPr bwMode="auto">
          <a:xfrm rot="21240000">
            <a:off x="528638" y="5492750"/>
            <a:ext cx="23812" cy="23813"/>
          </a:xfrm>
          <a:custGeom>
            <a:avLst/>
            <a:gdLst>
              <a:gd name="G0" fmla="+- 1 0 0"/>
              <a:gd name="G1" fmla="+- 1 0 0"/>
              <a:gd name="G2" fmla="*/ 1 0 51712"/>
              <a:gd name="G3" fmla="+- 24 0 0"/>
              <a:gd name="G4" fmla="+- 24 0 0"/>
              <a:gd name="G5" fmla="*/ 1 0 51712"/>
              <a:gd name="G6" fmla="+- 1 0 0"/>
              <a:gd name="G7" fmla="+- 1 0 0"/>
              <a:gd name="G8" fmla="+- 1 0 0"/>
              <a:gd name="G9" fmla="+- 1 0 0"/>
              <a:gd name="T0" fmla="*/ 2147483647 w 22"/>
              <a:gd name="T1" fmla="*/ 2147483647 h 24"/>
              <a:gd name="T2" fmla="*/ 2147483647 w 22"/>
              <a:gd name="T3" fmla="*/ 2147483647 h 24"/>
              <a:gd name="T4" fmla="*/ 2147483647 w 22"/>
              <a:gd name="T5" fmla="*/ 2147483647 h 24"/>
              <a:gd name="T6" fmla="*/ 2147483647 w 22"/>
              <a:gd name="T7" fmla="*/ 2147483647 h 24"/>
              <a:gd name="T8" fmla="*/ 0 w 22"/>
              <a:gd name="T9" fmla="*/ 2147483647 h 24"/>
              <a:gd name="T10" fmla="*/ 2147483647 w 22"/>
              <a:gd name="T11" fmla="*/ 2147483647 h 24"/>
              <a:gd name="T12" fmla="*/ 2147483647 w 22"/>
              <a:gd name="T13" fmla="*/ 0 h 24"/>
              <a:gd name="T14" fmla="*/ 2147483647 w 22"/>
              <a:gd name="T15" fmla="*/ 2147483647 h 24"/>
              <a:gd name="T16" fmla="*/ 2147483647 w 22"/>
              <a:gd name="T17" fmla="*/ 2147483647 h 24"/>
              <a:gd name="T18" fmla="*/ 2147483647 w 22"/>
              <a:gd name="T19" fmla="*/ 214748364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4">
                <a:moveTo>
                  <a:pt x="22" y="20"/>
                </a:moveTo>
                <a:lnTo>
                  <a:pt x="18" y="22"/>
                </a:lnTo>
                <a:lnTo>
                  <a:pt x="13" y="23"/>
                </a:lnTo>
                <a:lnTo>
                  <a:pt x="7" y="24"/>
                </a:lnTo>
                <a:lnTo>
                  <a:pt x="0" y="24"/>
                </a:lnTo>
                <a:lnTo>
                  <a:pt x="15" y="1"/>
                </a:lnTo>
                <a:lnTo>
                  <a:pt x="21" y="0"/>
                </a:lnTo>
                <a:lnTo>
                  <a:pt x="22" y="5"/>
                </a:lnTo>
                <a:lnTo>
                  <a:pt x="22" y="13"/>
                </a:lnTo>
                <a:lnTo>
                  <a:pt x="22" y="2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8" name="Freeform 22"/>
          <p:cNvSpPr>
            <a:spLocks noChangeArrowheads="1"/>
          </p:cNvSpPr>
          <p:nvPr/>
        </p:nvSpPr>
        <p:spPr bwMode="auto">
          <a:xfrm rot="21240000">
            <a:off x="371475" y="5510213"/>
            <a:ext cx="284163" cy="127000"/>
          </a:xfrm>
          <a:custGeom>
            <a:avLst/>
            <a:gdLst>
              <a:gd name="G0" fmla="*/ 1 0 51712"/>
              <a:gd name="G1" fmla="*/ 1 0 51712"/>
              <a:gd name="G2" fmla="+- 40 0 0"/>
              <a:gd name="G3" fmla="+- 19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51712"/>
              <a:gd name="G21" fmla="*/ 1 0 51712"/>
              <a:gd name="T0" fmla="*/ 124 256 1"/>
              <a:gd name="T1" fmla="*/ 0 256 1"/>
              <a:gd name="G22" fmla="+- 0 T0 T1"/>
              <a:gd name="G23" fmla="cos G21 G22"/>
              <a:gd name="G24" fmla="+- 116 0 0"/>
              <a:gd name="G25" fmla="+- 107 0 0"/>
              <a:gd name="G26" fmla="*/ 1 0 51712"/>
              <a:gd name="G27" fmla="+- 1 0 0"/>
              <a:gd name="G28" fmla="+- 1 0 0"/>
              <a:gd name="G29" fmla="*/ 1 0 51712"/>
              <a:gd name="G30" fmla="*/ 1 0 51712"/>
              <a:gd name="T2" fmla="*/ 23 256 1"/>
              <a:gd name="T3" fmla="*/ 0 256 1"/>
              <a:gd name="G31" fmla="+- 0 T2 T3"/>
              <a:gd name="G32" fmla="sin G30 G31"/>
              <a:gd name="G33" fmla="*/ 1 0 51712"/>
              <a:gd name="T4" fmla="*/ 2147483647 w 269"/>
              <a:gd name="T5" fmla="*/ 2147483647 h 133"/>
              <a:gd name="T6" fmla="*/ 2147483647 w 269"/>
              <a:gd name="T7" fmla="*/ 2147483647 h 133"/>
              <a:gd name="T8" fmla="*/ 2147483647 w 269"/>
              <a:gd name="T9" fmla="*/ 2147483647 h 133"/>
              <a:gd name="T10" fmla="*/ 2147483647 w 269"/>
              <a:gd name="T11" fmla="*/ 2147483647 h 133"/>
              <a:gd name="T12" fmla="*/ 2147483647 w 269"/>
              <a:gd name="T13" fmla="*/ 2147483647 h 133"/>
              <a:gd name="T14" fmla="*/ 2147483647 w 269"/>
              <a:gd name="T15" fmla="*/ 2147483647 h 133"/>
              <a:gd name="T16" fmla="*/ 2147483647 w 269"/>
              <a:gd name="T17" fmla="*/ 2147483647 h 133"/>
              <a:gd name="T18" fmla="*/ 2147483647 w 269"/>
              <a:gd name="T19" fmla="*/ 2147483647 h 133"/>
              <a:gd name="T20" fmla="*/ 2147483647 w 269"/>
              <a:gd name="T21" fmla="*/ 2147483647 h 133"/>
              <a:gd name="T22" fmla="*/ 2147483647 w 269"/>
              <a:gd name="T23" fmla="*/ 2147483647 h 133"/>
              <a:gd name="T24" fmla="*/ 2147483647 w 269"/>
              <a:gd name="T25" fmla="*/ 2147483647 h 133"/>
              <a:gd name="T26" fmla="*/ 2147483647 w 269"/>
              <a:gd name="T27" fmla="*/ 2147483647 h 133"/>
              <a:gd name="T28" fmla="*/ 2147483647 w 269"/>
              <a:gd name="T29" fmla="*/ 2147483647 h 133"/>
              <a:gd name="T30" fmla="*/ 2147483647 w 269"/>
              <a:gd name="T31" fmla="*/ 2147483647 h 133"/>
              <a:gd name="T32" fmla="*/ 2147483647 w 269"/>
              <a:gd name="T33" fmla="*/ 2147483647 h 133"/>
              <a:gd name="T34" fmla="*/ 2147483647 w 269"/>
              <a:gd name="T35" fmla="*/ 2147483647 h 133"/>
              <a:gd name="T36" fmla="*/ 2147483647 w 269"/>
              <a:gd name="T37" fmla="*/ 2147483647 h 133"/>
              <a:gd name="T38" fmla="*/ 2147483647 w 269"/>
              <a:gd name="T39" fmla="*/ 2147483647 h 133"/>
              <a:gd name="T40" fmla="*/ 2147483647 w 269"/>
              <a:gd name="T41" fmla="*/ 2147483647 h 133"/>
              <a:gd name="T42" fmla="*/ 2147483647 w 269"/>
              <a:gd name="T43" fmla="*/ 2147483647 h 133"/>
              <a:gd name="T44" fmla="*/ 2147483647 w 269"/>
              <a:gd name="T45" fmla="*/ 2147483647 h 133"/>
              <a:gd name="T46" fmla="*/ 2147483647 w 269"/>
              <a:gd name="T47" fmla="*/ 2147483647 h 133"/>
              <a:gd name="T48" fmla="*/ 2147483647 w 269"/>
              <a:gd name="T49" fmla="*/ 2147483647 h 133"/>
              <a:gd name="T50" fmla="*/ 0 w 269"/>
              <a:gd name="T51" fmla="*/ 2147483647 h 133"/>
              <a:gd name="T52" fmla="*/ 2147483647 w 269"/>
              <a:gd name="T53" fmla="*/ 2147483647 h 133"/>
              <a:gd name="T54" fmla="*/ 2147483647 w 269"/>
              <a:gd name="T55" fmla="*/ 0 h 133"/>
              <a:gd name="T56" fmla="*/ 2147483647 w 269"/>
              <a:gd name="T57" fmla="*/ 2147483647 h 133"/>
              <a:gd name="T58" fmla="*/ 2147483647 w 269"/>
              <a:gd name="T59" fmla="*/ 2147483647 h 133"/>
              <a:gd name="T60" fmla="*/ 2147483647 w 269"/>
              <a:gd name="T61" fmla="*/ 2147483647 h 133"/>
              <a:gd name="T62" fmla="*/ 2147483647 w 269"/>
              <a:gd name="T63" fmla="*/ 2147483647 h 133"/>
            </a:gdLst>
            <a:ahLst/>
            <a:cxnLst>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133">
                <a:moveTo>
                  <a:pt x="269" y="36"/>
                </a:moveTo>
                <a:lnTo>
                  <a:pt x="267" y="40"/>
                </a:lnTo>
                <a:lnTo>
                  <a:pt x="263" y="40"/>
                </a:lnTo>
                <a:lnTo>
                  <a:pt x="258" y="38"/>
                </a:lnTo>
                <a:lnTo>
                  <a:pt x="252" y="36"/>
                </a:lnTo>
                <a:lnTo>
                  <a:pt x="243" y="43"/>
                </a:lnTo>
                <a:lnTo>
                  <a:pt x="233" y="45"/>
                </a:lnTo>
                <a:lnTo>
                  <a:pt x="220" y="45"/>
                </a:lnTo>
                <a:lnTo>
                  <a:pt x="208" y="45"/>
                </a:lnTo>
                <a:lnTo>
                  <a:pt x="197" y="46"/>
                </a:lnTo>
                <a:lnTo>
                  <a:pt x="187" y="50"/>
                </a:lnTo>
                <a:lnTo>
                  <a:pt x="181" y="58"/>
                </a:lnTo>
                <a:lnTo>
                  <a:pt x="177" y="71"/>
                </a:lnTo>
                <a:lnTo>
                  <a:pt x="159" y="74"/>
                </a:lnTo>
                <a:lnTo>
                  <a:pt x="139" y="80"/>
                </a:lnTo>
                <a:lnTo>
                  <a:pt x="119" y="88"/>
                </a:lnTo>
                <a:lnTo>
                  <a:pt x="99" y="98"/>
                </a:lnTo>
                <a:lnTo>
                  <a:pt x="78" y="108"/>
                </a:lnTo>
                <a:lnTo>
                  <a:pt x="58" y="118"/>
                </a:lnTo>
                <a:lnTo>
                  <a:pt x="36" y="127"/>
                </a:lnTo>
                <a:lnTo>
                  <a:pt x="15" y="133"/>
                </a:lnTo>
                <a:lnTo>
                  <a:pt x="10" y="124"/>
                </a:lnTo>
                <a:lnTo>
                  <a:pt x="5" y="116"/>
                </a:lnTo>
                <a:lnTo>
                  <a:pt x="0" y="107"/>
                </a:lnTo>
                <a:lnTo>
                  <a:pt x="3" y="96"/>
                </a:lnTo>
                <a:lnTo>
                  <a:pt x="236" y="0"/>
                </a:lnTo>
                <a:lnTo>
                  <a:pt x="250" y="2"/>
                </a:lnTo>
                <a:lnTo>
                  <a:pt x="259" y="10"/>
                </a:lnTo>
                <a:lnTo>
                  <a:pt x="265" y="23"/>
                </a:lnTo>
                <a:lnTo>
                  <a:pt x="269" y="36"/>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9" name="Freeform 23"/>
          <p:cNvSpPr>
            <a:spLocks noChangeArrowheads="1"/>
          </p:cNvSpPr>
          <p:nvPr/>
        </p:nvSpPr>
        <p:spPr bwMode="auto">
          <a:xfrm rot="21240000">
            <a:off x="787400" y="5537200"/>
            <a:ext cx="404813" cy="666750"/>
          </a:xfrm>
          <a:custGeom>
            <a:avLst/>
            <a:gdLst>
              <a:gd name="G0" fmla="+- 1 0 0"/>
              <a:gd name="G1" fmla="+- 1 0 0"/>
              <a:gd name="G2" fmla="+- 1 0 0"/>
              <a:gd name="G3" fmla="+- 1 0 0"/>
              <a:gd name="G4" fmla="+- 1 0 0"/>
              <a:gd name="G5" fmla="+- 1 0 0"/>
              <a:gd name="G6" fmla="+- 1 0 0"/>
              <a:gd name="G7" fmla="+- 1 0 0"/>
              <a:gd name="G8" fmla="*/ 1 0 51712"/>
              <a:gd name="G9" fmla="cos 54736 G8"/>
              <a:gd name="G10" fmla="*/ 1 0 51712"/>
              <a:gd name="G11" fmla="sin 55422 G10"/>
              <a:gd name="G12" fmla="+- G9 G11 0"/>
              <a:gd name="G13" fmla="+- G12 1080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51712"/>
              <a:gd name="G47" fmla="*/ 1 0 51712"/>
              <a:gd name="T0" fmla="*/ 619 256 1"/>
              <a:gd name="T1" fmla="*/ 0 256 1"/>
              <a:gd name="G48" fmla="+- 0 T0 T1"/>
              <a:gd name="G49" fmla="sin G47 G48"/>
              <a:gd name="G50" fmla="*/ 1 0 51712"/>
              <a:gd name="G51" fmla="+- 617 0 0"/>
              <a:gd name="G52" fmla="*/ 1 0 51712"/>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2" fmla="*/ 2147483647 w 385"/>
              <a:gd name="T3" fmla="*/ 0 h 693"/>
              <a:gd name="T4" fmla="*/ 2147483647 w 385"/>
              <a:gd name="T5" fmla="*/ 2147483647 h 693"/>
              <a:gd name="T6" fmla="*/ 2147483647 w 385"/>
              <a:gd name="T7" fmla="*/ 2147483647 h 693"/>
              <a:gd name="T8" fmla="*/ 2147483647 w 385"/>
              <a:gd name="T9" fmla="*/ 2147483647 h 693"/>
              <a:gd name="T10" fmla="*/ 2147483647 w 385"/>
              <a:gd name="T11" fmla="*/ 2147483647 h 693"/>
              <a:gd name="T12" fmla="*/ 2147483647 w 385"/>
              <a:gd name="T13" fmla="*/ 2147483647 h 693"/>
              <a:gd name="T14" fmla="*/ 2147483647 w 385"/>
              <a:gd name="T15" fmla="*/ 2147483647 h 693"/>
              <a:gd name="T16" fmla="*/ 2147483647 w 385"/>
              <a:gd name="T17" fmla="*/ 2147483647 h 693"/>
              <a:gd name="T18" fmla="*/ 2147483647 w 385"/>
              <a:gd name="T19" fmla="*/ 2147483647 h 693"/>
              <a:gd name="T20" fmla="*/ 2147483647 w 385"/>
              <a:gd name="T21" fmla="*/ 2147483647 h 693"/>
              <a:gd name="T22" fmla="*/ 2147483647 w 385"/>
              <a:gd name="T23" fmla="*/ 2147483647 h 693"/>
              <a:gd name="T24" fmla="*/ 2147483647 w 385"/>
              <a:gd name="T25" fmla="*/ 2147483647 h 693"/>
              <a:gd name="T26" fmla="*/ 2147483647 w 385"/>
              <a:gd name="T27" fmla="*/ 2147483647 h 693"/>
              <a:gd name="T28" fmla="*/ 2147483647 w 385"/>
              <a:gd name="T29" fmla="*/ 2147483647 h 693"/>
              <a:gd name="T30" fmla="*/ 2147483647 w 385"/>
              <a:gd name="T31" fmla="*/ 2147483647 h 693"/>
              <a:gd name="T32" fmla="*/ 2147483647 w 385"/>
              <a:gd name="T33" fmla="*/ 2147483647 h 693"/>
              <a:gd name="T34" fmla="*/ 2147483647 w 385"/>
              <a:gd name="T35" fmla="*/ 2147483647 h 693"/>
              <a:gd name="T36" fmla="*/ 2147483647 w 385"/>
              <a:gd name="T37" fmla="*/ 2147483647 h 693"/>
              <a:gd name="T38" fmla="*/ 2147483647 w 385"/>
              <a:gd name="T39" fmla="*/ 2147483647 h 693"/>
              <a:gd name="T40" fmla="*/ 2147483647 w 385"/>
              <a:gd name="T41" fmla="*/ 2147483647 h 693"/>
              <a:gd name="T42" fmla="*/ 2147483647 w 385"/>
              <a:gd name="T43" fmla="*/ 2147483647 h 693"/>
              <a:gd name="T44" fmla="*/ 2147483647 w 385"/>
              <a:gd name="T45" fmla="*/ 2147483647 h 693"/>
              <a:gd name="T46" fmla="*/ 2147483647 w 385"/>
              <a:gd name="T47" fmla="*/ 2147483647 h 693"/>
              <a:gd name="T48" fmla="*/ 2147483647 w 385"/>
              <a:gd name="T49" fmla="*/ 2147483647 h 693"/>
              <a:gd name="T50" fmla="*/ 2147483647 w 385"/>
              <a:gd name="T51" fmla="*/ 2147483647 h 693"/>
              <a:gd name="T52" fmla="*/ 2147483647 w 385"/>
              <a:gd name="T53" fmla="*/ 2147483647 h 693"/>
              <a:gd name="T54" fmla="*/ 2147483647 w 385"/>
              <a:gd name="T55" fmla="*/ 2147483647 h 693"/>
              <a:gd name="T56" fmla="*/ 2147483647 w 385"/>
              <a:gd name="T57" fmla="*/ 2147483647 h 693"/>
              <a:gd name="T58" fmla="*/ 2147483647 w 385"/>
              <a:gd name="T59" fmla="*/ 2147483647 h 693"/>
              <a:gd name="T60" fmla="*/ 2147483647 w 385"/>
              <a:gd name="T61" fmla="*/ 2147483647 h 693"/>
              <a:gd name="T62" fmla="*/ 2147483647 w 385"/>
              <a:gd name="T63" fmla="*/ 2147483647 h 693"/>
              <a:gd name="T64" fmla="*/ 2147483647 w 385"/>
              <a:gd name="T65" fmla="*/ 2147483647 h 693"/>
              <a:gd name="T66" fmla="*/ 2147483647 w 385"/>
              <a:gd name="T67" fmla="*/ 2147483647 h 693"/>
              <a:gd name="T68" fmla="*/ 2147483647 w 385"/>
              <a:gd name="T69" fmla="*/ 2147483647 h 693"/>
              <a:gd name="T70" fmla="*/ 2147483647 w 385"/>
              <a:gd name="T71" fmla="*/ 2147483647 h 693"/>
              <a:gd name="T72" fmla="*/ 2147483647 w 385"/>
              <a:gd name="T73" fmla="*/ 2147483647 h 693"/>
              <a:gd name="T74" fmla="*/ 2147483647 w 385"/>
              <a:gd name="T75" fmla="*/ 2147483647 h 693"/>
              <a:gd name="T76" fmla="*/ 2147483647 w 385"/>
              <a:gd name="T77" fmla="*/ 2147483647 h 693"/>
              <a:gd name="T78" fmla="*/ 2147483647 w 385"/>
              <a:gd name="T79" fmla="*/ 2147483647 h 693"/>
              <a:gd name="T80" fmla="*/ 2147483647 w 385"/>
              <a:gd name="T81" fmla="*/ 2147483647 h 693"/>
              <a:gd name="T82" fmla="*/ 2147483647 w 385"/>
              <a:gd name="T83" fmla="*/ 2147483647 h 693"/>
              <a:gd name="T84" fmla="*/ 2147483647 w 385"/>
              <a:gd name="T85" fmla="*/ 2147483647 h 693"/>
              <a:gd name="T86" fmla="*/ 2147483647 w 385"/>
              <a:gd name="T87" fmla="*/ 2147483647 h 693"/>
              <a:gd name="T88" fmla="*/ 2147483647 w 385"/>
              <a:gd name="T89" fmla="*/ 2147483647 h 693"/>
              <a:gd name="T90" fmla="*/ 0 w 385"/>
              <a:gd name="T91" fmla="*/ 2147483647 h 693"/>
              <a:gd name="T92" fmla="*/ 2147483647 w 385"/>
              <a:gd name="T93" fmla="*/ 2147483647 h 693"/>
              <a:gd name="T94" fmla="*/ 2147483647 w 385"/>
              <a:gd name="T95" fmla="*/ 2147483647 h 693"/>
              <a:gd name="T96" fmla="*/ 2147483647 w 385"/>
              <a:gd name="T97" fmla="*/ 2147483647 h 693"/>
              <a:gd name="T98" fmla="*/ 2147483647 w 385"/>
              <a:gd name="T99" fmla="*/ 2147483647 h 693"/>
              <a:gd name="T100" fmla="*/ 2147483647 w 385"/>
              <a:gd name="T101" fmla="*/ 2147483647 h 693"/>
              <a:gd name="T102" fmla="*/ 2147483647 w 385"/>
              <a:gd name="T103" fmla="*/ 2147483647 h 693"/>
              <a:gd name="T104" fmla="*/ 2147483647 w 385"/>
              <a:gd name="T105" fmla="*/ 2147483647 h 693"/>
              <a:gd name="T106" fmla="*/ 2147483647 w 385"/>
              <a:gd name="T107" fmla="*/ 0 h 693"/>
              <a:gd name="T108" fmla="*/ 2147483647 w 385"/>
              <a:gd name="T109" fmla="*/ 2147483647 h 693"/>
              <a:gd name="T110" fmla="*/ 2147483647 w 385"/>
              <a:gd name="T111" fmla="*/ 2147483647 h 693"/>
              <a:gd name="T112" fmla="*/ 2147483647 w 385"/>
              <a:gd name="T113" fmla="*/ 2147483647 h 693"/>
              <a:gd name="T114" fmla="*/ 2147483647 w 385"/>
              <a:gd name="T115" fmla="*/ 2147483647 h 693"/>
              <a:gd name="T116" fmla="*/ 2147483647 w 385"/>
              <a:gd name="T117" fmla="*/ 2147483647 h 693"/>
              <a:gd name="T118" fmla="*/ 2147483647 w 385"/>
              <a:gd name="T119" fmla="*/ 2147483647 h 693"/>
              <a:gd name="T120" fmla="*/ 2147483647 w 385"/>
              <a:gd name="T121" fmla="*/ 2147483647 h 693"/>
              <a:gd name="T122" fmla="*/ 2147483647 w 385"/>
              <a:gd name="T123" fmla="*/ 0 h 693"/>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5" h="693">
                <a:moveTo>
                  <a:pt x="210" y="0"/>
                </a:moveTo>
                <a:lnTo>
                  <a:pt x="232" y="85"/>
                </a:lnTo>
                <a:lnTo>
                  <a:pt x="255" y="172"/>
                </a:lnTo>
                <a:lnTo>
                  <a:pt x="278" y="260"/>
                </a:lnTo>
                <a:lnTo>
                  <a:pt x="301" y="349"/>
                </a:lnTo>
                <a:lnTo>
                  <a:pt x="324" y="436"/>
                </a:lnTo>
                <a:lnTo>
                  <a:pt x="347" y="523"/>
                </a:lnTo>
                <a:lnTo>
                  <a:pt x="367" y="606"/>
                </a:lnTo>
                <a:lnTo>
                  <a:pt x="385" y="686"/>
                </a:lnTo>
                <a:lnTo>
                  <a:pt x="380" y="690"/>
                </a:lnTo>
                <a:lnTo>
                  <a:pt x="375" y="691"/>
                </a:lnTo>
                <a:lnTo>
                  <a:pt x="369" y="693"/>
                </a:lnTo>
                <a:lnTo>
                  <a:pt x="364" y="693"/>
                </a:lnTo>
                <a:lnTo>
                  <a:pt x="358" y="693"/>
                </a:lnTo>
                <a:lnTo>
                  <a:pt x="352" y="691"/>
                </a:lnTo>
                <a:lnTo>
                  <a:pt x="347" y="690"/>
                </a:lnTo>
                <a:lnTo>
                  <a:pt x="343" y="686"/>
                </a:lnTo>
                <a:lnTo>
                  <a:pt x="334" y="656"/>
                </a:lnTo>
                <a:lnTo>
                  <a:pt x="317" y="598"/>
                </a:lnTo>
                <a:lnTo>
                  <a:pt x="298" y="517"/>
                </a:lnTo>
                <a:lnTo>
                  <a:pt x="275" y="424"/>
                </a:lnTo>
                <a:lnTo>
                  <a:pt x="249" y="323"/>
                </a:lnTo>
                <a:lnTo>
                  <a:pt x="224" y="225"/>
                </a:lnTo>
                <a:lnTo>
                  <a:pt x="200" y="137"/>
                </a:lnTo>
                <a:lnTo>
                  <a:pt x="178" y="65"/>
                </a:lnTo>
                <a:lnTo>
                  <a:pt x="168" y="63"/>
                </a:lnTo>
                <a:lnTo>
                  <a:pt x="161" y="69"/>
                </a:lnTo>
                <a:lnTo>
                  <a:pt x="154" y="79"/>
                </a:lnTo>
                <a:lnTo>
                  <a:pt x="147" y="87"/>
                </a:lnTo>
                <a:lnTo>
                  <a:pt x="134" y="156"/>
                </a:lnTo>
                <a:lnTo>
                  <a:pt x="122" y="222"/>
                </a:lnTo>
                <a:lnTo>
                  <a:pt x="109" y="286"/>
                </a:lnTo>
                <a:lnTo>
                  <a:pt x="96" y="351"/>
                </a:lnTo>
                <a:lnTo>
                  <a:pt x="84" y="414"/>
                </a:lnTo>
                <a:lnTo>
                  <a:pt x="71" y="478"/>
                </a:lnTo>
                <a:lnTo>
                  <a:pt x="57" y="543"/>
                </a:lnTo>
                <a:lnTo>
                  <a:pt x="43" y="611"/>
                </a:lnTo>
                <a:lnTo>
                  <a:pt x="38" y="613"/>
                </a:lnTo>
                <a:lnTo>
                  <a:pt x="32" y="615"/>
                </a:lnTo>
                <a:lnTo>
                  <a:pt x="26" y="616"/>
                </a:lnTo>
                <a:lnTo>
                  <a:pt x="20" y="618"/>
                </a:lnTo>
                <a:lnTo>
                  <a:pt x="15" y="619"/>
                </a:lnTo>
                <a:lnTo>
                  <a:pt x="9" y="619"/>
                </a:lnTo>
                <a:lnTo>
                  <a:pt x="4" y="619"/>
                </a:lnTo>
                <a:lnTo>
                  <a:pt x="0" y="617"/>
                </a:lnTo>
                <a:lnTo>
                  <a:pt x="4" y="594"/>
                </a:lnTo>
                <a:lnTo>
                  <a:pt x="17" y="533"/>
                </a:lnTo>
                <a:lnTo>
                  <a:pt x="35" y="444"/>
                </a:lnTo>
                <a:lnTo>
                  <a:pt x="58" y="341"/>
                </a:lnTo>
                <a:lnTo>
                  <a:pt x="81" y="233"/>
                </a:lnTo>
                <a:lnTo>
                  <a:pt x="103" y="132"/>
                </a:lnTo>
                <a:lnTo>
                  <a:pt x="122" y="51"/>
                </a:lnTo>
                <a:lnTo>
                  <a:pt x="134" y="0"/>
                </a:lnTo>
                <a:lnTo>
                  <a:pt x="145" y="5"/>
                </a:lnTo>
                <a:lnTo>
                  <a:pt x="156" y="8"/>
                </a:lnTo>
                <a:lnTo>
                  <a:pt x="167" y="10"/>
                </a:lnTo>
                <a:lnTo>
                  <a:pt x="178" y="10"/>
                </a:lnTo>
                <a:lnTo>
                  <a:pt x="187" y="8"/>
                </a:lnTo>
                <a:lnTo>
                  <a:pt x="197" y="5"/>
                </a:lnTo>
                <a:lnTo>
                  <a:pt x="203" y="3"/>
                </a:lnTo>
                <a:lnTo>
                  <a:pt x="210" y="0"/>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40" name="Freeform 24"/>
          <p:cNvSpPr>
            <a:spLocks noChangeArrowheads="1"/>
          </p:cNvSpPr>
          <p:nvPr/>
        </p:nvSpPr>
        <p:spPr bwMode="auto">
          <a:xfrm rot="21240000">
            <a:off x="666750" y="5835650"/>
            <a:ext cx="57150" cy="17463"/>
          </a:xfrm>
          <a:custGeom>
            <a:avLst/>
            <a:gdLst>
              <a:gd name="G0" fmla="+- 1 0 0"/>
              <a:gd name="G1" fmla="+- 1 0 0"/>
              <a:gd name="G2" fmla="+- 1 0 0"/>
              <a:gd name="G3" fmla="+- 1 0 0"/>
              <a:gd name="G4" fmla="+- 1 0 0"/>
              <a:gd name="G5" fmla="+- 1 0 0"/>
              <a:gd name="G6" fmla="*/ 1 0 51712"/>
              <a:gd name="G7" fmla="+- 17 0 0"/>
              <a:gd name="G8" fmla="+- 16 0 0"/>
              <a:gd name="G9" fmla="*/ 1 0 51712"/>
              <a:gd name="G10" fmla="*/ 1 0 51712"/>
              <a:gd name="G11" fmla="*/ 1 0 51712"/>
              <a:gd name="G12" fmla="sin G10 G11"/>
              <a:gd name="G13" fmla="*/ 1 0 51712"/>
              <a:gd name="G14" fmla="+- 1 0 0"/>
              <a:gd name="G15" fmla="+- 1 0 0"/>
              <a:gd name="G16" fmla="+- 1 0 0"/>
              <a:gd name="G17" fmla="+- 1 0 0"/>
              <a:gd name="G18" fmla="+- 1 0 0"/>
              <a:gd name="G19" fmla="+- 1 0 0"/>
              <a:gd name="T0" fmla="*/ 2147483647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0 w 53"/>
              <a:gd name="T17" fmla="*/ 2147483647 h 19"/>
              <a:gd name="T18" fmla="*/ 2147483647 w 53"/>
              <a:gd name="T19" fmla="*/ 2147483647 h 19"/>
              <a:gd name="T20" fmla="*/ 2147483647 w 53"/>
              <a:gd name="T21" fmla="*/ 0 h 19"/>
              <a:gd name="T22" fmla="*/ 2147483647 w 53"/>
              <a:gd name="T23" fmla="*/ 0 h 19"/>
              <a:gd name="T24" fmla="*/ 2147483647 w 53"/>
              <a:gd name="T25" fmla="*/ 0 h 19"/>
              <a:gd name="T26" fmla="*/ 2147483647 w 53"/>
              <a:gd name="T27" fmla="*/ 0 h 19"/>
              <a:gd name="T28" fmla="*/ 2147483647 w 53"/>
              <a:gd name="T29" fmla="*/ 2147483647 h 19"/>
              <a:gd name="T30" fmla="*/ 2147483647 w 53"/>
              <a:gd name="T31" fmla="*/ 2147483647 h 19"/>
              <a:gd name="T32" fmla="*/ 2147483647 w 53"/>
              <a:gd name="T33" fmla="*/ 2147483647 h 19"/>
              <a:gd name="T34" fmla="*/ 2147483647 w 53"/>
              <a:gd name="T35" fmla="*/ 214748364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9">
                <a:moveTo>
                  <a:pt x="53" y="8"/>
                </a:moveTo>
                <a:lnTo>
                  <a:pt x="49" y="13"/>
                </a:lnTo>
                <a:lnTo>
                  <a:pt x="43" y="16"/>
                </a:lnTo>
                <a:lnTo>
                  <a:pt x="37" y="17"/>
                </a:lnTo>
                <a:lnTo>
                  <a:pt x="30" y="19"/>
                </a:lnTo>
                <a:lnTo>
                  <a:pt x="23" y="19"/>
                </a:lnTo>
                <a:lnTo>
                  <a:pt x="15" y="19"/>
                </a:lnTo>
                <a:lnTo>
                  <a:pt x="7" y="17"/>
                </a:lnTo>
                <a:lnTo>
                  <a:pt x="0" y="16"/>
                </a:lnTo>
                <a:lnTo>
                  <a:pt x="3" y="1"/>
                </a:lnTo>
                <a:lnTo>
                  <a:pt x="9" y="0"/>
                </a:lnTo>
                <a:lnTo>
                  <a:pt x="16" y="0"/>
                </a:lnTo>
                <a:lnTo>
                  <a:pt x="23" y="0"/>
                </a:lnTo>
                <a:lnTo>
                  <a:pt x="30" y="0"/>
                </a:lnTo>
                <a:lnTo>
                  <a:pt x="36" y="1"/>
                </a:lnTo>
                <a:lnTo>
                  <a:pt x="42" y="2"/>
                </a:lnTo>
                <a:lnTo>
                  <a:pt x="47" y="5"/>
                </a:lnTo>
                <a:lnTo>
                  <a:pt x="53" y="8"/>
                </a:lnTo>
                <a:close/>
              </a:path>
            </a:pathLst>
          </a:custGeom>
          <a:solidFill>
            <a:srgbClr val="FF3300"/>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924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76400"/>
            <a:ext cx="2133600" cy="165893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9242" name="Rectangle 26"/>
          <p:cNvSpPr>
            <a:spLocks noChangeArrowheads="1"/>
          </p:cNvSpPr>
          <p:nvPr/>
        </p:nvSpPr>
        <p:spPr bwMode="auto">
          <a:xfrm>
            <a:off x="152400" y="6248400"/>
            <a:ext cx="3124200" cy="3508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360" tIns="44280" rIns="90360" bIns="44280">
            <a:spAutoFit/>
          </a:bodyPr>
          <a:lstStyle/>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a:solidFill>
                  <a:srgbClr val="3333CC"/>
                </a:solidFill>
              </a:rPr>
              <a:t>Derived from: RM-ODP, ISO 10746</a:t>
            </a:r>
          </a:p>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a:solidFill>
                  <a:srgbClr val="3333CC"/>
                </a:solidFill>
              </a:rPr>
              <a:t>Compliant with IEEE 1471 and ISO 42010</a:t>
            </a:r>
          </a:p>
        </p:txBody>
      </p:sp>
      <p:sp>
        <p:nvSpPr>
          <p:cNvPr id="9243" name="Text Box 27"/>
          <p:cNvSpPr txBox="1">
            <a:spLocks noChangeArrowheads="1"/>
          </p:cNvSpPr>
          <p:nvPr/>
        </p:nvSpPr>
        <p:spPr bwMode="auto">
          <a:xfrm>
            <a:off x="0" y="6553200"/>
            <a:ext cx="19050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200" dirty="0">
                <a:latin typeface="Arial" charset="0"/>
              </a:rPr>
              <a:t>2 Mar 2015</a:t>
            </a:r>
          </a:p>
        </p:txBody>
      </p:sp>
      <p:sp>
        <p:nvSpPr>
          <p:cNvPr id="9244" name="Text Box 28"/>
          <p:cNvSpPr txBox="1">
            <a:spLocks noChangeArrowheads="1"/>
          </p:cNvSpPr>
          <p:nvPr/>
        </p:nvSpPr>
        <p:spPr bwMode="auto">
          <a:xfrm>
            <a:off x="2692400" y="6553200"/>
            <a:ext cx="36195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1200" dirty="0">
                <a:latin typeface="Arial" charset="0"/>
              </a:rPr>
              <a:t>SC 13 / SC 14 RASDS &amp; Ontologies</a:t>
            </a:r>
          </a:p>
        </p:txBody>
      </p:sp>
      <p:sp>
        <p:nvSpPr>
          <p:cNvPr id="9245" name="Text Box 29"/>
          <p:cNvSpPr txBox="1">
            <a:spLocks noChangeArrowheads="1"/>
          </p:cNvSpPr>
          <p:nvPr/>
        </p:nvSpPr>
        <p:spPr bwMode="auto">
          <a:xfrm>
            <a:off x="7239000" y="6553200"/>
            <a:ext cx="19050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r>
              <a:rPr lang="en-US" sz="1200">
                <a:latin typeface="Arial" charset="0"/>
              </a:rPr>
              <a:t>PS </a:t>
            </a:r>
            <a:fld id="{F8C9FF2F-475B-B640-9614-4A657866B111}" type="slidenum">
              <a:rPr lang="en-US" sz="1200" smtClean="0">
                <a:latin typeface="Arial" charset="0"/>
              </a:rPr>
              <a:pPr algn="r">
                <a:buClrTx/>
                <a:buFontTx/>
                <a:buNone/>
                <a:defRPr/>
              </a:pPr>
              <a:t>18</a:t>
            </a:fld>
            <a:endParaRPr lang="en-US" sz="1200">
              <a:latin typeface="Arial" charset="0"/>
            </a:endParaRPr>
          </a:p>
        </p:txBody>
      </p:sp>
      <p:sp>
        <p:nvSpPr>
          <p:cNvPr id="2" name="Date Placeholder 1"/>
          <p:cNvSpPr>
            <a:spLocks noGrp="1"/>
          </p:cNvSpPr>
          <p:nvPr>
            <p:ph type="dt" sz="half" idx="10"/>
          </p:nvPr>
        </p:nvSpPr>
        <p:spPr/>
        <p:txBody>
          <a:bodyPr/>
          <a:lstStyle/>
          <a:p>
            <a:pPr>
              <a:defRPr/>
            </a:pPr>
            <a:r>
              <a:rPr lang="en-US"/>
              <a:t>1 Jul 2015</a:t>
            </a:r>
          </a:p>
        </p:txBody>
      </p:sp>
    </p:spTree>
    <p:extLst>
      <p:ext uri="{BB962C8B-B14F-4D97-AF65-F5344CB8AC3E}">
        <p14:creationId xmlns:p14="http://schemas.microsoft.com/office/powerpoint/2010/main" val="37830822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81000" y="-228600"/>
            <a:ext cx="8229600" cy="1143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2400" b="1" dirty="0">
                <a:solidFill>
                  <a:srgbClr val="FF3300"/>
                </a:solidFill>
                <a:latin typeface="Comic Sans MS" charset="0"/>
              </a:rPr>
              <a:t>Semantic Information Model </a:t>
            </a:r>
            <a:br>
              <a:rPr lang="en-US" sz="2400" b="1" dirty="0">
                <a:solidFill>
                  <a:srgbClr val="FF3300"/>
                </a:solidFill>
                <a:latin typeface="Comic Sans MS" charset="0"/>
              </a:rPr>
            </a:br>
            <a:r>
              <a:rPr lang="en-US" sz="2400" b="1" dirty="0">
                <a:solidFill>
                  <a:srgbClr val="FF3300"/>
                </a:solidFill>
                <a:latin typeface="Comic Sans MS" charset="0"/>
              </a:rPr>
              <a:t>Development Process</a:t>
            </a:r>
          </a:p>
        </p:txBody>
      </p:sp>
      <p:sp>
        <p:nvSpPr>
          <p:cNvPr id="11266" name="Rectangle 2"/>
          <p:cNvSpPr>
            <a:spLocks noChangeArrowheads="1"/>
          </p:cNvSpPr>
          <p:nvPr/>
        </p:nvSpPr>
        <p:spPr bwMode="auto">
          <a:xfrm>
            <a:off x="3429000" y="990600"/>
            <a:ext cx="2286000" cy="914400"/>
          </a:xfrm>
          <a:prstGeom prst="rect">
            <a:avLst/>
          </a:prstGeom>
          <a:solidFill>
            <a:srgbClr val="66FF33"/>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7" name="Text Box 3"/>
          <p:cNvSpPr txBox="1">
            <a:spLocks noChangeArrowheads="1"/>
          </p:cNvSpPr>
          <p:nvPr/>
        </p:nvSpPr>
        <p:spPr bwMode="auto">
          <a:xfrm>
            <a:off x="3733800" y="990600"/>
            <a:ext cx="1981200" cy="1739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1125"/>
              </a:spcBef>
              <a:buClrTx/>
              <a:buFontTx/>
              <a:buNone/>
              <a:defRPr/>
            </a:pPr>
            <a:r>
              <a:rPr lang="en-US" sz="1800"/>
              <a:t>RASDS                                                       as Architectural                                                   Framework *</a:t>
            </a:r>
          </a:p>
        </p:txBody>
      </p:sp>
      <p:sp>
        <p:nvSpPr>
          <p:cNvPr id="11268" name="Rectangle 4"/>
          <p:cNvSpPr>
            <a:spLocks noChangeArrowheads="1"/>
          </p:cNvSpPr>
          <p:nvPr/>
        </p:nvSpPr>
        <p:spPr bwMode="auto">
          <a:xfrm>
            <a:off x="3352800" y="2743200"/>
            <a:ext cx="1219200" cy="2133600"/>
          </a:xfrm>
          <a:prstGeom prst="rect">
            <a:avLst/>
          </a:prstGeom>
          <a:solidFill>
            <a:srgbClr val="0C8F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9" name="Text Box 5"/>
          <p:cNvSpPr txBox="1">
            <a:spLocks noChangeArrowheads="1"/>
          </p:cNvSpPr>
          <p:nvPr/>
        </p:nvSpPr>
        <p:spPr bwMode="auto">
          <a:xfrm>
            <a:off x="3352800" y="2743200"/>
            <a:ext cx="1219200" cy="1809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450"/>
              </a:spcBef>
              <a:buClrTx/>
              <a:buFontTx/>
              <a:buNone/>
              <a:defRPr/>
            </a:pPr>
            <a:r>
              <a:rPr lang="en-US" sz="1200" dirty="0"/>
              <a:t>Connectivity Viewpoint</a:t>
            </a:r>
          </a:p>
          <a:p>
            <a:pPr>
              <a:spcBef>
                <a:spcPts val="375"/>
              </a:spcBef>
              <a:buFont typeface="Times New Roman" charset="0"/>
              <a:buChar char="•"/>
              <a:defRPr/>
            </a:pPr>
            <a:r>
              <a:rPr lang="en-US" sz="1000" dirty="0"/>
              <a:t>Connectivity </a:t>
            </a:r>
          </a:p>
          <a:p>
            <a:pPr>
              <a:spcBef>
                <a:spcPts val="375"/>
              </a:spcBef>
              <a:buFont typeface="Times New Roman" charset="0"/>
              <a:buChar char="•"/>
              <a:defRPr/>
            </a:pPr>
            <a:r>
              <a:rPr lang="en-US" sz="1000" dirty="0"/>
              <a:t>Components &amp; connectors</a:t>
            </a:r>
          </a:p>
          <a:p>
            <a:pPr>
              <a:spcBef>
                <a:spcPts val="375"/>
              </a:spcBef>
              <a:buFont typeface="Times New Roman" charset="0"/>
              <a:buChar char="•"/>
              <a:defRPr/>
            </a:pPr>
            <a:r>
              <a:rPr lang="en-US" sz="1000" dirty="0"/>
              <a:t>Physics of Motion</a:t>
            </a:r>
          </a:p>
          <a:p>
            <a:pPr>
              <a:spcBef>
                <a:spcPts val="375"/>
              </a:spcBef>
              <a:buFont typeface="Times New Roman" charset="0"/>
              <a:buChar char="•"/>
              <a:defRPr/>
            </a:pPr>
            <a:r>
              <a:rPr lang="en-US" sz="1000" dirty="0"/>
              <a:t>End to End View</a:t>
            </a:r>
          </a:p>
          <a:p>
            <a:pPr>
              <a:spcBef>
                <a:spcPts val="375"/>
              </a:spcBef>
              <a:buFont typeface="Times New Roman" charset="0"/>
              <a:buChar char="•"/>
              <a:defRPr/>
            </a:pPr>
            <a:r>
              <a:rPr lang="en-US" sz="1000" dirty="0"/>
              <a:t>External Forces</a:t>
            </a:r>
          </a:p>
          <a:p>
            <a:pPr>
              <a:spcBef>
                <a:spcPts val="375"/>
              </a:spcBef>
              <a:buFont typeface="Times New Roman" charset="0"/>
              <a:buChar char="•"/>
              <a:defRPr/>
            </a:pPr>
            <a:r>
              <a:rPr lang="en-US" sz="1000" dirty="0"/>
              <a:t>Performance</a:t>
            </a:r>
          </a:p>
        </p:txBody>
      </p:sp>
      <p:sp>
        <p:nvSpPr>
          <p:cNvPr id="11270" name="Rectangle 6"/>
          <p:cNvSpPr>
            <a:spLocks noChangeArrowheads="1"/>
          </p:cNvSpPr>
          <p:nvPr/>
        </p:nvSpPr>
        <p:spPr bwMode="auto">
          <a:xfrm>
            <a:off x="3352800" y="5045075"/>
            <a:ext cx="1223963" cy="1828800"/>
          </a:xfrm>
          <a:prstGeom prst="rect">
            <a:avLst/>
          </a:prstGeom>
          <a:blipFill dpi="0" rotWithShape="0">
            <a:blip r:embed="rId3"/>
            <a:srcRect/>
            <a:tile tx="0" ty="0" sx="100000" sy="100000" flip="none" algn="tl"/>
          </a:blipFill>
          <a:ln w="12600" cap="rnd">
            <a:solidFill>
              <a:srgbClr val="000000"/>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11271" name="Text Box 7"/>
          <p:cNvSpPr txBox="1">
            <a:spLocks noChangeArrowheads="1"/>
          </p:cNvSpPr>
          <p:nvPr/>
        </p:nvSpPr>
        <p:spPr bwMode="auto">
          <a:xfrm>
            <a:off x="3429000" y="5045075"/>
            <a:ext cx="1143000" cy="19764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defPPr>
              <a:defRPr lang="en-GB"/>
            </a:defPPr>
            <a:lvl1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9pPr>
          </a:lstStyle>
          <a:p>
            <a:pPr>
              <a:defRPr/>
            </a:pPr>
            <a:r>
              <a:rPr lang="en-US" dirty="0"/>
              <a:t>Physical</a:t>
            </a:r>
          </a:p>
          <a:p>
            <a:pPr>
              <a:defRPr/>
            </a:pPr>
            <a:r>
              <a:rPr lang="en-US" dirty="0"/>
              <a:t>Viewpoint</a:t>
            </a:r>
          </a:p>
          <a:p>
            <a:pPr>
              <a:defRPr/>
            </a:pPr>
            <a:r>
              <a:rPr lang="en-US" dirty="0"/>
              <a:t>Structure</a:t>
            </a:r>
          </a:p>
          <a:p>
            <a:pPr>
              <a:defRPr/>
            </a:pPr>
            <a:r>
              <a:rPr lang="en-US" dirty="0"/>
              <a:t>Power</a:t>
            </a:r>
          </a:p>
          <a:p>
            <a:pPr>
              <a:defRPr/>
            </a:pPr>
            <a:r>
              <a:rPr lang="en-US" dirty="0"/>
              <a:t>Mass</a:t>
            </a:r>
          </a:p>
          <a:p>
            <a:pPr>
              <a:defRPr/>
            </a:pPr>
            <a:r>
              <a:rPr lang="en-US" dirty="0"/>
              <a:t>Thermal</a:t>
            </a:r>
          </a:p>
          <a:p>
            <a:pPr>
              <a:defRPr/>
            </a:pPr>
            <a:r>
              <a:rPr lang="en-US" dirty="0"/>
              <a:t>Orbit </a:t>
            </a:r>
          </a:p>
          <a:p>
            <a:pPr>
              <a:defRPr/>
            </a:pPr>
            <a:r>
              <a:rPr lang="en-US" dirty="0"/>
              <a:t>Propulsion</a:t>
            </a:r>
          </a:p>
        </p:txBody>
      </p:sp>
      <p:sp>
        <p:nvSpPr>
          <p:cNvPr id="11272" name="Rectangle 8"/>
          <p:cNvSpPr>
            <a:spLocks noChangeArrowheads="1"/>
          </p:cNvSpPr>
          <p:nvPr/>
        </p:nvSpPr>
        <p:spPr bwMode="auto">
          <a:xfrm>
            <a:off x="1981200" y="2743200"/>
            <a:ext cx="1295400" cy="1752600"/>
          </a:xfrm>
          <a:prstGeom prst="rect">
            <a:avLst/>
          </a:prstGeom>
          <a:solidFill>
            <a:srgbClr val="00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3" name="Text Box 9"/>
          <p:cNvSpPr txBox="1">
            <a:spLocks noChangeArrowheads="1"/>
          </p:cNvSpPr>
          <p:nvPr/>
        </p:nvSpPr>
        <p:spPr bwMode="auto">
          <a:xfrm>
            <a:off x="2057400" y="2743200"/>
            <a:ext cx="1371600" cy="14160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a:t>Enterprise</a:t>
            </a:r>
            <a:r>
              <a:rPr lang="en-US" sz="1400"/>
              <a:t> </a:t>
            </a:r>
            <a:r>
              <a:rPr lang="en-US" sz="1200"/>
              <a:t>Viewpoint</a:t>
            </a:r>
          </a:p>
          <a:p>
            <a:pPr>
              <a:spcBef>
                <a:spcPts val="625"/>
              </a:spcBef>
              <a:buFont typeface="Times New Roman" charset="0"/>
              <a:buChar char="•"/>
              <a:defRPr/>
            </a:pPr>
            <a:r>
              <a:rPr lang="en-US" sz="1000"/>
              <a:t>Organizations</a:t>
            </a:r>
          </a:p>
          <a:p>
            <a:pPr>
              <a:spcBef>
                <a:spcPts val="625"/>
              </a:spcBef>
              <a:buFont typeface="Times New Roman" charset="0"/>
              <a:buChar char="•"/>
              <a:defRPr/>
            </a:pPr>
            <a:r>
              <a:rPr lang="en-US" sz="1000"/>
              <a:t>People</a:t>
            </a:r>
          </a:p>
          <a:p>
            <a:pPr>
              <a:spcBef>
                <a:spcPts val="625"/>
              </a:spcBef>
              <a:buFont typeface="Times New Roman" charset="0"/>
              <a:buChar char="•"/>
              <a:defRPr/>
            </a:pPr>
            <a:r>
              <a:rPr lang="en-US" sz="1000"/>
              <a:t>Use Case-Scenarios</a:t>
            </a:r>
          </a:p>
          <a:p>
            <a:pPr>
              <a:spcBef>
                <a:spcPts val="625"/>
              </a:spcBef>
              <a:buFont typeface="Times New Roman" charset="0"/>
              <a:buChar char="•"/>
              <a:defRPr/>
            </a:pPr>
            <a:r>
              <a:rPr lang="en-US" sz="1000"/>
              <a:t>Contracts/Agreements</a:t>
            </a:r>
          </a:p>
        </p:txBody>
      </p:sp>
      <p:sp>
        <p:nvSpPr>
          <p:cNvPr id="11274" name="Rectangle 10"/>
          <p:cNvSpPr>
            <a:spLocks noChangeArrowheads="1"/>
          </p:cNvSpPr>
          <p:nvPr/>
        </p:nvSpPr>
        <p:spPr bwMode="auto">
          <a:xfrm>
            <a:off x="1981200" y="4495800"/>
            <a:ext cx="1295400" cy="1295400"/>
          </a:xfrm>
          <a:prstGeom prst="rect">
            <a:avLst/>
          </a:prstGeom>
          <a:blipFill dpi="0" rotWithShape="0">
            <a:blip r:embed="rId3"/>
            <a:srcRect/>
            <a:tile tx="0" ty="0" sx="100000" sy="100000" flip="none" algn="tl"/>
          </a:blipFill>
          <a:ln w="12600" cap="rnd">
            <a:solidFill>
              <a:srgbClr val="000000"/>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5" name="Text Box 11"/>
          <p:cNvSpPr txBox="1">
            <a:spLocks noChangeArrowheads="1"/>
          </p:cNvSpPr>
          <p:nvPr/>
        </p:nvSpPr>
        <p:spPr bwMode="auto">
          <a:xfrm>
            <a:off x="1981200" y="4495800"/>
            <a:ext cx="1219200" cy="1476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00"/>
              <a:t>Augment to Capture:</a:t>
            </a:r>
          </a:p>
          <a:p>
            <a:pPr>
              <a:spcBef>
                <a:spcPts val="625"/>
              </a:spcBef>
              <a:buFont typeface="Times New Roman" charset="0"/>
              <a:buChar char="•"/>
              <a:defRPr/>
            </a:pPr>
            <a:r>
              <a:rPr lang="en-US" sz="1000"/>
              <a:t>Mission Design &amp; Drivers</a:t>
            </a:r>
          </a:p>
          <a:p>
            <a:pPr>
              <a:spcBef>
                <a:spcPts val="625"/>
              </a:spcBef>
              <a:buFont typeface="Times New Roman" charset="0"/>
              <a:buChar char="•"/>
              <a:defRPr/>
            </a:pPr>
            <a:r>
              <a:rPr lang="en-US" sz="1000"/>
              <a:t>Requirements</a:t>
            </a:r>
          </a:p>
          <a:p>
            <a:pPr>
              <a:spcBef>
                <a:spcPts val="625"/>
              </a:spcBef>
              <a:buFont typeface="Times New Roman" charset="0"/>
              <a:buChar char="•"/>
              <a:defRPr/>
            </a:pPr>
            <a:r>
              <a:rPr lang="en-US" sz="1000"/>
              <a:t>Phases</a:t>
            </a:r>
          </a:p>
          <a:p>
            <a:pPr>
              <a:spcBef>
                <a:spcPts val="625"/>
              </a:spcBef>
              <a:defRPr/>
            </a:pPr>
            <a:endParaRPr lang="en-US" sz="1000"/>
          </a:p>
        </p:txBody>
      </p:sp>
      <p:sp>
        <p:nvSpPr>
          <p:cNvPr id="11276" name="Rectangle 12"/>
          <p:cNvSpPr>
            <a:spLocks noChangeArrowheads="1"/>
          </p:cNvSpPr>
          <p:nvPr/>
        </p:nvSpPr>
        <p:spPr bwMode="auto">
          <a:xfrm>
            <a:off x="152400" y="2743200"/>
            <a:ext cx="1752600" cy="1828800"/>
          </a:xfrm>
          <a:prstGeom prst="rect">
            <a:avLst/>
          </a:prstGeom>
          <a:solidFill>
            <a:srgbClr val="F26304"/>
          </a:solidFill>
          <a:ln w="12600" cap="rnd">
            <a:solidFill>
              <a:srgbClr val="000000"/>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7" name="Text Box 13"/>
          <p:cNvSpPr txBox="1">
            <a:spLocks noChangeArrowheads="1"/>
          </p:cNvSpPr>
          <p:nvPr/>
        </p:nvSpPr>
        <p:spPr bwMode="auto">
          <a:xfrm>
            <a:off x="152400" y="2743200"/>
            <a:ext cx="1828800" cy="15859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a:t>Engineering Viewpoint</a:t>
            </a:r>
          </a:p>
          <a:p>
            <a:pPr>
              <a:spcBef>
                <a:spcPts val="625"/>
              </a:spcBef>
              <a:buFont typeface="Times New Roman" charset="0"/>
              <a:buChar char="•"/>
              <a:defRPr/>
            </a:pPr>
            <a:r>
              <a:rPr lang="en-US" sz="1000"/>
              <a:t>System Design &amp; Construction</a:t>
            </a:r>
          </a:p>
          <a:p>
            <a:pPr>
              <a:spcBef>
                <a:spcPts val="625"/>
              </a:spcBef>
              <a:buFont typeface="Times New Roman" charset="0"/>
              <a:buChar char="•"/>
              <a:defRPr/>
            </a:pPr>
            <a:r>
              <a:rPr lang="en-US" sz="1000"/>
              <a:t>Functional allocation</a:t>
            </a:r>
          </a:p>
          <a:p>
            <a:pPr>
              <a:spcBef>
                <a:spcPts val="625"/>
              </a:spcBef>
              <a:buFont typeface="Times New Roman" charset="0"/>
              <a:buChar char="•"/>
              <a:defRPr/>
            </a:pPr>
            <a:r>
              <a:rPr lang="en-US" sz="1000"/>
              <a:t>Distribution of functions and trade-offs</a:t>
            </a:r>
          </a:p>
          <a:p>
            <a:pPr>
              <a:spcBef>
                <a:spcPts val="625"/>
              </a:spcBef>
              <a:buFont typeface="Times New Roman" charset="0"/>
              <a:buChar char="•"/>
              <a:defRPr/>
            </a:pPr>
            <a:r>
              <a:rPr lang="en-US" sz="1000"/>
              <a:t>Development</a:t>
            </a:r>
          </a:p>
          <a:p>
            <a:pPr>
              <a:spcBef>
                <a:spcPts val="625"/>
              </a:spcBef>
              <a:buFont typeface="Times New Roman" charset="0"/>
              <a:buChar char="•"/>
              <a:defRPr/>
            </a:pPr>
            <a:r>
              <a:rPr lang="en-US" sz="1000"/>
              <a:t>Validation &amp; verification</a:t>
            </a:r>
          </a:p>
        </p:txBody>
      </p:sp>
      <p:sp>
        <p:nvSpPr>
          <p:cNvPr id="11278" name="Line 14"/>
          <p:cNvSpPr>
            <a:spLocks noChangeShapeType="1"/>
          </p:cNvSpPr>
          <p:nvPr/>
        </p:nvSpPr>
        <p:spPr bwMode="auto">
          <a:xfrm>
            <a:off x="4572000" y="1905000"/>
            <a:ext cx="1588" cy="381000"/>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79" name="Line 15"/>
          <p:cNvSpPr>
            <a:spLocks noChangeShapeType="1"/>
          </p:cNvSpPr>
          <p:nvPr/>
        </p:nvSpPr>
        <p:spPr bwMode="auto">
          <a:xfrm>
            <a:off x="26670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0" name="Line 16"/>
          <p:cNvSpPr>
            <a:spLocks noChangeShapeType="1"/>
          </p:cNvSpPr>
          <p:nvPr/>
        </p:nvSpPr>
        <p:spPr bwMode="auto">
          <a:xfrm>
            <a:off x="9144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1" name="Line 17"/>
          <p:cNvSpPr>
            <a:spLocks noChangeShapeType="1"/>
          </p:cNvSpPr>
          <p:nvPr/>
        </p:nvSpPr>
        <p:spPr bwMode="auto">
          <a:xfrm>
            <a:off x="4114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2" name="Text Box 18"/>
          <p:cNvSpPr txBox="1">
            <a:spLocks noChangeArrowheads="1"/>
          </p:cNvSpPr>
          <p:nvPr/>
        </p:nvSpPr>
        <p:spPr bwMode="auto">
          <a:xfrm>
            <a:off x="1066800" y="3794125"/>
            <a:ext cx="1371600" cy="246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a:solidFill>
                  <a:srgbClr val="FFFF00"/>
                </a:solidFill>
              </a:rPr>
              <a:t> Based on RMODP**</a:t>
            </a:r>
          </a:p>
        </p:txBody>
      </p:sp>
      <p:sp>
        <p:nvSpPr>
          <p:cNvPr id="11283" name="Text Box 19"/>
          <p:cNvSpPr txBox="1">
            <a:spLocks noChangeArrowheads="1"/>
          </p:cNvSpPr>
          <p:nvPr/>
        </p:nvSpPr>
        <p:spPr bwMode="auto">
          <a:xfrm>
            <a:off x="6477000" y="5927725"/>
            <a:ext cx="2514600" cy="782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00"/>
              <a:t>* Reference Architecture for Space Data Systems (RASDS)</a:t>
            </a:r>
          </a:p>
          <a:p>
            <a:pPr>
              <a:spcBef>
                <a:spcPts val="625"/>
              </a:spcBef>
              <a:buClrTx/>
              <a:buFontTx/>
              <a:buNone/>
              <a:defRPr/>
            </a:pPr>
            <a:r>
              <a:rPr lang="en-US" sz="1000"/>
              <a:t>** Reference Model Open Distributed Processing (RMODP, ISO 10746 spec)</a:t>
            </a:r>
          </a:p>
        </p:txBody>
      </p:sp>
      <p:sp>
        <p:nvSpPr>
          <p:cNvPr id="11284" name="Rectangle 20"/>
          <p:cNvSpPr>
            <a:spLocks noChangeArrowheads="1"/>
          </p:cNvSpPr>
          <p:nvPr/>
        </p:nvSpPr>
        <p:spPr bwMode="auto">
          <a:xfrm>
            <a:off x="4648200" y="2743200"/>
            <a:ext cx="1219200" cy="2209800"/>
          </a:xfrm>
          <a:prstGeom prst="rect">
            <a:avLst/>
          </a:prstGeom>
          <a:solidFill>
            <a:srgbClr val="CC0E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5" name="Rectangle 21"/>
          <p:cNvSpPr>
            <a:spLocks noChangeArrowheads="1"/>
          </p:cNvSpPr>
          <p:nvPr/>
        </p:nvSpPr>
        <p:spPr bwMode="auto">
          <a:xfrm>
            <a:off x="5943600" y="2743200"/>
            <a:ext cx="1219200" cy="1981200"/>
          </a:xfrm>
          <a:prstGeom prst="rect">
            <a:avLst/>
          </a:prstGeom>
          <a:solidFill>
            <a:srgbClr val="CC0606"/>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6" name="Rectangle 22"/>
          <p:cNvSpPr>
            <a:spLocks noChangeArrowheads="1"/>
          </p:cNvSpPr>
          <p:nvPr/>
        </p:nvSpPr>
        <p:spPr bwMode="auto">
          <a:xfrm>
            <a:off x="7239000" y="2743200"/>
            <a:ext cx="1371600" cy="1981200"/>
          </a:xfrm>
          <a:prstGeom prst="rect">
            <a:avLst/>
          </a:prstGeom>
          <a:solidFill>
            <a:srgbClr val="CCC30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7" name="Text Box 23"/>
          <p:cNvSpPr txBox="1">
            <a:spLocks noChangeArrowheads="1"/>
          </p:cNvSpPr>
          <p:nvPr/>
        </p:nvSpPr>
        <p:spPr bwMode="auto">
          <a:xfrm>
            <a:off x="4648200" y="2743200"/>
            <a:ext cx="1219200" cy="1993900"/>
          </a:xfrm>
          <a:prstGeom prst="rect">
            <a:avLst/>
          </a:prstGeom>
          <a:solidFill>
            <a:srgbClr val="CC0EC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a:t>Functional Viewpoint</a:t>
            </a:r>
          </a:p>
          <a:p>
            <a:pPr>
              <a:spcBef>
                <a:spcPts val="625"/>
              </a:spcBef>
              <a:buFont typeface="Times New Roman" charset="0"/>
              <a:buChar char="•"/>
              <a:defRPr/>
            </a:pPr>
            <a:r>
              <a:rPr lang="en-US" sz="1000"/>
              <a:t>Functional Structure</a:t>
            </a:r>
          </a:p>
          <a:p>
            <a:pPr>
              <a:spcBef>
                <a:spcPts val="625"/>
              </a:spcBef>
              <a:buFont typeface="Times New Roman" charset="0"/>
              <a:buChar char="•"/>
              <a:defRPr/>
            </a:pPr>
            <a:r>
              <a:rPr lang="en-US" sz="1000"/>
              <a:t>Functional Behavior &amp; interfaces</a:t>
            </a:r>
          </a:p>
          <a:p>
            <a:pPr>
              <a:spcBef>
                <a:spcPts val="625"/>
              </a:spcBef>
              <a:buFont typeface="Times New Roman" charset="0"/>
              <a:buChar char="•"/>
              <a:defRPr/>
            </a:pPr>
            <a:r>
              <a:rPr lang="en-US" sz="1000"/>
              <a:t>End to End View</a:t>
            </a:r>
          </a:p>
          <a:p>
            <a:pPr>
              <a:spcBef>
                <a:spcPts val="625"/>
              </a:spcBef>
              <a:buFont typeface="Times New Roman" charset="0"/>
              <a:buChar char="•"/>
              <a:defRPr/>
            </a:pPr>
            <a:r>
              <a:rPr lang="en-US" sz="1000"/>
              <a:t>Cross Support Service</a:t>
            </a:r>
          </a:p>
        </p:txBody>
      </p:sp>
      <p:sp>
        <p:nvSpPr>
          <p:cNvPr id="11288" name="Text Box 24"/>
          <p:cNvSpPr txBox="1">
            <a:spLocks noChangeArrowheads="1"/>
          </p:cNvSpPr>
          <p:nvPr/>
        </p:nvSpPr>
        <p:spPr bwMode="auto">
          <a:xfrm>
            <a:off x="7239000" y="2743200"/>
            <a:ext cx="1524000" cy="14573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a:t>Technology Viewpoint</a:t>
            </a:r>
          </a:p>
          <a:p>
            <a:pPr>
              <a:spcBef>
                <a:spcPts val="625"/>
              </a:spcBef>
              <a:buFont typeface="Times New Roman" charset="0"/>
              <a:buChar char="•"/>
              <a:defRPr/>
            </a:pPr>
            <a:r>
              <a:rPr lang="en-US" sz="1000"/>
              <a:t>Protocols &amp; comm standards</a:t>
            </a:r>
          </a:p>
          <a:p>
            <a:pPr>
              <a:spcBef>
                <a:spcPts val="625"/>
              </a:spcBef>
              <a:buFont typeface="Times New Roman" charset="0"/>
              <a:buChar char="•"/>
              <a:defRPr/>
            </a:pPr>
            <a:r>
              <a:rPr lang="en-US" sz="1000"/>
              <a:t>End to end Information Transfer Mechanisms</a:t>
            </a:r>
          </a:p>
          <a:p>
            <a:pPr>
              <a:spcBef>
                <a:spcPts val="625"/>
              </a:spcBef>
              <a:buFont typeface="Times New Roman" charset="0"/>
              <a:buChar char="•"/>
              <a:defRPr/>
            </a:pPr>
            <a:r>
              <a:rPr lang="en-US" sz="1000"/>
              <a:t>Cross Support Services</a:t>
            </a:r>
          </a:p>
        </p:txBody>
      </p:sp>
      <p:sp>
        <p:nvSpPr>
          <p:cNvPr id="11289" name="Text Box 25"/>
          <p:cNvSpPr txBox="1">
            <a:spLocks noChangeArrowheads="1"/>
          </p:cNvSpPr>
          <p:nvPr/>
        </p:nvSpPr>
        <p:spPr bwMode="auto">
          <a:xfrm>
            <a:off x="5943600" y="2743200"/>
            <a:ext cx="1219200" cy="14573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a:t>Information Viewpoint</a:t>
            </a:r>
          </a:p>
          <a:p>
            <a:pPr>
              <a:spcBef>
                <a:spcPts val="625"/>
              </a:spcBef>
              <a:buFont typeface="Times New Roman" charset="0"/>
              <a:buChar char="•"/>
              <a:defRPr/>
            </a:pPr>
            <a:r>
              <a:rPr lang="en-US" sz="1000"/>
              <a:t>Information &amp; information management</a:t>
            </a:r>
          </a:p>
          <a:p>
            <a:pPr>
              <a:spcBef>
                <a:spcPts val="625"/>
              </a:spcBef>
              <a:buFont typeface="Times New Roman" charset="0"/>
              <a:buChar char="•"/>
              <a:defRPr/>
            </a:pPr>
            <a:r>
              <a:rPr lang="en-US" sz="1000"/>
              <a:t>Scenarios</a:t>
            </a:r>
          </a:p>
          <a:p>
            <a:pPr>
              <a:spcBef>
                <a:spcPts val="625"/>
              </a:spcBef>
              <a:buFont typeface="Times New Roman" charset="0"/>
              <a:buChar char="•"/>
              <a:defRPr/>
            </a:pPr>
            <a:r>
              <a:rPr lang="en-US" sz="1000"/>
              <a:t>End to End View</a:t>
            </a:r>
          </a:p>
        </p:txBody>
      </p:sp>
      <p:sp>
        <p:nvSpPr>
          <p:cNvPr id="11290" name="Line 26"/>
          <p:cNvSpPr>
            <a:spLocks noChangeShapeType="1"/>
          </p:cNvSpPr>
          <p:nvPr/>
        </p:nvSpPr>
        <p:spPr bwMode="auto">
          <a:xfrm>
            <a:off x="5257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1" name="Line 27"/>
          <p:cNvSpPr>
            <a:spLocks noChangeShapeType="1"/>
          </p:cNvSpPr>
          <p:nvPr/>
        </p:nvSpPr>
        <p:spPr bwMode="auto">
          <a:xfrm>
            <a:off x="65532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2" name="Line 28"/>
          <p:cNvSpPr>
            <a:spLocks noChangeShapeType="1"/>
          </p:cNvSpPr>
          <p:nvPr/>
        </p:nvSpPr>
        <p:spPr bwMode="auto">
          <a:xfrm>
            <a:off x="78486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3" name="Line 29"/>
          <p:cNvSpPr>
            <a:spLocks noChangeShapeType="1"/>
          </p:cNvSpPr>
          <p:nvPr/>
        </p:nvSpPr>
        <p:spPr bwMode="auto">
          <a:xfrm>
            <a:off x="2667000" y="2286000"/>
            <a:ext cx="5181600" cy="1588"/>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4" name="Line 30"/>
          <p:cNvSpPr>
            <a:spLocks noChangeShapeType="1"/>
          </p:cNvSpPr>
          <p:nvPr/>
        </p:nvSpPr>
        <p:spPr bwMode="auto">
          <a:xfrm flipH="1">
            <a:off x="912813" y="2286000"/>
            <a:ext cx="1755775" cy="1588"/>
          </a:xfrm>
          <a:prstGeom prst="line">
            <a:avLst/>
          </a:prstGeom>
          <a:noFill/>
          <a:ln w="9360" cap="sq">
            <a:solidFill>
              <a:srgbClr val="0000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5" name="Text Box 31"/>
          <p:cNvSpPr txBox="1">
            <a:spLocks noChangeArrowheads="1"/>
          </p:cNvSpPr>
          <p:nvPr/>
        </p:nvSpPr>
        <p:spPr bwMode="auto">
          <a:xfrm>
            <a:off x="152400" y="4800600"/>
            <a:ext cx="1828800" cy="1616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a:t>Mission Assurance Viewpoint</a:t>
            </a:r>
          </a:p>
          <a:p>
            <a:pPr>
              <a:spcBef>
                <a:spcPts val="625"/>
              </a:spcBef>
              <a:buFont typeface="Times New Roman" charset="0"/>
              <a:buChar char="•"/>
              <a:defRPr/>
            </a:pPr>
            <a:r>
              <a:rPr lang="en-US" sz="1000"/>
              <a:t> Enterprise Risks</a:t>
            </a:r>
          </a:p>
          <a:p>
            <a:pPr>
              <a:spcBef>
                <a:spcPts val="625"/>
              </a:spcBef>
              <a:buFont typeface="Times New Roman" charset="0"/>
              <a:buChar char="•"/>
              <a:defRPr/>
            </a:pPr>
            <a:r>
              <a:rPr lang="en-US" sz="1000"/>
              <a:t> Cost</a:t>
            </a:r>
          </a:p>
          <a:p>
            <a:pPr>
              <a:spcBef>
                <a:spcPts val="625"/>
              </a:spcBef>
              <a:buFont typeface="Times New Roman" charset="0"/>
              <a:buChar char="•"/>
              <a:defRPr/>
            </a:pPr>
            <a:r>
              <a:rPr lang="en-US" sz="1000"/>
              <a:t> Validation &amp; verification</a:t>
            </a:r>
          </a:p>
          <a:p>
            <a:pPr>
              <a:spcBef>
                <a:spcPts val="625"/>
              </a:spcBef>
              <a:buFont typeface="Times New Roman" charset="0"/>
              <a:buChar char="•"/>
              <a:defRPr/>
            </a:pPr>
            <a:r>
              <a:rPr lang="en-US" sz="1000"/>
              <a:t> Safety</a:t>
            </a:r>
          </a:p>
          <a:p>
            <a:pPr>
              <a:spcBef>
                <a:spcPts val="625"/>
              </a:spcBef>
              <a:buFont typeface="Times New Roman" charset="0"/>
              <a:buChar char="•"/>
              <a:defRPr/>
            </a:pPr>
            <a:r>
              <a:rPr lang="en-US" sz="1000"/>
              <a:t> Reliability &amp; quality</a:t>
            </a:r>
          </a:p>
        </p:txBody>
      </p:sp>
      <p:sp>
        <p:nvSpPr>
          <p:cNvPr id="11296" name="Rectangle 32"/>
          <p:cNvSpPr>
            <a:spLocks noChangeArrowheads="1"/>
          </p:cNvSpPr>
          <p:nvPr/>
        </p:nvSpPr>
        <p:spPr bwMode="auto">
          <a:xfrm>
            <a:off x="4876800" y="5029200"/>
            <a:ext cx="1223963" cy="1828800"/>
          </a:xfrm>
          <a:prstGeom prst="rect">
            <a:avLst/>
          </a:prstGeom>
          <a:solidFill>
            <a:srgbClr val="3FCCB6"/>
          </a:solidFill>
          <a:ln w="12600" cap="rnd">
            <a:solidFill>
              <a:srgbClr val="000000"/>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97" name="Text Box 33"/>
          <p:cNvSpPr txBox="1">
            <a:spLocks noChangeArrowheads="1"/>
          </p:cNvSpPr>
          <p:nvPr/>
        </p:nvSpPr>
        <p:spPr bwMode="auto">
          <a:xfrm>
            <a:off x="4953000" y="5029200"/>
            <a:ext cx="1143000" cy="1863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a:t>Operational</a:t>
            </a:r>
          </a:p>
          <a:p>
            <a:pPr>
              <a:spcBef>
                <a:spcPts val="750"/>
              </a:spcBef>
              <a:buClrTx/>
              <a:buFontTx/>
              <a:buNone/>
              <a:defRPr/>
            </a:pPr>
            <a:r>
              <a:rPr lang="en-US" sz="1200"/>
              <a:t>Viewpoint</a:t>
            </a:r>
          </a:p>
          <a:p>
            <a:pPr>
              <a:spcBef>
                <a:spcPts val="625"/>
              </a:spcBef>
              <a:buFont typeface="Times New Roman" charset="0"/>
              <a:buChar char="•"/>
              <a:defRPr/>
            </a:pPr>
            <a:r>
              <a:rPr lang="en-US" sz="1000"/>
              <a:t>Processes</a:t>
            </a:r>
          </a:p>
          <a:p>
            <a:pPr>
              <a:spcBef>
                <a:spcPts val="625"/>
              </a:spcBef>
              <a:buFont typeface="Times New Roman" charset="0"/>
              <a:buChar char="•"/>
              <a:defRPr/>
            </a:pPr>
            <a:r>
              <a:rPr lang="en-US" sz="1000"/>
              <a:t>Procedures</a:t>
            </a:r>
          </a:p>
          <a:p>
            <a:pPr>
              <a:spcBef>
                <a:spcPts val="625"/>
              </a:spcBef>
              <a:buFont typeface="Times New Roman" charset="0"/>
              <a:buChar char="•"/>
              <a:defRPr/>
            </a:pPr>
            <a:r>
              <a:rPr lang="en-US" sz="1000"/>
              <a:t>Activities, tasks, actions</a:t>
            </a:r>
          </a:p>
          <a:p>
            <a:pPr>
              <a:spcBef>
                <a:spcPts val="625"/>
              </a:spcBef>
              <a:buFont typeface="Times New Roman" charset="0"/>
              <a:buChar char="•"/>
              <a:defRPr/>
            </a:pPr>
            <a:r>
              <a:rPr lang="en-US" sz="1000"/>
              <a:t>Events, scenarios</a:t>
            </a:r>
          </a:p>
          <a:p>
            <a:pPr>
              <a:spcBef>
                <a:spcPts val="625"/>
              </a:spcBef>
              <a:buFont typeface="Times New Roman" charset="0"/>
              <a:buChar char="•"/>
              <a:defRPr/>
            </a:pPr>
            <a:r>
              <a:rPr lang="en-US" sz="1000"/>
              <a:t>Modes &amp; states</a:t>
            </a:r>
          </a:p>
        </p:txBody>
      </p:sp>
      <p:sp>
        <p:nvSpPr>
          <p:cNvPr id="11298" name="Text Box 34"/>
          <p:cNvSpPr txBox="1">
            <a:spLocks noChangeArrowheads="1"/>
          </p:cNvSpPr>
          <p:nvPr/>
        </p:nvSpPr>
        <p:spPr bwMode="auto">
          <a:xfrm>
            <a:off x="0" y="6553200"/>
            <a:ext cx="19050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200" dirty="0">
                <a:latin typeface="Arial" charset="0"/>
              </a:rPr>
              <a:t>2 Mar 2015</a:t>
            </a:r>
          </a:p>
        </p:txBody>
      </p:sp>
      <p:sp>
        <p:nvSpPr>
          <p:cNvPr id="11299" name="Text Box 35"/>
          <p:cNvSpPr txBox="1">
            <a:spLocks noChangeArrowheads="1"/>
          </p:cNvSpPr>
          <p:nvPr/>
        </p:nvSpPr>
        <p:spPr bwMode="auto">
          <a:xfrm>
            <a:off x="2692400" y="6553200"/>
            <a:ext cx="36195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1200" dirty="0">
                <a:latin typeface="Arial" charset="0"/>
              </a:rPr>
              <a:t>SC 13 / SC 14 RASDS &amp; Ontologies</a:t>
            </a:r>
          </a:p>
        </p:txBody>
      </p:sp>
      <p:sp>
        <p:nvSpPr>
          <p:cNvPr id="11300" name="Text Box 36"/>
          <p:cNvSpPr txBox="1">
            <a:spLocks noChangeArrowheads="1"/>
          </p:cNvSpPr>
          <p:nvPr/>
        </p:nvSpPr>
        <p:spPr bwMode="auto">
          <a:xfrm>
            <a:off x="7239000" y="6553200"/>
            <a:ext cx="19050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r>
              <a:rPr lang="en-US" sz="1200">
                <a:latin typeface="Arial" charset="0"/>
              </a:rPr>
              <a:t>PS </a:t>
            </a:r>
            <a:fld id="{F5A5F254-E468-6D4D-AB24-55C8E7D760C9}" type="slidenum">
              <a:rPr lang="en-US" sz="1200" smtClean="0">
                <a:latin typeface="Arial" charset="0"/>
              </a:rPr>
              <a:pPr algn="r">
                <a:buClrTx/>
                <a:buFontTx/>
                <a:buNone/>
                <a:defRPr/>
              </a:pPr>
              <a:t>19</a:t>
            </a:fld>
            <a:endParaRPr lang="en-US" sz="1200">
              <a:latin typeface="Arial" charset="0"/>
            </a:endParaRPr>
          </a:p>
        </p:txBody>
      </p:sp>
      <p:sp>
        <p:nvSpPr>
          <p:cNvPr id="2" name="Date Placeholder 1"/>
          <p:cNvSpPr>
            <a:spLocks noGrp="1"/>
          </p:cNvSpPr>
          <p:nvPr>
            <p:ph type="dt" sz="half" idx="10"/>
          </p:nvPr>
        </p:nvSpPr>
        <p:spPr/>
        <p:txBody>
          <a:bodyPr/>
          <a:lstStyle/>
          <a:p>
            <a:pPr>
              <a:defRPr/>
            </a:pPr>
            <a:r>
              <a:rPr lang="en-US"/>
              <a:t>1 Jul 2015</a:t>
            </a:r>
          </a:p>
        </p:txBody>
      </p:sp>
    </p:spTree>
    <p:extLst>
      <p:ext uri="{BB962C8B-B14F-4D97-AF65-F5344CB8AC3E}">
        <p14:creationId xmlns:p14="http://schemas.microsoft.com/office/powerpoint/2010/main" val="382649939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additive="repl">
                                        <p:cTn id="6" dur="1" fill="hold">
                                          <p:stCondLst>
                                            <p:cond delay="0"/>
                                          </p:stCondLst>
                                        </p:cTn>
                                        <p:tgtEl>
                                          <p:spTgt spid="11276"/>
                                        </p:tgtEl>
                                        <p:attrNameLst>
                                          <p:attrName>style.visibility</p:attrName>
                                        </p:attrNameLst>
                                      </p:cBhvr>
                                      <p:to>
                                        <p:strVal val="visible"/>
                                      </p:to>
                                    </p:set>
                                    <p:anim calcmode="lin" valueType="num">
                                      <p:cBhvr>
                                        <p:cTn id="7" dur="500" fill="hold"/>
                                        <p:tgtEl>
                                          <p:spTgt spid="11276"/>
                                        </p:tgtEl>
                                        <p:attrNameLst>
                                          <p:attrName>ppt_x</p:attrName>
                                        </p:attrNameLst>
                                      </p:cBhvr>
                                      <p:tavLst>
                                        <p:tav tm="100000">
                                          <p:val>
                                            <p:strVal val="#ppt_x"/>
                                          </p:val>
                                        </p:tav>
                                        <p:tav>
                                          <p:val>
                                            <p:strVal val="#ppt_x"/>
                                          </p:val>
                                        </p:tav>
                                      </p:tavLst>
                                    </p:anim>
                                    <p:anim calcmode="lin" valueType="num">
                                      <p:cBhvr>
                                        <p:cTn id="8" dur="500" fill="hold"/>
                                        <p:tgtEl>
                                          <p:spTgt spid="11276"/>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1277"/>
                                        </p:tgtEl>
                                        <p:attrNameLst>
                                          <p:attrName>style.visibility</p:attrName>
                                        </p:attrNameLst>
                                      </p:cBhvr>
                                      <p:to>
                                        <p:strVal val="visible"/>
                                      </p:to>
                                    </p:set>
                                    <p:anim calcmode="lin" valueType="num">
                                      <p:cBhvr>
                                        <p:cTn id="11" dur="500" fill="hold"/>
                                        <p:tgtEl>
                                          <p:spTgt spid="11277"/>
                                        </p:tgtEl>
                                        <p:attrNameLst>
                                          <p:attrName>ppt_x</p:attrName>
                                        </p:attrNameLst>
                                      </p:cBhvr>
                                      <p:tavLst>
                                        <p:tav tm="100000">
                                          <p:val>
                                            <p:strVal val="#ppt_x"/>
                                          </p:val>
                                        </p:tav>
                                        <p:tav>
                                          <p:val>
                                            <p:strVal val="#ppt_x"/>
                                          </p:val>
                                        </p:tav>
                                      </p:tavLst>
                                    </p:anim>
                                    <p:anim calcmode="lin" valueType="num">
                                      <p:cBhvr>
                                        <p:cTn id="12" dur="500" fill="hold"/>
                                        <p:tgtEl>
                                          <p:spTgt spid="11277"/>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1280"/>
                                        </p:tgtEl>
                                        <p:attrNameLst>
                                          <p:attrName>style.visibility</p:attrName>
                                        </p:attrNameLst>
                                      </p:cBhvr>
                                      <p:to>
                                        <p:strVal val="visible"/>
                                      </p:to>
                                    </p:set>
                                    <p:anim calcmode="lin" valueType="num">
                                      <p:cBhvr>
                                        <p:cTn id="15" dur="500" fill="hold"/>
                                        <p:tgtEl>
                                          <p:spTgt spid="11280"/>
                                        </p:tgtEl>
                                        <p:attrNameLst>
                                          <p:attrName>ppt_x</p:attrName>
                                        </p:attrNameLst>
                                      </p:cBhvr>
                                      <p:tavLst>
                                        <p:tav tm="100000">
                                          <p:val>
                                            <p:strVal val="#ppt_x"/>
                                          </p:val>
                                        </p:tav>
                                        <p:tav>
                                          <p:val>
                                            <p:strVal val="#ppt_x"/>
                                          </p:val>
                                        </p:tav>
                                      </p:tavLst>
                                    </p:anim>
                                    <p:anim calcmode="lin" valueType="num">
                                      <p:cBhvr>
                                        <p:cTn id="16" dur="500" fill="hold"/>
                                        <p:tgtEl>
                                          <p:spTgt spid="11280"/>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11282"/>
                                        </p:tgtEl>
                                        <p:attrNameLst>
                                          <p:attrName>style.visibility</p:attrName>
                                        </p:attrNameLst>
                                      </p:cBhvr>
                                      <p:to>
                                        <p:strVal val="visible"/>
                                      </p:to>
                                    </p:set>
                                    <p:anim calcmode="lin" valueType="num">
                                      <p:cBhvr>
                                        <p:cTn id="19" dur="500" fill="hold"/>
                                        <p:tgtEl>
                                          <p:spTgt spid="11282"/>
                                        </p:tgtEl>
                                        <p:attrNameLst>
                                          <p:attrName>ppt_x</p:attrName>
                                        </p:attrNameLst>
                                      </p:cBhvr>
                                      <p:tavLst>
                                        <p:tav tm="100000">
                                          <p:val>
                                            <p:strVal val="#ppt_x"/>
                                          </p:val>
                                        </p:tav>
                                        <p:tav>
                                          <p:val>
                                            <p:strVal val="#ppt_x"/>
                                          </p:val>
                                        </p:tav>
                                      </p:tavLst>
                                    </p:anim>
                                    <p:anim calcmode="lin" valueType="num">
                                      <p:cBhvr>
                                        <p:cTn id="20" dur="500" fill="hold"/>
                                        <p:tgtEl>
                                          <p:spTgt spid="11282"/>
                                        </p:tgtEl>
                                        <p:attrNameLst>
                                          <p:attrName>ppt_y</p:attrName>
                                        </p:attrNameLst>
                                      </p:cBhvr>
                                      <p:tavLst>
                                        <p:tav tm="100000">
                                          <p:val>
                                            <p:strVal val="1+#ppt_h/2"/>
                                          </p:val>
                                        </p:tav>
                                        <p:tav>
                                          <p:val>
                                            <p:strVal val="#ppt_y"/>
                                          </p:val>
                                        </p:tav>
                                      </p:tavLst>
                                    </p:anim>
                                  </p:childTnLst>
                                </p:cTn>
                              </p:par>
                              <p:par>
                                <p:cTn id="21" presetID="2" presetClass="entr" presetSubtype="4" fill="hold" grpId="0" nodeType="withEffect">
                                  <p:stCondLst>
                                    <p:cond delay="0"/>
                                  </p:stCondLst>
                                  <p:childTnLst>
                                    <p:set>
                                      <p:cBhvr additive="repl">
                                        <p:cTn id="22" dur="1" fill="hold">
                                          <p:stCondLst>
                                            <p:cond delay="0"/>
                                          </p:stCondLst>
                                        </p:cTn>
                                        <p:tgtEl>
                                          <p:spTgt spid="11270"/>
                                        </p:tgtEl>
                                        <p:attrNameLst>
                                          <p:attrName>style.visibility</p:attrName>
                                        </p:attrNameLst>
                                      </p:cBhvr>
                                      <p:to>
                                        <p:strVal val="visible"/>
                                      </p:to>
                                    </p:set>
                                    <p:anim calcmode="lin" valueType="num">
                                      <p:cBhvr>
                                        <p:cTn id="23" dur="500" fill="hold"/>
                                        <p:tgtEl>
                                          <p:spTgt spid="11270"/>
                                        </p:tgtEl>
                                        <p:attrNameLst>
                                          <p:attrName>ppt_x</p:attrName>
                                        </p:attrNameLst>
                                      </p:cBhvr>
                                      <p:tavLst>
                                        <p:tav tm="100000">
                                          <p:val>
                                            <p:strVal val="#ppt_x"/>
                                          </p:val>
                                        </p:tav>
                                        <p:tav>
                                          <p:val>
                                            <p:strVal val="#ppt_x"/>
                                          </p:val>
                                        </p:tav>
                                      </p:tavLst>
                                    </p:anim>
                                    <p:anim calcmode="lin" valueType="num">
                                      <p:cBhvr>
                                        <p:cTn id="24" dur="500" fill="hold"/>
                                        <p:tgtEl>
                                          <p:spTgt spid="11270"/>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11271"/>
                                        </p:tgtEl>
                                        <p:attrNameLst>
                                          <p:attrName>style.visibility</p:attrName>
                                        </p:attrNameLst>
                                      </p:cBhvr>
                                      <p:to>
                                        <p:strVal val="visible"/>
                                      </p:to>
                                    </p:set>
                                    <p:anim calcmode="lin" valueType="num">
                                      <p:cBhvr>
                                        <p:cTn id="27" dur="500" fill="hold"/>
                                        <p:tgtEl>
                                          <p:spTgt spid="11271"/>
                                        </p:tgtEl>
                                        <p:attrNameLst>
                                          <p:attrName>ppt_x</p:attrName>
                                        </p:attrNameLst>
                                      </p:cBhvr>
                                      <p:tavLst>
                                        <p:tav tm="100000">
                                          <p:val>
                                            <p:strVal val="#ppt_x"/>
                                          </p:val>
                                        </p:tav>
                                        <p:tav>
                                          <p:val>
                                            <p:strVal val="#ppt_x"/>
                                          </p:val>
                                        </p:tav>
                                      </p:tavLst>
                                    </p:anim>
                                    <p:anim calcmode="lin" valueType="num">
                                      <p:cBhvr>
                                        <p:cTn id="28" dur="500" fill="hold"/>
                                        <p:tgtEl>
                                          <p:spTgt spid="11271"/>
                                        </p:tgtEl>
                                        <p:attrNameLst>
                                          <p:attrName>ppt_y</p:attrName>
                                        </p:attrNameLst>
                                      </p:cBhvr>
                                      <p:tavLst>
                                        <p:tav tm="100000">
                                          <p:val>
                                            <p:strVal val="1+#ppt_h/2"/>
                                          </p:val>
                                        </p:tav>
                                        <p:tav>
                                          <p:val>
                                            <p:strVal val="#ppt_y"/>
                                          </p:val>
                                        </p:tav>
                                      </p:tavLst>
                                    </p:anim>
                                  </p:childTnLst>
                                </p:cTn>
                              </p:par>
                              <p:par>
                                <p:cTn id="29" presetID="2" presetClass="entr" presetSubtype="4" fill="hold" grpId="0" nodeType="withEffect">
                                  <p:stCondLst>
                                    <p:cond delay="0"/>
                                  </p:stCondLst>
                                  <p:childTnLst>
                                    <p:set>
                                      <p:cBhvr additive="repl">
                                        <p:cTn id="30" dur="1" fill="hold">
                                          <p:stCondLst>
                                            <p:cond delay="0"/>
                                          </p:stCondLst>
                                        </p:cTn>
                                        <p:tgtEl>
                                          <p:spTgt spid="11274"/>
                                        </p:tgtEl>
                                        <p:attrNameLst>
                                          <p:attrName>style.visibility</p:attrName>
                                        </p:attrNameLst>
                                      </p:cBhvr>
                                      <p:to>
                                        <p:strVal val="visible"/>
                                      </p:to>
                                    </p:set>
                                    <p:anim calcmode="lin" valueType="num">
                                      <p:cBhvr>
                                        <p:cTn id="31" dur="500" fill="hold"/>
                                        <p:tgtEl>
                                          <p:spTgt spid="11274"/>
                                        </p:tgtEl>
                                        <p:attrNameLst>
                                          <p:attrName>ppt_x</p:attrName>
                                        </p:attrNameLst>
                                      </p:cBhvr>
                                      <p:tavLst>
                                        <p:tav tm="100000">
                                          <p:val>
                                            <p:strVal val="#ppt_x"/>
                                          </p:val>
                                        </p:tav>
                                        <p:tav>
                                          <p:val>
                                            <p:strVal val="#ppt_x"/>
                                          </p:val>
                                        </p:tav>
                                      </p:tavLst>
                                    </p:anim>
                                    <p:anim calcmode="lin" valueType="num">
                                      <p:cBhvr>
                                        <p:cTn id="32" dur="500" fill="hold"/>
                                        <p:tgtEl>
                                          <p:spTgt spid="11274"/>
                                        </p:tgtEl>
                                        <p:attrNameLst>
                                          <p:attrName>ppt_y</p:attrName>
                                        </p:attrNameLst>
                                      </p:cBhvr>
                                      <p:tavLst>
                                        <p:tav tm="100000">
                                          <p:val>
                                            <p:strVal val="1+#ppt_h/2"/>
                                          </p:val>
                                        </p:tav>
                                        <p:tav>
                                          <p:val>
                                            <p:strVal val="#ppt_y"/>
                                          </p:val>
                                        </p:tav>
                                      </p:tavLst>
                                    </p:anim>
                                  </p:childTnLst>
                                </p:cTn>
                              </p:par>
                              <p:par>
                                <p:cTn id="33" presetID="2" presetClass="entr" presetSubtype="4" fill="hold" nodeType="withEffect">
                                  <p:stCondLst>
                                    <p:cond delay="0"/>
                                  </p:stCondLst>
                                  <p:childTnLst>
                                    <p:set>
                                      <p:cBhvr additive="repl">
                                        <p:cTn id="34" dur="1" fill="hold">
                                          <p:stCondLst>
                                            <p:cond delay="0"/>
                                          </p:stCondLst>
                                        </p:cTn>
                                        <p:tgtEl>
                                          <p:spTgt spid="11275"/>
                                        </p:tgtEl>
                                        <p:attrNameLst>
                                          <p:attrName>style.visibility</p:attrName>
                                        </p:attrNameLst>
                                      </p:cBhvr>
                                      <p:to>
                                        <p:strVal val="visible"/>
                                      </p:to>
                                    </p:set>
                                    <p:anim calcmode="lin" valueType="num">
                                      <p:cBhvr>
                                        <p:cTn id="35" dur="500" fill="hold"/>
                                        <p:tgtEl>
                                          <p:spTgt spid="11275"/>
                                        </p:tgtEl>
                                        <p:attrNameLst>
                                          <p:attrName>ppt_x</p:attrName>
                                        </p:attrNameLst>
                                      </p:cBhvr>
                                      <p:tavLst>
                                        <p:tav tm="100000">
                                          <p:val>
                                            <p:strVal val="#ppt_x"/>
                                          </p:val>
                                        </p:tav>
                                        <p:tav>
                                          <p:val>
                                            <p:strVal val="#ppt_x"/>
                                          </p:val>
                                        </p:tav>
                                      </p:tavLst>
                                    </p:anim>
                                    <p:anim calcmode="lin" valueType="num">
                                      <p:cBhvr>
                                        <p:cTn id="36" dur="500" fill="hold"/>
                                        <p:tgtEl>
                                          <p:spTgt spid="11275"/>
                                        </p:tgtEl>
                                        <p:attrNameLst>
                                          <p:attrName>ppt_y</p:attrName>
                                        </p:attrNameLst>
                                      </p:cBhvr>
                                      <p:tavLst>
                                        <p:tav tm="100000">
                                          <p:val>
                                            <p:strVal val="1+#ppt_h/2"/>
                                          </p:val>
                                        </p:tav>
                                        <p:tav>
                                          <p:val>
                                            <p:strVal val="#ppt_y"/>
                                          </p:val>
                                        </p:tav>
                                      </p:tavLst>
                                    </p:anim>
                                  </p:childTnLst>
                                </p:cTn>
                              </p:par>
                              <p:par>
                                <p:cTn id="37" presetID="2" presetClass="entr" presetSubtype="4" fill="hold" nodeType="withEffect">
                                  <p:stCondLst>
                                    <p:cond delay="0"/>
                                  </p:stCondLst>
                                  <p:childTnLst>
                                    <p:set>
                                      <p:cBhvr additive="repl">
                                        <p:cTn id="38" dur="1" fill="hold">
                                          <p:stCondLst>
                                            <p:cond delay="0"/>
                                          </p:stCondLst>
                                        </p:cTn>
                                        <p:tgtEl>
                                          <p:spTgt spid="11294"/>
                                        </p:tgtEl>
                                        <p:attrNameLst>
                                          <p:attrName>style.visibility</p:attrName>
                                        </p:attrNameLst>
                                      </p:cBhvr>
                                      <p:to>
                                        <p:strVal val="visible"/>
                                      </p:to>
                                    </p:set>
                                    <p:anim calcmode="lin" valueType="num">
                                      <p:cBhvr>
                                        <p:cTn id="39" dur="500" fill="hold"/>
                                        <p:tgtEl>
                                          <p:spTgt spid="11294"/>
                                        </p:tgtEl>
                                        <p:attrNameLst>
                                          <p:attrName>ppt_x</p:attrName>
                                        </p:attrNameLst>
                                      </p:cBhvr>
                                      <p:tavLst>
                                        <p:tav tm="100000">
                                          <p:val>
                                            <p:strVal val="#ppt_x"/>
                                          </p:val>
                                        </p:tav>
                                        <p:tav>
                                          <p:val>
                                            <p:strVal val="#ppt_x"/>
                                          </p:val>
                                        </p:tav>
                                      </p:tavLst>
                                    </p:anim>
                                    <p:anim calcmode="lin" valueType="num">
                                      <p:cBhvr>
                                        <p:cTn id="40" dur="500" fill="hold"/>
                                        <p:tgtEl>
                                          <p:spTgt spid="11294"/>
                                        </p:tgtEl>
                                        <p:attrNameLst>
                                          <p:attrName>ppt_y</p:attrName>
                                        </p:attrNameLst>
                                      </p:cBhvr>
                                      <p:tavLst>
                                        <p:tav tm="100000">
                                          <p:val>
                                            <p:strVal val="1+#ppt_h/2"/>
                                          </p:val>
                                        </p:tav>
                                        <p:tav>
                                          <p:val>
                                            <p:strVal val="#ppt_y"/>
                                          </p:val>
                                        </p:tav>
                                      </p:tavLst>
                                    </p:anim>
                                  </p:childTnLst>
                                </p:cTn>
                              </p:par>
                              <p:par>
                                <p:cTn id="41" presetID="2" presetClass="entr" presetSubtype="4" fill="hold" nodeType="withEffect">
                                  <p:stCondLst>
                                    <p:cond delay="0"/>
                                  </p:stCondLst>
                                  <p:childTnLst>
                                    <p:set>
                                      <p:cBhvr additive="repl">
                                        <p:cTn id="42" dur="1" fill="hold">
                                          <p:stCondLst>
                                            <p:cond delay="0"/>
                                          </p:stCondLst>
                                        </p:cTn>
                                        <p:tgtEl>
                                          <p:spTgt spid="11295"/>
                                        </p:tgtEl>
                                        <p:attrNameLst>
                                          <p:attrName>style.visibility</p:attrName>
                                        </p:attrNameLst>
                                      </p:cBhvr>
                                      <p:to>
                                        <p:strVal val="visible"/>
                                      </p:to>
                                    </p:set>
                                    <p:anim calcmode="lin" valueType="num">
                                      <p:cBhvr>
                                        <p:cTn id="43" dur="500" fill="hold"/>
                                        <p:tgtEl>
                                          <p:spTgt spid="11295"/>
                                        </p:tgtEl>
                                        <p:attrNameLst>
                                          <p:attrName>ppt_x</p:attrName>
                                        </p:attrNameLst>
                                      </p:cBhvr>
                                      <p:tavLst>
                                        <p:tav tm="100000">
                                          <p:val>
                                            <p:strVal val="#ppt_x"/>
                                          </p:val>
                                        </p:tav>
                                        <p:tav>
                                          <p:val>
                                            <p:strVal val="#ppt_x"/>
                                          </p:val>
                                        </p:tav>
                                      </p:tavLst>
                                    </p:anim>
                                    <p:anim calcmode="lin" valueType="num">
                                      <p:cBhvr>
                                        <p:cTn id="44" dur="500" fill="hold"/>
                                        <p:tgtEl>
                                          <p:spTgt spid="11295"/>
                                        </p:tgtEl>
                                        <p:attrNameLst>
                                          <p:attrName>ppt_y</p:attrName>
                                        </p:attrNameLst>
                                      </p:cBhvr>
                                      <p:tavLst>
                                        <p:tav tm="100000">
                                          <p:val>
                                            <p:strVal val="1+#ppt_h/2"/>
                                          </p:val>
                                        </p:tav>
                                        <p:tav>
                                          <p:val>
                                            <p:strVal val="#ppt_y"/>
                                          </p:val>
                                        </p:tav>
                                      </p:tavLst>
                                    </p:anim>
                                  </p:childTnLst>
                                </p:cTn>
                              </p:par>
                              <p:par>
                                <p:cTn id="45" presetID="2" presetClass="entr" presetSubtype="4" fill="hold" grpId="0" nodeType="withEffect">
                                  <p:stCondLst>
                                    <p:cond delay="0"/>
                                  </p:stCondLst>
                                  <p:childTnLst>
                                    <p:set>
                                      <p:cBhvr additive="repl">
                                        <p:cTn id="46" dur="1" fill="hold">
                                          <p:stCondLst>
                                            <p:cond delay="0"/>
                                          </p:stCondLst>
                                        </p:cTn>
                                        <p:tgtEl>
                                          <p:spTgt spid="11296"/>
                                        </p:tgtEl>
                                        <p:attrNameLst>
                                          <p:attrName>style.visibility</p:attrName>
                                        </p:attrNameLst>
                                      </p:cBhvr>
                                      <p:to>
                                        <p:strVal val="visible"/>
                                      </p:to>
                                    </p:set>
                                    <p:anim calcmode="lin" valueType="num">
                                      <p:cBhvr>
                                        <p:cTn id="47" dur="500" fill="hold"/>
                                        <p:tgtEl>
                                          <p:spTgt spid="11296"/>
                                        </p:tgtEl>
                                        <p:attrNameLst>
                                          <p:attrName>ppt_x</p:attrName>
                                        </p:attrNameLst>
                                      </p:cBhvr>
                                      <p:tavLst>
                                        <p:tav tm="100000">
                                          <p:val>
                                            <p:strVal val="#ppt_x"/>
                                          </p:val>
                                        </p:tav>
                                        <p:tav>
                                          <p:val>
                                            <p:strVal val="#ppt_x"/>
                                          </p:val>
                                        </p:tav>
                                      </p:tavLst>
                                    </p:anim>
                                    <p:anim calcmode="lin" valueType="num">
                                      <p:cBhvr>
                                        <p:cTn id="48" dur="500" fill="hold"/>
                                        <p:tgtEl>
                                          <p:spTgt spid="11296"/>
                                        </p:tgtEl>
                                        <p:attrNameLst>
                                          <p:attrName>ppt_y</p:attrName>
                                        </p:attrNameLst>
                                      </p:cBhvr>
                                      <p:tavLst>
                                        <p:tav tm="100000">
                                          <p:val>
                                            <p:strVal val="1+#ppt_h/2"/>
                                          </p:val>
                                        </p:tav>
                                        <p:tav>
                                          <p:val>
                                            <p:strVal val="#ppt_y"/>
                                          </p:val>
                                        </p:tav>
                                      </p:tavLst>
                                    </p:anim>
                                  </p:childTnLst>
                                </p:cTn>
                              </p:par>
                              <p:par>
                                <p:cTn id="49" presetID="2" presetClass="entr" presetSubtype="4" fill="hold" nodeType="withEffect">
                                  <p:stCondLst>
                                    <p:cond delay="0"/>
                                  </p:stCondLst>
                                  <p:childTnLst>
                                    <p:set>
                                      <p:cBhvr additive="repl">
                                        <p:cTn id="50" dur="1" fill="hold">
                                          <p:stCondLst>
                                            <p:cond delay="0"/>
                                          </p:stCondLst>
                                        </p:cTn>
                                        <p:tgtEl>
                                          <p:spTgt spid="11297"/>
                                        </p:tgtEl>
                                        <p:attrNameLst>
                                          <p:attrName>style.visibility</p:attrName>
                                        </p:attrNameLst>
                                      </p:cBhvr>
                                      <p:to>
                                        <p:strVal val="visible"/>
                                      </p:to>
                                    </p:set>
                                    <p:anim calcmode="lin" valueType="num">
                                      <p:cBhvr>
                                        <p:cTn id="51" dur="500" fill="hold"/>
                                        <p:tgtEl>
                                          <p:spTgt spid="11297"/>
                                        </p:tgtEl>
                                        <p:attrNameLst>
                                          <p:attrName>ppt_x</p:attrName>
                                        </p:attrNameLst>
                                      </p:cBhvr>
                                      <p:tavLst>
                                        <p:tav tm="100000">
                                          <p:val>
                                            <p:strVal val="#ppt_x"/>
                                          </p:val>
                                        </p:tav>
                                        <p:tav>
                                          <p:val>
                                            <p:strVal val="#ppt_x"/>
                                          </p:val>
                                        </p:tav>
                                      </p:tavLst>
                                    </p:anim>
                                    <p:anim calcmode="lin" valueType="num">
                                      <p:cBhvr>
                                        <p:cTn id="52" dur="500" fill="hold"/>
                                        <p:tgtEl>
                                          <p:spTgt spid="11297"/>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4" grpId="0" animBg="1"/>
      <p:bldP spid="11276" grpId="0" animBg="1"/>
      <p:bldP spid="112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92500" lnSpcReduction="20000"/>
          </a:bodyPr>
          <a:lstStyle/>
          <a:p>
            <a:r>
              <a:rPr lang="en-US" sz="3200" dirty="0"/>
              <a:t>MBSE Overview – 3 pillars to MBSE</a:t>
            </a:r>
            <a:endParaRPr lang="en-US" sz="2800" dirty="0"/>
          </a:p>
          <a:p>
            <a:pPr lvl="1"/>
            <a:r>
              <a:rPr lang="en-US" sz="2800" dirty="0"/>
              <a:t>Modeling Language</a:t>
            </a:r>
            <a:endParaRPr lang="en-US" sz="2400" dirty="0"/>
          </a:p>
          <a:p>
            <a:pPr lvl="1"/>
            <a:r>
              <a:rPr lang="en-US" sz="2800" b="1" dirty="0">
                <a:solidFill>
                  <a:srgbClr val="00B050"/>
                </a:solidFill>
              </a:rPr>
              <a:t>Modeling Method and Architectural Framework</a:t>
            </a:r>
            <a:endParaRPr lang="en-US" sz="2400" dirty="0">
              <a:solidFill>
                <a:srgbClr val="00B050"/>
              </a:solidFill>
            </a:endParaRPr>
          </a:p>
          <a:p>
            <a:pPr lvl="1"/>
            <a:r>
              <a:rPr lang="en-US" sz="2800" dirty="0"/>
              <a:t>Modeling Tools </a:t>
            </a:r>
            <a:endParaRPr lang="en-US" sz="2400" dirty="0"/>
          </a:p>
          <a:p>
            <a:r>
              <a:rPr lang="en-US" sz="3200" dirty="0"/>
              <a:t>Methodology: Methods and Architectural Frameworks</a:t>
            </a:r>
            <a:endParaRPr lang="en-US" sz="2800" dirty="0"/>
          </a:p>
          <a:p>
            <a:pPr lvl="1"/>
            <a:r>
              <a:rPr lang="en-US" sz="2800" dirty="0"/>
              <a:t>Overview</a:t>
            </a:r>
            <a:endParaRPr lang="en-US" sz="2400" dirty="0"/>
          </a:p>
          <a:p>
            <a:pPr lvl="1"/>
            <a:r>
              <a:rPr lang="en-US" sz="2800" dirty="0" err="1"/>
              <a:t>SCaN</a:t>
            </a:r>
            <a:r>
              <a:rPr lang="en-US" sz="2800" dirty="0"/>
              <a:t> Projected Network Architecture Methodology</a:t>
            </a:r>
            <a:endParaRPr lang="en-US" sz="2400" dirty="0"/>
          </a:p>
          <a:p>
            <a:pPr lvl="2"/>
            <a:r>
              <a:rPr lang="en-US" sz="2600" dirty="0"/>
              <a:t>Object Oriented System Engineering Method (OOSEM)</a:t>
            </a:r>
          </a:p>
          <a:p>
            <a:pPr lvl="2"/>
            <a:r>
              <a:rPr lang="en-US" sz="2600" dirty="0"/>
              <a:t>SCaN Abstract Architecture Model</a:t>
            </a:r>
            <a:endParaRPr lang="en-US" sz="2200" dirty="0"/>
          </a:p>
          <a:p>
            <a:pPr lvl="1"/>
            <a:r>
              <a:rPr lang="en-US" sz="2800" dirty="0" err="1"/>
              <a:t>SCaN</a:t>
            </a:r>
            <a:r>
              <a:rPr lang="en-US" sz="2800" dirty="0"/>
              <a:t> Integrated Network Architecture Framework</a:t>
            </a:r>
            <a:endParaRPr lang="en-US" sz="2400" dirty="0"/>
          </a:p>
          <a:p>
            <a:pPr lvl="2"/>
            <a:r>
              <a:rPr lang="en-US" sz="2600" dirty="0"/>
              <a:t>CCSDS RASDS Framework</a:t>
            </a:r>
            <a:endParaRPr lang="en-US" sz="2200" dirty="0"/>
          </a:p>
          <a:p>
            <a:endParaRPr lang="en-US" dirty="0"/>
          </a:p>
        </p:txBody>
      </p:sp>
      <p:sp>
        <p:nvSpPr>
          <p:cNvPr id="4" name="Footer Placeholder 3"/>
          <p:cNvSpPr>
            <a:spLocks noGrp="1"/>
          </p:cNvSpPr>
          <p:nvPr>
            <p:ph type="ftr" sz="quarter" idx="11"/>
          </p:nvPr>
        </p:nvSpPr>
        <p:spPr/>
        <p:txBody>
          <a:bodyPr/>
          <a:lstStyle/>
          <a:p>
            <a:r>
              <a:rPr lang="en-US"/>
              <a:t>Pre-decisional – For NASA Internal Use Only</a:t>
            </a:r>
            <a:endParaRPr lang="en-US" dirty="0"/>
          </a:p>
        </p:txBody>
      </p:sp>
      <p:sp>
        <p:nvSpPr>
          <p:cNvPr id="5" name="Slide Number Placeholder 4"/>
          <p:cNvSpPr>
            <a:spLocks noGrp="1"/>
          </p:cNvSpPr>
          <p:nvPr>
            <p:ph type="sldNum" sz="quarter" idx="12"/>
          </p:nvPr>
        </p:nvSpPr>
        <p:spPr/>
        <p:txBody>
          <a:bodyPr/>
          <a:lstStyle/>
          <a:p>
            <a:fld id="{BD95596B-25E3-7445-9A69-E85F04D095F3}"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906693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417396EB-22FB-6D42-9089-86E0C7DC1898}"/>
              </a:ext>
            </a:extLst>
          </p:cNvPr>
          <p:cNvSpPr txBox="1">
            <a:spLocks noChangeArrowheads="1"/>
          </p:cNvSpPr>
          <p:nvPr/>
        </p:nvSpPr>
        <p:spPr bwMode="auto">
          <a:xfrm>
            <a:off x="0" y="6553200"/>
            <a:ext cx="19050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200" dirty="0">
                <a:latin typeface="Arial" charset="0"/>
              </a:rPr>
              <a:t>2 Mar 2015</a:t>
            </a:r>
          </a:p>
        </p:txBody>
      </p:sp>
      <p:sp>
        <p:nvSpPr>
          <p:cNvPr id="30722" name="Text Box 2">
            <a:extLst>
              <a:ext uri="{FF2B5EF4-FFF2-40B4-BE49-F238E27FC236}">
                <a16:creationId xmlns:a16="http://schemas.microsoft.com/office/drawing/2014/main" id="{BC1788C4-042B-BA4B-9A06-B2D12D0987B3}"/>
              </a:ext>
            </a:extLst>
          </p:cNvPr>
          <p:cNvSpPr txBox="1">
            <a:spLocks noChangeArrowheads="1"/>
          </p:cNvSpPr>
          <p:nvPr/>
        </p:nvSpPr>
        <p:spPr bwMode="auto">
          <a:xfrm>
            <a:off x="2692400" y="6553200"/>
            <a:ext cx="36195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1200" dirty="0">
                <a:latin typeface="Arial" charset="0"/>
              </a:rPr>
              <a:t>SC 13 / SC 14 RASDS &amp; Ontologies</a:t>
            </a:r>
          </a:p>
        </p:txBody>
      </p:sp>
      <p:sp>
        <p:nvSpPr>
          <p:cNvPr id="30723" name="Text Box 3">
            <a:extLst>
              <a:ext uri="{FF2B5EF4-FFF2-40B4-BE49-F238E27FC236}">
                <a16:creationId xmlns:a16="http://schemas.microsoft.com/office/drawing/2014/main" id="{FF3BBDAA-2A73-814F-81F5-392E17FFA04B}"/>
              </a:ext>
            </a:extLst>
          </p:cNvPr>
          <p:cNvSpPr txBox="1">
            <a:spLocks noChangeArrowheads="1"/>
          </p:cNvSpPr>
          <p:nvPr/>
        </p:nvSpPr>
        <p:spPr bwMode="auto">
          <a:xfrm>
            <a:off x="7239000" y="6553200"/>
            <a:ext cx="19050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bg1"/>
                </a:solidFill>
                <a:latin typeface="Times New Roman" panose="02020603050405020304" pitchFamily="18" charset="0"/>
                <a:ea typeface="ＭＳ Ｐゴシック" panose="020B0600070205080204" pitchFamily="34" charset="-128"/>
              </a:defRPr>
            </a:lvl9pPr>
          </a:lstStyle>
          <a:p>
            <a:pPr algn="r" eaLnBrk="1" hangingPunct="1">
              <a:buClrTx/>
              <a:buFontTx/>
              <a:buNone/>
            </a:pPr>
            <a:r>
              <a:rPr lang="en-US" altLang="en-US" sz="1200">
                <a:solidFill>
                  <a:srgbClr val="000000"/>
                </a:solidFill>
                <a:latin typeface="Arial" panose="020B0604020202020204" pitchFamily="34" charset="0"/>
              </a:rPr>
              <a:t>PS </a:t>
            </a:r>
            <a:fld id="{395276B1-0656-6042-AB45-97CC419CAA8C}" type="slidenum">
              <a:rPr lang="en-US" altLang="en-US" sz="1200">
                <a:solidFill>
                  <a:srgbClr val="000000"/>
                </a:solidFill>
                <a:latin typeface="Arial" panose="020B0604020202020204" pitchFamily="34" charset="0"/>
              </a:rPr>
              <a:pPr algn="r" eaLnBrk="1" hangingPunct="1">
                <a:buClrTx/>
                <a:buFontTx/>
                <a:buNone/>
              </a:pPr>
              <a:t>20</a:t>
            </a:fld>
            <a:endParaRPr lang="en-US" altLang="en-US" sz="1200">
              <a:solidFill>
                <a:srgbClr val="000000"/>
              </a:solidFill>
              <a:latin typeface="Arial" panose="020B0604020202020204" pitchFamily="34" charset="0"/>
            </a:endParaRPr>
          </a:p>
        </p:txBody>
      </p:sp>
      <p:sp>
        <p:nvSpPr>
          <p:cNvPr id="30724" name="Text Box 4">
            <a:extLst>
              <a:ext uri="{FF2B5EF4-FFF2-40B4-BE49-F238E27FC236}">
                <a16:creationId xmlns:a16="http://schemas.microsoft.com/office/drawing/2014/main" id="{19A0A54A-E665-ED4D-A113-57D3D6C67FC1}"/>
              </a:ext>
            </a:extLst>
          </p:cNvPr>
          <p:cNvSpPr txBox="1">
            <a:spLocks noChangeArrowheads="1"/>
          </p:cNvSpPr>
          <p:nvPr/>
        </p:nvSpPr>
        <p:spPr bwMode="auto">
          <a:xfrm>
            <a:off x="2183605" y="124215"/>
            <a:ext cx="4386263" cy="83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b="1" dirty="0">
                <a:solidFill>
                  <a:srgbClr val="FF3300"/>
                </a:solidFill>
                <a:latin typeface="Comic Sans MS" charset="0"/>
              </a:rPr>
              <a:t>RASDS</a:t>
            </a:r>
            <a:br>
              <a:rPr lang="en-US" b="1" dirty="0">
                <a:solidFill>
                  <a:srgbClr val="FF3300"/>
                </a:solidFill>
                <a:latin typeface="Comic Sans MS" charset="0"/>
              </a:rPr>
            </a:br>
            <a:r>
              <a:rPr lang="en-US" b="1" dirty="0">
                <a:solidFill>
                  <a:srgbClr val="FF3300"/>
                </a:solidFill>
                <a:latin typeface="Comic Sans MS" charset="0"/>
              </a:rPr>
              <a:t>Top Level Object Ontology</a:t>
            </a:r>
          </a:p>
        </p:txBody>
      </p:sp>
      <p:grpSp>
        <p:nvGrpSpPr>
          <p:cNvPr id="2" name="Group 1">
            <a:extLst>
              <a:ext uri="{FF2B5EF4-FFF2-40B4-BE49-F238E27FC236}">
                <a16:creationId xmlns:a16="http://schemas.microsoft.com/office/drawing/2014/main" id="{5B5B5B1F-0856-C24F-9D2F-6D261FAD1686}"/>
              </a:ext>
            </a:extLst>
          </p:cNvPr>
          <p:cNvGrpSpPr/>
          <p:nvPr/>
        </p:nvGrpSpPr>
        <p:grpSpPr>
          <a:xfrm>
            <a:off x="762001" y="1206230"/>
            <a:ext cx="7701064" cy="5346970"/>
            <a:chOff x="762000" y="623888"/>
            <a:chExt cx="7847013" cy="5929312"/>
          </a:xfrm>
        </p:grpSpPr>
        <p:sp>
          <p:nvSpPr>
            <p:cNvPr id="30725" name="Rectangle 5">
              <a:extLst>
                <a:ext uri="{FF2B5EF4-FFF2-40B4-BE49-F238E27FC236}">
                  <a16:creationId xmlns:a16="http://schemas.microsoft.com/office/drawing/2014/main" id="{A8FCE2FF-C66B-754F-9485-BCD59EE398D0}"/>
                </a:ext>
              </a:extLst>
            </p:cNvPr>
            <p:cNvSpPr>
              <a:spLocks noChangeArrowheads="1"/>
            </p:cNvSpPr>
            <p:nvPr/>
          </p:nvSpPr>
          <p:spPr bwMode="auto">
            <a:xfrm>
              <a:off x="1295400" y="2895600"/>
              <a:ext cx="1371600" cy="457200"/>
            </a:xfrm>
            <a:prstGeom prst="rect">
              <a:avLst/>
            </a:prstGeom>
            <a:solidFill>
              <a:srgbClr val="CC0E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a:solidFill>
                    <a:srgbClr val="000000"/>
                  </a:solidFill>
                  <a:latin typeface="Arial" charset="0"/>
                  <a:ea typeface="ＭＳ Ｐゴシック" charset="0"/>
                </a:rPr>
                <a:t>Function</a:t>
              </a:r>
            </a:p>
          </p:txBody>
        </p:sp>
        <p:cxnSp>
          <p:nvCxnSpPr>
            <p:cNvPr id="30726" name="AutoShape 6">
              <a:extLst>
                <a:ext uri="{FF2B5EF4-FFF2-40B4-BE49-F238E27FC236}">
                  <a16:creationId xmlns:a16="http://schemas.microsoft.com/office/drawing/2014/main" id="{F6A1CF26-0588-F242-B1F0-7272E5A93102}"/>
                </a:ext>
              </a:extLst>
            </p:cNvPr>
            <p:cNvCxnSpPr>
              <a:cxnSpLocks noChangeShapeType="1"/>
              <a:stCxn id="30725" idx="3"/>
              <a:endCxn id="30725" idx="0"/>
            </p:cNvCxnSpPr>
            <p:nvPr/>
          </p:nvCxnSpPr>
          <p:spPr bwMode="auto">
            <a:xfrm rot="10800000">
              <a:off x="1979613" y="2894013"/>
              <a:ext cx="688975" cy="231775"/>
            </a:xfrm>
            <a:prstGeom prst="bentConnector4">
              <a:avLst>
                <a:gd name="adj1" fmla="val -33750"/>
                <a:gd name="adj2" fmla="val 201259"/>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0727" name="Rectangle 7">
              <a:extLst>
                <a:ext uri="{FF2B5EF4-FFF2-40B4-BE49-F238E27FC236}">
                  <a16:creationId xmlns:a16="http://schemas.microsoft.com/office/drawing/2014/main" id="{50053412-FB9B-BB47-BAFE-D3F0BA7A7CDE}"/>
                </a:ext>
              </a:extLst>
            </p:cNvPr>
            <p:cNvSpPr>
              <a:spLocks noChangeArrowheads="1"/>
            </p:cNvSpPr>
            <p:nvPr/>
          </p:nvSpPr>
          <p:spPr bwMode="auto">
            <a:xfrm>
              <a:off x="1295400" y="3581400"/>
              <a:ext cx="1371600" cy="228600"/>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Behavior</a:t>
              </a:r>
            </a:p>
          </p:txBody>
        </p:sp>
        <p:sp>
          <p:nvSpPr>
            <p:cNvPr id="30728" name="Rectangle 8">
              <a:extLst>
                <a:ext uri="{FF2B5EF4-FFF2-40B4-BE49-F238E27FC236}">
                  <a16:creationId xmlns:a16="http://schemas.microsoft.com/office/drawing/2014/main" id="{EE618C99-F9AE-B640-98C9-094D820F079A}"/>
                </a:ext>
              </a:extLst>
            </p:cNvPr>
            <p:cNvSpPr>
              <a:spLocks noChangeArrowheads="1"/>
            </p:cNvSpPr>
            <p:nvPr/>
          </p:nvSpPr>
          <p:spPr bwMode="auto">
            <a:xfrm>
              <a:off x="1295400" y="3810000"/>
              <a:ext cx="1371600" cy="228600"/>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Interfaces</a:t>
              </a:r>
            </a:p>
          </p:txBody>
        </p:sp>
        <p:sp>
          <p:nvSpPr>
            <p:cNvPr id="30729" name="Rectangle 9">
              <a:extLst>
                <a:ext uri="{FF2B5EF4-FFF2-40B4-BE49-F238E27FC236}">
                  <a16:creationId xmlns:a16="http://schemas.microsoft.com/office/drawing/2014/main" id="{28E4AF11-CC7C-C444-AD52-EC6C150D7F13}"/>
                </a:ext>
              </a:extLst>
            </p:cNvPr>
            <p:cNvSpPr>
              <a:spLocks noChangeArrowheads="1"/>
            </p:cNvSpPr>
            <p:nvPr/>
          </p:nvSpPr>
          <p:spPr bwMode="auto">
            <a:xfrm>
              <a:off x="1295400" y="4038600"/>
              <a:ext cx="1371600" cy="228600"/>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Constraints</a:t>
              </a:r>
            </a:p>
          </p:txBody>
        </p:sp>
        <p:sp>
          <p:nvSpPr>
            <p:cNvPr id="30730" name="Rectangle 10">
              <a:extLst>
                <a:ext uri="{FF2B5EF4-FFF2-40B4-BE49-F238E27FC236}">
                  <a16:creationId xmlns:a16="http://schemas.microsoft.com/office/drawing/2014/main" id="{08B37E14-0E64-B040-9F5A-D74416F53703}"/>
                </a:ext>
              </a:extLst>
            </p:cNvPr>
            <p:cNvSpPr>
              <a:spLocks noChangeArrowheads="1"/>
            </p:cNvSpPr>
            <p:nvPr/>
          </p:nvSpPr>
          <p:spPr bwMode="auto">
            <a:xfrm>
              <a:off x="1295400" y="3352800"/>
              <a:ext cx="1371600" cy="228600"/>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Logical structure</a:t>
              </a:r>
            </a:p>
          </p:txBody>
        </p:sp>
        <p:sp>
          <p:nvSpPr>
            <p:cNvPr id="30731" name="Rectangle 11">
              <a:extLst>
                <a:ext uri="{FF2B5EF4-FFF2-40B4-BE49-F238E27FC236}">
                  <a16:creationId xmlns:a16="http://schemas.microsoft.com/office/drawing/2014/main" id="{85ECDF01-BA4A-6442-A50B-A3678EF90497}"/>
                </a:ext>
              </a:extLst>
            </p:cNvPr>
            <p:cNvSpPr>
              <a:spLocks noChangeArrowheads="1"/>
            </p:cNvSpPr>
            <p:nvPr/>
          </p:nvSpPr>
          <p:spPr bwMode="auto">
            <a:xfrm>
              <a:off x="5867400" y="5638800"/>
              <a:ext cx="1219200" cy="457200"/>
            </a:xfrm>
            <a:prstGeom prst="rect">
              <a:avLst/>
            </a:prstGeom>
            <a:solidFill>
              <a:srgbClr val="0C8F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a:solidFill>
                    <a:srgbClr val="000000"/>
                  </a:solidFill>
                  <a:latin typeface="Arial" charset="0"/>
                  <a:ea typeface="ＭＳ Ｐゴシック" charset="0"/>
                </a:rPr>
                <a:t>Link</a:t>
              </a:r>
            </a:p>
          </p:txBody>
        </p:sp>
        <p:sp>
          <p:nvSpPr>
            <p:cNvPr id="30732" name="Rectangle 12">
              <a:extLst>
                <a:ext uri="{FF2B5EF4-FFF2-40B4-BE49-F238E27FC236}">
                  <a16:creationId xmlns:a16="http://schemas.microsoft.com/office/drawing/2014/main" id="{3543BC8F-5C2A-324D-9AF9-8206AF7947A5}"/>
                </a:ext>
              </a:extLst>
            </p:cNvPr>
            <p:cNvSpPr>
              <a:spLocks noChangeArrowheads="1"/>
            </p:cNvSpPr>
            <p:nvPr/>
          </p:nvSpPr>
          <p:spPr bwMode="auto">
            <a:xfrm>
              <a:off x="5867400" y="6096000"/>
              <a:ext cx="1219200" cy="228600"/>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Type</a:t>
              </a:r>
            </a:p>
          </p:txBody>
        </p:sp>
        <p:sp>
          <p:nvSpPr>
            <p:cNvPr id="30733" name="Rectangle 13">
              <a:extLst>
                <a:ext uri="{FF2B5EF4-FFF2-40B4-BE49-F238E27FC236}">
                  <a16:creationId xmlns:a16="http://schemas.microsoft.com/office/drawing/2014/main" id="{FC6B5007-D118-FC4E-8653-3A0D8E64F5A5}"/>
                </a:ext>
              </a:extLst>
            </p:cNvPr>
            <p:cNvSpPr>
              <a:spLocks noChangeArrowheads="1"/>
            </p:cNvSpPr>
            <p:nvPr/>
          </p:nvSpPr>
          <p:spPr bwMode="auto">
            <a:xfrm>
              <a:off x="5867400" y="6324600"/>
              <a:ext cx="1219200" cy="228600"/>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Attributes</a:t>
              </a:r>
            </a:p>
          </p:txBody>
        </p:sp>
        <p:sp>
          <p:nvSpPr>
            <p:cNvPr id="30734" name="Rectangle 14">
              <a:extLst>
                <a:ext uri="{FF2B5EF4-FFF2-40B4-BE49-F238E27FC236}">
                  <a16:creationId xmlns:a16="http://schemas.microsoft.com/office/drawing/2014/main" id="{5277A9CB-3CCB-3141-9A9C-9623750C2D3F}"/>
                </a:ext>
              </a:extLst>
            </p:cNvPr>
            <p:cNvSpPr>
              <a:spLocks noChangeArrowheads="1"/>
            </p:cNvSpPr>
            <p:nvPr/>
          </p:nvSpPr>
          <p:spPr bwMode="auto">
            <a:xfrm>
              <a:off x="1600200" y="5105400"/>
              <a:ext cx="1524000" cy="533400"/>
            </a:xfrm>
            <a:prstGeom prst="rect">
              <a:avLst/>
            </a:prstGeom>
            <a:solidFill>
              <a:srgbClr val="CCC30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a:solidFill>
                    <a:srgbClr val="000000"/>
                  </a:solidFill>
                  <a:latin typeface="Arial" charset="0"/>
                  <a:ea typeface="ＭＳ Ｐゴシック" charset="0"/>
                </a:rPr>
                <a:t>Communication</a:t>
              </a:r>
            </a:p>
          </p:txBody>
        </p:sp>
        <p:sp>
          <p:nvSpPr>
            <p:cNvPr id="30735" name="Rectangle 15">
              <a:extLst>
                <a:ext uri="{FF2B5EF4-FFF2-40B4-BE49-F238E27FC236}">
                  <a16:creationId xmlns:a16="http://schemas.microsoft.com/office/drawing/2014/main" id="{C954604E-D7D5-3448-A148-EFAC63AC3BA3}"/>
                </a:ext>
              </a:extLst>
            </p:cNvPr>
            <p:cNvSpPr>
              <a:spLocks noChangeArrowheads="1"/>
            </p:cNvSpPr>
            <p:nvPr/>
          </p:nvSpPr>
          <p:spPr bwMode="auto">
            <a:xfrm>
              <a:off x="1600200" y="5638800"/>
              <a:ext cx="1524000" cy="228600"/>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Protocol stack</a:t>
              </a:r>
            </a:p>
          </p:txBody>
        </p:sp>
        <p:sp>
          <p:nvSpPr>
            <p:cNvPr id="30736" name="Rectangle 16">
              <a:extLst>
                <a:ext uri="{FF2B5EF4-FFF2-40B4-BE49-F238E27FC236}">
                  <a16:creationId xmlns:a16="http://schemas.microsoft.com/office/drawing/2014/main" id="{5B708D88-42C5-5B47-A147-5EF4396959A4}"/>
                </a:ext>
              </a:extLst>
            </p:cNvPr>
            <p:cNvSpPr>
              <a:spLocks noChangeArrowheads="1"/>
            </p:cNvSpPr>
            <p:nvPr/>
          </p:nvSpPr>
          <p:spPr bwMode="auto">
            <a:xfrm>
              <a:off x="1600200" y="5867400"/>
              <a:ext cx="1524000" cy="228600"/>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Standards</a:t>
              </a:r>
            </a:p>
          </p:txBody>
        </p:sp>
        <p:cxnSp>
          <p:nvCxnSpPr>
            <p:cNvPr id="30737" name="AutoShape 17">
              <a:extLst>
                <a:ext uri="{FF2B5EF4-FFF2-40B4-BE49-F238E27FC236}">
                  <a16:creationId xmlns:a16="http://schemas.microsoft.com/office/drawing/2014/main" id="{3B7A852D-9E01-2649-A611-2F9D261640E7}"/>
                </a:ext>
              </a:extLst>
            </p:cNvPr>
            <p:cNvCxnSpPr>
              <a:cxnSpLocks noChangeShapeType="1"/>
              <a:stCxn id="30738" idx="3"/>
              <a:endCxn id="30738" idx="0"/>
            </p:cNvCxnSpPr>
            <p:nvPr/>
          </p:nvCxnSpPr>
          <p:spPr bwMode="auto">
            <a:xfrm rot="10800000">
              <a:off x="4113213" y="1065213"/>
              <a:ext cx="612775" cy="231775"/>
            </a:xfrm>
            <a:prstGeom prst="bentConnector4">
              <a:avLst>
                <a:gd name="adj1" fmla="val -37977"/>
                <a:gd name="adj2" fmla="val 201259"/>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0738" name="Rectangle 18">
              <a:extLst>
                <a:ext uri="{FF2B5EF4-FFF2-40B4-BE49-F238E27FC236}">
                  <a16:creationId xmlns:a16="http://schemas.microsoft.com/office/drawing/2014/main" id="{D7CB9CDD-30CD-424A-924B-ECD9D4FF8DAC}"/>
                </a:ext>
              </a:extLst>
            </p:cNvPr>
            <p:cNvSpPr>
              <a:spLocks noChangeArrowheads="1"/>
            </p:cNvSpPr>
            <p:nvPr/>
          </p:nvSpPr>
          <p:spPr bwMode="auto">
            <a:xfrm>
              <a:off x="3505200" y="1066800"/>
              <a:ext cx="1219200" cy="457200"/>
            </a:xfrm>
            <a:prstGeom prst="rect">
              <a:avLst/>
            </a:prstGeom>
            <a:solidFill>
              <a:srgbClr val="00FF00"/>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a:solidFill>
                    <a:srgbClr val="000000"/>
                  </a:solidFill>
                  <a:latin typeface="Arial" charset="0"/>
                  <a:ea typeface="ＭＳ Ｐゴシック" charset="0"/>
                </a:rPr>
                <a:t>Organization</a:t>
              </a:r>
            </a:p>
          </p:txBody>
        </p:sp>
        <p:sp>
          <p:nvSpPr>
            <p:cNvPr id="30739" name="Rectangle 19">
              <a:extLst>
                <a:ext uri="{FF2B5EF4-FFF2-40B4-BE49-F238E27FC236}">
                  <a16:creationId xmlns:a16="http://schemas.microsoft.com/office/drawing/2014/main" id="{5CC2F07D-BE81-9E40-A685-4C703E125A97}"/>
                </a:ext>
              </a:extLst>
            </p:cNvPr>
            <p:cNvSpPr>
              <a:spLocks noChangeArrowheads="1"/>
            </p:cNvSpPr>
            <p:nvPr/>
          </p:nvSpPr>
          <p:spPr bwMode="auto">
            <a:xfrm>
              <a:off x="3505200" y="1752600"/>
              <a:ext cx="1219200" cy="228600"/>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Requirements</a:t>
              </a:r>
            </a:p>
          </p:txBody>
        </p:sp>
        <p:sp>
          <p:nvSpPr>
            <p:cNvPr id="30740" name="Rectangle 20">
              <a:extLst>
                <a:ext uri="{FF2B5EF4-FFF2-40B4-BE49-F238E27FC236}">
                  <a16:creationId xmlns:a16="http://schemas.microsoft.com/office/drawing/2014/main" id="{F317DD6D-8F47-B54F-A067-795B7C257E70}"/>
                </a:ext>
              </a:extLst>
            </p:cNvPr>
            <p:cNvSpPr>
              <a:spLocks noChangeArrowheads="1"/>
            </p:cNvSpPr>
            <p:nvPr/>
          </p:nvSpPr>
          <p:spPr bwMode="auto">
            <a:xfrm>
              <a:off x="3505200" y="1981200"/>
              <a:ext cx="1219200" cy="228600"/>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Objectives</a:t>
              </a:r>
            </a:p>
          </p:txBody>
        </p:sp>
        <p:sp>
          <p:nvSpPr>
            <p:cNvPr id="30741" name="Rectangle 21">
              <a:extLst>
                <a:ext uri="{FF2B5EF4-FFF2-40B4-BE49-F238E27FC236}">
                  <a16:creationId xmlns:a16="http://schemas.microsoft.com/office/drawing/2014/main" id="{E009DAFC-92A3-8A4E-9646-C1B7F2F8E4BA}"/>
                </a:ext>
              </a:extLst>
            </p:cNvPr>
            <p:cNvSpPr>
              <a:spLocks noChangeArrowheads="1"/>
            </p:cNvSpPr>
            <p:nvPr/>
          </p:nvSpPr>
          <p:spPr bwMode="auto">
            <a:xfrm>
              <a:off x="3505200" y="2209800"/>
              <a:ext cx="1219200" cy="228600"/>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Goals</a:t>
              </a:r>
            </a:p>
          </p:txBody>
        </p:sp>
        <p:sp>
          <p:nvSpPr>
            <p:cNvPr id="30742" name="Rectangle 22">
              <a:extLst>
                <a:ext uri="{FF2B5EF4-FFF2-40B4-BE49-F238E27FC236}">
                  <a16:creationId xmlns:a16="http://schemas.microsoft.com/office/drawing/2014/main" id="{04A1D3F9-2BB6-C540-8F26-2DB2148C6BE1}"/>
                </a:ext>
              </a:extLst>
            </p:cNvPr>
            <p:cNvSpPr>
              <a:spLocks noChangeArrowheads="1"/>
            </p:cNvSpPr>
            <p:nvPr/>
          </p:nvSpPr>
          <p:spPr bwMode="auto">
            <a:xfrm>
              <a:off x="3505200" y="2438400"/>
              <a:ext cx="1219200" cy="228600"/>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Scenarios</a:t>
              </a:r>
            </a:p>
          </p:txBody>
        </p:sp>
        <p:sp>
          <p:nvSpPr>
            <p:cNvPr id="30743" name="Rectangle 23">
              <a:extLst>
                <a:ext uri="{FF2B5EF4-FFF2-40B4-BE49-F238E27FC236}">
                  <a16:creationId xmlns:a16="http://schemas.microsoft.com/office/drawing/2014/main" id="{27BB37BF-D534-B147-9940-ED45F2E87B62}"/>
                </a:ext>
              </a:extLst>
            </p:cNvPr>
            <p:cNvSpPr>
              <a:spLocks noChangeArrowheads="1"/>
            </p:cNvSpPr>
            <p:nvPr/>
          </p:nvSpPr>
          <p:spPr bwMode="auto">
            <a:xfrm>
              <a:off x="3505200" y="1524000"/>
              <a:ext cx="1219200" cy="228600"/>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Mission</a:t>
              </a:r>
            </a:p>
          </p:txBody>
        </p:sp>
        <p:cxnSp>
          <p:nvCxnSpPr>
            <p:cNvPr id="30744" name="AutoShape 24">
              <a:extLst>
                <a:ext uri="{FF2B5EF4-FFF2-40B4-BE49-F238E27FC236}">
                  <a16:creationId xmlns:a16="http://schemas.microsoft.com/office/drawing/2014/main" id="{9D75D6CC-A1A3-8E42-92E5-5973BDB09FA4}"/>
                </a:ext>
              </a:extLst>
            </p:cNvPr>
            <p:cNvCxnSpPr>
              <a:cxnSpLocks noChangeShapeType="1"/>
              <a:stCxn id="30739" idx="1"/>
              <a:endCxn id="30725" idx="0"/>
            </p:cNvCxnSpPr>
            <p:nvPr/>
          </p:nvCxnSpPr>
          <p:spPr bwMode="auto">
            <a:xfrm flipH="1">
              <a:off x="1981200" y="1866900"/>
              <a:ext cx="1524000" cy="1028700"/>
            </a:xfrm>
            <a:prstGeom prst="curvedConnector3">
              <a:avLst>
                <a:gd name="adj1" fmla="val 50000"/>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0745" name="Rectangle 25">
              <a:extLst>
                <a:ext uri="{FF2B5EF4-FFF2-40B4-BE49-F238E27FC236}">
                  <a16:creationId xmlns:a16="http://schemas.microsoft.com/office/drawing/2014/main" id="{040ED0C0-1DD5-0941-9378-97F18A5B0DA0}"/>
                </a:ext>
              </a:extLst>
            </p:cNvPr>
            <p:cNvSpPr>
              <a:spLocks noChangeArrowheads="1"/>
            </p:cNvSpPr>
            <p:nvPr/>
          </p:nvSpPr>
          <p:spPr bwMode="auto">
            <a:xfrm>
              <a:off x="2286000" y="2057400"/>
              <a:ext cx="650875" cy="215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a:solidFill>
                    <a:srgbClr val="000000"/>
                  </a:solidFill>
                  <a:latin typeface="Arial" charset="0"/>
                  <a:ea typeface="ＭＳ Ｐゴシック" charset="0"/>
                </a:rPr>
                <a:t>FulfilledBy</a:t>
              </a:r>
            </a:p>
          </p:txBody>
        </p:sp>
        <p:sp>
          <p:nvSpPr>
            <p:cNvPr id="30746" name="Rectangle 26">
              <a:extLst>
                <a:ext uri="{FF2B5EF4-FFF2-40B4-BE49-F238E27FC236}">
                  <a16:creationId xmlns:a16="http://schemas.microsoft.com/office/drawing/2014/main" id="{911E4449-DDF7-3D4B-9D5E-BF73E384CB8F}"/>
                </a:ext>
              </a:extLst>
            </p:cNvPr>
            <p:cNvSpPr>
              <a:spLocks noChangeArrowheads="1"/>
            </p:cNvSpPr>
            <p:nvPr/>
          </p:nvSpPr>
          <p:spPr bwMode="auto">
            <a:xfrm>
              <a:off x="2895600" y="2590800"/>
              <a:ext cx="471488" cy="215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a:solidFill>
                    <a:srgbClr val="000000"/>
                  </a:solidFill>
                  <a:latin typeface="Arial" charset="0"/>
                  <a:ea typeface="ＭＳ Ｐゴシック" charset="0"/>
                </a:rPr>
                <a:t>Fulfills</a:t>
              </a:r>
            </a:p>
          </p:txBody>
        </p:sp>
        <p:cxnSp>
          <p:nvCxnSpPr>
            <p:cNvPr id="30747" name="AutoShape 27">
              <a:extLst>
                <a:ext uri="{FF2B5EF4-FFF2-40B4-BE49-F238E27FC236}">
                  <a16:creationId xmlns:a16="http://schemas.microsoft.com/office/drawing/2014/main" id="{9A0E559E-657E-2F4E-B938-90CB2CF4E5BB}"/>
                </a:ext>
              </a:extLst>
            </p:cNvPr>
            <p:cNvCxnSpPr>
              <a:cxnSpLocks noChangeShapeType="1"/>
              <a:stCxn id="30727" idx="3"/>
              <a:endCxn id="30777" idx="0"/>
            </p:cNvCxnSpPr>
            <p:nvPr/>
          </p:nvCxnSpPr>
          <p:spPr bwMode="auto">
            <a:xfrm>
              <a:off x="2667000" y="3695700"/>
              <a:ext cx="2057400" cy="495300"/>
            </a:xfrm>
            <a:prstGeom prst="curvedConnector3">
              <a:avLst>
                <a:gd name="adj1" fmla="val 50000"/>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0748" name="Rectangle 28">
              <a:extLst>
                <a:ext uri="{FF2B5EF4-FFF2-40B4-BE49-F238E27FC236}">
                  <a16:creationId xmlns:a16="http://schemas.microsoft.com/office/drawing/2014/main" id="{EBEB8D9D-E278-7D44-8517-DF0FDF3A039A}"/>
                </a:ext>
              </a:extLst>
            </p:cNvPr>
            <p:cNvSpPr>
              <a:spLocks noChangeArrowheads="1"/>
            </p:cNvSpPr>
            <p:nvPr/>
          </p:nvSpPr>
          <p:spPr bwMode="auto">
            <a:xfrm>
              <a:off x="3276600" y="3733800"/>
              <a:ext cx="801688" cy="215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a:solidFill>
                    <a:srgbClr val="000000"/>
                  </a:solidFill>
                  <a:latin typeface="Arial" charset="0"/>
                  <a:ea typeface="ＭＳ Ｐゴシック" charset="0"/>
                </a:rPr>
                <a:t>IsAllocatedTo</a:t>
              </a:r>
            </a:p>
          </p:txBody>
        </p:sp>
        <p:sp>
          <p:nvSpPr>
            <p:cNvPr id="30749" name="Rectangle 29">
              <a:extLst>
                <a:ext uri="{FF2B5EF4-FFF2-40B4-BE49-F238E27FC236}">
                  <a16:creationId xmlns:a16="http://schemas.microsoft.com/office/drawing/2014/main" id="{71C40970-80D1-FF44-848D-13A97DFB2F12}"/>
                </a:ext>
              </a:extLst>
            </p:cNvPr>
            <p:cNvSpPr>
              <a:spLocks noChangeArrowheads="1"/>
            </p:cNvSpPr>
            <p:nvPr/>
          </p:nvSpPr>
          <p:spPr bwMode="auto">
            <a:xfrm>
              <a:off x="2133600" y="2449513"/>
              <a:ext cx="782638" cy="215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a:solidFill>
                    <a:srgbClr val="000000"/>
                  </a:solidFill>
                  <a:latin typeface="Arial" charset="0"/>
                  <a:ea typeface="ＭＳ Ｐゴシック" charset="0"/>
                </a:rPr>
                <a:t>ComposedOf</a:t>
              </a:r>
            </a:p>
          </p:txBody>
        </p:sp>
        <p:sp>
          <p:nvSpPr>
            <p:cNvPr id="30750" name="Rectangle 30">
              <a:extLst>
                <a:ext uri="{FF2B5EF4-FFF2-40B4-BE49-F238E27FC236}">
                  <a16:creationId xmlns:a16="http://schemas.microsoft.com/office/drawing/2014/main" id="{476D3F60-00E4-0D40-9CA5-F9DEC0EFB3CA}"/>
                </a:ext>
              </a:extLst>
            </p:cNvPr>
            <p:cNvSpPr>
              <a:spLocks noChangeArrowheads="1"/>
            </p:cNvSpPr>
            <p:nvPr/>
          </p:nvSpPr>
          <p:spPr bwMode="auto">
            <a:xfrm>
              <a:off x="4114800" y="623888"/>
              <a:ext cx="811213" cy="215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a:solidFill>
                    <a:srgbClr val="000000"/>
                  </a:solidFill>
                  <a:latin typeface="Arial" charset="0"/>
                  <a:ea typeface="ＭＳ Ｐゴシック" charset="0"/>
                </a:rPr>
                <a:t>Composed Of</a:t>
              </a:r>
            </a:p>
          </p:txBody>
        </p:sp>
        <p:sp>
          <p:nvSpPr>
            <p:cNvPr id="30751" name="Rectangle 31">
              <a:extLst>
                <a:ext uri="{FF2B5EF4-FFF2-40B4-BE49-F238E27FC236}">
                  <a16:creationId xmlns:a16="http://schemas.microsoft.com/office/drawing/2014/main" id="{7BF46E80-819E-3A46-B584-3E3B8F6FEAFD}"/>
                </a:ext>
              </a:extLst>
            </p:cNvPr>
            <p:cNvSpPr>
              <a:spLocks noChangeArrowheads="1"/>
            </p:cNvSpPr>
            <p:nvPr/>
          </p:nvSpPr>
          <p:spPr bwMode="auto">
            <a:xfrm>
              <a:off x="4730750" y="3810000"/>
              <a:ext cx="782638" cy="215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a:solidFill>
                    <a:srgbClr val="000000"/>
                  </a:solidFill>
                  <a:latin typeface="Arial" charset="0"/>
                  <a:ea typeface="ＭＳ Ｐゴシック" charset="0"/>
                </a:rPr>
                <a:t>ComposedOf</a:t>
              </a:r>
            </a:p>
          </p:txBody>
        </p:sp>
        <p:cxnSp>
          <p:nvCxnSpPr>
            <p:cNvPr id="30752" name="AutoShape 32">
              <a:extLst>
                <a:ext uri="{FF2B5EF4-FFF2-40B4-BE49-F238E27FC236}">
                  <a16:creationId xmlns:a16="http://schemas.microsoft.com/office/drawing/2014/main" id="{954E6EFE-2F87-234D-961D-4F8D2983E52C}"/>
                </a:ext>
              </a:extLst>
            </p:cNvPr>
            <p:cNvCxnSpPr>
              <a:cxnSpLocks noChangeShapeType="1"/>
              <a:stCxn id="30777" idx="1"/>
              <a:endCxn id="30728" idx="3"/>
            </p:cNvCxnSpPr>
            <p:nvPr/>
          </p:nvCxnSpPr>
          <p:spPr bwMode="auto">
            <a:xfrm flipH="1" flipV="1">
              <a:off x="2667000" y="3924300"/>
              <a:ext cx="1447800" cy="495300"/>
            </a:xfrm>
            <a:prstGeom prst="curvedConnector3">
              <a:avLst>
                <a:gd name="adj1" fmla="val 50000"/>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0753" name="Rectangle 33">
              <a:extLst>
                <a:ext uri="{FF2B5EF4-FFF2-40B4-BE49-F238E27FC236}">
                  <a16:creationId xmlns:a16="http://schemas.microsoft.com/office/drawing/2014/main" id="{10B532A1-C79C-2140-AED6-8314D3A81EA9}"/>
                </a:ext>
              </a:extLst>
            </p:cNvPr>
            <p:cNvSpPr>
              <a:spLocks noChangeArrowheads="1"/>
            </p:cNvSpPr>
            <p:nvPr/>
          </p:nvSpPr>
          <p:spPr bwMode="auto">
            <a:xfrm>
              <a:off x="2971800" y="4114800"/>
              <a:ext cx="1022350" cy="215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a:solidFill>
                    <a:srgbClr val="000000"/>
                  </a:solidFill>
                  <a:latin typeface="Arial" charset="0"/>
                  <a:ea typeface="ＭＳ Ｐゴシック" charset="0"/>
                </a:rPr>
                <a:t>ContainsInstances</a:t>
              </a:r>
            </a:p>
          </p:txBody>
        </p:sp>
        <p:cxnSp>
          <p:nvCxnSpPr>
            <p:cNvPr id="30754" name="AutoShape 34">
              <a:extLst>
                <a:ext uri="{FF2B5EF4-FFF2-40B4-BE49-F238E27FC236}">
                  <a16:creationId xmlns:a16="http://schemas.microsoft.com/office/drawing/2014/main" id="{A39E97C5-8C07-7543-9307-80A04BC1138A}"/>
                </a:ext>
              </a:extLst>
            </p:cNvPr>
            <p:cNvCxnSpPr>
              <a:cxnSpLocks noChangeShapeType="1"/>
              <a:stCxn id="30725" idx="3"/>
              <a:endCxn id="30770" idx="1"/>
            </p:cNvCxnSpPr>
            <p:nvPr/>
          </p:nvCxnSpPr>
          <p:spPr bwMode="auto">
            <a:xfrm>
              <a:off x="2667000" y="3124200"/>
              <a:ext cx="3810000" cy="1588"/>
            </a:xfrm>
            <a:prstGeom prst="straightConnector1">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0755" name="AutoShape 35">
              <a:extLst>
                <a:ext uri="{FF2B5EF4-FFF2-40B4-BE49-F238E27FC236}">
                  <a16:creationId xmlns:a16="http://schemas.microsoft.com/office/drawing/2014/main" id="{139E289E-8D20-9345-B409-B47DD3C0E8C1}"/>
                </a:ext>
              </a:extLst>
            </p:cNvPr>
            <p:cNvCxnSpPr>
              <a:cxnSpLocks noChangeShapeType="1"/>
              <a:stCxn id="30771" idx="1"/>
              <a:endCxn id="30730" idx="3"/>
            </p:cNvCxnSpPr>
            <p:nvPr/>
          </p:nvCxnSpPr>
          <p:spPr bwMode="auto">
            <a:xfrm flipH="1">
              <a:off x="2667000" y="3467100"/>
              <a:ext cx="3810000" cy="1588"/>
            </a:xfrm>
            <a:prstGeom prst="straightConnector1">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0756" name="Rectangle 36">
              <a:extLst>
                <a:ext uri="{FF2B5EF4-FFF2-40B4-BE49-F238E27FC236}">
                  <a16:creationId xmlns:a16="http://schemas.microsoft.com/office/drawing/2014/main" id="{29229E59-188C-0B44-97C1-50416AC8B73F}"/>
                </a:ext>
              </a:extLst>
            </p:cNvPr>
            <p:cNvSpPr>
              <a:spLocks noChangeArrowheads="1"/>
            </p:cNvSpPr>
            <p:nvPr/>
          </p:nvSpPr>
          <p:spPr bwMode="auto">
            <a:xfrm>
              <a:off x="4070350" y="2971800"/>
              <a:ext cx="612775" cy="215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a:solidFill>
                    <a:srgbClr val="000000"/>
                  </a:solidFill>
                  <a:latin typeface="Arial" charset="0"/>
                  <a:ea typeface="ＭＳ Ｐゴシック" charset="0"/>
                </a:rPr>
                <a:t>Produces</a:t>
              </a:r>
            </a:p>
          </p:txBody>
        </p:sp>
        <p:sp>
          <p:nvSpPr>
            <p:cNvPr id="30757" name="Rectangle 37">
              <a:extLst>
                <a:ext uri="{FF2B5EF4-FFF2-40B4-BE49-F238E27FC236}">
                  <a16:creationId xmlns:a16="http://schemas.microsoft.com/office/drawing/2014/main" id="{E2C15940-F966-6A43-BBA7-37F277A6A842}"/>
                </a:ext>
              </a:extLst>
            </p:cNvPr>
            <p:cNvSpPr>
              <a:spLocks noChangeArrowheads="1"/>
            </p:cNvSpPr>
            <p:nvPr/>
          </p:nvSpPr>
          <p:spPr bwMode="auto">
            <a:xfrm>
              <a:off x="4070350" y="3276600"/>
              <a:ext cx="669925" cy="215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a:solidFill>
                    <a:srgbClr val="000000"/>
                  </a:solidFill>
                  <a:latin typeface="Arial" charset="0"/>
                  <a:ea typeface="ＭＳ Ｐゴシック" charset="0"/>
                </a:rPr>
                <a:t>Consumes</a:t>
              </a:r>
            </a:p>
          </p:txBody>
        </p:sp>
        <p:cxnSp>
          <p:nvCxnSpPr>
            <p:cNvPr id="30758" name="AutoShape 38">
              <a:extLst>
                <a:ext uri="{FF2B5EF4-FFF2-40B4-BE49-F238E27FC236}">
                  <a16:creationId xmlns:a16="http://schemas.microsoft.com/office/drawing/2014/main" id="{12AE490B-5CA9-1D4C-853D-982A960AA6A5}"/>
                </a:ext>
              </a:extLst>
            </p:cNvPr>
            <p:cNvCxnSpPr>
              <a:cxnSpLocks noChangeShapeType="1"/>
              <a:stCxn id="30777" idx="3"/>
              <a:endCxn id="30731" idx="0"/>
            </p:cNvCxnSpPr>
            <p:nvPr/>
          </p:nvCxnSpPr>
          <p:spPr bwMode="auto">
            <a:xfrm>
              <a:off x="5334000" y="4419600"/>
              <a:ext cx="1143000" cy="1219200"/>
            </a:xfrm>
            <a:prstGeom prst="curvedConnector3">
              <a:avLst>
                <a:gd name="adj1" fmla="val 50000"/>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0759" name="AutoShape 39">
              <a:extLst>
                <a:ext uri="{FF2B5EF4-FFF2-40B4-BE49-F238E27FC236}">
                  <a16:creationId xmlns:a16="http://schemas.microsoft.com/office/drawing/2014/main" id="{82DC84D2-C6EA-2B4F-BF3C-9A048740C5A8}"/>
                </a:ext>
              </a:extLst>
            </p:cNvPr>
            <p:cNvCxnSpPr>
              <a:cxnSpLocks noChangeShapeType="1"/>
              <a:stCxn id="30731" idx="1"/>
              <a:endCxn id="30781" idx="3"/>
            </p:cNvCxnSpPr>
            <p:nvPr/>
          </p:nvCxnSpPr>
          <p:spPr bwMode="auto">
            <a:xfrm flipH="1" flipV="1">
              <a:off x="5334000" y="5219700"/>
              <a:ext cx="533400" cy="647700"/>
            </a:xfrm>
            <a:prstGeom prst="curvedConnector3">
              <a:avLst>
                <a:gd name="adj1" fmla="val 50000"/>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0760" name="Rectangle 40">
              <a:extLst>
                <a:ext uri="{FF2B5EF4-FFF2-40B4-BE49-F238E27FC236}">
                  <a16:creationId xmlns:a16="http://schemas.microsoft.com/office/drawing/2014/main" id="{2B4722DE-CEE1-A946-A1FF-CF1E4BE68DAD}"/>
                </a:ext>
              </a:extLst>
            </p:cNvPr>
            <p:cNvSpPr>
              <a:spLocks noChangeArrowheads="1"/>
            </p:cNvSpPr>
            <p:nvPr/>
          </p:nvSpPr>
          <p:spPr bwMode="auto">
            <a:xfrm>
              <a:off x="5791200" y="4876800"/>
              <a:ext cx="708025" cy="215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a:solidFill>
                    <a:srgbClr val="000000"/>
                  </a:solidFill>
                  <a:latin typeface="Arial" charset="0"/>
                  <a:ea typeface="ＭＳ Ｐゴシック" charset="0"/>
                </a:rPr>
                <a:t>ConnectVia</a:t>
              </a:r>
            </a:p>
          </p:txBody>
        </p:sp>
        <p:sp>
          <p:nvSpPr>
            <p:cNvPr id="30761" name="Rectangle 41">
              <a:extLst>
                <a:ext uri="{FF2B5EF4-FFF2-40B4-BE49-F238E27FC236}">
                  <a16:creationId xmlns:a16="http://schemas.microsoft.com/office/drawing/2014/main" id="{940458AB-6C41-5048-9A14-BF599B84CA66}"/>
                </a:ext>
              </a:extLst>
            </p:cNvPr>
            <p:cNvSpPr>
              <a:spLocks noChangeArrowheads="1"/>
            </p:cNvSpPr>
            <p:nvPr/>
          </p:nvSpPr>
          <p:spPr bwMode="auto">
            <a:xfrm>
              <a:off x="5340350" y="5410200"/>
              <a:ext cx="866775" cy="215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a:solidFill>
                    <a:srgbClr val="000000"/>
                  </a:solidFill>
                  <a:latin typeface="Arial" charset="0"/>
                  <a:ea typeface="ＭＳ Ｐゴシック" charset="0"/>
                </a:rPr>
                <a:t>ConnectToPort</a:t>
              </a:r>
            </a:p>
          </p:txBody>
        </p:sp>
        <p:cxnSp>
          <p:nvCxnSpPr>
            <p:cNvPr id="30762" name="AutoShape 42">
              <a:extLst>
                <a:ext uri="{FF2B5EF4-FFF2-40B4-BE49-F238E27FC236}">
                  <a16:creationId xmlns:a16="http://schemas.microsoft.com/office/drawing/2014/main" id="{1F5FC155-DD69-2D4C-AF20-AF04345DA99D}"/>
                </a:ext>
              </a:extLst>
            </p:cNvPr>
            <p:cNvCxnSpPr>
              <a:cxnSpLocks noChangeShapeType="1"/>
            </p:cNvCxnSpPr>
            <p:nvPr/>
          </p:nvCxnSpPr>
          <p:spPr bwMode="auto">
            <a:xfrm>
              <a:off x="1751013" y="4267200"/>
              <a:ext cx="382587" cy="839788"/>
            </a:xfrm>
            <a:prstGeom prst="curvedConnector3">
              <a:avLst>
                <a:gd name="adj1" fmla="val 50000"/>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0763" name="Rectangle 43">
              <a:extLst>
                <a:ext uri="{FF2B5EF4-FFF2-40B4-BE49-F238E27FC236}">
                  <a16:creationId xmlns:a16="http://schemas.microsoft.com/office/drawing/2014/main" id="{1DC0A914-2EE0-1346-9652-807ADC473FDE}"/>
                </a:ext>
              </a:extLst>
            </p:cNvPr>
            <p:cNvSpPr>
              <a:spLocks noChangeArrowheads="1"/>
            </p:cNvSpPr>
            <p:nvPr/>
          </p:nvSpPr>
          <p:spPr bwMode="auto">
            <a:xfrm>
              <a:off x="1676400" y="4648200"/>
              <a:ext cx="414338" cy="215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a:solidFill>
                    <a:srgbClr val="000000"/>
                  </a:solidFill>
                  <a:latin typeface="Arial" charset="0"/>
                  <a:ea typeface="ＭＳ Ｐゴシック" charset="0"/>
                </a:rPr>
                <a:t>Uses</a:t>
              </a:r>
            </a:p>
          </p:txBody>
        </p:sp>
        <p:cxnSp>
          <p:nvCxnSpPr>
            <p:cNvPr id="30764" name="AutoShape 44">
              <a:extLst>
                <a:ext uri="{FF2B5EF4-FFF2-40B4-BE49-F238E27FC236}">
                  <a16:creationId xmlns:a16="http://schemas.microsoft.com/office/drawing/2014/main" id="{CCF42097-42CD-E144-880D-AF5C3BF9B414}"/>
                </a:ext>
              </a:extLst>
            </p:cNvPr>
            <p:cNvCxnSpPr>
              <a:cxnSpLocks noChangeShapeType="1"/>
              <a:stCxn id="30734" idx="0"/>
              <a:endCxn id="30729" idx="2"/>
            </p:cNvCxnSpPr>
            <p:nvPr/>
          </p:nvCxnSpPr>
          <p:spPr bwMode="auto">
            <a:xfrm flipH="1" flipV="1">
              <a:off x="1981200" y="4267200"/>
              <a:ext cx="381000" cy="838200"/>
            </a:xfrm>
            <a:prstGeom prst="curvedConnector3">
              <a:avLst>
                <a:gd name="adj1" fmla="val 50000"/>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0765" name="Rectangle 45">
              <a:extLst>
                <a:ext uri="{FF2B5EF4-FFF2-40B4-BE49-F238E27FC236}">
                  <a16:creationId xmlns:a16="http://schemas.microsoft.com/office/drawing/2014/main" id="{A58AF2F9-A1DB-DE43-B398-B7B782D1DDD7}"/>
                </a:ext>
              </a:extLst>
            </p:cNvPr>
            <p:cNvSpPr>
              <a:spLocks noChangeArrowheads="1"/>
            </p:cNvSpPr>
            <p:nvPr/>
          </p:nvSpPr>
          <p:spPr bwMode="auto">
            <a:xfrm>
              <a:off x="2057400" y="4495800"/>
              <a:ext cx="917575" cy="215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a:solidFill>
                    <a:srgbClr val="000000"/>
                  </a:solidFill>
                  <a:latin typeface="Arial" charset="0"/>
                  <a:ea typeface="ＭＳ Ｐゴシック" charset="0"/>
                </a:rPr>
                <a:t>ProvidesService</a:t>
              </a:r>
            </a:p>
          </p:txBody>
        </p:sp>
        <p:cxnSp>
          <p:nvCxnSpPr>
            <p:cNvPr id="30766" name="AutoShape 46">
              <a:extLst>
                <a:ext uri="{FF2B5EF4-FFF2-40B4-BE49-F238E27FC236}">
                  <a16:creationId xmlns:a16="http://schemas.microsoft.com/office/drawing/2014/main" id="{1FD12888-15CD-B542-BF6E-A8A0C89DE2FC}"/>
                </a:ext>
              </a:extLst>
            </p:cNvPr>
            <p:cNvCxnSpPr>
              <a:cxnSpLocks noChangeShapeType="1"/>
              <a:stCxn id="30735" idx="3"/>
              <a:endCxn id="30732" idx="1"/>
            </p:cNvCxnSpPr>
            <p:nvPr/>
          </p:nvCxnSpPr>
          <p:spPr bwMode="auto">
            <a:xfrm>
              <a:off x="3124200" y="5753100"/>
              <a:ext cx="2743200" cy="457200"/>
            </a:xfrm>
            <a:prstGeom prst="curvedConnector3">
              <a:avLst>
                <a:gd name="adj1" fmla="val 50000"/>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0767" name="Rectangle 47">
              <a:extLst>
                <a:ext uri="{FF2B5EF4-FFF2-40B4-BE49-F238E27FC236}">
                  <a16:creationId xmlns:a16="http://schemas.microsoft.com/office/drawing/2014/main" id="{CC754A77-5413-5247-94FE-FDE128D4B499}"/>
                </a:ext>
              </a:extLst>
            </p:cNvPr>
            <p:cNvSpPr>
              <a:spLocks noChangeArrowheads="1"/>
            </p:cNvSpPr>
            <p:nvPr/>
          </p:nvSpPr>
          <p:spPr bwMode="auto">
            <a:xfrm>
              <a:off x="3733800" y="5791200"/>
              <a:ext cx="890588" cy="215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a:solidFill>
                    <a:srgbClr val="000000"/>
                  </a:solidFill>
                  <a:latin typeface="Arial" charset="0"/>
                  <a:ea typeface="ＭＳ Ｐゴシック" charset="0"/>
                </a:rPr>
                <a:t>AssociatedWith</a:t>
              </a:r>
            </a:p>
          </p:txBody>
        </p:sp>
        <p:cxnSp>
          <p:nvCxnSpPr>
            <p:cNvPr id="30768" name="AutoShape 48">
              <a:extLst>
                <a:ext uri="{FF2B5EF4-FFF2-40B4-BE49-F238E27FC236}">
                  <a16:creationId xmlns:a16="http://schemas.microsoft.com/office/drawing/2014/main" id="{109E4597-9C8D-674F-939B-80FEE6823099}"/>
                </a:ext>
              </a:extLst>
            </p:cNvPr>
            <p:cNvCxnSpPr>
              <a:cxnSpLocks noChangeShapeType="1"/>
              <a:stCxn id="30734" idx="3"/>
              <a:endCxn id="30779" idx="1"/>
            </p:cNvCxnSpPr>
            <p:nvPr/>
          </p:nvCxnSpPr>
          <p:spPr bwMode="auto">
            <a:xfrm flipV="1">
              <a:off x="3124200" y="4762500"/>
              <a:ext cx="990600" cy="609600"/>
            </a:xfrm>
            <a:prstGeom prst="curvedConnector3">
              <a:avLst>
                <a:gd name="adj1" fmla="val 50000"/>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0769" name="Rectangle 49">
              <a:extLst>
                <a:ext uri="{FF2B5EF4-FFF2-40B4-BE49-F238E27FC236}">
                  <a16:creationId xmlns:a16="http://schemas.microsoft.com/office/drawing/2014/main" id="{3B94836E-4374-8D41-AE15-394D9144D8E5}"/>
                </a:ext>
              </a:extLst>
            </p:cNvPr>
            <p:cNvSpPr>
              <a:spLocks noChangeArrowheads="1"/>
            </p:cNvSpPr>
            <p:nvPr/>
          </p:nvSpPr>
          <p:spPr bwMode="auto">
            <a:xfrm>
              <a:off x="2940050" y="4876800"/>
              <a:ext cx="909638" cy="215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a:solidFill>
                    <a:srgbClr val="000000"/>
                  </a:solidFill>
                  <a:latin typeface="Arial" charset="0"/>
                  <a:ea typeface="ＭＳ Ｐゴシック" charset="0"/>
                </a:rPr>
                <a:t>ImplementedOn</a:t>
              </a:r>
            </a:p>
          </p:txBody>
        </p:sp>
        <p:sp>
          <p:nvSpPr>
            <p:cNvPr id="30770" name="Rectangle 50">
              <a:extLst>
                <a:ext uri="{FF2B5EF4-FFF2-40B4-BE49-F238E27FC236}">
                  <a16:creationId xmlns:a16="http://schemas.microsoft.com/office/drawing/2014/main" id="{480F3697-B8F2-DD49-81E2-4EDCEE7871E5}"/>
                </a:ext>
              </a:extLst>
            </p:cNvPr>
            <p:cNvSpPr>
              <a:spLocks noChangeArrowheads="1"/>
            </p:cNvSpPr>
            <p:nvPr/>
          </p:nvSpPr>
          <p:spPr bwMode="auto">
            <a:xfrm>
              <a:off x="6477000" y="2895600"/>
              <a:ext cx="1219200" cy="457200"/>
            </a:xfrm>
            <a:prstGeom prst="rect">
              <a:avLst/>
            </a:prstGeom>
            <a:solidFill>
              <a:srgbClr val="CC0606"/>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a:solidFill>
                    <a:srgbClr val="000000"/>
                  </a:solidFill>
                  <a:latin typeface="Arial" charset="0"/>
                  <a:ea typeface="ＭＳ Ｐゴシック" charset="0"/>
                </a:rPr>
                <a:t>Information</a:t>
              </a:r>
            </a:p>
          </p:txBody>
        </p:sp>
        <p:sp>
          <p:nvSpPr>
            <p:cNvPr id="30771" name="Rectangle 51">
              <a:extLst>
                <a:ext uri="{FF2B5EF4-FFF2-40B4-BE49-F238E27FC236}">
                  <a16:creationId xmlns:a16="http://schemas.microsoft.com/office/drawing/2014/main" id="{5577D4E2-D614-3443-9862-21B934F13C6C}"/>
                </a:ext>
              </a:extLst>
            </p:cNvPr>
            <p:cNvSpPr>
              <a:spLocks noChangeArrowheads="1"/>
            </p:cNvSpPr>
            <p:nvPr/>
          </p:nvSpPr>
          <p:spPr bwMode="auto">
            <a:xfrm>
              <a:off x="6477000" y="3352800"/>
              <a:ext cx="1219200" cy="228600"/>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Data</a:t>
              </a:r>
            </a:p>
          </p:txBody>
        </p:sp>
        <p:sp>
          <p:nvSpPr>
            <p:cNvPr id="30772" name="Rectangle 52">
              <a:extLst>
                <a:ext uri="{FF2B5EF4-FFF2-40B4-BE49-F238E27FC236}">
                  <a16:creationId xmlns:a16="http://schemas.microsoft.com/office/drawing/2014/main" id="{5FD3F560-9A6E-3341-BC3B-F7FF1E820B7C}"/>
                </a:ext>
              </a:extLst>
            </p:cNvPr>
            <p:cNvSpPr>
              <a:spLocks noChangeArrowheads="1"/>
            </p:cNvSpPr>
            <p:nvPr/>
          </p:nvSpPr>
          <p:spPr bwMode="auto">
            <a:xfrm>
              <a:off x="6477000" y="3581400"/>
              <a:ext cx="1219200" cy="228600"/>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Metadata</a:t>
              </a:r>
            </a:p>
          </p:txBody>
        </p:sp>
        <p:sp>
          <p:nvSpPr>
            <p:cNvPr id="30773" name="Rectangle 53">
              <a:extLst>
                <a:ext uri="{FF2B5EF4-FFF2-40B4-BE49-F238E27FC236}">
                  <a16:creationId xmlns:a16="http://schemas.microsoft.com/office/drawing/2014/main" id="{FB71C7A9-E50E-5546-8ED6-478622619FF4}"/>
                </a:ext>
              </a:extLst>
            </p:cNvPr>
            <p:cNvSpPr>
              <a:spLocks noChangeArrowheads="1"/>
            </p:cNvSpPr>
            <p:nvPr/>
          </p:nvSpPr>
          <p:spPr bwMode="auto">
            <a:xfrm>
              <a:off x="6477000" y="3810000"/>
              <a:ext cx="1219200" cy="228600"/>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Rules</a:t>
              </a:r>
            </a:p>
          </p:txBody>
        </p:sp>
        <p:cxnSp>
          <p:nvCxnSpPr>
            <p:cNvPr id="30774" name="AutoShape 54">
              <a:extLst>
                <a:ext uri="{FF2B5EF4-FFF2-40B4-BE49-F238E27FC236}">
                  <a16:creationId xmlns:a16="http://schemas.microsoft.com/office/drawing/2014/main" id="{18831A6D-F64D-AE4A-B871-C9F9CC673AE4}"/>
                </a:ext>
              </a:extLst>
            </p:cNvPr>
            <p:cNvCxnSpPr>
              <a:cxnSpLocks noChangeShapeType="1"/>
              <a:stCxn id="30725" idx="3"/>
              <a:endCxn id="30740" idx="1"/>
            </p:cNvCxnSpPr>
            <p:nvPr/>
          </p:nvCxnSpPr>
          <p:spPr bwMode="auto">
            <a:xfrm flipV="1">
              <a:off x="2667000" y="2095500"/>
              <a:ext cx="838200" cy="1028700"/>
            </a:xfrm>
            <a:prstGeom prst="curvedConnector3">
              <a:avLst>
                <a:gd name="adj1" fmla="val 50000"/>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0775" name="AutoShape 55">
              <a:extLst>
                <a:ext uri="{FF2B5EF4-FFF2-40B4-BE49-F238E27FC236}">
                  <a16:creationId xmlns:a16="http://schemas.microsoft.com/office/drawing/2014/main" id="{E2FC8D43-EDB6-B844-967A-A4EA4777E4AC}"/>
                </a:ext>
              </a:extLst>
            </p:cNvPr>
            <p:cNvCxnSpPr>
              <a:cxnSpLocks noChangeShapeType="1"/>
              <a:stCxn id="30743" idx="3"/>
              <a:endCxn id="30777" idx="0"/>
            </p:cNvCxnSpPr>
            <p:nvPr/>
          </p:nvCxnSpPr>
          <p:spPr bwMode="auto">
            <a:xfrm>
              <a:off x="4724400" y="1638300"/>
              <a:ext cx="1588" cy="2552700"/>
            </a:xfrm>
            <a:prstGeom prst="curvedConnector3">
              <a:avLst>
                <a:gd name="adj1" fmla="val 50000"/>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0776" name="Rectangle 56">
              <a:extLst>
                <a:ext uri="{FF2B5EF4-FFF2-40B4-BE49-F238E27FC236}">
                  <a16:creationId xmlns:a16="http://schemas.microsoft.com/office/drawing/2014/main" id="{9FDD79D0-6408-4047-B7E0-C24F0DD6A8C0}"/>
                </a:ext>
              </a:extLst>
            </p:cNvPr>
            <p:cNvSpPr>
              <a:spLocks noChangeArrowheads="1"/>
            </p:cNvSpPr>
            <p:nvPr/>
          </p:nvSpPr>
          <p:spPr bwMode="auto">
            <a:xfrm>
              <a:off x="4972050" y="2514600"/>
              <a:ext cx="887413" cy="215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a:solidFill>
                    <a:srgbClr val="000000"/>
                  </a:solidFill>
                  <a:latin typeface="Arial" charset="0"/>
                  <a:ea typeface="ＭＳ Ｐゴシック" charset="0"/>
                </a:rPr>
                <a:t>Owns/Operates</a:t>
              </a:r>
            </a:p>
          </p:txBody>
        </p:sp>
        <p:sp>
          <p:nvSpPr>
            <p:cNvPr id="30777" name="Rectangle 57">
              <a:extLst>
                <a:ext uri="{FF2B5EF4-FFF2-40B4-BE49-F238E27FC236}">
                  <a16:creationId xmlns:a16="http://schemas.microsoft.com/office/drawing/2014/main" id="{3423F2E1-4BBA-BB4D-9D21-CEC06DE11E44}"/>
                </a:ext>
              </a:extLst>
            </p:cNvPr>
            <p:cNvSpPr>
              <a:spLocks noChangeArrowheads="1"/>
            </p:cNvSpPr>
            <p:nvPr/>
          </p:nvSpPr>
          <p:spPr bwMode="auto">
            <a:xfrm>
              <a:off x="4114800" y="4191000"/>
              <a:ext cx="1219200" cy="457200"/>
            </a:xfrm>
            <a:prstGeom prst="rect">
              <a:avLst/>
            </a:prstGeom>
            <a:solidFill>
              <a:srgbClr val="0C8F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a:solidFill>
                    <a:srgbClr val="000000"/>
                  </a:solidFill>
                  <a:latin typeface="Arial" charset="0"/>
                  <a:ea typeface="ＭＳ Ｐゴシック" charset="0"/>
                </a:rPr>
                <a:t>Node</a:t>
              </a:r>
            </a:p>
          </p:txBody>
        </p:sp>
        <p:cxnSp>
          <p:nvCxnSpPr>
            <p:cNvPr id="30778" name="AutoShape 58">
              <a:extLst>
                <a:ext uri="{FF2B5EF4-FFF2-40B4-BE49-F238E27FC236}">
                  <a16:creationId xmlns:a16="http://schemas.microsoft.com/office/drawing/2014/main" id="{F1F07716-CB1A-A241-A707-764A0407DA5E}"/>
                </a:ext>
              </a:extLst>
            </p:cNvPr>
            <p:cNvCxnSpPr>
              <a:cxnSpLocks noChangeShapeType="1"/>
              <a:stCxn id="30777" idx="3"/>
              <a:endCxn id="30777" idx="0"/>
            </p:cNvCxnSpPr>
            <p:nvPr/>
          </p:nvCxnSpPr>
          <p:spPr bwMode="auto">
            <a:xfrm rot="10800000">
              <a:off x="4722813" y="4189413"/>
              <a:ext cx="612775" cy="231775"/>
            </a:xfrm>
            <a:prstGeom prst="bentConnector4">
              <a:avLst>
                <a:gd name="adj1" fmla="val -37898"/>
                <a:gd name="adj2" fmla="val 201259"/>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0779" name="Rectangle 59">
              <a:extLst>
                <a:ext uri="{FF2B5EF4-FFF2-40B4-BE49-F238E27FC236}">
                  <a16:creationId xmlns:a16="http://schemas.microsoft.com/office/drawing/2014/main" id="{61CEC72F-EE09-2946-B743-3CF95A55C120}"/>
                </a:ext>
              </a:extLst>
            </p:cNvPr>
            <p:cNvSpPr>
              <a:spLocks noChangeArrowheads="1"/>
            </p:cNvSpPr>
            <p:nvPr/>
          </p:nvSpPr>
          <p:spPr bwMode="auto">
            <a:xfrm>
              <a:off x="4114800" y="4648200"/>
              <a:ext cx="1219200" cy="228600"/>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Type</a:t>
              </a:r>
            </a:p>
          </p:txBody>
        </p:sp>
        <p:sp>
          <p:nvSpPr>
            <p:cNvPr id="30780" name="Rectangle 60">
              <a:extLst>
                <a:ext uri="{FF2B5EF4-FFF2-40B4-BE49-F238E27FC236}">
                  <a16:creationId xmlns:a16="http://schemas.microsoft.com/office/drawing/2014/main" id="{944145E9-E592-3C4C-9BBE-8EBBB85B498D}"/>
                </a:ext>
              </a:extLst>
            </p:cNvPr>
            <p:cNvSpPr>
              <a:spLocks noChangeArrowheads="1"/>
            </p:cNvSpPr>
            <p:nvPr/>
          </p:nvSpPr>
          <p:spPr bwMode="auto">
            <a:xfrm>
              <a:off x="4114800" y="4876800"/>
              <a:ext cx="1219200" cy="228600"/>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Attributes</a:t>
              </a:r>
            </a:p>
          </p:txBody>
        </p:sp>
        <p:sp>
          <p:nvSpPr>
            <p:cNvPr id="30781" name="Rectangle 61">
              <a:extLst>
                <a:ext uri="{FF2B5EF4-FFF2-40B4-BE49-F238E27FC236}">
                  <a16:creationId xmlns:a16="http://schemas.microsoft.com/office/drawing/2014/main" id="{F0D8505C-1834-B54D-84F8-D52B9E64E658}"/>
                </a:ext>
              </a:extLst>
            </p:cNvPr>
            <p:cNvSpPr>
              <a:spLocks noChangeArrowheads="1"/>
            </p:cNvSpPr>
            <p:nvPr/>
          </p:nvSpPr>
          <p:spPr bwMode="auto">
            <a:xfrm>
              <a:off x="4114800" y="5105400"/>
              <a:ext cx="1219200" cy="228600"/>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Ports</a:t>
              </a:r>
            </a:p>
          </p:txBody>
        </p:sp>
        <p:cxnSp>
          <p:nvCxnSpPr>
            <p:cNvPr id="30782" name="AutoShape 62">
              <a:extLst>
                <a:ext uri="{FF2B5EF4-FFF2-40B4-BE49-F238E27FC236}">
                  <a16:creationId xmlns:a16="http://schemas.microsoft.com/office/drawing/2014/main" id="{D3932E62-54E5-2149-93E6-53C068F683F4}"/>
                </a:ext>
              </a:extLst>
            </p:cNvPr>
            <p:cNvCxnSpPr>
              <a:cxnSpLocks noChangeShapeType="1"/>
              <a:stCxn id="30730" idx="1"/>
              <a:endCxn id="30725" idx="1"/>
            </p:cNvCxnSpPr>
            <p:nvPr/>
          </p:nvCxnSpPr>
          <p:spPr bwMode="auto">
            <a:xfrm flipV="1">
              <a:off x="1295400" y="3122613"/>
              <a:ext cx="1588" cy="346075"/>
            </a:xfrm>
            <a:prstGeom prst="bentConnector3">
              <a:avLst>
                <a:gd name="adj1" fmla="val -16075000"/>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0783" name="Rectangle 63">
              <a:extLst>
                <a:ext uri="{FF2B5EF4-FFF2-40B4-BE49-F238E27FC236}">
                  <a16:creationId xmlns:a16="http://schemas.microsoft.com/office/drawing/2014/main" id="{451817EC-5B8B-B14E-BDD5-49B5B7551F9A}"/>
                </a:ext>
              </a:extLst>
            </p:cNvPr>
            <p:cNvSpPr>
              <a:spLocks noChangeArrowheads="1"/>
            </p:cNvSpPr>
            <p:nvPr/>
          </p:nvSpPr>
          <p:spPr bwMode="auto">
            <a:xfrm>
              <a:off x="762000" y="2895600"/>
              <a:ext cx="407988" cy="215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a:solidFill>
                    <a:srgbClr val="000000"/>
                  </a:solidFill>
                  <a:latin typeface="Arial" charset="0"/>
                  <a:ea typeface="ＭＳ Ｐゴシック" charset="0"/>
                </a:rPr>
                <a:t>Calls</a:t>
              </a:r>
            </a:p>
          </p:txBody>
        </p:sp>
        <p:sp>
          <p:nvSpPr>
            <p:cNvPr id="30784" name="Rectangle 64">
              <a:extLst>
                <a:ext uri="{FF2B5EF4-FFF2-40B4-BE49-F238E27FC236}">
                  <a16:creationId xmlns:a16="http://schemas.microsoft.com/office/drawing/2014/main" id="{B878A2E8-BA54-894C-A4AE-C826D86C9537}"/>
                </a:ext>
              </a:extLst>
            </p:cNvPr>
            <p:cNvSpPr>
              <a:spLocks noChangeArrowheads="1"/>
            </p:cNvSpPr>
            <p:nvPr/>
          </p:nvSpPr>
          <p:spPr bwMode="auto">
            <a:xfrm>
              <a:off x="7162800" y="4419600"/>
              <a:ext cx="1371600" cy="457200"/>
            </a:xfrm>
            <a:prstGeom prst="rect">
              <a:avLst/>
            </a:prstGeom>
            <a:solidFill>
              <a:srgbClr val="0C8FCC"/>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a:solidFill>
                    <a:srgbClr val="000000"/>
                  </a:solidFill>
                  <a:latin typeface="Arial" charset="0"/>
                  <a:ea typeface="ＭＳ Ｐゴシック" charset="0"/>
                </a:rPr>
                <a:t>Environment</a:t>
              </a:r>
            </a:p>
          </p:txBody>
        </p:sp>
        <p:sp>
          <p:nvSpPr>
            <p:cNvPr id="30785" name="Rectangle 65">
              <a:extLst>
                <a:ext uri="{FF2B5EF4-FFF2-40B4-BE49-F238E27FC236}">
                  <a16:creationId xmlns:a16="http://schemas.microsoft.com/office/drawing/2014/main" id="{1CA609B6-CADC-B348-A622-865782585B39}"/>
                </a:ext>
              </a:extLst>
            </p:cNvPr>
            <p:cNvSpPr>
              <a:spLocks noChangeArrowheads="1"/>
            </p:cNvSpPr>
            <p:nvPr/>
          </p:nvSpPr>
          <p:spPr bwMode="auto">
            <a:xfrm>
              <a:off x="7162800" y="4876800"/>
              <a:ext cx="1371600" cy="228600"/>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Physical Environs</a:t>
              </a:r>
            </a:p>
          </p:txBody>
        </p:sp>
        <p:cxnSp>
          <p:nvCxnSpPr>
            <p:cNvPr id="30786" name="AutoShape 66">
              <a:extLst>
                <a:ext uri="{FF2B5EF4-FFF2-40B4-BE49-F238E27FC236}">
                  <a16:creationId xmlns:a16="http://schemas.microsoft.com/office/drawing/2014/main" id="{755A20D7-6BB7-3F47-997A-A4370DFF7FCA}"/>
                </a:ext>
              </a:extLst>
            </p:cNvPr>
            <p:cNvCxnSpPr>
              <a:cxnSpLocks noChangeShapeType="1"/>
              <a:stCxn id="30784" idx="1"/>
              <a:endCxn id="30777" idx="3"/>
            </p:cNvCxnSpPr>
            <p:nvPr/>
          </p:nvCxnSpPr>
          <p:spPr bwMode="auto">
            <a:xfrm flipH="1" flipV="1">
              <a:off x="5334000" y="4419600"/>
              <a:ext cx="1828800" cy="228600"/>
            </a:xfrm>
            <a:prstGeom prst="curvedConnector3">
              <a:avLst>
                <a:gd name="adj1" fmla="val 50000"/>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0787" name="Rectangle 67">
              <a:extLst>
                <a:ext uri="{FF2B5EF4-FFF2-40B4-BE49-F238E27FC236}">
                  <a16:creationId xmlns:a16="http://schemas.microsoft.com/office/drawing/2014/main" id="{A55E41EF-9CBA-AE4E-AB8C-455EF3911EC6}"/>
                </a:ext>
              </a:extLst>
            </p:cNvPr>
            <p:cNvSpPr>
              <a:spLocks noChangeArrowheads="1"/>
            </p:cNvSpPr>
            <p:nvPr/>
          </p:nvSpPr>
          <p:spPr bwMode="auto">
            <a:xfrm>
              <a:off x="6477000" y="4586288"/>
              <a:ext cx="495300" cy="215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a:solidFill>
                    <a:srgbClr val="000000"/>
                  </a:solidFill>
                  <a:latin typeface="Arial" charset="0"/>
                  <a:ea typeface="ＭＳ Ｐゴシック" charset="0"/>
                </a:rPr>
                <a:t>Affects</a:t>
              </a:r>
            </a:p>
          </p:txBody>
        </p:sp>
        <p:cxnSp>
          <p:nvCxnSpPr>
            <p:cNvPr id="30788" name="AutoShape 68">
              <a:extLst>
                <a:ext uri="{FF2B5EF4-FFF2-40B4-BE49-F238E27FC236}">
                  <a16:creationId xmlns:a16="http://schemas.microsoft.com/office/drawing/2014/main" id="{E9E39727-81E8-974D-A1B7-6CDA66A9C820}"/>
                </a:ext>
              </a:extLst>
            </p:cNvPr>
            <p:cNvCxnSpPr>
              <a:cxnSpLocks noChangeShapeType="1"/>
              <a:stCxn id="30784" idx="1"/>
              <a:endCxn id="30731" idx="0"/>
            </p:cNvCxnSpPr>
            <p:nvPr/>
          </p:nvCxnSpPr>
          <p:spPr bwMode="auto">
            <a:xfrm flipH="1">
              <a:off x="6477000" y="4648200"/>
              <a:ext cx="685800" cy="990600"/>
            </a:xfrm>
            <a:prstGeom prst="curvedConnector3">
              <a:avLst>
                <a:gd name="adj1" fmla="val 50000"/>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0789" name="Rectangle 69">
              <a:extLst>
                <a:ext uri="{FF2B5EF4-FFF2-40B4-BE49-F238E27FC236}">
                  <a16:creationId xmlns:a16="http://schemas.microsoft.com/office/drawing/2014/main" id="{C0450C17-8091-4847-B9CF-D0C968498EB2}"/>
                </a:ext>
              </a:extLst>
            </p:cNvPr>
            <p:cNvSpPr>
              <a:spLocks noChangeArrowheads="1"/>
            </p:cNvSpPr>
            <p:nvPr/>
          </p:nvSpPr>
          <p:spPr bwMode="auto">
            <a:xfrm>
              <a:off x="4114800" y="5334000"/>
              <a:ext cx="1219200" cy="228600"/>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Location</a:t>
              </a:r>
            </a:p>
          </p:txBody>
        </p:sp>
        <p:sp>
          <p:nvSpPr>
            <p:cNvPr id="30790" name="Rectangle 70">
              <a:extLst>
                <a:ext uri="{FF2B5EF4-FFF2-40B4-BE49-F238E27FC236}">
                  <a16:creationId xmlns:a16="http://schemas.microsoft.com/office/drawing/2014/main" id="{F747DBA1-4126-1346-8E86-F1057BC2A23E}"/>
                </a:ext>
              </a:extLst>
            </p:cNvPr>
            <p:cNvSpPr>
              <a:spLocks noChangeArrowheads="1"/>
            </p:cNvSpPr>
            <p:nvPr/>
          </p:nvSpPr>
          <p:spPr bwMode="auto">
            <a:xfrm>
              <a:off x="7162800" y="5105400"/>
              <a:ext cx="1371600" cy="228600"/>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Attributes</a:t>
              </a:r>
            </a:p>
          </p:txBody>
        </p:sp>
        <p:grpSp>
          <p:nvGrpSpPr>
            <p:cNvPr id="58439" name="Group 71">
              <a:extLst>
                <a:ext uri="{FF2B5EF4-FFF2-40B4-BE49-F238E27FC236}">
                  <a16:creationId xmlns:a16="http://schemas.microsoft.com/office/drawing/2014/main" id="{5CD10DDA-3AB3-224A-B429-CC4133720F8A}"/>
                </a:ext>
              </a:extLst>
            </p:cNvPr>
            <p:cNvGrpSpPr>
              <a:grpSpLocks/>
            </p:cNvGrpSpPr>
            <p:nvPr/>
          </p:nvGrpSpPr>
          <p:grpSpPr bwMode="auto">
            <a:xfrm>
              <a:off x="5791200" y="1143000"/>
              <a:ext cx="2817813" cy="1370013"/>
              <a:chOff x="3648" y="720"/>
              <a:chExt cx="1775" cy="863"/>
            </a:xfrm>
          </p:grpSpPr>
          <p:sp>
            <p:nvSpPr>
              <p:cNvPr id="30792" name="Rectangle 72">
                <a:extLst>
                  <a:ext uri="{FF2B5EF4-FFF2-40B4-BE49-F238E27FC236}">
                    <a16:creationId xmlns:a16="http://schemas.microsoft.com/office/drawing/2014/main" id="{A2A8C46B-C0D2-014A-8196-1ADE6520FEAC}"/>
                  </a:ext>
                </a:extLst>
              </p:cNvPr>
              <p:cNvSpPr>
                <a:spLocks noChangeArrowheads="1"/>
              </p:cNvSpPr>
              <p:nvPr/>
            </p:nvSpPr>
            <p:spPr bwMode="auto">
              <a:xfrm>
                <a:off x="4464" y="720"/>
                <a:ext cx="959" cy="287"/>
              </a:xfrm>
              <a:prstGeom prst="rect">
                <a:avLst/>
              </a:prstGeom>
              <a:solidFill>
                <a:srgbClr val="CCCCFF"/>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a:solidFill>
                      <a:srgbClr val="000000"/>
                    </a:solidFill>
                    <a:latin typeface="Arial" charset="0"/>
                    <a:ea typeface="ＭＳ Ｐゴシック" charset="0"/>
                  </a:rPr>
                  <a:t>Perspective</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a:solidFill>
                      <a:srgbClr val="000000"/>
                    </a:solidFill>
                    <a:latin typeface="Arial" charset="0"/>
                    <a:ea typeface="ＭＳ Ｐゴシック" charset="0"/>
                  </a:rPr>
                  <a:t>(Viewpoint)</a:t>
                </a:r>
              </a:p>
            </p:txBody>
          </p:sp>
          <p:sp>
            <p:nvSpPr>
              <p:cNvPr id="30793" name="Rectangle 73">
                <a:extLst>
                  <a:ext uri="{FF2B5EF4-FFF2-40B4-BE49-F238E27FC236}">
                    <a16:creationId xmlns:a16="http://schemas.microsoft.com/office/drawing/2014/main" id="{147FB1C5-D010-CB4B-8BD4-BFF998B90BD7}"/>
                  </a:ext>
                </a:extLst>
              </p:cNvPr>
              <p:cNvSpPr>
                <a:spLocks noChangeArrowheads="1"/>
              </p:cNvSpPr>
              <p:nvPr/>
            </p:nvSpPr>
            <p:spPr bwMode="auto">
              <a:xfrm>
                <a:off x="4464" y="1008"/>
                <a:ext cx="959" cy="143"/>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Defines Objects</a:t>
                </a:r>
              </a:p>
            </p:txBody>
          </p:sp>
          <p:sp>
            <p:nvSpPr>
              <p:cNvPr id="30794" name="Rectangle 74">
                <a:extLst>
                  <a:ext uri="{FF2B5EF4-FFF2-40B4-BE49-F238E27FC236}">
                    <a16:creationId xmlns:a16="http://schemas.microsoft.com/office/drawing/2014/main" id="{D3C6EBB0-55F0-AE4A-B1C9-8E86FCC6ED45}"/>
                  </a:ext>
                </a:extLst>
              </p:cNvPr>
              <p:cNvSpPr>
                <a:spLocks noChangeArrowheads="1"/>
              </p:cNvSpPr>
              <p:nvPr/>
            </p:nvSpPr>
            <p:spPr bwMode="auto">
              <a:xfrm>
                <a:off x="4464" y="1296"/>
                <a:ext cx="959" cy="143"/>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Defines Rules</a:t>
                </a:r>
              </a:p>
            </p:txBody>
          </p:sp>
          <p:sp>
            <p:nvSpPr>
              <p:cNvPr id="30795" name="Rectangle 75">
                <a:extLst>
                  <a:ext uri="{FF2B5EF4-FFF2-40B4-BE49-F238E27FC236}">
                    <a16:creationId xmlns:a16="http://schemas.microsoft.com/office/drawing/2014/main" id="{94E4E15B-AE7D-9945-AEFD-B01979348F31}"/>
                  </a:ext>
                </a:extLst>
              </p:cNvPr>
              <p:cNvSpPr>
                <a:spLocks noChangeArrowheads="1"/>
              </p:cNvSpPr>
              <p:nvPr/>
            </p:nvSpPr>
            <p:spPr bwMode="auto">
              <a:xfrm>
                <a:off x="4464" y="1440"/>
                <a:ext cx="959" cy="143"/>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Exposes Concerns</a:t>
                </a:r>
              </a:p>
            </p:txBody>
          </p:sp>
          <p:cxnSp>
            <p:nvCxnSpPr>
              <p:cNvPr id="30796" name="AutoShape 76">
                <a:extLst>
                  <a:ext uri="{FF2B5EF4-FFF2-40B4-BE49-F238E27FC236}">
                    <a16:creationId xmlns:a16="http://schemas.microsoft.com/office/drawing/2014/main" id="{31DCF775-8EC6-6149-87C3-A0E4B6DAE422}"/>
                  </a:ext>
                </a:extLst>
              </p:cNvPr>
              <p:cNvCxnSpPr>
                <a:cxnSpLocks noChangeShapeType="1"/>
              </p:cNvCxnSpPr>
              <p:nvPr/>
            </p:nvCxnSpPr>
            <p:spPr bwMode="auto">
              <a:xfrm flipH="1" flipV="1">
                <a:off x="3648" y="912"/>
                <a:ext cx="815" cy="143"/>
              </a:xfrm>
              <a:prstGeom prst="curvedConnector3">
                <a:avLst>
                  <a:gd name="adj1" fmla="val 50000"/>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0797" name="AutoShape 77">
                <a:extLst>
                  <a:ext uri="{FF2B5EF4-FFF2-40B4-BE49-F238E27FC236}">
                    <a16:creationId xmlns:a16="http://schemas.microsoft.com/office/drawing/2014/main" id="{C6027B23-C99A-D141-B559-33561D54FE02}"/>
                  </a:ext>
                </a:extLst>
              </p:cNvPr>
              <p:cNvCxnSpPr>
                <a:cxnSpLocks noChangeShapeType="1"/>
                <a:stCxn id="30793" idx="1"/>
              </p:cNvCxnSpPr>
              <p:nvPr/>
            </p:nvCxnSpPr>
            <p:spPr bwMode="auto">
              <a:xfrm flipH="1">
                <a:off x="3648" y="1080"/>
                <a:ext cx="815" cy="167"/>
              </a:xfrm>
              <a:prstGeom prst="curvedConnector3">
                <a:avLst>
                  <a:gd name="adj1" fmla="val 50000"/>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30798" name="AutoShape 78">
                <a:extLst>
                  <a:ext uri="{FF2B5EF4-FFF2-40B4-BE49-F238E27FC236}">
                    <a16:creationId xmlns:a16="http://schemas.microsoft.com/office/drawing/2014/main" id="{3ABA7C2D-EE9F-9547-A382-1E4FB1374926}"/>
                  </a:ext>
                </a:extLst>
              </p:cNvPr>
              <p:cNvCxnSpPr>
                <a:cxnSpLocks noChangeShapeType="1"/>
                <a:stCxn id="30793" idx="1"/>
              </p:cNvCxnSpPr>
              <p:nvPr/>
            </p:nvCxnSpPr>
            <p:spPr bwMode="auto">
              <a:xfrm flipH="1">
                <a:off x="4080" y="1080"/>
                <a:ext cx="383" cy="407"/>
              </a:xfrm>
              <a:prstGeom prst="curvedConnector3">
                <a:avLst>
                  <a:gd name="adj1" fmla="val 50000"/>
                </a:avLst>
              </a:prstGeom>
              <a:noFill/>
              <a:ln w="9360" cap="sq">
                <a:solidFill>
                  <a:srgbClr val="000000"/>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30799" name="Rectangle 79">
                <a:extLst>
                  <a:ext uri="{FF2B5EF4-FFF2-40B4-BE49-F238E27FC236}">
                    <a16:creationId xmlns:a16="http://schemas.microsoft.com/office/drawing/2014/main" id="{3DCCA4B8-3F34-C44B-AECD-0DE8C88CA19C}"/>
                  </a:ext>
                </a:extLst>
              </p:cNvPr>
              <p:cNvSpPr>
                <a:spLocks noChangeArrowheads="1"/>
              </p:cNvSpPr>
              <p:nvPr/>
            </p:nvSpPr>
            <p:spPr bwMode="auto">
              <a:xfrm>
                <a:off x="4464" y="1152"/>
                <a:ext cx="959" cy="143"/>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Arial" charset="0"/>
                    <a:ea typeface="ＭＳ Ｐゴシック" charset="0"/>
                  </a:rPr>
                  <a:t> Defines Relations</a:t>
                </a:r>
              </a:p>
            </p:txBody>
          </p:sp>
        </p:grpSp>
      </p:grpSp>
    </p:spTree>
    <p:extLst>
      <p:ext uri="{BB962C8B-B14F-4D97-AF65-F5344CB8AC3E}">
        <p14:creationId xmlns:p14="http://schemas.microsoft.com/office/powerpoint/2010/main" val="22241604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2E2E55-82F2-8E42-8D55-23AC7E5E8040}"/>
              </a:ext>
            </a:extLst>
          </p:cNvPr>
          <p:cNvGrpSpPr/>
          <p:nvPr/>
        </p:nvGrpSpPr>
        <p:grpSpPr>
          <a:xfrm>
            <a:off x="228600" y="1293779"/>
            <a:ext cx="8808396" cy="5411821"/>
            <a:chOff x="228600" y="-23813"/>
            <a:chExt cx="8839200" cy="6729413"/>
          </a:xfrm>
        </p:grpSpPr>
        <p:grpSp>
          <p:nvGrpSpPr>
            <p:cNvPr id="530434" name="Group 2">
              <a:extLst>
                <a:ext uri="{FF2B5EF4-FFF2-40B4-BE49-F238E27FC236}">
                  <a16:creationId xmlns:a16="http://schemas.microsoft.com/office/drawing/2014/main" id="{B2466964-9BCC-2B4B-84D1-E2B3090AF296}"/>
                </a:ext>
              </a:extLst>
            </p:cNvPr>
            <p:cNvGrpSpPr>
              <a:grpSpLocks/>
            </p:cNvGrpSpPr>
            <p:nvPr/>
          </p:nvGrpSpPr>
          <p:grpSpPr bwMode="auto">
            <a:xfrm>
              <a:off x="4800600" y="304800"/>
              <a:ext cx="4114800" cy="2971800"/>
              <a:chOff x="1152" y="1056"/>
              <a:chExt cx="3744" cy="2544"/>
            </a:xfrm>
          </p:grpSpPr>
          <p:sp>
            <p:nvSpPr>
              <p:cNvPr id="530435" name="Rectangle 3">
                <a:extLst>
                  <a:ext uri="{FF2B5EF4-FFF2-40B4-BE49-F238E27FC236}">
                    <a16:creationId xmlns:a16="http://schemas.microsoft.com/office/drawing/2014/main" id="{7B2F36EE-C2C5-B444-AFB8-1CCF5C998DB3}"/>
                  </a:ext>
                </a:extLst>
              </p:cNvPr>
              <p:cNvSpPr>
                <a:spLocks noChangeArrowheads="1"/>
              </p:cNvSpPr>
              <p:nvPr/>
            </p:nvSpPr>
            <p:spPr bwMode="auto">
              <a:xfrm>
                <a:off x="3648" y="1104"/>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ja-JP" sz="1200">
                    <a:latin typeface="Arial" panose="020B0604020202020204" pitchFamily="34" charset="0"/>
                    <a:ea typeface="Osaka" panose="020B0600000000000000" pitchFamily="34" charset="-128"/>
                  </a:rPr>
                  <a:t>Functional</a:t>
                </a:r>
                <a:br>
                  <a:rPr kumimoji="1" lang="en-US" altLang="ja-JP" sz="1200">
                    <a:latin typeface="Arial" panose="020B0604020202020204" pitchFamily="34" charset="0"/>
                    <a:ea typeface="Osaka" panose="020B0600000000000000" pitchFamily="34" charset="-128"/>
                  </a:rPr>
                </a:br>
                <a:r>
                  <a:rPr kumimoji="1" lang="en-US" altLang="ja-JP" sz="1200">
                    <a:latin typeface="Arial" panose="020B0604020202020204" pitchFamily="34" charset="0"/>
                    <a:ea typeface="Osaka" panose="020B0600000000000000" pitchFamily="34" charset="-128"/>
                  </a:rPr>
                  <a:t>Object</a:t>
                </a:r>
              </a:p>
            </p:txBody>
          </p:sp>
          <p:sp>
            <p:nvSpPr>
              <p:cNvPr id="530436" name="Rectangle 4">
                <a:extLst>
                  <a:ext uri="{FF2B5EF4-FFF2-40B4-BE49-F238E27FC236}">
                    <a16:creationId xmlns:a16="http://schemas.microsoft.com/office/drawing/2014/main" id="{B8C5D45B-9D46-E54C-9EED-94636300FAEB}"/>
                  </a:ext>
                </a:extLst>
              </p:cNvPr>
              <p:cNvSpPr>
                <a:spLocks noChangeArrowheads="1"/>
              </p:cNvSpPr>
              <p:nvPr/>
            </p:nvSpPr>
            <p:spPr bwMode="auto">
              <a:xfrm>
                <a:off x="1200" y="220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ja-JP" sz="1200">
                    <a:latin typeface="Arial" panose="020B0604020202020204" pitchFamily="34" charset="0"/>
                    <a:ea typeface="Osaka" panose="020B0600000000000000" pitchFamily="34" charset="-128"/>
                  </a:rPr>
                  <a:t>Node</a:t>
                </a:r>
              </a:p>
            </p:txBody>
          </p:sp>
          <p:sp>
            <p:nvSpPr>
              <p:cNvPr id="530437" name="Rectangle 5">
                <a:extLst>
                  <a:ext uri="{FF2B5EF4-FFF2-40B4-BE49-F238E27FC236}">
                    <a16:creationId xmlns:a16="http://schemas.microsoft.com/office/drawing/2014/main" id="{4060258A-0BA8-6E43-BB03-AF152DE80CBD}"/>
                  </a:ext>
                </a:extLst>
              </p:cNvPr>
              <p:cNvSpPr>
                <a:spLocks noChangeArrowheads="1"/>
              </p:cNvSpPr>
              <p:nvPr/>
            </p:nvSpPr>
            <p:spPr bwMode="auto">
              <a:xfrm>
                <a:off x="3648" y="2208"/>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ja-JP" sz="1200">
                    <a:latin typeface="Arial" panose="020B0604020202020204" pitchFamily="34" charset="0"/>
                    <a:ea typeface="Osaka" panose="020B0600000000000000" pitchFamily="34" charset="-128"/>
                  </a:rPr>
                  <a:t>Link</a:t>
                </a:r>
              </a:p>
            </p:txBody>
          </p:sp>
          <p:sp>
            <p:nvSpPr>
              <p:cNvPr id="530438" name="Rectangle 6">
                <a:extLst>
                  <a:ext uri="{FF2B5EF4-FFF2-40B4-BE49-F238E27FC236}">
                    <a16:creationId xmlns:a16="http://schemas.microsoft.com/office/drawing/2014/main" id="{9D7C6FA1-E923-F04B-87FE-E650686A23CE}"/>
                  </a:ext>
                </a:extLst>
              </p:cNvPr>
              <p:cNvSpPr>
                <a:spLocks noChangeArrowheads="1"/>
              </p:cNvSpPr>
              <p:nvPr/>
            </p:nvSpPr>
            <p:spPr bwMode="auto">
              <a:xfrm>
                <a:off x="2496" y="3120"/>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ja-JP" sz="1200">
                    <a:latin typeface="Arial" panose="020B0604020202020204" pitchFamily="34" charset="0"/>
                    <a:ea typeface="Osaka" panose="020B0600000000000000" pitchFamily="34" charset="-128"/>
                  </a:rPr>
                  <a:t>Information</a:t>
                </a:r>
                <a:br>
                  <a:rPr kumimoji="1" lang="en-US" altLang="ja-JP" sz="1200">
                    <a:latin typeface="Arial" panose="020B0604020202020204" pitchFamily="34" charset="0"/>
                    <a:ea typeface="Osaka" panose="020B0600000000000000" pitchFamily="34" charset="-128"/>
                  </a:rPr>
                </a:br>
                <a:r>
                  <a:rPr kumimoji="1" lang="en-US" altLang="ja-JP" sz="1200">
                    <a:latin typeface="Arial" panose="020B0604020202020204" pitchFamily="34" charset="0"/>
                    <a:ea typeface="Osaka" panose="020B0600000000000000" pitchFamily="34" charset="-128"/>
                  </a:rPr>
                  <a:t>Object</a:t>
                </a:r>
              </a:p>
            </p:txBody>
          </p:sp>
          <p:sp>
            <p:nvSpPr>
              <p:cNvPr id="530439" name="Line 7">
                <a:extLst>
                  <a:ext uri="{FF2B5EF4-FFF2-40B4-BE49-F238E27FC236}">
                    <a16:creationId xmlns:a16="http://schemas.microsoft.com/office/drawing/2014/main" id="{8D23F7F8-5CFC-3D4B-9DEC-50B008601D5D}"/>
                  </a:ext>
                </a:extLst>
              </p:cNvPr>
              <p:cNvSpPr>
                <a:spLocks noChangeShapeType="1"/>
              </p:cNvSpPr>
              <p:nvPr/>
            </p:nvSpPr>
            <p:spPr bwMode="auto">
              <a:xfrm flipH="1">
                <a:off x="1728" y="1584"/>
                <a:ext cx="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440" name="Text Box 8">
                <a:extLst>
                  <a:ext uri="{FF2B5EF4-FFF2-40B4-BE49-F238E27FC236}">
                    <a16:creationId xmlns:a16="http://schemas.microsoft.com/office/drawing/2014/main" id="{67E5B223-6DFC-1F4D-97FE-5AC80E915F82}"/>
                  </a:ext>
                </a:extLst>
              </p:cNvPr>
              <p:cNvSpPr txBox="1">
                <a:spLocks noChangeArrowheads="1"/>
              </p:cNvSpPr>
              <p:nvPr/>
            </p:nvSpPr>
            <p:spPr bwMode="auto">
              <a:xfrm>
                <a:off x="2544" y="1056"/>
                <a:ext cx="767"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Performs</a:t>
                </a:r>
              </a:p>
            </p:txBody>
          </p:sp>
          <p:sp>
            <p:nvSpPr>
              <p:cNvPr id="530441" name="Text Box 9">
                <a:extLst>
                  <a:ext uri="{FF2B5EF4-FFF2-40B4-BE49-F238E27FC236}">
                    <a16:creationId xmlns:a16="http://schemas.microsoft.com/office/drawing/2014/main" id="{B0C3BCE2-1E6C-2D4F-B1B9-CC3CD583F9EC}"/>
                  </a:ext>
                </a:extLst>
              </p:cNvPr>
              <p:cNvSpPr txBox="1">
                <a:spLocks noChangeArrowheads="1"/>
              </p:cNvSpPr>
              <p:nvPr/>
            </p:nvSpPr>
            <p:spPr bwMode="auto">
              <a:xfrm>
                <a:off x="1728" y="1680"/>
                <a:ext cx="1296"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Owns</a:t>
                </a:r>
              </a:p>
            </p:txBody>
          </p:sp>
          <p:sp>
            <p:nvSpPr>
              <p:cNvPr id="530442" name="Line 10">
                <a:extLst>
                  <a:ext uri="{FF2B5EF4-FFF2-40B4-BE49-F238E27FC236}">
                    <a16:creationId xmlns:a16="http://schemas.microsoft.com/office/drawing/2014/main" id="{BC8C535E-2968-8447-A474-604434626B0E}"/>
                  </a:ext>
                </a:extLst>
              </p:cNvPr>
              <p:cNvSpPr>
                <a:spLocks noChangeShapeType="1"/>
              </p:cNvSpPr>
              <p:nvPr/>
            </p:nvSpPr>
            <p:spPr bwMode="auto">
              <a:xfrm>
                <a:off x="4080" y="1584"/>
                <a:ext cx="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443" name="Line 11">
                <a:extLst>
                  <a:ext uri="{FF2B5EF4-FFF2-40B4-BE49-F238E27FC236}">
                    <a16:creationId xmlns:a16="http://schemas.microsoft.com/office/drawing/2014/main" id="{00286D36-5CB2-ED4E-B8EF-2E97A02C8310}"/>
                  </a:ext>
                </a:extLst>
              </p:cNvPr>
              <p:cNvSpPr>
                <a:spLocks noChangeShapeType="1"/>
              </p:cNvSpPr>
              <p:nvPr/>
            </p:nvSpPr>
            <p:spPr bwMode="auto">
              <a:xfrm flipV="1">
                <a:off x="2112" y="2448"/>
                <a:ext cx="1536"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444" name="Text Box 12">
                <a:extLst>
                  <a:ext uri="{FF2B5EF4-FFF2-40B4-BE49-F238E27FC236}">
                    <a16:creationId xmlns:a16="http://schemas.microsoft.com/office/drawing/2014/main" id="{827FA03A-30FA-2248-AA39-75F5C63FB32B}"/>
                  </a:ext>
                </a:extLst>
              </p:cNvPr>
              <p:cNvSpPr txBox="1">
                <a:spLocks noChangeArrowheads="1"/>
              </p:cNvSpPr>
              <p:nvPr/>
            </p:nvSpPr>
            <p:spPr bwMode="auto">
              <a:xfrm>
                <a:off x="2592" y="2208"/>
                <a:ext cx="769"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Connects</a:t>
                </a:r>
              </a:p>
            </p:txBody>
          </p:sp>
          <p:sp>
            <p:nvSpPr>
              <p:cNvPr id="530445" name="Line 13">
                <a:extLst>
                  <a:ext uri="{FF2B5EF4-FFF2-40B4-BE49-F238E27FC236}">
                    <a16:creationId xmlns:a16="http://schemas.microsoft.com/office/drawing/2014/main" id="{EB4361B9-3BEC-C547-A38A-D488BA9B9A63}"/>
                  </a:ext>
                </a:extLst>
              </p:cNvPr>
              <p:cNvSpPr>
                <a:spLocks noChangeShapeType="1"/>
              </p:cNvSpPr>
              <p:nvPr/>
            </p:nvSpPr>
            <p:spPr bwMode="auto">
              <a:xfrm>
                <a:off x="1680" y="2688"/>
                <a:ext cx="816"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446" name="Text Box 14">
                <a:extLst>
                  <a:ext uri="{FF2B5EF4-FFF2-40B4-BE49-F238E27FC236}">
                    <a16:creationId xmlns:a16="http://schemas.microsoft.com/office/drawing/2014/main" id="{E4F79EB2-F56E-F447-8521-C5EF39F2D016}"/>
                  </a:ext>
                </a:extLst>
              </p:cNvPr>
              <p:cNvSpPr txBox="1">
                <a:spLocks noChangeArrowheads="1"/>
              </p:cNvSpPr>
              <p:nvPr/>
            </p:nvSpPr>
            <p:spPr bwMode="auto">
              <a:xfrm>
                <a:off x="1152" y="2976"/>
                <a:ext cx="1056" cy="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Generates or consumes </a:t>
                </a:r>
              </a:p>
            </p:txBody>
          </p:sp>
          <p:sp>
            <p:nvSpPr>
              <p:cNvPr id="530447" name="Line 15">
                <a:extLst>
                  <a:ext uri="{FF2B5EF4-FFF2-40B4-BE49-F238E27FC236}">
                    <a16:creationId xmlns:a16="http://schemas.microsoft.com/office/drawing/2014/main" id="{94B3867E-4EC6-5642-99A4-E9E63EFE089D}"/>
                  </a:ext>
                </a:extLst>
              </p:cNvPr>
              <p:cNvSpPr>
                <a:spLocks noChangeShapeType="1"/>
              </p:cNvSpPr>
              <p:nvPr/>
            </p:nvSpPr>
            <p:spPr bwMode="auto">
              <a:xfrm flipV="1">
                <a:off x="3408" y="2688"/>
                <a:ext cx="720"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448" name="Text Box 16">
                <a:extLst>
                  <a:ext uri="{FF2B5EF4-FFF2-40B4-BE49-F238E27FC236}">
                    <a16:creationId xmlns:a16="http://schemas.microsoft.com/office/drawing/2014/main" id="{FB72A42D-1073-6C43-8605-F5F011079859}"/>
                  </a:ext>
                </a:extLst>
              </p:cNvPr>
              <p:cNvSpPr txBox="1">
                <a:spLocks noChangeArrowheads="1"/>
              </p:cNvSpPr>
              <p:nvPr/>
            </p:nvSpPr>
            <p:spPr bwMode="auto">
              <a:xfrm>
                <a:off x="3743" y="3071"/>
                <a:ext cx="1058"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Is exchanged over </a:t>
                </a:r>
              </a:p>
            </p:txBody>
          </p:sp>
          <p:sp>
            <p:nvSpPr>
              <p:cNvPr id="530449" name="Rectangle 17">
                <a:extLst>
                  <a:ext uri="{FF2B5EF4-FFF2-40B4-BE49-F238E27FC236}">
                    <a16:creationId xmlns:a16="http://schemas.microsoft.com/office/drawing/2014/main" id="{EDD8F9EA-9846-DC46-9119-6CF4CE47FF9A}"/>
                  </a:ext>
                </a:extLst>
              </p:cNvPr>
              <p:cNvSpPr>
                <a:spLocks noChangeArrowheads="1"/>
              </p:cNvSpPr>
              <p:nvPr/>
            </p:nvSpPr>
            <p:spPr bwMode="auto">
              <a:xfrm>
                <a:off x="1200" y="1104"/>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ja-JP" sz="1200">
                    <a:latin typeface="Arial" panose="020B0604020202020204" pitchFamily="34" charset="0"/>
                    <a:ea typeface="Osaka" panose="020B0600000000000000" pitchFamily="34" charset="-128"/>
                  </a:rPr>
                  <a:t>Enterprise</a:t>
                </a:r>
                <a:br>
                  <a:rPr kumimoji="1" lang="en-US" altLang="ja-JP" sz="1200">
                    <a:latin typeface="Arial" panose="020B0604020202020204" pitchFamily="34" charset="0"/>
                    <a:ea typeface="Osaka" panose="020B0600000000000000" pitchFamily="34" charset="-128"/>
                  </a:rPr>
                </a:br>
                <a:r>
                  <a:rPr kumimoji="1" lang="en-US" altLang="ja-JP" sz="1200">
                    <a:latin typeface="Arial" panose="020B0604020202020204" pitchFamily="34" charset="0"/>
                    <a:ea typeface="Osaka" panose="020B0600000000000000" pitchFamily="34" charset="-128"/>
                  </a:rPr>
                  <a:t>Object</a:t>
                </a:r>
              </a:p>
            </p:txBody>
          </p:sp>
          <p:sp>
            <p:nvSpPr>
              <p:cNvPr id="530450" name="Line 18">
                <a:extLst>
                  <a:ext uri="{FF2B5EF4-FFF2-40B4-BE49-F238E27FC236}">
                    <a16:creationId xmlns:a16="http://schemas.microsoft.com/office/drawing/2014/main" id="{0BA8BB47-9A62-ED4A-9C6E-06795466CDF8}"/>
                  </a:ext>
                </a:extLst>
              </p:cNvPr>
              <p:cNvSpPr>
                <a:spLocks noChangeShapeType="1"/>
              </p:cNvSpPr>
              <p:nvPr/>
            </p:nvSpPr>
            <p:spPr bwMode="auto">
              <a:xfrm flipV="1">
                <a:off x="2112" y="1344"/>
                <a:ext cx="15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451" name="Text Box 19">
                <a:extLst>
                  <a:ext uri="{FF2B5EF4-FFF2-40B4-BE49-F238E27FC236}">
                    <a16:creationId xmlns:a16="http://schemas.microsoft.com/office/drawing/2014/main" id="{1D174AE3-2151-7543-8C0C-0E18C6C8807B}"/>
                  </a:ext>
                </a:extLst>
              </p:cNvPr>
              <p:cNvSpPr txBox="1">
                <a:spLocks noChangeArrowheads="1"/>
              </p:cNvSpPr>
              <p:nvPr/>
            </p:nvSpPr>
            <p:spPr bwMode="auto">
              <a:xfrm>
                <a:off x="4128" y="1776"/>
                <a:ext cx="768"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Interacts over</a:t>
                </a:r>
              </a:p>
            </p:txBody>
          </p:sp>
          <p:sp>
            <p:nvSpPr>
              <p:cNvPr id="530452" name="Line 20">
                <a:extLst>
                  <a:ext uri="{FF2B5EF4-FFF2-40B4-BE49-F238E27FC236}">
                    <a16:creationId xmlns:a16="http://schemas.microsoft.com/office/drawing/2014/main" id="{9ECCF485-476C-1D4C-9634-964C15ED0A0E}"/>
                  </a:ext>
                </a:extLst>
              </p:cNvPr>
              <p:cNvSpPr>
                <a:spLocks noChangeShapeType="1"/>
              </p:cNvSpPr>
              <p:nvPr/>
            </p:nvSpPr>
            <p:spPr bwMode="auto">
              <a:xfrm flipV="1">
                <a:off x="2112" y="1584"/>
                <a:ext cx="1536"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453" name="Text Box 21">
                <a:extLst>
                  <a:ext uri="{FF2B5EF4-FFF2-40B4-BE49-F238E27FC236}">
                    <a16:creationId xmlns:a16="http://schemas.microsoft.com/office/drawing/2014/main" id="{2AA77E1A-BAE3-104E-8168-6126CA71CB50}"/>
                  </a:ext>
                </a:extLst>
              </p:cNvPr>
              <p:cNvSpPr txBox="1">
                <a:spLocks noChangeArrowheads="1"/>
              </p:cNvSpPr>
              <p:nvPr/>
            </p:nvSpPr>
            <p:spPr bwMode="auto">
              <a:xfrm>
                <a:off x="2640" y="1632"/>
                <a:ext cx="624"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Hosts</a:t>
                </a:r>
              </a:p>
            </p:txBody>
          </p:sp>
        </p:grpSp>
        <p:grpSp>
          <p:nvGrpSpPr>
            <p:cNvPr id="530454" name="Group 22">
              <a:extLst>
                <a:ext uri="{FF2B5EF4-FFF2-40B4-BE49-F238E27FC236}">
                  <a16:creationId xmlns:a16="http://schemas.microsoft.com/office/drawing/2014/main" id="{65A08423-078A-9442-AB97-37EFE78E421F}"/>
                </a:ext>
              </a:extLst>
            </p:cNvPr>
            <p:cNvGrpSpPr>
              <a:grpSpLocks/>
            </p:cNvGrpSpPr>
            <p:nvPr/>
          </p:nvGrpSpPr>
          <p:grpSpPr bwMode="auto">
            <a:xfrm>
              <a:off x="228600" y="381000"/>
              <a:ext cx="4419600" cy="2819400"/>
              <a:chOff x="1152" y="1200"/>
              <a:chExt cx="3744" cy="2496"/>
            </a:xfrm>
          </p:grpSpPr>
          <p:sp>
            <p:nvSpPr>
              <p:cNvPr id="530455" name="Rectangle 23">
                <a:extLst>
                  <a:ext uri="{FF2B5EF4-FFF2-40B4-BE49-F238E27FC236}">
                    <a16:creationId xmlns:a16="http://schemas.microsoft.com/office/drawing/2014/main" id="{CCA8E544-9B12-6642-89E9-84F2390617C0}"/>
                  </a:ext>
                </a:extLst>
              </p:cNvPr>
              <p:cNvSpPr>
                <a:spLocks noChangeArrowheads="1"/>
              </p:cNvSpPr>
              <p:nvPr/>
            </p:nvSpPr>
            <p:spPr bwMode="auto">
              <a:xfrm>
                <a:off x="3648" y="1200"/>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ja-JP" sz="1200">
                    <a:latin typeface="Arial" panose="020B0604020202020204" pitchFamily="34" charset="0"/>
                    <a:ea typeface="Osaka" panose="020B0600000000000000" pitchFamily="34" charset="-128"/>
                  </a:rPr>
                  <a:t>Operational </a:t>
                </a:r>
              </a:p>
              <a:p>
                <a:pPr algn="ctr"/>
                <a:r>
                  <a:rPr kumimoji="1" lang="en-US" altLang="ja-JP" sz="1200">
                    <a:latin typeface="Arial" panose="020B0604020202020204" pitchFamily="34" charset="0"/>
                    <a:ea typeface="Osaka" panose="020B0600000000000000" pitchFamily="34" charset="-128"/>
                  </a:rPr>
                  <a:t>Node</a:t>
                </a:r>
              </a:p>
            </p:txBody>
          </p:sp>
          <p:sp>
            <p:nvSpPr>
              <p:cNvPr id="530456" name="Rectangle 24">
                <a:extLst>
                  <a:ext uri="{FF2B5EF4-FFF2-40B4-BE49-F238E27FC236}">
                    <a16:creationId xmlns:a16="http://schemas.microsoft.com/office/drawing/2014/main" id="{35B2F24B-51AB-1646-BDC8-F204E0432B54}"/>
                  </a:ext>
                </a:extLst>
              </p:cNvPr>
              <p:cNvSpPr>
                <a:spLocks noChangeArrowheads="1"/>
              </p:cNvSpPr>
              <p:nvPr/>
            </p:nvSpPr>
            <p:spPr bwMode="auto">
              <a:xfrm>
                <a:off x="1200" y="2304"/>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ja-JP" sz="1200">
                    <a:latin typeface="Arial" panose="020B0604020202020204" pitchFamily="34" charset="0"/>
                    <a:ea typeface="Osaka" panose="020B0600000000000000" pitchFamily="34" charset="-128"/>
                  </a:rPr>
                  <a:t>System</a:t>
                </a:r>
              </a:p>
              <a:p>
                <a:pPr algn="ctr"/>
                <a:r>
                  <a:rPr kumimoji="1" lang="en-US" altLang="ja-JP" sz="1200">
                    <a:latin typeface="Arial" panose="020B0604020202020204" pitchFamily="34" charset="0"/>
                    <a:ea typeface="Osaka" panose="020B0600000000000000" pitchFamily="34" charset="-128"/>
                  </a:rPr>
                  <a:t>Function</a:t>
                </a:r>
              </a:p>
            </p:txBody>
          </p:sp>
          <p:sp>
            <p:nvSpPr>
              <p:cNvPr id="530457" name="Rectangle 25">
                <a:extLst>
                  <a:ext uri="{FF2B5EF4-FFF2-40B4-BE49-F238E27FC236}">
                    <a16:creationId xmlns:a16="http://schemas.microsoft.com/office/drawing/2014/main" id="{EEEE7C23-F90F-9841-9336-35CF2D7C4CDB}"/>
                  </a:ext>
                </a:extLst>
              </p:cNvPr>
              <p:cNvSpPr>
                <a:spLocks noChangeArrowheads="1"/>
              </p:cNvSpPr>
              <p:nvPr/>
            </p:nvSpPr>
            <p:spPr bwMode="auto">
              <a:xfrm>
                <a:off x="3648" y="2304"/>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ja-JP" sz="1200">
                    <a:latin typeface="Arial" panose="020B0604020202020204" pitchFamily="34" charset="0"/>
                    <a:ea typeface="Osaka" panose="020B0600000000000000" pitchFamily="34" charset="-128"/>
                  </a:rPr>
                  <a:t>System </a:t>
                </a:r>
              </a:p>
              <a:p>
                <a:pPr algn="ctr"/>
                <a:r>
                  <a:rPr kumimoji="1" lang="en-US" altLang="ja-JP" sz="1200">
                    <a:latin typeface="Arial" panose="020B0604020202020204" pitchFamily="34" charset="0"/>
                    <a:ea typeface="Osaka" panose="020B0600000000000000" pitchFamily="34" charset="-128"/>
                  </a:rPr>
                  <a:t>Node</a:t>
                </a:r>
              </a:p>
            </p:txBody>
          </p:sp>
          <p:sp>
            <p:nvSpPr>
              <p:cNvPr id="530458" name="Rectangle 26">
                <a:extLst>
                  <a:ext uri="{FF2B5EF4-FFF2-40B4-BE49-F238E27FC236}">
                    <a16:creationId xmlns:a16="http://schemas.microsoft.com/office/drawing/2014/main" id="{F2EDD515-7561-E84F-8086-8F036DC2374B}"/>
                  </a:ext>
                </a:extLst>
              </p:cNvPr>
              <p:cNvSpPr>
                <a:spLocks noChangeArrowheads="1"/>
              </p:cNvSpPr>
              <p:nvPr/>
            </p:nvSpPr>
            <p:spPr bwMode="auto">
              <a:xfrm>
                <a:off x="2496" y="3216"/>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ja-JP" sz="1200">
                    <a:latin typeface="Arial" panose="020B0604020202020204" pitchFamily="34" charset="0"/>
                    <a:ea typeface="Osaka" panose="020B0600000000000000" pitchFamily="34" charset="-128"/>
                  </a:rPr>
                  <a:t>System </a:t>
                </a:r>
              </a:p>
              <a:p>
                <a:pPr algn="ctr"/>
                <a:r>
                  <a:rPr kumimoji="1" lang="en-US" altLang="ja-JP" sz="1200">
                    <a:latin typeface="Arial" panose="020B0604020202020204" pitchFamily="34" charset="0"/>
                    <a:ea typeface="Osaka" panose="020B0600000000000000" pitchFamily="34" charset="-128"/>
                  </a:rPr>
                  <a:t>Data</a:t>
                </a:r>
              </a:p>
            </p:txBody>
          </p:sp>
          <p:sp>
            <p:nvSpPr>
              <p:cNvPr id="530459" name="Line 27">
                <a:extLst>
                  <a:ext uri="{FF2B5EF4-FFF2-40B4-BE49-F238E27FC236}">
                    <a16:creationId xmlns:a16="http://schemas.microsoft.com/office/drawing/2014/main" id="{42EF16C0-57E2-A143-80BB-74A6F48555EC}"/>
                  </a:ext>
                </a:extLst>
              </p:cNvPr>
              <p:cNvSpPr>
                <a:spLocks noChangeShapeType="1"/>
              </p:cNvSpPr>
              <p:nvPr/>
            </p:nvSpPr>
            <p:spPr bwMode="auto">
              <a:xfrm flipH="1">
                <a:off x="1728" y="1680"/>
                <a:ext cx="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460" name="Text Box 28">
                <a:extLst>
                  <a:ext uri="{FF2B5EF4-FFF2-40B4-BE49-F238E27FC236}">
                    <a16:creationId xmlns:a16="http://schemas.microsoft.com/office/drawing/2014/main" id="{04B5E43B-9814-4549-941D-C17C295851C5}"/>
                  </a:ext>
                </a:extLst>
              </p:cNvPr>
              <p:cNvSpPr txBox="1">
                <a:spLocks noChangeArrowheads="1"/>
              </p:cNvSpPr>
              <p:nvPr/>
            </p:nvSpPr>
            <p:spPr bwMode="auto">
              <a:xfrm>
                <a:off x="2544" y="1200"/>
                <a:ext cx="766"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Performs</a:t>
                </a:r>
              </a:p>
            </p:txBody>
          </p:sp>
          <p:sp>
            <p:nvSpPr>
              <p:cNvPr id="530461" name="Text Box 29">
                <a:extLst>
                  <a:ext uri="{FF2B5EF4-FFF2-40B4-BE49-F238E27FC236}">
                    <a16:creationId xmlns:a16="http://schemas.microsoft.com/office/drawing/2014/main" id="{A58BA612-D9EE-E449-B387-FF1B51B26096}"/>
                  </a:ext>
                </a:extLst>
              </p:cNvPr>
              <p:cNvSpPr txBox="1">
                <a:spLocks noChangeArrowheads="1"/>
              </p:cNvSpPr>
              <p:nvPr/>
            </p:nvSpPr>
            <p:spPr bwMode="auto">
              <a:xfrm>
                <a:off x="1729" y="1775"/>
                <a:ext cx="129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Is implemented by</a:t>
                </a:r>
              </a:p>
            </p:txBody>
          </p:sp>
          <p:sp>
            <p:nvSpPr>
              <p:cNvPr id="530462" name="Line 30">
                <a:extLst>
                  <a:ext uri="{FF2B5EF4-FFF2-40B4-BE49-F238E27FC236}">
                    <a16:creationId xmlns:a16="http://schemas.microsoft.com/office/drawing/2014/main" id="{C217A81B-48DC-114D-9AC4-80204BC14DF3}"/>
                  </a:ext>
                </a:extLst>
              </p:cNvPr>
              <p:cNvSpPr>
                <a:spLocks noChangeShapeType="1"/>
              </p:cNvSpPr>
              <p:nvPr/>
            </p:nvSpPr>
            <p:spPr bwMode="auto">
              <a:xfrm>
                <a:off x="4080" y="1680"/>
                <a:ext cx="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463" name="Line 31">
                <a:extLst>
                  <a:ext uri="{FF2B5EF4-FFF2-40B4-BE49-F238E27FC236}">
                    <a16:creationId xmlns:a16="http://schemas.microsoft.com/office/drawing/2014/main" id="{14E13A38-9567-744A-8EA7-C09E1C9F8061}"/>
                  </a:ext>
                </a:extLst>
              </p:cNvPr>
              <p:cNvSpPr>
                <a:spLocks noChangeShapeType="1"/>
              </p:cNvSpPr>
              <p:nvPr/>
            </p:nvSpPr>
            <p:spPr bwMode="auto">
              <a:xfrm flipV="1">
                <a:off x="2112" y="2544"/>
                <a:ext cx="1536"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464" name="Text Box 32">
                <a:extLst>
                  <a:ext uri="{FF2B5EF4-FFF2-40B4-BE49-F238E27FC236}">
                    <a16:creationId xmlns:a16="http://schemas.microsoft.com/office/drawing/2014/main" id="{B7FA31BA-5A00-8D47-A8A3-8D701F107ACD}"/>
                  </a:ext>
                </a:extLst>
              </p:cNvPr>
              <p:cNvSpPr txBox="1">
                <a:spLocks noChangeArrowheads="1"/>
              </p:cNvSpPr>
              <p:nvPr/>
            </p:nvSpPr>
            <p:spPr bwMode="auto">
              <a:xfrm>
                <a:off x="2594" y="2305"/>
                <a:ext cx="768"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Hosts</a:t>
                </a:r>
              </a:p>
            </p:txBody>
          </p:sp>
          <p:sp>
            <p:nvSpPr>
              <p:cNvPr id="530465" name="Line 33">
                <a:extLst>
                  <a:ext uri="{FF2B5EF4-FFF2-40B4-BE49-F238E27FC236}">
                    <a16:creationId xmlns:a16="http://schemas.microsoft.com/office/drawing/2014/main" id="{9A6C3494-A861-FA45-8F08-7812430B28B4}"/>
                  </a:ext>
                </a:extLst>
              </p:cNvPr>
              <p:cNvSpPr>
                <a:spLocks noChangeShapeType="1"/>
              </p:cNvSpPr>
              <p:nvPr/>
            </p:nvSpPr>
            <p:spPr bwMode="auto">
              <a:xfrm>
                <a:off x="1680" y="2784"/>
                <a:ext cx="816"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466" name="Text Box 34">
                <a:extLst>
                  <a:ext uri="{FF2B5EF4-FFF2-40B4-BE49-F238E27FC236}">
                    <a16:creationId xmlns:a16="http://schemas.microsoft.com/office/drawing/2014/main" id="{F34E7A93-94ED-C74A-96FE-634790DFCC66}"/>
                  </a:ext>
                </a:extLst>
              </p:cNvPr>
              <p:cNvSpPr txBox="1">
                <a:spLocks noChangeArrowheads="1"/>
              </p:cNvSpPr>
              <p:nvPr/>
            </p:nvSpPr>
            <p:spPr bwMode="auto">
              <a:xfrm>
                <a:off x="1152" y="3072"/>
                <a:ext cx="1054" cy="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Generates or consumes </a:t>
                </a:r>
              </a:p>
            </p:txBody>
          </p:sp>
          <p:sp>
            <p:nvSpPr>
              <p:cNvPr id="530467" name="Line 35">
                <a:extLst>
                  <a:ext uri="{FF2B5EF4-FFF2-40B4-BE49-F238E27FC236}">
                    <a16:creationId xmlns:a16="http://schemas.microsoft.com/office/drawing/2014/main" id="{9674ADB6-DED8-984E-BD61-A07E2E612BC4}"/>
                  </a:ext>
                </a:extLst>
              </p:cNvPr>
              <p:cNvSpPr>
                <a:spLocks noChangeShapeType="1"/>
              </p:cNvSpPr>
              <p:nvPr/>
            </p:nvSpPr>
            <p:spPr bwMode="auto">
              <a:xfrm flipV="1">
                <a:off x="3408" y="2784"/>
                <a:ext cx="720"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468" name="Text Box 36">
                <a:extLst>
                  <a:ext uri="{FF2B5EF4-FFF2-40B4-BE49-F238E27FC236}">
                    <a16:creationId xmlns:a16="http://schemas.microsoft.com/office/drawing/2014/main" id="{17815537-AEB0-F547-8A59-8B304BE3C944}"/>
                  </a:ext>
                </a:extLst>
              </p:cNvPr>
              <p:cNvSpPr txBox="1">
                <a:spLocks noChangeArrowheads="1"/>
              </p:cNvSpPr>
              <p:nvPr/>
            </p:nvSpPr>
            <p:spPr bwMode="auto">
              <a:xfrm>
                <a:off x="3743" y="3168"/>
                <a:ext cx="105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Is exchanged between </a:t>
                </a:r>
              </a:p>
            </p:txBody>
          </p:sp>
          <p:sp>
            <p:nvSpPr>
              <p:cNvPr id="530469" name="Rectangle 37">
                <a:extLst>
                  <a:ext uri="{FF2B5EF4-FFF2-40B4-BE49-F238E27FC236}">
                    <a16:creationId xmlns:a16="http://schemas.microsoft.com/office/drawing/2014/main" id="{A2DDA38F-FA5A-5B43-AD1A-6746234B940E}"/>
                  </a:ext>
                </a:extLst>
              </p:cNvPr>
              <p:cNvSpPr>
                <a:spLocks noChangeArrowheads="1"/>
              </p:cNvSpPr>
              <p:nvPr/>
            </p:nvSpPr>
            <p:spPr bwMode="auto">
              <a:xfrm>
                <a:off x="1200" y="1200"/>
                <a:ext cx="912"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ja-JP" sz="1200">
                    <a:latin typeface="Arial" panose="020B0604020202020204" pitchFamily="34" charset="0"/>
                    <a:ea typeface="Osaka" panose="020B0600000000000000" pitchFamily="34" charset="-128"/>
                  </a:rPr>
                  <a:t>Operational </a:t>
                </a:r>
              </a:p>
              <a:p>
                <a:pPr algn="ctr"/>
                <a:r>
                  <a:rPr kumimoji="1" lang="en-US" altLang="ja-JP" sz="1200">
                    <a:latin typeface="Arial" panose="020B0604020202020204" pitchFamily="34" charset="0"/>
                    <a:ea typeface="Osaka" panose="020B0600000000000000" pitchFamily="34" charset="-128"/>
                  </a:rPr>
                  <a:t>Activity</a:t>
                </a:r>
              </a:p>
            </p:txBody>
          </p:sp>
          <p:sp>
            <p:nvSpPr>
              <p:cNvPr id="530470" name="Line 38">
                <a:extLst>
                  <a:ext uri="{FF2B5EF4-FFF2-40B4-BE49-F238E27FC236}">
                    <a16:creationId xmlns:a16="http://schemas.microsoft.com/office/drawing/2014/main" id="{FE8F789D-EE47-A044-8E5E-1D3F6FAF96C1}"/>
                  </a:ext>
                </a:extLst>
              </p:cNvPr>
              <p:cNvSpPr>
                <a:spLocks noChangeShapeType="1"/>
              </p:cNvSpPr>
              <p:nvPr/>
            </p:nvSpPr>
            <p:spPr bwMode="auto">
              <a:xfrm flipV="1">
                <a:off x="2112" y="1440"/>
                <a:ext cx="1536"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471" name="Text Box 39">
                <a:extLst>
                  <a:ext uri="{FF2B5EF4-FFF2-40B4-BE49-F238E27FC236}">
                    <a16:creationId xmlns:a16="http://schemas.microsoft.com/office/drawing/2014/main" id="{2C7881C4-99FA-C14C-B998-A9CFD37AFC73}"/>
                  </a:ext>
                </a:extLst>
              </p:cNvPr>
              <p:cNvSpPr txBox="1">
                <a:spLocks noChangeArrowheads="1"/>
              </p:cNvSpPr>
              <p:nvPr/>
            </p:nvSpPr>
            <p:spPr bwMode="auto">
              <a:xfrm>
                <a:off x="4128" y="1873"/>
                <a:ext cx="768"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Owns</a:t>
                </a:r>
              </a:p>
            </p:txBody>
          </p:sp>
        </p:grpSp>
        <p:sp>
          <p:nvSpPr>
            <p:cNvPr id="530472" name="Rectangle 40">
              <a:extLst>
                <a:ext uri="{FF2B5EF4-FFF2-40B4-BE49-F238E27FC236}">
                  <a16:creationId xmlns:a16="http://schemas.microsoft.com/office/drawing/2014/main" id="{FCCA7E88-EAA6-9B4F-907C-6FD2D0EB5B43}"/>
                </a:ext>
              </a:extLst>
            </p:cNvPr>
            <p:cNvSpPr>
              <a:spLocks noChangeArrowheads="1"/>
            </p:cNvSpPr>
            <p:nvPr/>
          </p:nvSpPr>
          <p:spPr bwMode="auto">
            <a:xfrm>
              <a:off x="1447800" y="-23813"/>
              <a:ext cx="1665288" cy="30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kumimoji="1" lang="en-US" altLang="ja-JP" sz="1400" b="1" dirty="0">
                  <a:latin typeface="Arial" panose="020B0604020202020204" pitchFamily="34" charset="0"/>
                  <a:ea typeface="Osaka" panose="020B0600000000000000" pitchFamily="34" charset="-128"/>
                </a:rPr>
                <a:t>DoDAF (Notional)</a:t>
              </a:r>
              <a:endParaRPr kumimoji="1" lang="en-US" altLang="en-US" sz="1400" b="1" dirty="0">
                <a:latin typeface="Arial" panose="020B0604020202020204" pitchFamily="34" charset="0"/>
                <a:ea typeface="Osaka" panose="020B0600000000000000" pitchFamily="34" charset="-128"/>
              </a:endParaRPr>
            </a:p>
          </p:txBody>
        </p:sp>
        <p:sp>
          <p:nvSpPr>
            <p:cNvPr id="530473" name="Rectangle 41">
              <a:extLst>
                <a:ext uri="{FF2B5EF4-FFF2-40B4-BE49-F238E27FC236}">
                  <a16:creationId xmlns:a16="http://schemas.microsoft.com/office/drawing/2014/main" id="{A33D5711-2D71-8A4F-9018-3795FB3C1D1C}"/>
                </a:ext>
              </a:extLst>
            </p:cNvPr>
            <p:cNvSpPr>
              <a:spLocks noChangeArrowheads="1"/>
            </p:cNvSpPr>
            <p:nvPr/>
          </p:nvSpPr>
          <p:spPr bwMode="auto">
            <a:xfrm>
              <a:off x="5934075" y="0"/>
              <a:ext cx="16859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kumimoji="1" lang="en-US" altLang="ja-JP" sz="1400" b="1">
                  <a:latin typeface="Arial" panose="020B0604020202020204" pitchFamily="34" charset="0"/>
                  <a:ea typeface="Osaka" panose="020B0600000000000000" pitchFamily="34" charset="-128"/>
                </a:rPr>
                <a:t>RASDS (Notional)</a:t>
              </a:r>
              <a:endParaRPr kumimoji="1" lang="en-US" altLang="en-US" sz="1400" b="1">
                <a:latin typeface="Arial" panose="020B0604020202020204" pitchFamily="34" charset="0"/>
                <a:ea typeface="Osaka" panose="020B0600000000000000" pitchFamily="34" charset="-128"/>
              </a:endParaRPr>
            </a:p>
          </p:txBody>
        </p:sp>
        <p:grpSp>
          <p:nvGrpSpPr>
            <p:cNvPr id="530474" name="Group 42">
              <a:extLst>
                <a:ext uri="{FF2B5EF4-FFF2-40B4-BE49-F238E27FC236}">
                  <a16:creationId xmlns:a16="http://schemas.microsoft.com/office/drawing/2014/main" id="{C86B0450-8E18-5342-A53E-9E17A337210D}"/>
                </a:ext>
              </a:extLst>
            </p:cNvPr>
            <p:cNvGrpSpPr>
              <a:grpSpLocks/>
            </p:cNvGrpSpPr>
            <p:nvPr/>
          </p:nvGrpSpPr>
          <p:grpSpPr bwMode="auto">
            <a:xfrm>
              <a:off x="965200" y="3276600"/>
              <a:ext cx="7967663" cy="3379788"/>
              <a:chOff x="608" y="2064"/>
              <a:chExt cx="5019" cy="2129"/>
            </a:xfrm>
          </p:grpSpPr>
          <p:sp>
            <p:nvSpPr>
              <p:cNvPr id="530475" name="Rectangle 43">
                <a:extLst>
                  <a:ext uri="{FF2B5EF4-FFF2-40B4-BE49-F238E27FC236}">
                    <a16:creationId xmlns:a16="http://schemas.microsoft.com/office/drawing/2014/main" id="{ECAB41C7-792F-4648-B0D2-2C61D789ACE5}"/>
                  </a:ext>
                </a:extLst>
              </p:cNvPr>
              <p:cNvSpPr>
                <a:spLocks noChangeArrowheads="1"/>
              </p:cNvSpPr>
              <p:nvPr/>
            </p:nvSpPr>
            <p:spPr bwMode="auto">
              <a:xfrm>
                <a:off x="4206" y="2356"/>
                <a:ext cx="631" cy="3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ja-JP" sz="1200">
                    <a:latin typeface="Arial" panose="020B0604020202020204" pitchFamily="34" charset="0"/>
                    <a:ea typeface="Osaka" panose="020B0600000000000000" pitchFamily="34" charset="-128"/>
                  </a:rPr>
                  <a:t>Functional</a:t>
                </a:r>
                <a:br>
                  <a:rPr kumimoji="1" lang="en-US" altLang="ja-JP" sz="1200">
                    <a:latin typeface="Arial" panose="020B0604020202020204" pitchFamily="34" charset="0"/>
                    <a:ea typeface="Osaka" panose="020B0600000000000000" pitchFamily="34" charset="-128"/>
                  </a:rPr>
                </a:br>
                <a:r>
                  <a:rPr kumimoji="1" lang="en-US" altLang="ja-JP" sz="1200">
                    <a:latin typeface="Arial" panose="020B0604020202020204" pitchFamily="34" charset="0"/>
                    <a:ea typeface="Osaka" panose="020B0600000000000000" pitchFamily="34" charset="-128"/>
                  </a:rPr>
                  <a:t>Object</a:t>
                </a:r>
              </a:p>
            </p:txBody>
          </p:sp>
          <p:sp>
            <p:nvSpPr>
              <p:cNvPr id="530476" name="Rectangle 44">
                <a:extLst>
                  <a:ext uri="{FF2B5EF4-FFF2-40B4-BE49-F238E27FC236}">
                    <a16:creationId xmlns:a16="http://schemas.microsoft.com/office/drawing/2014/main" id="{8832E9FA-B0F9-BD40-A679-D8572EAE59ED}"/>
                  </a:ext>
                </a:extLst>
              </p:cNvPr>
              <p:cNvSpPr>
                <a:spLocks noChangeArrowheads="1"/>
              </p:cNvSpPr>
              <p:nvPr/>
            </p:nvSpPr>
            <p:spPr bwMode="auto">
              <a:xfrm>
                <a:off x="2511" y="3169"/>
                <a:ext cx="632" cy="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ja-JP" sz="1200">
                    <a:latin typeface="Arial" panose="020B0604020202020204" pitchFamily="34" charset="0"/>
                    <a:ea typeface="Osaka" panose="020B0600000000000000" pitchFamily="34" charset="-128"/>
                  </a:rPr>
                  <a:t>(System)</a:t>
                </a:r>
              </a:p>
              <a:p>
                <a:pPr algn="ctr"/>
                <a:r>
                  <a:rPr kumimoji="1" lang="en-US" altLang="ja-JP" sz="1200">
                    <a:latin typeface="Arial" panose="020B0604020202020204" pitchFamily="34" charset="0"/>
                    <a:ea typeface="Osaka" panose="020B0600000000000000" pitchFamily="34" charset="-128"/>
                  </a:rPr>
                  <a:t>Node</a:t>
                </a:r>
              </a:p>
            </p:txBody>
          </p:sp>
          <p:sp>
            <p:nvSpPr>
              <p:cNvPr id="530477" name="Rectangle 45">
                <a:extLst>
                  <a:ext uri="{FF2B5EF4-FFF2-40B4-BE49-F238E27FC236}">
                    <a16:creationId xmlns:a16="http://schemas.microsoft.com/office/drawing/2014/main" id="{825CCC9B-C063-644B-9141-BCCADB0EC8B9}"/>
                  </a:ext>
                </a:extLst>
              </p:cNvPr>
              <p:cNvSpPr>
                <a:spLocks noChangeArrowheads="1"/>
              </p:cNvSpPr>
              <p:nvPr/>
            </p:nvSpPr>
            <p:spPr bwMode="auto">
              <a:xfrm>
                <a:off x="4206" y="3169"/>
                <a:ext cx="631" cy="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ja-JP" sz="1200">
                    <a:latin typeface="Arial" panose="020B0604020202020204" pitchFamily="34" charset="0"/>
                    <a:ea typeface="Osaka" panose="020B0600000000000000" pitchFamily="34" charset="-128"/>
                  </a:rPr>
                  <a:t>Link</a:t>
                </a:r>
              </a:p>
            </p:txBody>
          </p:sp>
          <p:sp>
            <p:nvSpPr>
              <p:cNvPr id="530478" name="Rectangle 46">
                <a:extLst>
                  <a:ext uri="{FF2B5EF4-FFF2-40B4-BE49-F238E27FC236}">
                    <a16:creationId xmlns:a16="http://schemas.microsoft.com/office/drawing/2014/main" id="{37A12025-BE8B-2245-8630-1CF5BD8DA22E}"/>
                  </a:ext>
                </a:extLst>
              </p:cNvPr>
              <p:cNvSpPr>
                <a:spLocks noChangeArrowheads="1"/>
              </p:cNvSpPr>
              <p:nvPr/>
            </p:nvSpPr>
            <p:spPr bwMode="auto">
              <a:xfrm>
                <a:off x="3408" y="3840"/>
                <a:ext cx="632" cy="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ja-JP" sz="1200">
                    <a:latin typeface="Arial" panose="020B0604020202020204" pitchFamily="34" charset="0"/>
                    <a:ea typeface="Osaka" panose="020B0600000000000000" pitchFamily="34" charset="-128"/>
                  </a:rPr>
                  <a:t>Information</a:t>
                </a:r>
                <a:br>
                  <a:rPr kumimoji="1" lang="en-US" altLang="ja-JP" sz="1200">
                    <a:latin typeface="Arial" panose="020B0604020202020204" pitchFamily="34" charset="0"/>
                    <a:ea typeface="Osaka" panose="020B0600000000000000" pitchFamily="34" charset="-128"/>
                  </a:rPr>
                </a:br>
                <a:r>
                  <a:rPr kumimoji="1" lang="en-US" altLang="ja-JP" sz="1200">
                    <a:latin typeface="Arial" panose="020B0604020202020204" pitchFamily="34" charset="0"/>
                    <a:ea typeface="Osaka" panose="020B0600000000000000" pitchFamily="34" charset="-128"/>
                  </a:rPr>
                  <a:t>Object</a:t>
                </a:r>
              </a:p>
            </p:txBody>
          </p:sp>
          <p:sp>
            <p:nvSpPr>
              <p:cNvPr id="530479" name="Line 47">
                <a:extLst>
                  <a:ext uri="{FF2B5EF4-FFF2-40B4-BE49-F238E27FC236}">
                    <a16:creationId xmlns:a16="http://schemas.microsoft.com/office/drawing/2014/main" id="{41E8AB98-3E02-0948-A8A1-CD851372C204}"/>
                  </a:ext>
                </a:extLst>
              </p:cNvPr>
              <p:cNvSpPr>
                <a:spLocks noChangeShapeType="1"/>
              </p:cNvSpPr>
              <p:nvPr/>
            </p:nvSpPr>
            <p:spPr bwMode="auto">
              <a:xfrm flipH="1">
                <a:off x="2832" y="2710"/>
                <a:ext cx="0" cy="45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480" name="Text Box 48">
                <a:extLst>
                  <a:ext uri="{FF2B5EF4-FFF2-40B4-BE49-F238E27FC236}">
                    <a16:creationId xmlns:a16="http://schemas.microsoft.com/office/drawing/2014/main" id="{CE0C482B-CF02-594C-A2A4-EAC42A5FC5E2}"/>
                  </a:ext>
                </a:extLst>
              </p:cNvPr>
              <p:cNvSpPr txBox="1">
                <a:spLocks noChangeArrowheads="1"/>
              </p:cNvSpPr>
              <p:nvPr/>
            </p:nvSpPr>
            <p:spPr bwMode="auto">
              <a:xfrm>
                <a:off x="3442" y="2321"/>
                <a:ext cx="53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Performs</a:t>
                </a:r>
              </a:p>
            </p:txBody>
          </p:sp>
          <p:sp>
            <p:nvSpPr>
              <p:cNvPr id="530481" name="Text Box 49">
                <a:extLst>
                  <a:ext uri="{FF2B5EF4-FFF2-40B4-BE49-F238E27FC236}">
                    <a16:creationId xmlns:a16="http://schemas.microsoft.com/office/drawing/2014/main" id="{E2F46A22-54A0-4D41-B7FC-BEC68C97AB7D}"/>
                  </a:ext>
                </a:extLst>
              </p:cNvPr>
              <p:cNvSpPr txBox="1">
                <a:spLocks noChangeArrowheads="1"/>
              </p:cNvSpPr>
              <p:nvPr/>
            </p:nvSpPr>
            <p:spPr bwMode="auto">
              <a:xfrm>
                <a:off x="2832" y="2780"/>
                <a:ext cx="8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Owns</a:t>
                </a:r>
              </a:p>
            </p:txBody>
          </p:sp>
          <p:sp>
            <p:nvSpPr>
              <p:cNvPr id="530482" name="Line 50">
                <a:extLst>
                  <a:ext uri="{FF2B5EF4-FFF2-40B4-BE49-F238E27FC236}">
                    <a16:creationId xmlns:a16="http://schemas.microsoft.com/office/drawing/2014/main" id="{D0024803-97AC-0B47-9E34-8DDDD581AFB1}"/>
                  </a:ext>
                </a:extLst>
              </p:cNvPr>
              <p:cNvSpPr>
                <a:spLocks noChangeShapeType="1"/>
              </p:cNvSpPr>
              <p:nvPr/>
            </p:nvSpPr>
            <p:spPr bwMode="auto">
              <a:xfrm>
                <a:off x="4505" y="2710"/>
                <a:ext cx="0" cy="45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483" name="Line 51">
                <a:extLst>
                  <a:ext uri="{FF2B5EF4-FFF2-40B4-BE49-F238E27FC236}">
                    <a16:creationId xmlns:a16="http://schemas.microsoft.com/office/drawing/2014/main" id="{C545E7D5-5CE4-B344-81C1-D513228BC204}"/>
                  </a:ext>
                </a:extLst>
              </p:cNvPr>
              <p:cNvSpPr>
                <a:spLocks noChangeShapeType="1"/>
              </p:cNvSpPr>
              <p:nvPr/>
            </p:nvSpPr>
            <p:spPr bwMode="auto">
              <a:xfrm flipV="1">
                <a:off x="3143" y="3345"/>
                <a:ext cx="1063"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484" name="Text Box 52">
                <a:extLst>
                  <a:ext uri="{FF2B5EF4-FFF2-40B4-BE49-F238E27FC236}">
                    <a16:creationId xmlns:a16="http://schemas.microsoft.com/office/drawing/2014/main" id="{5AF81431-54FF-484B-AC93-C2D8C78821DA}"/>
                  </a:ext>
                </a:extLst>
              </p:cNvPr>
              <p:cNvSpPr txBox="1">
                <a:spLocks noChangeArrowheads="1"/>
              </p:cNvSpPr>
              <p:nvPr/>
            </p:nvSpPr>
            <p:spPr bwMode="auto">
              <a:xfrm>
                <a:off x="3475" y="3169"/>
                <a:ext cx="53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Connects</a:t>
                </a:r>
              </a:p>
            </p:txBody>
          </p:sp>
          <p:sp>
            <p:nvSpPr>
              <p:cNvPr id="530485" name="Line 53">
                <a:extLst>
                  <a:ext uri="{FF2B5EF4-FFF2-40B4-BE49-F238E27FC236}">
                    <a16:creationId xmlns:a16="http://schemas.microsoft.com/office/drawing/2014/main" id="{107AA384-3B50-F944-A408-4D9F097871E7}"/>
                  </a:ext>
                </a:extLst>
              </p:cNvPr>
              <p:cNvSpPr>
                <a:spLocks noChangeShapeType="1"/>
              </p:cNvSpPr>
              <p:nvPr/>
            </p:nvSpPr>
            <p:spPr bwMode="auto">
              <a:xfrm>
                <a:off x="2844" y="3522"/>
                <a:ext cx="564" cy="4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486" name="Text Box 54">
                <a:extLst>
                  <a:ext uri="{FF2B5EF4-FFF2-40B4-BE49-F238E27FC236}">
                    <a16:creationId xmlns:a16="http://schemas.microsoft.com/office/drawing/2014/main" id="{ED3ECB46-486A-4A4D-A380-C29C9807435C}"/>
                  </a:ext>
                </a:extLst>
              </p:cNvPr>
              <p:cNvSpPr txBox="1">
                <a:spLocks noChangeArrowheads="1"/>
              </p:cNvSpPr>
              <p:nvPr/>
            </p:nvSpPr>
            <p:spPr bwMode="auto">
              <a:xfrm>
                <a:off x="2784" y="3648"/>
                <a:ext cx="73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Generates or consumes </a:t>
                </a:r>
              </a:p>
            </p:txBody>
          </p:sp>
          <p:sp>
            <p:nvSpPr>
              <p:cNvPr id="530487" name="Line 55">
                <a:extLst>
                  <a:ext uri="{FF2B5EF4-FFF2-40B4-BE49-F238E27FC236}">
                    <a16:creationId xmlns:a16="http://schemas.microsoft.com/office/drawing/2014/main" id="{B578CDB1-78B9-2144-ADD7-CDA2B2F16622}"/>
                  </a:ext>
                </a:extLst>
              </p:cNvPr>
              <p:cNvSpPr>
                <a:spLocks noChangeShapeType="1"/>
              </p:cNvSpPr>
              <p:nvPr/>
            </p:nvSpPr>
            <p:spPr bwMode="auto">
              <a:xfrm flipV="1">
                <a:off x="4040" y="3522"/>
                <a:ext cx="498" cy="4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488" name="Text Box 56">
                <a:extLst>
                  <a:ext uri="{FF2B5EF4-FFF2-40B4-BE49-F238E27FC236}">
                    <a16:creationId xmlns:a16="http://schemas.microsoft.com/office/drawing/2014/main" id="{C9AAA924-4846-B94B-A477-46C4AC62C2F6}"/>
                  </a:ext>
                </a:extLst>
              </p:cNvPr>
              <p:cNvSpPr txBox="1">
                <a:spLocks noChangeArrowheads="1"/>
              </p:cNvSpPr>
              <p:nvPr/>
            </p:nvSpPr>
            <p:spPr bwMode="auto">
              <a:xfrm>
                <a:off x="4080" y="3648"/>
                <a:ext cx="7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Is exchanged over </a:t>
                </a:r>
              </a:p>
            </p:txBody>
          </p:sp>
          <p:sp>
            <p:nvSpPr>
              <p:cNvPr id="530489" name="Rectangle 57">
                <a:extLst>
                  <a:ext uri="{FF2B5EF4-FFF2-40B4-BE49-F238E27FC236}">
                    <a16:creationId xmlns:a16="http://schemas.microsoft.com/office/drawing/2014/main" id="{2D061D99-BDED-7A4F-9039-A05DEA728D09}"/>
                  </a:ext>
                </a:extLst>
              </p:cNvPr>
              <p:cNvSpPr>
                <a:spLocks noChangeArrowheads="1"/>
              </p:cNvSpPr>
              <p:nvPr/>
            </p:nvSpPr>
            <p:spPr bwMode="auto">
              <a:xfrm>
                <a:off x="2511" y="2356"/>
                <a:ext cx="632" cy="3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ja-JP" sz="1200">
                    <a:latin typeface="Arial" panose="020B0604020202020204" pitchFamily="34" charset="0"/>
                    <a:ea typeface="Osaka" panose="020B0600000000000000" pitchFamily="34" charset="-128"/>
                  </a:rPr>
                  <a:t>Ent Obj /</a:t>
                </a:r>
              </a:p>
              <a:p>
                <a:pPr algn="ctr"/>
                <a:r>
                  <a:rPr kumimoji="1" lang="en-US" altLang="ja-JP" sz="1200">
                    <a:latin typeface="Arial" panose="020B0604020202020204" pitchFamily="34" charset="0"/>
                    <a:ea typeface="Osaka" panose="020B0600000000000000" pitchFamily="34" charset="-128"/>
                  </a:rPr>
                  <a:t>Ops Node</a:t>
                </a:r>
              </a:p>
            </p:txBody>
          </p:sp>
          <p:sp>
            <p:nvSpPr>
              <p:cNvPr id="530490" name="Line 58">
                <a:extLst>
                  <a:ext uri="{FF2B5EF4-FFF2-40B4-BE49-F238E27FC236}">
                    <a16:creationId xmlns:a16="http://schemas.microsoft.com/office/drawing/2014/main" id="{32F4FA04-D827-A249-8001-6CBB38111B3E}"/>
                  </a:ext>
                </a:extLst>
              </p:cNvPr>
              <p:cNvSpPr>
                <a:spLocks noChangeShapeType="1"/>
              </p:cNvSpPr>
              <p:nvPr/>
            </p:nvSpPr>
            <p:spPr bwMode="auto">
              <a:xfrm flipV="1">
                <a:off x="3143" y="2533"/>
                <a:ext cx="10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491" name="Text Box 59">
                <a:extLst>
                  <a:ext uri="{FF2B5EF4-FFF2-40B4-BE49-F238E27FC236}">
                    <a16:creationId xmlns:a16="http://schemas.microsoft.com/office/drawing/2014/main" id="{214C4CBF-BC6D-3940-9821-65D20701CE58}"/>
                  </a:ext>
                </a:extLst>
              </p:cNvPr>
              <p:cNvSpPr txBox="1">
                <a:spLocks noChangeArrowheads="1"/>
              </p:cNvSpPr>
              <p:nvPr/>
            </p:nvSpPr>
            <p:spPr bwMode="auto">
              <a:xfrm>
                <a:off x="4538" y="2851"/>
                <a:ext cx="5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Interacts over</a:t>
                </a:r>
              </a:p>
            </p:txBody>
          </p:sp>
          <p:sp>
            <p:nvSpPr>
              <p:cNvPr id="530492" name="Line 60">
                <a:extLst>
                  <a:ext uri="{FF2B5EF4-FFF2-40B4-BE49-F238E27FC236}">
                    <a16:creationId xmlns:a16="http://schemas.microsoft.com/office/drawing/2014/main" id="{5D20E684-6A80-6248-AEF8-B076A6AF064D}"/>
                  </a:ext>
                </a:extLst>
              </p:cNvPr>
              <p:cNvSpPr>
                <a:spLocks noChangeShapeType="1"/>
              </p:cNvSpPr>
              <p:nvPr/>
            </p:nvSpPr>
            <p:spPr bwMode="auto">
              <a:xfrm flipV="1">
                <a:off x="3143" y="2710"/>
                <a:ext cx="1063" cy="45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493" name="Text Box 61">
                <a:extLst>
                  <a:ext uri="{FF2B5EF4-FFF2-40B4-BE49-F238E27FC236}">
                    <a16:creationId xmlns:a16="http://schemas.microsoft.com/office/drawing/2014/main" id="{175E9A75-FDEE-DD4B-A608-3C4A82F790DC}"/>
                  </a:ext>
                </a:extLst>
              </p:cNvPr>
              <p:cNvSpPr txBox="1">
                <a:spLocks noChangeArrowheads="1"/>
              </p:cNvSpPr>
              <p:nvPr/>
            </p:nvSpPr>
            <p:spPr bwMode="auto">
              <a:xfrm>
                <a:off x="3508" y="2745"/>
                <a:ext cx="43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Hosts</a:t>
                </a:r>
              </a:p>
            </p:txBody>
          </p:sp>
          <p:sp>
            <p:nvSpPr>
              <p:cNvPr id="530494" name="Rectangle 62">
                <a:extLst>
                  <a:ext uri="{FF2B5EF4-FFF2-40B4-BE49-F238E27FC236}">
                    <a16:creationId xmlns:a16="http://schemas.microsoft.com/office/drawing/2014/main" id="{89490320-A3BA-2348-8399-0FA831C33A29}"/>
                  </a:ext>
                </a:extLst>
              </p:cNvPr>
              <p:cNvSpPr>
                <a:spLocks noChangeArrowheads="1"/>
              </p:cNvSpPr>
              <p:nvPr/>
            </p:nvSpPr>
            <p:spPr bwMode="auto">
              <a:xfrm>
                <a:off x="644" y="3161"/>
                <a:ext cx="678" cy="3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ja-JP" sz="1200">
                    <a:latin typeface="Arial" panose="020B0604020202020204" pitchFamily="34" charset="0"/>
                    <a:ea typeface="Osaka" panose="020B0600000000000000" pitchFamily="34" charset="-128"/>
                  </a:rPr>
                  <a:t>System</a:t>
                </a:r>
              </a:p>
              <a:p>
                <a:pPr algn="ctr"/>
                <a:r>
                  <a:rPr kumimoji="1" lang="en-US" altLang="ja-JP" sz="1200">
                    <a:latin typeface="Arial" panose="020B0604020202020204" pitchFamily="34" charset="0"/>
                    <a:ea typeface="Osaka" panose="020B0600000000000000" pitchFamily="34" charset="-128"/>
                  </a:rPr>
                  <a:t>Function</a:t>
                </a:r>
              </a:p>
            </p:txBody>
          </p:sp>
          <p:sp>
            <p:nvSpPr>
              <p:cNvPr id="530495" name="Rectangle 63">
                <a:extLst>
                  <a:ext uri="{FF2B5EF4-FFF2-40B4-BE49-F238E27FC236}">
                    <a16:creationId xmlns:a16="http://schemas.microsoft.com/office/drawing/2014/main" id="{2F598687-9905-8D40-8893-2220684EABB3}"/>
                  </a:ext>
                </a:extLst>
              </p:cNvPr>
              <p:cNvSpPr>
                <a:spLocks noChangeArrowheads="1"/>
              </p:cNvSpPr>
              <p:nvPr/>
            </p:nvSpPr>
            <p:spPr bwMode="auto">
              <a:xfrm>
                <a:off x="1607" y="3809"/>
                <a:ext cx="679" cy="3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ja-JP" sz="1200">
                    <a:latin typeface="Arial" panose="020B0604020202020204" pitchFamily="34" charset="0"/>
                    <a:ea typeface="Osaka" panose="020B0600000000000000" pitchFamily="34" charset="-128"/>
                  </a:rPr>
                  <a:t>System </a:t>
                </a:r>
              </a:p>
              <a:p>
                <a:pPr algn="ctr"/>
                <a:r>
                  <a:rPr kumimoji="1" lang="en-US" altLang="ja-JP" sz="1200">
                    <a:latin typeface="Arial" panose="020B0604020202020204" pitchFamily="34" charset="0"/>
                    <a:ea typeface="Osaka" panose="020B0600000000000000" pitchFamily="34" charset="-128"/>
                  </a:rPr>
                  <a:t>Data</a:t>
                </a:r>
              </a:p>
            </p:txBody>
          </p:sp>
          <p:sp>
            <p:nvSpPr>
              <p:cNvPr id="530496" name="Line 64">
                <a:extLst>
                  <a:ext uri="{FF2B5EF4-FFF2-40B4-BE49-F238E27FC236}">
                    <a16:creationId xmlns:a16="http://schemas.microsoft.com/office/drawing/2014/main" id="{673C0F74-48A7-D940-8F09-13D6651F830D}"/>
                  </a:ext>
                </a:extLst>
              </p:cNvPr>
              <p:cNvSpPr>
                <a:spLocks noChangeShapeType="1"/>
              </p:cNvSpPr>
              <p:nvPr/>
            </p:nvSpPr>
            <p:spPr bwMode="auto">
              <a:xfrm flipH="1">
                <a:off x="1036" y="2717"/>
                <a:ext cx="0" cy="4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497" name="Text Box 65">
                <a:extLst>
                  <a:ext uri="{FF2B5EF4-FFF2-40B4-BE49-F238E27FC236}">
                    <a16:creationId xmlns:a16="http://schemas.microsoft.com/office/drawing/2014/main" id="{056B97EA-AC12-3B4E-8968-68E5F3B1CF9A}"/>
                  </a:ext>
                </a:extLst>
              </p:cNvPr>
              <p:cNvSpPr txBox="1">
                <a:spLocks noChangeArrowheads="1"/>
              </p:cNvSpPr>
              <p:nvPr/>
            </p:nvSpPr>
            <p:spPr bwMode="auto">
              <a:xfrm>
                <a:off x="1643" y="2375"/>
                <a:ext cx="57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Performs</a:t>
                </a:r>
              </a:p>
            </p:txBody>
          </p:sp>
          <p:sp>
            <p:nvSpPr>
              <p:cNvPr id="530498" name="Text Box 66">
                <a:extLst>
                  <a:ext uri="{FF2B5EF4-FFF2-40B4-BE49-F238E27FC236}">
                    <a16:creationId xmlns:a16="http://schemas.microsoft.com/office/drawing/2014/main" id="{895581CD-332A-F84D-810C-79623DFDB1FA}"/>
                  </a:ext>
                </a:extLst>
              </p:cNvPr>
              <p:cNvSpPr txBox="1">
                <a:spLocks noChangeArrowheads="1"/>
              </p:cNvSpPr>
              <p:nvPr/>
            </p:nvSpPr>
            <p:spPr bwMode="auto">
              <a:xfrm>
                <a:off x="1037" y="2784"/>
                <a:ext cx="96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Is implemented by</a:t>
                </a:r>
              </a:p>
            </p:txBody>
          </p:sp>
          <p:sp>
            <p:nvSpPr>
              <p:cNvPr id="530499" name="Line 67">
                <a:extLst>
                  <a:ext uri="{FF2B5EF4-FFF2-40B4-BE49-F238E27FC236}">
                    <a16:creationId xmlns:a16="http://schemas.microsoft.com/office/drawing/2014/main" id="{477B2050-26D6-604E-BB0E-6C32940B52E7}"/>
                  </a:ext>
                </a:extLst>
              </p:cNvPr>
              <p:cNvSpPr>
                <a:spLocks noChangeShapeType="1"/>
              </p:cNvSpPr>
              <p:nvPr/>
            </p:nvSpPr>
            <p:spPr bwMode="auto">
              <a:xfrm flipV="1">
                <a:off x="1322" y="3331"/>
                <a:ext cx="1142"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500" name="Text Box 68">
                <a:extLst>
                  <a:ext uri="{FF2B5EF4-FFF2-40B4-BE49-F238E27FC236}">
                    <a16:creationId xmlns:a16="http://schemas.microsoft.com/office/drawing/2014/main" id="{78F42627-6F37-CE48-8773-C8DF2C67A271}"/>
                  </a:ext>
                </a:extLst>
              </p:cNvPr>
              <p:cNvSpPr txBox="1">
                <a:spLocks noChangeArrowheads="1"/>
              </p:cNvSpPr>
              <p:nvPr/>
            </p:nvSpPr>
            <p:spPr bwMode="auto">
              <a:xfrm>
                <a:off x="1680" y="3161"/>
                <a:ext cx="57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Hosts</a:t>
                </a:r>
              </a:p>
            </p:txBody>
          </p:sp>
          <p:sp>
            <p:nvSpPr>
              <p:cNvPr id="530501" name="Line 69">
                <a:extLst>
                  <a:ext uri="{FF2B5EF4-FFF2-40B4-BE49-F238E27FC236}">
                    <a16:creationId xmlns:a16="http://schemas.microsoft.com/office/drawing/2014/main" id="{336503D4-0E6E-634A-BC51-32C63B0243EB}"/>
                  </a:ext>
                </a:extLst>
              </p:cNvPr>
              <p:cNvSpPr>
                <a:spLocks noChangeShapeType="1"/>
              </p:cNvSpPr>
              <p:nvPr/>
            </p:nvSpPr>
            <p:spPr bwMode="auto">
              <a:xfrm>
                <a:off x="1001" y="3502"/>
                <a:ext cx="606" cy="47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502" name="Text Box 70">
                <a:extLst>
                  <a:ext uri="{FF2B5EF4-FFF2-40B4-BE49-F238E27FC236}">
                    <a16:creationId xmlns:a16="http://schemas.microsoft.com/office/drawing/2014/main" id="{F65C7483-FEFF-104E-873B-4030CA2F31FD}"/>
                  </a:ext>
                </a:extLst>
              </p:cNvPr>
              <p:cNvSpPr txBox="1">
                <a:spLocks noChangeArrowheads="1"/>
              </p:cNvSpPr>
              <p:nvPr/>
            </p:nvSpPr>
            <p:spPr bwMode="auto">
              <a:xfrm>
                <a:off x="608" y="3707"/>
                <a:ext cx="7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Generates or consumes </a:t>
                </a:r>
              </a:p>
            </p:txBody>
          </p:sp>
          <p:sp>
            <p:nvSpPr>
              <p:cNvPr id="530503" name="Line 71">
                <a:extLst>
                  <a:ext uri="{FF2B5EF4-FFF2-40B4-BE49-F238E27FC236}">
                    <a16:creationId xmlns:a16="http://schemas.microsoft.com/office/drawing/2014/main" id="{618F159F-8D72-1C4B-BAAD-B36ABC23277C}"/>
                  </a:ext>
                </a:extLst>
              </p:cNvPr>
              <p:cNvSpPr>
                <a:spLocks noChangeShapeType="1"/>
              </p:cNvSpPr>
              <p:nvPr/>
            </p:nvSpPr>
            <p:spPr bwMode="auto">
              <a:xfrm flipV="1">
                <a:off x="2286" y="3502"/>
                <a:ext cx="535" cy="47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504" name="Text Box 72">
                <a:extLst>
                  <a:ext uri="{FF2B5EF4-FFF2-40B4-BE49-F238E27FC236}">
                    <a16:creationId xmlns:a16="http://schemas.microsoft.com/office/drawing/2014/main" id="{5D7D8EA2-515D-6B44-BF05-75E6951C6894}"/>
                  </a:ext>
                </a:extLst>
              </p:cNvPr>
              <p:cNvSpPr txBox="1">
                <a:spLocks noChangeArrowheads="1"/>
              </p:cNvSpPr>
              <p:nvPr/>
            </p:nvSpPr>
            <p:spPr bwMode="auto">
              <a:xfrm>
                <a:off x="1893" y="3521"/>
                <a:ext cx="78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Is exchanged between </a:t>
                </a:r>
              </a:p>
            </p:txBody>
          </p:sp>
          <p:sp>
            <p:nvSpPr>
              <p:cNvPr id="530505" name="Rectangle 73">
                <a:extLst>
                  <a:ext uri="{FF2B5EF4-FFF2-40B4-BE49-F238E27FC236}">
                    <a16:creationId xmlns:a16="http://schemas.microsoft.com/office/drawing/2014/main" id="{DBAB6F16-C1A7-0F4E-9EC1-FDB7D05926E7}"/>
                  </a:ext>
                </a:extLst>
              </p:cNvPr>
              <p:cNvSpPr>
                <a:spLocks noChangeArrowheads="1"/>
              </p:cNvSpPr>
              <p:nvPr/>
            </p:nvSpPr>
            <p:spPr bwMode="auto">
              <a:xfrm>
                <a:off x="644" y="2375"/>
                <a:ext cx="678" cy="3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ja-JP" sz="1200">
                    <a:latin typeface="Arial" panose="020B0604020202020204" pitchFamily="34" charset="0"/>
                    <a:ea typeface="Osaka" panose="020B0600000000000000" pitchFamily="34" charset="-128"/>
                  </a:rPr>
                  <a:t>Operational </a:t>
                </a:r>
              </a:p>
              <a:p>
                <a:pPr algn="ctr"/>
                <a:r>
                  <a:rPr kumimoji="1" lang="en-US" altLang="ja-JP" sz="1200">
                    <a:latin typeface="Arial" panose="020B0604020202020204" pitchFamily="34" charset="0"/>
                    <a:ea typeface="Osaka" panose="020B0600000000000000" pitchFamily="34" charset="-128"/>
                  </a:rPr>
                  <a:t>Activity</a:t>
                </a:r>
              </a:p>
            </p:txBody>
          </p:sp>
          <p:sp>
            <p:nvSpPr>
              <p:cNvPr id="530506" name="Line 74">
                <a:extLst>
                  <a:ext uri="{FF2B5EF4-FFF2-40B4-BE49-F238E27FC236}">
                    <a16:creationId xmlns:a16="http://schemas.microsoft.com/office/drawing/2014/main" id="{7EBE0407-DB87-1643-B273-2BF85EBEFDB2}"/>
                  </a:ext>
                </a:extLst>
              </p:cNvPr>
              <p:cNvSpPr>
                <a:spLocks noChangeShapeType="1"/>
              </p:cNvSpPr>
              <p:nvPr/>
            </p:nvSpPr>
            <p:spPr bwMode="auto">
              <a:xfrm flipV="1">
                <a:off x="1322" y="2546"/>
                <a:ext cx="1142"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507" name="Rectangle 75">
                <a:extLst>
                  <a:ext uri="{FF2B5EF4-FFF2-40B4-BE49-F238E27FC236}">
                    <a16:creationId xmlns:a16="http://schemas.microsoft.com/office/drawing/2014/main" id="{F12A72DB-4C84-694D-A035-3E34D3433F82}"/>
                  </a:ext>
                </a:extLst>
              </p:cNvPr>
              <p:cNvSpPr>
                <a:spLocks noChangeArrowheads="1"/>
              </p:cNvSpPr>
              <p:nvPr/>
            </p:nvSpPr>
            <p:spPr bwMode="auto">
              <a:xfrm>
                <a:off x="4992" y="3823"/>
                <a:ext cx="631" cy="3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ja-JP" sz="1200">
                    <a:latin typeface="Arial" panose="020B0604020202020204" pitchFamily="34" charset="0"/>
                    <a:ea typeface="Osaka" panose="020B0600000000000000" pitchFamily="34" charset="-128"/>
                  </a:rPr>
                  <a:t>Protocols</a:t>
                </a:r>
              </a:p>
            </p:txBody>
          </p:sp>
          <p:sp>
            <p:nvSpPr>
              <p:cNvPr id="530508" name="Line 76">
                <a:extLst>
                  <a:ext uri="{FF2B5EF4-FFF2-40B4-BE49-F238E27FC236}">
                    <a16:creationId xmlns:a16="http://schemas.microsoft.com/office/drawing/2014/main" id="{83264226-183A-8044-BE7E-1281125A43A2}"/>
                  </a:ext>
                </a:extLst>
              </p:cNvPr>
              <p:cNvSpPr>
                <a:spLocks noChangeShapeType="1"/>
              </p:cNvSpPr>
              <p:nvPr/>
            </p:nvSpPr>
            <p:spPr bwMode="auto">
              <a:xfrm>
                <a:off x="4830" y="3346"/>
                <a:ext cx="498" cy="4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0509" name="Text Box 77">
                <a:extLst>
                  <a:ext uri="{FF2B5EF4-FFF2-40B4-BE49-F238E27FC236}">
                    <a16:creationId xmlns:a16="http://schemas.microsoft.com/office/drawing/2014/main" id="{83E56320-9953-3347-B778-0D96EA4A5010}"/>
                  </a:ext>
                </a:extLst>
              </p:cNvPr>
              <p:cNvSpPr txBox="1">
                <a:spLocks noChangeArrowheads="1"/>
              </p:cNvSpPr>
              <p:nvPr/>
            </p:nvSpPr>
            <p:spPr bwMode="auto">
              <a:xfrm>
                <a:off x="4896" y="3456"/>
                <a:ext cx="73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1200">
                    <a:latin typeface="Arial" panose="020B0604020202020204" pitchFamily="34" charset="0"/>
                    <a:ea typeface="Osaka" panose="020B0600000000000000" pitchFamily="34" charset="-128"/>
                  </a:rPr>
                  <a:t>Implemented by</a:t>
                </a:r>
              </a:p>
            </p:txBody>
          </p:sp>
          <p:sp>
            <p:nvSpPr>
              <p:cNvPr id="530510" name="Rectangle 78">
                <a:extLst>
                  <a:ext uri="{FF2B5EF4-FFF2-40B4-BE49-F238E27FC236}">
                    <a16:creationId xmlns:a16="http://schemas.microsoft.com/office/drawing/2014/main" id="{2B9C2742-EA8F-EC4F-8F84-0A44C086D520}"/>
                  </a:ext>
                </a:extLst>
              </p:cNvPr>
              <p:cNvSpPr>
                <a:spLocks noChangeArrowheads="1"/>
              </p:cNvSpPr>
              <p:nvPr/>
            </p:nvSpPr>
            <p:spPr bwMode="auto">
              <a:xfrm>
                <a:off x="2532" y="2064"/>
                <a:ext cx="732"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kumimoji="1" lang="en-US" altLang="ja-JP" sz="1400" b="1">
                    <a:latin typeface="Arial" panose="020B0604020202020204" pitchFamily="34" charset="0"/>
                    <a:ea typeface="Osaka" panose="020B0600000000000000" pitchFamily="34" charset="-128"/>
                  </a:rPr>
                  <a:t>“RAS-DAF”</a:t>
                </a:r>
                <a:endParaRPr kumimoji="1" lang="en-US" altLang="en-US" sz="1400" b="1">
                  <a:latin typeface="Arial" panose="020B0604020202020204" pitchFamily="34" charset="0"/>
                  <a:ea typeface="Osaka" panose="020B0600000000000000" pitchFamily="34" charset="-128"/>
                </a:endParaRPr>
              </a:p>
            </p:txBody>
          </p:sp>
        </p:grpSp>
        <p:grpSp>
          <p:nvGrpSpPr>
            <p:cNvPr id="530511" name="Group 79">
              <a:extLst>
                <a:ext uri="{FF2B5EF4-FFF2-40B4-BE49-F238E27FC236}">
                  <a16:creationId xmlns:a16="http://schemas.microsoft.com/office/drawing/2014/main" id="{FD4DA2B2-3BC3-E046-9945-33F477262D36}"/>
                </a:ext>
              </a:extLst>
            </p:cNvPr>
            <p:cNvGrpSpPr>
              <a:grpSpLocks/>
            </p:cNvGrpSpPr>
            <p:nvPr/>
          </p:nvGrpSpPr>
          <p:grpSpPr bwMode="auto">
            <a:xfrm>
              <a:off x="2133600" y="3352800"/>
              <a:ext cx="6934200" cy="3352800"/>
              <a:chOff x="1344" y="2112"/>
              <a:chExt cx="4368" cy="2112"/>
            </a:xfrm>
          </p:grpSpPr>
          <p:sp>
            <p:nvSpPr>
              <p:cNvPr id="530512" name="Freeform 80">
                <a:extLst>
                  <a:ext uri="{FF2B5EF4-FFF2-40B4-BE49-F238E27FC236}">
                    <a16:creationId xmlns:a16="http://schemas.microsoft.com/office/drawing/2014/main" id="{A53DD823-9ED8-424B-A1F3-68FE068FA4A8}"/>
                  </a:ext>
                </a:extLst>
              </p:cNvPr>
              <p:cNvSpPr>
                <a:spLocks/>
              </p:cNvSpPr>
              <p:nvPr/>
            </p:nvSpPr>
            <p:spPr bwMode="auto">
              <a:xfrm>
                <a:off x="2160" y="2112"/>
                <a:ext cx="3552" cy="2112"/>
              </a:xfrm>
              <a:custGeom>
                <a:avLst/>
                <a:gdLst>
                  <a:gd name="T0" fmla="*/ 480 w 3552"/>
                  <a:gd name="T1" fmla="*/ 2064 h 2112"/>
                  <a:gd name="T2" fmla="*/ 0 w 3552"/>
                  <a:gd name="T3" fmla="*/ 1296 h 2112"/>
                  <a:gd name="T4" fmla="*/ 288 w 3552"/>
                  <a:gd name="T5" fmla="*/ 768 h 2112"/>
                  <a:gd name="T6" fmla="*/ 1488 w 3552"/>
                  <a:gd name="T7" fmla="*/ 576 h 2112"/>
                  <a:gd name="T8" fmla="*/ 2016 w 3552"/>
                  <a:gd name="T9" fmla="*/ 0 h 2112"/>
                  <a:gd name="T10" fmla="*/ 3072 w 3552"/>
                  <a:gd name="T11" fmla="*/ 144 h 2112"/>
                  <a:gd name="T12" fmla="*/ 3552 w 3552"/>
                  <a:gd name="T13" fmla="*/ 1536 h 2112"/>
                  <a:gd name="T14" fmla="*/ 3504 w 3552"/>
                  <a:gd name="T15" fmla="*/ 2112 h 2112"/>
                  <a:gd name="T16" fmla="*/ 480 w 3552"/>
                  <a:gd name="T17"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2" h="2112">
                    <a:moveTo>
                      <a:pt x="480" y="2064"/>
                    </a:moveTo>
                    <a:lnTo>
                      <a:pt x="0" y="1296"/>
                    </a:lnTo>
                    <a:lnTo>
                      <a:pt x="288" y="768"/>
                    </a:lnTo>
                    <a:lnTo>
                      <a:pt x="1488" y="576"/>
                    </a:lnTo>
                    <a:lnTo>
                      <a:pt x="2016" y="0"/>
                    </a:lnTo>
                    <a:lnTo>
                      <a:pt x="3072" y="144"/>
                    </a:lnTo>
                    <a:lnTo>
                      <a:pt x="3552" y="1536"/>
                    </a:lnTo>
                    <a:lnTo>
                      <a:pt x="3504" y="2112"/>
                    </a:lnTo>
                    <a:lnTo>
                      <a:pt x="480" y="2112"/>
                    </a:lnTo>
                  </a:path>
                </a:pathLst>
              </a:custGeom>
              <a:noFill/>
              <a:ln w="28575" cap="flat" cmpd="sng">
                <a:solidFill>
                  <a:srgbClr val="C403DA"/>
                </a:solidFill>
                <a:prstDash val="dash"/>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530513" name="Freeform 81">
                <a:extLst>
                  <a:ext uri="{FF2B5EF4-FFF2-40B4-BE49-F238E27FC236}">
                    <a16:creationId xmlns:a16="http://schemas.microsoft.com/office/drawing/2014/main" id="{9C64B476-83D2-B34E-8328-F8835239C113}"/>
                  </a:ext>
                </a:extLst>
              </p:cNvPr>
              <p:cNvSpPr>
                <a:spLocks/>
              </p:cNvSpPr>
              <p:nvPr/>
            </p:nvSpPr>
            <p:spPr bwMode="auto">
              <a:xfrm>
                <a:off x="1344" y="2944"/>
                <a:ext cx="1008" cy="320"/>
              </a:xfrm>
              <a:custGeom>
                <a:avLst/>
                <a:gdLst>
                  <a:gd name="T0" fmla="*/ 0 w 1008"/>
                  <a:gd name="T1" fmla="*/ 320 h 320"/>
                  <a:gd name="T2" fmla="*/ 240 w 1008"/>
                  <a:gd name="T3" fmla="*/ 32 h 320"/>
                  <a:gd name="T4" fmla="*/ 1008 w 1008"/>
                  <a:gd name="T5" fmla="*/ 128 h 320"/>
                </a:gdLst>
                <a:ahLst/>
                <a:cxnLst>
                  <a:cxn ang="0">
                    <a:pos x="T0" y="T1"/>
                  </a:cxn>
                  <a:cxn ang="0">
                    <a:pos x="T2" y="T3"/>
                  </a:cxn>
                  <a:cxn ang="0">
                    <a:pos x="T4" y="T5"/>
                  </a:cxn>
                </a:cxnLst>
                <a:rect l="0" t="0" r="r" b="b"/>
                <a:pathLst>
                  <a:path w="1008" h="320">
                    <a:moveTo>
                      <a:pt x="0" y="320"/>
                    </a:moveTo>
                    <a:cubicBezTo>
                      <a:pt x="36" y="192"/>
                      <a:pt x="72" y="64"/>
                      <a:pt x="240" y="32"/>
                    </a:cubicBezTo>
                    <a:cubicBezTo>
                      <a:pt x="408" y="0"/>
                      <a:pt x="708" y="64"/>
                      <a:pt x="1008" y="128"/>
                    </a:cubicBezTo>
                  </a:path>
                </a:pathLst>
              </a:custGeom>
              <a:noFill/>
              <a:ln w="28575" cap="flat" cmpd="sng">
                <a:solidFill>
                  <a:srgbClr val="C403DA"/>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83" name="Rectangle 2">
            <a:extLst>
              <a:ext uri="{FF2B5EF4-FFF2-40B4-BE49-F238E27FC236}">
                <a16:creationId xmlns:a16="http://schemas.microsoft.com/office/drawing/2014/main" id="{65135225-6C04-6B45-B349-4175EC3EEC1B}"/>
              </a:ext>
            </a:extLst>
          </p:cNvPr>
          <p:cNvSpPr txBox="1">
            <a:spLocks noChangeArrowheads="1"/>
          </p:cNvSpPr>
          <p:nvPr/>
        </p:nvSpPr>
        <p:spPr>
          <a:xfrm>
            <a:off x="1000335" y="0"/>
            <a:ext cx="7210099" cy="1066800"/>
          </a:xfrm>
          <a:prstGeom prst="rect">
            <a:avLst/>
          </a:prstGeom>
        </p:spPr>
        <p:txBody>
          <a:bodyPr>
            <a:normAutofit fontScale="97500" lnSpcReduction="10000"/>
          </a:bodyPr>
          <a:lstStyle>
            <a:lvl1pPr algn="ctr" defTabSz="914400" rtl="0" eaLnBrk="1" latinLnBrk="0" hangingPunct="1">
              <a:spcBef>
                <a:spcPct val="0"/>
              </a:spcBef>
              <a:buNone/>
              <a:defRPr sz="3600" kern="1200">
                <a:solidFill>
                  <a:schemeClr val="bg1"/>
                </a:solidFill>
                <a:latin typeface="+mj-lt"/>
                <a:ea typeface="+mj-ea"/>
                <a:cs typeface="+mj-cs"/>
              </a:defRPr>
            </a:lvl1pPr>
          </a:lstStyle>
          <a:p>
            <a:r>
              <a:rPr lang="en-US" altLang="ja-JP" dirty="0">
                <a:ea typeface="ＭＳ Ｐゴシック" panose="020B0600070205080204" pitchFamily="34" charset="-128"/>
              </a:rPr>
              <a:t>DoDAF and RASDS</a:t>
            </a:r>
          </a:p>
          <a:p>
            <a:r>
              <a:rPr lang="en-US" altLang="ja-JP" dirty="0">
                <a:ea typeface="ＭＳ Ｐゴシック" panose="020B0600070205080204" pitchFamily="34" charset="-128"/>
              </a:rPr>
              <a:t>Relationships</a:t>
            </a:r>
          </a:p>
        </p:txBody>
      </p:sp>
    </p:spTree>
    <p:extLst>
      <p:ext uri="{BB962C8B-B14F-4D97-AF65-F5344CB8AC3E}">
        <p14:creationId xmlns:p14="http://schemas.microsoft.com/office/powerpoint/2010/main" val="3114909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a:extLst>
              <a:ext uri="{FF2B5EF4-FFF2-40B4-BE49-F238E27FC236}">
                <a16:creationId xmlns:a16="http://schemas.microsoft.com/office/drawing/2014/main" id="{25F4392F-2A6B-1148-9B0A-7203AEDC4B9F}"/>
              </a:ext>
            </a:extLst>
          </p:cNvPr>
          <p:cNvSpPr>
            <a:spLocks noGrp="1"/>
          </p:cNvSpPr>
          <p:nvPr>
            <p:ph type="dt" sz="half" idx="10"/>
          </p:nvPr>
        </p:nvSpPr>
        <p:spPr/>
        <p:txBody>
          <a:bodyPr/>
          <a:lstStyle/>
          <a:p>
            <a:r>
              <a:rPr lang="en-US" altLang="en-US"/>
              <a:t>22 April 2008</a:t>
            </a:r>
          </a:p>
        </p:txBody>
      </p:sp>
      <p:sp>
        <p:nvSpPr>
          <p:cNvPr id="6" name="Footer Placeholder 3">
            <a:extLst>
              <a:ext uri="{FF2B5EF4-FFF2-40B4-BE49-F238E27FC236}">
                <a16:creationId xmlns:a16="http://schemas.microsoft.com/office/drawing/2014/main" id="{69D558A6-A113-C24D-BB99-58CBCB49764A}"/>
              </a:ext>
            </a:extLst>
          </p:cNvPr>
          <p:cNvSpPr>
            <a:spLocks noGrp="1"/>
          </p:cNvSpPr>
          <p:nvPr>
            <p:ph type="ftr" sz="quarter" idx="11"/>
          </p:nvPr>
        </p:nvSpPr>
        <p:spPr/>
        <p:txBody>
          <a:bodyPr/>
          <a:lstStyle/>
          <a:p>
            <a:r>
              <a:rPr lang="en-US" altLang="en-US"/>
              <a:t>SCaN CSET - RASDS and other methods</a:t>
            </a:r>
          </a:p>
        </p:txBody>
      </p:sp>
      <p:sp>
        <p:nvSpPr>
          <p:cNvPr id="7" name="Slide Number Placeholder 4">
            <a:extLst>
              <a:ext uri="{FF2B5EF4-FFF2-40B4-BE49-F238E27FC236}">
                <a16:creationId xmlns:a16="http://schemas.microsoft.com/office/drawing/2014/main" id="{E869D553-BA87-8D47-A356-C34C5986CE16}"/>
              </a:ext>
            </a:extLst>
          </p:cNvPr>
          <p:cNvSpPr>
            <a:spLocks noGrp="1"/>
          </p:cNvSpPr>
          <p:nvPr>
            <p:ph type="sldNum" sz="quarter" idx="12"/>
          </p:nvPr>
        </p:nvSpPr>
        <p:spPr/>
        <p:txBody>
          <a:bodyPr/>
          <a:lstStyle/>
          <a:p>
            <a:r>
              <a:rPr lang="en-US" altLang="en-US"/>
              <a:t>PS </a:t>
            </a:r>
            <a:fld id="{F388C440-26BB-FC49-B6CF-357C87D5FECC}" type="slidenum">
              <a:rPr lang="en-US" altLang="en-US"/>
              <a:pPr/>
              <a:t>22</a:t>
            </a:fld>
            <a:endParaRPr lang="en-US" altLang="en-US"/>
          </a:p>
        </p:txBody>
      </p:sp>
      <p:sp>
        <p:nvSpPr>
          <p:cNvPr id="526338" name="Rectangle 2">
            <a:extLst>
              <a:ext uri="{FF2B5EF4-FFF2-40B4-BE49-F238E27FC236}">
                <a16:creationId xmlns:a16="http://schemas.microsoft.com/office/drawing/2014/main" id="{1F4FC190-3A25-634C-A82F-CCCDAB8DDCB6}"/>
              </a:ext>
            </a:extLst>
          </p:cNvPr>
          <p:cNvSpPr>
            <a:spLocks noGrp="1" noChangeArrowheads="1"/>
          </p:cNvSpPr>
          <p:nvPr>
            <p:ph type="title"/>
          </p:nvPr>
        </p:nvSpPr>
        <p:spPr/>
        <p:txBody>
          <a:bodyPr/>
          <a:lstStyle/>
          <a:p>
            <a:r>
              <a:rPr lang="en-US" altLang="en-US"/>
              <a:t>SysML Diagram Types</a:t>
            </a:r>
          </a:p>
        </p:txBody>
      </p:sp>
      <p:pic>
        <p:nvPicPr>
          <p:cNvPr id="526339" name="Picture 3">
            <a:extLst>
              <a:ext uri="{FF2B5EF4-FFF2-40B4-BE49-F238E27FC236}">
                <a16:creationId xmlns:a16="http://schemas.microsoft.com/office/drawing/2014/main" id="{AD1B0383-009E-8147-A455-089890715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1563688"/>
            <a:ext cx="8586788" cy="456406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6340" name="Rectangle 4">
            <a:extLst>
              <a:ext uri="{FF2B5EF4-FFF2-40B4-BE49-F238E27FC236}">
                <a16:creationId xmlns:a16="http://schemas.microsoft.com/office/drawing/2014/main" id="{75F21182-9101-0B46-9281-A20D5C91916A}"/>
              </a:ext>
            </a:extLst>
          </p:cNvPr>
          <p:cNvSpPr>
            <a:spLocks noChangeArrowheads="1"/>
          </p:cNvSpPr>
          <p:nvPr/>
        </p:nvSpPr>
        <p:spPr bwMode="auto">
          <a:xfrm>
            <a:off x="0" y="6234113"/>
            <a:ext cx="3022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sz="1000" b="1">
                <a:solidFill>
                  <a:schemeClr val="accent2"/>
                </a:solidFill>
                <a:latin typeface="Arial" panose="020B0604020202020204" pitchFamily="34" charset="0"/>
              </a:rPr>
              <a:t>Source: SysML Partners</a:t>
            </a:r>
          </a:p>
        </p:txBody>
      </p:sp>
    </p:spTree>
    <p:extLst>
      <p:ext uri="{BB962C8B-B14F-4D97-AF65-F5344CB8AC3E}">
        <p14:creationId xmlns:p14="http://schemas.microsoft.com/office/powerpoint/2010/main" val="4067850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C2B866B-3930-6F43-BDDD-4247A97A5EBE}"/>
              </a:ext>
            </a:extLst>
          </p:cNvPr>
          <p:cNvSpPr>
            <a:spLocks noGrp="1"/>
          </p:cNvSpPr>
          <p:nvPr>
            <p:ph type="dt" sz="half" idx="10"/>
          </p:nvPr>
        </p:nvSpPr>
        <p:spPr/>
        <p:txBody>
          <a:bodyPr/>
          <a:lstStyle/>
          <a:p>
            <a:r>
              <a:rPr lang="en-US" altLang="en-US"/>
              <a:t>22 April 2008</a:t>
            </a:r>
          </a:p>
        </p:txBody>
      </p:sp>
      <p:sp>
        <p:nvSpPr>
          <p:cNvPr id="5" name="Footer Placeholder 4">
            <a:extLst>
              <a:ext uri="{FF2B5EF4-FFF2-40B4-BE49-F238E27FC236}">
                <a16:creationId xmlns:a16="http://schemas.microsoft.com/office/drawing/2014/main" id="{9E4C94D9-C1C3-0949-98FE-328B425556FC}"/>
              </a:ext>
            </a:extLst>
          </p:cNvPr>
          <p:cNvSpPr>
            <a:spLocks noGrp="1"/>
          </p:cNvSpPr>
          <p:nvPr>
            <p:ph type="ftr" sz="quarter" idx="11"/>
          </p:nvPr>
        </p:nvSpPr>
        <p:spPr/>
        <p:txBody>
          <a:bodyPr/>
          <a:lstStyle/>
          <a:p>
            <a:r>
              <a:rPr lang="en-US" altLang="en-US"/>
              <a:t>SCaN CSET - RASDS and other methods</a:t>
            </a:r>
          </a:p>
        </p:txBody>
      </p:sp>
      <p:sp>
        <p:nvSpPr>
          <p:cNvPr id="6" name="Slide Number Placeholder 5">
            <a:extLst>
              <a:ext uri="{FF2B5EF4-FFF2-40B4-BE49-F238E27FC236}">
                <a16:creationId xmlns:a16="http://schemas.microsoft.com/office/drawing/2014/main" id="{90E91114-9E53-AF45-8FBF-4760896020A3}"/>
              </a:ext>
            </a:extLst>
          </p:cNvPr>
          <p:cNvSpPr>
            <a:spLocks noGrp="1"/>
          </p:cNvSpPr>
          <p:nvPr>
            <p:ph type="sldNum" sz="quarter" idx="12"/>
          </p:nvPr>
        </p:nvSpPr>
        <p:spPr/>
        <p:txBody>
          <a:bodyPr/>
          <a:lstStyle/>
          <a:p>
            <a:r>
              <a:rPr lang="en-US" altLang="en-US"/>
              <a:t>PS </a:t>
            </a:r>
            <a:fld id="{23532062-2ADC-9A48-BA0D-C212576C35AF}" type="slidenum">
              <a:rPr lang="en-US" altLang="en-US"/>
              <a:pPr/>
              <a:t>23</a:t>
            </a:fld>
            <a:endParaRPr lang="en-US" altLang="en-US"/>
          </a:p>
        </p:txBody>
      </p:sp>
      <p:sp>
        <p:nvSpPr>
          <p:cNvPr id="474114" name="Rectangle 2">
            <a:extLst>
              <a:ext uri="{FF2B5EF4-FFF2-40B4-BE49-F238E27FC236}">
                <a16:creationId xmlns:a16="http://schemas.microsoft.com/office/drawing/2014/main" id="{209E413F-218A-E647-84F6-FC30206E647C}"/>
              </a:ext>
            </a:extLst>
          </p:cNvPr>
          <p:cNvSpPr>
            <a:spLocks noGrp="1" noChangeArrowheads="1"/>
          </p:cNvSpPr>
          <p:nvPr>
            <p:ph type="title"/>
          </p:nvPr>
        </p:nvSpPr>
        <p:spPr/>
        <p:txBody>
          <a:bodyPr/>
          <a:lstStyle/>
          <a:p>
            <a:r>
              <a:rPr lang="en-US" altLang="en-US"/>
              <a:t>Mapping RASDS into SysML</a:t>
            </a:r>
          </a:p>
        </p:txBody>
      </p:sp>
      <p:sp>
        <p:nvSpPr>
          <p:cNvPr id="474115" name="Rectangle 3">
            <a:extLst>
              <a:ext uri="{FF2B5EF4-FFF2-40B4-BE49-F238E27FC236}">
                <a16:creationId xmlns:a16="http://schemas.microsoft.com/office/drawing/2014/main" id="{8DF1B28F-6011-9F43-91B9-B1147BA4D648}"/>
              </a:ext>
            </a:extLst>
          </p:cNvPr>
          <p:cNvSpPr>
            <a:spLocks noGrp="1" noChangeArrowheads="1"/>
          </p:cNvSpPr>
          <p:nvPr>
            <p:ph type="body" idx="1"/>
          </p:nvPr>
        </p:nvSpPr>
        <p:spPr>
          <a:xfrm>
            <a:off x="381000" y="1371600"/>
            <a:ext cx="8382000" cy="4984752"/>
          </a:xfrm>
        </p:spPr>
        <p:txBody>
          <a:bodyPr>
            <a:normAutofit lnSpcReduction="10000"/>
          </a:bodyPr>
          <a:lstStyle/>
          <a:p>
            <a:pPr>
              <a:lnSpc>
                <a:spcPct val="90000"/>
              </a:lnSpc>
            </a:pPr>
            <a:r>
              <a:rPr lang="en-US" altLang="en-US" sz="2400" dirty="0"/>
              <a:t>No simple one for one mapping</a:t>
            </a:r>
          </a:p>
          <a:p>
            <a:pPr>
              <a:lnSpc>
                <a:spcPct val="90000"/>
              </a:lnSpc>
            </a:pPr>
            <a:r>
              <a:rPr lang="en-US" altLang="en-US" sz="2400" dirty="0"/>
              <a:t>RASDS uses </a:t>
            </a:r>
            <a:r>
              <a:rPr lang="en-US" altLang="en-US" sz="2400" dirty="0">
                <a:solidFill>
                  <a:srgbClr val="CC0ECC"/>
                </a:solidFill>
              </a:rPr>
              <a:t>Viewpoints</a:t>
            </a:r>
            <a:r>
              <a:rPr lang="en-US" altLang="en-US" sz="2400" dirty="0"/>
              <a:t> to expose different concerns of a single system</a:t>
            </a:r>
          </a:p>
          <a:p>
            <a:pPr>
              <a:lnSpc>
                <a:spcPct val="90000"/>
              </a:lnSpc>
            </a:pPr>
            <a:r>
              <a:rPr lang="en-US" altLang="en-US" sz="2400" dirty="0"/>
              <a:t>SysML uses specific </a:t>
            </a:r>
            <a:r>
              <a:rPr lang="en-US" altLang="en-US" sz="2400" dirty="0">
                <a:solidFill>
                  <a:srgbClr val="CC0ECC"/>
                </a:solidFill>
              </a:rPr>
              <a:t>diagrams</a:t>
            </a:r>
            <a:r>
              <a:rPr lang="en-US" altLang="en-US" sz="2400" dirty="0"/>
              <a:t> to capture system structure, behavior, parameters and requirements</a:t>
            </a:r>
          </a:p>
          <a:p>
            <a:pPr>
              <a:lnSpc>
                <a:spcPct val="90000"/>
              </a:lnSpc>
            </a:pPr>
            <a:r>
              <a:rPr lang="en-US" altLang="en-US" sz="2400" dirty="0"/>
              <a:t>Several SysML diagrams, focused on different object classes, may be usefully applied to any given RASDS Viewpoint</a:t>
            </a:r>
          </a:p>
          <a:p>
            <a:pPr>
              <a:lnSpc>
                <a:spcPct val="90000"/>
              </a:lnSpc>
            </a:pPr>
            <a:r>
              <a:rPr lang="en-US" altLang="en-US" sz="2400" dirty="0"/>
              <a:t>Extended SysML Views may be used to define the relationships between Viewpoints and Diagrams</a:t>
            </a:r>
          </a:p>
          <a:p>
            <a:pPr>
              <a:lnSpc>
                <a:spcPct val="90000"/>
              </a:lnSpc>
            </a:pPr>
            <a:r>
              <a:rPr lang="en-US" altLang="en-US" sz="2400" dirty="0"/>
              <a:t>SysML methods &amp; tools will support more accurate fine grained modeling of structure, relationships and behavior than was expected of RASDS </a:t>
            </a:r>
          </a:p>
          <a:p>
            <a:pPr>
              <a:lnSpc>
                <a:spcPct val="90000"/>
              </a:lnSpc>
            </a:pPr>
            <a:r>
              <a:rPr lang="en-US" altLang="en-US" sz="2400" dirty="0"/>
              <a:t>The RASDS methodology may be used to select appropriate SysML diagram types and representations of complex systems architectures</a:t>
            </a:r>
          </a:p>
        </p:txBody>
      </p:sp>
    </p:spTree>
    <p:extLst>
      <p:ext uri="{BB962C8B-B14F-4D97-AF65-F5344CB8AC3E}">
        <p14:creationId xmlns:p14="http://schemas.microsoft.com/office/powerpoint/2010/main" val="4144353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ABF18D-C82A-0A42-883B-E54B3B45018A}"/>
              </a:ext>
            </a:extLst>
          </p:cNvPr>
          <p:cNvSpPr>
            <a:spLocks noGrp="1"/>
          </p:cNvSpPr>
          <p:nvPr>
            <p:ph type="dt" sz="half" idx="10"/>
          </p:nvPr>
        </p:nvSpPr>
        <p:spPr/>
        <p:txBody>
          <a:bodyPr/>
          <a:lstStyle/>
          <a:p>
            <a:r>
              <a:rPr lang="en-US" altLang="en-US"/>
              <a:t>22 April 2008</a:t>
            </a:r>
          </a:p>
        </p:txBody>
      </p:sp>
      <p:sp>
        <p:nvSpPr>
          <p:cNvPr id="5" name="Footer Placeholder 4">
            <a:extLst>
              <a:ext uri="{FF2B5EF4-FFF2-40B4-BE49-F238E27FC236}">
                <a16:creationId xmlns:a16="http://schemas.microsoft.com/office/drawing/2014/main" id="{B072EA37-1B4D-CA43-BC7B-D87C5F61D6F4}"/>
              </a:ext>
            </a:extLst>
          </p:cNvPr>
          <p:cNvSpPr>
            <a:spLocks noGrp="1"/>
          </p:cNvSpPr>
          <p:nvPr>
            <p:ph type="ftr" sz="quarter" idx="11"/>
          </p:nvPr>
        </p:nvSpPr>
        <p:spPr/>
        <p:txBody>
          <a:bodyPr/>
          <a:lstStyle/>
          <a:p>
            <a:r>
              <a:rPr lang="en-US" altLang="en-US"/>
              <a:t>SCaN CSET - RASDS and other methods</a:t>
            </a:r>
          </a:p>
        </p:txBody>
      </p:sp>
      <p:sp>
        <p:nvSpPr>
          <p:cNvPr id="6" name="Slide Number Placeholder 5">
            <a:extLst>
              <a:ext uri="{FF2B5EF4-FFF2-40B4-BE49-F238E27FC236}">
                <a16:creationId xmlns:a16="http://schemas.microsoft.com/office/drawing/2014/main" id="{0D0B5491-81DD-5347-921A-5C6D73107F51}"/>
              </a:ext>
            </a:extLst>
          </p:cNvPr>
          <p:cNvSpPr>
            <a:spLocks noGrp="1"/>
          </p:cNvSpPr>
          <p:nvPr>
            <p:ph type="sldNum" sz="quarter" idx="12"/>
          </p:nvPr>
        </p:nvSpPr>
        <p:spPr/>
        <p:txBody>
          <a:bodyPr/>
          <a:lstStyle/>
          <a:p>
            <a:r>
              <a:rPr lang="en-US" altLang="en-US"/>
              <a:t>PS </a:t>
            </a:r>
            <a:fld id="{7D730DF7-F9F3-7545-862A-15E4A8D08694}" type="slidenum">
              <a:rPr lang="en-US" altLang="en-US"/>
              <a:pPr/>
              <a:t>24</a:t>
            </a:fld>
            <a:endParaRPr lang="en-US" altLang="en-US"/>
          </a:p>
        </p:txBody>
      </p:sp>
      <p:sp>
        <p:nvSpPr>
          <p:cNvPr id="476162" name="Rectangle 2">
            <a:extLst>
              <a:ext uri="{FF2B5EF4-FFF2-40B4-BE49-F238E27FC236}">
                <a16:creationId xmlns:a16="http://schemas.microsoft.com/office/drawing/2014/main" id="{C464D961-CDE0-F84B-ACA8-684D1D31A898}"/>
              </a:ext>
            </a:extLst>
          </p:cNvPr>
          <p:cNvSpPr>
            <a:spLocks noGrp="1" noChangeArrowheads="1"/>
          </p:cNvSpPr>
          <p:nvPr>
            <p:ph type="body" idx="1"/>
          </p:nvPr>
        </p:nvSpPr>
        <p:spPr>
          <a:xfrm>
            <a:off x="693737" y="1455738"/>
            <a:ext cx="7818891" cy="4900614"/>
          </a:xfrm>
        </p:spPr>
        <p:txBody>
          <a:bodyPr>
            <a:normAutofit/>
          </a:bodyPr>
          <a:lstStyle/>
          <a:p>
            <a:pPr>
              <a:lnSpc>
                <a:spcPct val="90000"/>
              </a:lnSpc>
            </a:pPr>
            <a:r>
              <a:rPr lang="en-US" altLang="en-US" sz="2000" b="1" dirty="0"/>
              <a:t>Enterprise</a:t>
            </a:r>
          </a:p>
          <a:p>
            <a:pPr lvl="1">
              <a:lnSpc>
                <a:spcPct val="90000"/>
              </a:lnSpc>
            </a:pPr>
            <a:r>
              <a:rPr lang="en-US" altLang="en-US" sz="1800" dirty="0">
                <a:solidFill>
                  <a:srgbClr val="CC0ECC"/>
                </a:solidFill>
              </a:rPr>
              <a:t>Organizational</a:t>
            </a:r>
            <a:r>
              <a:rPr lang="en-US" altLang="en-US" sz="1800" dirty="0"/>
              <a:t> structure &amp; behavior diagrams</a:t>
            </a:r>
          </a:p>
          <a:p>
            <a:pPr lvl="1">
              <a:lnSpc>
                <a:spcPct val="90000"/>
              </a:lnSpc>
            </a:pPr>
            <a:r>
              <a:rPr lang="en-US" altLang="en-US" sz="1800" dirty="0"/>
              <a:t>Use case, activity, and  sequence diagrams</a:t>
            </a:r>
          </a:p>
          <a:p>
            <a:pPr lvl="1">
              <a:lnSpc>
                <a:spcPct val="90000"/>
              </a:lnSpc>
            </a:pPr>
            <a:r>
              <a:rPr lang="en-US" altLang="en-US" sz="1800" dirty="0"/>
              <a:t>Requirements &amp; constraints for rules, policies &amp; agreements </a:t>
            </a:r>
          </a:p>
          <a:p>
            <a:pPr>
              <a:lnSpc>
                <a:spcPct val="90000"/>
              </a:lnSpc>
            </a:pPr>
            <a:r>
              <a:rPr lang="en-US" altLang="en-US" sz="2000" b="1" dirty="0"/>
              <a:t>Connectivity</a:t>
            </a:r>
          </a:p>
          <a:p>
            <a:pPr lvl="1">
              <a:lnSpc>
                <a:spcPct val="90000"/>
              </a:lnSpc>
            </a:pPr>
            <a:r>
              <a:rPr lang="en-US" altLang="en-US" sz="1800" dirty="0">
                <a:solidFill>
                  <a:srgbClr val="CC0ECC"/>
                </a:solidFill>
              </a:rPr>
              <a:t>Physical</a:t>
            </a:r>
            <a:r>
              <a:rPr lang="en-US" altLang="en-US" sz="1800" dirty="0"/>
              <a:t> structure, composition, behavior &amp; class diagrams</a:t>
            </a:r>
          </a:p>
          <a:p>
            <a:pPr lvl="1">
              <a:lnSpc>
                <a:spcPct val="90000"/>
              </a:lnSpc>
            </a:pPr>
            <a:r>
              <a:rPr lang="en-US" altLang="en-US" sz="1800" dirty="0"/>
              <a:t>Parametric diagram for physical link &amp; environment characterization</a:t>
            </a:r>
          </a:p>
          <a:p>
            <a:pPr>
              <a:lnSpc>
                <a:spcPct val="90000"/>
              </a:lnSpc>
            </a:pPr>
            <a:r>
              <a:rPr lang="en-US" altLang="en-US" sz="2000" b="1" dirty="0"/>
              <a:t>Functional</a:t>
            </a:r>
          </a:p>
          <a:p>
            <a:pPr lvl="1">
              <a:lnSpc>
                <a:spcPct val="90000"/>
              </a:lnSpc>
            </a:pPr>
            <a:r>
              <a:rPr lang="en-US" altLang="en-US" sz="1800" dirty="0">
                <a:solidFill>
                  <a:srgbClr val="CC0ECC"/>
                </a:solidFill>
              </a:rPr>
              <a:t>Logical</a:t>
            </a:r>
            <a:r>
              <a:rPr lang="en-US" altLang="en-US" sz="1800" dirty="0"/>
              <a:t> structure, behavior &amp; class diagrams</a:t>
            </a:r>
          </a:p>
          <a:p>
            <a:pPr lvl="1">
              <a:lnSpc>
                <a:spcPct val="90000"/>
              </a:lnSpc>
            </a:pPr>
            <a:r>
              <a:rPr lang="en-US" altLang="en-US" sz="1800" dirty="0"/>
              <a:t>Activity, state chart, parametric, &amp; timing diagrams</a:t>
            </a:r>
          </a:p>
          <a:p>
            <a:pPr>
              <a:lnSpc>
                <a:spcPct val="90000"/>
              </a:lnSpc>
            </a:pPr>
            <a:r>
              <a:rPr lang="en-US" altLang="en-US" sz="2000" b="1" dirty="0"/>
              <a:t>Informational</a:t>
            </a:r>
          </a:p>
          <a:p>
            <a:pPr lvl="1">
              <a:lnSpc>
                <a:spcPct val="90000"/>
              </a:lnSpc>
            </a:pPr>
            <a:r>
              <a:rPr lang="en-US" altLang="en-US" sz="1800" dirty="0">
                <a:solidFill>
                  <a:srgbClr val="CC0ECC"/>
                </a:solidFill>
              </a:rPr>
              <a:t>Information</a:t>
            </a:r>
            <a:r>
              <a:rPr lang="en-US" altLang="en-US" sz="1800" dirty="0"/>
              <a:t> class &amp; parametric diagrams</a:t>
            </a:r>
          </a:p>
          <a:p>
            <a:pPr>
              <a:lnSpc>
                <a:spcPct val="90000"/>
              </a:lnSpc>
            </a:pPr>
            <a:r>
              <a:rPr lang="en-US" altLang="en-US" sz="2000" b="1" dirty="0"/>
              <a:t>Communication</a:t>
            </a:r>
          </a:p>
          <a:p>
            <a:pPr lvl="1">
              <a:lnSpc>
                <a:spcPct val="90000"/>
              </a:lnSpc>
            </a:pPr>
            <a:r>
              <a:rPr lang="en-US" altLang="en-US" sz="1800" dirty="0">
                <a:solidFill>
                  <a:srgbClr val="CC0ECC"/>
                </a:solidFill>
              </a:rPr>
              <a:t>Protocol</a:t>
            </a:r>
            <a:r>
              <a:rPr lang="en-US" altLang="en-US" sz="1800" dirty="0"/>
              <a:t> structure &amp; behavior diagrams</a:t>
            </a:r>
          </a:p>
          <a:p>
            <a:pPr lvl="1">
              <a:lnSpc>
                <a:spcPct val="90000"/>
              </a:lnSpc>
            </a:pPr>
            <a:r>
              <a:rPr lang="en-US" altLang="en-US" sz="1800" dirty="0"/>
              <a:t>State machine, sequence, activity &amp; timing diagrams</a:t>
            </a:r>
          </a:p>
        </p:txBody>
      </p:sp>
      <p:sp>
        <p:nvSpPr>
          <p:cNvPr id="476163" name="Rectangle 3">
            <a:extLst>
              <a:ext uri="{FF2B5EF4-FFF2-40B4-BE49-F238E27FC236}">
                <a16:creationId xmlns:a16="http://schemas.microsoft.com/office/drawing/2014/main" id="{AF619A94-50E0-A949-949C-EEF4F624E1D8}"/>
              </a:ext>
            </a:extLst>
          </p:cNvPr>
          <p:cNvSpPr>
            <a:spLocks noGrp="1" noChangeArrowheads="1"/>
          </p:cNvSpPr>
          <p:nvPr>
            <p:ph type="title"/>
          </p:nvPr>
        </p:nvSpPr>
        <p:spPr/>
        <p:txBody>
          <a:bodyPr/>
          <a:lstStyle/>
          <a:p>
            <a:r>
              <a:rPr lang="en-US" altLang="en-US"/>
              <a:t>Mapping RASDS into SysML</a:t>
            </a:r>
          </a:p>
        </p:txBody>
      </p:sp>
    </p:spTree>
    <p:extLst>
      <p:ext uri="{BB962C8B-B14F-4D97-AF65-F5344CB8AC3E}">
        <p14:creationId xmlns:p14="http://schemas.microsoft.com/office/powerpoint/2010/main" val="3639982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93738" y="141049"/>
            <a:ext cx="7772400" cy="854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2800" b="1" dirty="0">
                <a:solidFill>
                  <a:srgbClr val="FF3300"/>
                </a:solidFill>
                <a:latin typeface="Comic Sans MS" charset="0"/>
              </a:rPr>
              <a:t>Proposed RASDS Extensions     </a:t>
            </a:r>
          </a:p>
          <a:p>
            <a:pPr algn="ctr">
              <a:buClrTx/>
              <a:buFontTx/>
              <a:buNone/>
              <a:defRPr/>
            </a:pPr>
            <a:r>
              <a:rPr lang="en-US" sz="2800" b="1" dirty="0">
                <a:solidFill>
                  <a:srgbClr val="FF3300"/>
                </a:solidFill>
                <a:latin typeface="Comic Sans MS" charset="0"/>
              </a:rPr>
              <a:t>(ISO TC20/SC 14 Cooperation)</a:t>
            </a:r>
          </a:p>
        </p:txBody>
      </p:sp>
      <p:sp>
        <p:nvSpPr>
          <p:cNvPr id="14338" name="Text Box 2"/>
          <p:cNvSpPr txBox="1">
            <a:spLocks noChangeArrowheads="1"/>
          </p:cNvSpPr>
          <p:nvPr/>
        </p:nvSpPr>
        <p:spPr bwMode="auto">
          <a:xfrm>
            <a:off x="693738" y="1570038"/>
            <a:ext cx="7772400" cy="4708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sz="2400" b="1" dirty="0">
                <a:latin typeface="Arial" charset="0"/>
              </a:rPr>
              <a:t>Service Viewpoint</a:t>
            </a:r>
          </a:p>
          <a:p>
            <a:pPr lvl="1">
              <a:spcBef>
                <a:spcPts val="500"/>
              </a:spcBef>
              <a:buFont typeface="Arial" charset="0"/>
              <a:buChar char="–"/>
              <a:defRPr/>
            </a:pPr>
            <a:r>
              <a:rPr lang="en-US" dirty="0">
                <a:latin typeface="Arial" charset="0"/>
              </a:rPr>
              <a:t>Already introduced in CCSDS SCCS-ARD/ADD</a:t>
            </a:r>
          </a:p>
          <a:p>
            <a:pPr lvl="1">
              <a:spcBef>
                <a:spcPts val="500"/>
              </a:spcBef>
              <a:buFont typeface="Arial" charset="0"/>
              <a:buChar char="–"/>
              <a:defRPr/>
            </a:pPr>
            <a:r>
              <a:rPr lang="en-US" dirty="0">
                <a:latin typeface="Arial" charset="0"/>
              </a:rPr>
              <a:t>Covers system service interfaces and interface bindings</a:t>
            </a:r>
          </a:p>
          <a:p>
            <a:pPr>
              <a:spcBef>
                <a:spcPts val="600"/>
              </a:spcBef>
              <a:buFont typeface="Arial" charset="0"/>
              <a:buChar char="•"/>
              <a:defRPr/>
            </a:pPr>
            <a:r>
              <a:rPr lang="en-US" sz="2400" dirty="0">
                <a:latin typeface="Arial" charset="0"/>
              </a:rPr>
              <a:t>P</a:t>
            </a:r>
            <a:r>
              <a:rPr lang="en-US" sz="2400" b="1" dirty="0">
                <a:latin typeface="Arial" charset="0"/>
              </a:rPr>
              <a:t>hysical viewpoint</a:t>
            </a:r>
          </a:p>
          <a:p>
            <a:pPr lvl="1">
              <a:spcBef>
                <a:spcPts val="500"/>
              </a:spcBef>
              <a:buFont typeface="Arial" charset="0"/>
              <a:buChar char="–"/>
              <a:defRPr/>
            </a:pPr>
            <a:r>
              <a:rPr lang="en-US" dirty="0">
                <a:latin typeface="Arial" charset="0"/>
              </a:rPr>
              <a:t>Extend present Connectivity Viewpoint</a:t>
            </a:r>
          </a:p>
          <a:p>
            <a:pPr lvl="1">
              <a:spcBef>
                <a:spcPts val="500"/>
              </a:spcBef>
              <a:buFont typeface="Arial" charset="0"/>
              <a:buChar char="–"/>
              <a:defRPr/>
            </a:pPr>
            <a:r>
              <a:rPr lang="en-US" dirty="0">
                <a:latin typeface="Arial" charset="0"/>
              </a:rPr>
              <a:t>Add support for physical elements, structures, power, thermal views (perhaps each their own Viewpoint)</a:t>
            </a:r>
          </a:p>
          <a:p>
            <a:pPr>
              <a:spcBef>
                <a:spcPts val="600"/>
              </a:spcBef>
              <a:buFont typeface="Arial" charset="0"/>
              <a:buChar char="•"/>
              <a:defRPr/>
            </a:pPr>
            <a:r>
              <a:rPr lang="en-US" sz="2400" b="1" dirty="0">
                <a:latin typeface="Arial" charset="0"/>
              </a:rPr>
              <a:t>Operational Viewpoint</a:t>
            </a:r>
          </a:p>
          <a:p>
            <a:pPr lvl="1">
              <a:spcBef>
                <a:spcPts val="500"/>
              </a:spcBef>
              <a:buFont typeface="Arial" charset="0"/>
              <a:buChar char="–"/>
              <a:defRPr/>
            </a:pPr>
            <a:r>
              <a:rPr lang="en-US" dirty="0">
                <a:latin typeface="Arial" charset="0"/>
              </a:rPr>
              <a:t>Extend present Enterprise Viewpoint</a:t>
            </a:r>
          </a:p>
          <a:p>
            <a:pPr lvl="1">
              <a:spcBef>
                <a:spcPts val="500"/>
              </a:spcBef>
              <a:buFont typeface="Arial" charset="0"/>
              <a:buChar char="–"/>
              <a:defRPr/>
            </a:pPr>
            <a:r>
              <a:rPr lang="en-US" dirty="0">
                <a:latin typeface="Arial" charset="0"/>
              </a:rPr>
              <a:t>Add support for organizational processes, procedures, and related behavior</a:t>
            </a:r>
          </a:p>
          <a:p>
            <a:pPr lvl="1">
              <a:spcBef>
                <a:spcPts val="500"/>
              </a:spcBef>
              <a:buFont typeface="Arial" charset="0"/>
              <a:buChar char="–"/>
              <a:defRPr/>
            </a:pPr>
            <a:r>
              <a:rPr lang="en-US" dirty="0">
                <a:latin typeface="Arial" charset="0"/>
              </a:rPr>
              <a:t>Possibly derived from DODAF OV’s</a:t>
            </a:r>
          </a:p>
          <a:p>
            <a:pPr lvl="1">
              <a:spcBef>
                <a:spcPts val="500"/>
              </a:spcBef>
              <a:buFont typeface="Arial" charset="0"/>
              <a:buNone/>
              <a:defRPr/>
            </a:pPr>
            <a:endParaRPr lang="en-US" dirty="0">
              <a:latin typeface="Arial" charset="0"/>
            </a:endParaRPr>
          </a:p>
        </p:txBody>
      </p:sp>
      <p:sp>
        <p:nvSpPr>
          <p:cNvPr id="14339" name="Text Box 3"/>
          <p:cNvSpPr txBox="1">
            <a:spLocks noChangeArrowheads="1"/>
          </p:cNvSpPr>
          <p:nvPr/>
        </p:nvSpPr>
        <p:spPr bwMode="auto">
          <a:xfrm>
            <a:off x="0" y="6553200"/>
            <a:ext cx="19050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200" dirty="0">
                <a:latin typeface="Arial" charset="0"/>
              </a:rPr>
              <a:t>2 Mar 2015</a:t>
            </a:r>
          </a:p>
        </p:txBody>
      </p:sp>
      <p:sp>
        <p:nvSpPr>
          <p:cNvPr id="14340" name="Text Box 4"/>
          <p:cNvSpPr txBox="1">
            <a:spLocks noChangeArrowheads="1"/>
          </p:cNvSpPr>
          <p:nvPr/>
        </p:nvSpPr>
        <p:spPr bwMode="auto">
          <a:xfrm>
            <a:off x="2692400" y="6553200"/>
            <a:ext cx="36195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1200" dirty="0">
                <a:latin typeface="Arial" charset="0"/>
              </a:rPr>
              <a:t>SC 13 / SC 14 RASDS &amp; Ontologies</a:t>
            </a:r>
          </a:p>
        </p:txBody>
      </p:sp>
      <p:sp>
        <p:nvSpPr>
          <p:cNvPr id="14341" name="Text Box 5"/>
          <p:cNvSpPr txBox="1">
            <a:spLocks noChangeArrowheads="1"/>
          </p:cNvSpPr>
          <p:nvPr/>
        </p:nvSpPr>
        <p:spPr bwMode="auto">
          <a:xfrm>
            <a:off x="7239000" y="6553200"/>
            <a:ext cx="19050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r>
              <a:rPr lang="en-US" sz="1200">
                <a:latin typeface="Arial" charset="0"/>
              </a:rPr>
              <a:t>PS </a:t>
            </a:r>
            <a:fld id="{CCBA8F42-32A3-9A46-9978-1FC12A1E23C7}" type="slidenum">
              <a:rPr lang="en-US" sz="1200" smtClean="0">
                <a:latin typeface="Arial" charset="0"/>
              </a:rPr>
              <a:pPr algn="r">
                <a:buClrTx/>
                <a:buFontTx/>
                <a:buNone/>
                <a:defRPr/>
              </a:pPr>
              <a:t>25</a:t>
            </a:fld>
            <a:endParaRPr lang="en-US" sz="1200">
              <a:latin typeface="Arial" charset="0"/>
            </a:endParaRPr>
          </a:p>
        </p:txBody>
      </p:sp>
      <p:sp>
        <p:nvSpPr>
          <p:cNvPr id="2" name="Date Placeholder 1"/>
          <p:cNvSpPr>
            <a:spLocks noGrp="1"/>
          </p:cNvSpPr>
          <p:nvPr>
            <p:ph type="dt" sz="half" idx="10"/>
          </p:nvPr>
        </p:nvSpPr>
        <p:spPr/>
        <p:txBody>
          <a:bodyPr/>
          <a:lstStyle/>
          <a:p>
            <a:pPr>
              <a:defRPr/>
            </a:pPr>
            <a:r>
              <a:rPr lang="en-US"/>
              <a:t>1 Jul 2015</a:t>
            </a:r>
          </a:p>
        </p:txBody>
      </p:sp>
    </p:spTree>
    <p:extLst>
      <p:ext uri="{BB962C8B-B14F-4D97-AF65-F5344CB8AC3E}">
        <p14:creationId xmlns:p14="http://schemas.microsoft.com/office/powerpoint/2010/main" val="23396084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0" y="6553200"/>
            <a:ext cx="19050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200" dirty="0">
                <a:latin typeface="Arial" charset="0"/>
              </a:rPr>
              <a:t>2 Mar 2015</a:t>
            </a:r>
          </a:p>
        </p:txBody>
      </p:sp>
      <p:sp>
        <p:nvSpPr>
          <p:cNvPr id="16386" name="Text Box 2"/>
          <p:cNvSpPr txBox="1">
            <a:spLocks noChangeArrowheads="1"/>
          </p:cNvSpPr>
          <p:nvPr/>
        </p:nvSpPr>
        <p:spPr bwMode="auto">
          <a:xfrm>
            <a:off x="2692400" y="6553200"/>
            <a:ext cx="36195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1200" dirty="0">
                <a:latin typeface="Arial" charset="0"/>
              </a:rPr>
              <a:t>SC 13 / SC 14 RASDS &amp; Ontologies</a:t>
            </a:r>
          </a:p>
        </p:txBody>
      </p:sp>
      <p:sp>
        <p:nvSpPr>
          <p:cNvPr id="16387" name="Text Box 3"/>
          <p:cNvSpPr txBox="1">
            <a:spLocks noChangeArrowheads="1"/>
          </p:cNvSpPr>
          <p:nvPr/>
        </p:nvSpPr>
        <p:spPr bwMode="auto">
          <a:xfrm>
            <a:off x="7239000" y="6553200"/>
            <a:ext cx="19050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r>
              <a:rPr lang="en-US" sz="1200">
                <a:latin typeface="Arial" charset="0"/>
              </a:rPr>
              <a:t>PS </a:t>
            </a:r>
            <a:fld id="{B172F7AB-EB33-D344-90DA-236B85EA12F5}" type="slidenum">
              <a:rPr lang="en-US" sz="1200" smtClean="0">
                <a:latin typeface="Arial" charset="0"/>
              </a:rPr>
              <a:pPr algn="r">
                <a:buClrTx/>
                <a:buFontTx/>
                <a:buNone/>
                <a:defRPr/>
              </a:pPr>
              <a:t>26</a:t>
            </a:fld>
            <a:endParaRPr lang="en-US" sz="1200">
              <a:latin typeface="Arial" charset="0"/>
            </a:endParaRPr>
          </a:p>
        </p:txBody>
      </p:sp>
      <p:sp>
        <p:nvSpPr>
          <p:cNvPr id="16388" name="Text Box 4"/>
          <p:cNvSpPr txBox="1">
            <a:spLocks noChangeArrowheads="1"/>
          </p:cNvSpPr>
          <p:nvPr/>
        </p:nvSpPr>
        <p:spPr bwMode="auto">
          <a:xfrm>
            <a:off x="330200" y="304800"/>
            <a:ext cx="7772400" cy="381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b="1">
                <a:solidFill>
                  <a:srgbClr val="FF0003"/>
                </a:solidFill>
                <a:latin typeface="Comic Sans MS" charset="0"/>
              </a:rPr>
              <a:t>Connectivity</a:t>
            </a:r>
            <a:r>
              <a:rPr lang="en-US" b="1">
                <a:solidFill>
                  <a:srgbClr val="0C8FCC"/>
                </a:solidFill>
                <a:latin typeface="Comic Sans MS" charset="0"/>
              </a:rPr>
              <a:t> </a:t>
            </a:r>
            <a:r>
              <a:rPr lang="en-US" b="1">
                <a:solidFill>
                  <a:srgbClr val="CC0ECC"/>
                </a:solidFill>
                <a:latin typeface="Comic Sans MS" charset="0"/>
              </a:rPr>
              <a:t>(&amp; Physical)</a:t>
            </a:r>
            <a:r>
              <a:rPr lang="en-US" b="1">
                <a:solidFill>
                  <a:srgbClr val="0C8FCC"/>
                </a:solidFill>
                <a:latin typeface="Comic Sans MS" charset="0"/>
              </a:rPr>
              <a:t> </a:t>
            </a:r>
            <a:r>
              <a:rPr lang="en-US" b="1">
                <a:solidFill>
                  <a:srgbClr val="FF0003"/>
                </a:solidFill>
                <a:latin typeface="Comic Sans MS" charset="0"/>
              </a:rPr>
              <a:t>Viewpoint - </a:t>
            </a:r>
            <a:br>
              <a:rPr lang="en-US" b="1">
                <a:solidFill>
                  <a:srgbClr val="FF0003"/>
                </a:solidFill>
                <a:latin typeface="Comic Sans MS" charset="0"/>
              </a:rPr>
            </a:br>
            <a:r>
              <a:rPr lang="en-US" b="1">
                <a:solidFill>
                  <a:srgbClr val="FF0003"/>
                </a:solidFill>
                <a:latin typeface="Comic Sans MS" charset="0"/>
              </a:rPr>
              <a:t>Component / Connector (Node / Link)</a:t>
            </a:r>
            <a:br>
              <a:rPr lang="en-US" b="1">
                <a:solidFill>
                  <a:srgbClr val="FF0003"/>
                </a:solidFill>
                <a:latin typeface="Comic Sans MS" charset="0"/>
              </a:rPr>
            </a:br>
            <a:r>
              <a:rPr lang="en-US" b="1">
                <a:solidFill>
                  <a:srgbClr val="FF0003"/>
                </a:solidFill>
                <a:latin typeface="Comic Sans MS" charset="0"/>
              </a:rPr>
              <a:t>Examples</a:t>
            </a:r>
          </a:p>
        </p:txBody>
      </p:sp>
      <p:sp>
        <p:nvSpPr>
          <p:cNvPr id="16389" name="Text Box 5"/>
          <p:cNvSpPr txBox="1">
            <a:spLocks noChangeArrowheads="1"/>
          </p:cNvSpPr>
          <p:nvPr/>
        </p:nvSpPr>
        <p:spPr bwMode="auto">
          <a:xfrm>
            <a:off x="586565" y="1272399"/>
            <a:ext cx="7772400" cy="2400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450"/>
              </a:spcBef>
              <a:buFont typeface="Arial" charset="0"/>
              <a:buChar char="•"/>
              <a:defRPr/>
            </a:pPr>
            <a:r>
              <a:rPr lang="en-US" sz="1600" b="1" dirty="0">
                <a:latin typeface="Arial" charset="0"/>
              </a:rPr>
              <a:t>Data System</a:t>
            </a:r>
          </a:p>
          <a:p>
            <a:pPr lvl="1">
              <a:spcBef>
                <a:spcPts val="400"/>
              </a:spcBef>
              <a:buFont typeface="Arial" charset="0"/>
              <a:buChar char="–"/>
              <a:defRPr/>
            </a:pPr>
            <a:r>
              <a:rPr lang="en-US" sz="1400" dirty="0">
                <a:latin typeface="Arial" charset="0"/>
              </a:rPr>
              <a:t>Components (CPU, instruments, SSR)</a:t>
            </a:r>
          </a:p>
          <a:p>
            <a:pPr lvl="1">
              <a:spcBef>
                <a:spcPts val="400"/>
              </a:spcBef>
              <a:buFont typeface="Arial" charset="0"/>
              <a:buChar char="–"/>
              <a:defRPr/>
            </a:pPr>
            <a:r>
              <a:rPr lang="en-US" sz="1400" dirty="0">
                <a:latin typeface="Arial" charset="0"/>
              </a:rPr>
              <a:t>Connectors (network, data bus, serial lines, backplane)</a:t>
            </a:r>
          </a:p>
          <a:p>
            <a:pPr>
              <a:spcBef>
                <a:spcPts val="450"/>
              </a:spcBef>
              <a:buFont typeface="Arial" charset="0"/>
              <a:buChar char="•"/>
              <a:defRPr/>
            </a:pPr>
            <a:r>
              <a:rPr lang="en-US" sz="1600" b="1" dirty="0">
                <a:latin typeface="Arial" charset="0"/>
              </a:rPr>
              <a:t>Telecomm</a:t>
            </a:r>
          </a:p>
          <a:p>
            <a:pPr lvl="1">
              <a:spcBef>
                <a:spcPts val="400"/>
              </a:spcBef>
              <a:buFont typeface="Arial" charset="0"/>
              <a:buChar char="–"/>
              <a:defRPr/>
            </a:pPr>
            <a:r>
              <a:rPr lang="en-US" sz="1400" dirty="0">
                <a:latin typeface="Arial" charset="0"/>
              </a:rPr>
              <a:t>Components (transmitter, receiver, antenna)</a:t>
            </a:r>
          </a:p>
          <a:p>
            <a:pPr lvl="1">
              <a:spcBef>
                <a:spcPts val="400"/>
              </a:spcBef>
              <a:buFont typeface="Arial" charset="0"/>
              <a:buChar char="–"/>
              <a:defRPr/>
            </a:pPr>
            <a:r>
              <a:rPr lang="en-US" sz="1400" dirty="0">
                <a:latin typeface="Arial" charset="0"/>
              </a:rPr>
              <a:t>Connectors (RF link, optical link, waveguide)</a:t>
            </a:r>
          </a:p>
        </p:txBody>
      </p:sp>
      <p:sp>
        <p:nvSpPr>
          <p:cNvPr id="16390" name="Rectangle 6"/>
          <p:cNvSpPr>
            <a:spLocks noChangeArrowheads="1"/>
          </p:cNvSpPr>
          <p:nvPr/>
        </p:nvSpPr>
        <p:spPr bwMode="auto">
          <a:xfrm>
            <a:off x="577040" y="3186924"/>
            <a:ext cx="7772400" cy="37099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b="1" dirty="0">
                <a:solidFill>
                  <a:srgbClr val="C403DA"/>
                </a:solidFill>
                <a:latin typeface="Arial" charset="0"/>
              </a:rPr>
              <a:t>Structural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400" dirty="0">
                <a:solidFill>
                  <a:srgbClr val="C403DA"/>
                </a:solidFill>
                <a:latin typeface="Arial" charset="0"/>
              </a:rPr>
              <a:t>Components (S/C bus, physical link, arm, struct </a:t>
            </a:r>
            <a:r>
              <a:rPr lang="en-US" sz="1400" dirty="0" err="1">
                <a:solidFill>
                  <a:srgbClr val="C403DA"/>
                </a:solidFill>
                <a:latin typeface="Arial" charset="0"/>
              </a:rPr>
              <a:t>attrib</a:t>
            </a:r>
            <a:r>
              <a:rPr lang="en-US" sz="1400" dirty="0">
                <a:solidFill>
                  <a:srgbClr val="C403DA"/>
                </a:solidFill>
                <a:latin typeface="Arial" charset="0"/>
              </a:rPr>
              <a:t>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400" dirty="0">
                <a:solidFill>
                  <a:srgbClr val="C403DA"/>
                </a:solidFill>
                <a:latin typeface="Arial" charset="0"/>
              </a:rPr>
              <a:t>Connectors (joint, bolt (incl explosive), weld)</a:t>
            </a:r>
            <a:r>
              <a:rPr lang="en-US" sz="1400" b="1" dirty="0">
                <a:solidFill>
                  <a:srgbClr val="C403DA"/>
                </a:solidFill>
                <a:latin typeface="Arial" charset="0"/>
              </a:rPr>
              <a:t> </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b="1" dirty="0">
                <a:solidFill>
                  <a:srgbClr val="C403DA"/>
                </a:solidFill>
                <a:latin typeface="Arial" charset="0"/>
              </a:rPr>
              <a:t>Power</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400" dirty="0">
                <a:solidFill>
                  <a:srgbClr val="C403DA"/>
                </a:solidFill>
                <a:latin typeface="Arial" charset="0"/>
              </a:rPr>
              <a:t>Components (solar panel, battery, RTG, switches, power </a:t>
            </a:r>
            <a:r>
              <a:rPr lang="en-US" sz="1400" dirty="0" err="1">
                <a:solidFill>
                  <a:srgbClr val="C403DA"/>
                </a:solidFill>
                <a:latin typeface="Arial" charset="0"/>
              </a:rPr>
              <a:t>attrib</a:t>
            </a:r>
            <a:r>
              <a:rPr lang="en-US" sz="1400" dirty="0">
                <a:solidFill>
                  <a:srgbClr val="C403DA"/>
                </a:solidFill>
                <a:latin typeface="Arial" charset="0"/>
              </a:rPr>
              <a:t>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400" dirty="0">
                <a:solidFill>
                  <a:srgbClr val="C403DA"/>
                </a:solidFill>
                <a:latin typeface="Arial" charset="0"/>
              </a:rPr>
              <a:t>Connectors (power bus)</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b="1" dirty="0">
                <a:solidFill>
                  <a:srgbClr val="C403DA"/>
                </a:solidFill>
                <a:latin typeface="Arial" charset="0"/>
              </a:rPr>
              <a:t>Thermal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400" dirty="0">
                <a:solidFill>
                  <a:srgbClr val="C403DA"/>
                </a:solidFill>
                <a:latin typeface="Arial" charset="0"/>
              </a:rPr>
              <a:t>Components (cooler, heater, thermal </a:t>
            </a:r>
            <a:r>
              <a:rPr lang="en-US" sz="1400" dirty="0" err="1">
                <a:solidFill>
                  <a:srgbClr val="C403DA"/>
                </a:solidFill>
                <a:latin typeface="Arial" charset="0"/>
              </a:rPr>
              <a:t>attrib</a:t>
            </a:r>
            <a:r>
              <a:rPr lang="en-US" sz="1400" dirty="0">
                <a:solidFill>
                  <a:srgbClr val="C403DA"/>
                </a:solidFill>
                <a:latin typeface="Arial" charset="0"/>
              </a:rPr>
              <a:t>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400" dirty="0">
                <a:solidFill>
                  <a:srgbClr val="C403DA"/>
                </a:solidFill>
                <a:latin typeface="Arial" charset="0"/>
              </a:rPr>
              <a:t>Connectors (heat pipe, duct, free space radiation)</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b="1" dirty="0">
                <a:solidFill>
                  <a:srgbClr val="C403DA"/>
                </a:solidFill>
                <a:latin typeface="Arial" charset="0"/>
              </a:rPr>
              <a:t>Propulsion</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400" dirty="0">
                <a:solidFill>
                  <a:srgbClr val="C403DA"/>
                </a:solidFill>
                <a:latin typeface="Arial" charset="0"/>
              </a:rPr>
              <a:t>Components (motor, wheel, thruster)</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400" dirty="0">
                <a:solidFill>
                  <a:srgbClr val="C403DA"/>
                </a:solidFill>
                <a:latin typeface="Arial" charset="0"/>
              </a:rPr>
              <a:t>Connectors (contact patch, gravity )</a:t>
            </a:r>
          </a:p>
        </p:txBody>
      </p:sp>
      <p:sp>
        <p:nvSpPr>
          <p:cNvPr id="2" name="Date Placeholder 1"/>
          <p:cNvSpPr>
            <a:spLocks noGrp="1"/>
          </p:cNvSpPr>
          <p:nvPr>
            <p:ph type="dt" sz="half" idx="10"/>
          </p:nvPr>
        </p:nvSpPr>
        <p:spPr/>
        <p:txBody>
          <a:bodyPr/>
          <a:lstStyle/>
          <a:p>
            <a:pPr>
              <a:defRPr/>
            </a:pPr>
            <a:r>
              <a:rPr lang="en-US"/>
              <a:t>1 Jul 2015</a:t>
            </a:r>
          </a:p>
        </p:txBody>
      </p:sp>
    </p:spTree>
    <p:extLst>
      <p:ext uri="{BB962C8B-B14F-4D97-AF65-F5344CB8AC3E}">
        <p14:creationId xmlns:p14="http://schemas.microsoft.com/office/powerpoint/2010/main" val="247055755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335" y="149628"/>
            <a:ext cx="7210099" cy="1221971"/>
          </a:xfrm>
        </p:spPr>
        <p:txBody>
          <a:bodyPr>
            <a:normAutofit fontScale="90000"/>
          </a:bodyPr>
          <a:lstStyle/>
          <a:p>
            <a:r>
              <a:rPr lang="en-US" dirty="0" err="1"/>
              <a:t>SCaN</a:t>
            </a:r>
            <a:r>
              <a:rPr lang="en-US" dirty="0"/>
              <a:t> Integrated Network Architecture Framework</a:t>
            </a:r>
            <a:r>
              <a:rPr lang="en-US" sz="3200" dirty="0"/>
              <a:t> - RASDS</a:t>
            </a:r>
            <a:br>
              <a:rPr lang="en-US" sz="3200" dirty="0"/>
            </a:br>
            <a:endParaRPr lang="en-US" dirty="0"/>
          </a:p>
        </p:txBody>
      </p:sp>
      <p:sp>
        <p:nvSpPr>
          <p:cNvPr id="3" name="Content Placeholder 2"/>
          <p:cNvSpPr>
            <a:spLocks noGrp="1"/>
          </p:cNvSpPr>
          <p:nvPr>
            <p:ph idx="1"/>
          </p:nvPr>
        </p:nvSpPr>
        <p:spPr/>
        <p:txBody>
          <a:bodyPr/>
          <a:lstStyle/>
          <a:p>
            <a:r>
              <a:rPr lang="en-US" dirty="0"/>
              <a:t>Overview of the SCaN Integrated Network Architecture problem and the trade studies</a:t>
            </a:r>
          </a:p>
          <a:p>
            <a:r>
              <a:rPr lang="en-US" dirty="0"/>
              <a:t>Description of the methodology that was adapted for these System-of-systems trade studies</a:t>
            </a:r>
          </a:p>
          <a:p>
            <a:r>
              <a:rPr lang="en-US" dirty="0"/>
              <a:t>Overview of the conceptual elements and their representations</a:t>
            </a:r>
          </a:p>
          <a:p>
            <a:r>
              <a:rPr lang="en-US" dirty="0"/>
              <a:t>Examples of the different kinds of RASDS views used and their representation as SysML diagrams</a:t>
            </a:r>
          </a:p>
        </p:txBody>
      </p:sp>
      <p:sp>
        <p:nvSpPr>
          <p:cNvPr id="4" name="Footer Placeholder 3"/>
          <p:cNvSpPr>
            <a:spLocks noGrp="1"/>
          </p:cNvSpPr>
          <p:nvPr>
            <p:ph type="ftr" sz="quarter" idx="11"/>
          </p:nvPr>
        </p:nvSpPr>
        <p:spPr/>
        <p:txBody>
          <a:bodyPr/>
          <a:lstStyle/>
          <a:p>
            <a:r>
              <a:rPr lang="en-US"/>
              <a:t>Pre-decisional – For NASA Internal Use Only</a:t>
            </a:r>
            <a:endParaRPr lang="en-US" dirty="0"/>
          </a:p>
        </p:txBody>
      </p:sp>
      <p:sp>
        <p:nvSpPr>
          <p:cNvPr id="5" name="Slide Number Placeholder 4"/>
          <p:cNvSpPr>
            <a:spLocks noGrp="1"/>
          </p:cNvSpPr>
          <p:nvPr>
            <p:ph type="sldNum" sz="quarter" idx="12"/>
          </p:nvPr>
        </p:nvSpPr>
        <p:spPr/>
        <p:txBody>
          <a:bodyPr/>
          <a:lstStyle/>
          <a:p>
            <a:fld id="{BD95596B-25E3-7445-9A69-E85F04D095F3}"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2346751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SCaN INA Trade Study Process</a:t>
            </a:r>
          </a:p>
        </p:txBody>
      </p:sp>
      <p:sp>
        <p:nvSpPr>
          <p:cNvPr id="3" name="Content Placeholder 2"/>
          <p:cNvSpPr>
            <a:spLocks noGrp="1"/>
          </p:cNvSpPr>
          <p:nvPr>
            <p:ph idx="1"/>
          </p:nvPr>
        </p:nvSpPr>
        <p:spPr>
          <a:xfrm>
            <a:off x="457200" y="1349966"/>
            <a:ext cx="8229600" cy="4983163"/>
          </a:xfrm>
        </p:spPr>
        <p:txBody>
          <a:bodyPr>
            <a:normAutofit fontScale="92500" lnSpcReduction="20000"/>
          </a:bodyPr>
          <a:lstStyle/>
          <a:p>
            <a:pPr marL="0" indent="0">
              <a:buNone/>
            </a:pPr>
            <a:r>
              <a:rPr lang="en-US" dirty="0"/>
              <a:t>Each of the </a:t>
            </a:r>
            <a:r>
              <a:rPr lang="en-US" dirty="0" err="1"/>
              <a:t>ScaN</a:t>
            </a:r>
            <a:r>
              <a:rPr lang="en-US" dirty="0"/>
              <a:t> Integrated Network Architecture (INA) trade study cycles was initiated by producing a guiding document that typically covered the following topics in a compact form:</a:t>
            </a:r>
          </a:p>
          <a:p>
            <a:pPr lvl="0"/>
            <a:r>
              <a:rPr lang="en-US" sz="2000" dirty="0"/>
              <a:t>An overall process flow for the trade study</a:t>
            </a:r>
          </a:p>
          <a:p>
            <a:pPr lvl="0"/>
            <a:r>
              <a:rPr lang="en-US" sz="2000" dirty="0"/>
              <a:t>A description of each of the separate parts of the study e.g., software, hardware, operations</a:t>
            </a:r>
          </a:p>
          <a:p>
            <a:pPr lvl="0"/>
            <a:r>
              <a:rPr lang="en-US" sz="2000" dirty="0"/>
              <a:t>Statement of the purpose and objectives of each part of the trade study</a:t>
            </a:r>
          </a:p>
          <a:p>
            <a:pPr lvl="0"/>
            <a:r>
              <a:rPr lang="en-US" sz="2000" dirty="0"/>
              <a:t>Any assumptions and constraints</a:t>
            </a:r>
          </a:p>
          <a:p>
            <a:pPr lvl="0"/>
            <a:r>
              <a:rPr lang="en-US" sz="2000" dirty="0"/>
              <a:t>The scope of the study, typically related to the baseline functional overview</a:t>
            </a:r>
          </a:p>
          <a:p>
            <a:pPr lvl="0"/>
            <a:r>
              <a:rPr lang="en-US" sz="2000" dirty="0"/>
              <a:t>Description of how the network and system elements mapped into the trade study</a:t>
            </a:r>
          </a:p>
          <a:p>
            <a:pPr lvl="0"/>
            <a:r>
              <a:rPr lang="en-US" sz="2000" dirty="0"/>
              <a:t>Definition of the trade space options to be considered</a:t>
            </a:r>
          </a:p>
          <a:p>
            <a:pPr lvl="0"/>
            <a:r>
              <a:rPr lang="en-US" sz="2000" dirty="0"/>
              <a:t>Description of the approach to be used for the trade study</a:t>
            </a:r>
          </a:p>
          <a:p>
            <a:pPr lvl="0"/>
            <a:r>
              <a:rPr lang="en-US" sz="2000" dirty="0"/>
              <a:t>Team composition, duration, and planned schedule for the effort</a:t>
            </a:r>
          </a:p>
        </p:txBody>
      </p:sp>
      <p:sp>
        <p:nvSpPr>
          <p:cNvPr id="4" name="Date Placeholder 3"/>
          <p:cNvSpPr>
            <a:spLocks noGrp="1"/>
          </p:cNvSpPr>
          <p:nvPr>
            <p:ph type="dt" sz="half" idx="10"/>
          </p:nvPr>
        </p:nvSpPr>
        <p:spPr/>
        <p:txBody>
          <a:bodyPr/>
          <a:lstStyle/>
          <a:p>
            <a:pPr>
              <a:defRPr/>
            </a:pPr>
            <a:r>
              <a:rPr lang="en-US"/>
              <a:t>12 June 2012 </a:t>
            </a:r>
            <a:endParaRPr lang="en-US" dirty="0"/>
          </a:p>
        </p:txBody>
      </p:sp>
      <p:sp>
        <p:nvSpPr>
          <p:cNvPr id="5" name="Footer Placeholder 4"/>
          <p:cNvSpPr>
            <a:spLocks noGrp="1"/>
          </p:cNvSpPr>
          <p:nvPr>
            <p:ph type="ftr" sz="quarter" idx="11"/>
          </p:nvPr>
        </p:nvSpPr>
        <p:spPr/>
        <p:txBody>
          <a:bodyPr/>
          <a:lstStyle/>
          <a:p>
            <a:pPr>
              <a:defRPr/>
            </a:pPr>
            <a:r>
              <a:rPr lang="en-US"/>
              <a:t>SpaceOps 2012 - MDMM Ground Segment Design</a:t>
            </a:r>
            <a:endParaRPr lang="en-US" dirty="0"/>
          </a:p>
        </p:txBody>
      </p:sp>
      <p:sp>
        <p:nvSpPr>
          <p:cNvPr id="6" name="Slide Number Placeholder 5"/>
          <p:cNvSpPr>
            <a:spLocks noGrp="1"/>
          </p:cNvSpPr>
          <p:nvPr>
            <p:ph type="sldNum" sz="quarter" idx="12"/>
          </p:nvPr>
        </p:nvSpPr>
        <p:spPr/>
        <p:txBody>
          <a:bodyPr/>
          <a:lstStyle/>
          <a:p>
            <a:pPr>
              <a:defRPr/>
            </a:pPr>
            <a:r>
              <a:rPr lang="en-US"/>
              <a:t>PS-</a:t>
            </a:r>
            <a:fld id="{1D1DC876-3183-4AFE-AB01-C63E9193D94A}" type="slidenum">
              <a:rPr lang="en-US" smtClean="0"/>
              <a:pPr>
                <a:defRPr/>
              </a:pPr>
              <a:t>28</a:t>
            </a:fld>
            <a:endParaRPr lang="en-US" dirty="0"/>
          </a:p>
        </p:txBody>
      </p:sp>
    </p:spTree>
    <p:extLst>
      <p:ext uri="{BB962C8B-B14F-4D97-AF65-F5344CB8AC3E}">
        <p14:creationId xmlns:p14="http://schemas.microsoft.com/office/powerpoint/2010/main" val="1921398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Integrated Network Architecture Trade Study Cycles 2-3</a:t>
            </a:r>
          </a:p>
        </p:txBody>
      </p:sp>
      <p:sp>
        <p:nvSpPr>
          <p:cNvPr id="3" name="Content Placeholder 2"/>
          <p:cNvSpPr>
            <a:spLocks noGrp="1"/>
          </p:cNvSpPr>
          <p:nvPr>
            <p:ph idx="1"/>
          </p:nvPr>
        </p:nvSpPr>
        <p:spPr>
          <a:xfrm>
            <a:off x="285750" y="1368427"/>
            <a:ext cx="8572500" cy="5353050"/>
          </a:xfrm>
        </p:spPr>
        <p:txBody>
          <a:bodyPr>
            <a:normAutofit fontScale="92500" lnSpcReduction="20000"/>
          </a:bodyPr>
          <a:lstStyle/>
          <a:p>
            <a:pPr marL="0" indent="0">
              <a:buNone/>
            </a:pPr>
            <a:r>
              <a:rPr lang="en-US" dirty="0"/>
              <a:t>Based on conclusions of the Cycle 1 Study - Drill down into detailed analysis to refine the cost estimates for architecture selection during Cycles 2-3:</a:t>
            </a:r>
          </a:p>
          <a:p>
            <a:pPr lvl="1"/>
            <a:r>
              <a:rPr lang="en-US" dirty="0"/>
              <a:t>Integrated Network Control Study</a:t>
            </a:r>
          </a:p>
          <a:p>
            <a:pPr lvl="2"/>
            <a:r>
              <a:rPr lang="en-US" dirty="0"/>
              <a:t>Covers Network Control functions (minus Network Scheduling)</a:t>
            </a:r>
          </a:p>
          <a:p>
            <a:pPr marL="1485900" lvl="3">
              <a:lnSpc>
                <a:spcPct val="90000"/>
              </a:lnSpc>
              <a:buFontTx/>
              <a:buChar char="•"/>
            </a:pPr>
            <a:r>
              <a:rPr lang="en-US" dirty="0">
                <a:ea typeface="ＭＳ Ｐゴシック" pitchFamily="-107" charset="-128"/>
                <a:cs typeface="ＭＳ Ｐゴシック" pitchFamily="-107" charset="-128"/>
              </a:rPr>
              <a:t>Network Asset Configuration &amp; Control</a:t>
            </a:r>
          </a:p>
          <a:p>
            <a:pPr marL="1485900" lvl="3">
              <a:lnSpc>
                <a:spcPct val="90000"/>
              </a:lnSpc>
              <a:buFontTx/>
              <a:buChar char="•"/>
            </a:pPr>
            <a:r>
              <a:rPr lang="en-US" dirty="0">
                <a:ea typeface="ＭＳ Ｐゴシック" pitchFamily="-107" charset="-128"/>
                <a:cs typeface="ＭＳ Ｐゴシック" pitchFamily="-107" charset="-128"/>
              </a:rPr>
              <a:t>Network Asset Monitoring</a:t>
            </a:r>
          </a:p>
          <a:p>
            <a:pPr marL="1485900" lvl="3">
              <a:lnSpc>
                <a:spcPct val="90000"/>
              </a:lnSpc>
              <a:buFontTx/>
              <a:buChar char="•"/>
            </a:pPr>
            <a:r>
              <a:rPr lang="en-US" dirty="0"/>
              <a:t>Space Internetworking Management</a:t>
            </a:r>
          </a:p>
          <a:p>
            <a:pPr lvl="1"/>
            <a:r>
              <a:rPr lang="en-US" dirty="0"/>
              <a:t>COOP Study</a:t>
            </a:r>
          </a:p>
          <a:p>
            <a:pPr lvl="2"/>
            <a:r>
              <a:rPr lang="en-US" dirty="0"/>
              <a:t>Address Network Control aspect of the COOP</a:t>
            </a:r>
          </a:p>
          <a:p>
            <a:pPr lvl="2"/>
            <a:r>
              <a:rPr lang="en-US" dirty="0"/>
              <a:t>Service Execution is no longer an issue for COOP after Cycle-1 decision</a:t>
            </a:r>
          </a:p>
          <a:p>
            <a:pPr lvl="1"/>
            <a:r>
              <a:rPr lang="en-US" dirty="0"/>
              <a:t>Space Internetworking Study</a:t>
            </a:r>
          </a:p>
          <a:p>
            <a:pPr lvl="2"/>
            <a:r>
              <a:rPr lang="en-US" dirty="0"/>
              <a:t>Any changes required to Service Execution and Network Control functions.</a:t>
            </a:r>
          </a:p>
        </p:txBody>
      </p:sp>
      <p:sp>
        <p:nvSpPr>
          <p:cNvPr id="4" name="Slide Number Placeholder 3"/>
          <p:cNvSpPr>
            <a:spLocks noGrp="1"/>
          </p:cNvSpPr>
          <p:nvPr>
            <p:ph type="sldNum" sz="quarter" idx="12"/>
          </p:nvPr>
        </p:nvSpPr>
        <p:spPr/>
        <p:txBody>
          <a:bodyPr/>
          <a:lstStyle/>
          <a:p>
            <a:fld id="{839523DB-D121-C549-8274-6B0375AE741E}" type="slidenum">
              <a:rPr lang="en-US" smtClean="0"/>
              <a:pPr/>
              <a:t>29</a:t>
            </a:fld>
            <a:endParaRPr lang="en-US"/>
          </a:p>
        </p:txBody>
      </p:sp>
      <p:sp>
        <p:nvSpPr>
          <p:cNvPr id="5" name="Date Placeholder 4"/>
          <p:cNvSpPr>
            <a:spLocks noGrp="1"/>
          </p:cNvSpPr>
          <p:nvPr>
            <p:ph type="dt" sz="half" idx="10"/>
          </p:nvPr>
        </p:nvSpPr>
        <p:spPr/>
        <p:txBody>
          <a:bodyPr/>
          <a:lstStyle/>
          <a:p>
            <a:pPr>
              <a:defRPr/>
            </a:pPr>
            <a:r>
              <a:rPr lang="en-US"/>
              <a:t>12 June 2012 </a:t>
            </a:r>
            <a:endParaRPr lang="en-US" dirty="0"/>
          </a:p>
        </p:txBody>
      </p:sp>
      <p:sp>
        <p:nvSpPr>
          <p:cNvPr id="6" name="Footer Placeholder 5"/>
          <p:cNvSpPr>
            <a:spLocks noGrp="1"/>
          </p:cNvSpPr>
          <p:nvPr>
            <p:ph type="ftr" sz="quarter" idx="11"/>
          </p:nvPr>
        </p:nvSpPr>
        <p:spPr/>
        <p:txBody>
          <a:bodyPr/>
          <a:lstStyle/>
          <a:p>
            <a:pPr>
              <a:defRPr/>
            </a:pPr>
            <a:r>
              <a:rPr lang="en-US"/>
              <a:t>SpaceOps 2012 - MDMM Ground Segment Design</a:t>
            </a:r>
            <a:endParaRPr lang="en-US" dirty="0"/>
          </a:p>
        </p:txBody>
      </p:sp>
    </p:spTree>
    <p:extLst>
      <p:ext uri="{BB962C8B-B14F-4D97-AF65-F5344CB8AC3E}">
        <p14:creationId xmlns:p14="http://schemas.microsoft.com/office/powerpoint/2010/main" val="1009565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MBSE Overview</a:t>
            </a:r>
          </a:p>
        </p:txBody>
      </p:sp>
      <p:sp>
        <p:nvSpPr>
          <p:cNvPr id="3" name="Content Placeholder 2"/>
          <p:cNvSpPr>
            <a:spLocks noGrp="1"/>
          </p:cNvSpPr>
          <p:nvPr>
            <p:ph idx="1"/>
          </p:nvPr>
        </p:nvSpPr>
        <p:spPr/>
        <p:txBody>
          <a:bodyPr>
            <a:normAutofit/>
          </a:bodyPr>
          <a:lstStyle/>
          <a:p>
            <a:pPr marL="0" indent="0">
              <a:buNone/>
            </a:pPr>
            <a:r>
              <a:rPr lang="en-US" dirty="0"/>
              <a:t>“MBSE is the formalized application of modeling to support system requirements, design, analysis, verification, test and validation activities beginning in the conceptual design phase and continuing through-out development and later lifecycle phases.” </a:t>
            </a:r>
          </a:p>
          <a:p>
            <a:pPr indent="0">
              <a:buNone/>
            </a:pPr>
            <a:endParaRPr lang="en-US" dirty="0"/>
          </a:p>
          <a:p>
            <a:pPr indent="0">
              <a:buNone/>
            </a:pPr>
            <a:r>
              <a:rPr lang="en-US" dirty="0"/>
              <a:t>— International Council on Systems Engineering (INCOSE), </a:t>
            </a:r>
            <a:r>
              <a:rPr lang="en-US" i="1" dirty="0"/>
              <a:t>Systems Engineering Vision 2020, </a:t>
            </a:r>
            <a:r>
              <a:rPr lang="en-US" dirty="0"/>
              <a:t>Sep 2007 </a:t>
            </a:r>
          </a:p>
        </p:txBody>
      </p:sp>
      <p:sp>
        <p:nvSpPr>
          <p:cNvPr id="4" name="Footer Placeholder 3"/>
          <p:cNvSpPr>
            <a:spLocks noGrp="1"/>
          </p:cNvSpPr>
          <p:nvPr>
            <p:ph type="ftr" sz="quarter" idx="11"/>
          </p:nvPr>
        </p:nvSpPr>
        <p:spPr/>
        <p:txBody>
          <a:bodyPr/>
          <a:lstStyle/>
          <a:p>
            <a:r>
              <a:rPr lang="en-US"/>
              <a:t>Pre-decisional – For NASA Internal Use Only</a:t>
            </a:r>
            <a:endParaRPr lang="en-US" dirty="0"/>
          </a:p>
        </p:txBody>
      </p:sp>
      <p:sp>
        <p:nvSpPr>
          <p:cNvPr id="5" name="Slide Number Placeholder 4"/>
          <p:cNvSpPr>
            <a:spLocks noGrp="1"/>
          </p:cNvSpPr>
          <p:nvPr>
            <p:ph type="sldNum" sz="quarter" idx="12"/>
          </p:nvPr>
        </p:nvSpPr>
        <p:spPr/>
        <p:txBody>
          <a:bodyPr/>
          <a:lstStyle/>
          <a:p>
            <a:fld id="{BD95596B-25E3-7445-9A69-E85F04D095F3}"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56010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atin typeface="Calibri"/>
                <a:cs typeface="Calibri"/>
              </a:rPr>
              <a:t>12 June 2012 </a:t>
            </a:r>
            <a:endParaRPr lang="en-US" dirty="0">
              <a:latin typeface="Calibri"/>
              <a:cs typeface="Calibri"/>
            </a:endParaRPr>
          </a:p>
        </p:txBody>
      </p:sp>
      <p:sp>
        <p:nvSpPr>
          <p:cNvPr id="5" name="Footer Placeholder 4"/>
          <p:cNvSpPr>
            <a:spLocks noGrp="1"/>
          </p:cNvSpPr>
          <p:nvPr>
            <p:ph type="ftr" sz="quarter" idx="11"/>
          </p:nvPr>
        </p:nvSpPr>
        <p:spPr/>
        <p:txBody>
          <a:bodyPr/>
          <a:lstStyle/>
          <a:p>
            <a:pPr>
              <a:defRPr/>
            </a:pPr>
            <a:r>
              <a:rPr lang="en-US">
                <a:latin typeface="Calibri"/>
                <a:cs typeface="Calibri"/>
              </a:rPr>
              <a:t>SpaceOps 2012 - MDMM Ground Segment Design</a:t>
            </a:r>
            <a:endParaRPr lang="en-US" dirty="0">
              <a:latin typeface="Calibri"/>
              <a:cs typeface="Calibri"/>
            </a:endParaRPr>
          </a:p>
        </p:txBody>
      </p:sp>
      <p:sp>
        <p:nvSpPr>
          <p:cNvPr id="6" name="Slide Number Placeholder 5"/>
          <p:cNvSpPr>
            <a:spLocks noGrp="1"/>
          </p:cNvSpPr>
          <p:nvPr>
            <p:ph type="sldNum" sz="quarter" idx="12"/>
          </p:nvPr>
        </p:nvSpPr>
        <p:spPr/>
        <p:txBody>
          <a:bodyPr/>
          <a:lstStyle/>
          <a:p>
            <a:pPr>
              <a:defRPr/>
            </a:pPr>
            <a:r>
              <a:rPr lang="en-US">
                <a:latin typeface="Calibri"/>
                <a:cs typeface="Calibri"/>
              </a:rPr>
              <a:t>PS-</a:t>
            </a:r>
            <a:fld id="{1D1DC876-3183-4AFE-AB01-C63E9193D94A}" type="slidenum">
              <a:rPr lang="en-US" smtClean="0">
                <a:latin typeface="Calibri"/>
                <a:cs typeface="Calibri"/>
              </a:rPr>
              <a:pPr>
                <a:defRPr/>
              </a:pPr>
              <a:t>30</a:t>
            </a:fld>
            <a:endParaRPr lang="en-US" dirty="0">
              <a:latin typeface="Calibri"/>
              <a:cs typeface="Calibri"/>
            </a:endParaRPr>
          </a:p>
        </p:txBody>
      </p:sp>
      <p:grpSp>
        <p:nvGrpSpPr>
          <p:cNvPr id="7" name="Group 6"/>
          <p:cNvGrpSpPr/>
          <p:nvPr/>
        </p:nvGrpSpPr>
        <p:grpSpPr>
          <a:xfrm>
            <a:off x="113664" y="5009296"/>
            <a:ext cx="8453614" cy="1835689"/>
            <a:chOff x="113663" y="4758416"/>
            <a:chExt cx="8886845" cy="2109697"/>
          </a:xfrm>
        </p:grpSpPr>
        <p:sp>
          <p:nvSpPr>
            <p:cNvPr id="8" name="Rectangle 7"/>
            <p:cNvSpPr/>
            <p:nvPr/>
          </p:nvSpPr>
          <p:spPr>
            <a:xfrm flipH="1">
              <a:off x="113663" y="4758416"/>
              <a:ext cx="2445495" cy="318346"/>
            </a:xfrm>
            <a:prstGeom prst="rect">
              <a:avLst/>
            </a:prstGeom>
            <a:solidFill>
              <a:schemeClr val="bg1"/>
            </a:solidFill>
          </p:spPr>
          <p:txBody>
            <a:bodyPr wrap="none">
              <a:spAutoFit/>
            </a:bodyPr>
            <a:lstStyle/>
            <a:p>
              <a:r>
                <a:rPr lang="en-US" dirty="0">
                  <a:latin typeface="Calibri"/>
                  <a:cs typeface="Calibri"/>
                </a:rPr>
                <a:t>NCS-4 Network Element Gateways</a:t>
              </a:r>
            </a:p>
          </p:txBody>
        </p:sp>
        <p:sp>
          <p:nvSpPr>
            <p:cNvPr id="9" name="Rectangle 8"/>
            <p:cNvSpPr/>
            <p:nvPr/>
          </p:nvSpPr>
          <p:spPr>
            <a:xfrm flipH="1">
              <a:off x="8038885" y="5275534"/>
              <a:ext cx="961623" cy="1592579"/>
            </a:xfrm>
            <a:prstGeom prst="rect">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Calibri"/>
                  <a:cs typeface="Calibri"/>
                </a:rPr>
                <a:t>MOC</a:t>
              </a:r>
            </a:p>
          </p:txBody>
        </p:sp>
        <p:sp>
          <p:nvSpPr>
            <p:cNvPr id="10" name="Rectangle 9"/>
            <p:cNvSpPr/>
            <p:nvPr/>
          </p:nvSpPr>
          <p:spPr>
            <a:xfrm flipH="1">
              <a:off x="7933813" y="5178350"/>
              <a:ext cx="961623" cy="1592579"/>
            </a:xfrm>
            <a:prstGeom prst="rect">
              <a:avLst/>
            </a:prstGeom>
            <a:solidFill>
              <a:srgbClr val="FFFFFF"/>
            </a:solid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latin typeface="Calibri"/>
                <a:cs typeface="Calibri"/>
              </a:endParaRPr>
            </a:p>
          </p:txBody>
        </p:sp>
        <p:sp>
          <p:nvSpPr>
            <p:cNvPr id="11" name="Rectangle 10"/>
            <p:cNvSpPr/>
            <p:nvPr/>
          </p:nvSpPr>
          <p:spPr>
            <a:xfrm flipH="1">
              <a:off x="285337" y="5086606"/>
              <a:ext cx="6750763" cy="159257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a:cs typeface="Calibri"/>
              </a:endParaRPr>
            </a:p>
          </p:txBody>
        </p:sp>
        <p:sp>
          <p:nvSpPr>
            <p:cNvPr id="12" name="Rectangle 11"/>
            <p:cNvSpPr/>
            <p:nvPr/>
          </p:nvSpPr>
          <p:spPr>
            <a:xfrm flipH="1">
              <a:off x="5863823" y="5274636"/>
              <a:ext cx="1010999" cy="479549"/>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000"/>
                </a:lnSpc>
              </a:pPr>
              <a:r>
                <a:rPr lang="en-US" sz="1100" dirty="0">
                  <a:solidFill>
                    <a:schemeClr val="tx1"/>
                  </a:solidFill>
                  <a:latin typeface="Calibri"/>
                  <a:cs typeface="Calibri"/>
                </a:rPr>
                <a:t>Central Service</a:t>
              </a:r>
              <a:br>
                <a:rPr lang="en-US" sz="1100" dirty="0">
                  <a:solidFill>
                    <a:schemeClr val="tx1"/>
                  </a:solidFill>
                  <a:latin typeface="Calibri"/>
                  <a:cs typeface="Calibri"/>
                </a:rPr>
              </a:br>
              <a:r>
                <a:rPr lang="en-US" sz="1100" dirty="0">
                  <a:solidFill>
                    <a:schemeClr val="tx1"/>
                  </a:solidFill>
                  <a:latin typeface="Calibri"/>
                  <a:cs typeface="Calibri"/>
                </a:rPr>
                <a:t>Management</a:t>
              </a:r>
            </a:p>
          </p:txBody>
        </p:sp>
        <p:sp>
          <p:nvSpPr>
            <p:cNvPr id="13" name="Rectangle 12"/>
            <p:cNvSpPr/>
            <p:nvPr/>
          </p:nvSpPr>
          <p:spPr>
            <a:xfrm flipH="1">
              <a:off x="3559273" y="5185826"/>
              <a:ext cx="1811251" cy="381869"/>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Asset-specific</a:t>
              </a:r>
            </a:p>
            <a:p>
              <a:pPr algn="ctr"/>
              <a:r>
                <a:rPr lang="en-US" sz="1200" dirty="0">
                  <a:solidFill>
                    <a:schemeClr val="tx1"/>
                  </a:solidFill>
                  <a:latin typeface="Calibri"/>
                  <a:cs typeface="Calibri"/>
                </a:rPr>
                <a:t>Network Control</a:t>
              </a:r>
            </a:p>
          </p:txBody>
        </p:sp>
        <p:sp>
          <p:nvSpPr>
            <p:cNvPr id="14" name="Rectangle 13"/>
            <p:cNvSpPr/>
            <p:nvPr/>
          </p:nvSpPr>
          <p:spPr>
            <a:xfrm flipH="1">
              <a:off x="3559272" y="5670807"/>
              <a:ext cx="1800099" cy="37643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Asset-specific</a:t>
              </a:r>
            </a:p>
            <a:p>
              <a:pPr algn="ctr"/>
              <a:r>
                <a:rPr lang="en-US" sz="1200" dirty="0">
                  <a:solidFill>
                    <a:schemeClr val="tx1"/>
                  </a:solidFill>
                  <a:latin typeface="Calibri"/>
                  <a:cs typeface="Calibri"/>
                </a:rPr>
                <a:t>Network Control</a:t>
              </a:r>
            </a:p>
          </p:txBody>
        </p:sp>
        <p:sp>
          <p:nvSpPr>
            <p:cNvPr id="15" name="Rectangle 14"/>
            <p:cNvSpPr/>
            <p:nvPr/>
          </p:nvSpPr>
          <p:spPr>
            <a:xfrm flipH="1">
              <a:off x="3559270" y="6193985"/>
              <a:ext cx="1800099" cy="391384"/>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Asset-specific</a:t>
              </a:r>
            </a:p>
            <a:p>
              <a:pPr algn="ctr"/>
              <a:r>
                <a:rPr lang="en-US" sz="1200" dirty="0">
                  <a:solidFill>
                    <a:schemeClr val="tx1"/>
                  </a:solidFill>
                  <a:latin typeface="Calibri"/>
                  <a:cs typeface="Calibri"/>
                </a:rPr>
                <a:t>Network Control</a:t>
              </a:r>
            </a:p>
          </p:txBody>
        </p:sp>
        <p:sp>
          <p:nvSpPr>
            <p:cNvPr id="16" name="Rectangle 15"/>
            <p:cNvSpPr/>
            <p:nvPr/>
          </p:nvSpPr>
          <p:spPr>
            <a:xfrm flipH="1">
              <a:off x="5466340" y="5178360"/>
              <a:ext cx="255086" cy="399784"/>
            </a:xfrm>
            <a:prstGeom prst="rect">
              <a:avLst/>
            </a:prstGeom>
            <a:solidFill>
              <a:srgbClr val="98480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Calibri"/>
                  <a:cs typeface="Calibri"/>
                </a:rPr>
                <a:t>GW</a:t>
              </a:r>
            </a:p>
          </p:txBody>
        </p:sp>
        <p:sp>
          <p:nvSpPr>
            <p:cNvPr id="17" name="Rectangle 16"/>
            <p:cNvSpPr/>
            <p:nvPr/>
          </p:nvSpPr>
          <p:spPr>
            <a:xfrm flipH="1">
              <a:off x="7828442" y="5086606"/>
              <a:ext cx="952744" cy="1592579"/>
            </a:xfrm>
            <a:prstGeom prst="rect">
              <a:avLst/>
            </a:prstGeom>
            <a:solidFill>
              <a:srgbClr val="FFFFFF"/>
            </a:solid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Calibri"/>
                  <a:cs typeface="Calibri"/>
                </a:rPr>
                <a:t>MOC</a:t>
              </a:r>
            </a:p>
          </p:txBody>
        </p:sp>
        <p:sp>
          <p:nvSpPr>
            <p:cNvPr id="18" name="Rectangle 17"/>
            <p:cNvSpPr/>
            <p:nvPr/>
          </p:nvSpPr>
          <p:spPr>
            <a:xfrm flipH="1">
              <a:off x="7809253" y="5274636"/>
              <a:ext cx="238360" cy="479549"/>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Calibri"/>
                  <a:cs typeface="Calibri"/>
                </a:rPr>
                <a:t>I</a:t>
              </a:r>
            </a:p>
            <a:p>
              <a:pPr algn="ctr"/>
              <a:r>
                <a:rPr lang="en-US" sz="1000" dirty="0">
                  <a:latin typeface="Calibri"/>
                  <a:cs typeface="Calibri"/>
                </a:rPr>
                <a:t>/</a:t>
              </a:r>
            </a:p>
            <a:p>
              <a:pPr algn="ctr"/>
              <a:r>
                <a:rPr lang="en-US" sz="1000" dirty="0">
                  <a:latin typeface="Calibri"/>
                  <a:cs typeface="Calibri"/>
                </a:rPr>
                <a:t>F</a:t>
              </a:r>
            </a:p>
          </p:txBody>
        </p:sp>
        <p:sp>
          <p:nvSpPr>
            <p:cNvPr id="19" name="Rectangle 18"/>
            <p:cNvSpPr/>
            <p:nvPr/>
          </p:nvSpPr>
          <p:spPr>
            <a:xfrm flipH="1">
              <a:off x="7809253" y="5842992"/>
              <a:ext cx="238360" cy="479550"/>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Calibri"/>
                  <a:cs typeface="Calibri"/>
                </a:rPr>
                <a:t>I</a:t>
              </a:r>
            </a:p>
            <a:p>
              <a:pPr algn="ctr"/>
              <a:r>
                <a:rPr lang="en-US" sz="1000" dirty="0">
                  <a:latin typeface="Calibri"/>
                  <a:cs typeface="Calibri"/>
                </a:rPr>
                <a:t>/</a:t>
              </a:r>
            </a:p>
            <a:p>
              <a:pPr algn="ctr"/>
              <a:r>
                <a:rPr lang="en-US" sz="1000" dirty="0">
                  <a:latin typeface="Calibri"/>
                  <a:cs typeface="Calibri"/>
                </a:rPr>
                <a:t>F</a:t>
              </a:r>
            </a:p>
          </p:txBody>
        </p:sp>
        <p:cxnSp>
          <p:nvCxnSpPr>
            <p:cNvPr id="20" name="Straight Arrow Connector 19"/>
            <p:cNvCxnSpPr/>
            <p:nvPr/>
          </p:nvCxnSpPr>
          <p:spPr>
            <a:xfrm flipH="1">
              <a:off x="6885644" y="5550999"/>
              <a:ext cx="933919" cy="0"/>
            </a:xfrm>
            <a:prstGeom prst="straightConnector1">
              <a:avLst/>
            </a:prstGeom>
            <a:ln>
              <a:solidFill>
                <a:schemeClr val="accent4">
                  <a:lumMod val="60000"/>
                  <a:lumOff val="4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5466340" y="5178350"/>
              <a:ext cx="106478" cy="389345"/>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a:cs typeface="Calibri"/>
              </a:endParaRPr>
            </a:p>
          </p:txBody>
        </p:sp>
        <p:sp>
          <p:nvSpPr>
            <p:cNvPr id="22" name="Rectangle 21"/>
            <p:cNvSpPr/>
            <p:nvPr/>
          </p:nvSpPr>
          <p:spPr>
            <a:xfrm flipH="1">
              <a:off x="5445275" y="5670807"/>
              <a:ext cx="255086" cy="399784"/>
            </a:xfrm>
            <a:prstGeom prst="rect">
              <a:avLst/>
            </a:prstGeom>
            <a:solidFill>
              <a:srgbClr val="98480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Calibri"/>
                  <a:cs typeface="Calibri"/>
                </a:rPr>
                <a:t>GW</a:t>
              </a:r>
            </a:p>
          </p:txBody>
        </p:sp>
        <p:sp>
          <p:nvSpPr>
            <p:cNvPr id="23" name="Rectangle 22"/>
            <p:cNvSpPr/>
            <p:nvPr/>
          </p:nvSpPr>
          <p:spPr>
            <a:xfrm>
              <a:off x="5445275" y="5694157"/>
              <a:ext cx="115356" cy="37643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a:cs typeface="Calibri"/>
              </a:endParaRPr>
            </a:p>
          </p:txBody>
        </p:sp>
        <p:sp>
          <p:nvSpPr>
            <p:cNvPr id="24" name="Rectangle 23"/>
            <p:cNvSpPr/>
            <p:nvPr/>
          </p:nvSpPr>
          <p:spPr>
            <a:xfrm flipH="1">
              <a:off x="5445275" y="6183546"/>
              <a:ext cx="255086" cy="399784"/>
            </a:xfrm>
            <a:prstGeom prst="rect">
              <a:avLst/>
            </a:prstGeom>
            <a:solidFill>
              <a:srgbClr val="98480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Calibri"/>
                  <a:cs typeface="Calibri"/>
                </a:rPr>
                <a:t>GW</a:t>
              </a:r>
            </a:p>
          </p:txBody>
        </p:sp>
        <p:sp>
          <p:nvSpPr>
            <p:cNvPr id="25" name="Rectangle 24"/>
            <p:cNvSpPr/>
            <p:nvPr/>
          </p:nvSpPr>
          <p:spPr>
            <a:xfrm>
              <a:off x="5445275" y="6206113"/>
              <a:ext cx="115356" cy="379256"/>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a:cs typeface="Calibri"/>
              </a:endParaRPr>
            </a:p>
          </p:txBody>
        </p:sp>
        <p:cxnSp>
          <p:nvCxnSpPr>
            <p:cNvPr id="26" name="Straight Connector 25"/>
            <p:cNvCxnSpPr>
              <a:endCxn id="16" idx="1"/>
            </p:cNvCxnSpPr>
            <p:nvPr/>
          </p:nvCxnSpPr>
          <p:spPr>
            <a:xfrm flipH="1" flipV="1">
              <a:off x="5721426" y="5378252"/>
              <a:ext cx="162097" cy="1027"/>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5721426" y="6306412"/>
              <a:ext cx="2070820" cy="0"/>
            </a:xfrm>
            <a:prstGeom prst="line">
              <a:avLst/>
            </a:prstGeom>
            <a:ln>
              <a:solidFill>
                <a:schemeClr val="accent6">
                  <a:lumMod val="50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5721426" y="6047241"/>
              <a:ext cx="2070820" cy="0"/>
            </a:xfrm>
            <a:prstGeom prst="straightConnector1">
              <a:avLst/>
            </a:prstGeom>
            <a:ln>
              <a:solidFill>
                <a:schemeClr val="accent6">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Elbow Connector 28"/>
            <p:cNvCxnSpPr/>
            <p:nvPr/>
          </p:nvCxnSpPr>
          <p:spPr>
            <a:xfrm>
              <a:off x="5700361" y="5550999"/>
              <a:ext cx="2108892" cy="367476"/>
            </a:xfrm>
            <a:prstGeom prst="bentConnector3">
              <a:avLst>
                <a:gd name="adj1" fmla="val 6039"/>
              </a:avLst>
            </a:prstGeom>
            <a:ln>
              <a:solidFill>
                <a:schemeClr val="accent6">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700361" y="5967794"/>
              <a:ext cx="704226" cy="0"/>
            </a:xfrm>
            <a:prstGeom prst="line">
              <a:avLst/>
            </a:prstGeom>
            <a:ln>
              <a:solidFill>
                <a:schemeClr val="accent4">
                  <a:lumMod val="60000"/>
                  <a:lumOff val="40000"/>
                </a:schemeClr>
              </a:solidFill>
              <a:headEnd type="arrow"/>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367957" y="5772616"/>
              <a:ext cx="0" cy="195178"/>
            </a:xfrm>
            <a:prstGeom prst="line">
              <a:avLst/>
            </a:prstGeom>
            <a:ln>
              <a:solidFill>
                <a:schemeClr val="accent4">
                  <a:lumMod val="60000"/>
                  <a:lumOff val="40000"/>
                </a:schemeClr>
              </a:solidFill>
              <a:headEnd type="arrow" w="sm" len="sm"/>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700361" y="6490223"/>
              <a:ext cx="894726" cy="0"/>
            </a:xfrm>
            <a:prstGeom prst="line">
              <a:avLst/>
            </a:prstGeom>
            <a:ln>
              <a:solidFill>
                <a:schemeClr val="accent4">
                  <a:lumMod val="60000"/>
                  <a:lumOff val="40000"/>
                </a:schemeClr>
              </a:solidFill>
              <a:headEnd type="arrow"/>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595087" y="5773921"/>
              <a:ext cx="1470" cy="716302"/>
            </a:xfrm>
            <a:prstGeom prst="line">
              <a:avLst/>
            </a:prstGeom>
            <a:ln>
              <a:solidFill>
                <a:schemeClr val="accent4">
                  <a:lumMod val="60000"/>
                  <a:lumOff val="40000"/>
                </a:schemeClr>
              </a:solidFill>
              <a:headEnd type="arrow" w="sm" len="sm"/>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flipH="1">
              <a:off x="454193" y="5192950"/>
              <a:ext cx="2812641" cy="392318"/>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 Service Execution</a:t>
              </a:r>
            </a:p>
          </p:txBody>
        </p:sp>
        <p:sp>
          <p:nvSpPr>
            <p:cNvPr id="35" name="Rectangle 34"/>
            <p:cNvSpPr/>
            <p:nvPr/>
          </p:nvSpPr>
          <p:spPr>
            <a:xfrm flipH="1">
              <a:off x="454193" y="5677931"/>
              <a:ext cx="2812641" cy="376434"/>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 Service Execution</a:t>
              </a:r>
            </a:p>
          </p:txBody>
        </p:sp>
        <p:sp>
          <p:nvSpPr>
            <p:cNvPr id="36" name="Rectangle 35"/>
            <p:cNvSpPr/>
            <p:nvPr/>
          </p:nvSpPr>
          <p:spPr>
            <a:xfrm flipH="1">
              <a:off x="454193" y="6198423"/>
              <a:ext cx="2812641" cy="392031"/>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 Service Execution</a:t>
              </a:r>
            </a:p>
          </p:txBody>
        </p:sp>
        <p:sp>
          <p:nvSpPr>
            <p:cNvPr id="37" name="Rectangle 36"/>
            <p:cNvSpPr/>
            <p:nvPr/>
          </p:nvSpPr>
          <p:spPr>
            <a:xfrm flipH="1">
              <a:off x="553334" y="5294460"/>
              <a:ext cx="759452" cy="239775"/>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EBRE</a:t>
              </a:r>
            </a:p>
          </p:txBody>
        </p:sp>
        <p:sp>
          <p:nvSpPr>
            <p:cNvPr id="38" name="Rectangle 37"/>
            <p:cNvSpPr/>
            <p:nvPr/>
          </p:nvSpPr>
          <p:spPr>
            <a:xfrm flipH="1">
              <a:off x="553334" y="5775314"/>
              <a:ext cx="759452" cy="230269"/>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NEE</a:t>
              </a:r>
            </a:p>
          </p:txBody>
        </p:sp>
        <p:sp>
          <p:nvSpPr>
            <p:cNvPr id="39" name="Rectangle 38"/>
            <p:cNvSpPr/>
            <p:nvPr/>
          </p:nvSpPr>
          <p:spPr>
            <a:xfrm flipH="1">
              <a:off x="553334" y="6300750"/>
              <a:ext cx="759452" cy="204251"/>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DSE</a:t>
              </a:r>
            </a:p>
          </p:txBody>
        </p:sp>
        <p:sp>
          <p:nvSpPr>
            <p:cNvPr id="40" name="Rectangle 39"/>
            <p:cNvSpPr/>
            <p:nvPr/>
          </p:nvSpPr>
          <p:spPr>
            <a:xfrm>
              <a:off x="3559273" y="5679543"/>
              <a:ext cx="115356" cy="376434"/>
            </a:xfrm>
            <a:prstGeom prst="rect">
              <a:avLst/>
            </a:prstGeom>
            <a:pattFill prst="wdDnDiag">
              <a:fgClr>
                <a:srgbClr val="FFFF00"/>
              </a:fgClr>
              <a:bgClr>
                <a:schemeClr val="accent5">
                  <a:lumMod val="75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a:cs typeface="Calibri"/>
              </a:endParaRPr>
            </a:p>
          </p:txBody>
        </p:sp>
        <p:sp>
          <p:nvSpPr>
            <p:cNvPr id="41" name="Rectangle 40"/>
            <p:cNvSpPr/>
            <p:nvPr/>
          </p:nvSpPr>
          <p:spPr>
            <a:xfrm>
              <a:off x="3559273" y="5201177"/>
              <a:ext cx="115356" cy="358558"/>
            </a:xfrm>
            <a:prstGeom prst="rect">
              <a:avLst/>
            </a:prstGeom>
            <a:pattFill prst="wdDnDiag">
              <a:fgClr>
                <a:srgbClr val="FFFF00"/>
              </a:fgClr>
              <a:bgClr>
                <a:schemeClr val="accent5">
                  <a:lumMod val="75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a:cs typeface="Calibri"/>
              </a:endParaRPr>
            </a:p>
          </p:txBody>
        </p:sp>
        <p:sp>
          <p:nvSpPr>
            <p:cNvPr id="42" name="Rectangle 41"/>
            <p:cNvSpPr/>
            <p:nvPr/>
          </p:nvSpPr>
          <p:spPr>
            <a:xfrm>
              <a:off x="3559273" y="6214849"/>
              <a:ext cx="115356" cy="379256"/>
            </a:xfrm>
            <a:prstGeom prst="rect">
              <a:avLst/>
            </a:prstGeom>
            <a:pattFill prst="wdDnDiag">
              <a:fgClr>
                <a:srgbClr val="FFFF00"/>
              </a:fgClr>
              <a:bgClr>
                <a:schemeClr val="accent5">
                  <a:lumMod val="75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a:cs typeface="Calibri"/>
              </a:endParaRPr>
            </a:p>
          </p:txBody>
        </p:sp>
      </p:grpSp>
      <p:grpSp>
        <p:nvGrpSpPr>
          <p:cNvPr id="43" name="Group 42"/>
          <p:cNvGrpSpPr/>
          <p:nvPr/>
        </p:nvGrpSpPr>
        <p:grpSpPr>
          <a:xfrm>
            <a:off x="104907" y="3342494"/>
            <a:ext cx="8462370" cy="1838122"/>
            <a:chOff x="104907" y="2738813"/>
            <a:chExt cx="8895602" cy="2112493"/>
          </a:xfrm>
        </p:grpSpPr>
        <p:sp>
          <p:nvSpPr>
            <p:cNvPr id="44" name="Rectangle 43"/>
            <p:cNvSpPr/>
            <p:nvPr/>
          </p:nvSpPr>
          <p:spPr>
            <a:xfrm flipH="1">
              <a:off x="104907" y="2738813"/>
              <a:ext cx="1717423" cy="318346"/>
            </a:xfrm>
            <a:prstGeom prst="rect">
              <a:avLst/>
            </a:prstGeom>
            <a:solidFill>
              <a:schemeClr val="bg1"/>
            </a:solidFill>
          </p:spPr>
          <p:txBody>
            <a:bodyPr wrap="none">
              <a:spAutoFit/>
            </a:bodyPr>
            <a:lstStyle/>
            <a:p>
              <a:r>
                <a:rPr lang="en-US" dirty="0">
                  <a:latin typeface="Calibri"/>
                  <a:cs typeface="Calibri"/>
                </a:rPr>
                <a:t>NCS-3 Central Gateway</a:t>
              </a:r>
            </a:p>
          </p:txBody>
        </p:sp>
        <p:sp>
          <p:nvSpPr>
            <p:cNvPr id="45" name="Rectangle 44"/>
            <p:cNvSpPr/>
            <p:nvPr/>
          </p:nvSpPr>
          <p:spPr>
            <a:xfrm flipH="1">
              <a:off x="8038886" y="3258727"/>
              <a:ext cx="961623" cy="1592579"/>
            </a:xfrm>
            <a:prstGeom prst="rect">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Calibri"/>
                  <a:cs typeface="Calibri"/>
                </a:rPr>
                <a:t>MOC</a:t>
              </a:r>
            </a:p>
          </p:txBody>
        </p:sp>
        <p:sp>
          <p:nvSpPr>
            <p:cNvPr id="46" name="Rectangle 45"/>
            <p:cNvSpPr/>
            <p:nvPr/>
          </p:nvSpPr>
          <p:spPr>
            <a:xfrm flipH="1">
              <a:off x="7933814" y="3161543"/>
              <a:ext cx="961623" cy="1592579"/>
            </a:xfrm>
            <a:prstGeom prst="rect">
              <a:avLst/>
            </a:prstGeom>
            <a:solidFill>
              <a:srgbClr val="FFFFFF"/>
            </a:solid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latin typeface="Calibri"/>
                <a:cs typeface="Calibri"/>
              </a:endParaRPr>
            </a:p>
          </p:txBody>
        </p:sp>
        <p:sp>
          <p:nvSpPr>
            <p:cNvPr id="47" name="Rectangle 46"/>
            <p:cNvSpPr/>
            <p:nvPr/>
          </p:nvSpPr>
          <p:spPr>
            <a:xfrm flipH="1">
              <a:off x="294215" y="3069790"/>
              <a:ext cx="6750763" cy="159257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a:cs typeface="Calibri"/>
              </a:endParaRPr>
            </a:p>
          </p:txBody>
        </p:sp>
        <p:sp>
          <p:nvSpPr>
            <p:cNvPr id="48" name="Rectangle 47"/>
            <p:cNvSpPr/>
            <p:nvPr/>
          </p:nvSpPr>
          <p:spPr>
            <a:xfrm flipH="1">
              <a:off x="5872701" y="3257820"/>
              <a:ext cx="1010999" cy="479549"/>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000"/>
                </a:lnSpc>
              </a:pPr>
              <a:r>
                <a:rPr lang="en-US" sz="1100" dirty="0">
                  <a:solidFill>
                    <a:schemeClr val="tx1"/>
                  </a:solidFill>
                  <a:latin typeface="Calibri"/>
                  <a:cs typeface="Calibri"/>
                </a:rPr>
                <a:t>Central Service</a:t>
              </a:r>
              <a:br>
                <a:rPr lang="en-US" sz="1100" dirty="0">
                  <a:solidFill>
                    <a:schemeClr val="tx1"/>
                  </a:solidFill>
                  <a:latin typeface="Calibri"/>
                  <a:cs typeface="Calibri"/>
                </a:rPr>
              </a:br>
              <a:r>
                <a:rPr lang="en-US" sz="1100" dirty="0">
                  <a:solidFill>
                    <a:schemeClr val="tx1"/>
                  </a:solidFill>
                  <a:latin typeface="Calibri"/>
                  <a:cs typeface="Calibri"/>
                </a:rPr>
                <a:t>Management</a:t>
              </a:r>
            </a:p>
          </p:txBody>
        </p:sp>
        <p:sp>
          <p:nvSpPr>
            <p:cNvPr id="49" name="Rectangle 48"/>
            <p:cNvSpPr/>
            <p:nvPr/>
          </p:nvSpPr>
          <p:spPr>
            <a:xfrm flipH="1">
              <a:off x="3568151" y="3169010"/>
              <a:ext cx="1811251" cy="381869"/>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Asset-specific</a:t>
              </a:r>
            </a:p>
            <a:p>
              <a:pPr algn="ctr"/>
              <a:r>
                <a:rPr lang="en-US" sz="1200" dirty="0">
                  <a:solidFill>
                    <a:schemeClr val="tx1"/>
                  </a:solidFill>
                  <a:latin typeface="Calibri"/>
                  <a:cs typeface="Calibri"/>
                </a:rPr>
                <a:t>Network Control</a:t>
              </a:r>
            </a:p>
          </p:txBody>
        </p:sp>
        <p:sp>
          <p:nvSpPr>
            <p:cNvPr id="50" name="Rectangle 49"/>
            <p:cNvSpPr/>
            <p:nvPr/>
          </p:nvSpPr>
          <p:spPr>
            <a:xfrm flipH="1">
              <a:off x="3568150" y="3653991"/>
              <a:ext cx="1800099" cy="37643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Asset-specific</a:t>
              </a:r>
            </a:p>
            <a:p>
              <a:pPr algn="ctr"/>
              <a:r>
                <a:rPr lang="en-US" sz="1200" dirty="0">
                  <a:solidFill>
                    <a:schemeClr val="tx1"/>
                  </a:solidFill>
                  <a:latin typeface="Calibri"/>
                  <a:cs typeface="Calibri"/>
                </a:rPr>
                <a:t>Network Control</a:t>
              </a:r>
            </a:p>
          </p:txBody>
        </p:sp>
        <p:sp>
          <p:nvSpPr>
            <p:cNvPr id="51" name="Rectangle 50"/>
            <p:cNvSpPr/>
            <p:nvPr/>
          </p:nvSpPr>
          <p:spPr>
            <a:xfrm flipH="1">
              <a:off x="3568148" y="4177169"/>
              <a:ext cx="1800099" cy="391384"/>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Asset-specific</a:t>
              </a:r>
            </a:p>
            <a:p>
              <a:pPr algn="ctr"/>
              <a:r>
                <a:rPr lang="en-US" sz="1200" dirty="0">
                  <a:solidFill>
                    <a:schemeClr val="tx1"/>
                  </a:solidFill>
                  <a:latin typeface="Calibri"/>
                  <a:cs typeface="Calibri"/>
                </a:rPr>
                <a:t>Network Control</a:t>
              </a:r>
            </a:p>
          </p:txBody>
        </p:sp>
        <p:sp>
          <p:nvSpPr>
            <p:cNvPr id="52" name="Rectangle 51"/>
            <p:cNvSpPr/>
            <p:nvPr/>
          </p:nvSpPr>
          <p:spPr>
            <a:xfrm flipH="1">
              <a:off x="5475218" y="3161543"/>
              <a:ext cx="282404" cy="1407009"/>
            </a:xfrm>
            <a:prstGeom prst="rect">
              <a:avLst/>
            </a:prstGeom>
            <a:solidFill>
              <a:srgbClr val="98480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Calibri"/>
                  <a:cs typeface="Calibri"/>
                </a:rPr>
                <a:t>Gateway</a:t>
              </a:r>
            </a:p>
            <a:p>
              <a:pPr algn="ctr"/>
              <a:endParaRPr lang="en-US" sz="1200" dirty="0">
                <a:solidFill>
                  <a:srgbClr val="FFFFFF"/>
                </a:solidFill>
                <a:latin typeface="Calibri"/>
                <a:cs typeface="Calibri"/>
              </a:endParaRPr>
            </a:p>
          </p:txBody>
        </p:sp>
        <p:sp>
          <p:nvSpPr>
            <p:cNvPr id="53" name="Rectangle 52"/>
            <p:cNvSpPr/>
            <p:nvPr/>
          </p:nvSpPr>
          <p:spPr>
            <a:xfrm flipH="1">
              <a:off x="7828442" y="3069790"/>
              <a:ext cx="961622" cy="1592579"/>
            </a:xfrm>
            <a:prstGeom prst="rect">
              <a:avLst/>
            </a:prstGeom>
            <a:solidFill>
              <a:srgbClr val="FFFFFF"/>
            </a:solid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Calibri"/>
                  <a:cs typeface="Calibri"/>
                </a:rPr>
                <a:t>MOC</a:t>
              </a:r>
            </a:p>
          </p:txBody>
        </p:sp>
        <p:sp>
          <p:nvSpPr>
            <p:cNvPr id="54" name="Rectangle 53"/>
            <p:cNvSpPr/>
            <p:nvPr/>
          </p:nvSpPr>
          <p:spPr>
            <a:xfrm flipH="1">
              <a:off x="7818131" y="3257820"/>
              <a:ext cx="238360" cy="479549"/>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Calibri"/>
                  <a:cs typeface="Calibri"/>
                </a:rPr>
                <a:t>I</a:t>
              </a:r>
            </a:p>
            <a:p>
              <a:pPr algn="ctr"/>
              <a:r>
                <a:rPr lang="en-US" sz="1000" dirty="0">
                  <a:latin typeface="Calibri"/>
                  <a:cs typeface="Calibri"/>
                </a:rPr>
                <a:t>/</a:t>
              </a:r>
            </a:p>
            <a:p>
              <a:pPr algn="ctr"/>
              <a:r>
                <a:rPr lang="en-US" sz="1000" dirty="0">
                  <a:latin typeface="Calibri"/>
                  <a:cs typeface="Calibri"/>
                </a:rPr>
                <a:t>F</a:t>
              </a:r>
            </a:p>
          </p:txBody>
        </p:sp>
        <p:sp>
          <p:nvSpPr>
            <p:cNvPr id="55" name="Rectangle 54"/>
            <p:cNvSpPr/>
            <p:nvPr/>
          </p:nvSpPr>
          <p:spPr>
            <a:xfrm flipH="1">
              <a:off x="7818131" y="3826176"/>
              <a:ext cx="238360" cy="479550"/>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Calibri"/>
                  <a:cs typeface="Calibri"/>
                </a:rPr>
                <a:t>I</a:t>
              </a:r>
            </a:p>
            <a:p>
              <a:pPr algn="ctr"/>
              <a:r>
                <a:rPr lang="en-US" sz="1000" dirty="0">
                  <a:latin typeface="Calibri"/>
                  <a:cs typeface="Calibri"/>
                </a:rPr>
                <a:t>/</a:t>
              </a:r>
            </a:p>
            <a:p>
              <a:pPr algn="ctr"/>
              <a:r>
                <a:rPr lang="en-US" sz="1000" dirty="0">
                  <a:latin typeface="Calibri"/>
                  <a:cs typeface="Calibri"/>
                </a:rPr>
                <a:t>F</a:t>
              </a:r>
            </a:p>
          </p:txBody>
        </p:sp>
        <p:cxnSp>
          <p:nvCxnSpPr>
            <p:cNvPr id="56" name="Straight Arrow Connector 55"/>
            <p:cNvCxnSpPr/>
            <p:nvPr/>
          </p:nvCxnSpPr>
          <p:spPr>
            <a:xfrm flipH="1">
              <a:off x="6894522" y="3534183"/>
              <a:ext cx="933919" cy="0"/>
            </a:xfrm>
            <a:prstGeom prst="straightConnector1">
              <a:avLst/>
            </a:prstGeom>
            <a:ln>
              <a:solidFill>
                <a:schemeClr val="accent4">
                  <a:lumMod val="60000"/>
                  <a:lumOff val="4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5466340" y="3653991"/>
              <a:ext cx="115356" cy="37643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a:cs typeface="Calibri"/>
              </a:endParaRPr>
            </a:p>
          </p:txBody>
        </p:sp>
        <p:sp>
          <p:nvSpPr>
            <p:cNvPr id="58" name="Rectangle 57"/>
            <p:cNvSpPr/>
            <p:nvPr/>
          </p:nvSpPr>
          <p:spPr>
            <a:xfrm>
              <a:off x="5466340" y="3175625"/>
              <a:ext cx="115356" cy="358558"/>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a:cs typeface="Calibri"/>
              </a:endParaRPr>
            </a:p>
          </p:txBody>
        </p:sp>
        <p:sp>
          <p:nvSpPr>
            <p:cNvPr id="59" name="Rectangle 58"/>
            <p:cNvSpPr/>
            <p:nvPr/>
          </p:nvSpPr>
          <p:spPr>
            <a:xfrm>
              <a:off x="5466340" y="4189297"/>
              <a:ext cx="115356" cy="379256"/>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a:cs typeface="Calibri"/>
              </a:endParaRPr>
            </a:p>
          </p:txBody>
        </p:sp>
        <p:cxnSp>
          <p:nvCxnSpPr>
            <p:cNvPr id="60" name="Straight Connector 59"/>
            <p:cNvCxnSpPr/>
            <p:nvPr/>
          </p:nvCxnSpPr>
          <p:spPr>
            <a:xfrm>
              <a:off x="5757622" y="3357131"/>
              <a:ext cx="125901" cy="0"/>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H="1">
              <a:off x="5757622" y="4169916"/>
              <a:ext cx="2070820" cy="0"/>
            </a:xfrm>
            <a:prstGeom prst="straightConnector1">
              <a:avLst/>
            </a:prstGeom>
            <a:ln>
              <a:solidFill>
                <a:schemeClr val="accent6">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flipH="1">
              <a:off x="454193" y="3175625"/>
              <a:ext cx="2812641" cy="392318"/>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 Service Execution</a:t>
              </a:r>
            </a:p>
          </p:txBody>
        </p:sp>
        <p:sp>
          <p:nvSpPr>
            <p:cNvPr id="63" name="Rectangle 62"/>
            <p:cNvSpPr/>
            <p:nvPr/>
          </p:nvSpPr>
          <p:spPr>
            <a:xfrm flipH="1">
              <a:off x="454193" y="3660606"/>
              <a:ext cx="2812641" cy="376434"/>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 Service Execution</a:t>
              </a:r>
            </a:p>
          </p:txBody>
        </p:sp>
        <p:sp>
          <p:nvSpPr>
            <p:cNvPr id="64" name="Rectangle 63"/>
            <p:cNvSpPr/>
            <p:nvPr/>
          </p:nvSpPr>
          <p:spPr>
            <a:xfrm flipH="1">
              <a:off x="454193" y="4181098"/>
              <a:ext cx="2812641" cy="392031"/>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 Service Execution</a:t>
              </a:r>
            </a:p>
          </p:txBody>
        </p:sp>
        <p:sp>
          <p:nvSpPr>
            <p:cNvPr id="65" name="Rectangle 64"/>
            <p:cNvSpPr/>
            <p:nvPr/>
          </p:nvSpPr>
          <p:spPr>
            <a:xfrm flipH="1">
              <a:off x="553334" y="3277135"/>
              <a:ext cx="759452" cy="239775"/>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EBRE</a:t>
              </a:r>
            </a:p>
          </p:txBody>
        </p:sp>
        <p:sp>
          <p:nvSpPr>
            <p:cNvPr id="66" name="Rectangle 65"/>
            <p:cNvSpPr/>
            <p:nvPr/>
          </p:nvSpPr>
          <p:spPr>
            <a:xfrm flipH="1">
              <a:off x="553334" y="3757989"/>
              <a:ext cx="759452" cy="230269"/>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NEE</a:t>
              </a:r>
            </a:p>
          </p:txBody>
        </p:sp>
        <p:sp>
          <p:nvSpPr>
            <p:cNvPr id="67" name="Rectangle 66"/>
            <p:cNvSpPr/>
            <p:nvPr/>
          </p:nvSpPr>
          <p:spPr>
            <a:xfrm flipH="1">
              <a:off x="553334" y="4283425"/>
              <a:ext cx="759452" cy="204251"/>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DSE</a:t>
              </a:r>
            </a:p>
          </p:txBody>
        </p:sp>
        <p:sp>
          <p:nvSpPr>
            <p:cNvPr id="68" name="Rectangle 67"/>
            <p:cNvSpPr/>
            <p:nvPr/>
          </p:nvSpPr>
          <p:spPr>
            <a:xfrm>
              <a:off x="3559270" y="3656418"/>
              <a:ext cx="115356" cy="376434"/>
            </a:xfrm>
            <a:prstGeom prst="rect">
              <a:avLst/>
            </a:prstGeom>
            <a:pattFill prst="wdDnDiag">
              <a:fgClr>
                <a:srgbClr val="FFFF00"/>
              </a:fgClr>
              <a:bgClr>
                <a:schemeClr val="accent5">
                  <a:lumMod val="75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a:cs typeface="Calibri"/>
              </a:endParaRPr>
            </a:p>
          </p:txBody>
        </p:sp>
        <p:sp>
          <p:nvSpPr>
            <p:cNvPr id="69" name="Rectangle 68"/>
            <p:cNvSpPr/>
            <p:nvPr/>
          </p:nvSpPr>
          <p:spPr>
            <a:xfrm>
              <a:off x="3559270" y="3178052"/>
              <a:ext cx="115356" cy="358558"/>
            </a:xfrm>
            <a:prstGeom prst="rect">
              <a:avLst/>
            </a:prstGeom>
            <a:pattFill prst="wdDnDiag">
              <a:fgClr>
                <a:srgbClr val="FFFF00"/>
              </a:fgClr>
              <a:bgClr>
                <a:schemeClr val="accent5">
                  <a:lumMod val="75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a:cs typeface="Calibri"/>
              </a:endParaRPr>
            </a:p>
          </p:txBody>
        </p:sp>
        <p:sp>
          <p:nvSpPr>
            <p:cNvPr id="70" name="Rectangle 69"/>
            <p:cNvSpPr/>
            <p:nvPr/>
          </p:nvSpPr>
          <p:spPr>
            <a:xfrm>
              <a:off x="3559270" y="4191724"/>
              <a:ext cx="115356" cy="379256"/>
            </a:xfrm>
            <a:prstGeom prst="rect">
              <a:avLst/>
            </a:prstGeom>
            <a:pattFill prst="wdDnDiag">
              <a:fgClr>
                <a:srgbClr val="FFFF00"/>
              </a:fgClr>
              <a:bgClr>
                <a:schemeClr val="accent5">
                  <a:lumMod val="75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a:cs typeface="Calibri"/>
              </a:endParaRPr>
            </a:p>
          </p:txBody>
        </p:sp>
      </p:grpSp>
      <p:grpSp>
        <p:nvGrpSpPr>
          <p:cNvPr id="71" name="Group 70"/>
          <p:cNvGrpSpPr/>
          <p:nvPr/>
        </p:nvGrpSpPr>
        <p:grpSpPr>
          <a:xfrm>
            <a:off x="124594" y="1575107"/>
            <a:ext cx="8379355" cy="1936545"/>
            <a:chOff x="205088" y="894540"/>
            <a:chExt cx="8882055" cy="2123025"/>
          </a:xfrm>
        </p:grpSpPr>
        <p:sp>
          <p:nvSpPr>
            <p:cNvPr id="72" name="Rectangle 71"/>
            <p:cNvSpPr/>
            <p:nvPr/>
          </p:nvSpPr>
          <p:spPr>
            <a:xfrm flipH="1">
              <a:off x="8125520" y="1424986"/>
              <a:ext cx="961623" cy="1592579"/>
            </a:xfrm>
            <a:prstGeom prst="rect">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Calibri"/>
                  <a:cs typeface="Calibri"/>
                </a:rPr>
                <a:t>MOC</a:t>
              </a:r>
            </a:p>
          </p:txBody>
        </p:sp>
        <p:sp>
          <p:nvSpPr>
            <p:cNvPr id="73" name="Rectangle 72"/>
            <p:cNvSpPr/>
            <p:nvPr/>
          </p:nvSpPr>
          <p:spPr>
            <a:xfrm flipH="1">
              <a:off x="8020448" y="1327802"/>
              <a:ext cx="961623" cy="1592579"/>
            </a:xfrm>
            <a:prstGeom prst="rect">
              <a:avLst/>
            </a:prstGeom>
            <a:solidFill>
              <a:srgbClr val="FFFFFF"/>
            </a:solid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latin typeface="Calibri"/>
                <a:cs typeface="Calibri"/>
              </a:endParaRPr>
            </a:p>
          </p:txBody>
        </p:sp>
        <p:sp>
          <p:nvSpPr>
            <p:cNvPr id="74" name="Rectangle 73"/>
            <p:cNvSpPr/>
            <p:nvPr/>
          </p:nvSpPr>
          <p:spPr>
            <a:xfrm flipH="1">
              <a:off x="205088" y="894540"/>
              <a:ext cx="3000652" cy="303673"/>
            </a:xfrm>
            <a:prstGeom prst="rect">
              <a:avLst/>
            </a:prstGeom>
            <a:solidFill>
              <a:schemeClr val="bg1"/>
            </a:solidFill>
          </p:spPr>
          <p:txBody>
            <a:bodyPr wrap="none">
              <a:spAutoFit/>
            </a:bodyPr>
            <a:lstStyle/>
            <a:p>
              <a:r>
                <a:rPr lang="en-US" dirty="0">
                  <a:latin typeface="Calibri"/>
                  <a:cs typeface="Calibri"/>
                </a:rPr>
                <a:t>NCS-2 Common Network Control Interface</a:t>
              </a:r>
            </a:p>
          </p:txBody>
        </p:sp>
        <p:sp>
          <p:nvSpPr>
            <p:cNvPr id="75" name="Rectangle 74"/>
            <p:cNvSpPr/>
            <p:nvPr/>
          </p:nvSpPr>
          <p:spPr>
            <a:xfrm flipH="1">
              <a:off x="400426" y="1238506"/>
              <a:ext cx="6750763" cy="159257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a:cs typeface="Calibri"/>
              </a:endParaRPr>
            </a:p>
          </p:txBody>
        </p:sp>
        <p:sp>
          <p:nvSpPr>
            <p:cNvPr id="76" name="Rectangle 75"/>
            <p:cNvSpPr/>
            <p:nvPr/>
          </p:nvSpPr>
          <p:spPr>
            <a:xfrm flipH="1">
              <a:off x="5978912" y="1426536"/>
              <a:ext cx="1010999" cy="479549"/>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000"/>
                </a:lnSpc>
              </a:pPr>
              <a:r>
                <a:rPr lang="en-US" sz="1100" dirty="0">
                  <a:solidFill>
                    <a:schemeClr val="tx1"/>
                  </a:solidFill>
                  <a:latin typeface="Calibri"/>
                  <a:cs typeface="Calibri"/>
                </a:rPr>
                <a:t>Central Service</a:t>
              </a:r>
              <a:br>
                <a:rPr lang="en-US" sz="1100" dirty="0">
                  <a:solidFill>
                    <a:schemeClr val="tx1"/>
                  </a:solidFill>
                  <a:latin typeface="Calibri"/>
                  <a:cs typeface="Calibri"/>
                </a:rPr>
              </a:br>
              <a:r>
                <a:rPr lang="en-US" sz="1100" dirty="0">
                  <a:solidFill>
                    <a:schemeClr val="tx1"/>
                  </a:solidFill>
                  <a:latin typeface="Calibri"/>
                  <a:cs typeface="Calibri"/>
                </a:rPr>
                <a:t>Management</a:t>
              </a:r>
            </a:p>
          </p:txBody>
        </p:sp>
        <p:sp>
          <p:nvSpPr>
            <p:cNvPr id="77" name="Rectangle 76"/>
            <p:cNvSpPr/>
            <p:nvPr/>
          </p:nvSpPr>
          <p:spPr>
            <a:xfrm flipH="1">
              <a:off x="520700" y="1337726"/>
              <a:ext cx="2812641" cy="392318"/>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 Service Execution</a:t>
              </a:r>
            </a:p>
          </p:txBody>
        </p:sp>
        <p:sp>
          <p:nvSpPr>
            <p:cNvPr id="78" name="Rectangle 77"/>
            <p:cNvSpPr/>
            <p:nvPr/>
          </p:nvSpPr>
          <p:spPr>
            <a:xfrm flipH="1">
              <a:off x="520700" y="1822707"/>
              <a:ext cx="2812641" cy="376434"/>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 Service Execution</a:t>
              </a:r>
            </a:p>
          </p:txBody>
        </p:sp>
        <p:sp>
          <p:nvSpPr>
            <p:cNvPr id="79" name="Rectangle 78"/>
            <p:cNvSpPr/>
            <p:nvPr/>
          </p:nvSpPr>
          <p:spPr>
            <a:xfrm flipH="1">
              <a:off x="520700" y="2343199"/>
              <a:ext cx="2812641" cy="392031"/>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 Service Execution</a:t>
              </a:r>
            </a:p>
          </p:txBody>
        </p:sp>
        <p:sp>
          <p:nvSpPr>
            <p:cNvPr id="80" name="Rectangle 79"/>
            <p:cNvSpPr/>
            <p:nvPr/>
          </p:nvSpPr>
          <p:spPr>
            <a:xfrm flipH="1">
              <a:off x="3674360" y="1337726"/>
              <a:ext cx="2141089" cy="381869"/>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Asset-specific</a:t>
              </a:r>
            </a:p>
            <a:p>
              <a:pPr algn="ctr"/>
              <a:r>
                <a:rPr lang="en-US" sz="1200" dirty="0">
                  <a:solidFill>
                    <a:schemeClr val="tx1"/>
                  </a:solidFill>
                  <a:latin typeface="Calibri"/>
                  <a:cs typeface="Calibri"/>
                </a:rPr>
                <a:t>Network Control</a:t>
              </a:r>
            </a:p>
          </p:txBody>
        </p:sp>
        <p:sp>
          <p:nvSpPr>
            <p:cNvPr id="81" name="Rectangle 80"/>
            <p:cNvSpPr/>
            <p:nvPr/>
          </p:nvSpPr>
          <p:spPr>
            <a:xfrm flipH="1">
              <a:off x="3674358" y="1822707"/>
              <a:ext cx="2141089" cy="39978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Asset-specific</a:t>
              </a:r>
            </a:p>
            <a:p>
              <a:pPr algn="ctr"/>
              <a:r>
                <a:rPr lang="en-US" sz="1200" dirty="0">
                  <a:solidFill>
                    <a:schemeClr val="tx1"/>
                  </a:solidFill>
                  <a:latin typeface="Calibri"/>
                  <a:cs typeface="Calibri"/>
                </a:rPr>
                <a:t>Network Control</a:t>
              </a:r>
            </a:p>
          </p:txBody>
        </p:sp>
        <p:sp>
          <p:nvSpPr>
            <p:cNvPr id="82" name="Rectangle 81"/>
            <p:cNvSpPr/>
            <p:nvPr/>
          </p:nvSpPr>
          <p:spPr>
            <a:xfrm flipH="1">
              <a:off x="3674357" y="2345885"/>
              <a:ext cx="2141089" cy="391384"/>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Asset-specific</a:t>
              </a:r>
            </a:p>
            <a:p>
              <a:pPr algn="ctr"/>
              <a:r>
                <a:rPr lang="en-US" sz="1200" dirty="0">
                  <a:solidFill>
                    <a:schemeClr val="tx1"/>
                  </a:solidFill>
                  <a:latin typeface="Calibri"/>
                  <a:cs typeface="Calibri"/>
                </a:rPr>
                <a:t>Network Control</a:t>
              </a:r>
            </a:p>
          </p:txBody>
        </p:sp>
        <p:sp>
          <p:nvSpPr>
            <p:cNvPr id="83" name="Rectangle 82"/>
            <p:cNvSpPr/>
            <p:nvPr/>
          </p:nvSpPr>
          <p:spPr>
            <a:xfrm flipH="1">
              <a:off x="5384797" y="1337726"/>
              <a:ext cx="451715" cy="365173"/>
            </a:xfrm>
            <a:prstGeom prst="rect">
              <a:avLst/>
            </a:prstGeom>
            <a:solidFill>
              <a:srgbClr val="98480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Calibri"/>
                  <a:cs typeface="Calibri"/>
                </a:rPr>
                <a:t>I/F</a:t>
              </a:r>
            </a:p>
          </p:txBody>
        </p:sp>
        <p:sp>
          <p:nvSpPr>
            <p:cNvPr id="84" name="Rectangle 83"/>
            <p:cNvSpPr/>
            <p:nvPr/>
          </p:nvSpPr>
          <p:spPr>
            <a:xfrm flipH="1">
              <a:off x="7934651" y="1238506"/>
              <a:ext cx="961623" cy="1592579"/>
            </a:xfrm>
            <a:prstGeom prst="rect">
              <a:avLst/>
            </a:prstGeom>
            <a:solidFill>
              <a:srgbClr val="FFFFFF"/>
            </a:solid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Calibri"/>
                  <a:cs typeface="Calibri"/>
                </a:rPr>
                <a:t>MOC</a:t>
              </a:r>
            </a:p>
          </p:txBody>
        </p:sp>
        <p:sp>
          <p:nvSpPr>
            <p:cNvPr id="85" name="Rectangle 84"/>
            <p:cNvSpPr/>
            <p:nvPr/>
          </p:nvSpPr>
          <p:spPr>
            <a:xfrm flipH="1">
              <a:off x="7924342" y="1439236"/>
              <a:ext cx="238360" cy="479549"/>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Calibri"/>
                  <a:cs typeface="Calibri"/>
                </a:rPr>
                <a:t>I</a:t>
              </a:r>
            </a:p>
            <a:p>
              <a:pPr algn="ctr"/>
              <a:r>
                <a:rPr lang="en-US" sz="1000" dirty="0">
                  <a:latin typeface="Calibri"/>
                  <a:cs typeface="Calibri"/>
                </a:rPr>
                <a:t>/F</a:t>
              </a:r>
            </a:p>
          </p:txBody>
        </p:sp>
        <p:sp>
          <p:nvSpPr>
            <p:cNvPr id="86" name="Rectangle 85"/>
            <p:cNvSpPr/>
            <p:nvPr/>
          </p:nvSpPr>
          <p:spPr>
            <a:xfrm flipH="1">
              <a:off x="7924342" y="1994892"/>
              <a:ext cx="238360" cy="479550"/>
            </a:xfrm>
            <a:prstGeom prst="rect">
              <a:avLst/>
            </a:prstGeom>
            <a:solidFill>
              <a:srgbClr val="98480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Calibri"/>
                  <a:cs typeface="Calibri"/>
                </a:rPr>
                <a:t>I</a:t>
              </a:r>
            </a:p>
            <a:p>
              <a:pPr algn="ctr"/>
              <a:r>
                <a:rPr lang="en-US" sz="1000" dirty="0">
                  <a:latin typeface="Calibri"/>
                  <a:cs typeface="Calibri"/>
                </a:rPr>
                <a:t>/F</a:t>
              </a:r>
            </a:p>
          </p:txBody>
        </p:sp>
        <p:cxnSp>
          <p:nvCxnSpPr>
            <p:cNvPr id="87" name="Straight Arrow Connector 86"/>
            <p:cNvCxnSpPr/>
            <p:nvPr/>
          </p:nvCxnSpPr>
          <p:spPr>
            <a:xfrm flipH="1">
              <a:off x="7000733" y="1702899"/>
              <a:ext cx="933919" cy="0"/>
            </a:xfrm>
            <a:prstGeom prst="straightConnector1">
              <a:avLst/>
            </a:prstGeom>
            <a:ln>
              <a:solidFill>
                <a:schemeClr val="accent4">
                  <a:lumMod val="60000"/>
                  <a:lumOff val="4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8" name="Rectangle 87"/>
            <p:cNvSpPr/>
            <p:nvPr/>
          </p:nvSpPr>
          <p:spPr>
            <a:xfrm flipH="1">
              <a:off x="5384800" y="1822707"/>
              <a:ext cx="430650" cy="399784"/>
            </a:xfrm>
            <a:prstGeom prst="rect">
              <a:avLst/>
            </a:prstGeom>
            <a:solidFill>
              <a:srgbClr val="98480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Calibri"/>
                  <a:cs typeface="Calibri"/>
                </a:rPr>
                <a:t>I/F</a:t>
              </a:r>
            </a:p>
          </p:txBody>
        </p:sp>
        <p:sp>
          <p:nvSpPr>
            <p:cNvPr id="89" name="Rectangle 88"/>
            <p:cNvSpPr/>
            <p:nvPr/>
          </p:nvSpPr>
          <p:spPr>
            <a:xfrm flipH="1">
              <a:off x="5384800" y="2335446"/>
              <a:ext cx="430650" cy="399784"/>
            </a:xfrm>
            <a:prstGeom prst="rect">
              <a:avLst/>
            </a:prstGeom>
            <a:solidFill>
              <a:srgbClr val="98480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FFFFFF"/>
                  </a:solidFill>
                  <a:latin typeface="Calibri"/>
                  <a:cs typeface="Calibri"/>
                </a:rPr>
                <a:t>I/F</a:t>
              </a:r>
            </a:p>
          </p:txBody>
        </p:sp>
        <p:cxnSp>
          <p:nvCxnSpPr>
            <p:cNvPr id="90" name="Straight Connector 89"/>
            <p:cNvCxnSpPr>
              <a:endCxn id="83" idx="1"/>
            </p:cNvCxnSpPr>
            <p:nvPr/>
          </p:nvCxnSpPr>
          <p:spPr>
            <a:xfrm flipH="1">
              <a:off x="5836512" y="1520313"/>
              <a:ext cx="142400" cy="0"/>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H="1">
              <a:off x="5836515" y="2458312"/>
              <a:ext cx="2070820" cy="0"/>
            </a:xfrm>
            <a:prstGeom prst="line">
              <a:avLst/>
            </a:prstGeom>
            <a:ln>
              <a:solidFill>
                <a:srgbClr val="984807"/>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flipH="1">
              <a:off x="5836515" y="2199141"/>
              <a:ext cx="2070820" cy="0"/>
            </a:xfrm>
            <a:prstGeom prst="straightConnector1">
              <a:avLst/>
            </a:prstGeom>
            <a:ln>
              <a:solidFill>
                <a:srgbClr val="984807"/>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3" name="Elbow Connector 92"/>
            <p:cNvCxnSpPr/>
            <p:nvPr/>
          </p:nvCxnSpPr>
          <p:spPr>
            <a:xfrm>
              <a:off x="5815450" y="1702899"/>
              <a:ext cx="2108892" cy="367476"/>
            </a:xfrm>
            <a:prstGeom prst="bentConnector3">
              <a:avLst>
                <a:gd name="adj1" fmla="val 6039"/>
              </a:avLst>
            </a:prstGeom>
            <a:ln>
              <a:solidFill>
                <a:srgbClr val="984807"/>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5815450" y="2119694"/>
              <a:ext cx="704226" cy="0"/>
            </a:xfrm>
            <a:prstGeom prst="line">
              <a:avLst/>
            </a:prstGeom>
            <a:ln>
              <a:solidFill>
                <a:schemeClr val="accent4">
                  <a:lumMod val="60000"/>
                  <a:lumOff val="40000"/>
                </a:schemeClr>
              </a:solidFill>
              <a:headEnd type="arrow"/>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6483046" y="1924516"/>
              <a:ext cx="0" cy="195178"/>
            </a:xfrm>
            <a:prstGeom prst="line">
              <a:avLst/>
            </a:prstGeom>
            <a:ln>
              <a:solidFill>
                <a:schemeClr val="accent4">
                  <a:lumMod val="60000"/>
                  <a:lumOff val="40000"/>
                </a:schemeClr>
              </a:solidFill>
              <a:headEnd type="arrow" w="sm" len="sm"/>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5815450" y="2642123"/>
              <a:ext cx="894726" cy="0"/>
            </a:xfrm>
            <a:prstGeom prst="line">
              <a:avLst/>
            </a:prstGeom>
            <a:ln>
              <a:solidFill>
                <a:schemeClr val="accent4">
                  <a:lumMod val="60000"/>
                  <a:lumOff val="40000"/>
                </a:schemeClr>
              </a:solidFill>
              <a:headEnd type="arrow"/>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6710176" y="1925821"/>
              <a:ext cx="1470" cy="716302"/>
            </a:xfrm>
            <a:prstGeom prst="line">
              <a:avLst/>
            </a:prstGeom>
            <a:ln>
              <a:solidFill>
                <a:schemeClr val="accent4">
                  <a:lumMod val="60000"/>
                  <a:lumOff val="40000"/>
                </a:schemeClr>
              </a:solidFill>
              <a:headEnd type="arrow" w="sm" len="sm"/>
            </a:ln>
          </p:spPr>
          <p:style>
            <a:lnRef idx="2">
              <a:schemeClr val="accent1"/>
            </a:lnRef>
            <a:fillRef idx="0">
              <a:schemeClr val="accent1"/>
            </a:fillRef>
            <a:effectRef idx="1">
              <a:schemeClr val="accent1"/>
            </a:effectRef>
            <a:fontRef idx="minor">
              <a:schemeClr val="tx1"/>
            </a:fontRef>
          </p:style>
        </p:cxnSp>
        <p:sp>
          <p:nvSpPr>
            <p:cNvPr id="98" name="Rectangle 97"/>
            <p:cNvSpPr/>
            <p:nvPr/>
          </p:nvSpPr>
          <p:spPr>
            <a:xfrm flipH="1">
              <a:off x="619841" y="1439236"/>
              <a:ext cx="759452" cy="239775"/>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EBRE</a:t>
              </a:r>
            </a:p>
          </p:txBody>
        </p:sp>
        <p:sp>
          <p:nvSpPr>
            <p:cNvPr id="99" name="Rectangle 98"/>
            <p:cNvSpPr/>
            <p:nvPr/>
          </p:nvSpPr>
          <p:spPr>
            <a:xfrm flipH="1">
              <a:off x="619841" y="1920090"/>
              <a:ext cx="759452" cy="230269"/>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NEE</a:t>
              </a:r>
            </a:p>
          </p:txBody>
        </p:sp>
        <p:sp>
          <p:nvSpPr>
            <p:cNvPr id="100" name="Rectangle 99"/>
            <p:cNvSpPr/>
            <p:nvPr/>
          </p:nvSpPr>
          <p:spPr>
            <a:xfrm flipH="1">
              <a:off x="619841" y="2445526"/>
              <a:ext cx="759452" cy="204251"/>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DSE</a:t>
              </a:r>
            </a:p>
          </p:txBody>
        </p:sp>
        <p:sp>
          <p:nvSpPr>
            <p:cNvPr id="101" name="Rectangle 100"/>
            <p:cNvSpPr/>
            <p:nvPr/>
          </p:nvSpPr>
          <p:spPr>
            <a:xfrm>
              <a:off x="3674360" y="1820668"/>
              <a:ext cx="115356" cy="376434"/>
            </a:xfrm>
            <a:prstGeom prst="rect">
              <a:avLst/>
            </a:prstGeom>
            <a:pattFill prst="wdDnDiag">
              <a:fgClr>
                <a:srgbClr val="FFFF00"/>
              </a:fgClr>
              <a:bgClr>
                <a:schemeClr val="accent5">
                  <a:lumMod val="75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a:cs typeface="Calibri"/>
              </a:endParaRPr>
            </a:p>
          </p:txBody>
        </p:sp>
        <p:sp>
          <p:nvSpPr>
            <p:cNvPr id="102" name="Rectangle 101"/>
            <p:cNvSpPr/>
            <p:nvPr/>
          </p:nvSpPr>
          <p:spPr>
            <a:xfrm>
              <a:off x="3674360" y="1342302"/>
              <a:ext cx="115356" cy="358558"/>
            </a:xfrm>
            <a:prstGeom prst="rect">
              <a:avLst/>
            </a:prstGeom>
            <a:pattFill prst="wdDnDiag">
              <a:fgClr>
                <a:srgbClr val="FFFF00"/>
              </a:fgClr>
              <a:bgClr>
                <a:schemeClr val="accent5">
                  <a:lumMod val="75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a:cs typeface="Calibri"/>
              </a:endParaRPr>
            </a:p>
          </p:txBody>
        </p:sp>
        <p:sp>
          <p:nvSpPr>
            <p:cNvPr id="103" name="Rectangle 102"/>
            <p:cNvSpPr/>
            <p:nvPr/>
          </p:nvSpPr>
          <p:spPr>
            <a:xfrm>
              <a:off x="3674360" y="2355974"/>
              <a:ext cx="115356" cy="379256"/>
            </a:xfrm>
            <a:prstGeom prst="rect">
              <a:avLst/>
            </a:prstGeom>
            <a:pattFill prst="wdDnDiag">
              <a:fgClr>
                <a:srgbClr val="FFFF00"/>
              </a:fgClr>
              <a:bgClr>
                <a:schemeClr val="accent5">
                  <a:lumMod val="75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a:cs typeface="Calibri"/>
              </a:endParaRPr>
            </a:p>
          </p:txBody>
        </p:sp>
      </p:grpSp>
      <p:grpSp>
        <p:nvGrpSpPr>
          <p:cNvPr id="104" name="Group 103"/>
          <p:cNvGrpSpPr/>
          <p:nvPr/>
        </p:nvGrpSpPr>
        <p:grpSpPr>
          <a:xfrm>
            <a:off x="113664" y="-57929"/>
            <a:ext cx="8390285" cy="1821349"/>
            <a:chOff x="102733" y="-57929"/>
            <a:chExt cx="8390285" cy="1821349"/>
          </a:xfrm>
        </p:grpSpPr>
        <p:sp>
          <p:nvSpPr>
            <p:cNvPr id="105" name="Rectangle 104"/>
            <p:cNvSpPr/>
            <p:nvPr/>
          </p:nvSpPr>
          <p:spPr>
            <a:xfrm flipH="1">
              <a:off x="102733" y="-57929"/>
              <a:ext cx="2980303" cy="276999"/>
            </a:xfrm>
            <a:prstGeom prst="rect">
              <a:avLst/>
            </a:prstGeom>
            <a:solidFill>
              <a:schemeClr val="bg1"/>
            </a:solidFill>
          </p:spPr>
          <p:txBody>
            <a:bodyPr wrap="none">
              <a:spAutoFit/>
            </a:bodyPr>
            <a:lstStyle/>
            <a:p>
              <a:r>
                <a:rPr lang="en-US" dirty="0">
                  <a:latin typeface="Calibri"/>
                  <a:cs typeface="Calibri"/>
                </a:rPr>
                <a:t>NCS-1 Common Network Control Framework</a:t>
              </a:r>
            </a:p>
          </p:txBody>
        </p:sp>
        <p:sp>
          <p:nvSpPr>
            <p:cNvPr id="106" name="Rectangle 105"/>
            <p:cNvSpPr/>
            <p:nvPr/>
          </p:nvSpPr>
          <p:spPr>
            <a:xfrm flipH="1">
              <a:off x="7586247" y="394228"/>
              <a:ext cx="906771" cy="1369192"/>
            </a:xfrm>
            <a:prstGeom prst="rect">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Calibri"/>
                  <a:cs typeface="Calibri"/>
                </a:rPr>
                <a:t>MOC</a:t>
              </a:r>
            </a:p>
          </p:txBody>
        </p:sp>
        <p:sp>
          <p:nvSpPr>
            <p:cNvPr id="107" name="Rectangle 106"/>
            <p:cNvSpPr/>
            <p:nvPr/>
          </p:nvSpPr>
          <p:spPr>
            <a:xfrm flipH="1">
              <a:off x="7487169" y="310676"/>
              <a:ext cx="906771" cy="1369192"/>
            </a:xfrm>
            <a:prstGeom prst="rect">
              <a:avLst/>
            </a:prstGeom>
            <a:solidFill>
              <a:srgbClr val="FFFFFF"/>
            </a:solid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latin typeface="Calibri"/>
                <a:cs typeface="Calibri"/>
              </a:endParaRPr>
            </a:p>
          </p:txBody>
        </p:sp>
        <p:sp>
          <p:nvSpPr>
            <p:cNvPr id="108" name="Rectangle 107"/>
            <p:cNvSpPr/>
            <p:nvPr/>
          </p:nvSpPr>
          <p:spPr>
            <a:xfrm flipH="1">
              <a:off x="286237" y="229173"/>
              <a:ext cx="6365689" cy="1369192"/>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Calibri"/>
                <a:cs typeface="Calibri"/>
              </a:endParaRPr>
            </a:p>
          </p:txBody>
        </p:sp>
        <p:sp>
          <p:nvSpPr>
            <p:cNvPr id="109" name="Rectangle 108"/>
            <p:cNvSpPr/>
            <p:nvPr/>
          </p:nvSpPr>
          <p:spPr>
            <a:xfrm flipH="1">
              <a:off x="7380495" y="229173"/>
              <a:ext cx="916492" cy="1369192"/>
            </a:xfrm>
            <a:prstGeom prst="rect">
              <a:avLst/>
            </a:prstGeom>
            <a:solidFill>
              <a:srgbClr val="FFFFFF"/>
            </a:solid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Calibri"/>
                  <a:cs typeface="Calibri"/>
                </a:rPr>
                <a:t>MOC</a:t>
              </a:r>
            </a:p>
          </p:txBody>
        </p:sp>
        <p:sp>
          <p:nvSpPr>
            <p:cNvPr id="110" name="Rectangle 109"/>
            <p:cNvSpPr/>
            <p:nvPr/>
          </p:nvSpPr>
          <p:spPr>
            <a:xfrm flipH="1">
              <a:off x="5546518" y="390829"/>
              <a:ext cx="953330" cy="412284"/>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000"/>
                </a:lnSpc>
              </a:pPr>
              <a:r>
                <a:rPr lang="en-US" sz="1100" dirty="0">
                  <a:solidFill>
                    <a:schemeClr val="tx1"/>
                  </a:solidFill>
                  <a:latin typeface="Calibri"/>
                  <a:cs typeface="Calibri"/>
                </a:rPr>
                <a:t>Central Service</a:t>
              </a:r>
              <a:br>
                <a:rPr lang="en-US" sz="1100" dirty="0">
                  <a:solidFill>
                    <a:schemeClr val="tx1"/>
                  </a:solidFill>
                  <a:latin typeface="Calibri"/>
                  <a:cs typeface="Calibri"/>
                </a:rPr>
              </a:br>
              <a:r>
                <a:rPr lang="en-US" sz="1100" dirty="0">
                  <a:solidFill>
                    <a:schemeClr val="tx1"/>
                  </a:solidFill>
                  <a:latin typeface="Calibri"/>
                  <a:cs typeface="Calibri"/>
                </a:rPr>
                <a:t>Management</a:t>
              </a:r>
            </a:p>
          </p:txBody>
        </p:sp>
        <p:sp>
          <p:nvSpPr>
            <p:cNvPr id="111" name="Rectangle 110"/>
            <p:cNvSpPr/>
            <p:nvPr/>
          </p:nvSpPr>
          <p:spPr>
            <a:xfrm flipH="1">
              <a:off x="3363219" y="314477"/>
              <a:ext cx="2030448" cy="337288"/>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solidFill>
                    <a:schemeClr val="tx1"/>
                  </a:solidFill>
                  <a:latin typeface="Calibri"/>
                  <a:cs typeface="Calibri"/>
                </a:rPr>
                <a:t>Network Control</a:t>
              </a:r>
            </a:p>
            <a:p>
              <a:pPr algn="r"/>
              <a:r>
                <a:rPr lang="en-US" sz="1200" dirty="0">
                  <a:solidFill>
                    <a:schemeClr val="tx1"/>
                  </a:solidFill>
                  <a:latin typeface="Calibri"/>
                  <a:cs typeface="Calibri"/>
                </a:rPr>
                <a:t>Framework</a:t>
              </a:r>
            </a:p>
          </p:txBody>
        </p:sp>
        <p:sp>
          <p:nvSpPr>
            <p:cNvPr id="112" name="Rectangle 111"/>
            <p:cNvSpPr/>
            <p:nvPr/>
          </p:nvSpPr>
          <p:spPr>
            <a:xfrm flipH="1">
              <a:off x="7380495" y="390829"/>
              <a:ext cx="224764" cy="412284"/>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Calibri"/>
                  <a:cs typeface="Calibri"/>
                </a:rPr>
                <a:t>I</a:t>
              </a:r>
            </a:p>
            <a:p>
              <a:pPr algn="ctr"/>
              <a:r>
                <a:rPr lang="en-US" sz="1000" dirty="0">
                  <a:latin typeface="Calibri"/>
                  <a:cs typeface="Calibri"/>
                </a:rPr>
                <a:t>/F</a:t>
              </a:r>
            </a:p>
          </p:txBody>
        </p:sp>
        <p:sp>
          <p:nvSpPr>
            <p:cNvPr id="113" name="Rectangle 112"/>
            <p:cNvSpPr/>
            <p:nvPr/>
          </p:nvSpPr>
          <p:spPr>
            <a:xfrm flipH="1">
              <a:off x="7380495" y="879463"/>
              <a:ext cx="224764" cy="412285"/>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latin typeface="Calibri"/>
                  <a:cs typeface="Calibri"/>
                </a:rPr>
                <a:t>I</a:t>
              </a:r>
            </a:p>
            <a:p>
              <a:pPr algn="ctr"/>
              <a:r>
                <a:rPr lang="en-US" sz="1000" dirty="0">
                  <a:latin typeface="Calibri"/>
                  <a:cs typeface="Calibri"/>
                </a:rPr>
                <a:t>/F</a:t>
              </a:r>
            </a:p>
          </p:txBody>
        </p:sp>
        <p:cxnSp>
          <p:nvCxnSpPr>
            <p:cNvPr id="114" name="Straight Arrow Connector 113"/>
            <p:cNvCxnSpPr>
              <a:stCxn id="112" idx="3"/>
              <a:endCxn id="110" idx="1"/>
            </p:cNvCxnSpPr>
            <p:nvPr/>
          </p:nvCxnSpPr>
          <p:spPr>
            <a:xfrm flipH="1">
              <a:off x="6499848" y="596971"/>
              <a:ext cx="880647" cy="0"/>
            </a:xfrm>
            <a:prstGeom prst="straightConnector1">
              <a:avLst/>
            </a:prstGeom>
            <a:ln>
              <a:solidFill>
                <a:schemeClr val="accent4">
                  <a:lumMod val="60000"/>
                  <a:lumOff val="4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5" name="Rectangle 114"/>
            <p:cNvSpPr/>
            <p:nvPr/>
          </p:nvSpPr>
          <p:spPr>
            <a:xfrm flipH="1">
              <a:off x="3497352" y="390829"/>
              <a:ext cx="716132" cy="206142"/>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EBRE</a:t>
              </a:r>
            </a:p>
          </p:txBody>
        </p:sp>
        <p:sp>
          <p:nvSpPr>
            <p:cNvPr id="116" name="Rectangle 115"/>
            <p:cNvSpPr/>
            <p:nvPr/>
          </p:nvSpPr>
          <p:spPr>
            <a:xfrm flipH="1">
              <a:off x="3363219" y="740144"/>
              <a:ext cx="2030448" cy="337288"/>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solidFill>
                    <a:schemeClr val="tx1"/>
                  </a:solidFill>
                  <a:latin typeface="Calibri"/>
                  <a:cs typeface="Calibri"/>
                </a:rPr>
                <a:t>Network Control</a:t>
              </a:r>
            </a:p>
            <a:p>
              <a:pPr algn="r"/>
              <a:r>
                <a:rPr lang="en-US" sz="1200" dirty="0">
                  <a:solidFill>
                    <a:schemeClr val="tx1"/>
                  </a:solidFill>
                  <a:latin typeface="Calibri"/>
                  <a:cs typeface="Calibri"/>
                </a:rPr>
                <a:t>Framework</a:t>
              </a:r>
            </a:p>
          </p:txBody>
        </p:sp>
        <p:sp>
          <p:nvSpPr>
            <p:cNvPr id="117" name="Rectangle 116"/>
            <p:cNvSpPr/>
            <p:nvPr/>
          </p:nvSpPr>
          <p:spPr>
            <a:xfrm flipH="1">
              <a:off x="3497352" y="804235"/>
              <a:ext cx="716132" cy="19797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NEE</a:t>
              </a:r>
            </a:p>
          </p:txBody>
        </p:sp>
        <p:sp>
          <p:nvSpPr>
            <p:cNvPr id="118" name="Rectangle 117"/>
            <p:cNvSpPr/>
            <p:nvPr/>
          </p:nvSpPr>
          <p:spPr>
            <a:xfrm flipH="1">
              <a:off x="3363219" y="1163168"/>
              <a:ext cx="2030448" cy="337288"/>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solidFill>
                    <a:schemeClr val="tx1"/>
                  </a:solidFill>
                  <a:latin typeface="Calibri"/>
                  <a:cs typeface="Calibri"/>
                </a:rPr>
                <a:t>Network Control</a:t>
              </a:r>
            </a:p>
            <a:p>
              <a:pPr algn="r"/>
              <a:r>
                <a:rPr lang="en-US" sz="1200" dirty="0">
                  <a:solidFill>
                    <a:schemeClr val="tx1"/>
                  </a:solidFill>
                  <a:latin typeface="Calibri"/>
                  <a:cs typeface="Calibri"/>
                </a:rPr>
                <a:t>Framework</a:t>
              </a:r>
            </a:p>
          </p:txBody>
        </p:sp>
        <p:sp>
          <p:nvSpPr>
            <p:cNvPr id="119" name="Rectangle 118"/>
            <p:cNvSpPr/>
            <p:nvPr/>
          </p:nvSpPr>
          <p:spPr>
            <a:xfrm flipH="1">
              <a:off x="3497352" y="1255969"/>
              <a:ext cx="716132" cy="175601"/>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DSE</a:t>
              </a:r>
            </a:p>
          </p:txBody>
        </p:sp>
        <p:cxnSp>
          <p:nvCxnSpPr>
            <p:cNvPr id="120" name="Straight Arrow Connector 119"/>
            <p:cNvCxnSpPr/>
            <p:nvPr/>
          </p:nvCxnSpPr>
          <p:spPr>
            <a:xfrm flipH="1">
              <a:off x="5418076" y="1055062"/>
              <a:ext cx="1952697" cy="0"/>
            </a:xfrm>
            <a:prstGeom prst="straightConnector1">
              <a:avLst/>
            </a:prstGeom>
            <a:ln>
              <a:solidFill>
                <a:schemeClr val="accent6">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a:stCxn id="111" idx="1"/>
            </p:cNvCxnSpPr>
            <p:nvPr/>
          </p:nvCxnSpPr>
          <p:spPr>
            <a:xfrm>
              <a:off x="5393667" y="483121"/>
              <a:ext cx="134274" cy="0"/>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5393667" y="1243321"/>
              <a:ext cx="1978456" cy="0"/>
            </a:xfrm>
            <a:prstGeom prst="line">
              <a:avLst/>
            </a:prstGeom>
            <a:ln>
              <a:solidFill>
                <a:schemeClr val="accent6">
                  <a:lumMod val="50000"/>
                </a:schemeClr>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3" name="Elbow Connector 122"/>
            <p:cNvCxnSpPr/>
            <p:nvPr/>
          </p:nvCxnSpPr>
          <p:spPr>
            <a:xfrm>
              <a:off x="5383945" y="553173"/>
              <a:ext cx="1978456" cy="373942"/>
            </a:xfrm>
            <a:prstGeom prst="bentConnector3">
              <a:avLst>
                <a:gd name="adj1" fmla="val 6419"/>
              </a:avLst>
            </a:prstGeom>
            <a:ln>
              <a:solidFill>
                <a:schemeClr val="accent6">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5393667" y="970914"/>
              <a:ext cx="664056" cy="0"/>
            </a:xfrm>
            <a:prstGeom prst="line">
              <a:avLst/>
            </a:prstGeom>
            <a:ln>
              <a:solidFill>
                <a:schemeClr val="accent4">
                  <a:lumMod val="60000"/>
                  <a:lumOff val="40000"/>
                </a:schemeClr>
              </a:solidFill>
              <a:headEnd type="arrow"/>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a:stCxn id="110" idx="2"/>
            </p:cNvCxnSpPr>
            <p:nvPr/>
          </p:nvCxnSpPr>
          <p:spPr>
            <a:xfrm>
              <a:off x="6023183" y="803113"/>
              <a:ext cx="0" cy="167801"/>
            </a:xfrm>
            <a:prstGeom prst="line">
              <a:avLst/>
            </a:prstGeom>
            <a:ln>
              <a:solidFill>
                <a:schemeClr val="accent4">
                  <a:lumMod val="60000"/>
                  <a:lumOff val="40000"/>
                </a:schemeClr>
              </a:solidFill>
              <a:headEnd type="arrow" w="sm" len="sm"/>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5393667" y="1420063"/>
              <a:ext cx="843689" cy="0"/>
            </a:xfrm>
            <a:prstGeom prst="line">
              <a:avLst/>
            </a:prstGeom>
            <a:ln>
              <a:solidFill>
                <a:schemeClr val="accent4">
                  <a:lumMod val="60000"/>
                  <a:lumOff val="40000"/>
                </a:schemeClr>
              </a:solidFill>
              <a:headEnd type="arrow"/>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6237357" y="804235"/>
              <a:ext cx="1386" cy="615828"/>
            </a:xfrm>
            <a:prstGeom prst="line">
              <a:avLst/>
            </a:prstGeom>
            <a:ln>
              <a:solidFill>
                <a:schemeClr val="accent4">
                  <a:lumMod val="60000"/>
                  <a:lumOff val="40000"/>
                </a:schemeClr>
              </a:solidFill>
              <a:headEnd type="arrow" w="sm" len="sm"/>
            </a:ln>
          </p:spPr>
          <p:style>
            <a:lnRef idx="2">
              <a:schemeClr val="accent1"/>
            </a:lnRef>
            <a:fillRef idx="0">
              <a:schemeClr val="accent1"/>
            </a:fillRef>
            <a:effectRef idx="1">
              <a:schemeClr val="accent1"/>
            </a:effectRef>
            <a:fontRef idx="minor">
              <a:schemeClr val="tx1"/>
            </a:fontRef>
          </p:style>
        </p:cxnSp>
        <p:sp>
          <p:nvSpPr>
            <p:cNvPr id="128" name="Rectangle 127"/>
            <p:cNvSpPr/>
            <p:nvPr/>
          </p:nvSpPr>
          <p:spPr>
            <a:xfrm flipH="1">
              <a:off x="426885" y="304702"/>
              <a:ext cx="2652204" cy="337288"/>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 Service Execution</a:t>
              </a:r>
            </a:p>
          </p:txBody>
        </p:sp>
        <p:sp>
          <p:nvSpPr>
            <p:cNvPr id="129" name="Rectangle 128"/>
            <p:cNvSpPr/>
            <p:nvPr/>
          </p:nvSpPr>
          <p:spPr>
            <a:xfrm flipH="1">
              <a:off x="426885" y="721656"/>
              <a:ext cx="2652204" cy="323632"/>
            </a:xfrm>
            <a:prstGeom prst="rect">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 Service Execution</a:t>
              </a:r>
            </a:p>
          </p:txBody>
        </p:sp>
        <p:sp>
          <p:nvSpPr>
            <p:cNvPr id="130" name="Rectangle 129"/>
            <p:cNvSpPr/>
            <p:nvPr/>
          </p:nvSpPr>
          <p:spPr>
            <a:xfrm flipH="1">
              <a:off x="426885" y="1169139"/>
              <a:ext cx="2652204" cy="337042"/>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 Service Execution</a:t>
              </a:r>
            </a:p>
          </p:txBody>
        </p:sp>
        <p:sp>
          <p:nvSpPr>
            <p:cNvPr id="131" name="Rectangle 130"/>
            <p:cNvSpPr/>
            <p:nvPr/>
          </p:nvSpPr>
          <p:spPr>
            <a:xfrm flipH="1">
              <a:off x="520371" y="391973"/>
              <a:ext cx="716132" cy="206142"/>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EBRE</a:t>
              </a:r>
            </a:p>
          </p:txBody>
        </p:sp>
        <p:sp>
          <p:nvSpPr>
            <p:cNvPr id="132" name="Rectangle 131"/>
            <p:cNvSpPr/>
            <p:nvPr/>
          </p:nvSpPr>
          <p:spPr>
            <a:xfrm flipH="1">
              <a:off x="520371" y="805379"/>
              <a:ext cx="716132" cy="19797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NEE</a:t>
              </a:r>
            </a:p>
          </p:txBody>
        </p:sp>
        <p:sp>
          <p:nvSpPr>
            <p:cNvPr id="133" name="Rectangle 132"/>
            <p:cNvSpPr/>
            <p:nvPr/>
          </p:nvSpPr>
          <p:spPr>
            <a:xfrm flipH="1">
              <a:off x="520371" y="1257113"/>
              <a:ext cx="716132" cy="175601"/>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Calibri"/>
                  <a:cs typeface="Calibri"/>
                </a:rPr>
                <a:t>DSE</a:t>
              </a:r>
            </a:p>
          </p:txBody>
        </p:sp>
      </p:grpSp>
      <p:sp>
        <p:nvSpPr>
          <p:cNvPr id="134" name="Rectangle 133"/>
          <p:cNvSpPr/>
          <p:nvPr/>
        </p:nvSpPr>
        <p:spPr>
          <a:xfrm>
            <a:off x="3274986" y="39935"/>
            <a:ext cx="2440014" cy="6781800"/>
          </a:xfrm>
          <a:prstGeom prst="rect">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Tree>
    <p:extLst>
      <p:ext uri="{BB962C8B-B14F-4D97-AF65-F5344CB8AC3E}">
        <p14:creationId xmlns:p14="http://schemas.microsoft.com/office/powerpoint/2010/main" val="3090401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Approach</a:t>
            </a:r>
          </a:p>
        </p:txBody>
      </p:sp>
      <p:sp>
        <p:nvSpPr>
          <p:cNvPr id="3" name="Content Placeholder 2"/>
          <p:cNvSpPr>
            <a:spLocks noGrp="1"/>
          </p:cNvSpPr>
          <p:nvPr>
            <p:ph idx="1"/>
          </p:nvPr>
        </p:nvSpPr>
        <p:spPr>
          <a:xfrm>
            <a:off x="457200" y="1282296"/>
            <a:ext cx="8229600" cy="5334000"/>
          </a:xfrm>
        </p:spPr>
        <p:txBody>
          <a:bodyPr>
            <a:normAutofit lnSpcReduction="10000"/>
          </a:bodyPr>
          <a:lstStyle/>
          <a:p>
            <a:r>
              <a:rPr lang="en-US" sz="2000" dirty="0"/>
              <a:t>Initial Cycle 1 “modeling” was done using a combination of PowerPoint, Excel spreadsheets, and some analytical simulations of mission set loading and required network throughput</a:t>
            </a:r>
          </a:p>
          <a:p>
            <a:r>
              <a:rPr lang="en-US" sz="2000" dirty="0"/>
              <a:t>As we moved into software and system Trade Study cycles more accurate models were required</a:t>
            </a:r>
          </a:p>
          <a:p>
            <a:r>
              <a:rPr lang="en-US" sz="2000" dirty="0"/>
              <a:t>The team adopted Magic Draw / SysML and a Teamwork repository to coordinate the distributed effort</a:t>
            </a:r>
          </a:p>
          <a:p>
            <a:r>
              <a:rPr lang="en-US" sz="2000" dirty="0"/>
              <a:t>Two centers provided the modeling leads: JPL for system and software models, GRC for operational activity models</a:t>
            </a:r>
          </a:p>
          <a:p>
            <a:pPr lvl="1"/>
            <a:r>
              <a:rPr lang="en-US" sz="1800" dirty="0"/>
              <a:t>JPL Team: Shames, </a:t>
            </a:r>
            <a:r>
              <a:rPr lang="en-US" sz="1800" dirty="0" err="1"/>
              <a:t>Sindiy</a:t>
            </a:r>
            <a:r>
              <a:rPr lang="en-US" sz="1800" dirty="0"/>
              <a:t>, Donahue, Levesque</a:t>
            </a:r>
          </a:p>
          <a:p>
            <a:pPr lvl="1"/>
            <a:r>
              <a:rPr lang="en-US" sz="1800" dirty="0"/>
              <a:t>GRC team: </a:t>
            </a:r>
            <a:r>
              <a:rPr lang="en-US" sz="1800" dirty="0" err="1"/>
              <a:t>Kunath</a:t>
            </a:r>
            <a:r>
              <a:rPr lang="en-US" sz="1800" dirty="0"/>
              <a:t>, </a:t>
            </a:r>
            <a:r>
              <a:rPr lang="en-US" sz="1800" dirty="0" err="1"/>
              <a:t>Reinert</a:t>
            </a:r>
            <a:r>
              <a:rPr lang="en-US" sz="1800" dirty="0"/>
              <a:t>, Barnes</a:t>
            </a:r>
          </a:p>
          <a:p>
            <a:r>
              <a:rPr lang="en-US" sz="2000" dirty="0"/>
              <a:t>SMEs from GSFC and JPL provided the domain knowledge and reviewed the models</a:t>
            </a:r>
          </a:p>
          <a:p>
            <a:pPr lvl="1"/>
            <a:r>
              <a:rPr lang="en-US" sz="1800" dirty="0"/>
              <a:t>GSFC SMEs: Wright, Anderson, </a:t>
            </a:r>
            <a:r>
              <a:rPr lang="en-US" sz="1800" dirty="0" err="1"/>
              <a:t>Kowal</a:t>
            </a:r>
            <a:endParaRPr lang="en-US" sz="1800" dirty="0"/>
          </a:p>
          <a:p>
            <a:pPr lvl="1"/>
            <a:r>
              <a:rPr lang="en-US" sz="1800" dirty="0"/>
              <a:t>JPL SMEs: Tai, Levesque, Barkley, Johnston, </a:t>
            </a:r>
            <a:r>
              <a:rPr lang="en-US" sz="1800" dirty="0" err="1"/>
              <a:t>Wolgast</a:t>
            </a:r>
            <a:endParaRPr lang="en-US" sz="1800" dirty="0"/>
          </a:p>
          <a:p>
            <a:r>
              <a:rPr lang="en-US" sz="2000" dirty="0"/>
              <a:t>Experts from the network elements and HQ, and a Red Team with a mission focus, reviewed interim and final results of each cycle </a:t>
            </a:r>
          </a:p>
          <a:p>
            <a:endParaRPr lang="en-US" sz="2000" dirty="0"/>
          </a:p>
        </p:txBody>
      </p:sp>
      <p:sp>
        <p:nvSpPr>
          <p:cNvPr id="4" name="Date Placeholder 3"/>
          <p:cNvSpPr>
            <a:spLocks noGrp="1"/>
          </p:cNvSpPr>
          <p:nvPr>
            <p:ph type="dt" sz="half" idx="10"/>
          </p:nvPr>
        </p:nvSpPr>
        <p:spPr/>
        <p:txBody>
          <a:bodyPr/>
          <a:lstStyle/>
          <a:p>
            <a:pPr>
              <a:defRPr/>
            </a:pPr>
            <a:r>
              <a:rPr lang="en-US"/>
              <a:t>12 June 2012 </a:t>
            </a:r>
            <a:endParaRPr lang="en-US" dirty="0"/>
          </a:p>
        </p:txBody>
      </p:sp>
      <p:sp>
        <p:nvSpPr>
          <p:cNvPr id="5" name="Footer Placeholder 4"/>
          <p:cNvSpPr>
            <a:spLocks noGrp="1"/>
          </p:cNvSpPr>
          <p:nvPr>
            <p:ph type="ftr" sz="quarter" idx="11"/>
          </p:nvPr>
        </p:nvSpPr>
        <p:spPr/>
        <p:txBody>
          <a:bodyPr/>
          <a:lstStyle/>
          <a:p>
            <a:pPr>
              <a:defRPr/>
            </a:pPr>
            <a:r>
              <a:rPr lang="en-US"/>
              <a:t>SpaceOps 2012 - MDMM Ground Segment Design</a:t>
            </a:r>
            <a:endParaRPr lang="en-US" dirty="0"/>
          </a:p>
        </p:txBody>
      </p:sp>
      <p:sp>
        <p:nvSpPr>
          <p:cNvPr id="6" name="Slide Number Placeholder 5"/>
          <p:cNvSpPr>
            <a:spLocks noGrp="1"/>
          </p:cNvSpPr>
          <p:nvPr>
            <p:ph type="sldNum" sz="quarter" idx="12"/>
          </p:nvPr>
        </p:nvSpPr>
        <p:spPr/>
        <p:txBody>
          <a:bodyPr/>
          <a:lstStyle/>
          <a:p>
            <a:pPr>
              <a:defRPr/>
            </a:pPr>
            <a:r>
              <a:rPr lang="en-US"/>
              <a:t>PS-</a:t>
            </a:r>
            <a:fld id="{1D1DC876-3183-4AFE-AB01-C63E9193D94A}" type="slidenum">
              <a:rPr lang="en-US" smtClean="0"/>
              <a:pPr>
                <a:defRPr/>
              </a:pPr>
              <a:t>31</a:t>
            </a:fld>
            <a:endParaRPr lang="en-US" dirty="0"/>
          </a:p>
        </p:txBody>
      </p:sp>
    </p:spTree>
    <p:extLst>
      <p:ext uri="{BB962C8B-B14F-4D97-AF65-F5344CB8AC3E}">
        <p14:creationId xmlns:p14="http://schemas.microsoft.com/office/powerpoint/2010/main" val="3195449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fontScale="90000"/>
          </a:bodyPr>
          <a:lstStyle/>
          <a:p>
            <a:r>
              <a:rPr lang="en-US" dirty="0"/>
              <a:t>System Modeling Methods</a:t>
            </a:r>
          </a:p>
        </p:txBody>
      </p:sp>
      <p:sp>
        <p:nvSpPr>
          <p:cNvPr id="3" name="Content Placeholder 2"/>
          <p:cNvSpPr>
            <a:spLocks noGrp="1"/>
          </p:cNvSpPr>
          <p:nvPr>
            <p:ph idx="1"/>
          </p:nvPr>
        </p:nvSpPr>
        <p:spPr>
          <a:xfrm>
            <a:off x="457200" y="1373189"/>
            <a:ext cx="8229600" cy="4983163"/>
          </a:xfrm>
        </p:spPr>
        <p:txBody>
          <a:bodyPr>
            <a:normAutofit fontScale="92500" lnSpcReduction="10000"/>
          </a:bodyPr>
          <a:lstStyle/>
          <a:p>
            <a:r>
              <a:rPr lang="en-US" sz="2000" dirty="0"/>
              <a:t>UML and SysML provide a series of diagram types, but it is up to the modeling team to determine which viewpoints and views best represent the system</a:t>
            </a:r>
          </a:p>
          <a:p>
            <a:r>
              <a:rPr lang="en-US" sz="2000" dirty="0"/>
              <a:t>For these models we used the following viewpoints - derived from CCSDS Reference Architecture for Space Data Systems (RASDS):</a:t>
            </a:r>
          </a:p>
          <a:p>
            <a:pPr lvl="1"/>
            <a:r>
              <a:rPr lang="en-US" sz="1800" dirty="0"/>
              <a:t>System software structures and data / control flows (function BDD structure and IBD composition)</a:t>
            </a:r>
          </a:p>
          <a:p>
            <a:pPr lvl="1"/>
            <a:r>
              <a:rPr lang="en-US" sz="1800" dirty="0"/>
              <a:t>System and software product line / variation points (function BDD generalization and specialization)</a:t>
            </a:r>
          </a:p>
          <a:p>
            <a:pPr lvl="1"/>
            <a:r>
              <a:rPr lang="en-US" sz="1800" dirty="0"/>
              <a:t>System deployment across multiple sites (site and function BDD showing allocation)</a:t>
            </a:r>
          </a:p>
          <a:p>
            <a:pPr lvl="1"/>
            <a:r>
              <a:rPr lang="en-US" sz="1800" dirty="0"/>
              <a:t>Software functional abstractions (abstract function activity and BDD generalization and specialization)</a:t>
            </a:r>
          </a:p>
          <a:p>
            <a:pPr lvl="1"/>
            <a:r>
              <a:rPr lang="en-US" sz="1800" dirty="0"/>
              <a:t>Information models (information object BDD)</a:t>
            </a:r>
          </a:p>
          <a:p>
            <a:r>
              <a:rPr lang="en-US" sz="2000" dirty="0"/>
              <a:t>Use stereotypes and colors to make models readable and (more readily) interpretable, types, variations, specializations</a:t>
            </a:r>
          </a:p>
          <a:p>
            <a:r>
              <a:rPr lang="en-US" sz="2000" dirty="0"/>
              <a:t>Develop a “Guide for the Perplexed” to hand-hold novices in reviewing HTML browse models</a:t>
            </a:r>
          </a:p>
          <a:p>
            <a:pPr lvl="1"/>
            <a:endParaRPr lang="en-US" sz="2000" dirty="0"/>
          </a:p>
          <a:p>
            <a:pPr lvl="1"/>
            <a:endParaRPr lang="en-US" sz="2000" dirty="0"/>
          </a:p>
          <a:p>
            <a:pPr lvl="1"/>
            <a:endParaRPr lang="en-US" sz="2000" dirty="0"/>
          </a:p>
          <a:p>
            <a:endParaRPr lang="en-US" sz="2000" dirty="0"/>
          </a:p>
        </p:txBody>
      </p:sp>
      <p:sp>
        <p:nvSpPr>
          <p:cNvPr id="4" name="Date Placeholder 3"/>
          <p:cNvSpPr>
            <a:spLocks noGrp="1"/>
          </p:cNvSpPr>
          <p:nvPr>
            <p:ph type="dt" sz="half" idx="10"/>
          </p:nvPr>
        </p:nvSpPr>
        <p:spPr/>
        <p:txBody>
          <a:bodyPr/>
          <a:lstStyle/>
          <a:p>
            <a:pPr>
              <a:defRPr/>
            </a:pPr>
            <a:r>
              <a:rPr lang="en-US"/>
              <a:t>12 June 2012 </a:t>
            </a:r>
            <a:endParaRPr lang="en-US" dirty="0"/>
          </a:p>
        </p:txBody>
      </p:sp>
      <p:sp>
        <p:nvSpPr>
          <p:cNvPr id="5" name="Footer Placeholder 4"/>
          <p:cNvSpPr>
            <a:spLocks noGrp="1"/>
          </p:cNvSpPr>
          <p:nvPr>
            <p:ph type="ftr" sz="quarter" idx="11"/>
          </p:nvPr>
        </p:nvSpPr>
        <p:spPr/>
        <p:txBody>
          <a:bodyPr/>
          <a:lstStyle/>
          <a:p>
            <a:pPr>
              <a:defRPr/>
            </a:pPr>
            <a:r>
              <a:rPr lang="en-US"/>
              <a:t>SpaceOps 2012 - MDMM Ground Segment Design</a:t>
            </a:r>
            <a:endParaRPr lang="en-US" dirty="0"/>
          </a:p>
        </p:txBody>
      </p:sp>
      <p:sp>
        <p:nvSpPr>
          <p:cNvPr id="6" name="Slide Number Placeholder 5"/>
          <p:cNvSpPr>
            <a:spLocks noGrp="1"/>
          </p:cNvSpPr>
          <p:nvPr>
            <p:ph type="sldNum" sz="quarter" idx="12"/>
          </p:nvPr>
        </p:nvSpPr>
        <p:spPr/>
        <p:txBody>
          <a:bodyPr/>
          <a:lstStyle/>
          <a:p>
            <a:pPr>
              <a:defRPr/>
            </a:pPr>
            <a:r>
              <a:rPr lang="en-US"/>
              <a:t>PS-</a:t>
            </a:r>
            <a:fld id="{1D1DC876-3183-4AFE-AB01-C63E9193D94A}" type="slidenum">
              <a:rPr lang="en-US" smtClean="0"/>
              <a:pPr>
                <a:defRPr/>
              </a:pPr>
              <a:t>32</a:t>
            </a:fld>
            <a:endParaRPr lang="en-US" dirty="0"/>
          </a:p>
        </p:txBody>
      </p:sp>
    </p:spTree>
    <p:extLst>
      <p:ext uri="{BB962C8B-B14F-4D97-AF65-F5344CB8AC3E}">
        <p14:creationId xmlns:p14="http://schemas.microsoft.com/office/powerpoint/2010/main" val="1774752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Box 67"/>
          <p:cNvSpPr txBox="1">
            <a:spLocks noChangeArrowheads="1"/>
          </p:cNvSpPr>
          <p:nvPr/>
        </p:nvSpPr>
        <p:spPr bwMode="auto">
          <a:xfrm>
            <a:off x="1736648" y="265367"/>
            <a:ext cx="5670720" cy="461665"/>
          </a:xfrm>
          <a:prstGeom prst="rect">
            <a:avLst/>
          </a:prstGeom>
          <a:noFill/>
          <a:ln w="9525">
            <a:noFill/>
            <a:miter lim="800000"/>
            <a:headEnd/>
            <a:tailEnd/>
          </a:ln>
        </p:spPr>
        <p:txBody>
          <a:bodyPr wrap="none">
            <a:spAutoFit/>
          </a:bodyPr>
          <a:lstStyle/>
          <a:p>
            <a:pPr algn="ctr"/>
            <a:r>
              <a:rPr lang="en-US" sz="2400" b="1" dirty="0">
                <a:solidFill>
                  <a:srgbClr val="FF0000"/>
                </a:solidFill>
                <a:latin typeface="+mj-lt"/>
                <a:ea typeface="ＭＳ Ｐゴシック" pitchFamily="-112" charset="-128"/>
                <a:cs typeface="ＭＳ Ｐゴシック" pitchFamily="-112" charset="-128"/>
              </a:rPr>
              <a:t>Model Color Palette &amp; System Stereotypes</a:t>
            </a:r>
          </a:p>
        </p:txBody>
      </p:sp>
      <p:pic>
        <p:nvPicPr>
          <p:cNvPr id="14" name="Picture 13" descr="Model color palett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05000"/>
            <a:ext cx="4953000" cy="2286000"/>
          </a:xfrm>
          <a:prstGeom prst="rect">
            <a:avLst/>
          </a:prstGeom>
        </p:spPr>
      </p:pic>
      <p:pic>
        <p:nvPicPr>
          <p:cNvPr id="12" name="Picture 11" descr="System, Software Stereotype cro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676400"/>
            <a:ext cx="3949700" cy="4064000"/>
          </a:xfrm>
          <a:prstGeom prst="rect">
            <a:avLst/>
          </a:prstGeom>
        </p:spPr>
      </p:pic>
    </p:spTree>
    <p:extLst>
      <p:ext uri="{BB962C8B-B14F-4D97-AF65-F5344CB8AC3E}">
        <p14:creationId xmlns:p14="http://schemas.microsoft.com/office/powerpoint/2010/main" val="1769304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EBRE </a:t>
            </a:r>
            <a:r>
              <a:rPr lang="en-US" dirty="0" err="1"/>
              <a:t>PoD</a:t>
            </a:r>
            <a:r>
              <a:rPr lang="en-US" dirty="0"/>
              <a:t> Architecture Model</a:t>
            </a:r>
          </a:p>
        </p:txBody>
      </p:sp>
      <p:sp>
        <p:nvSpPr>
          <p:cNvPr id="3" name="Content Placeholder 2"/>
          <p:cNvSpPr>
            <a:spLocks noGrp="1"/>
          </p:cNvSpPr>
          <p:nvPr>
            <p:ph idx="1"/>
          </p:nvPr>
        </p:nvSpPr>
        <p:spPr>
          <a:xfrm>
            <a:off x="457200" y="1156232"/>
            <a:ext cx="8229600" cy="5133688"/>
          </a:xfrm>
        </p:spPr>
        <p:txBody>
          <a:bodyPr>
            <a:noAutofit/>
          </a:bodyPr>
          <a:lstStyle/>
          <a:p>
            <a:r>
              <a:rPr lang="en-US" sz="1600" dirty="0"/>
              <a:t>The SN is doing a major upgrade called the Space Network Ground System Sustainment (SGSS) project</a:t>
            </a:r>
          </a:p>
          <a:p>
            <a:pPr lvl="1"/>
            <a:r>
              <a:rPr lang="en-US" sz="1200" dirty="0"/>
              <a:t>This is assumed to provide the primary viable approach for implementing the whole of the next generation SCaN architecture</a:t>
            </a:r>
          </a:p>
          <a:p>
            <a:pPr lvl="1"/>
            <a:r>
              <a:rPr lang="en-US" sz="1200" dirty="0"/>
              <a:t>Other options are also being studied</a:t>
            </a:r>
          </a:p>
          <a:p>
            <a:r>
              <a:rPr lang="en-US" sz="1600" dirty="0"/>
              <a:t>The SGSS design (pre-PDR) has the following characteristics:</a:t>
            </a:r>
          </a:p>
          <a:p>
            <a:pPr lvl="1"/>
            <a:r>
              <a:rPr lang="en-US" sz="1200" dirty="0"/>
              <a:t>SGSS has the following elements: Space ground Link (SGL), User Services gateway (USG), Digital Signal Processor (DSP), Service Management (SM), Fleet Ground Management (FGM), Enterprise Infrastructure (EI)</a:t>
            </a:r>
          </a:p>
          <a:p>
            <a:pPr lvl="1"/>
            <a:r>
              <a:rPr lang="en-US" sz="1200" dirty="0"/>
              <a:t>The SGSS architecture is a quite modern concept, using a pool of shared, programmable servers 9including blades and FPGAs), a high speed set of networks, and an message bus based enterprise infrastructure</a:t>
            </a:r>
          </a:p>
          <a:p>
            <a:pPr lvl="1"/>
            <a:r>
              <a:rPr lang="en-US" sz="1200" dirty="0"/>
              <a:t>Service Management (SM) orchestrates the delivery of SGSS TT&amp;C and User services. It provides the remote SN user service management interfaces and local SN operator interfaces for managing SN services.</a:t>
            </a:r>
          </a:p>
          <a:p>
            <a:pPr lvl="1"/>
            <a:r>
              <a:rPr lang="en-US" sz="1200" dirty="0"/>
              <a:t>The Fleet Ground Management (FGM) element manages and controls the TDRS Fleet, and manages the Ground Segment. Management and Control is isolated from user or TTC bearer data wherever possible. The element provides distinct capabilities in an integrated element – Fleet Management, Fleet Control, Ground Management, and Ground Control.</a:t>
            </a:r>
          </a:p>
          <a:p>
            <a:pPr lvl="1"/>
            <a:r>
              <a:rPr lang="en-US" sz="1200" dirty="0"/>
              <a:t>SGL, DSP &amp; USG all have Control Test &amp; Monitor functions.  “Control, Test, &amp; Monitor (CTM) functions manage, control and test each element.  CTM functions accept service requests and provide service status on the control plane. CTM functions load software, load configurations, report detected faults, and provide performance information on the management plane.”</a:t>
            </a:r>
          </a:p>
          <a:p>
            <a:r>
              <a:rPr lang="en-US" sz="1600" dirty="0"/>
              <a:t>A primary purpose of the Cycle 2 studies is to assess whether the SGSS architecture is suitable for use in the other two network elements (DSE &amp; NEE) or if some other alternatives are more functional, lower risk, or more cost effective</a:t>
            </a:r>
          </a:p>
          <a:p>
            <a:pPr marL="0" indent="0">
              <a:buNone/>
            </a:pPr>
            <a:endParaRPr lang="en-US" sz="1200" dirty="0"/>
          </a:p>
        </p:txBody>
      </p:sp>
      <p:sp>
        <p:nvSpPr>
          <p:cNvPr id="4" name="Date Placeholder 3"/>
          <p:cNvSpPr>
            <a:spLocks noGrp="1"/>
          </p:cNvSpPr>
          <p:nvPr>
            <p:ph type="dt" sz="half" idx="10"/>
          </p:nvPr>
        </p:nvSpPr>
        <p:spPr/>
        <p:txBody>
          <a:bodyPr/>
          <a:lstStyle/>
          <a:p>
            <a:r>
              <a:rPr lang="en-US"/>
              <a:t>12 June 2012 </a:t>
            </a:r>
          </a:p>
        </p:txBody>
      </p:sp>
      <p:sp>
        <p:nvSpPr>
          <p:cNvPr id="5" name="Footer Placeholder 4"/>
          <p:cNvSpPr>
            <a:spLocks noGrp="1"/>
          </p:cNvSpPr>
          <p:nvPr>
            <p:ph type="ftr" sz="quarter" idx="11"/>
          </p:nvPr>
        </p:nvSpPr>
        <p:spPr/>
        <p:txBody>
          <a:bodyPr/>
          <a:lstStyle/>
          <a:p>
            <a:r>
              <a:rPr lang="en-US"/>
              <a:t>SpaceOps 2012 - MDMM Ground Segment Design</a:t>
            </a:r>
          </a:p>
        </p:txBody>
      </p:sp>
      <p:sp>
        <p:nvSpPr>
          <p:cNvPr id="6" name="Slide Number Placeholder 5"/>
          <p:cNvSpPr>
            <a:spLocks noGrp="1"/>
          </p:cNvSpPr>
          <p:nvPr>
            <p:ph type="sldNum" sz="quarter" idx="12"/>
          </p:nvPr>
        </p:nvSpPr>
        <p:spPr/>
        <p:txBody>
          <a:bodyPr/>
          <a:lstStyle/>
          <a:p>
            <a:fld id="{33AB780B-4BDE-CF4D-8ABB-6BF677FEBB12}" type="slidenum">
              <a:rPr lang="en-US" smtClean="0"/>
              <a:t>34</a:t>
            </a:fld>
            <a:endParaRPr lang="en-US"/>
          </a:p>
        </p:txBody>
      </p:sp>
    </p:spTree>
    <p:extLst>
      <p:ext uri="{BB962C8B-B14F-4D97-AF65-F5344CB8AC3E}">
        <p14:creationId xmlns:p14="http://schemas.microsoft.com/office/powerpoint/2010/main" val="2758121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EBRE Level 2 Architecture</a:t>
            </a:r>
          </a:p>
        </p:txBody>
      </p:sp>
      <p:sp>
        <p:nvSpPr>
          <p:cNvPr id="4" name="Date Placeholder 3"/>
          <p:cNvSpPr>
            <a:spLocks noGrp="1"/>
          </p:cNvSpPr>
          <p:nvPr>
            <p:ph type="dt" sz="half" idx="10"/>
          </p:nvPr>
        </p:nvSpPr>
        <p:spPr/>
        <p:txBody>
          <a:bodyPr/>
          <a:lstStyle/>
          <a:p>
            <a:r>
              <a:rPr lang="en-US"/>
              <a:t>12 June 2012 </a:t>
            </a:r>
          </a:p>
        </p:txBody>
      </p:sp>
      <p:sp>
        <p:nvSpPr>
          <p:cNvPr id="5" name="Footer Placeholder 4"/>
          <p:cNvSpPr>
            <a:spLocks noGrp="1"/>
          </p:cNvSpPr>
          <p:nvPr>
            <p:ph type="ftr" sz="quarter" idx="11"/>
          </p:nvPr>
        </p:nvSpPr>
        <p:spPr/>
        <p:txBody>
          <a:bodyPr/>
          <a:lstStyle/>
          <a:p>
            <a:r>
              <a:rPr lang="en-US"/>
              <a:t>SpaceOps 2012 - MDMM Ground Segment Design</a:t>
            </a:r>
          </a:p>
        </p:txBody>
      </p:sp>
      <p:sp>
        <p:nvSpPr>
          <p:cNvPr id="6" name="Slide Number Placeholder 5"/>
          <p:cNvSpPr>
            <a:spLocks noGrp="1"/>
          </p:cNvSpPr>
          <p:nvPr>
            <p:ph type="sldNum" sz="quarter" idx="12"/>
          </p:nvPr>
        </p:nvSpPr>
        <p:spPr/>
        <p:txBody>
          <a:bodyPr/>
          <a:lstStyle/>
          <a:p>
            <a:fld id="{33AB780B-4BDE-CF4D-8ABB-6BF677FEBB12}" type="slidenum">
              <a:rPr lang="en-US" smtClean="0"/>
              <a:t>35</a:t>
            </a:fld>
            <a:endParaRPr lang="en-US"/>
          </a:p>
        </p:txBody>
      </p:sp>
      <p:pic>
        <p:nvPicPr>
          <p:cNvPr id="7" name="Content Placeholder 6" descr="EBRE POD Level 2 (SNGS) System View.pdf"/>
          <p:cNvPicPr>
            <a:picLocks noGrp="1" noChangeAspect="1"/>
          </p:cNvPicPr>
          <p:nvPr>
            <p:ph idx="1"/>
          </p:nvPr>
        </p:nvPicPr>
        <p:blipFill>
          <a:blip r:embed="rId2">
            <a:extLst>
              <a:ext uri="{28A0092B-C50C-407E-A947-70E740481C1C}">
                <a14:useLocalDpi xmlns:a14="http://schemas.microsoft.com/office/drawing/2010/main" val="0"/>
              </a:ext>
            </a:extLst>
          </a:blip>
          <a:srcRect l="-16403" r="-16403"/>
          <a:stretch>
            <a:fillRect/>
          </a:stretch>
        </p:blipFill>
        <p:spPr>
          <a:xfrm>
            <a:off x="237164" y="1184400"/>
            <a:ext cx="8984657" cy="5440363"/>
          </a:xfrm>
        </p:spPr>
      </p:pic>
    </p:spTree>
    <p:extLst>
      <p:ext uri="{BB962C8B-B14F-4D97-AF65-F5344CB8AC3E}">
        <p14:creationId xmlns:p14="http://schemas.microsoft.com/office/powerpoint/2010/main" val="741405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NCS-1 EBRE Level 2 System Composition Model </a:t>
            </a:r>
          </a:p>
        </p:txBody>
      </p:sp>
      <p:sp>
        <p:nvSpPr>
          <p:cNvPr id="4" name="Date Placeholder 3"/>
          <p:cNvSpPr>
            <a:spLocks noGrp="1"/>
          </p:cNvSpPr>
          <p:nvPr>
            <p:ph type="dt" sz="half" idx="10"/>
          </p:nvPr>
        </p:nvSpPr>
        <p:spPr/>
        <p:txBody>
          <a:bodyPr/>
          <a:lstStyle/>
          <a:p>
            <a:pPr>
              <a:defRPr/>
            </a:pPr>
            <a:r>
              <a:rPr lang="en-US"/>
              <a:t>12 June 2012 </a:t>
            </a:r>
            <a:endParaRPr lang="en-US" dirty="0"/>
          </a:p>
        </p:txBody>
      </p:sp>
      <p:sp>
        <p:nvSpPr>
          <p:cNvPr id="5" name="Footer Placeholder 4"/>
          <p:cNvSpPr>
            <a:spLocks noGrp="1"/>
          </p:cNvSpPr>
          <p:nvPr>
            <p:ph type="ftr" sz="quarter" idx="11"/>
          </p:nvPr>
        </p:nvSpPr>
        <p:spPr/>
        <p:txBody>
          <a:bodyPr/>
          <a:lstStyle/>
          <a:p>
            <a:pPr>
              <a:defRPr/>
            </a:pPr>
            <a:r>
              <a:rPr lang="en-US"/>
              <a:t>SpaceOps 2012 - MDMM Ground Segment Design</a:t>
            </a:r>
            <a:endParaRPr lang="en-US" dirty="0"/>
          </a:p>
        </p:txBody>
      </p:sp>
      <p:sp>
        <p:nvSpPr>
          <p:cNvPr id="6" name="Slide Number Placeholder 5"/>
          <p:cNvSpPr>
            <a:spLocks noGrp="1"/>
          </p:cNvSpPr>
          <p:nvPr>
            <p:ph type="sldNum" sz="quarter" idx="12"/>
          </p:nvPr>
        </p:nvSpPr>
        <p:spPr/>
        <p:txBody>
          <a:bodyPr/>
          <a:lstStyle/>
          <a:p>
            <a:pPr>
              <a:defRPr/>
            </a:pPr>
            <a:r>
              <a:rPr lang="en-US"/>
              <a:t>PS-</a:t>
            </a:r>
            <a:fld id="{1D1DC876-3183-4AFE-AB01-C63E9193D94A}" type="slidenum">
              <a:rPr lang="en-US" smtClean="0"/>
              <a:pPr>
                <a:defRPr/>
              </a:pPr>
              <a:t>36</a:t>
            </a:fld>
            <a:endParaRPr lang="en-US" dirty="0"/>
          </a:p>
        </p:txBody>
      </p:sp>
      <p:pic>
        <p:nvPicPr>
          <p:cNvPr id="8" name="Content Placeholder 7" descr="EBRE POD SN Ground System (SNGS) BDD.pdf"/>
          <p:cNvPicPr>
            <a:picLocks noGrp="1" noChangeAspect="1"/>
          </p:cNvPicPr>
          <p:nvPr>
            <p:ph idx="1"/>
          </p:nvPr>
        </p:nvPicPr>
        <p:blipFill>
          <a:blip r:embed="rId2">
            <a:extLst>
              <a:ext uri="{28A0092B-C50C-407E-A947-70E740481C1C}">
                <a14:useLocalDpi xmlns:a14="http://schemas.microsoft.com/office/drawing/2010/main" val="0"/>
              </a:ext>
            </a:extLst>
          </a:blip>
          <a:srcRect t="-3494" b="-3494"/>
          <a:stretch>
            <a:fillRect/>
          </a:stretch>
        </p:blipFill>
        <p:spPr>
          <a:xfrm>
            <a:off x="228600" y="1070044"/>
            <a:ext cx="8732971" cy="5287963"/>
          </a:xfrm>
        </p:spPr>
      </p:pic>
    </p:spTree>
    <p:extLst>
      <p:ext uri="{BB962C8B-B14F-4D97-AF65-F5344CB8AC3E}">
        <p14:creationId xmlns:p14="http://schemas.microsoft.com/office/powerpoint/2010/main" val="3766377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EBRE Level 3 Service Management (SM) </a:t>
            </a:r>
            <a:br>
              <a:rPr lang="en-US" dirty="0"/>
            </a:br>
            <a:r>
              <a:rPr lang="en-US" dirty="0"/>
              <a:t>Software Architecture</a:t>
            </a:r>
          </a:p>
        </p:txBody>
      </p:sp>
      <p:sp>
        <p:nvSpPr>
          <p:cNvPr id="4" name="Date Placeholder 3"/>
          <p:cNvSpPr>
            <a:spLocks noGrp="1"/>
          </p:cNvSpPr>
          <p:nvPr>
            <p:ph type="dt" sz="half" idx="10"/>
          </p:nvPr>
        </p:nvSpPr>
        <p:spPr/>
        <p:txBody>
          <a:bodyPr/>
          <a:lstStyle/>
          <a:p>
            <a:r>
              <a:rPr lang="en-US"/>
              <a:t>12 June 2012 </a:t>
            </a:r>
          </a:p>
        </p:txBody>
      </p:sp>
      <p:sp>
        <p:nvSpPr>
          <p:cNvPr id="5" name="Footer Placeholder 4"/>
          <p:cNvSpPr>
            <a:spLocks noGrp="1"/>
          </p:cNvSpPr>
          <p:nvPr>
            <p:ph type="ftr" sz="quarter" idx="11"/>
          </p:nvPr>
        </p:nvSpPr>
        <p:spPr/>
        <p:txBody>
          <a:bodyPr/>
          <a:lstStyle/>
          <a:p>
            <a:r>
              <a:rPr lang="en-US"/>
              <a:t>SpaceOps 2012 - MDMM Ground Segment Design</a:t>
            </a:r>
          </a:p>
        </p:txBody>
      </p:sp>
      <p:sp>
        <p:nvSpPr>
          <p:cNvPr id="6" name="Slide Number Placeholder 5"/>
          <p:cNvSpPr>
            <a:spLocks noGrp="1"/>
          </p:cNvSpPr>
          <p:nvPr>
            <p:ph type="sldNum" sz="quarter" idx="12"/>
          </p:nvPr>
        </p:nvSpPr>
        <p:spPr/>
        <p:txBody>
          <a:bodyPr/>
          <a:lstStyle/>
          <a:p>
            <a:fld id="{33AB780B-4BDE-CF4D-8ABB-6BF677FEBB12}" type="slidenum">
              <a:rPr lang="en-US" smtClean="0"/>
              <a:t>37</a:t>
            </a:fld>
            <a:endParaRPr lang="en-US"/>
          </a:p>
        </p:txBody>
      </p:sp>
      <p:pic>
        <p:nvPicPr>
          <p:cNvPr id="9" name="Content Placeholder 8" descr="SGSS L2 SM.pdf"/>
          <p:cNvPicPr>
            <a:picLocks noGrp="1" noChangeAspect="1"/>
          </p:cNvPicPr>
          <p:nvPr>
            <p:ph idx="1"/>
          </p:nvPr>
        </p:nvPicPr>
        <p:blipFill>
          <a:blip r:embed="rId2">
            <a:extLst>
              <a:ext uri="{28A0092B-C50C-407E-A947-70E740481C1C}">
                <a14:useLocalDpi xmlns:a14="http://schemas.microsoft.com/office/drawing/2010/main" val="0"/>
              </a:ext>
            </a:extLst>
          </a:blip>
          <a:srcRect l="-17128" r="-17128"/>
          <a:stretch>
            <a:fillRect/>
          </a:stretch>
        </p:blipFill>
        <p:spPr>
          <a:xfrm>
            <a:off x="-1925983" y="1066800"/>
            <a:ext cx="14016208" cy="8067207"/>
          </a:xfrm>
        </p:spPr>
      </p:pic>
    </p:spTree>
    <p:extLst>
      <p:ext uri="{BB962C8B-B14F-4D97-AF65-F5344CB8AC3E}">
        <p14:creationId xmlns:p14="http://schemas.microsoft.com/office/powerpoint/2010/main" val="3629017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NCS-1 Integrated Overview </a:t>
            </a:r>
          </a:p>
        </p:txBody>
      </p:sp>
      <p:pic>
        <p:nvPicPr>
          <p:cNvPr id="7" name="Content Placeholder 6" descr="NCS-1 INOC BDD.jpg"/>
          <p:cNvPicPr>
            <a:picLocks noGrp="1" noChangeAspect="1"/>
          </p:cNvPicPr>
          <p:nvPr>
            <p:ph idx="1"/>
          </p:nvPr>
        </p:nvPicPr>
        <p:blipFill>
          <a:blip r:embed="rId2">
            <a:extLst>
              <a:ext uri="{28A0092B-C50C-407E-A947-70E740481C1C}">
                <a14:useLocalDpi xmlns:a14="http://schemas.microsoft.com/office/drawing/2010/main" val="0"/>
              </a:ext>
            </a:extLst>
          </a:blip>
          <a:srcRect t="1570" b="1570"/>
          <a:stretch>
            <a:fillRect/>
          </a:stretch>
        </p:blipFill>
        <p:spPr/>
      </p:pic>
      <p:sp>
        <p:nvSpPr>
          <p:cNvPr id="4" name="Date Placeholder 3"/>
          <p:cNvSpPr>
            <a:spLocks noGrp="1"/>
          </p:cNvSpPr>
          <p:nvPr>
            <p:ph type="dt" sz="half" idx="10"/>
          </p:nvPr>
        </p:nvSpPr>
        <p:spPr/>
        <p:txBody>
          <a:bodyPr/>
          <a:lstStyle/>
          <a:p>
            <a:pPr>
              <a:defRPr/>
            </a:pPr>
            <a:r>
              <a:rPr lang="en-US"/>
              <a:t>12 June 2012 </a:t>
            </a:r>
            <a:endParaRPr lang="en-US" dirty="0"/>
          </a:p>
        </p:txBody>
      </p:sp>
      <p:sp>
        <p:nvSpPr>
          <p:cNvPr id="5" name="Footer Placeholder 4"/>
          <p:cNvSpPr>
            <a:spLocks noGrp="1"/>
          </p:cNvSpPr>
          <p:nvPr>
            <p:ph type="ftr" sz="quarter" idx="11"/>
          </p:nvPr>
        </p:nvSpPr>
        <p:spPr/>
        <p:txBody>
          <a:bodyPr/>
          <a:lstStyle/>
          <a:p>
            <a:pPr>
              <a:defRPr/>
            </a:pPr>
            <a:r>
              <a:rPr lang="en-US"/>
              <a:t>SpaceOps 2012 - MDMM Ground Segment Design</a:t>
            </a:r>
            <a:endParaRPr lang="en-US" dirty="0"/>
          </a:p>
        </p:txBody>
      </p:sp>
      <p:sp>
        <p:nvSpPr>
          <p:cNvPr id="6" name="Slide Number Placeholder 5"/>
          <p:cNvSpPr>
            <a:spLocks noGrp="1"/>
          </p:cNvSpPr>
          <p:nvPr>
            <p:ph type="sldNum" sz="quarter" idx="12"/>
          </p:nvPr>
        </p:nvSpPr>
        <p:spPr/>
        <p:txBody>
          <a:bodyPr/>
          <a:lstStyle/>
          <a:p>
            <a:pPr>
              <a:defRPr/>
            </a:pPr>
            <a:r>
              <a:rPr lang="en-US"/>
              <a:t>PS-</a:t>
            </a:r>
            <a:fld id="{1D1DC876-3183-4AFE-AB01-C63E9193D94A}" type="slidenum">
              <a:rPr lang="en-US" smtClean="0"/>
              <a:pPr>
                <a:defRPr/>
              </a:pPr>
              <a:t>38</a:t>
            </a:fld>
            <a:endParaRPr lang="en-US" dirty="0"/>
          </a:p>
        </p:txBody>
      </p:sp>
    </p:spTree>
    <p:extLst>
      <p:ext uri="{BB962C8B-B14F-4D97-AF65-F5344CB8AC3E}">
        <p14:creationId xmlns:p14="http://schemas.microsoft.com/office/powerpoint/2010/main" val="993870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NCS-1 DSE Level 2 Deployment Model </a:t>
            </a:r>
          </a:p>
        </p:txBody>
      </p:sp>
      <p:sp>
        <p:nvSpPr>
          <p:cNvPr id="4" name="Date Placeholder 3"/>
          <p:cNvSpPr>
            <a:spLocks noGrp="1"/>
          </p:cNvSpPr>
          <p:nvPr>
            <p:ph type="dt" sz="half" idx="10"/>
          </p:nvPr>
        </p:nvSpPr>
        <p:spPr/>
        <p:txBody>
          <a:bodyPr/>
          <a:lstStyle/>
          <a:p>
            <a:pPr>
              <a:defRPr/>
            </a:pPr>
            <a:r>
              <a:rPr lang="en-US"/>
              <a:t>12 June 2012 </a:t>
            </a:r>
            <a:endParaRPr lang="en-US" dirty="0"/>
          </a:p>
        </p:txBody>
      </p:sp>
      <p:sp>
        <p:nvSpPr>
          <p:cNvPr id="5" name="Footer Placeholder 4"/>
          <p:cNvSpPr>
            <a:spLocks noGrp="1"/>
          </p:cNvSpPr>
          <p:nvPr>
            <p:ph type="ftr" sz="quarter" idx="11"/>
          </p:nvPr>
        </p:nvSpPr>
        <p:spPr/>
        <p:txBody>
          <a:bodyPr/>
          <a:lstStyle/>
          <a:p>
            <a:pPr>
              <a:defRPr/>
            </a:pPr>
            <a:r>
              <a:rPr lang="en-US"/>
              <a:t>SpaceOps 2012 - MDMM Ground Segment Design</a:t>
            </a:r>
            <a:endParaRPr lang="en-US" dirty="0"/>
          </a:p>
        </p:txBody>
      </p:sp>
      <p:sp>
        <p:nvSpPr>
          <p:cNvPr id="6" name="Slide Number Placeholder 5"/>
          <p:cNvSpPr>
            <a:spLocks noGrp="1"/>
          </p:cNvSpPr>
          <p:nvPr>
            <p:ph type="sldNum" sz="quarter" idx="12"/>
          </p:nvPr>
        </p:nvSpPr>
        <p:spPr/>
        <p:txBody>
          <a:bodyPr/>
          <a:lstStyle/>
          <a:p>
            <a:pPr>
              <a:defRPr/>
            </a:pPr>
            <a:r>
              <a:rPr lang="en-US"/>
              <a:t>PS-</a:t>
            </a:r>
            <a:fld id="{1D1DC876-3183-4AFE-AB01-C63E9193D94A}" type="slidenum">
              <a:rPr lang="en-US" smtClean="0"/>
              <a:pPr>
                <a:defRPr/>
              </a:pPr>
              <a:t>39</a:t>
            </a:fld>
            <a:endParaRPr lang="en-US" dirty="0"/>
          </a:p>
        </p:txBody>
      </p:sp>
      <p:pic>
        <p:nvPicPr>
          <p:cNvPr id="8" name="Content Placeholder 7" descr="DSE NCS-1 Deployment BDD.jpg"/>
          <p:cNvPicPr>
            <a:picLocks noGrp="1" noChangeAspect="1"/>
          </p:cNvPicPr>
          <p:nvPr>
            <p:ph idx="1"/>
          </p:nvPr>
        </p:nvPicPr>
        <p:blipFill>
          <a:blip r:embed="rId2">
            <a:extLst>
              <a:ext uri="{28A0092B-C50C-407E-A947-70E740481C1C}">
                <a14:useLocalDpi xmlns:a14="http://schemas.microsoft.com/office/drawing/2010/main" val="0"/>
              </a:ext>
            </a:extLst>
          </a:blip>
          <a:srcRect t="-2671" b="-2671"/>
          <a:stretch>
            <a:fillRect/>
          </a:stretch>
        </p:blipFill>
        <p:spPr>
          <a:xfrm>
            <a:off x="230421" y="1212648"/>
            <a:ext cx="8683158" cy="5257800"/>
          </a:xfrm>
        </p:spPr>
      </p:pic>
    </p:spTree>
    <p:extLst>
      <p:ext uri="{BB962C8B-B14F-4D97-AF65-F5344CB8AC3E}">
        <p14:creationId xmlns:p14="http://schemas.microsoft.com/office/powerpoint/2010/main" val="3508940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Model?</a:t>
            </a:r>
            <a:endParaRPr lang="en-US" dirty="0"/>
          </a:p>
        </p:txBody>
      </p:sp>
      <p:sp>
        <p:nvSpPr>
          <p:cNvPr id="3" name="Content Placeholder 2"/>
          <p:cNvSpPr>
            <a:spLocks noGrp="1"/>
          </p:cNvSpPr>
          <p:nvPr>
            <p:ph idx="1"/>
          </p:nvPr>
        </p:nvSpPr>
        <p:spPr/>
        <p:txBody>
          <a:bodyPr>
            <a:normAutofit fontScale="77500" lnSpcReduction="20000"/>
          </a:bodyPr>
          <a:lstStyle/>
          <a:p>
            <a:r>
              <a:rPr lang="en-US" dirty="0"/>
              <a:t>To ensure that a comprehensive, consistent and optimized architecture is defined and documented</a:t>
            </a:r>
          </a:p>
          <a:p>
            <a:r>
              <a:rPr lang="en-US" dirty="0"/>
              <a:t>To create unambiguous architecture representation – far more precise than words</a:t>
            </a:r>
          </a:p>
          <a:p>
            <a:r>
              <a:rPr lang="en-US" dirty="0"/>
              <a:t>To facilitate dialog with all stakeholders, including the technically unsophisticated</a:t>
            </a:r>
          </a:p>
          <a:p>
            <a:r>
              <a:rPr lang="en-US" dirty="0"/>
              <a:t>To provide traceability from performance requirements to system elements; allows cost to be included in the trade space</a:t>
            </a:r>
          </a:p>
          <a:p>
            <a:r>
              <a:rPr lang="en-US" dirty="0"/>
              <a:t>To support effective system integration and test planning</a:t>
            </a:r>
          </a:p>
          <a:p>
            <a:r>
              <a:rPr lang="en-US" dirty="0"/>
              <a:t>To support clear definition of functions and system elements in each cycle of an incremental development</a:t>
            </a:r>
          </a:p>
          <a:p>
            <a:r>
              <a:rPr lang="en-US" dirty="0"/>
              <a:t>To create executable objects from which behavior can be computed before the expense of building components </a:t>
            </a:r>
            <a:r>
              <a:rPr lang="en-US" dirty="0">
                <a:solidFill>
                  <a:srgbClr val="FF0000"/>
                </a:solidFill>
              </a:rPr>
              <a:t>(this is the “Holy Grail”, but it is very hard to achieve)</a:t>
            </a:r>
          </a:p>
        </p:txBody>
      </p:sp>
      <p:sp>
        <p:nvSpPr>
          <p:cNvPr id="8" name="Rounded Rectangle 7"/>
          <p:cNvSpPr/>
          <p:nvPr/>
        </p:nvSpPr>
        <p:spPr>
          <a:xfrm>
            <a:off x="790117" y="6053091"/>
            <a:ext cx="7617040" cy="399495"/>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a:t>Modeling Is the core method of architecture-centric MBSE</a:t>
            </a:r>
          </a:p>
        </p:txBody>
      </p:sp>
      <p:sp>
        <p:nvSpPr>
          <p:cNvPr id="9" name="Footer Placeholder 8"/>
          <p:cNvSpPr>
            <a:spLocks noGrp="1"/>
          </p:cNvSpPr>
          <p:nvPr>
            <p:ph type="ftr" sz="quarter" idx="11"/>
          </p:nvPr>
        </p:nvSpPr>
        <p:spPr/>
        <p:txBody>
          <a:bodyPr/>
          <a:lstStyle/>
          <a:p>
            <a:r>
              <a:rPr lang="en-US"/>
              <a:t>Pre-decisional – For NASA Internal Use Only</a:t>
            </a:r>
            <a:endParaRPr lang="en-US" dirty="0"/>
          </a:p>
        </p:txBody>
      </p:sp>
      <p:sp>
        <p:nvSpPr>
          <p:cNvPr id="10" name="Slide Number Placeholder 9"/>
          <p:cNvSpPr>
            <a:spLocks noGrp="1"/>
          </p:cNvSpPr>
          <p:nvPr>
            <p:ph type="sldNum" sz="quarter" idx="12"/>
          </p:nvPr>
        </p:nvSpPr>
        <p:spPr/>
        <p:txBody>
          <a:bodyPr/>
          <a:lstStyle/>
          <a:p>
            <a:fld id="{BD95596B-25E3-7445-9A69-E85F04D095F3}"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721833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NCS-1 NEE Level 3 NON Network Control </a:t>
            </a:r>
            <a:br>
              <a:rPr lang="en-US" dirty="0"/>
            </a:br>
            <a:r>
              <a:rPr lang="en-US" dirty="0"/>
              <a:t>Composition Model </a:t>
            </a:r>
          </a:p>
        </p:txBody>
      </p:sp>
      <p:sp>
        <p:nvSpPr>
          <p:cNvPr id="4" name="Date Placeholder 3"/>
          <p:cNvSpPr>
            <a:spLocks noGrp="1"/>
          </p:cNvSpPr>
          <p:nvPr>
            <p:ph type="dt" sz="half" idx="10"/>
          </p:nvPr>
        </p:nvSpPr>
        <p:spPr/>
        <p:txBody>
          <a:bodyPr/>
          <a:lstStyle/>
          <a:p>
            <a:pPr>
              <a:defRPr/>
            </a:pPr>
            <a:r>
              <a:rPr lang="en-US"/>
              <a:t>12 June 2012 </a:t>
            </a:r>
            <a:endParaRPr lang="en-US" dirty="0"/>
          </a:p>
        </p:txBody>
      </p:sp>
      <p:sp>
        <p:nvSpPr>
          <p:cNvPr id="5" name="Footer Placeholder 4"/>
          <p:cNvSpPr>
            <a:spLocks noGrp="1"/>
          </p:cNvSpPr>
          <p:nvPr>
            <p:ph type="ftr" sz="quarter" idx="11"/>
          </p:nvPr>
        </p:nvSpPr>
        <p:spPr/>
        <p:txBody>
          <a:bodyPr/>
          <a:lstStyle/>
          <a:p>
            <a:pPr>
              <a:defRPr/>
            </a:pPr>
            <a:r>
              <a:rPr lang="en-US"/>
              <a:t>SpaceOps 2012 - MDMM Ground Segment Design</a:t>
            </a:r>
            <a:endParaRPr lang="en-US" dirty="0"/>
          </a:p>
        </p:txBody>
      </p:sp>
      <p:sp>
        <p:nvSpPr>
          <p:cNvPr id="6" name="Slide Number Placeholder 5"/>
          <p:cNvSpPr>
            <a:spLocks noGrp="1"/>
          </p:cNvSpPr>
          <p:nvPr>
            <p:ph type="sldNum" sz="quarter" idx="12"/>
          </p:nvPr>
        </p:nvSpPr>
        <p:spPr/>
        <p:txBody>
          <a:bodyPr/>
          <a:lstStyle/>
          <a:p>
            <a:pPr>
              <a:defRPr/>
            </a:pPr>
            <a:r>
              <a:rPr lang="en-US"/>
              <a:t>PS-</a:t>
            </a:r>
            <a:fld id="{1D1DC876-3183-4AFE-AB01-C63E9193D94A}" type="slidenum">
              <a:rPr lang="en-US" smtClean="0"/>
              <a:pPr>
                <a:defRPr/>
              </a:pPr>
              <a:t>40</a:t>
            </a:fld>
            <a:endParaRPr lang="en-US" dirty="0"/>
          </a:p>
        </p:txBody>
      </p:sp>
      <p:pic>
        <p:nvPicPr>
          <p:cNvPr id="9" name="Content Placeholder 8" descr="NCS-1 NEE NON.jpg"/>
          <p:cNvPicPr>
            <a:picLocks noGrp="1" noChangeAspect="1"/>
          </p:cNvPicPr>
          <p:nvPr>
            <p:ph idx="1"/>
          </p:nvPr>
        </p:nvPicPr>
        <p:blipFill>
          <a:blip r:embed="rId2">
            <a:extLst>
              <a:ext uri="{28A0092B-C50C-407E-A947-70E740481C1C}">
                <a14:useLocalDpi xmlns:a14="http://schemas.microsoft.com/office/drawing/2010/main" val="0"/>
              </a:ext>
            </a:extLst>
          </a:blip>
          <a:srcRect t="-13800" b="-13800"/>
          <a:stretch>
            <a:fillRect/>
          </a:stretch>
        </p:blipFill>
        <p:spPr>
          <a:xfrm>
            <a:off x="152401" y="1142999"/>
            <a:ext cx="8862114" cy="5366161"/>
          </a:xfrm>
        </p:spPr>
      </p:pic>
    </p:spTree>
    <p:extLst>
      <p:ext uri="{BB962C8B-B14F-4D97-AF65-F5344CB8AC3E}">
        <p14:creationId xmlns:p14="http://schemas.microsoft.com/office/powerpoint/2010/main" val="2405666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800" dirty="0"/>
              <a:t>Service Management (SM) Specialization</a:t>
            </a:r>
          </a:p>
        </p:txBody>
      </p:sp>
      <p:sp>
        <p:nvSpPr>
          <p:cNvPr id="4" name="Date Placeholder 3"/>
          <p:cNvSpPr>
            <a:spLocks noGrp="1"/>
          </p:cNvSpPr>
          <p:nvPr>
            <p:ph type="dt" sz="half" idx="10"/>
          </p:nvPr>
        </p:nvSpPr>
        <p:spPr/>
        <p:txBody>
          <a:bodyPr/>
          <a:lstStyle/>
          <a:p>
            <a:pPr>
              <a:defRPr/>
            </a:pPr>
            <a:r>
              <a:rPr lang="en-US"/>
              <a:t>12 June 2012 </a:t>
            </a:r>
            <a:endParaRPr lang="en-US" dirty="0"/>
          </a:p>
        </p:txBody>
      </p:sp>
      <p:sp>
        <p:nvSpPr>
          <p:cNvPr id="5" name="Footer Placeholder 4"/>
          <p:cNvSpPr>
            <a:spLocks noGrp="1"/>
          </p:cNvSpPr>
          <p:nvPr>
            <p:ph type="ftr" sz="quarter" idx="11"/>
          </p:nvPr>
        </p:nvSpPr>
        <p:spPr/>
        <p:txBody>
          <a:bodyPr/>
          <a:lstStyle/>
          <a:p>
            <a:pPr>
              <a:defRPr/>
            </a:pPr>
            <a:r>
              <a:rPr lang="en-US"/>
              <a:t>SpaceOps 2012 - MDMM Ground Segment Design</a:t>
            </a:r>
            <a:endParaRPr lang="en-US" dirty="0"/>
          </a:p>
        </p:txBody>
      </p:sp>
      <p:sp>
        <p:nvSpPr>
          <p:cNvPr id="6" name="Slide Number Placeholder 5"/>
          <p:cNvSpPr>
            <a:spLocks noGrp="1"/>
          </p:cNvSpPr>
          <p:nvPr>
            <p:ph type="sldNum" sz="quarter" idx="12"/>
          </p:nvPr>
        </p:nvSpPr>
        <p:spPr/>
        <p:txBody>
          <a:bodyPr/>
          <a:lstStyle/>
          <a:p>
            <a:pPr>
              <a:defRPr/>
            </a:pPr>
            <a:r>
              <a:rPr lang="en-US"/>
              <a:t>PS-</a:t>
            </a:r>
            <a:fld id="{1D1DC876-3183-4AFE-AB01-C63E9193D94A}" type="slidenum">
              <a:rPr lang="en-US" smtClean="0"/>
              <a:pPr>
                <a:defRPr/>
              </a:pPr>
              <a:t>41</a:t>
            </a:fld>
            <a:endParaRPr lang="en-US" dirty="0"/>
          </a:p>
        </p:txBody>
      </p:sp>
      <p:pic>
        <p:nvPicPr>
          <p:cNvPr id="8" name="Content Placeholder 7" descr="INA SM Modified BDD.jpg"/>
          <p:cNvPicPr>
            <a:picLocks noGrp="1" noChangeAspect="1"/>
          </p:cNvPicPr>
          <p:nvPr>
            <p:ph idx="1"/>
          </p:nvPr>
        </p:nvPicPr>
        <p:blipFill>
          <a:blip r:embed="rId2">
            <a:extLst>
              <a:ext uri="{28A0092B-C50C-407E-A947-70E740481C1C}">
                <a14:useLocalDpi xmlns:a14="http://schemas.microsoft.com/office/drawing/2010/main" val="0"/>
              </a:ext>
            </a:extLst>
          </a:blip>
          <a:srcRect l="-2312" r="-2312"/>
          <a:stretch>
            <a:fillRect/>
          </a:stretch>
        </p:blipFill>
        <p:spPr>
          <a:xfrm>
            <a:off x="76200" y="912298"/>
            <a:ext cx="9067800" cy="5490707"/>
          </a:xfrm>
        </p:spPr>
      </p:pic>
    </p:spTree>
    <p:extLst>
      <p:ext uri="{BB962C8B-B14F-4D97-AF65-F5344CB8AC3E}">
        <p14:creationId xmlns:p14="http://schemas.microsoft.com/office/powerpoint/2010/main" val="3218174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a:t>
            </a:r>
          </a:p>
        </p:txBody>
      </p:sp>
      <p:sp>
        <p:nvSpPr>
          <p:cNvPr id="3" name="Footer Placeholder 2"/>
          <p:cNvSpPr>
            <a:spLocks noGrp="1"/>
          </p:cNvSpPr>
          <p:nvPr>
            <p:ph type="ftr" sz="quarter" idx="11"/>
          </p:nvPr>
        </p:nvSpPr>
        <p:spPr/>
        <p:txBody>
          <a:bodyPr/>
          <a:lstStyle/>
          <a:p>
            <a:r>
              <a:rPr lang="en-US"/>
              <a:t>Pre-decisional – For NASA Internal Use Only</a:t>
            </a:r>
            <a:endParaRPr lang="en-US" dirty="0"/>
          </a:p>
        </p:txBody>
      </p:sp>
      <p:sp>
        <p:nvSpPr>
          <p:cNvPr id="4" name="Slide Number Placeholder 3"/>
          <p:cNvSpPr>
            <a:spLocks noGrp="1"/>
          </p:cNvSpPr>
          <p:nvPr>
            <p:ph type="sldNum" sz="quarter" idx="12"/>
          </p:nvPr>
        </p:nvSpPr>
        <p:spPr/>
        <p:txBody>
          <a:bodyPr/>
          <a:lstStyle/>
          <a:p>
            <a:fld id="{BD95596B-25E3-7445-9A69-E85F04D095F3}"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44903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54191DE-AAC1-A340-986D-7DDF2CFC1159}"/>
              </a:ext>
            </a:extLst>
          </p:cNvPr>
          <p:cNvSpPr>
            <a:spLocks noGrp="1"/>
          </p:cNvSpPr>
          <p:nvPr>
            <p:ph type="dt" sz="half" idx="10"/>
          </p:nvPr>
        </p:nvSpPr>
        <p:spPr/>
        <p:txBody>
          <a:bodyPr/>
          <a:lstStyle/>
          <a:p>
            <a:r>
              <a:rPr lang="en-US" altLang="en-US"/>
              <a:t>22 April 2008</a:t>
            </a:r>
          </a:p>
        </p:txBody>
      </p:sp>
      <p:sp>
        <p:nvSpPr>
          <p:cNvPr id="5" name="Footer Placeholder 4">
            <a:extLst>
              <a:ext uri="{FF2B5EF4-FFF2-40B4-BE49-F238E27FC236}">
                <a16:creationId xmlns:a16="http://schemas.microsoft.com/office/drawing/2014/main" id="{2137E44F-253C-3648-9CFE-5B71BBF958AD}"/>
              </a:ext>
            </a:extLst>
          </p:cNvPr>
          <p:cNvSpPr>
            <a:spLocks noGrp="1"/>
          </p:cNvSpPr>
          <p:nvPr>
            <p:ph type="ftr" sz="quarter" idx="11"/>
          </p:nvPr>
        </p:nvSpPr>
        <p:spPr/>
        <p:txBody>
          <a:bodyPr/>
          <a:lstStyle/>
          <a:p>
            <a:r>
              <a:rPr lang="en-US" altLang="en-US"/>
              <a:t>SCaN CSET - RASDS and other methods</a:t>
            </a:r>
          </a:p>
        </p:txBody>
      </p:sp>
      <p:sp>
        <p:nvSpPr>
          <p:cNvPr id="6" name="Slide Number Placeholder 5">
            <a:extLst>
              <a:ext uri="{FF2B5EF4-FFF2-40B4-BE49-F238E27FC236}">
                <a16:creationId xmlns:a16="http://schemas.microsoft.com/office/drawing/2014/main" id="{E7B6CC9A-3156-1046-B1A0-15069F9B529A}"/>
              </a:ext>
            </a:extLst>
          </p:cNvPr>
          <p:cNvSpPr>
            <a:spLocks noGrp="1"/>
          </p:cNvSpPr>
          <p:nvPr>
            <p:ph type="sldNum" sz="quarter" idx="12"/>
          </p:nvPr>
        </p:nvSpPr>
        <p:spPr/>
        <p:txBody>
          <a:bodyPr/>
          <a:lstStyle/>
          <a:p>
            <a:r>
              <a:rPr lang="en-US" altLang="en-US"/>
              <a:t>PS </a:t>
            </a:r>
            <a:fld id="{5D814806-96CA-E341-AA46-FE2038D74A9C}" type="slidenum">
              <a:rPr lang="en-US" altLang="en-US"/>
              <a:pPr/>
              <a:t>43</a:t>
            </a:fld>
            <a:endParaRPr lang="en-US" altLang="en-US"/>
          </a:p>
        </p:txBody>
      </p:sp>
      <p:sp>
        <p:nvSpPr>
          <p:cNvPr id="529410" name="Rectangle 2">
            <a:extLst>
              <a:ext uri="{FF2B5EF4-FFF2-40B4-BE49-F238E27FC236}">
                <a16:creationId xmlns:a16="http://schemas.microsoft.com/office/drawing/2014/main" id="{E7935752-6FB3-4E42-87E2-A72C9EBFB700}"/>
              </a:ext>
            </a:extLst>
          </p:cNvPr>
          <p:cNvSpPr>
            <a:spLocks noGrp="1" noChangeArrowheads="1"/>
          </p:cNvSpPr>
          <p:nvPr>
            <p:ph type="title"/>
          </p:nvPr>
        </p:nvSpPr>
        <p:spPr/>
        <p:txBody>
          <a:bodyPr/>
          <a:lstStyle/>
          <a:p>
            <a:r>
              <a:rPr lang="en-US" altLang="en-US" dirty="0"/>
              <a:t>Definitions of DoDAF Views</a:t>
            </a:r>
          </a:p>
        </p:txBody>
      </p:sp>
      <p:graphicFrame>
        <p:nvGraphicFramePr>
          <p:cNvPr id="529412" name="Object 4">
            <a:extLst>
              <a:ext uri="{FF2B5EF4-FFF2-40B4-BE49-F238E27FC236}">
                <a16:creationId xmlns:a16="http://schemas.microsoft.com/office/drawing/2014/main" id="{957FBF40-8A97-2E42-A95E-A6EE94B3836F}"/>
              </a:ext>
            </a:extLst>
          </p:cNvPr>
          <p:cNvGraphicFramePr>
            <a:graphicFrameLocks noChangeAspect="1"/>
          </p:cNvGraphicFramePr>
          <p:nvPr/>
        </p:nvGraphicFramePr>
        <p:xfrm>
          <a:off x="620713" y="1028700"/>
          <a:ext cx="7367587" cy="5461000"/>
        </p:xfrm>
        <a:graphic>
          <a:graphicData uri="http://schemas.openxmlformats.org/presentationml/2006/ole">
            <mc:AlternateContent xmlns:mc="http://schemas.openxmlformats.org/markup-compatibility/2006">
              <mc:Choice xmlns:v="urn:schemas-microsoft-com:vml" Requires="v">
                <p:oleObj spid="_x0000_s18443" name="Document" r:id="rId3" imgW="23774400" imgH="19812000" progId="Word.Document.8">
                  <p:embed/>
                </p:oleObj>
              </mc:Choice>
              <mc:Fallback>
                <p:oleObj name="Document" r:id="rId3" imgW="23774400" imgH="19812000" progId="Word.Document.8">
                  <p:embed/>
                  <p:pic>
                    <p:nvPicPr>
                      <p:cNvPr id="529412" name="Object 4">
                        <a:extLst>
                          <a:ext uri="{FF2B5EF4-FFF2-40B4-BE49-F238E27FC236}">
                            <a16:creationId xmlns:a16="http://schemas.microsoft.com/office/drawing/2014/main" id="{957FBF40-8A97-2E42-A95E-A6EE94B383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1028700"/>
                        <a:ext cx="7367587" cy="546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 name="Picture 1">
            <a:extLst>
              <a:ext uri="{FF2B5EF4-FFF2-40B4-BE49-F238E27FC236}">
                <a16:creationId xmlns:a16="http://schemas.microsoft.com/office/drawing/2014/main" id="{90BD7368-EE9F-4B43-9C8C-71B983A4CC39}"/>
              </a:ext>
            </a:extLst>
          </p:cNvPr>
          <p:cNvPicPr>
            <a:picLocks noChangeAspect="1"/>
          </p:cNvPicPr>
          <p:nvPr/>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3338869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a:extLst>
              <a:ext uri="{FF2B5EF4-FFF2-40B4-BE49-F238E27FC236}">
                <a16:creationId xmlns:a16="http://schemas.microsoft.com/office/drawing/2014/main" id="{88CA5BC9-B6AA-E84A-B627-F41A72E0D255}"/>
              </a:ext>
            </a:extLst>
          </p:cNvPr>
          <p:cNvSpPr>
            <a:spLocks noGrp="1"/>
          </p:cNvSpPr>
          <p:nvPr>
            <p:ph type="sldNum" sz="quarter" idx="12"/>
          </p:nvPr>
        </p:nvSpPr>
        <p:spPr/>
        <p:txBody>
          <a:bodyPr/>
          <a:lstStyle/>
          <a:p>
            <a:fld id="{A0213C28-F64B-2647-A151-622F1B928DD7}" type="slidenum">
              <a:rPr lang="en-US" altLang="ja-JP"/>
              <a:pPr/>
              <a:t>44</a:t>
            </a:fld>
            <a:endParaRPr lang="en-US" altLang="ja-JP"/>
          </a:p>
        </p:txBody>
      </p:sp>
      <p:sp>
        <p:nvSpPr>
          <p:cNvPr id="4098" name="Rectangle 2">
            <a:extLst>
              <a:ext uri="{FF2B5EF4-FFF2-40B4-BE49-F238E27FC236}">
                <a16:creationId xmlns:a16="http://schemas.microsoft.com/office/drawing/2014/main" id="{A236CE94-CE12-4949-AE20-516BB2151DF4}"/>
              </a:ext>
            </a:extLst>
          </p:cNvPr>
          <p:cNvSpPr>
            <a:spLocks noGrp="1" noChangeArrowheads="1"/>
          </p:cNvSpPr>
          <p:nvPr>
            <p:ph type="title"/>
          </p:nvPr>
        </p:nvSpPr>
        <p:spPr/>
        <p:txBody>
          <a:bodyPr>
            <a:normAutofit fontScale="90000"/>
          </a:bodyPr>
          <a:lstStyle/>
          <a:p>
            <a:r>
              <a:rPr lang="en-US" altLang="ja-JP" dirty="0"/>
              <a:t>Correspondence Between RASDS and DoDAF Elements</a:t>
            </a:r>
          </a:p>
        </p:txBody>
      </p:sp>
      <p:graphicFrame>
        <p:nvGraphicFramePr>
          <p:cNvPr id="4294" name="Group 198">
            <a:extLst>
              <a:ext uri="{FF2B5EF4-FFF2-40B4-BE49-F238E27FC236}">
                <a16:creationId xmlns:a16="http://schemas.microsoft.com/office/drawing/2014/main" id="{E8F5D9DF-0B5A-1242-BB51-6F2B03360EE4}"/>
              </a:ext>
            </a:extLst>
          </p:cNvPr>
          <p:cNvGraphicFramePr>
            <a:graphicFrameLocks noGrp="1"/>
          </p:cNvGraphicFramePr>
          <p:nvPr/>
        </p:nvGraphicFramePr>
        <p:xfrm>
          <a:off x="1219200" y="1752600"/>
          <a:ext cx="6858000" cy="4420553"/>
        </p:xfrm>
        <a:graphic>
          <a:graphicData uri="http://schemas.openxmlformats.org/drawingml/2006/table">
            <a:tbl>
              <a:tblPr/>
              <a:tblGrid>
                <a:gridCol w="3429000">
                  <a:extLst>
                    <a:ext uri="{9D8B030D-6E8A-4147-A177-3AD203B41FA5}">
                      <a16:colId xmlns:a16="http://schemas.microsoft.com/office/drawing/2014/main" val="1414520012"/>
                    </a:ext>
                  </a:extLst>
                </a:gridCol>
                <a:gridCol w="3429000">
                  <a:extLst>
                    <a:ext uri="{9D8B030D-6E8A-4147-A177-3AD203B41FA5}">
                      <a16:colId xmlns:a16="http://schemas.microsoft.com/office/drawing/2014/main" val="3190292547"/>
                    </a:ext>
                  </a:extLst>
                </a:gridCol>
              </a:tblGrid>
              <a:tr h="355600">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ctr"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1" i="0" u="none" strike="noStrike" cap="none" normalizeH="0" baseline="0" dirty="0">
                          <a:ln>
                            <a:noFill/>
                          </a:ln>
                          <a:solidFill>
                            <a:schemeClr val="tx1"/>
                          </a:solidFill>
                          <a:effectLst/>
                          <a:latin typeface="Helvetica" pitchFamily="2" charset="0"/>
                          <a:ea typeface="Osaka" panose="020B0600000000000000" pitchFamily="34" charset="-128"/>
                        </a:rPr>
                        <a:t>DoDAF Elements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FFFF"/>
                    </a:solid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ctr"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1" i="0" u="none" strike="noStrike" cap="none" normalizeH="0" baseline="0">
                          <a:ln>
                            <a:noFill/>
                          </a:ln>
                          <a:solidFill>
                            <a:schemeClr val="tx1"/>
                          </a:solidFill>
                          <a:effectLst/>
                          <a:latin typeface="Helvetica" pitchFamily="2" charset="0"/>
                          <a:ea typeface="Osaka" panose="020B0600000000000000" pitchFamily="34" charset="-128"/>
                        </a:rPr>
                        <a:t>RASDS Elements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FFFF"/>
                    </a:solidFill>
                  </a:tcPr>
                </a:tc>
                <a:extLst>
                  <a:ext uri="{0D108BD9-81ED-4DB2-BD59-A6C34878D82A}">
                    <a16:rowId xmlns:a16="http://schemas.microsoft.com/office/drawing/2014/main" val="3373479734"/>
                  </a:ext>
                </a:extLst>
              </a:tr>
              <a:tr h="371475">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Operational Nodes (OV-2)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Enterprise Objects (EV)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806713"/>
                  </a:ext>
                </a:extLst>
              </a:tr>
              <a:tr h="304800">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Needlines (OV-2)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Enterprise and Functional Interactions (EV and FV)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25183949"/>
                  </a:ext>
                </a:extLst>
              </a:tr>
              <a:tr h="381000">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Information Elements (OV-3)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Information Objects (IV)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1813510"/>
                  </a:ext>
                </a:extLst>
              </a:tr>
              <a:tr h="381000">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Operational Activities (OV-5)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Functional Objects (FV)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97681494"/>
                  </a:ext>
                </a:extLst>
              </a:tr>
              <a:tr h="376238">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Systems Nodes (SV-1)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Nodes (CV)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2972313"/>
                  </a:ext>
                </a:extLst>
              </a:tr>
              <a:tr h="381000">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Systems (SV-1)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Sub-nodes (CV)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8530607"/>
                  </a:ext>
                </a:extLst>
              </a:tr>
              <a:tr h="381000">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System Interfaces (SV-1)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Links (CV)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30717841"/>
                  </a:ext>
                </a:extLst>
              </a:tr>
              <a:tr h="381000">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Key Interface (SV-1)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Cross-support interface (CV)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3177720"/>
                  </a:ext>
                </a:extLst>
              </a:tr>
              <a:tr h="381000">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System Functions (SV-4)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Functional Objects (FV)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74721822"/>
                  </a:ext>
                </a:extLst>
              </a:tr>
              <a:tr h="381000">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System Data (SV-6)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Information Objects (IV)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45142861"/>
                  </a:ext>
                </a:extLst>
              </a:tr>
            </a:tbl>
          </a:graphicData>
        </a:graphic>
      </p:graphicFrame>
    </p:spTree>
    <p:extLst>
      <p:ext uri="{BB962C8B-B14F-4D97-AF65-F5344CB8AC3E}">
        <p14:creationId xmlns:p14="http://schemas.microsoft.com/office/powerpoint/2010/main" val="1801061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5">
            <a:extLst>
              <a:ext uri="{FF2B5EF4-FFF2-40B4-BE49-F238E27FC236}">
                <a16:creationId xmlns:a16="http://schemas.microsoft.com/office/drawing/2014/main" id="{42DFDB3F-9607-4F44-B4E5-C51F956DA54C}"/>
              </a:ext>
            </a:extLst>
          </p:cNvPr>
          <p:cNvSpPr>
            <a:spLocks noGrp="1"/>
          </p:cNvSpPr>
          <p:nvPr>
            <p:ph type="sldNum" sz="quarter" idx="12"/>
          </p:nvPr>
        </p:nvSpPr>
        <p:spPr/>
        <p:txBody>
          <a:bodyPr/>
          <a:lstStyle/>
          <a:p>
            <a:fld id="{618143C9-5D26-D04B-8A7B-93588C4B1457}" type="slidenum">
              <a:rPr lang="en-US" altLang="ja-JP"/>
              <a:pPr/>
              <a:t>45</a:t>
            </a:fld>
            <a:endParaRPr lang="en-US" altLang="ja-JP"/>
          </a:p>
        </p:txBody>
      </p:sp>
      <p:sp>
        <p:nvSpPr>
          <p:cNvPr id="6146" name="Rectangle 2">
            <a:extLst>
              <a:ext uri="{FF2B5EF4-FFF2-40B4-BE49-F238E27FC236}">
                <a16:creationId xmlns:a16="http://schemas.microsoft.com/office/drawing/2014/main" id="{E5781195-3FDB-5145-9C11-07F5230732A5}"/>
              </a:ext>
            </a:extLst>
          </p:cNvPr>
          <p:cNvSpPr>
            <a:spLocks noGrp="1" noChangeArrowheads="1"/>
          </p:cNvSpPr>
          <p:nvPr>
            <p:ph type="title"/>
          </p:nvPr>
        </p:nvSpPr>
        <p:spPr/>
        <p:txBody>
          <a:bodyPr>
            <a:normAutofit fontScale="90000"/>
          </a:bodyPr>
          <a:lstStyle/>
          <a:p>
            <a:r>
              <a:rPr lang="en-US" altLang="ja-JP" dirty="0"/>
              <a:t>Correspondence Between RASDS and DoDAF Views (1/2)</a:t>
            </a:r>
          </a:p>
        </p:txBody>
      </p:sp>
      <p:graphicFrame>
        <p:nvGraphicFramePr>
          <p:cNvPr id="6262" name="Group 118">
            <a:extLst>
              <a:ext uri="{FF2B5EF4-FFF2-40B4-BE49-F238E27FC236}">
                <a16:creationId xmlns:a16="http://schemas.microsoft.com/office/drawing/2014/main" id="{5F5B8115-E23D-0E48-97BF-5298E83A94DE}"/>
              </a:ext>
            </a:extLst>
          </p:cNvPr>
          <p:cNvGraphicFramePr>
            <a:graphicFrameLocks noGrp="1"/>
          </p:cNvGraphicFramePr>
          <p:nvPr/>
        </p:nvGraphicFramePr>
        <p:xfrm>
          <a:off x="685800" y="1371600"/>
          <a:ext cx="7772400" cy="4864101"/>
        </p:xfrm>
        <a:graphic>
          <a:graphicData uri="http://schemas.openxmlformats.org/drawingml/2006/table">
            <a:tbl>
              <a:tblPr/>
              <a:tblGrid>
                <a:gridCol w="5181600">
                  <a:extLst>
                    <a:ext uri="{9D8B030D-6E8A-4147-A177-3AD203B41FA5}">
                      <a16:colId xmlns:a16="http://schemas.microsoft.com/office/drawing/2014/main" val="186525698"/>
                    </a:ext>
                  </a:extLst>
                </a:gridCol>
                <a:gridCol w="2590800">
                  <a:extLst>
                    <a:ext uri="{9D8B030D-6E8A-4147-A177-3AD203B41FA5}">
                      <a16:colId xmlns:a16="http://schemas.microsoft.com/office/drawing/2014/main" val="1455450039"/>
                    </a:ext>
                  </a:extLst>
                </a:gridCol>
              </a:tblGrid>
              <a:tr h="369888">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ctr"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1" i="0" u="none" strike="noStrike" cap="none" normalizeH="0" baseline="0" dirty="0">
                          <a:ln>
                            <a:noFill/>
                          </a:ln>
                          <a:solidFill>
                            <a:schemeClr val="tx1"/>
                          </a:solidFill>
                          <a:effectLst/>
                          <a:latin typeface="Helvetica" pitchFamily="2" charset="0"/>
                          <a:ea typeface="Osaka" panose="020B0600000000000000" pitchFamily="34" charset="-128"/>
                        </a:rPr>
                        <a:t>DODAF View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FFFF"/>
                    </a:solid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ctr"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1" i="0" u="none" strike="noStrike" cap="none" normalizeH="0" baseline="0">
                          <a:ln>
                            <a:noFill/>
                          </a:ln>
                          <a:solidFill>
                            <a:schemeClr val="tx1"/>
                          </a:solidFill>
                          <a:effectLst/>
                          <a:latin typeface="Helvetica" pitchFamily="2" charset="0"/>
                          <a:ea typeface="Osaka" panose="020B0600000000000000" pitchFamily="34" charset="-128"/>
                        </a:rPr>
                        <a:t>RASDS View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FFFF"/>
                    </a:solidFill>
                  </a:tcPr>
                </a:tc>
                <a:extLst>
                  <a:ext uri="{0D108BD9-81ED-4DB2-BD59-A6C34878D82A}">
                    <a16:rowId xmlns:a16="http://schemas.microsoft.com/office/drawing/2014/main" val="3479407463"/>
                  </a:ext>
                </a:extLst>
              </a:tr>
              <a:tr h="315913">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Overview and Summary</a:t>
                      </a: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 </a:t>
                      </a: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Information (AV-1)</a:t>
                      </a:r>
                      <a:endPar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None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6436264"/>
                  </a:ext>
                </a:extLst>
              </a:tr>
              <a:tr h="331788">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Integrated Dictionary (AV-2)</a:t>
                      </a:r>
                      <a:endPar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None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00091360"/>
                  </a:ext>
                </a:extLst>
              </a:tr>
              <a:tr h="347663">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High-Level Operational</a:t>
                      </a: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 </a:t>
                      </a: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Concept Graphic</a:t>
                      </a: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 (OV-1)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None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29249781"/>
                  </a:ext>
                </a:extLst>
              </a:tr>
              <a:tr h="385763">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Operational Node ConnectivityDescription</a:t>
                      </a: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 (OV-2)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Enterprise View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99838259"/>
                  </a:ext>
                </a:extLst>
              </a:tr>
              <a:tr h="322263">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Operational Information</a:t>
                      </a:r>
                      <a:r>
                        <a:rPr kumimoji="1" lang="LID26688" altLang="ja-JP" sz="1800" b="0" i="0" u="none" strike="noStrike" cap="none" normalizeH="0" baseline="0">
                          <a:ln>
                            <a:noFill/>
                          </a:ln>
                          <a:solidFill>
                            <a:schemeClr val="tx1"/>
                          </a:solidFill>
                          <a:effectLst/>
                          <a:latin typeface="Helvetica" pitchFamily="2" charset="0"/>
                          <a:ea typeface="Osaka" panose="020B0600000000000000" pitchFamily="34" charset="-128"/>
                        </a:rPr>
                        <a:t> </a:t>
                      </a: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Exchange Matrix (OV-3)</a:t>
                      </a:r>
                      <a:endPar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Information View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6450375"/>
                  </a:ext>
                </a:extLst>
              </a:tr>
              <a:tr h="374650">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Organizational Relationships</a:t>
                      </a:r>
                      <a:r>
                        <a:rPr kumimoji="1" lang="ja-JP" altLang="ja-JP" sz="1800" b="0" i="0" u="none" strike="noStrike" cap="none" normalizeH="0" baseline="0">
                          <a:ln>
                            <a:noFill/>
                          </a:ln>
                          <a:solidFill>
                            <a:schemeClr val="tx1"/>
                          </a:solidFill>
                          <a:effectLst/>
                          <a:latin typeface="Helvetica" pitchFamily="2" charset="0"/>
                          <a:ea typeface="Osaka" panose="020B0600000000000000" pitchFamily="34" charset="-128"/>
                        </a:rPr>
                        <a:t> </a:t>
                      </a: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Chart</a:t>
                      </a: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 (OV-4)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Enterprise View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7294267"/>
                  </a:ext>
                </a:extLst>
              </a:tr>
              <a:tr h="381000">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Operational Activity Model</a:t>
                      </a: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 (OV-5)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Functional View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7288516"/>
                  </a:ext>
                </a:extLst>
              </a:tr>
              <a:tr h="304800">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Operational Rules Model</a:t>
                      </a: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 etc (OV-6)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None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3360350"/>
                  </a:ext>
                </a:extLst>
              </a:tr>
              <a:tr h="381000">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Logical Data Model</a:t>
                      </a: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 (OV-7)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Information View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1399269"/>
                  </a:ext>
                </a:extLst>
              </a:tr>
              <a:tr h="381000">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Systems Interface Description (SV-1)</a:t>
                      </a:r>
                      <a:endPar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Connectivity View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9871696"/>
                  </a:ext>
                </a:extLst>
              </a:tr>
              <a:tr h="381000">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Systems Communications Description (SV-2)</a:t>
                      </a:r>
                      <a:endPar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Communications View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00104357"/>
                  </a:ext>
                </a:extLst>
              </a:tr>
              <a:tr h="381000">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Systems-Systems Matrix (SV-3)</a:t>
                      </a:r>
                      <a:endPar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None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350531"/>
                  </a:ext>
                </a:extLst>
              </a:tr>
            </a:tbl>
          </a:graphicData>
        </a:graphic>
      </p:graphicFrame>
    </p:spTree>
    <p:extLst>
      <p:ext uri="{BB962C8B-B14F-4D97-AF65-F5344CB8AC3E}">
        <p14:creationId xmlns:p14="http://schemas.microsoft.com/office/powerpoint/2010/main" val="3215215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a:extLst>
              <a:ext uri="{FF2B5EF4-FFF2-40B4-BE49-F238E27FC236}">
                <a16:creationId xmlns:a16="http://schemas.microsoft.com/office/drawing/2014/main" id="{AFC640E8-F43A-244C-A469-EB2CB730271B}"/>
              </a:ext>
            </a:extLst>
          </p:cNvPr>
          <p:cNvSpPr>
            <a:spLocks noGrp="1"/>
          </p:cNvSpPr>
          <p:nvPr>
            <p:ph type="sldNum" sz="quarter" idx="12"/>
          </p:nvPr>
        </p:nvSpPr>
        <p:spPr/>
        <p:txBody>
          <a:bodyPr/>
          <a:lstStyle/>
          <a:p>
            <a:fld id="{C9688B3F-4242-9C4A-9E0B-99F7B3B375F2}" type="slidenum">
              <a:rPr lang="en-US" altLang="ja-JP"/>
              <a:pPr/>
              <a:t>46</a:t>
            </a:fld>
            <a:endParaRPr lang="en-US" altLang="ja-JP"/>
          </a:p>
        </p:txBody>
      </p:sp>
      <p:sp>
        <p:nvSpPr>
          <p:cNvPr id="10242" name="Rectangle 2">
            <a:extLst>
              <a:ext uri="{FF2B5EF4-FFF2-40B4-BE49-F238E27FC236}">
                <a16:creationId xmlns:a16="http://schemas.microsoft.com/office/drawing/2014/main" id="{BD06F74F-20EB-9243-B581-B8C5005545C3}"/>
              </a:ext>
            </a:extLst>
          </p:cNvPr>
          <p:cNvSpPr>
            <a:spLocks noGrp="1" noChangeArrowheads="1"/>
          </p:cNvSpPr>
          <p:nvPr>
            <p:ph type="title"/>
          </p:nvPr>
        </p:nvSpPr>
        <p:spPr/>
        <p:txBody>
          <a:bodyPr>
            <a:normAutofit fontScale="90000"/>
          </a:bodyPr>
          <a:lstStyle/>
          <a:p>
            <a:r>
              <a:rPr lang="en-US" altLang="ja-JP" dirty="0"/>
              <a:t>Correspondence Between RASDS and DoDAF Views (2/2)</a:t>
            </a:r>
          </a:p>
        </p:txBody>
      </p:sp>
      <p:graphicFrame>
        <p:nvGraphicFramePr>
          <p:cNvPr id="10329" name="Group 89">
            <a:extLst>
              <a:ext uri="{FF2B5EF4-FFF2-40B4-BE49-F238E27FC236}">
                <a16:creationId xmlns:a16="http://schemas.microsoft.com/office/drawing/2014/main" id="{975883A5-D1DB-CB43-B71F-222F46FD4897}"/>
              </a:ext>
            </a:extLst>
          </p:cNvPr>
          <p:cNvGraphicFramePr>
            <a:graphicFrameLocks noGrp="1"/>
          </p:cNvGraphicFramePr>
          <p:nvPr/>
        </p:nvGraphicFramePr>
        <p:xfrm>
          <a:off x="685800" y="1295400"/>
          <a:ext cx="7772400" cy="4940301"/>
        </p:xfrm>
        <a:graphic>
          <a:graphicData uri="http://schemas.openxmlformats.org/drawingml/2006/table">
            <a:tbl>
              <a:tblPr/>
              <a:tblGrid>
                <a:gridCol w="5181600">
                  <a:extLst>
                    <a:ext uri="{9D8B030D-6E8A-4147-A177-3AD203B41FA5}">
                      <a16:colId xmlns:a16="http://schemas.microsoft.com/office/drawing/2014/main" val="64646836"/>
                    </a:ext>
                  </a:extLst>
                </a:gridCol>
                <a:gridCol w="2590800">
                  <a:extLst>
                    <a:ext uri="{9D8B030D-6E8A-4147-A177-3AD203B41FA5}">
                      <a16:colId xmlns:a16="http://schemas.microsoft.com/office/drawing/2014/main" val="478124793"/>
                    </a:ext>
                  </a:extLst>
                </a:gridCol>
              </a:tblGrid>
              <a:tr h="369888">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ctr"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1" i="0" u="none" strike="noStrike" cap="none" normalizeH="0" baseline="0" dirty="0">
                          <a:ln>
                            <a:noFill/>
                          </a:ln>
                          <a:solidFill>
                            <a:schemeClr val="tx1"/>
                          </a:solidFill>
                          <a:effectLst/>
                          <a:latin typeface="Helvetica" pitchFamily="2" charset="0"/>
                          <a:ea typeface="Osaka" panose="020B0600000000000000" pitchFamily="34" charset="-128"/>
                        </a:rPr>
                        <a:t>DODAF View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FFFF"/>
                    </a:solid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ctr"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1" i="0" u="none" strike="noStrike" cap="none" normalizeH="0" baseline="0">
                          <a:ln>
                            <a:noFill/>
                          </a:ln>
                          <a:solidFill>
                            <a:schemeClr val="tx1"/>
                          </a:solidFill>
                          <a:effectLst/>
                          <a:latin typeface="Helvetica" pitchFamily="2" charset="0"/>
                          <a:ea typeface="Osaka" panose="020B0600000000000000" pitchFamily="34" charset="-128"/>
                        </a:rPr>
                        <a:t>RASDS View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FFFF"/>
                    </a:solidFill>
                  </a:tcPr>
                </a:tc>
                <a:extLst>
                  <a:ext uri="{0D108BD9-81ED-4DB2-BD59-A6C34878D82A}">
                    <a16:rowId xmlns:a16="http://schemas.microsoft.com/office/drawing/2014/main" val="3494897149"/>
                  </a:ext>
                </a:extLst>
              </a:tr>
              <a:tr h="385763">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Systems Functionality Description (SV-4)</a:t>
                      </a:r>
                      <a:endPar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Functional View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031799"/>
                  </a:ext>
                </a:extLst>
              </a:tr>
              <a:tr h="322263">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Operational Activity to Systems Functionality Traceability Matrix (SV-5)</a:t>
                      </a:r>
                      <a:endPar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None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5918705"/>
                  </a:ext>
                </a:extLst>
              </a:tr>
              <a:tr h="374650">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Systems Data Exchange Matrix (SV-6)</a:t>
                      </a:r>
                      <a:endPar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Information View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9081199"/>
                  </a:ext>
                </a:extLst>
              </a:tr>
              <a:tr h="381000">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Systems Performance Parameters Matrix (SV-7)</a:t>
                      </a:r>
                      <a:endPar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None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736429"/>
                  </a:ext>
                </a:extLst>
              </a:tr>
              <a:tr h="304800">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Systems Evolution Description (SV-8)</a:t>
                      </a:r>
                      <a:endPar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None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3238179"/>
                  </a:ext>
                </a:extLst>
              </a:tr>
              <a:tr h="381000">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Systems Technology Forecasts (SV-9)</a:t>
                      </a:r>
                      <a:endPar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None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17831180"/>
                  </a:ext>
                </a:extLst>
              </a:tr>
              <a:tr h="639763">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Systems Functionality and Timing Descriptions (SV-10)</a:t>
                      </a:r>
                      <a:endPar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None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0426012"/>
                  </a:ext>
                </a:extLst>
              </a:tr>
              <a:tr h="381000">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Physical Schema (SV-11)</a:t>
                      </a:r>
                      <a:endPar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Information View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4607307"/>
                  </a:ext>
                </a:extLst>
              </a:tr>
              <a:tr h="381000">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Technical Standards Profile (TV-1)</a:t>
                      </a:r>
                      <a:endPar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None (partially, Communications View)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00202620"/>
                  </a:ext>
                </a:extLst>
              </a:tr>
              <a:tr h="381000">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ja-JP" altLang="en-US" sz="1800" b="0" i="0" u="none" strike="noStrike" cap="none" normalizeH="0" baseline="0">
                          <a:ln>
                            <a:noFill/>
                          </a:ln>
                          <a:solidFill>
                            <a:schemeClr val="tx1"/>
                          </a:solidFill>
                          <a:effectLst/>
                          <a:latin typeface="Helvetica" pitchFamily="2" charset="0"/>
                          <a:ea typeface="Osaka" panose="020B0600000000000000" pitchFamily="34" charset="-128"/>
                        </a:rPr>
                        <a:t>Technical Standards Forecast (TV-2)</a:t>
                      </a:r>
                      <a:endPar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1pPr>
                      <a:lvl2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2pPr>
                      <a:lvl3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3pPr>
                      <a:lvl4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4pPr>
                      <a:lvl5pPr>
                        <a:spcBef>
                          <a:spcPct val="20000"/>
                        </a:spcBef>
                        <a:buSzPct val="80000"/>
                        <a:buFont typeface="Wingdings" pitchFamily="2" charset="2"/>
                        <a:defRPr kumimoji="1">
                          <a:solidFill>
                            <a:schemeClr val="tx1"/>
                          </a:solidFill>
                          <a:latin typeface="Helvetica" pitchFamily="2" charset="0"/>
                          <a:ea typeface="Osaka" panose="020B0600000000000000" pitchFamily="34" charset="-128"/>
                        </a:defRPr>
                      </a:lvl5pPr>
                      <a:lvl6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6pPr>
                      <a:lvl7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7pPr>
                      <a:lvl8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8pPr>
                      <a:lvl9pPr fontAlgn="base">
                        <a:spcBef>
                          <a:spcPct val="20000"/>
                        </a:spcBef>
                        <a:spcAft>
                          <a:spcPct val="0"/>
                        </a:spcAft>
                        <a:buSzPct val="80000"/>
                        <a:buFont typeface="Wingdings" pitchFamily="2" charset="2"/>
                        <a:defRPr kumimoji="1">
                          <a:solidFill>
                            <a:schemeClr val="tx1"/>
                          </a:solidFill>
                          <a:latin typeface="Helvetica" pitchFamily="2" charset="0"/>
                          <a:ea typeface="Osaka" panose="020B0600000000000000" pitchFamily="34" charset="-128"/>
                        </a:defRPr>
                      </a:lvl9pPr>
                    </a:lstStyle>
                    <a:p>
                      <a:pPr marL="0" marR="0" lvl="0" indent="0" algn="l" defTabSz="914400" rtl="0" eaLnBrk="1" fontAlgn="base" latinLnBrk="0" hangingPunct="1">
                        <a:lnSpc>
                          <a:spcPct val="100000"/>
                        </a:lnSpc>
                        <a:spcBef>
                          <a:spcPct val="20000"/>
                        </a:spcBef>
                        <a:spcAft>
                          <a:spcPct val="0"/>
                        </a:spcAft>
                        <a:buClrTx/>
                        <a:buSzPct val="80000"/>
                        <a:buFont typeface="Wingdings" pitchFamily="2" charset="2"/>
                        <a:buNone/>
                        <a:tabLst/>
                      </a:pPr>
                      <a:r>
                        <a:rPr kumimoji="1" lang="en-US" altLang="ja-JP" sz="1800" b="0" i="0" u="none" strike="noStrike" cap="none" normalizeH="0" baseline="0">
                          <a:ln>
                            <a:noFill/>
                          </a:ln>
                          <a:solidFill>
                            <a:schemeClr val="tx1"/>
                          </a:solidFill>
                          <a:effectLst/>
                          <a:latin typeface="Helvetica" pitchFamily="2" charset="0"/>
                          <a:ea typeface="Osaka" panose="020B0600000000000000" pitchFamily="34" charset="-128"/>
                        </a:rPr>
                        <a:t>None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73772743"/>
                  </a:ext>
                </a:extLst>
              </a:tr>
            </a:tbl>
          </a:graphicData>
        </a:graphic>
      </p:graphicFrame>
    </p:spTree>
    <p:extLst>
      <p:ext uri="{BB962C8B-B14F-4D97-AF65-F5344CB8AC3E}">
        <p14:creationId xmlns:p14="http://schemas.microsoft.com/office/powerpoint/2010/main" val="1375407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SCaN Model</a:t>
            </a:r>
            <a:br>
              <a:rPr lang="en-US" dirty="0"/>
            </a:br>
            <a:r>
              <a:rPr lang="en-US" dirty="0"/>
              <a:t>Views and Perspectives</a:t>
            </a:r>
          </a:p>
        </p:txBody>
      </p:sp>
      <p:sp>
        <p:nvSpPr>
          <p:cNvPr id="3" name="Content Placeholder 2"/>
          <p:cNvSpPr>
            <a:spLocks noGrp="1"/>
          </p:cNvSpPr>
          <p:nvPr>
            <p:ph idx="1"/>
          </p:nvPr>
        </p:nvSpPr>
        <p:spPr>
          <a:xfrm>
            <a:off x="381000" y="1371600"/>
            <a:ext cx="8382000" cy="4984752"/>
          </a:xfrm>
        </p:spPr>
        <p:txBody>
          <a:bodyPr>
            <a:normAutofit fontScale="70000" lnSpcReduction="20000"/>
          </a:bodyPr>
          <a:lstStyle/>
          <a:p>
            <a:pPr lvl="0"/>
            <a:r>
              <a:rPr lang="en-US" dirty="0"/>
              <a:t>The Operational Viewpoint is the architecture repository for requirements and top-level system structure. It provides essential support to requirements analysis, e.g., by quantifying the operational, cost and technical risk consequences of alternative levels of capability.</a:t>
            </a:r>
          </a:p>
          <a:p>
            <a:pPr lvl="0"/>
            <a:r>
              <a:rPr lang="en-US" dirty="0"/>
              <a:t>The Logical/Functional Viewpoint evolves in lockstep with functional design and the early stages of detailed design; among the most important artifacts at this point are development or procurement specifications to be used to obtain various elements of the solution.</a:t>
            </a:r>
          </a:p>
          <a:p>
            <a:pPr lvl="0"/>
            <a:r>
              <a:rPr lang="en-US" dirty="0"/>
              <a:t>The Physical Viewpoint documents the point design and supports configuration management, test planning, and many other aspects of system implementation.</a:t>
            </a:r>
          </a:p>
          <a:p>
            <a:pPr lvl="0"/>
            <a:r>
              <a:rPr lang="en-US" dirty="0"/>
              <a:t>The entire architecture model is an important tool in timely and affordable incorporation of key Specialty Engineering requirements such Reliability, Maintainability, and Availability (RMA); security and information assurance; and system safety.</a:t>
            </a:r>
          </a:p>
        </p:txBody>
      </p:sp>
      <p:sp>
        <p:nvSpPr>
          <p:cNvPr id="4" name="Footer Placeholder 3"/>
          <p:cNvSpPr>
            <a:spLocks noGrp="1"/>
          </p:cNvSpPr>
          <p:nvPr>
            <p:ph type="ftr" sz="quarter" idx="11"/>
          </p:nvPr>
        </p:nvSpPr>
        <p:spPr/>
        <p:txBody>
          <a:bodyPr/>
          <a:lstStyle/>
          <a:p>
            <a:r>
              <a:rPr lang="en-US"/>
              <a:t>Pre-decisional – For NASA Internal Use Only</a:t>
            </a:r>
            <a:endParaRPr lang="en-US" dirty="0"/>
          </a:p>
        </p:txBody>
      </p:sp>
      <p:sp>
        <p:nvSpPr>
          <p:cNvPr id="5" name="Slide Number Placeholder 4"/>
          <p:cNvSpPr>
            <a:spLocks noGrp="1"/>
          </p:cNvSpPr>
          <p:nvPr>
            <p:ph type="sldNum" sz="quarter" idx="12"/>
          </p:nvPr>
        </p:nvSpPr>
        <p:spPr/>
        <p:txBody>
          <a:bodyPr/>
          <a:lstStyle/>
          <a:p>
            <a:fld id="{BD95596B-25E3-7445-9A69-E85F04D095F3}" type="slidenum">
              <a:rPr lang="en-US" smtClean="0"/>
              <a:pPr/>
              <a:t>47</a:t>
            </a:fld>
            <a:endParaRPr lang="en-US" dirty="0"/>
          </a:p>
        </p:txBody>
      </p:sp>
    </p:spTree>
    <p:extLst>
      <p:ext uri="{BB962C8B-B14F-4D97-AF65-F5344CB8AC3E}">
        <p14:creationId xmlns:p14="http://schemas.microsoft.com/office/powerpoint/2010/main" val="1642030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54191DE-AAC1-A340-986D-7DDF2CFC1159}"/>
              </a:ext>
            </a:extLst>
          </p:cNvPr>
          <p:cNvSpPr>
            <a:spLocks noGrp="1"/>
          </p:cNvSpPr>
          <p:nvPr>
            <p:ph type="dt" sz="half" idx="10"/>
          </p:nvPr>
        </p:nvSpPr>
        <p:spPr/>
        <p:txBody>
          <a:bodyPr/>
          <a:lstStyle/>
          <a:p>
            <a:r>
              <a:rPr lang="en-US" altLang="en-US"/>
              <a:t>22 April 2008</a:t>
            </a:r>
          </a:p>
        </p:txBody>
      </p:sp>
      <p:sp>
        <p:nvSpPr>
          <p:cNvPr id="5" name="Footer Placeholder 4">
            <a:extLst>
              <a:ext uri="{FF2B5EF4-FFF2-40B4-BE49-F238E27FC236}">
                <a16:creationId xmlns:a16="http://schemas.microsoft.com/office/drawing/2014/main" id="{2137E44F-253C-3648-9CFE-5B71BBF958AD}"/>
              </a:ext>
            </a:extLst>
          </p:cNvPr>
          <p:cNvSpPr>
            <a:spLocks noGrp="1"/>
          </p:cNvSpPr>
          <p:nvPr>
            <p:ph type="ftr" sz="quarter" idx="11"/>
          </p:nvPr>
        </p:nvSpPr>
        <p:spPr/>
        <p:txBody>
          <a:bodyPr/>
          <a:lstStyle/>
          <a:p>
            <a:r>
              <a:rPr lang="en-US" altLang="en-US"/>
              <a:t>SCaN CSET - RASDS and other methods</a:t>
            </a:r>
          </a:p>
        </p:txBody>
      </p:sp>
      <p:sp>
        <p:nvSpPr>
          <p:cNvPr id="6" name="Slide Number Placeholder 5">
            <a:extLst>
              <a:ext uri="{FF2B5EF4-FFF2-40B4-BE49-F238E27FC236}">
                <a16:creationId xmlns:a16="http://schemas.microsoft.com/office/drawing/2014/main" id="{E7B6CC9A-3156-1046-B1A0-15069F9B529A}"/>
              </a:ext>
            </a:extLst>
          </p:cNvPr>
          <p:cNvSpPr>
            <a:spLocks noGrp="1"/>
          </p:cNvSpPr>
          <p:nvPr>
            <p:ph type="sldNum" sz="quarter" idx="12"/>
          </p:nvPr>
        </p:nvSpPr>
        <p:spPr/>
        <p:txBody>
          <a:bodyPr/>
          <a:lstStyle/>
          <a:p>
            <a:r>
              <a:rPr lang="en-US" altLang="en-US"/>
              <a:t>PS </a:t>
            </a:r>
            <a:fld id="{5D814806-96CA-E341-AA46-FE2038D74A9C}" type="slidenum">
              <a:rPr lang="en-US" altLang="en-US"/>
              <a:pPr/>
              <a:t>48</a:t>
            </a:fld>
            <a:endParaRPr lang="en-US" altLang="en-US"/>
          </a:p>
        </p:txBody>
      </p:sp>
      <p:sp>
        <p:nvSpPr>
          <p:cNvPr id="529410" name="Rectangle 2">
            <a:extLst>
              <a:ext uri="{FF2B5EF4-FFF2-40B4-BE49-F238E27FC236}">
                <a16:creationId xmlns:a16="http://schemas.microsoft.com/office/drawing/2014/main" id="{E7935752-6FB3-4E42-87E2-A72C9EBFB700}"/>
              </a:ext>
            </a:extLst>
          </p:cNvPr>
          <p:cNvSpPr>
            <a:spLocks noGrp="1" noChangeArrowheads="1"/>
          </p:cNvSpPr>
          <p:nvPr>
            <p:ph type="title"/>
          </p:nvPr>
        </p:nvSpPr>
        <p:spPr/>
        <p:txBody>
          <a:bodyPr/>
          <a:lstStyle/>
          <a:p>
            <a:r>
              <a:rPr lang="en-US" altLang="en-US" dirty="0"/>
              <a:t>Definitions of DoDAF Views</a:t>
            </a:r>
          </a:p>
        </p:txBody>
      </p:sp>
      <p:graphicFrame>
        <p:nvGraphicFramePr>
          <p:cNvPr id="529412" name="Object 4">
            <a:extLst>
              <a:ext uri="{FF2B5EF4-FFF2-40B4-BE49-F238E27FC236}">
                <a16:creationId xmlns:a16="http://schemas.microsoft.com/office/drawing/2014/main" id="{957FBF40-8A97-2E42-A95E-A6EE94B3836F}"/>
              </a:ext>
            </a:extLst>
          </p:cNvPr>
          <p:cNvGraphicFramePr>
            <a:graphicFrameLocks noChangeAspect="1"/>
          </p:cNvGraphicFramePr>
          <p:nvPr/>
        </p:nvGraphicFramePr>
        <p:xfrm>
          <a:off x="620713" y="1028700"/>
          <a:ext cx="7367587" cy="5461000"/>
        </p:xfrm>
        <a:graphic>
          <a:graphicData uri="http://schemas.openxmlformats.org/presentationml/2006/ole">
            <mc:AlternateContent xmlns:mc="http://schemas.openxmlformats.org/markup-compatibility/2006">
              <mc:Choice xmlns:v="urn:schemas-microsoft-com:vml" Requires="v">
                <p:oleObj spid="_x0000_s17421" name="Document" r:id="rId3" imgW="23774400" imgH="19812000" progId="Word.Document.8">
                  <p:embed/>
                </p:oleObj>
              </mc:Choice>
              <mc:Fallback>
                <p:oleObj name="Document" r:id="rId3" imgW="23774400" imgH="19812000" progId="Word.Document.8">
                  <p:embed/>
                  <p:pic>
                    <p:nvPicPr>
                      <p:cNvPr id="529412" name="Object 4">
                        <a:extLst>
                          <a:ext uri="{FF2B5EF4-FFF2-40B4-BE49-F238E27FC236}">
                            <a16:creationId xmlns:a16="http://schemas.microsoft.com/office/drawing/2014/main" id="{957FBF40-8A97-2E42-A95E-A6EE94B383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1028700"/>
                        <a:ext cx="7367587" cy="546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 name="Picture 1">
            <a:extLst>
              <a:ext uri="{FF2B5EF4-FFF2-40B4-BE49-F238E27FC236}">
                <a16:creationId xmlns:a16="http://schemas.microsoft.com/office/drawing/2014/main" id="{90BD7368-EE9F-4B43-9C8C-71B983A4CC39}"/>
              </a:ext>
            </a:extLst>
          </p:cNvPr>
          <p:cNvPicPr>
            <a:picLocks noChangeAspect="1"/>
          </p:cNvPicPr>
          <p:nvPr/>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1343640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Three Pillars of MBSE </a:t>
            </a:r>
          </a:p>
        </p:txBody>
      </p:sp>
      <p:pic>
        <p:nvPicPr>
          <p:cNvPr id="6" name="Content Placeholder 5"/>
          <p:cNvPicPr>
            <a:picLocks noGrp="1" noChangeAspect="1"/>
          </p:cNvPicPr>
          <p:nvPr>
            <p:ph idx="1"/>
          </p:nvPr>
        </p:nvPicPr>
        <p:blipFill>
          <a:blip r:embed="rId2"/>
          <a:stretch>
            <a:fillRect/>
          </a:stretch>
        </p:blipFill>
        <p:spPr>
          <a:xfrm>
            <a:off x="520405" y="1553242"/>
            <a:ext cx="2034900" cy="2010000"/>
          </a:xfrm>
          <a:prstGeom prst="rect">
            <a:avLst/>
          </a:prstGeom>
        </p:spPr>
      </p:pic>
      <p:sp>
        <p:nvSpPr>
          <p:cNvPr id="4" name="Footer Placeholder 3"/>
          <p:cNvSpPr>
            <a:spLocks noGrp="1"/>
          </p:cNvSpPr>
          <p:nvPr>
            <p:ph type="ftr" sz="quarter" idx="11"/>
          </p:nvPr>
        </p:nvSpPr>
        <p:spPr/>
        <p:txBody>
          <a:bodyPr/>
          <a:lstStyle/>
          <a:p>
            <a:r>
              <a:rPr lang="en-US"/>
              <a:t>Pre-decisional – For NASA Internal Use Only</a:t>
            </a:r>
            <a:endParaRPr lang="en-US" dirty="0"/>
          </a:p>
        </p:txBody>
      </p:sp>
      <p:sp>
        <p:nvSpPr>
          <p:cNvPr id="5" name="Slide Number Placeholder 4"/>
          <p:cNvSpPr>
            <a:spLocks noGrp="1"/>
          </p:cNvSpPr>
          <p:nvPr>
            <p:ph type="sldNum" sz="quarter" idx="12"/>
          </p:nvPr>
        </p:nvSpPr>
        <p:spPr/>
        <p:txBody>
          <a:bodyPr/>
          <a:lstStyle/>
          <a:p>
            <a:fld id="{BD95596B-25E3-7445-9A69-E85F04D095F3}" type="slidenum">
              <a:rPr lang="en-US" smtClean="0">
                <a:solidFill>
                  <a:prstClr val="black">
                    <a:tint val="75000"/>
                  </a:prstClr>
                </a:solidFill>
              </a:rPr>
              <a:pPr/>
              <a:t>5</a:t>
            </a:fld>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3319253" y="2261297"/>
            <a:ext cx="2034900" cy="2010000"/>
          </a:xfrm>
          <a:prstGeom prst="rect">
            <a:avLst/>
          </a:prstGeom>
        </p:spPr>
      </p:pic>
      <p:pic>
        <p:nvPicPr>
          <p:cNvPr id="8" name="Picture 7"/>
          <p:cNvPicPr>
            <a:picLocks noChangeAspect="1"/>
          </p:cNvPicPr>
          <p:nvPr/>
        </p:nvPicPr>
        <p:blipFill>
          <a:blip r:embed="rId2"/>
          <a:stretch>
            <a:fillRect/>
          </a:stretch>
        </p:blipFill>
        <p:spPr>
          <a:xfrm>
            <a:off x="6175534" y="3058538"/>
            <a:ext cx="2034900" cy="2010000"/>
          </a:xfrm>
          <a:prstGeom prst="rect">
            <a:avLst/>
          </a:prstGeom>
        </p:spPr>
      </p:pic>
      <p:sp>
        <p:nvSpPr>
          <p:cNvPr id="9" name="Rectangle 8"/>
          <p:cNvSpPr/>
          <p:nvPr/>
        </p:nvSpPr>
        <p:spPr>
          <a:xfrm>
            <a:off x="3319253" y="4342051"/>
            <a:ext cx="2106418" cy="707886"/>
          </a:xfrm>
          <a:prstGeom prst="rect">
            <a:avLst/>
          </a:prstGeom>
        </p:spPr>
        <p:txBody>
          <a:bodyPr wrap="square">
            <a:spAutoFit/>
          </a:bodyPr>
          <a:lstStyle/>
          <a:p>
            <a:pPr algn="ctr"/>
            <a:r>
              <a:rPr lang="en-US" sz="2000" b="1" dirty="0">
                <a:latin typeface="Arial" panose="020B0604020202020204" pitchFamily="34" charset="0"/>
              </a:rPr>
              <a:t>Modeling </a:t>
            </a:r>
            <a:endParaRPr lang="en-US" sz="2000" dirty="0">
              <a:latin typeface="Arial" panose="020B0604020202020204" pitchFamily="34" charset="0"/>
            </a:endParaRPr>
          </a:p>
          <a:p>
            <a:pPr algn="ctr"/>
            <a:r>
              <a:rPr lang="en-US" sz="2000" b="1" dirty="0">
                <a:latin typeface="Arial" panose="020B0604020202020204" pitchFamily="34" charset="0"/>
              </a:rPr>
              <a:t>Language </a:t>
            </a:r>
            <a:endParaRPr lang="en-US" sz="2000" dirty="0"/>
          </a:p>
        </p:txBody>
      </p:sp>
      <p:sp>
        <p:nvSpPr>
          <p:cNvPr id="10" name="Rectangle 9"/>
          <p:cNvSpPr/>
          <p:nvPr/>
        </p:nvSpPr>
        <p:spPr>
          <a:xfrm>
            <a:off x="532772" y="3429971"/>
            <a:ext cx="2036618" cy="1077218"/>
          </a:xfrm>
          <a:prstGeom prst="rect">
            <a:avLst/>
          </a:prstGeom>
        </p:spPr>
        <p:txBody>
          <a:bodyPr wrap="square">
            <a:spAutoFit/>
          </a:bodyPr>
          <a:lstStyle/>
          <a:p>
            <a:pPr algn="ctr"/>
            <a:endParaRPr lang="en-US" sz="1000" dirty="0">
              <a:solidFill>
                <a:srgbClr val="000000"/>
              </a:solidFill>
              <a:latin typeface="Arial" panose="020B0604020202020204" pitchFamily="34" charset="0"/>
            </a:endParaRPr>
          </a:p>
          <a:p>
            <a:pPr algn="ctr"/>
            <a:r>
              <a:rPr lang="en-US" b="1" dirty="0">
                <a:latin typeface="Arial" panose="020B0604020202020204" pitchFamily="34" charset="0"/>
              </a:rPr>
              <a:t>Modeling </a:t>
            </a:r>
            <a:endParaRPr lang="en-US" dirty="0">
              <a:latin typeface="Arial" panose="020B0604020202020204" pitchFamily="34" charset="0"/>
            </a:endParaRPr>
          </a:p>
          <a:p>
            <a:pPr algn="ctr"/>
            <a:r>
              <a:rPr lang="en-US" b="1" dirty="0">
                <a:latin typeface="Arial" panose="020B0604020202020204" pitchFamily="34" charset="0"/>
              </a:rPr>
              <a:t>Method  &amp; Framework</a:t>
            </a:r>
            <a:endParaRPr lang="en-US" dirty="0"/>
          </a:p>
        </p:txBody>
      </p:sp>
      <p:sp>
        <p:nvSpPr>
          <p:cNvPr id="11" name="Rectangle 10"/>
          <p:cNvSpPr/>
          <p:nvPr/>
        </p:nvSpPr>
        <p:spPr>
          <a:xfrm>
            <a:off x="6175534" y="5174811"/>
            <a:ext cx="1920241" cy="800219"/>
          </a:xfrm>
          <a:prstGeom prst="rect">
            <a:avLst/>
          </a:prstGeom>
        </p:spPr>
        <p:txBody>
          <a:bodyPr wrap="square">
            <a:spAutoFit/>
          </a:bodyPr>
          <a:lstStyle/>
          <a:p>
            <a:pPr algn="ctr"/>
            <a:endParaRPr lang="en-US" sz="1000" dirty="0">
              <a:solidFill>
                <a:srgbClr val="000000"/>
              </a:solidFill>
              <a:latin typeface="Arial" panose="020B0604020202020204" pitchFamily="34" charset="0"/>
            </a:endParaRPr>
          </a:p>
          <a:p>
            <a:pPr algn="ctr"/>
            <a:r>
              <a:rPr lang="en-US" b="1" dirty="0">
                <a:latin typeface="Arial" panose="020B0604020202020204" pitchFamily="34" charset="0"/>
              </a:rPr>
              <a:t>Modeling </a:t>
            </a:r>
            <a:endParaRPr lang="en-US" dirty="0">
              <a:latin typeface="Arial" panose="020B0604020202020204" pitchFamily="34" charset="0"/>
            </a:endParaRPr>
          </a:p>
          <a:p>
            <a:pPr algn="ctr"/>
            <a:r>
              <a:rPr lang="en-US" b="1" dirty="0">
                <a:latin typeface="Arial" panose="020B0604020202020204" pitchFamily="34" charset="0"/>
              </a:rPr>
              <a:t>Tool </a:t>
            </a:r>
            <a:endParaRPr lang="en-US" dirty="0"/>
          </a:p>
        </p:txBody>
      </p:sp>
    </p:spTree>
    <p:extLst>
      <p:ext uri="{BB962C8B-B14F-4D97-AF65-F5344CB8AC3E}">
        <p14:creationId xmlns:p14="http://schemas.microsoft.com/office/powerpoint/2010/main" val="3494683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4DD7-FA7E-8549-8D29-E437553ABC1F}"/>
              </a:ext>
            </a:extLst>
          </p:cNvPr>
          <p:cNvSpPr>
            <a:spLocks noGrp="1"/>
          </p:cNvSpPr>
          <p:nvPr>
            <p:ph type="title"/>
          </p:nvPr>
        </p:nvSpPr>
        <p:spPr/>
        <p:txBody>
          <a:bodyPr/>
          <a:lstStyle/>
          <a:p>
            <a:r>
              <a:rPr lang="en-US" dirty="0"/>
              <a:t>Methodology</a:t>
            </a:r>
          </a:p>
        </p:txBody>
      </p:sp>
      <p:sp>
        <p:nvSpPr>
          <p:cNvPr id="4" name="Content Placeholder 2">
            <a:extLst>
              <a:ext uri="{FF2B5EF4-FFF2-40B4-BE49-F238E27FC236}">
                <a16:creationId xmlns:a16="http://schemas.microsoft.com/office/drawing/2014/main" id="{DB6E8BAD-88B6-2942-8B4A-A397D039211C}"/>
              </a:ext>
            </a:extLst>
          </p:cNvPr>
          <p:cNvSpPr>
            <a:spLocks noGrp="1"/>
          </p:cNvSpPr>
          <p:nvPr>
            <p:ph idx="1"/>
          </p:nvPr>
        </p:nvSpPr>
        <p:spPr>
          <a:xfrm>
            <a:off x="374073" y="1596044"/>
            <a:ext cx="8141277" cy="3254736"/>
          </a:xfrm>
        </p:spPr>
        <p:txBody>
          <a:bodyPr>
            <a:normAutofit/>
          </a:bodyPr>
          <a:lstStyle/>
          <a:p>
            <a:r>
              <a:rPr lang="en-US" dirty="0"/>
              <a:t>Methodology</a:t>
            </a:r>
          </a:p>
          <a:p>
            <a:pPr lvl="1"/>
            <a:r>
              <a:rPr lang="en-US" dirty="0"/>
              <a:t>A methodology is loosely defined as the processes, methods, and tools used to accomplish our goals</a:t>
            </a:r>
          </a:p>
          <a:p>
            <a:pPr lvl="1"/>
            <a:r>
              <a:rPr lang="en-US" dirty="0"/>
              <a:t>An Architectural Framework defines a set of Views that are required to describe an architecture</a:t>
            </a:r>
          </a:p>
        </p:txBody>
      </p:sp>
      <p:sp>
        <p:nvSpPr>
          <p:cNvPr id="5" name="TextBox 4">
            <a:extLst>
              <a:ext uri="{FF2B5EF4-FFF2-40B4-BE49-F238E27FC236}">
                <a16:creationId xmlns:a16="http://schemas.microsoft.com/office/drawing/2014/main" id="{F4050794-72E6-AD46-AA9C-2C76CC25ACA9}"/>
              </a:ext>
            </a:extLst>
          </p:cNvPr>
          <p:cNvSpPr txBox="1"/>
          <p:nvPr/>
        </p:nvSpPr>
        <p:spPr>
          <a:xfrm>
            <a:off x="856329" y="4689195"/>
            <a:ext cx="7354105" cy="1938992"/>
          </a:xfrm>
          <a:prstGeom prst="rect">
            <a:avLst/>
          </a:prstGeom>
          <a:solidFill>
            <a:schemeClr val="bg1"/>
          </a:solidFill>
          <a:ln w="28575">
            <a:solidFill>
              <a:schemeClr val="accent1"/>
            </a:solidFill>
          </a:ln>
        </p:spPr>
        <p:txBody>
          <a:bodyPr wrap="square" rtlCol="0">
            <a:spAutoFit/>
          </a:bodyPr>
          <a:lstStyle/>
          <a:p>
            <a:r>
              <a:rPr lang="en-US" sz="2000" dirty="0"/>
              <a:t>Why define our Methodology?</a:t>
            </a:r>
          </a:p>
          <a:p>
            <a:endParaRPr lang="en-US" sz="2000" dirty="0"/>
          </a:p>
          <a:p>
            <a:r>
              <a:rPr lang="en-US" sz="2000" dirty="0"/>
              <a:t>The aim is to develop a well-defined, documented, and structured MBSE approach. The goal is to build a model that represents SCaN as a whole: organizationally, architecturally, programmatically, and technologically.</a:t>
            </a:r>
          </a:p>
        </p:txBody>
      </p:sp>
    </p:spTree>
    <p:extLst>
      <p:ext uri="{BB962C8B-B14F-4D97-AF65-F5344CB8AC3E}">
        <p14:creationId xmlns:p14="http://schemas.microsoft.com/office/powerpoint/2010/main" val="1140754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Pillars of MBSE</a:t>
            </a:r>
          </a:p>
        </p:txBody>
      </p:sp>
      <p:sp>
        <p:nvSpPr>
          <p:cNvPr id="3" name="Content Placeholder 2"/>
          <p:cNvSpPr>
            <a:spLocks noGrp="1"/>
          </p:cNvSpPr>
          <p:nvPr>
            <p:ph idx="1"/>
          </p:nvPr>
        </p:nvSpPr>
        <p:spPr/>
        <p:txBody>
          <a:bodyPr>
            <a:normAutofit fontScale="92500" lnSpcReduction="10000"/>
          </a:bodyPr>
          <a:lstStyle/>
          <a:p>
            <a:r>
              <a:rPr lang="en-US" dirty="0"/>
              <a:t>Modeling Languages: </a:t>
            </a:r>
          </a:p>
          <a:p>
            <a:pPr lvl="1"/>
            <a:r>
              <a:rPr lang="en-US" dirty="0"/>
              <a:t>UML, </a:t>
            </a:r>
            <a:r>
              <a:rPr lang="en-US" b="1" dirty="0"/>
              <a:t>SysML</a:t>
            </a:r>
            <a:r>
              <a:rPr lang="en-US" dirty="0"/>
              <a:t>, ADL, SOMF</a:t>
            </a:r>
          </a:p>
          <a:p>
            <a:r>
              <a:rPr lang="en-US" dirty="0"/>
              <a:t>Modeling Methods and Frameworks: </a:t>
            </a:r>
          </a:p>
          <a:p>
            <a:pPr lvl="1"/>
            <a:r>
              <a:rPr lang="en-US" b="1" dirty="0"/>
              <a:t>OOSEM</a:t>
            </a:r>
            <a:r>
              <a:rPr lang="en-US" dirty="0"/>
              <a:t>, SYSMOD, Harmony-SE, CORE</a:t>
            </a:r>
          </a:p>
          <a:p>
            <a:pPr lvl="1"/>
            <a:r>
              <a:rPr lang="en-US" sz="2800" b="1" dirty="0"/>
              <a:t>RASDS</a:t>
            </a:r>
            <a:r>
              <a:rPr lang="en-US" sz="2800" dirty="0"/>
              <a:t>, </a:t>
            </a:r>
            <a:r>
              <a:rPr lang="en-US" sz="2800" b="1" dirty="0"/>
              <a:t>DoDAF</a:t>
            </a:r>
            <a:r>
              <a:rPr lang="en-US" sz="2800" dirty="0"/>
              <a:t>, EA framework, MODAF, NAF</a:t>
            </a:r>
            <a:endParaRPr lang="en-US" dirty="0"/>
          </a:p>
          <a:p>
            <a:r>
              <a:rPr lang="en-US" dirty="0"/>
              <a:t>Modeling tools: </a:t>
            </a:r>
          </a:p>
          <a:p>
            <a:pPr lvl="1"/>
            <a:r>
              <a:rPr lang="en-US" b="1" dirty="0"/>
              <a:t>Magic Draw</a:t>
            </a:r>
            <a:r>
              <a:rPr lang="en-US" dirty="0"/>
              <a:t>, Core, Genesis, Enterprise Architecture, Rhapsody, Innoslate, </a:t>
            </a:r>
            <a:r>
              <a:rPr lang="en-US" b="1" dirty="0"/>
              <a:t>DOORS</a:t>
            </a:r>
          </a:p>
          <a:p>
            <a:r>
              <a:rPr lang="en-US" dirty="0"/>
              <a:t>Other tooling: </a:t>
            </a:r>
          </a:p>
          <a:p>
            <a:pPr lvl="1"/>
            <a:r>
              <a:rPr lang="en-US" dirty="0"/>
              <a:t>Scripting, plugins, commercial MBSE enhancement/integration products</a:t>
            </a:r>
          </a:p>
        </p:txBody>
      </p:sp>
      <p:sp>
        <p:nvSpPr>
          <p:cNvPr id="4" name="Footer Placeholder 3"/>
          <p:cNvSpPr>
            <a:spLocks noGrp="1"/>
          </p:cNvSpPr>
          <p:nvPr>
            <p:ph type="ftr" sz="quarter" idx="11"/>
          </p:nvPr>
        </p:nvSpPr>
        <p:spPr/>
        <p:txBody>
          <a:bodyPr/>
          <a:lstStyle/>
          <a:p>
            <a:r>
              <a:rPr lang="en-US"/>
              <a:t>Pre-decisional – For NASA Internal Use Only</a:t>
            </a:r>
            <a:endParaRPr lang="en-US" dirty="0"/>
          </a:p>
        </p:txBody>
      </p:sp>
      <p:sp>
        <p:nvSpPr>
          <p:cNvPr id="5" name="Slide Number Placeholder 4"/>
          <p:cNvSpPr>
            <a:spLocks noGrp="1"/>
          </p:cNvSpPr>
          <p:nvPr>
            <p:ph type="sldNum" sz="quarter" idx="12"/>
          </p:nvPr>
        </p:nvSpPr>
        <p:spPr/>
        <p:txBody>
          <a:bodyPr/>
          <a:lstStyle/>
          <a:p>
            <a:fld id="{BD95596B-25E3-7445-9A69-E85F04D095F3}"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2322278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A38E3-D361-5F4B-8B48-C29FE3EDAAAC}"/>
              </a:ext>
            </a:extLst>
          </p:cNvPr>
          <p:cNvSpPr>
            <a:spLocks noGrp="1"/>
          </p:cNvSpPr>
          <p:nvPr>
            <p:ph type="title"/>
          </p:nvPr>
        </p:nvSpPr>
        <p:spPr/>
        <p:txBody>
          <a:bodyPr/>
          <a:lstStyle/>
          <a:p>
            <a:r>
              <a:rPr lang="en-US" dirty="0"/>
              <a:t>OOSEM Method</a:t>
            </a:r>
          </a:p>
        </p:txBody>
      </p:sp>
      <p:sp>
        <p:nvSpPr>
          <p:cNvPr id="4" name="Content Placeholder 2">
            <a:extLst>
              <a:ext uri="{FF2B5EF4-FFF2-40B4-BE49-F238E27FC236}">
                <a16:creationId xmlns:a16="http://schemas.microsoft.com/office/drawing/2014/main" id="{36C47EEA-CD71-B748-8D93-5CB7D0AB13D0}"/>
              </a:ext>
            </a:extLst>
          </p:cNvPr>
          <p:cNvSpPr>
            <a:spLocks noGrp="1"/>
          </p:cNvSpPr>
          <p:nvPr>
            <p:ph idx="1"/>
          </p:nvPr>
        </p:nvSpPr>
        <p:spPr>
          <a:xfrm>
            <a:off x="565265" y="1554481"/>
            <a:ext cx="7950085" cy="2867126"/>
          </a:xfrm>
        </p:spPr>
        <p:txBody>
          <a:bodyPr>
            <a:normAutofit fontScale="85000" lnSpcReduction="20000"/>
          </a:bodyPr>
          <a:lstStyle/>
          <a:p>
            <a:r>
              <a:rPr lang="en-US" b="1" dirty="0"/>
              <a:t>Object Oriented System Engineering Method</a:t>
            </a:r>
            <a:r>
              <a:rPr lang="en-US" dirty="0"/>
              <a:t> (</a:t>
            </a:r>
            <a:r>
              <a:rPr lang="en-US" b="1" dirty="0"/>
              <a:t>OOSEM)</a:t>
            </a:r>
            <a:r>
              <a:rPr lang="en-US" dirty="0"/>
              <a:t>: "OOSEM is a top-down, scenario-driven process that uses </a:t>
            </a:r>
            <a:r>
              <a:rPr lang="en-US" dirty="0" err="1"/>
              <a:t>SysML</a:t>
            </a:r>
            <a:r>
              <a:rPr lang="en-US" dirty="0"/>
              <a:t> to support the analysis, specification, design, and verification of systems. </a:t>
            </a:r>
          </a:p>
          <a:p>
            <a:r>
              <a:rPr lang="en-US" dirty="0"/>
              <a:t>The process leverages object-oriented concepts and other modeling techniques to help architect more flexible and extensible systems that can accommodate </a:t>
            </a:r>
            <a:r>
              <a:rPr lang="en-US" b="1" dirty="0">
                <a:solidFill>
                  <a:srgbClr val="00B050"/>
                </a:solidFill>
              </a:rPr>
              <a:t>evolving technology and changing requirements</a:t>
            </a:r>
            <a:r>
              <a:rPr lang="en-US" dirty="0"/>
              <a:t>.”</a:t>
            </a:r>
          </a:p>
          <a:p>
            <a:endParaRPr lang="en-US" dirty="0"/>
          </a:p>
        </p:txBody>
      </p:sp>
      <p:sp>
        <p:nvSpPr>
          <p:cNvPr id="5" name="TextBox 4">
            <a:extLst>
              <a:ext uri="{FF2B5EF4-FFF2-40B4-BE49-F238E27FC236}">
                <a16:creationId xmlns:a16="http://schemas.microsoft.com/office/drawing/2014/main" id="{174F666F-3193-A047-A82A-32DBE65E0206}"/>
              </a:ext>
            </a:extLst>
          </p:cNvPr>
          <p:cNvSpPr txBox="1"/>
          <p:nvPr/>
        </p:nvSpPr>
        <p:spPr>
          <a:xfrm>
            <a:off x="739832" y="5007100"/>
            <a:ext cx="7254031" cy="10772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accent1"/>
            </a:solidFill>
          </a:ln>
        </p:spPr>
        <p:txBody>
          <a:bodyPr wrap="square" rtlCol="0">
            <a:spAutoFit/>
          </a:bodyPr>
          <a:lstStyle/>
          <a:p>
            <a:pPr algn="ctr"/>
            <a:r>
              <a:rPr lang="en-US" sz="2000" dirty="0"/>
              <a:t>It’s a tool and vendor-neutral, model-based methodology created by INCOSE and adopted by many in the MBSE community.</a:t>
            </a:r>
          </a:p>
          <a:p>
            <a:pPr algn="ctr"/>
            <a:endParaRPr lang="en-US" sz="2400" dirty="0"/>
          </a:p>
        </p:txBody>
      </p:sp>
    </p:spTree>
    <p:extLst>
      <p:ext uri="{BB962C8B-B14F-4D97-AF65-F5344CB8AC3E}">
        <p14:creationId xmlns:p14="http://schemas.microsoft.com/office/powerpoint/2010/main" val="158914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2EC8DFF-6342-864F-BFB5-98A17E8FD7C7}"/>
              </a:ext>
            </a:extLst>
          </p:cNvPr>
          <p:cNvSpPr>
            <a:spLocks noGrp="1"/>
          </p:cNvSpPr>
          <p:nvPr>
            <p:ph type="ftr" sz="quarter" idx="11"/>
          </p:nvPr>
        </p:nvSpPr>
        <p:spPr/>
        <p:txBody>
          <a:bodyPr/>
          <a:lstStyle/>
          <a:p>
            <a:r>
              <a:rPr lang="en-US"/>
              <a:t>Pre-decisional – For NASA Internal Use Only</a:t>
            </a:r>
            <a:endParaRPr lang="en-US" dirty="0"/>
          </a:p>
        </p:txBody>
      </p:sp>
      <p:sp>
        <p:nvSpPr>
          <p:cNvPr id="5" name="Slide Number Placeholder 4">
            <a:extLst>
              <a:ext uri="{FF2B5EF4-FFF2-40B4-BE49-F238E27FC236}">
                <a16:creationId xmlns:a16="http://schemas.microsoft.com/office/drawing/2014/main" id="{8696BE61-08AB-9B48-8B73-9DD9AFF126B2}"/>
              </a:ext>
            </a:extLst>
          </p:cNvPr>
          <p:cNvSpPr>
            <a:spLocks noGrp="1"/>
          </p:cNvSpPr>
          <p:nvPr>
            <p:ph type="sldNum" sz="quarter" idx="12"/>
          </p:nvPr>
        </p:nvSpPr>
        <p:spPr/>
        <p:txBody>
          <a:bodyPr/>
          <a:lstStyle/>
          <a:p>
            <a:fld id="{BD95596B-25E3-7445-9A69-E85F04D095F3}" type="slidenum">
              <a:rPr lang="en-US" smtClean="0">
                <a:solidFill>
                  <a:prstClr val="black">
                    <a:tint val="75000"/>
                  </a:prstClr>
                </a:solidFill>
              </a:rPr>
              <a:pPr/>
              <a:t>9</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3A9F5BC7-67CE-BE4A-A9C8-3A93777B144B}"/>
              </a:ext>
            </a:extLst>
          </p:cNvPr>
          <p:cNvPicPr>
            <a:picLocks noChangeAspect="1"/>
          </p:cNvPicPr>
          <p:nvPr/>
        </p:nvPicPr>
        <p:blipFill>
          <a:blip r:embed="rId2"/>
          <a:stretch>
            <a:fillRect/>
          </a:stretch>
        </p:blipFill>
        <p:spPr>
          <a:xfrm>
            <a:off x="2139933" y="123421"/>
            <a:ext cx="4930902" cy="6858000"/>
          </a:xfrm>
          <a:prstGeom prst="rect">
            <a:avLst/>
          </a:prstGeom>
        </p:spPr>
      </p:pic>
    </p:spTree>
    <p:extLst>
      <p:ext uri="{BB962C8B-B14F-4D97-AF65-F5344CB8AC3E}">
        <p14:creationId xmlns:p14="http://schemas.microsoft.com/office/powerpoint/2010/main" val="2047227661"/>
      </p:ext>
    </p:extLst>
  </p:cSld>
  <p:clrMapOvr>
    <a:masterClrMapping/>
  </p:clrMapOvr>
</p:sld>
</file>

<file path=ppt/theme/theme1.xml><?xml version="1.0" encoding="utf-8"?>
<a:theme xmlns:a="http://schemas.openxmlformats.org/drawingml/2006/main" name="1_SCaN_PSR_January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Thaa" typeface="MV Boli"/>
        <a:font script="Gujr" typeface="Shruti"/>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Khmr" typeface="MoolBoran"/>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Ethi" typeface="Nyala"/>
        <a:font script="Geor" typeface="Sylfaen"/>
        <a:font script="Syrc" typeface="Estrangelo Edessa"/>
      </a:majorFont>
      <a:minorFont>
        <a:latin typeface="Calibri"/>
        <a:ea typeface=""/>
        <a:cs typeface=""/>
        <a:font script="Uigh" typeface="Microsoft Uighur"/>
        <a:font script="Thaa" typeface="MV Boli"/>
        <a:font script="Gujr" typeface="Shruti"/>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Khmr" typeface="DaunPenh"/>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Ethi" typeface="Nyala"/>
        <a:font script="Geor" typeface="Sylfaen"/>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2_SCaN_PSR_January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Thaa" typeface="MV Boli"/>
        <a:font script="Gujr" typeface="Shruti"/>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Khmr" typeface="MoolBoran"/>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Ethi" typeface="Nyala"/>
        <a:font script="Geor" typeface="Sylfaen"/>
        <a:font script="Syrc" typeface="Estrangelo Edessa"/>
      </a:majorFont>
      <a:minorFont>
        <a:latin typeface="Calibri"/>
        <a:ea typeface=""/>
        <a:cs typeface=""/>
        <a:font script="Uigh" typeface="Microsoft Uighur"/>
        <a:font script="Thaa" typeface="MV Boli"/>
        <a:font script="Gujr" typeface="Shruti"/>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Khmr" typeface="DaunPenh"/>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Ethi" typeface="Nyala"/>
        <a:font script="Geor" typeface="Sylfaen"/>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384A0509D5F0488BFD03C8F4C97A67" ma:contentTypeVersion="10" ma:contentTypeDescription="Create a new document." ma:contentTypeScope="" ma:versionID="4d41f83db44fb3447361056135fd0f12">
  <xsd:schema xmlns:xsd="http://www.w3.org/2001/XMLSchema" xmlns:xs="http://www.w3.org/2001/XMLSchema" xmlns:p="http://schemas.microsoft.com/office/2006/metadata/properties" xmlns:ns1="http://schemas.microsoft.com/sharepoint/v3" xmlns:ns2="57fb39da-600e-467b-8fe8-5f17a748d6bb" xmlns:ns3="http://schemas.microsoft.com/sharepoint/v4" xmlns:ns4="523d9f9d-cd60-4fcb-8a83-3d53b4f71343" targetNamespace="http://schemas.microsoft.com/office/2006/metadata/properties" ma:root="true" ma:fieldsID="c1eeb6d41639fe6f8e4b8f97637d20fe" ns1:_="" ns2:_="" ns3:_="" ns4:_="">
    <xsd:import namespace="http://schemas.microsoft.com/sharepoint/v3"/>
    <xsd:import namespace="57fb39da-600e-467b-8fe8-5f17a748d6bb"/>
    <xsd:import namespace="http://schemas.microsoft.com/sharepoint/v4"/>
    <xsd:import namespace="523d9f9d-cd60-4fcb-8a83-3d53b4f71343"/>
    <xsd:element name="properties">
      <xsd:complexType>
        <xsd:sequence>
          <xsd:element name="documentManagement">
            <xsd:complexType>
              <xsd:all>
                <xsd:element ref="ns2:SharedWithUsers" minOccurs="0"/>
                <xsd:element ref="ns1:EmailSender" minOccurs="0"/>
                <xsd:element ref="ns1:EmailTo" minOccurs="0"/>
                <xsd:element ref="ns1:EmailCc" minOccurs="0"/>
                <xsd:element ref="ns1:EmailFrom" minOccurs="0"/>
                <xsd:element ref="ns1:EmailSubject" minOccurs="0"/>
                <xsd:element ref="ns3:EmailHeaders" minOccurs="0"/>
                <xsd:element ref="ns4:SBU" minOccurs="0"/>
                <xsd:element ref="ns4:SBU_x0020_Passwor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9" nillable="true" ma:displayName="E-Mail Sender" ma:description="" ma:hidden="true" ma:internalName="EmailSender">
      <xsd:simpleType>
        <xsd:restriction base="dms:Note">
          <xsd:maxLength value="255"/>
        </xsd:restriction>
      </xsd:simpleType>
    </xsd:element>
    <xsd:element name="EmailTo" ma:index="10" nillable="true" ma:displayName="E-Mail To" ma:description="" ma:hidden="true" ma:internalName="EmailTo">
      <xsd:simpleType>
        <xsd:restriction base="dms:Note">
          <xsd:maxLength value="255"/>
        </xsd:restriction>
      </xsd:simpleType>
    </xsd:element>
    <xsd:element name="EmailCc" ma:index="11" nillable="true" ma:displayName="E-Mail Cc" ma:description="" ma:hidden="true" ma:internalName="EmailCc">
      <xsd:simpleType>
        <xsd:restriction base="dms:Note">
          <xsd:maxLength value="255"/>
        </xsd:restriction>
      </xsd:simpleType>
    </xsd:element>
    <xsd:element name="EmailFrom" ma:index="12" nillable="true" ma:displayName="E-Mail From" ma:description="" ma:hidden="true" ma:internalName="EmailFrom">
      <xsd:simpleType>
        <xsd:restriction base="dms:Text"/>
      </xsd:simpleType>
    </xsd:element>
    <xsd:element name="EmailSubject" ma:index="13" nillable="true" ma:displayName="E-Mail Subject" ma:description=""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fb39da-600e-467b-8fe8-5f17a748d6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4" nillable="true" ma:displayName="E-Mail Headers" ma:description="" ma:hidden="true" ma:internalName="EmailHeaders">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3d9f9d-cd60-4fcb-8a83-3d53b4f71343" elementFormDefault="qualified">
    <xsd:import namespace="http://schemas.microsoft.com/office/2006/documentManagement/types"/>
    <xsd:import namespace="http://schemas.microsoft.com/office/infopath/2007/PartnerControls"/>
    <xsd:element name="SBU" ma:index="15" nillable="true" ma:displayName="SBU" ma:default="0" ma:internalName="SBU">
      <xsd:simpleType>
        <xsd:restriction base="dms:Boolean"/>
      </xsd:simpleType>
    </xsd:element>
    <xsd:element name="SBU_x0020_Password" ma:index="16" nillable="true" ma:displayName="SBU Password" ma:internalName="SBU_x0020_Password">
      <xsd:simpleType>
        <xsd:restriction base="dms:Text">
          <xsd:maxLength value="10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EmailTo xmlns="http://schemas.microsoft.com/sharepoint/v3" xsi:nil="true"/>
    <EmailHeaders xmlns="http://schemas.microsoft.com/sharepoint/v4" xsi:nil="true"/>
    <SBU_x0020_Password xmlns="523d9f9d-cd60-4fcb-8a83-3d53b4f71343" xsi:nil="true"/>
    <EmailSender xmlns="http://schemas.microsoft.com/sharepoint/v3" xsi:nil="true"/>
    <EmailFrom xmlns="http://schemas.microsoft.com/sharepoint/v3" xsi:nil="true"/>
    <SBU xmlns="523d9f9d-cd60-4fcb-8a83-3d53b4f71343">false</SBU>
    <EmailSubject xmlns="http://schemas.microsoft.com/sharepoint/v3" xsi:nil="true"/>
    <EmailCc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370966-D345-4580-A399-207D191A49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fb39da-600e-467b-8fe8-5f17a748d6bb"/>
    <ds:schemaRef ds:uri="http://schemas.microsoft.com/sharepoint/v4"/>
    <ds:schemaRef ds:uri="523d9f9d-cd60-4fcb-8a83-3d53b4f71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9A4B3B-21DA-4289-BB62-26EA21F8A424}">
  <ds:schemaRefs>
    <ds:schemaRef ds:uri="523d9f9d-cd60-4fcb-8a83-3d53b4f71343"/>
    <ds:schemaRef ds:uri="http://purl.org/dc/elements/1.1/"/>
    <ds:schemaRef ds:uri="http://schemas.microsoft.com/office/2006/metadata/properties"/>
    <ds:schemaRef ds:uri="http://schemas.openxmlformats.org/package/2006/metadata/core-properties"/>
    <ds:schemaRef ds:uri="http://schemas.microsoft.com/sharepoint/v3"/>
    <ds:schemaRef ds:uri="http://schemas.microsoft.com/sharepoint/v4"/>
    <ds:schemaRef ds:uri="http://purl.org/dc/terms/"/>
    <ds:schemaRef ds:uri="57fb39da-600e-467b-8fe8-5f17a748d6bb"/>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2C466E3-12E3-42A4-95BE-8835DB63B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SCaN_PSR_January_2015.thmx</Template>
  <TotalTime>177295</TotalTime>
  <Words>4140</Words>
  <Application>Microsoft Macintosh PowerPoint</Application>
  <PresentationFormat>On-screen Show (4:3)</PresentationFormat>
  <Paragraphs>769</Paragraphs>
  <Slides>48</Slides>
  <Notes>18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8" baseType="lpstr">
      <vt:lpstr>Arial</vt:lpstr>
      <vt:lpstr>Calibri</vt:lpstr>
      <vt:lpstr>Century Gothic</vt:lpstr>
      <vt:lpstr>Comic Sans MS</vt:lpstr>
      <vt:lpstr>Helvetica</vt:lpstr>
      <vt:lpstr>Times New Roman</vt:lpstr>
      <vt:lpstr>Wingdings</vt:lpstr>
      <vt:lpstr>1_SCaN_PSR_January_2015</vt:lpstr>
      <vt:lpstr>2_SCaN_PSR_January_2015</vt:lpstr>
      <vt:lpstr>Document</vt:lpstr>
      <vt:lpstr>SCaN MBSE Methodology &amp; Framework</vt:lpstr>
      <vt:lpstr>Agenda</vt:lpstr>
      <vt:lpstr>MBSE Overview</vt:lpstr>
      <vt:lpstr>Why Model?</vt:lpstr>
      <vt:lpstr> Three Pillars of MBSE </vt:lpstr>
      <vt:lpstr>Methodology</vt:lpstr>
      <vt:lpstr>Three Pillars of MBSE</vt:lpstr>
      <vt:lpstr>OOSEM Method</vt:lpstr>
      <vt:lpstr>PowerPoint Presentation</vt:lpstr>
      <vt:lpstr>PowerPoint Presentation</vt:lpstr>
      <vt:lpstr>SCaN Abstract Architecture Model</vt:lpstr>
      <vt:lpstr>DoDAF Viewpoints Graphic View</vt:lpstr>
      <vt:lpstr>DoD Architecture Framework (DoDAF)</vt:lpstr>
      <vt:lpstr>SCaN Abstract Architecture Model </vt:lpstr>
      <vt:lpstr>Methodology: Framework</vt:lpstr>
      <vt:lpstr>PSE Model</vt:lpstr>
      <vt:lpstr>PowerPoint Presentation</vt:lpstr>
      <vt:lpstr>PowerPoint Presentation</vt:lpstr>
      <vt:lpstr>PowerPoint Presentation</vt:lpstr>
      <vt:lpstr>PowerPoint Presentation</vt:lpstr>
      <vt:lpstr>PowerPoint Presentation</vt:lpstr>
      <vt:lpstr>SysML Diagram Types</vt:lpstr>
      <vt:lpstr>Mapping RASDS into SysML</vt:lpstr>
      <vt:lpstr>Mapping RASDS into SysML</vt:lpstr>
      <vt:lpstr>PowerPoint Presentation</vt:lpstr>
      <vt:lpstr>PowerPoint Presentation</vt:lpstr>
      <vt:lpstr>SCaN Integrated Network Architecture Framework - RASDS </vt:lpstr>
      <vt:lpstr>SCaN INA Trade Study Process</vt:lpstr>
      <vt:lpstr>Integrated Network Architecture Trade Study Cycles 2-3</vt:lpstr>
      <vt:lpstr>PowerPoint Presentation</vt:lpstr>
      <vt:lpstr>Modeling Approach</vt:lpstr>
      <vt:lpstr>System Modeling Methods</vt:lpstr>
      <vt:lpstr>PowerPoint Presentation</vt:lpstr>
      <vt:lpstr>EBRE PoD Architecture Model</vt:lpstr>
      <vt:lpstr>EBRE Level 2 Architecture</vt:lpstr>
      <vt:lpstr>NCS-1 EBRE Level 2 System Composition Model </vt:lpstr>
      <vt:lpstr>EBRE Level 3 Service Management (SM)  Software Architecture</vt:lpstr>
      <vt:lpstr>NCS-1 Integrated Overview </vt:lpstr>
      <vt:lpstr>NCS-1 DSE Level 2 Deployment Model </vt:lpstr>
      <vt:lpstr>NCS-1 NEE Level 3 NON Network Control  Composition Model </vt:lpstr>
      <vt:lpstr>Service Management (SM) Specialization</vt:lpstr>
      <vt:lpstr>Backup</vt:lpstr>
      <vt:lpstr>Definitions of DoDAF Views</vt:lpstr>
      <vt:lpstr>Correspondence Between RASDS and DoDAF Elements</vt:lpstr>
      <vt:lpstr>Correspondence Between RASDS and DoDAF Views (1/2)</vt:lpstr>
      <vt:lpstr>Correspondence Between RASDS and DoDAF Views (2/2)</vt:lpstr>
      <vt:lpstr>SCaN Model Views and Perspectives</vt:lpstr>
      <vt:lpstr>Definitions of DoDAF Views</vt:lpstr>
    </vt:vector>
  </TitlesOfParts>
  <Company>LMIT IS&amp;GS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ODIN</dc:creator>
  <cp:lastModifiedBy>Peter Shames</cp:lastModifiedBy>
  <cp:revision>1462</cp:revision>
  <cp:lastPrinted>2018-03-23T13:33:25Z</cp:lastPrinted>
  <dcterms:created xsi:type="dcterms:W3CDTF">2015-03-25T19:24:07Z</dcterms:created>
  <dcterms:modified xsi:type="dcterms:W3CDTF">2019-06-18T21:31:34Z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0x01010016384A0509D5F0488BFD03C8F4C97A67</vt:lpwstr>
  </property>
</Properties>
</file>