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5"/>
  </p:notesMasterIdLst>
  <p:sldIdLst>
    <p:sldId id="373" r:id="rId2"/>
    <p:sldId id="257" r:id="rId3"/>
    <p:sldId id="258" r:id="rId4"/>
    <p:sldId id="259" r:id="rId5"/>
    <p:sldId id="262" r:id="rId6"/>
    <p:sldId id="260" r:id="rId7"/>
    <p:sldId id="1990" r:id="rId8"/>
    <p:sldId id="5227" r:id="rId9"/>
    <p:sldId id="5218" r:id="rId10"/>
    <p:sldId id="5219" r:id="rId11"/>
    <p:sldId id="5216" r:id="rId12"/>
    <p:sldId id="5217" r:id="rId13"/>
    <p:sldId id="522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125"/>
    <p:restoredTop sz="96405"/>
  </p:normalViewPr>
  <p:slideViewPr>
    <p:cSldViewPr snapToGrid="0" snapToObjects="1">
      <p:cViewPr varScale="1">
        <p:scale>
          <a:sx n="175" d="100"/>
          <a:sy n="175" d="100"/>
        </p:scale>
        <p:origin x="31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A986DE-CC96-334D-886D-F34E34EAFA4B}" type="datetimeFigureOut">
              <a:rPr lang="en-US" smtClean="0"/>
              <a:t>6/7/22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AE80FC-7185-4244-BA4D-92F88F069592}" type="slidenum">
              <a:rPr lang="en-US" smtClean="0"/>
              <a:t>‹#›</a:t>
            </a:fld>
            <a:endParaRPr lang="en-US"/>
          </a:p>
        </p:txBody>
      </p:sp>
    </p:spTree>
    <p:extLst>
      <p:ext uri="{BB962C8B-B14F-4D97-AF65-F5344CB8AC3E}">
        <p14:creationId xmlns:p14="http://schemas.microsoft.com/office/powerpoint/2010/main" val="1263417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r>
              <a:rPr lang="en-US"/>
              <a:t>9 Feb 22</a:t>
            </a:r>
            <a:endParaRPr lang="en-US" dirty="0"/>
          </a:p>
        </p:txBody>
      </p:sp>
      <p:sp>
        <p:nvSpPr>
          <p:cNvPr id="5" name="Footer Placeholder 4"/>
          <p:cNvSpPr>
            <a:spLocks noGrp="1"/>
          </p:cNvSpPr>
          <p:nvPr>
            <p:ph type="ftr" sz="quarter" idx="11"/>
          </p:nvPr>
        </p:nvSpPr>
        <p:spPr>
          <a:xfrm>
            <a:off x="1876424" y="5410201"/>
            <a:ext cx="5124886" cy="365125"/>
          </a:xfrm>
        </p:spPr>
        <p:txBody>
          <a:bodyPr/>
          <a:lstStyle/>
          <a:p>
            <a:r>
              <a:rPr lang="en-US"/>
              <a:t>The content has not been approved or adopted by NASA, JPL, or the California Institute of Technology. Any views and opinions expressed herein do not necessarily state or reflect those of NASA, JPL, or the California Institute of Technology. © 2022 California Institute of Technology. Government sponsorship acknowledged</a:t>
            </a:r>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 Feb 22</a:t>
            </a:r>
            <a:endParaRPr lang="en-US" dirty="0"/>
          </a:p>
        </p:txBody>
      </p:sp>
      <p:sp>
        <p:nvSpPr>
          <p:cNvPr id="6" name="Footer Placeholder 5"/>
          <p:cNvSpPr>
            <a:spLocks noGrp="1"/>
          </p:cNvSpPr>
          <p:nvPr>
            <p:ph type="ftr" sz="quarter" idx="11"/>
          </p:nvPr>
        </p:nvSpPr>
        <p:spPr/>
        <p:txBody>
          <a:bodyPr/>
          <a:lstStyle/>
          <a:p>
            <a:r>
              <a:rPr lang="en-US"/>
              <a:t>The content has not been approved or adopted by NASA, JPL, or the California Institute of Technology. Any views and opinions expressed herein do not necessarily state or reflect those of NASA, JPL, or the California Institute of Technology. © 2022 California Institute of Technology. Government sponsorship acknowledged</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 Feb 22</a:t>
            </a:r>
            <a:endParaRPr lang="en-US" dirty="0"/>
          </a:p>
        </p:txBody>
      </p:sp>
      <p:sp>
        <p:nvSpPr>
          <p:cNvPr id="6" name="Footer Placeholder 5"/>
          <p:cNvSpPr>
            <a:spLocks noGrp="1"/>
          </p:cNvSpPr>
          <p:nvPr>
            <p:ph type="ftr" sz="quarter" idx="11"/>
          </p:nvPr>
        </p:nvSpPr>
        <p:spPr/>
        <p:txBody>
          <a:bodyPr/>
          <a:lstStyle/>
          <a:p>
            <a:r>
              <a:rPr lang="en-US"/>
              <a:t>The content has not been approved or adopted by NASA, JPL, or the California Institute of Technology. Any views and opinions expressed herein do not necessarily state or reflect those of NASA, JPL, or the California Institute of Technology. © 2022 California Institute of Technology. Government sponsorship acknowledged</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 Feb 22</a:t>
            </a:r>
            <a:endParaRPr lang="en-US" dirty="0"/>
          </a:p>
        </p:txBody>
      </p:sp>
      <p:sp>
        <p:nvSpPr>
          <p:cNvPr id="6" name="Footer Placeholder 5"/>
          <p:cNvSpPr>
            <a:spLocks noGrp="1"/>
          </p:cNvSpPr>
          <p:nvPr>
            <p:ph type="ftr" sz="quarter" idx="11"/>
          </p:nvPr>
        </p:nvSpPr>
        <p:spPr/>
        <p:txBody>
          <a:bodyPr/>
          <a:lstStyle/>
          <a:p>
            <a:r>
              <a:rPr lang="en-US"/>
              <a:t>The content has not been approved or adopted by NASA, JPL, or the California Institute of Technology. Any views and opinions expressed herein do not necessarily state or reflect those of NASA, JPL, or the California Institute of Technology. © 2022 California Institute of Technology. Government sponsorship acknowledged</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 Feb 22</a:t>
            </a:r>
            <a:endParaRPr lang="en-US" dirty="0"/>
          </a:p>
        </p:txBody>
      </p:sp>
      <p:sp>
        <p:nvSpPr>
          <p:cNvPr id="6" name="Footer Placeholder 5"/>
          <p:cNvSpPr>
            <a:spLocks noGrp="1"/>
          </p:cNvSpPr>
          <p:nvPr>
            <p:ph type="ftr" sz="quarter" idx="11"/>
          </p:nvPr>
        </p:nvSpPr>
        <p:spPr/>
        <p:txBody>
          <a:bodyPr/>
          <a:lstStyle/>
          <a:p>
            <a:r>
              <a:rPr lang="en-US"/>
              <a:t>The content has not been approved or adopted by NASA, JPL, or the California Institute of Technology. Any views and opinions expressed herein do not necessarily state or reflect those of NASA, JPL, or the California Institute of Technology. © 2022 California Institute of Technology. Government sponsorship acknowledged</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r>
              <a:rPr lang="en-US"/>
              <a:t>9 Feb 22</a:t>
            </a:r>
            <a:endParaRPr lang="en-US" dirty="0"/>
          </a:p>
        </p:txBody>
      </p:sp>
      <p:sp>
        <p:nvSpPr>
          <p:cNvPr id="4" name="Footer Placeholder 3"/>
          <p:cNvSpPr>
            <a:spLocks noGrp="1"/>
          </p:cNvSpPr>
          <p:nvPr>
            <p:ph type="ftr" sz="quarter" idx="11"/>
          </p:nvPr>
        </p:nvSpPr>
        <p:spPr/>
        <p:txBody>
          <a:bodyPr/>
          <a:lstStyle/>
          <a:p>
            <a:r>
              <a:rPr lang="en-US"/>
              <a:t>The content has not been approved or adopted by NASA, JPL, or the California Institute of Technology. Any views and opinions expressed herein do not necessarily state or reflect those of NASA, JPL, or the California Institute of Technology. © 2022 California Institute of Technology. Government sponsorship acknowledged</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r>
              <a:rPr lang="en-US"/>
              <a:t>9 Feb 22</a:t>
            </a:r>
            <a:endParaRPr lang="en-US" dirty="0"/>
          </a:p>
        </p:txBody>
      </p:sp>
      <p:sp>
        <p:nvSpPr>
          <p:cNvPr id="4" name="Footer Placeholder 3"/>
          <p:cNvSpPr>
            <a:spLocks noGrp="1"/>
          </p:cNvSpPr>
          <p:nvPr>
            <p:ph type="ftr" sz="quarter" idx="11"/>
          </p:nvPr>
        </p:nvSpPr>
        <p:spPr/>
        <p:txBody>
          <a:bodyPr/>
          <a:lstStyle/>
          <a:p>
            <a:r>
              <a:rPr lang="en-US"/>
              <a:t>The content has not been approved or adopted by NASA, JPL, or the California Institute of Technology. Any views and opinions expressed herein do not necessarily state or reflect those of NASA, JPL, or the California Institute of Technology. © 2022 California Institute of Technology. Government sponsorship acknowledged</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 Feb 22</a:t>
            </a:r>
            <a:endParaRPr lang="en-US" dirty="0"/>
          </a:p>
        </p:txBody>
      </p:sp>
      <p:sp>
        <p:nvSpPr>
          <p:cNvPr id="5" name="Footer Placeholder 4"/>
          <p:cNvSpPr>
            <a:spLocks noGrp="1"/>
          </p:cNvSpPr>
          <p:nvPr>
            <p:ph type="ftr" sz="quarter" idx="11"/>
          </p:nvPr>
        </p:nvSpPr>
        <p:spPr/>
        <p:txBody>
          <a:bodyPr/>
          <a:lstStyle/>
          <a:p>
            <a:r>
              <a:rPr lang="en-US"/>
              <a:t>The content has not been approved or adopted by NASA, JPL, or the California Institute of Technology. Any views and opinions expressed herein do not necessarily state or reflect those of NASA, JPL, or the California Institute of Technology. © 2022 California Institute of Technology. Government sponsorship acknowledged</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 Feb 22</a:t>
            </a:r>
            <a:endParaRPr lang="en-US" dirty="0"/>
          </a:p>
        </p:txBody>
      </p:sp>
      <p:sp>
        <p:nvSpPr>
          <p:cNvPr id="5" name="Footer Placeholder 4"/>
          <p:cNvSpPr>
            <a:spLocks noGrp="1"/>
          </p:cNvSpPr>
          <p:nvPr>
            <p:ph type="ftr" sz="quarter" idx="11"/>
          </p:nvPr>
        </p:nvSpPr>
        <p:spPr/>
        <p:txBody>
          <a:bodyPr/>
          <a:lstStyle/>
          <a:p>
            <a:r>
              <a:rPr lang="en-US"/>
              <a:t>The content has not been approved or adopted by NASA, JPL, or the California Institute of Technology. Any views and opinions expressed herein do not necessarily state or reflect those of NASA, JPL, or the California Institute of Technology. © 2022 California Institute of Technology. Government sponsorship acknowledged</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Content">
    <p:spTree>
      <p:nvGrpSpPr>
        <p:cNvPr id="1" name=""/>
        <p:cNvGrpSpPr/>
        <p:nvPr/>
      </p:nvGrpSpPr>
      <p:grpSpPr>
        <a:xfrm>
          <a:off x="0" y="0"/>
          <a:ext cx="0" cy="0"/>
          <a:chOff x="0" y="0"/>
          <a:chExt cx="0" cy="0"/>
        </a:xfrm>
      </p:grpSpPr>
      <p:sp>
        <p:nvSpPr>
          <p:cNvPr id="10" name="Content Placeholder 2"/>
          <p:cNvSpPr>
            <a:spLocks noGrp="1"/>
          </p:cNvSpPr>
          <p:nvPr>
            <p:ph sz="quarter" idx="19"/>
          </p:nvPr>
        </p:nvSpPr>
        <p:spPr>
          <a:xfrm>
            <a:off x="338666" y="2136141"/>
            <a:ext cx="11352105" cy="36258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8">
            <a:extLst>
              <a:ext uri="{FF2B5EF4-FFF2-40B4-BE49-F238E27FC236}">
                <a16:creationId xmlns:a16="http://schemas.microsoft.com/office/drawing/2014/main" id="{E5D1BC3C-A796-9D4C-BC42-BAFCC4B82A5E}"/>
              </a:ext>
            </a:extLst>
          </p:cNvPr>
          <p:cNvSpPr>
            <a:spLocks noGrp="1"/>
          </p:cNvSpPr>
          <p:nvPr>
            <p:ph type="title"/>
          </p:nvPr>
        </p:nvSpPr>
        <p:spPr>
          <a:xfrm>
            <a:off x="338667" y="1296636"/>
            <a:ext cx="11352107" cy="578801"/>
          </a:xfrm>
        </p:spPr>
        <p:txBody>
          <a:bodyPr>
            <a:noAutofit/>
          </a:bodyPr>
          <a:lstStyle/>
          <a:p>
            <a:r>
              <a:rPr lang="en-US"/>
              <a:t>Click to edit Master title style</a:t>
            </a:r>
          </a:p>
        </p:txBody>
      </p:sp>
      <p:sp>
        <p:nvSpPr>
          <p:cNvPr id="4" name="Date Placeholder 3">
            <a:extLst>
              <a:ext uri="{FF2B5EF4-FFF2-40B4-BE49-F238E27FC236}">
                <a16:creationId xmlns:a16="http://schemas.microsoft.com/office/drawing/2014/main" id="{585CC67A-8AC2-F444-9D50-8E6F610CD54C}"/>
              </a:ext>
            </a:extLst>
          </p:cNvPr>
          <p:cNvSpPr>
            <a:spLocks noGrp="1"/>
          </p:cNvSpPr>
          <p:nvPr>
            <p:ph type="dt" sz="half" idx="20"/>
          </p:nvPr>
        </p:nvSpPr>
        <p:spPr/>
        <p:txBody>
          <a:bodyPr/>
          <a:lstStyle/>
          <a:p>
            <a:r>
              <a:rPr lang="en-US"/>
              <a:t>9 Feb 22</a:t>
            </a:r>
            <a:endParaRPr lang="en-US" dirty="0"/>
          </a:p>
        </p:txBody>
      </p:sp>
      <p:sp>
        <p:nvSpPr>
          <p:cNvPr id="6" name="Slide Number Placeholder 5">
            <a:extLst>
              <a:ext uri="{FF2B5EF4-FFF2-40B4-BE49-F238E27FC236}">
                <a16:creationId xmlns:a16="http://schemas.microsoft.com/office/drawing/2014/main" id="{6E94DEAC-7342-944E-BEA6-1D4169B64360}"/>
              </a:ext>
            </a:extLst>
          </p:cNvPr>
          <p:cNvSpPr>
            <a:spLocks noGrp="1"/>
          </p:cNvSpPr>
          <p:nvPr>
            <p:ph type="sldNum" sz="quarter" idx="22"/>
          </p:nvPr>
        </p:nvSpPr>
        <p:spPr/>
        <p:txBody>
          <a:bodyPr/>
          <a:lstStyle/>
          <a:p>
            <a:fld id="{1BA354C8-45E3-4E72-B8A7-299530F3F3A9}" type="slidenum">
              <a:rPr lang="en-US" smtClean="0"/>
              <a:pPr/>
              <a:t>‹#›</a:t>
            </a:fld>
            <a:endParaRPr lang="en-US" dirty="0"/>
          </a:p>
        </p:txBody>
      </p:sp>
    </p:spTree>
    <p:extLst>
      <p:ext uri="{BB962C8B-B14F-4D97-AF65-F5344CB8AC3E}">
        <p14:creationId xmlns:p14="http://schemas.microsoft.com/office/powerpoint/2010/main" val="26822650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Content">
    <p:spTree>
      <p:nvGrpSpPr>
        <p:cNvPr id="1" name=""/>
        <p:cNvGrpSpPr/>
        <p:nvPr/>
      </p:nvGrpSpPr>
      <p:grpSpPr>
        <a:xfrm>
          <a:off x="0" y="0"/>
          <a:ext cx="0" cy="0"/>
          <a:chOff x="0" y="0"/>
          <a:chExt cx="0" cy="0"/>
        </a:xfrm>
      </p:grpSpPr>
      <p:sp>
        <p:nvSpPr>
          <p:cNvPr id="10" name="Content Placeholder 2"/>
          <p:cNvSpPr>
            <a:spLocks noGrp="1"/>
          </p:cNvSpPr>
          <p:nvPr>
            <p:ph sz="quarter" idx="19"/>
          </p:nvPr>
        </p:nvSpPr>
        <p:spPr>
          <a:xfrm>
            <a:off x="338666" y="2136141"/>
            <a:ext cx="11352105" cy="36258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8">
            <a:extLst>
              <a:ext uri="{FF2B5EF4-FFF2-40B4-BE49-F238E27FC236}">
                <a16:creationId xmlns:a16="http://schemas.microsoft.com/office/drawing/2014/main" id="{E5D1BC3C-A796-9D4C-BC42-BAFCC4B82A5E}"/>
              </a:ext>
            </a:extLst>
          </p:cNvPr>
          <p:cNvSpPr>
            <a:spLocks noGrp="1"/>
          </p:cNvSpPr>
          <p:nvPr>
            <p:ph type="title"/>
          </p:nvPr>
        </p:nvSpPr>
        <p:spPr>
          <a:xfrm>
            <a:off x="338667" y="1296636"/>
            <a:ext cx="11352107" cy="578801"/>
          </a:xfrm>
        </p:spPr>
        <p:txBody>
          <a:bodyPr>
            <a:noAutofit/>
          </a:bodyPr>
          <a:lstStyle/>
          <a:p>
            <a:r>
              <a:rPr lang="en-US"/>
              <a:t>Click to edit Master title style</a:t>
            </a:r>
          </a:p>
        </p:txBody>
      </p:sp>
      <p:sp>
        <p:nvSpPr>
          <p:cNvPr id="4" name="Date Placeholder 3">
            <a:extLst>
              <a:ext uri="{FF2B5EF4-FFF2-40B4-BE49-F238E27FC236}">
                <a16:creationId xmlns:a16="http://schemas.microsoft.com/office/drawing/2014/main" id="{585CC67A-8AC2-F444-9D50-8E6F610CD54C}"/>
              </a:ext>
            </a:extLst>
          </p:cNvPr>
          <p:cNvSpPr>
            <a:spLocks noGrp="1"/>
          </p:cNvSpPr>
          <p:nvPr>
            <p:ph type="dt" sz="half" idx="20"/>
          </p:nvPr>
        </p:nvSpPr>
        <p:spPr/>
        <p:txBody>
          <a:bodyPr/>
          <a:lstStyle/>
          <a:p>
            <a:r>
              <a:rPr lang="en-US"/>
              <a:t>9 Feb 22</a:t>
            </a:r>
            <a:endParaRPr lang="en-US" dirty="0"/>
          </a:p>
        </p:txBody>
      </p:sp>
      <p:sp>
        <p:nvSpPr>
          <p:cNvPr id="6" name="Slide Number Placeholder 5">
            <a:extLst>
              <a:ext uri="{FF2B5EF4-FFF2-40B4-BE49-F238E27FC236}">
                <a16:creationId xmlns:a16="http://schemas.microsoft.com/office/drawing/2014/main" id="{6E94DEAC-7342-944E-BEA6-1D4169B64360}"/>
              </a:ext>
            </a:extLst>
          </p:cNvPr>
          <p:cNvSpPr>
            <a:spLocks noGrp="1"/>
          </p:cNvSpPr>
          <p:nvPr>
            <p:ph type="sldNum" sz="quarter" idx="22"/>
          </p:nvPr>
        </p:nvSpPr>
        <p:spPr/>
        <p:txBody>
          <a:bodyPr/>
          <a:lstStyle/>
          <a:p>
            <a:fld id="{1BA354C8-45E3-4E72-B8A7-299530F3F3A9}" type="slidenum">
              <a:rPr lang="en-US" smtClean="0"/>
              <a:pPr/>
              <a:t>‹#›</a:t>
            </a:fld>
            <a:endParaRPr lang="en-US" dirty="0"/>
          </a:p>
        </p:txBody>
      </p:sp>
    </p:spTree>
    <p:extLst>
      <p:ext uri="{BB962C8B-B14F-4D97-AF65-F5344CB8AC3E}">
        <p14:creationId xmlns:p14="http://schemas.microsoft.com/office/powerpoint/2010/main" val="85797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 Feb 22</a:t>
            </a:r>
            <a:endParaRPr lang="en-US" dirty="0"/>
          </a:p>
        </p:txBody>
      </p:sp>
      <p:sp>
        <p:nvSpPr>
          <p:cNvPr id="5" name="Footer Placeholder 4"/>
          <p:cNvSpPr>
            <a:spLocks noGrp="1"/>
          </p:cNvSpPr>
          <p:nvPr>
            <p:ph type="ftr" sz="quarter" idx="11"/>
          </p:nvPr>
        </p:nvSpPr>
        <p:spPr/>
        <p:txBody>
          <a:bodyPr/>
          <a:lstStyle/>
          <a:p>
            <a:r>
              <a:rPr lang="en-US"/>
              <a:t>The content has not been approved or adopted by NASA, JPL, or the California Institute of Technology. Any views and opinions expressed herein do not necessarily state or reflect those of NASA, JPL, or the California Institute of Technology. © 2022 California Institute of Technology. Government sponsorship acknowledged</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 Feb 22</a:t>
            </a:r>
            <a:endParaRPr lang="en-US" dirty="0"/>
          </a:p>
        </p:txBody>
      </p:sp>
      <p:sp>
        <p:nvSpPr>
          <p:cNvPr id="5" name="Footer Placeholder 4"/>
          <p:cNvSpPr>
            <a:spLocks noGrp="1"/>
          </p:cNvSpPr>
          <p:nvPr>
            <p:ph type="ftr" sz="quarter" idx="11"/>
          </p:nvPr>
        </p:nvSpPr>
        <p:spPr/>
        <p:txBody>
          <a:bodyPr/>
          <a:lstStyle/>
          <a:p>
            <a:r>
              <a:rPr lang="en-US"/>
              <a:t>The content has not been approved or adopted by NASA, JPL, or the California Institute of Technology. Any views and opinions expressed herein do not necessarily state or reflect those of NASA, JPL, or the California Institute of Technology. © 2022 California Institute of Technology. Government sponsorship acknowledged</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9 Feb 22</a:t>
            </a:r>
            <a:endParaRPr lang="en-US" dirty="0"/>
          </a:p>
        </p:txBody>
      </p:sp>
      <p:sp>
        <p:nvSpPr>
          <p:cNvPr id="6" name="Footer Placeholder 5"/>
          <p:cNvSpPr>
            <a:spLocks noGrp="1"/>
          </p:cNvSpPr>
          <p:nvPr>
            <p:ph type="ftr" sz="quarter" idx="11"/>
          </p:nvPr>
        </p:nvSpPr>
        <p:spPr/>
        <p:txBody>
          <a:bodyPr/>
          <a:lstStyle/>
          <a:p>
            <a:r>
              <a:rPr lang="en-US"/>
              <a:t>The content has not been approved or adopted by NASA, JPL, or the California Institute of Technology. Any views and opinions expressed herein do not necessarily state or reflect those of NASA, JPL, or the California Institute of Technology. © 2022 California Institute of Technology. Government sponsorship acknowledged</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9 Feb 22</a:t>
            </a:r>
            <a:endParaRPr lang="en-US" dirty="0"/>
          </a:p>
        </p:txBody>
      </p:sp>
      <p:sp>
        <p:nvSpPr>
          <p:cNvPr id="8" name="Footer Placeholder 7"/>
          <p:cNvSpPr>
            <a:spLocks noGrp="1"/>
          </p:cNvSpPr>
          <p:nvPr>
            <p:ph type="ftr" sz="quarter" idx="11"/>
          </p:nvPr>
        </p:nvSpPr>
        <p:spPr/>
        <p:txBody>
          <a:bodyPr/>
          <a:lstStyle/>
          <a:p>
            <a:r>
              <a:rPr lang="en-US"/>
              <a:t>The content has not been approved or adopted by NASA, JPL, or the California Institute of Technology. Any views and opinions expressed herein do not necessarily state or reflect those of NASA, JPL, or the California Institute of Technology. © 2022 California Institute of Technology. Government sponsorship acknowledged</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9 Feb 22</a:t>
            </a:r>
            <a:endParaRPr lang="en-US" dirty="0"/>
          </a:p>
        </p:txBody>
      </p:sp>
      <p:sp>
        <p:nvSpPr>
          <p:cNvPr id="4" name="Footer Placeholder 3"/>
          <p:cNvSpPr>
            <a:spLocks noGrp="1"/>
          </p:cNvSpPr>
          <p:nvPr>
            <p:ph type="ftr" sz="quarter" idx="11"/>
          </p:nvPr>
        </p:nvSpPr>
        <p:spPr/>
        <p:txBody>
          <a:bodyPr/>
          <a:lstStyle/>
          <a:p>
            <a:r>
              <a:rPr lang="en-US"/>
              <a:t>The content has not been approved or adopted by NASA, JPL, or the California Institute of Technology. Any views and opinions expressed herein do not necessarily state or reflect those of NASA, JPL, or the California Institute of Technology. © 2022 California Institute of Technology. Government sponsorship acknowledged</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 Feb 22</a:t>
            </a:r>
            <a:endParaRPr lang="en-US" dirty="0"/>
          </a:p>
        </p:txBody>
      </p:sp>
      <p:sp>
        <p:nvSpPr>
          <p:cNvPr id="3" name="Footer Placeholder 2"/>
          <p:cNvSpPr>
            <a:spLocks noGrp="1"/>
          </p:cNvSpPr>
          <p:nvPr>
            <p:ph type="ftr" sz="quarter" idx="11"/>
          </p:nvPr>
        </p:nvSpPr>
        <p:spPr/>
        <p:txBody>
          <a:bodyPr/>
          <a:lstStyle/>
          <a:p>
            <a:r>
              <a:rPr lang="en-US"/>
              <a:t>The content has not been approved or adopted by NASA, JPL, or the California Institute of Technology. Any views and opinions expressed herein do not necessarily state or reflect those of NASA, JPL, or the California Institute of Technology. © 2022 California Institute of Technology. Government sponsorship acknowledged</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 Feb 22</a:t>
            </a:r>
            <a:endParaRPr lang="en-US" dirty="0"/>
          </a:p>
        </p:txBody>
      </p:sp>
      <p:sp>
        <p:nvSpPr>
          <p:cNvPr id="6" name="Footer Placeholder 5"/>
          <p:cNvSpPr>
            <a:spLocks noGrp="1"/>
          </p:cNvSpPr>
          <p:nvPr>
            <p:ph type="ftr" sz="quarter" idx="11"/>
          </p:nvPr>
        </p:nvSpPr>
        <p:spPr/>
        <p:txBody>
          <a:bodyPr/>
          <a:lstStyle/>
          <a:p>
            <a:r>
              <a:rPr lang="en-US"/>
              <a:t>The content has not been approved or adopted by NASA, JPL, or the California Institute of Technology. Any views and opinions expressed herein do not necessarily state or reflect those of NASA, JPL, or the California Institute of Technology. © 2022 California Institute of Technology. Government sponsorship acknowledged</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 Feb 22</a:t>
            </a:r>
            <a:endParaRPr lang="en-US" dirty="0"/>
          </a:p>
        </p:txBody>
      </p:sp>
      <p:sp>
        <p:nvSpPr>
          <p:cNvPr id="6" name="Footer Placeholder 5"/>
          <p:cNvSpPr>
            <a:spLocks noGrp="1"/>
          </p:cNvSpPr>
          <p:nvPr>
            <p:ph type="ftr" sz="quarter" idx="11"/>
          </p:nvPr>
        </p:nvSpPr>
        <p:spPr/>
        <p:txBody>
          <a:bodyPr/>
          <a:lstStyle/>
          <a:p>
            <a:r>
              <a:rPr lang="en-US"/>
              <a:t>The content has not been approved or adopted by NASA, JPL, or the California Institute of Technology. Any views and opinions expressed herein do not necessarily state or reflect those of NASA, JPL, or the California Institute of Technology. © 2022 California Institute of Technology. Government sponsorship acknowledged</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64727" y="6419850"/>
            <a:ext cx="865675" cy="365125"/>
          </a:xfrm>
          <a:prstGeom prst="rect">
            <a:avLst/>
          </a:prstGeom>
        </p:spPr>
        <p:txBody>
          <a:bodyPr vert="horz" lIns="91440" tIns="45720" rIns="91440" bIns="45720" rtlCol="0" anchor="ctr"/>
          <a:lstStyle>
            <a:lvl1pPr algn="r">
              <a:defRPr sz="1050">
                <a:solidFill>
                  <a:schemeClr val="tx1">
                    <a:tint val="75000"/>
                  </a:schemeClr>
                </a:solidFill>
              </a:defRPr>
            </a:lvl1pPr>
          </a:lstStyle>
          <a:p>
            <a:r>
              <a:rPr lang="en-US"/>
              <a:t>9 Feb 22</a:t>
            </a:r>
            <a:endParaRPr lang="en-US" dirty="0"/>
          </a:p>
        </p:txBody>
      </p:sp>
      <p:sp>
        <p:nvSpPr>
          <p:cNvPr id="5" name="Footer Placeholder 4"/>
          <p:cNvSpPr>
            <a:spLocks noGrp="1"/>
          </p:cNvSpPr>
          <p:nvPr>
            <p:ph type="ftr" sz="quarter" idx="3"/>
          </p:nvPr>
        </p:nvSpPr>
        <p:spPr>
          <a:xfrm>
            <a:off x="1445754" y="6327201"/>
            <a:ext cx="9286204" cy="533400"/>
          </a:xfrm>
          <a:prstGeom prst="rect">
            <a:avLst/>
          </a:prstGeom>
        </p:spPr>
        <p:txBody>
          <a:bodyPr vert="horz" lIns="91440" tIns="45720" rIns="91440" bIns="45720" rtlCol="0" anchor="ctr"/>
          <a:lstStyle>
            <a:lvl1pPr algn="ctr">
              <a:defRPr sz="1050" cap="all" baseline="0">
                <a:solidFill>
                  <a:schemeClr val="tx1">
                    <a:tint val="75000"/>
                  </a:schemeClr>
                </a:solidFill>
              </a:defRPr>
            </a:lvl1pPr>
          </a:lstStyle>
          <a:p>
            <a:r>
              <a:rPr lang="en-US"/>
              <a:t>The content has not been approved or adopted by NASA, JPL, or the California Institute of Technology. Any views and opinions expressed herein do not necessarily state or reflect those of NASA, JPL, or the California Institute of Technology. © 2022 California Institute of Technology. Government sponsorship acknowledged</a:t>
            </a:r>
            <a:endParaRPr lang="en-US" dirty="0"/>
          </a:p>
        </p:txBody>
      </p:sp>
      <p:sp>
        <p:nvSpPr>
          <p:cNvPr id="6" name="Slide Number Placeholder 5"/>
          <p:cNvSpPr>
            <a:spLocks noGrp="1"/>
          </p:cNvSpPr>
          <p:nvPr>
            <p:ph type="sldNum" sz="quarter" idx="4"/>
          </p:nvPr>
        </p:nvSpPr>
        <p:spPr>
          <a:xfrm>
            <a:off x="11246067" y="6367463"/>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 id="2147483670" r:id="rId19"/>
  </p:sldLayoutIdLst>
  <p:hf hdr="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D2010_0210_alt-v1rgb.png"/>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1"/>
            <a:ext cx="12192000" cy="4267199"/>
          </a:xfrm>
          <a:prstGeom prst="rect">
            <a:avLst/>
          </a:prstGeom>
        </p:spPr>
      </p:pic>
      <p:sp>
        <p:nvSpPr>
          <p:cNvPr id="18" name="Text Placeholder 1"/>
          <p:cNvSpPr txBox="1">
            <a:spLocks/>
          </p:cNvSpPr>
          <p:nvPr/>
        </p:nvSpPr>
        <p:spPr>
          <a:xfrm>
            <a:off x="1991879" y="4470400"/>
            <a:ext cx="9601200" cy="2269788"/>
          </a:xfrm>
          <a:prstGeom prst="rect">
            <a:avLst/>
          </a:prstGeom>
        </p:spPr>
        <p:txBody>
          <a:bodyPr lIns="91418" tIns="45709" rIns="91418" bIns="45709" anchor="t"/>
          <a:lstStyle>
            <a:lvl1pPr marL="0" indent="0" algn="l" defTabSz="457092" rtl="0" eaLnBrk="1" latinLnBrk="0" hangingPunct="1">
              <a:spcBef>
                <a:spcPct val="20000"/>
              </a:spcBef>
              <a:buFont typeface="Arial"/>
              <a:buNone/>
              <a:defRPr sz="2800" b="0" kern="1200" baseline="0">
                <a:solidFill>
                  <a:schemeClr val="tx1"/>
                </a:solidFill>
                <a:latin typeface="+mn-lt"/>
                <a:ea typeface="+mn-ea"/>
                <a:cs typeface="+mn-cs"/>
              </a:defRPr>
            </a:lvl1pPr>
            <a:lvl2pPr marL="457092" indent="0" algn="l" defTabSz="457092" rtl="0" eaLnBrk="1" latinLnBrk="0" hangingPunct="1">
              <a:spcBef>
                <a:spcPct val="20000"/>
              </a:spcBef>
              <a:buFont typeface="Arial"/>
              <a:buNone/>
              <a:defRPr sz="2000" b="1" kern="1200">
                <a:solidFill>
                  <a:schemeClr val="tx1"/>
                </a:solidFill>
                <a:latin typeface="+mn-lt"/>
                <a:ea typeface="+mn-ea"/>
                <a:cs typeface="+mn-cs"/>
              </a:defRPr>
            </a:lvl2pPr>
            <a:lvl3pPr marL="914186" indent="0" algn="l" defTabSz="457092" rtl="0" eaLnBrk="1" latinLnBrk="0" hangingPunct="1">
              <a:spcBef>
                <a:spcPct val="20000"/>
              </a:spcBef>
              <a:buFont typeface="Arial"/>
              <a:buNone/>
              <a:defRPr sz="1800" b="1" kern="1200">
                <a:solidFill>
                  <a:schemeClr val="tx1"/>
                </a:solidFill>
                <a:latin typeface="+mn-lt"/>
                <a:ea typeface="+mn-ea"/>
                <a:cs typeface="+mn-cs"/>
              </a:defRPr>
            </a:lvl3pPr>
            <a:lvl4pPr marL="1371279" indent="0" algn="l" defTabSz="457092" rtl="0" eaLnBrk="1" latinLnBrk="0" hangingPunct="1">
              <a:spcBef>
                <a:spcPct val="20000"/>
              </a:spcBef>
              <a:buFont typeface="Arial"/>
              <a:buNone/>
              <a:defRPr sz="1600" b="1" kern="1200">
                <a:solidFill>
                  <a:schemeClr val="tx1"/>
                </a:solidFill>
                <a:latin typeface="+mn-lt"/>
                <a:ea typeface="+mn-ea"/>
                <a:cs typeface="+mn-cs"/>
              </a:defRPr>
            </a:lvl4pPr>
            <a:lvl5pPr marL="1828373" indent="0" algn="l" defTabSz="457092" rtl="0" eaLnBrk="1" latinLnBrk="0" hangingPunct="1">
              <a:spcBef>
                <a:spcPct val="20000"/>
              </a:spcBef>
              <a:buFont typeface="Arial"/>
              <a:buNone/>
              <a:defRPr sz="1600" b="1" kern="1200">
                <a:solidFill>
                  <a:schemeClr val="tx1"/>
                </a:solidFill>
                <a:latin typeface="+mn-lt"/>
                <a:ea typeface="+mn-ea"/>
                <a:cs typeface="+mn-cs"/>
              </a:defRPr>
            </a:lvl5pPr>
            <a:lvl6pPr marL="2285466" indent="0" algn="l" defTabSz="457092" rtl="0" eaLnBrk="1" latinLnBrk="0" hangingPunct="1">
              <a:spcBef>
                <a:spcPct val="20000"/>
              </a:spcBef>
              <a:buFont typeface="Arial"/>
              <a:buNone/>
              <a:defRPr sz="1600" b="1" kern="1200">
                <a:solidFill>
                  <a:schemeClr val="tx1"/>
                </a:solidFill>
                <a:latin typeface="+mn-lt"/>
                <a:ea typeface="+mn-ea"/>
                <a:cs typeface="+mn-cs"/>
              </a:defRPr>
            </a:lvl6pPr>
            <a:lvl7pPr marL="2742558" indent="0" algn="l" defTabSz="457092" rtl="0" eaLnBrk="1" latinLnBrk="0" hangingPunct="1">
              <a:spcBef>
                <a:spcPct val="20000"/>
              </a:spcBef>
              <a:buFont typeface="Arial"/>
              <a:buNone/>
              <a:defRPr sz="1600" b="1" kern="1200">
                <a:solidFill>
                  <a:schemeClr val="tx1"/>
                </a:solidFill>
                <a:latin typeface="+mn-lt"/>
                <a:ea typeface="+mn-ea"/>
                <a:cs typeface="+mn-cs"/>
              </a:defRPr>
            </a:lvl7pPr>
            <a:lvl8pPr marL="3199652" indent="0" algn="l" defTabSz="457092" rtl="0" eaLnBrk="1" latinLnBrk="0" hangingPunct="1">
              <a:spcBef>
                <a:spcPct val="20000"/>
              </a:spcBef>
              <a:buFont typeface="Arial"/>
              <a:buNone/>
              <a:defRPr sz="1600" b="1" kern="1200">
                <a:solidFill>
                  <a:schemeClr val="tx1"/>
                </a:solidFill>
                <a:latin typeface="+mn-lt"/>
                <a:ea typeface="+mn-ea"/>
                <a:cs typeface="+mn-cs"/>
              </a:defRPr>
            </a:lvl8pPr>
            <a:lvl9pPr marL="3656744" indent="0" algn="l" defTabSz="457092" rtl="0" eaLnBrk="1" latinLnBrk="0" hangingPunct="1">
              <a:spcBef>
                <a:spcPct val="20000"/>
              </a:spcBef>
              <a:buFont typeface="Arial"/>
              <a:buNone/>
              <a:defRPr sz="1600" b="1" kern="1200">
                <a:solidFill>
                  <a:schemeClr val="tx1"/>
                </a:solidFill>
                <a:latin typeface="+mn-lt"/>
                <a:ea typeface="+mn-ea"/>
                <a:cs typeface="+mn-cs"/>
              </a:defRPr>
            </a:lvl9pPr>
          </a:lstStyle>
          <a:p>
            <a:pPr lvl="1" algn="r"/>
            <a:r>
              <a:rPr lang="en-US" dirty="0">
                <a:solidFill>
                  <a:schemeClr val="bg1"/>
                </a:solidFill>
              </a:rPr>
              <a:t>Thoughts about CCSDS Future Solar System Internetwork (SSI) Security</a:t>
            </a:r>
            <a:endParaRPr lang="en-US" sz="1600" dirty="0">
              <a:solidFill>
                <a:schemeClr val="bg1"/>
              </a:solidFill>
              <a:latin typeface="Helvetica"/>
              <a:cs typeface="Helvetica"/>
            </a:endParaRPr>
          </a:p>
          <a:p>
            <a:pPr algn="r"/>
            <a:r>
              <a:rPr lang="en-US" sz="1600" dirty="0">
                <a:solidFill>
                  <a:srgbClr val="000000"/>
                </a:solidFill>
                <a:latin typeface="Helvetica"/>
                <a:cs typeface="Helvetica"/>
              </a:rPr>
              <a:t>Peter Shames</a:t>
            </a:r>
          </a:p>
          <a:p>
            <a:pPr algn="r"/>
            <a:r>
              <a:rPr lang="en-US" sz="1600" dirty="0">
                <a:solidFill>
                  <a:srgbClr val="000000"/>
                </a:solidFill>
                <a:latin typeface="Helvetica"/>
              </a:rPr>
              <a:t>Jet Propulsion Laboratory, California Institute of Technology</a:t>
            </a:r>
          </a:p>
          <a:p>
            <a:pPr algn="r"/>
            <a:endParaRPr lang="en-US" sz="1600" dirty="0">
              <a:solidFill>
                <a:srgbClr val="FF0000"/>
              </a:solidFill>
              <a:latin typeface="Helvetica"/>
              <a:cs typeface="Helvetica"/>
            </a:endParaRPr>
          </a:p>
          <a:p>
            <a:pPr algn="r"/>
            <a:r>
              <a:rPr lang="en-US" sz="1600" dirty="0">
                <a:solidFill>
                  <a:srgbClr val="FF0000"/>
                </a:solidFill>
                <a:latin typeface="Helvetica"/>
                <a:cs typeface="Helvetica"/>
              </a:rPr>
              <a:t>Updated 9 Feb 2022</a:t>
            </a:r>
          </a:p>
        </p:txBody>
      </p:sp>
      <p:sp>
        <p:nvSpPr>
          <p:cNvPr id="2" name="Date Placeholder 1">
            <a:extLst>
              <a:ext uri="{FF2B5EF4-FFF2-40B4-BE49-F238E27FC236}">
                <a16:creationId xmlns:a16="http://schemas.microsoft.com/office/drawing/2014/main" id="{5534ED2D-AEEB-A84D-A998-BA6E7CD3B0DD}"/>
              </a:ext>
            </a:extLst>
          </p:cNvPr>
          <p:cNvSpPr>
            <a:spLocks noGrp="1"/>
          </p:cNvSpPr>
          <p:nvPr>
            <p:ph type="dt" sz="half" idx="10"/>
          </p:nvPr>
        </p:nvSpPr>
        <p:spPr/>
        <p:txBody>
          <a:bodyPr/>
          <a:lstStyle/>
          <a:p>
            <a:r>
              <a:rPr lang="en-US" altLang="en-US"/>
              <a:t>9 Feb 22</a:t>
            </a:r>
          </a:p>
        </p:txBody>
      </p:sp>
      <p:sp>
        <p:nvSpPr>
          <p:cNvPr id="3" name="Slide Number Placeholder 2">
            <a:extLst>
              <a:ext uri="{FF2B5EF4-FFF2-40B4-BE49-F238E27FC236}">
                <a16:creationId xmlns:a16="http://schemas.microsoft.com/office/drawing/2014/main" id="{E4763389-A729-C44D-844D-D89772FC309C}"/>
              </a:ext>
            </a:extLst>
          </p:cNvPr>
          <p:cNvSpPr>
            <a:spLocks noGrp="1"/>
          </p:cNvSpPr>
          <p:nvPr>
            <p:ph type="sldNum" sz="quarter" idx="11"/>
          </p:nvPr>
        </p:nvSpPr>
        <p:spPr/>
        <p:txBody>
          <a:bodyPr/>
          <a:lstStyle/>
          <a:p>
            <a:fld id="{9F2C56F2-87D3-489A-82B7-73E19EF47C03}" type="slidenum">
              <a:rPr lang="en-US" altLang="en-US" smtClean="0"/>
              <a:pPr/>
              <a:t>1</a:t>
            </a:fld>
            <a:endParaRPr lang="en-US" altLang="en-US"/>
          </a:p>
        </p:txBody>
      </p:sp>
      <p:pic>
        <p:nvPicPr>
          <p:cNvPr id="7" name="Picture 6">
            <a:extLst>
              <a:ext uri="{FF2B5EF4-FFF2-40B4-BE49-F238E27FC236}">
                <a16:creationId xmlns:a16="http://schemas.microsoft.com/office/drawing/2014/main" id="{33A83431-C710-0F3A-EFBA-06DC5E78F199}"/>
              </a:ext>
            </a:extLst>
          </p:cNvPr>
          <p:cNvPicPr>
            <a:picLocks noChangeAspect="1"/>
          </p:cNvPicPr>
          <p:nvPr/>
        </p:nvPicPr>
        <p:blipFill>
          <a:blip r:embed="rId3"/>
          <a:stretch>
            <a:fillRect/>
          </a:stretch>
        </p:blipFill>
        <p:spPr>
          <a:xfrm>
            <a:off x="445911" y="5311775"/>
            <a:ext cx="4114800" cy="1143000"/>
          </a:xfrm>
          <a:prstGeom prst="rect">
            <a:avLst/>
          </a:prstGeom>
        </p:spPr>
      </p:pic>
      <p:sp>
        <p:nvSpPr>
          <p:cNvPr id="8" name="Footer Placeholder 7">
            <a:extLst>
              <a:ext uri="{FF2B5EF4-FFF2-40B4-BE49-F238E27FC236}">
                <a16:creationId xmlns:a16="http://schemas.microsoft.com/office/drawing/2014/main" id="{E8872ACC-66E3-9EEE-903B-C2445BCB6B9D}"/>
              </a:ext>
            </a:extLst>
          </p:cNvPr>
          <p:cNvSpPr>
            <a:spLocks noGrp="1"/>
          </p:cNvSpPr>
          <p:nvPr>
            <p:ph type="ftr" sz="quarter" idx="11"/>
          </p:nvPr>
        </p:nvSpPr>
        <p:spPr/>
        <p:txBody>
          <a:bodyPr/>
          <a:lstStyle/>
          <a:p>
            <a:r>
              <a:rPr lang="en-US"/>
              <a:t>The content has not been approved or adopted by NASA, JPL, or the California Institute of Technology. Any views and opinions expressed herein do not necessarily state or reflect those of NASA, JPL, or the California Institute of Technology. © 2022 California Institute of Technology. Government sponsorship acknowledged</a:t>
            </a:r>
            <a:endParaRPr lang="en-US" dirty="0"/>
          </a:p>
        </p:txBody>
      </p:sp>
      <p:sp>
        <p:nvSpPr>
          <p:cNvPr id="9" name="TextBox 8">
            <a:extLst>
              <a:ext uri="{FF2B5EF4-FFF2-40B4-BE49-F238E27FC236}">
                <a16:creationId xmlns:a16="http://schemas.microsoft.com/office/drawing/2014/main" id="{F6D2B3E1-F7CB-F4B3-3797-EF8CC68AC3A2}"/>
              </a:ext>
            </a:extLst>
          </p:cNvPr>
          <p:cNvSpPr txBox="1"/>
          <p:nvPr/>
        </p:nvSpPr>
        <p:spPr>
          <a:xfrm>
            <a:off x="2431143" y="6302545"/>
            <a:ext cx="6653354" cy="553998"/>
          </a:xfrm>
          <a:prstGeom prst="rect">
            <a:avLst/>
          </a:prstGeom>
          <a:noFill/>
        </p:spPr>
        <p:txBody>
          <a:bodyPr wrap="square">
            <a:spAutoFit/>
          </a:bodyPr>
          <a:lstStyle/>
          <a:p>
            <a:pPr algn="ctr"/>
            <a:r>
              <a:rPr lang="en-US" sz="1000" dirty="0">
                <a:solidFill>
                  <a:schemeClr val="bg1"/>
                </a:solidFill>
              </a:rPr>
              <a:t>The content has not been approved or adopted by NASA, JPL, or the California Institute of Technology. Any views and opinions expressed herein do not necessarily state or reflect those of NASA, JPL, or the California Institute of Technology. </a:t>
            </a:r>
          </a:p>
          <a:p>
            <a:pPr algn="ctr"/>
            <a:r>
              <a:rPr lang="en-US" sz="1000" dirty="0">
                <a:solidFill>
                  <a:schemeClr val="bg1"/>
                </a:solidFill>
              </a:rPr>
              <a:t>© 2022 California Institute of Technology. Government sponsorship acknowledged</a:t>
            </a:r>
          </a:p>
        </p:txBody>
      </p:sp>
    </p:spTree>
    <p:extLst>
      <p:ext uri="{BB962C8B-B14F-4D97-AF65-F5344CB8AC3E}">
        <p14:creationId xmlns:p14="http://schemas.microsoft.com/office/powerpoint/2010/main" val="3193511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005D91-AD7C-9F42-849B-75D41DC4D342}"/>
              </a:ext>
            </a:extLst>
          </p:cNvPr>
          <p:cNvSpPr>
            <a:spLocks noGrp="1"/>
          </p:cNvSpPr>
          <p:nvPr>
            <p:ph sz="quarter" idx="19"/>
          </p:nvPr>
        </p:nvSpPr>
        <p:spPr>
          <a:xfrm>
            <a:off x="391120" y="1096011"/>
            <a:ext cx="11352105" cy="5174160"/>
          </a:xfrm>
        </p:spPr>
        <p:txBody>
          <a:bodyPr>
            <a:normAutofit/>
          </a:bodyPr>
          <a:lstStyle/>
          <a:p>
            <a:r>
              <a:rPr lang="en-US" dirty="0"/>
              <a:t>SCCS-ARD needs to capture current updates and planned future work</a:t>
            </a:r>
          </a:p>
          <a:p>
            <a:r>
              <a:rPr lang="en-US" dirty="0"/>
              <a:t>SIS DTN WG has work plan for BPv7, </a:t>
            </a:r>
            <a:r>
              <a:rPr lang="en-US" dirty="0" err="1"/>
              <a:t>BPSec</a:t>
            </a:r>
            <a:r>
              <a:rPr lang="en-US" dirty="0"/>
              <a:t>, and AMA/ADM</a:t>
            </a:r>
          </a:p>
          <a:p>
            <a:pPr lvl="1"/>
            <a:r>
              <a:rPr lang="en-US" dirty="0"/>
              <a:t>Not yet a plan for DTN KM, but there is a functioning “proof of concept” in ION SW (DTKA)</a:t>
            </a:r>
          </a:p>
          <a:p>
            <a:pPr lvl="1"/>
            <a:r>
              <a:rPr lang="en-US" dirty="0"/>
              <a:t>No work yet on framework for multi-agency secure operations</a:t>
            </a:r>
          </a:p>
          <a:p>
            <a:pPr lvl="1"/>
            <a:r>
              <a:rPr lang="en-US" dirty="0"/>
              <a:t>Weak discussion of “peering agreements” in SSI Architecture GB, no formalized policies nor governance</a:t>
            </a:r>
          </a:p>
          <a:p>
            <a:pPr lvl="1"/>
            <a:r>
              <a:rPr lang="en-US" dirty="0"/>
              <a:t>No work yet on “Last Hop” and “First Hop” services, but they are needed for DTN emergency recovery and for support to non-DTN nodes</a:t>
            </a:r>
          </a:p>
          <a:p>
            <a:r>
              <a:rPr lang="en-US" dirty="0"/>
              <a:t>SEA </a:t>
            </a:r>
            <a:r>
              <a:rPr lang="en-US" dirty="0" err="1"/>
              <a:t>SecWG</a:t>
            </a:r>
            <a:r>
              <a:rPr lang="en-US" dirty="0"/>
              <a:t> has work plan to support </a:t>
            </a:r>
            <a:r>
              <a:rPr lang="en-US" dirty="0" err="1"/>
              <a:t>BPSec</a:t>
            </a:r>
            <a:endParaRPr lang="en-US" dirty="0"/>
          </a:p>
          <a:p>
            <a:pPr lvl="1"/>
            <a:r>
              <a:rPr lang="en-US" dirty="0"/>
              <a:t>Needs to support DTN WG for KM and secure ops framework</a:t>
            </a:r>
          </a:p>
          <a:p>
            <a:pPr lvl="1"/>
            <a:r>
              <a:rPr lang="en-US" dirty="0"/>
              <a:t>Started work on IGCA, needs to define framework for off-planet “mirror” deployments, synchronization</a:t>
            </a:r>
          </a:p>
          <a:p>
            <a:endParaRPr lang="en-US" dirty="0"/>
          </a:p>
        </p:txBody>
      </p:sp>
      <p:sp>
        <p:nvSpPr>
          <p:cNvPr id="3" name="Title 2">
            <a:extLst>
              <a:ext uri="{FF2B5EF4-FFF2-40B4-BE49-F238E27FC236}">
                <a16:creationId xmlns:a16="http://schemas.microsoft.com/office/drawing/2014/main" id="{D4A7290A-9F36-A449-90B7-B4E572FA6804}"/>
              </a:ext>
            </a:extLst>
          </p:cNvPr>
          <p:cNvSpPr>
            <a:spLocks noGrp="1"/>
          </p:cNvSpPr>
          <p:nvPr>
            <p:ph type="title"/>
          </p:nvPr>
        </p:nvSpPr>
        <p:spPr>
          <a:xfrm>
            <a:off x="338664" y="517210"/>
            <a:ext cx="11352107" cy="578801"/>
          </a:xfrm>
        </p:spPr>
        <p:txBody>
          <a:bodyPr/>
          <a:lstStyle/>
          <a:p>
            <a:r>
              <a:rPr lang="en-US" dirty="0"/>
              <a:t>Looking toward the future …</a:t>
            </a:r>
          </a:p>
        </p:txBody>
      </p:sp>
      <p:sp>
        <p:nvSpPr>
          <p:cNvPr id="4" name="Date Placeholder 3">
            <a:extLst>
              <a:ext uri="{FF2B5EF4-FFF2-40B4-BE49-F238E27FC236}">
                <a16:creationId xmlns:a16="http://schemas.microsoft.com/office/drawing/2014/main" id="{E7725997-28ED-970E-5627-67552D8AC828}"/>
              </a:ext>
            </a:extLst>
          </p:cNvPr>
          <p:cNvSpPr>
            <a:spLocks noGrp="1"/>
          </p:cNvSpPr>
          <p:nvPr>
            <p:ph type="dt" sz="half" idx="20"/>
          </p:nvPr>
        </p:nvSpPr>
        <p:spPr/>
        <p:txBody>
          <a:bodyPr/>
          <a:lstStyle/>
          <a:p>
            <a:r>
              <a:rPr lang="en-US"/>
              <a:t>9 Feb 22</a:t>
            </a:r>
            <a:endParaRPr lang="en-US" dirty="0"/>
          </a:p>
        </p:txBody>
      </p:sp>
      <p:sp>
        <p:nvSpPr>
          <p:cNvPr id="5" name="Slide Number Placeholder 4">
            <a:extLst>
              <a:ext uri="{FF2B5EF4-FFF2-40B4-BE49-F238E27FC236}">
                <a16:creationId xmlns:a16="http://schemas.microsoft.com/office/drawing/2014/main" id="{3451AEFD-C2D5-C094-EEC2-69122CEFB7B5}"/>
              </a:ext>
            </a:extLst>
          </p:cNvPr>
          <p:cNvSpPr>
            <a:spLocks noGrp="1"/>
          </p:cNvSpPr>
          <p:nvPr>
            <p:ph type="sldNum" sz="quarter" idx="22"/>
          </p:nvPr>
        </p:nvSpPr>
        <p:spPr/>
        <p:txBody>
          <a:bodyPr/>
          <a:lstStyle/>
          <a:p>
            <a:fld id="{1BA354C8-45E3-4E72-B8A7-299530F3F3A9}" type="slidenum">
              <a:rPr lang="en-US" smtClean="0"/>
              <a:pPr/>
              <a:t>10</a:t>
            </a:fld>
            <a:endParaRPr lang="en-US" dirty="0"/>
          </a:p>
        </p:txBody>
      </p:sp>
      <p:sp>
        <p:nvSpPr>
          <p:cNvPr id="7" name="Footer Placeholder 4">
            <a:extLst>
              <a:ext uri="{FF2B5EF4-FFF2-40B4-BE49-F238E27FC236}">
                <a16:creationId xmlns:a16="http://schemas.microsoft.com/office/drawing/2014/main" id="{52E05ADF-7263-11BE-74CC-B1BD12291AC8}"/>
              </a:ext>
            </a:extLst>
          </p:cNvPr>
          <p:cNvSpPr txBox="1">
            <a:spLocks/>
          </p:cNvSpPr>
          <p:nvPr/>
        </p:nvSpPr>
        <p:spPr>
          <a:xfrm>
            <a:off x="2180109" y="6283325"/>
            <a:ext cx="7669217" cy="5334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a:t>The content has not been approved or adopted by NASA, JPL, or the California Institute of Technology. Any views and opinions expressed herein do not necessarily state or reflect those of NASA, JPL, or the California Institute of Technology. </a:t>
            </a:r>
          </a:p>
          <a:p>
            <a:pPr algn="ctr"/>
            <a:r>
              <a:rPr lang="en-US" sz="1000" dirty="0"/>
              <a:t>© 2022 California Institute of Technology. Government sponsorship acknowledged</a:t>
            </a:r>
          </a:p>
        </p:txBody>
      </p:sp>
    </p:spTree>
    <p:extLst>
      <p:ext uri="{BB962C8B-B14F-4D97-AF65-F5344CB8AC3E}">
        <p14:creationId xmlns:p14="http://schemas.microsoft.com/office/powerpoint/2010/main" val="3795488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28DEC-CFF5-FB45-9315-CB88A0AABF79}"/>
              </a:ext>
            </a:extLst>
          </p:cNvPr>
          <p:cNvSpPr>
            <a:spLocks noGrp="1"/>
          </p:cNvSpPr>
          <p:nvPr>
            <p:ph type="title"/>
          </p:nvPr>
        </p:nvSpPr>
        <p:spPr>
          <a:xfrm>
            <a:off x="1143001" y="355871"/>
            <a:ext cx="9905998" cy="1044912"/>
          </a:xfrm>
        </p:spPr>
        <p:txBody>
          <a:bodyPr/>
          <a:lstStyle/>
          <a:p>
            <a:r>
              <a:rPr lang="en-US" dirty="0"/>
              <a:t>ZTA Terminology</a:t>
            </a:r>
          </a:p>
        </p:txBody>
      </p:sp>
      <p:sp>
        <p:nvSpPr>
          <p:cNvPr id="3" name="Content Placeholder 2">
            <a:extLst>
              <a:ext uri="{FF2B5EF4-FFF2-40B4-BE49-F238E27FC236}">
                <a16:creationId xmlns:a16="http://schemas.microsoft.com/office/drawing/2014/main" id="{719C6D9F-948E-3F43-8BCD-E824DEFEEAF6}"/>
              </a:ext>
            </a:extLst>
          </p:cNvPr>
          <p:cNvSpPr>
            <a:spLocks noGrp="1"/>
          </p:cNvSpPr>
          <p:nvPr>
            <p:ph idx="1"/>
          </p:nvPr>
        </p:nvSpPr>
        <p:spPr>
          <a:xfrm>
            <a:off x="1141412" y="1527244"/>
            <a:ext cx="9905999" cy="4712918"/>
          </a:xfrm>
        </p:spPr>
        <p:txBody>
          <a:bodyPr>
            <a:normAutofit fontScale="85000" lnSpcReduction="10000"/>
          </a:bodyPr>
          <a:lstStyle/>
          <a:p>
            <a:r>
              <a:rPr lang="en-US" dirty="0"/>
              <a:t>Asset:  Anything that has value to an organization, including, but not limited to, another organization, person, computing device, information technology (IT) system, IT network, IT circuit, software (both an installed instance and a physical instance), virtual computing platform (common in cloud and virtualized computing), and related hardware (e.g., locks, cabinets, keyboards).</a:t>
            </a:r>
          </a:p>
          <a:p>
            <a:r>
              <a:rPr lang="en-US" dirty="0"/>
              <a:t>Resource: All hardware, software, programs, information, data, and other devices that are in use within or connected to a given system. These resources include those that enable remote and local communication such as hubs, switches, routers, concentrators or Local Area Networks ("LANs"), Wide Area Networks ("WANs"), and wireless networks that provide access between the computing environment and various platforms such as the computers, servers, laptops, mobile devices, Internet of Things [IoT],and actuators.</a:t>
            </a:r>
          </a:p>
          <a:p>
            <a:r>
              <a:rPr lang="en-US" dirty="0"/>
              <a:t>Identity Management: A framework of policies and technologies for ensuring that the proper people in an enterprise have the appropriate access to technology resources.</a:t>
            </a:r>
          </a:p>
        </p:txBody>
      </p:sp>
      <p:sp>
        <p:nvSpPr>
          <p:cNvPr id="4" name="Date Placeholder 3">
            <a:extLst>
              <a:ext uri="{FF2B5EF4-FFF2-40B4-BE49-F238E27FC236}">
                <a16:creationId xmlns:a16="http://schemas.microsoft.com/office/drawing/2014/main" id="{A368FE6C-784C-057B-CBB5-6A0FA487136D}"/>
              </a:ext>
            </a:extLst>
          </p:cNvPr>
          <p:cNvSpPr>
            <a:spLocks noGrp="1"/>
          </p:cNvSpPr>
          <p:nvPr>
            <p:ph type="dt" sz="half" idx="10"/>
          </p:nvPr>
        </p:nvSpPr>
        <p:spPr/>
        <p:txBody>
          <a:bodyPr/>
          <a:lstStyle/>
          <a:p>
            <a:r>
              <a:rPr lang="en-US"/>
              <a:t>9 Feb 22</a:t>
            </a:r>
            <a:endParaRPr lang="en-US" dirty="0"/>
          </a:p>
        </p:txBody>
      </p:sp>
      <p:sp>
        <p:nvSpPr>
          <p:cNvPr id="6" name="Slide Number Placeholder 5">
            <a:extLst>
              <a:ext uri="{FF2B5EF4-FFF2-40B4-BE49-F238E27FC236}">
                <a16:creationId xmlns:a16="http://schemas.microsoft.com/office/drawing/2014/main" id="{913FB09C-78B1-86B2-3E84-F93C617E36F6}"/>
              </a:ext>
            </a:extLst>
          </p:cNvPr>
          <p:cNvSpPr>
            <a:spLocks noGrp="1"/>
          </p:cNvSpPr>
          <p:nvPr>
            <p:ph type="sldNum" sz="quarter" idx="12"/>
          </p:nvPr>
        </p:nvSpPr>
        <p:spPr/>
        <p:txBody>
          <a:bodyPr/>
          <a:lstStyle/>
          <a:p>
            <a:fld id="{6D22F896-40B5-4ADD-8801-0D06FADFA095}" type="slidenum">
              <a:rPr lang="en-US" smtClean="0"/>
              <a:t>11</a:t>
            </a:fld>
            <a:endParaRPr lang="en-US" dirty="0"/>
          </a:p>
        </p:txBody>
      </p:sp>
      <p:sp>
        <p:nvSpPr>
          <p:cNvPr id="7" name="Footer Placeholder 4">
            <a:extLst>
              <a:ext uri="{FF2B5EF4-FFF2-40B4-BE49-F238E27FC236}">
                <a16:creationId xmlns:a16="http://schemas.microsoft.com/office/drawing/2014/main" id="{B3871102-D5FD-3A1E-5054-CFD127E864D1}"/>
              </a:ext>
            </a:extLst>
          </p:cNvPr>
          <p:cNvSpPr txBox="1">
            <a:spLocks/>
          </p:cNvSpPr>
          <p:nvPr/>
        </p:nvSpPr>
        <p:spPr>
          <a:xfrm>
            <a:off x="2180109" y="6283325"/>
            <a:ext cx="7669217" cy="5334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a:t>The content has not been approved or adopted by NASA, JPL, or the California Institute of Technology. Any views and opinions expressed herein do not necessarily state or reflect those of NASA, JPL, or the California Institute of Technology. </a:t>
            </a:r>
          </a:p>
          <a:p>
            <a:pPr algn="ctr"/>
            <a:r>
              <a:rPr lang="en-US" sz="1000" dirty="0"/>
              <a:t>© 2022 California Institute of Technology. Government sponsorship acknowledged</a:t>
            </a:r>
          </a:p>
        </p:txBody>
      </p:sp>
    </p:spTree>
    <p:extLst>
      <p:ext uri="{BB962C8B-B14F-4D97-AF65-F5344CB8AC3E}">
        <p14:creationId xmlns:p14="http://schemas.microsoft.com/office/powerpoint/2010/main" val="994049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28DEC-CFF5-FB45-9315-CB88A0AABF79}"/>
              </a:ext>
            </a:extLst>
          </p:cNvPr>
          <p:cNvSpPr>
            <a:spLocks noGrp="1"/>
          </p:cNvSpPr>
          <p:nvPr>
            <p:ph type="title"/>
          </p:nvPr>
        </p:nvSpPr>
        <p:spPr>
          <a:xfrm>
            <a:off x="1143001" y="116389"/>
            <a:ext cx="9905998" cy="1044912"/>
          </a:xfrm>
        </p:spPr>
        <p:txBody>
          <a:bodyPr/>
          <a:lstStyle/>
          <a:p>
            <a:r>
              <a:rPr lang="en-US" dirty="0"/>
              <a:t>ZTA Terminology, </a:t>
            </a:r>
            <a:r>
              <a:rPr lang="en-US" dirty="0" err="1"/>
              <a:t>cont</a:t>
            </a:r>
            <a:endParaRPr lang="en-US" dirty="0"/>
          </a:p>
        </p:txBody>
      </p:sp>
      <p:sp>
        <p:nvSpPr>
          <p:cNvPr id="3" name="Content Placeholder 2">
            <a:extLst>
              <a:ext uri="{FF2B5EF4-FFF2-40B4-BE49-F238E27FC236}">
                <a16:creationId xmlns:a16="http://schemas.microsoft.com/office/drawing/2014/main" id="{719C6D9F-948E-3F43-8BCD-E824DEFEEAF6}"/>
              </a:ext>
            </a:extLst>
          </p:cNvPr>
          <p:cNvSpPr>
            <a:spLocks noGrp="1"/>
          </p:cNvSpPr>
          <p:nvPr>
            <p:ph idx="1"/>
          </p:nvPr>
        </p:nvSpPr>
        <p:spPr>
          <a:xfrm>
            <a:off x="1141412" y="934411"/>
            <a:ext cx="9905999" cy="5328236"/>
          </a:xfrm>
        </p:spPr>
        <p:txBody>
          <a:bodyPr>
            <a:normAutofit fontScale="92500"/>
          </a:bodyPr>
          <a:lstStyle/>
          <a:p>
            <a:r>
              <a:rPr lang="en-US" sz="1600" dirty="0"/>
              <a:t>Identity: The set of attribute values (i.e., characteristics) by which an entity is recognizable and that, within the scope of an identity manager's responsibility, is sufficient to distinguish that entity from any other entity.</a:t>
            </a:r>
          </a:p>
          <a:p>
            <a:r>
              <a:rPr lang="en-US" sz="1600" dirty="0"/>
              <a:t>Certificate: A digitally signed representation of information that 1) identifies the authority issuing it, 2) identifies the subscriber, 3) identifies its valid operational period (</a:t>
            </a:r>
            <a:r>
              <a:rPr lang="en-US" sz="1600" dirty="0" err="1"/>
              <a:t>dateissued</a:t>
            </a:r>
            <a:r>
              <a:rPr lang="en-US" sz="1600" dirty="0"/>
              <a:t>/</a:t>
            </a:r>
            <a:r>
              <a:rPr lang="en-US" sz="1600" dirty="0" err="1"/>
              <a:t>expirationdate</a:t>
            </a:r>
            <a:r>
              <a:rPr lang="en-US" sz="1600" dirty="0"/>
              <a:t>).  In the intelligence community certificate usually implies public key certificate and can have the following types: cross certificate, encryption certificate, or identity certificate.</a:t>
            </a:r>
          </a:p>
          <a:p>
            <a:r>
              <a:rPr lang="en-US" sz="1600" dirty="0"/>
              <a:t>Identification:  An act or process that presents an identifier to a system so that the system can recognize a system entity (e.g., user, process, or device) and distinguish that entity from all others.</a:t>
            </a:r>
          </a:p>
          <a:p>
            <a:r>
              <a:rPr lang="en-US" sz="1600" dirty="0"/>
              <a:t>Policy Enforcement Point (PEP): The system entity that performs access control, by making decision requests and enforcing authorization decisions.</a:t>
            </a:r>
          </a:p>
          <a:p>
            <a:r>
              <a:rPr lang="en-US" sz="1600" dirty="0"/>
              <a:t>Policy Decision Point (PDP): The system entity that evaluates applicable policy and renders an authorization decision.</a:t>
            </a:r>
          </a:p>
          <a:p>
            <a:r>
              <a:rPr lang="en-US" sz="1600" dirty="0"/>
              <a:t>Continuous Diagnostics &amp; Management (CDM): A process to: continually manage and assess risks by performing resilient systems engineering, managing operational state, and managing events by detecting and responding to anomalies.</a:t>
            </a:r>
          </a:p>
          <a:p>
            <a:r>
              <a:rPr lang="en-US" sz="1600" dirty="0"/>
              <a:t>Security Information and Event Management (SIEM):  A system that provides the ability to gather security-centric data (logs) from a variety of information system components and present that data as actionable information via a single interface.  This data is then used to refine policies and warn of possible attacks against enterprise assets.</a:t>
            </a:r>
          </a:p>
          <a:p>
            <a:endParaRPr lang="en-US" sz="1600" dirty="0"/>
          </a:p>
        </p:txBody>
      </p:sp>
      <p:sp>
        <p:nvSpPr>
          <p:cNvPr id="4" name="Date Placeholder 3">
            <a:extLst>
              <a:ext uri="{FF2B5EF4-FFF2-40B4-BE49-F238E27FC236}">
                <a16:creationId xmlns:a16="http://schemas.microsoft.com/office/drawing/2014/main" id="{EB0554C0-FCCC-D9B1-43F0-F95A750018A7}"/>
              </a:ext>
            </a:extLst>
          </p:cNvPr>
          <p:cNvSpPr>
            <a:spLocks noGrp="1"/>
          </p:cNvSpPr>
          <p:nvPr>
            <p:ph type="dt" sz="half" idx="10"/>
          </p:nvPr>
        </p:nvSpPr>
        <p:spPr/>
        <p:txBody>
          <a:bodyPr/>
          <a:lstStyle/>
          <a:p>
            <a:r>
              <a:rPr lang="en-US"/>
              <a:t>9 Feb 22</a:t>
            </a:r>
            <a:endParaRPr lang="en-US" dirty="0"/>
          </a:p>
        </p:txBody>
      </p:sp>
      <p:sp>
        <p:nvSpPr>
          <p:cNvPr id="6" name="Slide Number Placeholder 5">
            <a:extLst>
              <a:ext uri="{FF2B5EF4-FFF2-40B4-BE49-F238E27FC236}">
                <a16:creationId xmlns:a16="http://schemas.microsoft.com/office/drawing/2014/main" id="{43523BBA-593D-10FA-99A0-0C3B22BCE5F8}"/>
              </a:ext>
            </a:extLst>
          </p:cNvPr>
          <p:cNvSpPr>
            <a:spLocks noGrp="1"/>
          </p:cNvSpPr>
          <p:nvPr>
            <p:ph type="sldNum" sz="quarter" idx="12"/>
          </p:nvPr>
        </p:nvSpPr>
        <p:spPr/>
        <p:txBody>
          <a:bodyPr/>
          <a:lstStyle/>
          <a:p>
            <a:fld id="{6D22F896-40B5-4ADD-8801-0D06FADFA095}" type="slidenum">
              <a:rPr lang="en-US" smtClean="0"/>
              <a:t>12</a:t>
            </a:fld>
            <a:endParaRPr lang="en-US" dirty="0"/>
          </a:p>
        </p:txBody>
      </p:sp>
      <p:sp>
        <p:nvSpPr>
          <p:cNvPr id="7" name="Footer Placeholder 4">
            <a:extLst>
              <a:ext uri="{FF2B5EF4-FFF2-40B4-BE49-F238E27FC236}">
                <a16:creationId xmlns:a16="http://schemas.microsoft.com/office/drawing/2014/main" id="{9C3CE9D3-7EB7-9E81-B197-8B2501416289}"/>
              </a:ext>
            </a:extLst>
          </p:cNvPr>
          <p:cNvSpPr txBox="1">
            <a:spLocks/>
          </p:cNvSpPr>
          <p:nvPr/>
        </p:nvSpPr>
        <p:spPr>
          <a:xfrm>
            <a:off x="2180109" y="6268811"/>
            <a:ext cx="7669217" cy="5334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a:t>The content has not been approved or adopted by NASA, JPL, or the California Institute of Technology. Any views and opinions expressed herein do not necessarily state or reflect those of NASA, JPL, or the California Institute of Technology. </a:t>
            </a:r>
          </a:p>
          <a:p>
            <a:pPr algn="ctr"/>
            <a:r>
              <a:rPr lang="en-US" sz="1000" dirty="0"/>
              <a:t>© 2022 California Institute of Technology. Government sponsorship acknowledged</a:t>
            </a:r>
          </a:p>
        </p:txBody>
      </p:sp>
    </p:spTree>
    <p:extLst>
      <p:ext uri="{BB962C8B-B14F-4D97-AF65-F5344CB8AC3E}">
        <p14:creationId xmlns:p14="http://schemas.microsoft.com/office/powerpoint/2010/main" val="2154105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9B818-D17D-D340-B295-328B1E1FD321}"/>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565EA305-A0F5-6C40-B558-73E32EF6378E}"/>
              </a:ext>
            </a:extLst>
          </p:cNvPr>
          <p:cNvSpPr>
            <a:spLocks noGrp="1"/>
          </p:cNvSpPr>
          <p:nvPr>
            <p:ph idx="1"/>
          </p:nvPr>
        </p:nvSpPr>
        <p:spPr/>
        <p:txBody>
          <a:bodyPr/>
          <a:lstStyle/>
          <a:p>
            <a:r>
              <a:rPr lang="en-US" dirty="0"/>
              <a:t>Developed in coordination with</a:t>
            </a:r>
          </a:p>
          <a:p>
            <a:pPr lvl="1"/>
            <a:r>
              <a:rPr lang="en-US" dirty="0"/>
              <a:t>Howie Weiss</a:t>
            </a:r>
          </a:p>
          <a:p>
            <a:pPr lvl="1"/>
            <a:r>
              <a:rPr lang="en-US" dirty="0"/>
              <a:t>Ed </a:t>
            </a:r>
            <a:r>
              <a:rPr lang="en-US" dirty="0" err="1"/>
              <a:t>Birrane</a:t>
            </a:r>
            <a:endParaRPr lang="en-US" dirty="0"/>
          </a:p>
          <a:p>
            <a:pPr lvl="1"/>
            <a:r>
              <a:rPr lang="en-US" dirty="0"/>
              <a:t>Keith Scott</a:t>
            </a:r>
          </a:p>
          <a:p>
            <a:pPr lvl="1"/>
            <a:r>
              <a:rPr lang="en-US" dirty="0"/>
              <a:t>Leigh Torgerson</a:t>
            </a:r>
          </a:p>
          <a:p>
            <a:pPr lvl="1"/>
            <a:r>
              <a:rPr lang="en-US" dirty="0"/>
              <a:t>Dave Childs</a:t>
            </a:r>
          </a:p>
          <a:p>
            <a:pPr lvl="1"/>
            <a:r>
              <a:rPr lang="en-US" dirty="0"/>
              <a:t>Wallace Tai</a:t>
            </a:r>
          </a:p>
        </p:txBody>
      </p:sp>
      <p:sp>
        <p:nvSpPr>
          <p:cNvPr id="4" name="Date Placeholder 3">
            <a:extLst>
              <a:ext uri="{FF2B5EF4-FFF2-40B4-BE49-F238E27FC236}">
                <a16:creationId xmlns:a16="http://schemas.microsoft.com/office/drawing/2014/main" id="{252F7E8E-200D-7539-C1AE-E7F0FE80D7FE}"/>
              </a:ext>
            </a:extLst>
          </p:cNvPr>
          <p:cNvSpPr>
            <a:spLocks noGrp="1"/>
          </p:cNvSpPr>
          <p:nvPr>
            <p:ph type="dt" sz="half" idx="10"/>
          </p:nvPr>
        </p:nvSpPr>
        <p:spPr/>
        <p:txBody>
          <a:bodyPr/>
          <a:lstStyle/>
          <a:p>
            <a:r>
              <a:rPr lang="en-US"/>
              <a:t>9 Feb 22</a:t>
            </a:r>
            <a:endParaRPr lang="en-US" dirty="0"/>
          </a:p>
        </p:txBody>
      </p:sp>
      <p:sp>
        <p:nvSpPr>
          <p:cNvPr id="6" name="Slide Number Placeholder 5">
            <a:extLst>
              <a:ext uri="{FF2B5EF4-FFF2-40B4-BE49-F238E27FC236}">
                <a16:creationId xmlns:a16="http://schemas.microsoft.com/office/drawing/2014/main" id="{20615599-D2E5-5A5C-EB6D-FCC557FF4FD9}"/>
              </a:ext>
            </a:extLst>
          </p:cNvPr>
          <p:cNvSpPr>
            <a:spLocks noGrp="1"/>
          </p:cNvSpPr>
          <p:nvPr>
            <p:ph type="sldNum" sz="quarter" idx="12"/>
          </p:nvPr>
        </p:nvSpPr>
        <p:spPr/>
        <p:txBody>
          <a:bodyPr/>
          <a:lstStyle/>
          <a:p>
            <a:fld id="{6D22F896-40B5-4ADD-8801-0D06FADFA095}" type="slidenum">
              <a:rPr lang="en-US" smtClean="0"/>
              <a:t>13</a:t>
            </a:fld>
            <a:endParaRPr lang="en-US" dirty="0"/>
          </a:p>
        </p:txBody>
      </p:sp>
      <p:sp>
        <p:nvSpPr>
          <p:cNvPr id="7" name="Footer Placeholder 4">
            <a:extLst>
              <a:ext uri="{FF2B5EF4-FFF2-40B4-BE49-F238E27FC236}">
                <a16:creationId xmlns:a16="http://schemas.microsoft.com/office/drawing/2014/main" id="{B6B720E0-3CD1-6B3F-F41B-F6D96F2E1A76}"/>
              </a:ext>
            </a:extLst>
          </p:cNvPr>
          <p:cNvSpPr txBox="1">
            <a:spLocks/>
          </p:cNvSpPr>
          <p:nvPr/>
        </p:nvSpPr>
        <p:spPr>
          <a:xfrm>
            <a:off x="2180109" y="6283325"/>
            <a:ext cx="7669217" cy="5334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a:t>The content has not been approved or adopted by NASA, JPL, or the California Institute of Technology. Any views and opinions expressed herein do not necessarily state or reflect those of NASA, JPL, or the California Institute of Technology. </a:t>
            </a:r>
          </a:p>
          <a:p>
            <a:pPr algn="ctr"/>
            <a:r>
              <a:rPr lang="en-US" sz="1000" dirty="0"/>
              <a:t>© 2022 California Institute of Technology. Government sponsorship acknowledged</a:t>
            </a:r>
          </a:p>
        </p:txBody>
      </p:sp>
    </p:spTree>
    <p:extLst>
      <p:ext uri="{BB962C8B-B14F-4D97-AF65-F5344CB8AC3E}">
        <p14:creationId xmlns:p14="http://schemas.microsoft.com/office/powerpoint/2010/main" val="1876238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5DBBD-2722-ED4A-8AA8-A95A3208A3A2}"/>
              </a:ext>
            </a:extLst>
          </p:cNvPr>
          <p:cNvSpPr>
            <a:spLocks noGrp="1"/>
          </p:cNvSpPr>
          <p:nvPr>
            <p:ph type="title"/>
          </p:nvPr>
        </p:nvSpPr>
        <p:spPr>
          <a:xfrm>
            <a:off x="1143001" y="187257"/>
            <a:ext cx="9905998" cy="879542"/>
          </a:xfrm>
        </p:spPr>
        <p:txBody>
          <a:bodyPr>
            <a:normAutofit/>
          </a:bodyPr>
          <a:lstStyle/>
          <a:p>
            <a:r>
              <a:rPr lang="en-US" dirty="0"/>
              <a:t>CCSDS Future SSI deployment assumptions</a:t>
            </a:r>
          </a:p>
        </p:txBody>
      </p:sp>
      <p:sp>
        <p:nvSpPr>
          <p:cNvPr id="3" name="Content Placeholder 2">
            <a:extLst>
              <a:ext uri="{FF2B5EF4-FFF2-40B4-BE49-F238E27FC236}">
                <a16:creationId xmlns:a16="http://schemas.microsoft.com/office/drawing/2014/main" id="{29CCB451-4490-3A46-84CB-37658E7D4CDA}"/>
              </a:ext>
            </a:extLst>
          </p:cNvPr>
          <p:cNvSpPr>
            <a:spLocks noGrp="1"/>
          </p:cNvSpPr>
          <p:nvPr>
            <p:ph idx="1"/>
          </p:nvPr>
        </p:nvSpPr>
        <p:spPr>
          <a:xfrm>
            <a:off x="1141412" y="1536970"/>
            <a:ext cx="9905999" cy="4254231"/>
          </a:xfrm>
        </p:spPr>
        <p:txBody>
          <a:bodyPr>
            <a:normAutofit fontScale="92500" lnSpcReduction="20000"/>
          </a:bodyPr>
          <a:lstStyle/>
          <a:p>
            <a:r>
              <a:rPr lang="en-US" dirty="0"/>
              <a:t>Multiple agencies with one or more “space assets”</a:t>
            </a:r>
          </a:p>
          <a:p>
            <a:r>
              <a:rPr lang="en-US" dirty="0"/>
              <a:t>Space assets may be orbiters, landers, rovers</a:t>
            </a:r>
          </a:p>
          <a:p>
            <a:r>
              <a:rPr lang="en-US" dirty="0"/>
              <a:t>Agencies will coordinate among themselves for cross support and relaying, using in space and Earth based assets</a:t>
            </a:r>
          </a:p>
          <a:p>
            <a:pPr lvl="1"/>
            <a:r>
              <a:rPr lang="en-US" dirty="0"/>
              <a:t>Link layer services, where used, will comply with SLE/CSTS</a:t>
            </a:r>
          </a:p>
          <a:p>
            <a:r>
              <a:rPr lang="en-US" dirty="0"/>
              <a:t>Will all use some agreed, interoperable, subset of CCSDS comm link protocols, and will all use DTN for networking</a:t>
            </a:r>
          </a:p>
          <a:p>
            <a:r>
              <a:rPr lang="en-US" dirty="0"/>
              <a:t>Integrity of space (and ground) assets, operations, and data must be protected, privacy must be provided for certain classes of data and communications (human related)</a:t>
            </a:r>
          </a:p>
        </p:txBody>
      </p:sp>
      <p:sp>
        <p:nvSpPr>
          <p:cNvPr id="4" name="Date Placeholder 3">
            <a:extLst>
              <a:ext uri="{FF2B5EF4-FFF2-40B4-BE49-F238E27FC236}">
                <a16:creationId xmlns:a16="http://schemas.microsoft.com/office/drawing/2014/main" id="{0399C184-9A8C-3E19-B924-46BCAE1568CA}"/>
              </a:ext>
            </a:extLst>
          </p:cNvPr>
          <p:cNvSpPr>
            <a:spLocks noGrp="1"/>
          </p:cNvSpPr>
          <p:nvPr>
            <p:ph type="dt" sz="half" idx="10"/>
          </p:nvPr>
        </p:nvSpPr>
        <p:spPr/>
        <p:txBody>
          <a:bodyPr/>
          <a:lstStyle/>
          <a:p>
            <a:r>
              <a:rPr lang="en-US"/>
              <a:t>9 Feb 22</a:t>
            </a:r>
            <a:endParaRPr lang="en-US" dirty="0"/>
          </a:p>
        </p:txBody>
      </p:sp>
      <p:sp>
        <p:nvSpPr>
          <p:cNvPr id="6" name="Slide Number Placeholder 5">
            <a:extLst>
              <a:ext uri="{FF2B5EF4-FFF2-40B4-BE49-F238E27FC236}">
                <a16:creationId xmlns:a16="http://schemas.microsoft.com/office/drawing/2014/main" id="{8D92600E-28E2-AFF4-0E70-F56DC1CCD79A}"/>
              </a:ext>
            </a:extLst>
          </p:cNvPr>
          <p:cNvSpPr>
            <a:spLocks noGrp="1"/>
          </p:cNvSpPr>
          <p:nvPr>
            <p:ph type="sldNum" sz="quarter" idx="12"/>
          </p:nvPr>
        </p:nvSpPr>
        <p:spPr/>
        <p:txBody>
          <a:bodyPr/>
          <a:lstStyle/>
          <a:p>
            <a:fld id="{6D22F896-40B5-4ADD-8801-0D06FADFA095}" type="slidenum">
              <a:rPr lang="en-US" smtClean="0"/>
              <a:t>2</a:t>
            </a:fld>
            <a:endParaRPr lang="en-US" dirty="0"/>
          </a:p>
        </p:txBody>
      </p:sp>
      <p:sp>
        <p:nvSpPr>
          <p:cNvPr id="7" name="Footer Placeholder 4">
            <a:extLst>
              <a:ext uri="{FF2B5EF4-FFF2-40B4-BE49-F238E27FC236}">
                <a16:creationId xmlns:a16="http://schemas.microsoft.com/office/drawing/2014/main" id="{0A0AD1A6-A04C-3CCB-F3E5-974F401A236A}"/>
              </a:ext>
            </a:extLst>
          </p:cNvPr>
          <p:cNvSpPr txBox="1">
            <a:spLocks/>
          </p:cNvSpPr>
          <p:nvPr/>
        </p:nvSpPr>
        <p:spPr>
          <a:xfrm>
            <a:off x="2180109" y="6283325"/>
            <a:ext cx="7669217" cy="5334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a:t>The content has not been approved or adopted by NASA, JPL, or the California Institute of Technology. Any views and opinions expressed herein do not necessarily state or reflect those of NASA, JPL, or the California Institute of Technology. </a:t>
            </a:r>
          </a:p>
          <a:p>
            <a:pPr algn="ctr"/>
            <a:r>
              <a:rPr lang="en-US" sz="1000" dirty="0"/>
              <a:t>© 2022 California Institute of Technology. Government sponsorship acknowledged</a:t>
            </a:r>
          </a:p>
        </p:txBody>
      </p:sp>
    </p:spTree>
    <p:extLst>
      <p:ext uri="{BB962C8B-B14F-4D97-AF65-F5344CB8AC3E}">
        <p14:creationId xmlns:p14="http://schemas.microsoft.com/office/powerpoint/2010/main" val="2240583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156A7-DD8B-5A47-960B-58C402356061}"/>
              </a:ext>
            </a:extLst>
          </p:cNvPr>
          <p:cNvSpPr>
            <a:spLocks noGrp="1"/>
          </p:cNvSpPr>
          <p:nvPr>
            <p:ph type="title"/>
          </p:nvPr>
        </p:nvSpPr>
        <p:spPr>
          <a:xfrm>
            <a:off x="1141412" y="287778"/>
            <a:ext cx="9905998" cy="1044912"/>
          </a:xfrm>
        </p:spPr>
        <p:txBody>
          <a:bodyPr>
            <a:normAutofit fontScale="90000"/>
          </a:bodyPr>
          <a:lstStyle/>
          <a:p>
            <a:r>
              <a:rPr lang="en-US" dirty="0"/>
              <a:t>current cross support security assumptions</a:t>
            </a:r>
          </a:p>
        </p:txBody>
      </p:sp>
      <p:sp>
        <p:nvSpPr>
          <p:cNvPr id="3" name="Content Placeholder 2">
            <a:extLst>
              <a:ext uri="{FF2B5EF4-FFF2-40B4-BE49-F238E27FC236}">
                <a16:creationId xmlns:a16="http://schemas.microsoft.com/office/drawing/2014/main" id="{EA8139BC-83B2-0C45-9B73-EC6109F05840}"/>
              </a:ext>
            </a:extLst>
          </p:cNvPr>
          <p:cNvSpPr>
            <a:spLocks noGrp="1"/>
          </p:cNvSpPr>
          <p:nvPr>
            <p:ph idx="1"/>
          </p:nvPr>
        </p:nvSpPr>
        <p:spPr>
          <a:xfrm>
            <a:off x="1141412" y="1459149"/>
            <a:ext cx="9905999" cy="4332052"/>
          </a:xfrm>
        </p:spPr>
        <p:txBody>
          <a:bodyPr>
            <a:normAutofit lnSpcReduction="10000"/>
          </a:bodyPr>
          <a:lstStyle/>
          <a:p>
            <a:r>
              <a:rPr lang="en-US" dirty="0"/>
              <a:t>Current operational posture is very close to “if you are at the Moon, or Mars, and we have an agreement, we will try to support interoperations”</a:t>
            </a:r>
          </a:p>
          <a:p>
            <a:pPr lvl="1"/>
            <a:r>
              <a:rPr lang="en-US" dirty="0"/>
              <a:t>Many of the current protocol architecture arrangements are rather ad hoc</a:t>
            </a:r>
          </a:p>
          <a:p>
            <a:pPr lvl="1"/>
            <a:r>
              <a:rPr lang="en-US" dirty="0"/>
              <a:t>There is very limited link layer security in use at present</a:t>
            </a:r>
          </a:p>
          <a:p>
            <a:r>
              <a:rPr lang="en-US" dirty="0"/>
              <a:t>Data are transmitted in the clear</a:t>
            </a:r>
          </a:p>
          <a:p>
            <a:r>
              <a:rPr lang="en-US" dirty="0"/>
              <a:t>Cross support agreements are managed terrestrially and not verified in any formal way during operations</a:t>
            </a:r>
          </a:p>
          <a:p>
            <a:r>
              <a:rPr lang="en-US" dirty="0"/>
              <a:t>Operational coordination primarily involves contact scheduling and data volume / delivery management</a:t>
            </a:r>
          </a:p>
        </p:txBody>
      </p:sp>
      <p:sp>
        <p:nvSpPr>
          <p:cNvPr id="4" name="Date Placeholder 3">
            <a:extLst>
              <a:ext uri="{FF2B5EF4-FFF2-40B4-BE49-F238E27FC236}">
                <a16:creationId xmlns:a16="http://schemas.microsoft.com/office/drawing/2014/main" id="{3447748F-2CDA-F5A1-7392-4D5C488807D7}"/>
              </a:ext>
            </a:extLst>
          </p:cNvPr>
          <p:cNvSpPr>
            <a:spLocks noGrp="1"/>
          </p:cNvSpPr>
          <p:nvPr>
            <p:ph type="dt" sz="half" idx="10"/>
          </p:nvPr>
        </p:nvSpPr>
        <p:spPr/>
        <p:txBody>
          <a:bodyPr/>
          <a:lstStyle/>
          <a:p>
            <a:r>
              <a:rPr lang="en-US"/>
              <a:t>9 Feb 22</a:t>
            </a:r>
            <a:endParaRPr lang="en-US" dirty="0"/>
          </a:p>
        </p:txBody>
      </p:sp>
      <p:sp>
        <p:nvSpPr>
          <p:cNvPr id="6" name="Slide Number Placeholder 5">
            <a:extLst>
              <a:ext uri="{FF2B5EF4-FFF2-40B4-BE49-F238E27FC236}">
                <a16:creationId xmlns:a16="http://schemas.microsoft.com/office/drawing/2014/main" id="{7069FAC5-EE7F-F14F-23A8-FA2DD4E70F96}"/>
              </a:ext>
            </a:extLst>
          </p:cNvPr>
          <p:cNvSpPr>
            <a:spLocks noGrp="1"/>
          </p:cNvSpPr>
          <p:nvPr>
            <p:ph type="sldNum" sz="quarter" idx="12"/>
          </p:nvPr>
        </p:nvSpPr>
        <p:spPr/>
        <p:txBody>
          <a:bodyPr/>
          <a:lstStyle/>
          <a:p>
            <a:fld id="{6D22F896-40B5-4ADD-8801-0D06FADFA095}" type="slidenum">
              <a:rPr lang="en-US" smtClean="0"/>
              <a:t>3</a:t>
            </a:fld>
            <a:endParaRPr lang="en-US" dirty="0"/>
          </a:p>
        </p:txBody>
      </p:sp>
      <p:sp>
        <p:nvSpPr>
          <p:cNvPr id="7" name="Footer Placeholder 4">
            <a:extLst>
              <a:ext uri="{FF2B5EF4-FFF2-40B4-BE49-F238E27FC236}">
                <a16:creationId xmlns:a16="http://schemas.microsoft.com/office/drawing/2014/main" id="{559775F4-DC24-0978-8331-31AE46F8CAED}"/>
              </a:ext>
            </a:extLst>
          </p:cNvPr>
          <p:cNvSpPr txBox="1">
            <a:spLocks/>
          </p:cNvSpPr>
          <p:nvPr/>
        </p:nvSpPr>
        <p:spPr>
          <a:xfrm>
            <a:off x="2180109" y="6283325"/>
            <a:ext cx="7669217" cy="5334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a:t>The content has not been approved or adopted by NASA, JPL, or the California Institute of Technology. Any views and opinions expressed herein do not necessarily state or reflect those of NASA, JPL, or the California Institute of Technology. </a:t>
            </a:r>
          </a:p>
          <a:p>
            <a:pPr algn="ctr"/>
            <a:r>
              <a:rPr lang="en-US" sz="1000" dirty="0"/>
              <a:t>© 2022 California Institute of Technology. Government sponsorship acknowledged</a:t>
            </a:r>
          </a:p>
        </p:txBody>
      </p:sp>
    </p:spTree>
    <p:extLst>
      <p:ext uri="{BB962C8B-B14F-4D97-AF65-F5344CB8AC3E}">
        <p14:creationId xmlns:p14="http://schemas.microsoft.com/office/powerpoint/2010/main" val="4089858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28DEC-CFF5-FB45-9315-CB88A0AABF79}"/>
              </a:ext>
            </a:extLst>
          </p:cNvPr>
          <p:cNvSpPr>
            <a:spLocks noGrp="1"/>
          </p:cNvSpPr>
          <p:nvPr>
            <p:ph type="title"/>
          </p:nvPr>
        </p:nvSpPr>
        <p:spPr>
          <a:xfrm>
            <a:off x="1131877" y="121911"/>
            <a:ext cx="9905998" cy="1044912"/>
          </a:xfrm>
        </p:spPr>
        <p:txBody>
          <a:bodyPr/>
          <a:lstStyle/>
          <a:p>
            <a:r>
              <a:rPr lang="en-US" dirty="0"/>
              <a:t>SSI Future Security assumptions</a:t>
            </a:r>
          </a:p>
        </p:txBody>
      </p:sp>
      <p:sp>
        <p:nvSpPr>
          <p:cNvPr id="3" name="Content Placeholder 2">
            <a:extLst>
              <a:ext uri="{FF2B5EF4-FFF2-40B4-BE49-F238E27FC236}">
                <a16:creationId xmlns:a16="http://schemas.microsoft.com/office/drawing/2014/main" id="{719C6D9F-948E-3F43-8BCD-E824DEFEEAF6}"/>
              </a:ext>
            </a:extLst>
          </p:cNvPr>
          <p:cNvSpPr>
            <a:spLocks noGrp="1"/>
          </p:cNvSpPr>
          <p:nvPr>
            <p:ph idx="1"/>
          </p:nvPr>
        </p:nvSpPr>
        <p:spPr>
          <a:xfrm>
            <a:off x="1131876" y="1034619"/>
            <a:ext cx="9905999" cy="5335306"/>
          </a:xfrm>
        </p:spPr>
        <p:txBody>
          <a:bodyPr>
            <a:normAutofit fontScale="92500" lnSpcReduction="20000"/>
          </a:bodyPr>
          <a:lstStyle/>
          <a:p>
            <a:r>
              <a:rPr lang="en-US" dirty="0"/>
              <a:t>Cross support and interoperability are essential and should be both automated and secured</a:t>
            </a:r>
          </a:p>
          <a:p>
            <a:r>
              <a:rPr lang="en-US" dirty="0"/>
              <a:t>All resources/assets will have identities that can be unambiguously validated</a:t>
            </a:r>
          </a:p>
          <a:p>
            <a:pPr lvl="1"/>
            <a:r>
              <a:rPr lang="en-US" dirty="0"/>
              <a:t>Authentication of communicating assets will be validated as the norm</a:t>
            </a:r>
          </a:p>
          <a:p>
            <a:r>
              <a:rPr lang="en-US" dirty="0"/>
              <a:t>Command uplinks will be secured (encrypted), other uplink products will at least be authenticated (digitally signed and hashed)</a:t>
            </a:r>
          </a:p>
          <a:p>
            <a:r>
              <a:rPr lang="en-US" dirty="0"/>
              <a:t>Some downlink products may be authenticated and/or encrypted, but this will not be the norm</a:t>
            </a:r>
          </a:p>
          <a:p>
            <a:r>
              <a:rPr lang="en-US" dirty="0"/>
              <a:t>Application layer data encryption / authentication will be preferentially applied by users</a:t>
            </a:r>
          </a:p>
          <a:p>
            <a:pPr lvl="1"/>
            <a:r>
              <a:rPr lang="en-US" dirty="0"/>
              <a:t>Network layer encryption / authentication will be adopted where needed for control and management purposes</a:t>
            </a:r>
          </a:p>
          <a:p>
            <a:pPr lvl="1"/>
            <a:r>
              <a:rPr lang="en-US" dirty="0"/>
              <a:t>Link layer encryption / authentication will also be adopted where needed for control and management purposes</a:t>
            </a:r>
          </a:p>
        </p:txBody>
      </p:sp>
      <p:sp>
        <p:nvSpPr>
          <p:cNvPr id="4" name="Date Placeholder 3">
            <a:extLst>
              <a:ext uri="{FF2B5EF4-FFF2-40B4-BE49-F238E27FC236}">
                <a16:creationId xmlns:a16="http://schemas.microsoft.com/office/drawing/2014/main" id="{20D151EF-CB16-E115-487A-8297A3B2C27B}"/>
              </a:ext>
            </a:extLst>
          </p:cNvPr>
          <p:cNvSpPr>
            <a:spLocks noGrp="1"/>
          </p:cNvSpPr>
          <p:nvPr>
            <p:ph type="dt" sz="half" idx="10"/>
          </p:nvPr>
        </p:nvSpPr>
        <p:spPr/>
        <p:txBody>
          <a:bodyPr/>
          <a:lstStyle/>
          <a:p>
            <a:r>
              <a:rPr lang="en-US"/>
              <a:t>9 Feb 22</a:t>
            </a:r>
            <a:endParaRPr lang="en-US" dirty="0"/>
          </a:p>
        </p:txBody>
      </p:sp>
      <p:sp>
        <p:nvSpPr>
          <p:cNvPr id="6" name="Slide Number Placeholder 5">
            <a:extLst>
              <a:ext uri="{FF2B5EF4-FFF2-40B4-BE49-F238E27FC236}">
                <a16:creationId xmlns:a16="http://schemas.microsoft.com/office/drawing/2014/main" id="{0A8A4E6A-C2C3-9F7B-0832-5D10240C8D23}"/>
              </a:ext>
            </a:extLst>
          </p:cNvPr>
          <p:cNvSpPr>
            <a:spLocks noGrp="1"/>
          </p:cNvSpPr>
          <p:nvPr>
            <p:ph type="sldNum" sz="quarter" idx="12"/>
          </p:nvPr>
        </p:nvSpPr>
        <p:spPr/>
        <p:txBody>
          <a:bodyPr/>
          <a:lstStyle/>
          <a:p>
            <a:fld id="{6D22F896-40B5-4ADD-8801-0D06FADFA095}" type="slidenum">
              <a:rPr lang="en-US" smtClean="0"/>
              <a:t>4</a:t>
            </a:fld>
            <a:endParaRPr lang="en-US" dirty="0"/>
          </a:p>
        </p:txBody>
      </p:sp>
      <p:sp>
        <p:nvSpPr>
          <p:cNvPr id="7" name="Footer Placeholder 4">
            <a:extLst>
              <a:ext uri="{FF2B5EF4-FFF2-40B4-BE49-F238E27FC236}">
                <a16:creationId xmlns:a16="http://schemas.microsoft.com/office/drawing/2014/main" id="{BE82A169-A967-75E8-825F-6FB8B66C3F69}"/>
              </a:ext>
            </a:extLst>
          </p:cNvPr>
          <p:cNvSpPr txBox="1">
            <a:spLocks/>
          </p:cNvSpPr>
          <p:nvPr/>
        </p:nvSpPr>
        <p:spPr>
          <a:xfrm>
            <a:off x="2180109" y="6283325"/>
            <a:ext cx="7669217" cy="5334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a:t>The content has not been approved or adopted by NASA, JPL, or the California Institute of Technology. Any views and opinions expressed herein do not necessarily state or reflect those of NASA, JPL, or the California Institute of Technology. </a:t>
            </a:r>
          </a:p>
          <a:p>
            <a:pPr algn="ctr"/>
            <a:r>
              <a:rPr lang="en-US" sz="1000" dirty="0"/>
              <a:t>© 2022 California Institute of Technology. Government sponsorship acknowledged</a:t>
            </a:r>
          </a:p>
        </p:txBody>
      </p:sp>
    </p:spTree>
    <p:extLst>
      <p:ext uri="{BB962C8B-B14F-4D97-AF65-F5344CB8AC3E}">
        <p14:creationId xmlns:p14="http://schemas.microsoft.com/office/powerpoint/2010/main" val="3199657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69B1F-B795-CD46-B204-5EE0D83D2A88}"/>
              </a:ext>
            </a:extLst>
          </p:cNvPr>
          <p:cNvSpPr>
            <a:spLocks noGrp="1"/>
          </p:cNvSpPr>
          <p:nvPr>
            <p:ph type="title"/>
          </p:nvPr>
        </p:nvSpPr>
        <p:spPr>
          <a:xfrm>
            <a:off x="1207316" y="327514"/>
            <a:ext cx="9905998" cy="739285"/>
          </a:xfrm>
        </p:spPr>
        <p:txBody>
          <a:bodyPr/>
          <a:lstStyle/>
          <a:p>
            <a:r>
              <a:rPr lang="en-US" dirty="0"/>
              <a:t>Zero trust Architecture tenets (NIST 800-207)</a:t>
            </a:r>
          </a:p>
        </p:txBody>
      </p:sp>
      <p:sp>
        <p:nvSpPr>
          <p:cNvPr id="3" name="Content Placeholder 2">
            <a:extLst>
              <a:ext uri="{FF2B5EF4-FFF2-40B4-BE49-F238E27FC236}">
                <a16:creationId xmlns:a16="http://schemas.microsoft.com/office/drawing/2014/main" id="{CDC27D29-F591-4B4F-9186-2AF835ABA392}"/>
              </a:ext>
            </a:extLst>
          </p:cNvPr>
          <p:cNvSpPr>
            <a:spLocks noGrp="1"/>
          </p:cNvSpPr>
          <p:nvPr>
            <p:ph idx="1"/>
          </p:nvPr>
        </p:nvSpPr>
        <p:spPr>
          <a:xfrm>
            <a:off x="1207315" y="1236232"/>
            <a:ext cx="9905999" cy="4929789"/>
          </a:xfrm>
        </p:spPr>
        <p:txBody>
          <a:bodyPr>
            <a:normAutofit lnSpcReduction="10000"/>
          </a:bodyPr>
          <a:lstStyle/>
          <a:p>
            <a:r>
              <a:rPr lang="en-US" dirty="0"/>
              <a:t>Zero Trust:  Anyone (or anything) accessing (sensitive) data needs to be both properly authenticated (we know who they are) AND authorized (they, by policy, have a right to access that data, system, etc.)</a:t>
            </a:r>
            <a:endParaRPr lang="en-US" sz="2800" dirty="0"/>
          </a:p>
          <a:p>
            <a:pPr lvl="0"/>
            <a:r>
              <a:rPr lang="en-US" dirty="0"/>
              <a:t>Zero Trust uses technologies that consist of applications, endpoints, and networking infrastructure (esp. identities and access controls) to ensure only authorized access is granted.</a:t>
            </a:r>
          </a:p>
          <a:p>
            <a:pPr lvl="0"/>
            <a:r>
              <a:rPr lang="en-US" dirty="0"/>
              <a:t>Zero Trust Assertions</a:t>
            </a:r>
          </a:p>
          <a:p>
            <a:pPr lvl="1"/>
            <a:r>
              <a:rPr lang="en-US" u="sng" dirty="0"/>
              <a:t>The Network is Always Hostile</a:t>
            </a:r>
            <a:endParaRPr lang="en-US" dirty="0"/>
          </a:p>
          <a:p>
            <a:pPr lvl="1"/>
            <a:r>
              <a:rPr lang="en-US" dirty="0"/>
              <a:t>External and Internal Threats exist on the network at all times</a:t>
            </a:r>
          </a:p>
          <a:p>
            <a:pPr lvl="1"/>
            <a:r>
              <a:rPr lang="en-US" dirty="0"/>
              <a:t>Network location is not sufficient for determining trust in a network</a:t>
            </a:r>
          </a:p>
          <a:p>
            <a:pPr lvl="1"/>
            <a:r>
              <a:rPr lang="en-US" dirty="0"/>
              <a:t>Every device, user, and network flow is authenticated and authorized</a:t>
            </a:r>
          </a:p>
          <a:p>
            <a:pPr marL="0" indent="0">
              <a:buNone/>
            </a:pPr>
            <a:endParaRPr lang="en-US" dirty="0"/>
          </a:p>
        </p:txBody>
      </p:sp>
      <p:sp>
        <p:nvSpPr>
          <p:cNvPr id="4" name="Date Placeholder 3">
            <a:extLst>
              <a:ext uri="{FF2B5EF4-FFF2-40B4-BE49-F238E27FC236}">
                <a16:creationId xmlns:a16="http://schemas.microsoft.com/office/drawing/2014/main" id="{C87B6FC9-A2D6-CF48-ABFA-09623F984112}"/>
              </a:ext>
            </a:extLst>
          </p:cNvPr>
          <p:cNvSpPr>
            <a:spLocks noGrp="1"/>
          </p:cNvSpPr>
          <p:nvPr>
            <p:ph type="dt" sz="half" idx="10"/>
          </p:nvPr>
        </p:nvSpPr>
        <p:spPr/>
        <p:txBody>
          <a:bodyPr/>
          <a:lstStyle/>
          <a:p>
            <a:r>
              <a:rPr lang="en-US"/>
              <a:t>9 Feb 22</a:t>
            </a:r>
            <a:endParaRPr lang="en-US" dirty="0"/>
          </a:p>
        </p:txBody>
      </p:sp>
      <p:sp>
        <p:nvSpPr>
          <p:cNvPr id="6" name="Slide Number Placeholder 5">
            <a:extLst>
              <a:ext uri="{FF2B5EF4-FFF2-40B4-BE49-F238E27FC236}">
                <a16:creationId xmlns:a16="http://schemas.microsoft.com/office/drawing/2014/main" id="{3B37DFDF-95AF-DDA1-45DF-5DACE13348CD}"/>
              </a:ext>
            </a:extLst>
          </p:cNvPr>
          <p:cNvSpPr>
            <a:spLocks noGrp="1"/>
          </p:cNvSpPr>
          <p:nvPr>
            <p:ph type="sldNum" sz="quarter" idx="12"/>
          </p:nvPr>
        </p:nvSpPr>
        <p:spPr/>
        <p:txBody>
          <a:bodyPr/>
          <a:lstStyle/>
          <a:p>
            <a:fld id="{6D22F896-40B5-4ADD-8801-0D06FADFA095}" type="slidenum">
              <a:rPr lang="en-US" smtClean="0"/>
              <a:t>5</a:t>
            </a:fld>
            <a:endParaRPr lang="en-US" dirty="0"/>
          </a:p>
        </p:txBody>
      </p:sp>
      <p:sp>
        <p:nvSpPr>
          <p:cNvPr id="7" name="Footer Placeholder 4">
            <a:extLst>
              <a:ext uri="{FF2B5EF4-FFF2-40B4-BE49-F238E27FC236}">
                <a16:creationId xmlns:a16="http://schemas.microsoft.com/office/drawing/2014/main" id="{CB2A3939-F366-7E6B-ED18-16375F8E0C3E}"/>
              </a:ext>
            </a:extLst>
          </p:cNvPr>
          <p:cNvSpPr txBox="1">
            <a:spLocks/>
          </p:cNvSpPr>
          <p:nvPr/>
        </p:nvSpPr>
        <p:spPr>
          <a:xfrm>
            <a:off x="2180109" y="6283325"/>
            <a:ext cx="7669217" cy="5334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a:t>The content has not been approved or adopted by NASA, JPL, or the California Institute of Technology. Any views and opinions expressed herein do not necessarily state or reflect those of NASA, JPL, or the California Institute of Technology. </a:t>
            </a:r>
          </a:p>
          <a:p>
            <a:pPr algn="ctr"/>
            <a:r>
              <a:rPr lang="en-US" sz="1000" dirty="0"/>
              <a:t>© 2022 California Institute of Technology. Government sponsorship acknowledged</a:t>
            </a:r>
          </a:p>
        </p:txBody>
      </p:sp>
    </p:spTree>
    <p:extLst>
      <p:ext uri="{BB962C8B-B14F-4D97-AF65-F5344CB8AC3E}">
        <p14:creationId xmlns:p14="http://schemas.microsoft.com/office/powerpoint/2010/main" val="810139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450DF90E-E9C1-0743-B394-D8E090B9964F}"/>
              </a:ext>
            </a:extLst>
          </p:cNvPr>
          <p:cNvSpPr/>
          <p:nvPr/>
        </p:nvSpPr>
        <p:spPr>
          <a:xfrm>
            <a:off x="2889115" y="2319282"/>
            <a:ext cx="6663447" cy="3560324"/>
          </a:xfrm>
          <a:prstGeom prst="roundRect">
            <a:avLst>
              <a:gd name="adj" fmla="val 303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B9CFE5-6667-A34F-A70E-979AA1BE3E3C}"/>
              </a:ext>
            </a:extLst>
          </p:cNvPr>
          <p:cNvSpPr>
            <a:spLocks noGrp="1"/>
          </p:cNvSpPr>
          <p:nvPr>
            <p:ph type="title"/>
          </p:nvPr>
        </p:nvSpPr>
        <p:spPr>
          <a:xfrm>
            <a:off x="1143001" y="447469"/>
            <a:ext cx="9905998" cy="821176"/>
          </a:xfrm>
        </p:spPr>
        <p:txBody>
          <a:bodyPr>
            <a:normAutofit fontScale="90000"/>
          </a:bodyPr>
          <a:lstStyle/>
          <a:p>
            <a:r>
              <a:rPr lang="en-US" dirty="0"/>
              <a:t>Adapted “Zero Trust” Security Approach</a:t>
            </a:r>
            <a:br>
              <a:rPr lang="en-US" dirty="0"/>
            </a:br>
            <a:r>
              <a:rPr lang="en-US" sz="2200" dirty="0"/>
              <a:t>(Derived from: NIST 800-207: Zero Trust Architecture)</a:t>
            </a:r>
            <a:endParaRPr lang="en-US" dirty="0"/>
          </a:p>
        </p:txBody>
      </p:sp>
      <p:sp>
        <p:nvSpPr>
          <p:cNvPr id="7" name="Rounded Rectangle 6">
            <a:extLst>
              <a:ext uri="{FF2B5EF4-FFF2-40B4-BE49-F238E27FC236}">
                <a16:creationId xmlns:a16="http://schemas.microsoft.com/office/drawing/2014/main" id="{3D7BDD2F-8274-0E4F-8658-829025D70401}"/>
              </a:ext>
            </a:extLst>
          </p:cNvPr>
          <p:cNvSpPr/>
          <p:nvPr/>
        </p:nvSpPr>
        <p:spPr>
          <a:xfrm>
            <a:off x="5210606" y="2387376"/>
            <a:ext cx="2431915" cy="1575882"/>
          </a:xfrm>
          <a:prstGeom prst="roundRect">
            <a:avLst>
              <a:gd name="adj" fmla="val 30328"/>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a:extLst>
              <a:ext uri="{FF2B5EF4-FFF2-40B4-BE49-F238E27FC236}">
                <a16:creationId xmlns:a16="http://schemas.microsoft.com/office/drawing/2014/main" id="{C23E73B8-012E-724C-83B6-409BFD6EDFFD}"/>
              </a:ext>
            </a:extLst>
          </p:cNvPr>
          <p:cNvSpPr/>
          <p:nvPr/>
        </p:nvSpPr>
        <p:spPr>
          <a:xfrm>
            <a:off x="5680953" y="4264813"/>
            <a:ext cx="1429966" cy="1303507"/>
          </a:xfrm>
          <a:prstGeom prst="roundRect">
            <a:avLst>
              <a:gd name="adj" fmla="val 30328"/>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an 8">
            <a:extLst>
              <a:ext uri="{FF2B5EF4-FFF2-40B4-BE49-F238E27FC236}">
                <a16:creationId xmlns:a16="http://schemas.microsoft.com/office/drawing/2014/main" id="{30F7A1D5-343E-6F41-909F-8A4CECE04552}"/>
              </a:ext>
            </a:extLst>
          </p:cNvPr>
          <p:cNvSpPr/>
          <p:nvPr/>
        </p:nvSpPr>
        <p:spPr>
          <a:xfrm>
            <a:off x="7928042" y="4534559"/>
            <a:ext cx="1070044" cy="749030"/>
          </a:xfrm>
          <a:prstGeom prst="ca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4B5D0619-123A-3849-87C5-53708FD57505}"/>
              </a:ext>
            </a:extLst>
          </p:cNvPr>
          <p:cNvSpPr/>
          <p:nvPr/>
        </p:nvSpPr>
        <p:spPr>
          <a:xfrm>
            <a:off x="2990281" y="4765789"/>
            <a:ext cx="758757" cy="379378"/>
          </a:xfrm>
          <a:prstGeom prst="roundRect">
            <a:avLst>
              <a:gd name="adj" fmla="val 30328"/>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eft Arrow 16">
            <a:extLst>
              <a:ext uri="{FF2B5EF4-FFF2-40B4-BE49-F238E27FC236}">
                <a16:creationId xmlns:a16="http://schemas.microsoft.com/office/drawing/2014/main" id="{2F53AD5E-8D30-0142-8996-6234510FC20F}"/>
              </a:ext>
            </a:extLst>
          </p:cNvPr>
          <p:cNvSpPr/>
          <p:nvPr/>
        </p:nvSpPr>
        <p:spPr>
          <a:xfrm>
            <a:off x="9610471" y="3384462"/>
            <a:ext cx="703310" cy="532186"/>
          </a:xfrm>
          <a:prstGeom prst="lef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eft Arrow 17">
            <a:extLst>
              <a:ext uri="{FF2B5EF4-FFF2-40B4-BE49-F238E27FC236}">
                <a16:creationId xmlns:a16="http://schemas.microsoft.com/office/drawing/2014/main" id="{9E793EC9-65D3-EE46-8000-783791AC19B9}"/>
              </a:ext>
            </a:extLst>
          </p:cNvPr>
          <p:cNvSpPr/>
          <p:nvPr/>
        </p:nvSpPr>
        <p:spPr>
          <a:xfrm>
            <a:off x="9657165" y="4996406"/>
            <a:ext cx="703310" cy="532186"/>
          </a:xfrm>
          <a:prstGeom prst="lef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Left Arrow 18">
            <a:extLst>
              <a:ext uri="{FF2B5EF4-FFF2-40B4-BE49-F238E27FC236}">
                <a16:creationId xmlns:a16="http://schemas.microsoft.com/office/drawing/2014/main" id="{1E343885-1790-BA4C-B8B8-C6302EBCCF10}"/>
              </a:ext>
            </a:extLst>
          </p:cNvPr>
          <p:cNvSpPr/>
          <p:nvPr/>
        </p:nvSpPr>
        <p:spPr>
          <a:xfrm>
            <a:off x="9619064" y="4179293"/>
            <a:ext cx="703310" cy="532186"/>
          </a:xfrm>
          <a:prstGeom prst="lef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eft Arrow 19">
            <a:extLst>
              <a:ext uri="{FF2B5EF4-FFF2-40B4-BE49-F238E27FC236}">
                <a16:creationId xmlns:a16="http://schemas.microsoft.com/office/drawing/2014/main" id="{1ED94976-B009-A24F-953F-EA301882C96A}"/>
              </a:ext>
            </a:extLst>
          </p:cNvPr>
          <p:cNvSpPr/>
          <p:nvPr/>
        </p:nvSpPr>
        <p:spPr>
          <a:xfrm rot="10800000">
            <a:off x="2126085" y="3474846"/>
            <a:ext cx="703310" cy="532186"/>
          </a:xfrm>
          <a:prstGeom prst="lef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Left Arrow 20">
            <a:extLst>
              <a:ext uri="{FF2B5EF4-FFF2-40B4-BE49-F238E27FC236}">
                <a16:creationId xmlns:a16="http://schemas.microsoft.com/office/drawing/2014/main" id="{550D0F6B-FD5F-3F48-B7F4-3EECD646300C}"/>
              </a:ext>
            </a:extLst>
          </p:cNvPr>
          <p:cNvSpPr/>
          <p:nvPr/>
        </p:nvSpPr>
        <p:spPr>
          <a:xfrm rot="10800000">
            <a:off x="2123166" y="4268663"/>
            <a:ext cx="703310" cy="532186"/>
          </a:xfrm>
          <a:prstGeom prst="lef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Left Arrow 21">
            <a:extLst>
              <a:ext uri="{FF2B5EF4-FFF2-40B4-BE49-F238E27FC236}">
                <a16:creationId xmlns:a16="http://schemas.microsoft.com/office/drawing/2014/main" id="{D9CD04BD-5C28-B342-A77B-A4FAB4B4B6CD}"/>
              </a:ext>
            </a:extLst>
          </p:cNvPr>
          <p:cNvSpPr/>
          <p:nvPr/>
        </p:nvSpPr>
        <p:spPr>
          <a:xfrm rot="10800000">
            <a:off x="2119925" y="5075046"/>
            <a:ext cx="703310" cy="532186"/>
          </a:xfrm>
          <a:prstGeom prst="lef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10D9088-9EC8-6447-990D-0B4AE552F6E4}"/>
              </a:ext>
            </a:extLst>
          </p:cNvPr>
          <p:cNvSpPr/>
          <p:nvPr/>
        </p:nvSpPr>
        <p:spPr>
          <a:xfrm>
            <a:off x="10248119" y="3311504"/>
            <a:ext cx="1042804" cy="65175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Data Access Policy</a:t>
            </a:r>
          </a:p>
        </p:txBody>
      </p:sp>
      <p:sp>
        <p:nvSpPr>
          <p:cNvPr id="12" name="Rectangle 11">
            <a:extLst>
              <a:ext uri="{FF2B5EF4-FFF2-40B4-BE49-F238E27FC236}">
                <a16:creationId xmlns:a16="http://schemas.microsoft.com/office/drawing/2014/main" id="{2BCABBD8-F88E-3D49-A5BE-2F8895379015}"/>
              </a:ext>
            </a:extLst>
          </p:cNvPr>
          <p:cNvSpPr/>
          <p:nvPr/>
        </p:nvSpPr>
        <p:spPr>
          <a:xfrm>
            <a:off x="10248119" y="4123760"/>
            <a:ext cx="1042804" cy="65175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Certificate</a:t>
            </a:r>
          </a:p>
        </p:txBody>
      </p:sp>
      <p:sp>
        <p:nvSpPr>
          <p:cNvPr id="13" name="Rectangle 12">
            <a:extLst>
              <a:ext uri="{FF2B5EF4-FFF2-40B4-BE49-F238E27FC236}">
                <a16:creationId xmlns:a16="http://schemas.microsoft.com/office/drawing/2014/main" id="{865397C2-E003-0D48-989D-C518EFDAC43C}"/>
              </a:ext>
            </a:extLst>
          </p:cNvPr>
          <p:cNvSpPr/>
          <p:nvPr/>
        </p:nvSpPr>
        <p:spPr>
          <a:xfrm>
            <a:off x="10248119" y="4955478"/>
            <a:ext cx="1042804" cy="65175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ID Management</a:t>
            </a:r>
          </a:p>
        </p:txBody>
      </p:sp>
      <p:sp>
        <p:nvSpPr>
          <p:cNvPr id="14" name="Rectangle 13">
            <a:extLst>
              <a:ext uri="{FF2B5EF4-FFF2-40B4-BE49-F238E27FC236}">
                <a16:creationId xmlns:a16="http://schemas.microsoft.com/office/drawing/2014/main" id="{1BAE7B9F-D615-2644-B159-4B8A61922C38}"/>
              </a:ext>
            </a:extLst>
          </p:cNvPr>
          <p:cNvSpPr/>
          <p:nvPr/>
        </p:nvSpPr>
        <p:spPr>
          <a:xfrm>
            <a:off x="1180072" y="5043025"/>
            <a:ext cx="1042804" cy="65175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Activity logs</a:t>
            </a:r>
          </a:p>
        </p:txBody>
      </p:sp>
      <p:sp>
        <p:nvSpPr>
          <p:cNvPr id="15" name="Rectangle 14">
            <a:extLst>
              <a:ext uri="{FF2B5EF4-FFF2-40B4-BE49-F238E27FC236}">
                <a16:creationId xmlns:a16="http://schemas.microsoft.com/office/drawing/2014/main" id="{6A1465B8-6AE2-FB4B-B5E8-9E8CB5077976}"/>
              </a:ext>
            </a:extLst>
          </p:cNvPr>
          <p:cNvSpPr/>
          <p:nvPr/>
        </p:nvSpPr>
        <p:spPr>
          <a:xfrm>
            <a:off x="1177153" y="4225295"/>
            <a:ext cx="1042804" cy="65175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SIEM System</a:t>
            </a:r>
          </a:p>
        </p:txBody>
      </p:sp>
      <p:sp>
        <p:nvSpPr>
          <p:cNvPr id="16" name="Rectangle 15">
            <a:extLst>
              <a:ext uri="{FF2B5EF4-FFF2-40B4-BE49-F238E27FC236}">
                <a16:creationId xmlns:a16="http://schemas.microsoft.com/office/drawing/2014/main" id="{10EB327B-5C8C-7742-A570-A3F2BF7EA8DC}"/>
              </a:ext>
            </a:extLst>
          </p:cNvPr>
          <p:cNvSpPr/>
          <p:nvPr/>
        </p:nvSpPr>
        <p:spPr>
          <a:xfrm>
            <a:off x="1177153" y="3413646"/>
            <a:ext cx="1042804" cy="65175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CDM System</a:t>
            </a:r>
          </a:p>
        </p:txBody>
      </p:sp>
      <p:sp>
        <p:nvSpPr>
          <p:cNvPr id="23" name="Rectangle 22">
            <a:extLst>
              <a:ext uri="{FF2B5EF4-FFF2-40B4-BE49-F238E27FC236}">
                <a16:creationId xmlns:a16="http://schemas.microsoft.com/office/drawing/2014/main" id="{05C6AAE7-D029-4E44-B427-AA02F14A4538}"/>
              </a:ext>
            </a:extLst>
          </p:cNvPr>
          <p:cNvSpPr/>
          <p:nvPr/>
        </p:nvSpPr>
        <p:spPr>
          <a:xfrm>
            <a:off x="3498553" y="3105514"/>
            <a:ext cx="1415965" cy="369332"/>
          </a:xfrm>
          <a:prstGeom prst="rect">
            <a:avLst/>
          </a:prstGeom>
        </p:spPr>
        <p:txBody>
          <a:bodyPr wrap="none">
            <a:spAutoFit/>
          </a:bodyPr>
          <a:lstStyle/>
          <a:p>
            <a:r>
              <a:rPr lang="en-US" dirty="0">
                <a:solidFill>
                  <a:schemeClr val="bg1"/>
                </a:solidFill>
              </a:rPr>
              <a:t>Control Plane</a:t>
            </a:r>
          </a:p>
        </p:txBody>
      </p:sp>
      <p:sp>
        <p:nvSpPr>
          <p:cNvPr id="24" name="Rectangle 23">
            <a:extLst>
              <a:ext uri="{FF2B5EF4-FFF2-40B4-BE49-F238E27FC236}">
                <a16:creationId xmlns:a16="http://schemas.microsoft.com/office/drawing/2014/main" id="{5ACF4D99-54FA-D34B-A368-F37F09299350}"/>
              </a:ext>
            </a:extLst>
          </p:cNvPr>
          <p:cNvSpPr/>
          <p:nvPr/>
        </p:nvSpPr>
        <p:spPr>
          <a:xfrm>
            <a:off x="7047099" y="5490818"/>
            <a:ext cx="1213794" cy="369332"/>
          </a:xfrm>
          <a:prstGeom prst="rect">
            <a:avLst/>
          </a:prstGeom>
        </p:spPr>
        <p:txBody>
          <a:bodyPr wrap="none">
            <a:spAutoFit/>
          </a:bodyPr>
          <a:lstStyle/>
          <a:p>
            <a:r>
              <a:rPr lang="en-US" dirty="0">
                <a:solidFill>
                  <a:schemeClr val="bg1"/>
                </a:solidFill>
              </a:rPr>
              <a:t>Data Plane</a:t>
            </a:r>
          </a:p>
        </p:txBody>
      </p:sp>
      <p:sp>
        <p:nvSpPr>
          <p:cNvPr id="25" name="Rectangle 24">
            <a:extLst>
              <a:ext uri="{FF2B5EF4-FFF2-40B4-BE49-F238E27FC236}">
                <a16:creationId xmlns:a16="http://schemas.microsoft.com/office/drawing/2014/main" id="{254290C2-7D1E-724C-9F5E-E8960628ED13}"/>
              </a:ext>
            </a:extLst>
          </p:cNvPr>
          <p:cNvSpPr/>
          <p:nvPr/>
        </p:nvSpPr>
        <p:spPr>
          <a:xfrm>
            <a:off x="4917731" y="4637014"/>
            <a:ext cx="763222" cy="276999"/>
          </a:xfrm>
          <a:prstGeom prst="rect">
            <a:avLst/>
          </a:prstGeom>
        </p:spPr>
        <p:txBody>
          <a:bodyPr wrap="none">
            <a:spAutoFit/>
          </a:bodyPr>
          <a:lstStyle/>
          <a:p>
            <a:r>
              <a:rPr lang="en-US" sz="1200" dirty="0">
                <a:solidFill>
                  <a:schemeClr val="bg1"/>
                </a:solidFill>
              </a:rPr>
              <a:t>Untrusted</a:t>
            </a:r>
          </a:p>
        </p:txBody>
      </p:sp>
      <p:sp>
        <p:nvSpPr>
          <p:cNvPr id="26" name="Rectangle 25">
            <a:extLst>
              <a:ext uri="{FF2B5EF4-FFF2-40B4-BE49-F238E27FC236}">
                <a16:creationId xmlns:a16="http://schemas.microsoft.com/office/drawing/2014/main" id="{4F96B93B-6309-9549-BA56-62DA19842061}"/>
              </a:ext>
            </a:extLst>
          </p:cNvPr>
          <p:cNvSpPr/>
          <p:nvPr/>
        </p:nvSpPr>
        <p:spPr>
          <a:xfrm>
            <a:off x="7137869" y="4637013"/>
            <a:ext cx="620876" cy="276999"/>
          </a:xfrm>
          <a:prstGeom prst="rect">
            <a:avLst/>
          </a:prstGeom>
        </p:spPr>
        <p:txBody>
          <a:bodyPr wrap="none">
            <a:spAutoFit/>
          </a:bodyPr>
          <a:lstStyle/>
          <a:p>
            <a:r>
              <a:rPr lang="en-US" sz="1200" dirty="0">
                <a:solidFill>
                  <a:schemeClr val="bg1"/>
                </a:solidFill>
              </a:rPr>
              <a:t>Trusted</a:t>
            </a:r>
          </a:p>
        </p:txBody>
      </p:sp>
      <p:sp>
        <p:nvSpPr>
          <p:cNvPr id="27" name="Rectangle 26">
            <a:extLst>
              <a:ext uri="{FF2B5EF4-FFF2-40B4-BE49-F238E27FC236}">
                <a16:creationId xmlns:a16="http://schemas.microsoft.com/office/drawing/2014/main" id="{21EB8FB1-B830-684E-BDBF-5F088306B01D}"/>
              </a:ext>
            </a:extLst>
          </p:cNvPr>
          <p:cNvSpPr/>
          <p:nvPr/>
        </p:nvSpPr>
        <p:spPr>
          <a:xfrm>
            <a:off x="3061435" y="4773693"/>
            <a:ext cx="593432" cy="369332"/>
          </a:xfrm>
          <a:prstGeom prst="rect">
            <a:avLst/>
          </a:prstGeom>
        </p:spPr>
        <p:txBody>
          <a:bodyPr wrap="none">
            <a:spAutoFit/>
          </a:bodyPr>
          <a:lstStyle/>
          <a:p>
            <a:r>
              <a:rPr lang="en-US" dirty="0">
                <a:solidFill>
                  <a:schemeClr val="bg1"/>
                </a:solidFill>
              </a:rPr>
              <a:t>User</a:t>
            </a:r>
          </a:p>
        </p:txBody>
      </p:sp>
      <p:sp>
        <p:nvSpPr>
          <p:cNvPr id="28" name="Rectangle 27">
            <a:extLst>
              <a:ext uri="{FF2B5EF4-FFF2-40B4-BE49-F238E27FC236}">
                <a16:creationId xmlns:a16="http://schemas.microsoft.com/office/drawing/2014/main" id="{63118797-481A-2B4D-A78B-46D2F6C97F29}"/>
              </a:ext>
            </a:extLst>
          </p:cNvPr>
          <p:cNvSpPr/>
          <p:nvPr/>
        </p:nvSpPr>
        <p:spPr>
          <a:xfrm>
            <a:off x="7971807" y="4646986"/>
            <a:ext cx="982513" cy="646331"/>
          </a:xfrm>
          <a:prstGeom prst="rect">
            <a:avLst/>
          </a:prstGeom>
        </p:spPr>
        <p:txBody>
          <a:bodyPr wrap="none">
            <a:spAutoFit/>
          </a:bodyPr>
          <a:lstStyle/>
          <a:p>
            <a:pPr algn="ctr"/>
            <a:r>
              <a:rPr lang="en-US" dirty="0">
                <a:solidFill>
                  <a:schemeClr val="bg1"/>
                </a:solidFill>
              </a:rPr>
              <a:t>Asset /</a:t>
            </a:r>
          </a:p>
          <a:p>
            <a:pPr algn="ctr"/>
            <a:r>
              <a:rPr lang="en-US" dirty="0">
                <a:solidFill>
                  <a:schemeClr val="bg1"/>
                </a:solidFill>
              </a:rPr>
              <a:t>Resource</a:t>
            </a:r>
          </a:p>
        </p:txBody>
      </p:sp>
      <p:sp>
        <p:nvSpPr>
          <p:cNvPr id="29" name="Rectangle 28">
            <a:extLst>
              <a:ext uri="{FF2B5EF4-FFF2-40B4-BE49-F238E27FC236}">
                <a16:creationId xmlns:a16="http://schemas.microsoft.com/office/drawing/2014/main" id="{4D2116F6-5643-DF45-9B54-4DD3319CCA6B}"/>
              </a:ext>
            </a:extLst>
          </p:cNvPr>
          <p:cNvSpPr/>
          <p:nvPr/>
        </p:nvSpPr>
        <p:spPr>
          <a:xfrm>
            <a:off x="5752073" y="4471710"/>
            <a:ext cx="1287725" cy="923330"/>
          </a:xfrm>
          <a:prstGeom prst="rect">
            <a:avLst/>
          </a:prstGeom>
        </p:spPr>
        <p:txBody>
          <a:bodyPr wrap="none">
            <a:spAutoFit/>
          </a:bodyPr>
          <a:lstStyle/>
          <a:p>
            <a:pPr algn="ctr"/>
            <a:r>
              <a:rPr lang="en-US" dirty="0">
                <a:solidFill>
                  <a:schemeClr val="bg1"/>
                </a:solidFill>
              </a:rPr>
              <a:t>Policy</a:t>
            </a:r>
          </a:p>
          <a:p>
            <a:pPr algn="ctr"/>
            <a:r>
              <a:rPr lang="en-US" dirty="0">
                <a:solidFill>
                  <a:schemeClr val="bg1"/>
                </a:solidFill>
              </a:rPr>
              <a:t>Enforcement</a:t>
            </a:r>
          </a:p>
          <a:p>
            <a:pPr algn="ctr"/>
            <a:r>
              <a:rPr lang="en-US" dirty="0">
                <a:solidFill>
                  <a:schemeClr val="bg1"/>
                </a:solidFill>
              </a:rPr>
              <a:t>Point (PEP)</a:t>
            </a:r>
          </a:p>
        </p:txBody>
      </p:sp>
      <p:cxnSp>
        <p:nvCxnSpPr>
          <p:cNvPr id="31" name="Straight Connector 30">
            <a:extLst>
              <a:ext uri="{FF2B5EF4-FFF2-40B4-BE49-F238E27FC236}">
                <a16:creationId xmlns:a16="http://schemas.microsoft.com/office/drawing/2014/main" id="{BC1E000F-69F4-E44A-9630-30855963D021}"/>
              </a:ext>
            </a:extLst>
          </p:cNvPr>
          <p:cNvCxnSpPr>
            <a:cxnSpLocks/>
          </p:cNvCxnSpPr>
          <p:nvPr/>
        </p:nvCxnSpPr>
        <p:spPr>
          <a:xfrm flipV="1">
            <a:off x="2896817" y="4325727"/>
            <a:ext cx="6655745" cy="9732"/>
          </a:xfrm>
          <a:prstGeom prst="line">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5AF547A1-97BB-A746-B27F-C73206C66F33}"/>
              </a:ext>
            </a:extLst>
          </p:cNvPr>
          <p:cNvCxnSpPr/>
          <p:nvPr/>
        </p:nvCxnSpPr>
        <p:spPr>
          <a:xfrm>
            <a:off x="6096000" y="3970110"/>
            <a:ext cx="0" cy="292561"/>
          </a:xfrm>
          <a:prstGeom prst="straightConnector1">
            <a:avLst/>
          </a:prstGeom>
          <a:ln w="28575">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3C477378-03F1-B14E-911F-D5E2B167AB25}"/>
              </a:ext>
            </a:extLst>
          </p:cNvPr>
          <p:cNvCxnSpPr>
            <a:cxnSpLocks/>
          </p:cNvCxnSpPr>
          <p:nvPr/>
        </p:nvCxnSpPr>
        <p:spPr>
          <a:xfrm flipV="1">
            <a:off x="6752943" y="3958184"/>
            <a:ext cx="0" cy="304487"/>
          </a:xfrm>
          <a:prstGeom prst="straightConnector1">
            <a:avLst/>
          </a:prstGeom>
          <a:ln w="28575">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40" name="Graphic 39" descr="Internet">
            <a:extLst>
              <a:ext uri="{FF2B5EF4-FFF2-40B4-BE49-F238E27FC236}">
                <a16:creationId xmlns:a16="http://schemas.microsoft.com/office/drawing/2014/main" id="{C4D4CAC3-7447-D246-9F49-AD65A35D4F5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934952" y="4351054"/>
            <a:ext cx="1217368" cy="1217368"/>
          </a:xfrm>
          <a:prstGeom prst="rect">
            <a:avLst/>
          </a:prstGeom>
        </p:spPr>
      </p:pic>
      <p:sp>
        <p:nvSpPr>
          <p:cNvPr id="41" name="Rounded Rectangle 40">
            <a:extLst>
              <a:ext uri="{FF2B5EF4-FFF2-40B4-BE49-F238E27FC236}">
                <a16:creationId xmlns:a16="http://schemas.microsoft.com/office/drawing/2014/main" id="{09B078BB-5286-374D-A88E-A14B48E1642A}"/>
              </a:ext>
            </a:extLst>
          </p:cNvPr>
          <p:cNvSpPr/>
          <p:nvPr/>
        </p:nvSpPr>
        <p:spPr>
          <a:xfrm>
            <a:off x="5727430" y="2601835"/>
            <a:ext cx="1398265" cy="461685"/>
          </a:xfrm>
          <a:prstGeom prst="roundRect">
            <a:avLst>
              <a:gd name="adj" fmla="val 39294"/>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Policy Engine</a:t>
            </a:r>
          </a:p>
        </p:txBody>
      </p:sp>
      <p:sp>
        <p:nvSpPr>
          <p:cNvPr id="42" name="Rounded Rectangle 41">
            <a:extLst>
              <a:ext uri="{FF2B5EF4-FFF2-40B4-BE49-F238E27FC236}">
                <a16:creationId xmlns:a16="http://schemas.microsoft.com/office/drawing/2014/main" id="{74BE625D-35BE-7F48-8A29-2841C78144B9}"/>
              </a:ext>
            </a:extLst>
          </p:cNvPr>
          <p:cNvSpPr/>
          <p:nvPr/>
        </p:nvSpPr>
        <p:spPr>
          <a:xfrm>
            <a:off x="5727430" y="3309192"/>
            <a:ext cx="1398265" cy="461685"/>
          </a:xfrm>
          <a:prstGeom prst="roundRect">
            <a:avLst>
              <a:gd name="adj" fmla="val 39294"/>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Policy Administrator</a:t>
            </a:r>
          </a:p>
        </p:txBody>
      </p:sp>
      <p:cxnSp>
        <p:nvCxnSpPr>
          <p:cNvPr id="43" name="Straight Arrow Connector 42">
            <a:extLst>
              <a:ext uri="{FF2B5EF4-FFF2-40B4-BE49-F238E27FC236}">
                <a16:creationId xmlns:a16="http://schemas.microsoft.com/office/drawing/2014/main" id="{AEF2D220-AF0D-EA41-BC16-7950595C95BD}"/>
              </a:ext>
            </a:extLst>
          </p:cNvPr>
          <p:cNvCxnSpPr>
            <a:cxnSpLocks/>
            <a:stCxn id="10" idx="3"/>
          </p:cNvCxnSpPr>
          <p:nvPr/>
        </p:nvCxnSpPr>
        <p:spPr>
          <a:xfrm>
            <a:off x="3749038" y="4955478"/>
            <a:ext cx="376866" cy="0"/>
          </a:xfrm>
          <a:prstGeom prst="straightConnector1">
            <a:avLst/>
          </a:prstGeom>
          <a:ln w="28575">
            <a:solidFill>
              <a:schemeClr val="bg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67923027-B0E7-7E47-89DD-F14A2157EEB0}"/>
              </a:ext>
            </a:extLst>
          </p:cNvPr>
          <p:cNvCxnSpPr>
            <a:cxnSpLocks/>
            <a:endCxn id="8" idx="1"/>
          </p:cNvCxnSpPr>
          <p:nvPr/>
        </p:nvCxnSpPr>
        <p:spPr>
          <a:xfrm>
            <a:off x="5013905" y="4916567"/>
            <a:ext cx="667048" cy="0"/>
          </a:xfrm>
          <a:prstGeom prst="straightConnector1">
            <a:avLst/>
          </a:prstGeom>
          <a:ln w="28575">
            <a:solidFill>
              <a:schemeClr val="bg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CA2AB676-1A3A-534F-9416-DB28FCA0E0CE}"/>
              </a:ext>
            </a:extLst>
          </p:cNvPr>
          <p:cNvCxnSpPr>
            <a:cxnSpLocks/>
            <a:stCxn id="8" idx="3"/>
            <a:endCxn id="9" idx="2"/>
          </p:cNvCxnSpPr>
          <p:nvPr/>
        </p:nvCxnSpPr>
        <p:spPr>
          <a:xfrm flipV="1">
            <a:off x="7110919" y="4909074"/>
            <a:ext cx="817123" cy="7493"/>
          </a:xfrm>
          <a:prstGeom prst="straightConnector1">
            <a:avLst/>
          </a:prstGeom>
          <a:ln w="28575">
            <a:solidFill>
              <a:schemeClr val="bg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45DD160A-48FC-BD43-B1AF-1061FDD069F2}"/>
              </a:ext>
            </a:extLst>
          </p:cNvPr>
          <p:cNvSpPr/>
          <p:nvPr/>
        </p:nvSpPr>
        <p:spPr>
          <a:xfrm flipH="1">
            <a:off x="7071457" y="2996828"/>
            <a:ext cx="634210" cy="369332"/>
          </a:xfrm>
          <a:prstGeom prst="rect">
            <a:avLst/>
          </a:prstGeom>
        </p:spPr>
        <p:txBody>
          <a:bodyPr wrap="square">
            <a:spAutoFit/>
          </a:bodyPr>
          <a:lstStyle/>
          <a:p>
            <a:r>
              <a:rPr lang="en-US" dirty="0">
                <a:solidFill>
                  <a:schemeClr val="bg1"/>
                </a:solidFill>
              </a:rPr>
              <a:t>PDP</a:t>
            </a:r>
            <a:endParaRPr lang="en-US" dirty="0"/>
          </a:p>
        </p:txBody>
      </p:sp>
      <p:sp>
        <p:nvSpPr>
          <p:cNvPr id="3" name="Date Placeholder 2">
            <a:extLst>
              <a:ext uri="{FF2B5EF4-FFF2-40B4-BE49-F238E27FC236}">
                <a16:creationId xmlns:a16="http://schemas.microsoft.com/office/drawing/2014/main" id="{BC3F3754-859A-F3D9-BB77-6AA4DBF9B216}"/>
              </a:ext>
            </a:extLst>
          </p:cNvPr>
          <p:cNvSpPr>
            <a:spLocks noGrp="1"/>
          </p:cNvSpPr>
          <p:nvPr>
            <p:ph type="dt" sz="half" idx="10"/>
          </p:nvPr>
        </p:nvSpPr>
        <p:spPr/>
        <p:txBody>
          <a:bodyPr/>
          <a:lstStyle/>
          <a:p>
            <a:r>
              <a:rPr lang="en-US"/>
              <a:t>9 Feb 22</a:t>
            </a:r>
            <a:endParaRPr lang="en-US" dirty="0"/>
          </a:p>
        </p:txBody>
      </p:sp>
      <p:sp>
        <p:nvSpPr>
          <p:cNvPr id="5" name="Slide Number Placeholder 4">
            <a:extLst>
              <a:ext uri="{FF2B5EF4-FFF2-40B4-BE49-F238E27FC236}">
                <a16:creationId xmlns:a16="http://schemas.microsoft.com/office/drawing/2014/main" id="{13451EA9-0DF4-16D3-F8CB-3F2BEE3F6010}"/>
              </a:ext>
            </a:extLst>
          </p:cNvPr>
          <p:cNvSpPr>
            <a:spLocks noGrp="1"/>
          </p:cNvSpPr>
          <p:nvPr>
            <p:ph type="sldNum" sz="quarter" idx="12"/>
          </p:nvPr>
        </p:nvSpPr>
        <p:spPr/>
        <p:txBody>
          <a:bodyPr/>
          <a:lstStyle/>
          <a:p>
            <a:fld id="{6D22F896-40B5-4ADD-8801-0D06FADFA095}" type="slidenum">
              <a:rPr lang="en-US" smtClean="0"/>
              <a:t>6</a:t>
            </a:fld>
            <a:endParaRPr lang="en-US" dirty="0"/>
          </a:p>
        </p:txBody>
      </p:sp>
      <p:sp>
        <p:nvSpPr>
          <p:cNvPr id="44" name="Footer Placeholder 4">
            <a:extLst>
              <a:ext uri="{FF2B5EF4-FFF2-40B4-BE49-F238E27FC236}">
                <a16:creationId xmlns:a16="http://schemas.microsoft.com/office/drawing/2014/main" id="{08833EBA-9A51-E331-F307-66BB1C3B3D0D}"/>
              </a:ext>
            </a:extLst>
          </p:cNvPr>
          <p:cNvSpPr txBox="1">
            <a:spLocks/>
          </p:cNvSpPr>
          <p:nvPr/>
        </p:nvSpPr>
        <p:spPr>
          <a:xfrm>
            <a:off x="2180109" y="6283325"/>
            <a:ext cx="7669217" cy="5334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a:t>The content has not been approved or adopted by NASA, JPL, or the California Institute of Technology. Any views and opinions expressed herein do not necessarily state or reflect those of NASA, JPL, or the California Institute of Technology. </a:t>
            </a:r>
          </a:p>
          <a:p>
            <a:pPr algn="ctr"/>
            <a:r>
              <a:rPr lang="en-US" sz="1000" dirty="0"/>
              <a:t>© 2022 California Institute of Technology. Government sponsorship acknowledged</a:t>
            </a:r>
          </a:p>
        </p:txBody>
      </p:sp>
    </p:spTree>
    <p:extLst>
      <p:ext uri="{BB962C8B-B14F-4D97-AF65-F5344CB8AC3E}">
        <p14:creationId xmlns:p14="http://schemas.microsoft.com/office/powerpoint/2010/main" val="2042219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D26990-6B6C-CC48-8E83-2EB3E345DEF1}"/>
              </a:ext>
            </a:extLst>
          </p:cNvPr>
          <p:cNvSpPr>
            <a:spLocks noGrp="1"/>
          </p:cNvSpPr>
          <p:nvPr>
            <p:ph sz="quarter" idx="19"/>
          </p:nvPr>
        </p:nvSpPr>
        <p:spPr>
          <a:xfrm>
            <a:off x="338666" y="1290098"/>
            <a:ext cx="11352105" cy="4772093"/>
          </a:xfrm>
        </p:spPr>
        <p:txBody>
          <a:bodyPr>
            <a:normAutofit fontScale="85000" lnSpcReduction="10000"/>
          </a:bodyPr>
          <a:lstStyle/>
          <a:p>
            <a:r>
              <a:rPr lang="en-US" dirty="0"/>
              <a:t>A zero trust architecture is designed and deployed with adherence to the following zero trust basic tenets*: </a:t>
            </a:r>
          </a:p>
          <a:p>
            <a:pPr lvl="1"/>
            <a:r>
              <a:rPr lang="en-US" b="1" dirty="0"/>
              <a:t>All data sources and computing services are considered resources. </a:t>
            </a:r>
            <a:endParaRPr lang="en-US" dirty="0"/>
          </a:p>
          <a:p>
            <a:pPr lvl="1"/>
            <a:r>
              <a:rPr lang="en-US" b="1" dirty="0"/>
              <a:t>All communication is secured regardless of network location. </a:t>
            </a:r>
            <a:endParaRPr lang="en-US" dirty="0"/>
          </a:p>
          <a:p>
            <a:pPr lvl="1"/>
            <a:r>
              <a:rPr lang="en-US" b="1" dirty="0"/>
              <a:t>Access to individual enterprise resources is granted on a per</a:t>
            </a:r>
            <a:r>
              <a:rPr lang="en-US" dirty="0"/>
              <a:t>-</a:t>
            </a:r>
            <a:r>
              <a:rPr lang="en-US" b="1" dirty="0"/>
              <a:t>session basis. </a:t>
            </a:r>
            <a:endParaRPr lang="en-US" dirty="0"/>
          </a:p>
          <a:p>
            <a:pPr lvl="1"/>
            <a:r>
              <a:rPr lang="en-US" b="1" dirty="0"/>
              <a:t>Access to resources is determined by </a:t>
            </a:r>
            <a:r>
              <a:rPr lang="en-US" b="1" dirty="0">
                <a:solidFill>
                  <a:srgbClr val="FF0000"/>
                </a:solidFill>
              </a:rPr>
              <a:t>dynamic policy</a:t>
            </a:r>
            <a:r>
              <a:rPr lang="en-US" b="1" dirty="0"/>
              <a:t>—including the observable state of client identity, application, and the requesting asset—and may include other behavioral attributes. </a:t>
            </a:r>
            <a:endParaRPr lang="en-US" dirty="0"/>
          </a:p>
          <a:p>
            <a:pPr lvl="1"/>
            <a:r>
              <a:rPr lang="en-US" b="1" dirty="0"/>
              <a:t>The enterprise ensures that all owned and associated devices are in the most secure state possible and monitors assets to ensure that they remain in the most secure state possible. </a:t>
            </a:r>
          </a:p>
          <a:p>
            <a:pPr lvl="1"/>
            <a:r>
              <a:rPr lang="en-US" b="1" dirty="0"/>
              <a:t>All resource authentication and authorization are </a:t>
            </a:r>
            <a:r>
              <a:rPr lang="en-US" b="1" dirty="0">
                <a:solidFill>
                  <a:srgbClr val="FF0000"/>
                </a:solidFill>
              </a:rPr>
              <a:t>dynamic </a:t>
            </a:r>
            <a:r>
              <a:rPr lang="en-US" b="1" dirty="0"/>
              <a:t>and strictly enforced before access is allowed. </a:t>
            </a:r>
          </a:p>
          <a:p>
            <a:pPr lvl="1"/>
            <a:r>
              <a:rPr lang="en-US" b="1" dirty="0"/>
              <a:t>The enterprise </a:t>
            </a:r>
            <a:r>
              <a:rPr lang="en-US" b="1" dirty="0">
                <a:solidFill>
                  <a:srgbClr val="FF0000"/>
                </a:solidFill>
              </a:rPr>
              <a:t>collects as much information as possible </a:t>
            </a:r>
            <a:r>
              <a:rPr lang="en-US" b="1" dirty="0"/>
              <a:t>about the current state of network infrastructure and communications and uses it to improve its security posture. </a:t>
            </a:r>
          </a:p>
          <a:p>
            <a:pPr marL="457200" lvl="1" indent="0">
              <a:buNone/>
            </a:pPr>
            <a:endParaRPr lang="en-US" b="1" dirty="0"/>
          </a:p>
          <a:p>
            <a:pPr marL="457200" lvl="1" indent="0">
              <a:buNone/>
            </a:pPr>
            <a:r>
              <a:rPr lang="en-US" b="1" dirty="0"/>
              <a:t>* NOTE: in space / DTN deployments the meaning of “dynamic policy and enforcement”, the meaning of “session”, and the location of policy enforcement all need to be defined</a:t>
            </a:r>
            <a:endParaRPr lang="en-US" dirty="0"/>
          </a:p>
          <a:p>
            <a:endParaRPr lang="en-US" dirty="0"/>
          </a:p>
        </p:txBody>
      </p:sp>
      <p:sp>
        <p:nvSpPr>
          <p:cNvPr id="4" name="Title 3">
            <a:extLst>
              <a:ext uri="{FF2B5EF4-FFF2-40B4-BE49-F238E27FC236}">
                <a16:creationId xmlns:a16="http://schemas.microsoft.com/office/drawing/2014/main" id="{E484669B-F970-5045-9466-24E818EEE91C}"/>
              </a:ext>
            </a:extLst>
          </p:cNvPr>
          <p:cNvSpPr>
            <a:spLocks noGrp="1"/>
          </p:cNvSpPr>
          <p:nvPr>
            <p:ph type="title"/>
          </p:nvPr>
        </p:nvSpPr>
        <p:spPr>
          <a:xfrm>
            <a:off x="338666" y="503534"/>
            <a:ext cx="11352107" cy="578801"/>
          </a:xfrm>
        </p:spPr>
        <p:txBody>
          <a:bodyPr/>
          <a:lstStyle/>
          <a:p>
            <a:r>
              <a:rPr lang="en-US" dirty="0"/>
              <a:t>Zero Trust Architecture - Tenets</a:t>
            </a:r>
          </a:p>
        </p:txBody>
      </p:sp>
      <p:sp>
        <p:nvSpPr>
          <p:cNvPr id="5" name="Date Placeholder 4">
            <a:extLst>
              <a:ext uri="{FF2B5EF4-FFF2-40B4-BE49-F238E27FC236}">
                <a16:creationId xmlns:a16="http://schemas.microsoft.com/office/drawing/2014/main" id="{FD692C76-BC96-0B4C-96D8-FC441B32E3F6}"/>
              </a:ext>
            </a:extLst>
          </p:cNvPr>
          <p:cNvSpPr>
            <a:spLocks noGrp="1"/>
          </p:cNvSpPr>
          <p:nvPr>
            <p:ph type="dt" sz="half" idx="20"/>
          </p:nvPr>
        </p:nvSpPr>
        <p:spPr>
          <a:xfrm>
            <a:off x="7470270" y="6260496"/>
            <a:ext cx="2743200" cy="365125"/>
          </a:xfrm>
        </p:spPr>
        <p:txBody>
          <a:bodyPr/>
          <a:lstStyle/>
          <a:p>
            <a:r>
              <a:rPr lang="en-US"/>
              <a:t>9 Feb 22</a:t>
            </a:r>
            <a:endParaRPr lang="en-US" dirty="0"/>
          </a:p>
        </p:txBody>
      </p:sp>
      <p:sp>
        <p:nvSpPr>
          <p:cNvPr id="7" name="Slide Number Placeholder 6">
            <a:extLst>
              <a:ext uri="{FF2B5EF4-FFF2-40B4-BE49-F238E27FC236}">
                <a16:creationId xmlns:a16="http://schemas.microsoft.com/office/drawing/2014/main" id="{838398CF-3781-764A-B98B-0DCCEBABAD4C}"/>
              </a:ext>
            </a:extLst>
          </p:cNvPr>
          <p:cNvSpPr>
            <a:spLocks noGrp="1"/>
          </p:cNvSpPr>
          <p:nvPr>
            <p:ph type="sldNum" sz="quarter" idx="22"/>
          </p:nvPr>
        </p:nvSpPr>
        <p:spPr>
          <a:xfrm>
            <a:off x="10349740" y="6260496"/>
            <a:ext cx="771089" cy="365125"/>
          </a:xfrm>
        </p:spPr>
        <p:txBody>
          <a:bodyPr/>
          <a:lstStyle/>
          <a:p>
            <a:fld id="{1BA354C8-45E3-4E72-B8A7-299530F3F3A9}" type="slidenum">
              <a:rPr lang="en-US" smtClean="0"/>
              <a:pPr/>
              <a:t>7</a:t>
            </a:fld>
            <a:endParaRPr lang="en-US" dirty="0"/>
          </a:p>
        </p:txBody>
      </p:sp>
      <p:sp>
        <p:nvSpPr>
          <p:cNvPr id="6" name="Footer Placeholder 4">
            <a:extLst>
              <a:ext uri="{FF2B5EF4-FFF2-40B4-BE49-F238E27FC236}">
                <a16:creationId xmlns:a16="http://schemas.microsoft.com/office/drawing/2014/main" id="{A0F50673-CB44-94BB-62E5-B77B2744C133}"/>
              </a:ext>
            </a:extLst>
          </p:cNvPr>
          <p:cNvSpPr txBox="1">
            <a:spLocks/>
          </p:cNvSpPr>
          <p:nvPr/>
        </p:nvSpPr>
        <p:spPr>
          <a:xfrm>
            <a:off x="2379680" y="6301248"/>
            <a:ext cx="7270075" cy="5334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a:t>The content has not been approved or adopted by NASA, JPL, or the California Institute of Technology. Any views and opinions expressed herein do not necessarily state or reflect those of NASA, JPL, or the California Institute of Technology. </a:t>
            </a:r>
          </a:p>
          <a:p>
            <a:pPr algn="ctr"/>
            <a:r>
              <a:rPr lang="en-US" sz="1000" dirty="0"/>
              <a:t>© 2022 California Institute of Technology. Government sponsorship acknowledged</a:t>
            </a:r>
          </a:p>
          <a:p>
            <a:pPr algn="ctr"/>
            <a:endParaRPr lang="en-US" sz="1000" dirty="0"/>
          </a:p>
        </p:txBody>
      </p:sp>
    </p:spTree>
    <p:extLst>
      <p:ext uri="{BB962C8B-B14F-4D97-AF65-F5344CB8AC3E}">
        <p14:creationId xmlns:p14="http://schemas.microsoft.com/office/powerpoint/2010/main" val="2851882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C286EA3-8639-E04B-B207-847103E1F01A}"/>
              </a:ext>
            </a:extLst>
          </p:cNvPr>
          <p:cNvSpPr/>
          <p:nvPr/>
        </p:nvSpPr>
        <p:spPr>
          <a:xfrm>
            <a:off x="8337605" y="2192664"/>
            <a:ext cx="1271392" cy="26931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System</a:t>
            </a:r>
          </a:p>
        </p:txBody>
      </p:sp>
      <p:sp>
        <p:nvSpPr>
          <p:cNvPr id="8" name="Rectangle 7">
            <a:extLst>
              <a:ext uri="{FF2B5EF4-FFF2-40B4-BE49-F238E27FC236}">
                <a16:creationId xmlns:a16="http://schemas.microsoft.com/office/drawing/2014/main" id="{934EAF55-78C7-854F-B4D3-E959BC394CDD}"/>
              </a:ext>
            </a:extLst>
          </p:cNvPr>
          <p:cNvSpPr/>
          <p:nvPr/>
        </p:nvSpPr>
        <p:spPr>
          <a:xfrm>
            <a:off x="2601063" y="3077565"/>
            <a:ext cx="1271392" cy="26931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Assets</a:t>
            </a:r>
          </a:p>
        </p:txBody>
      </p:sp>
      <p:sp>
        <p:nvSpPr>
          <p:cNvPr id="9" name="Rectangle 8">
            <a:extLst>
              <a:ext uri="{FF2B5EF4-FFF2-40B4-BE49-F238E27FC236}">
                <a16:creationId xmlns:a16="http://schemas.microsoft.com/office/drawing/2014/main" id="{83329777-EF09-234B-BFCB-BB658DCDC890}"/>
              </a:ext>
            </a:extLst>
          </p:cNvPr>
          <p:cNvSpPr/>
          <p:nvPr/>
        </p:nvSpPr>
        <p:spPr>
          <a:xfrm>
            <a:off x="5386278" y="3939829"/>
            <a:ext cx="1271392" cy="26931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Resource</a:t>
            </a:r>
          </a:p>
        </p:txBody>
      </p:sp>
      <p:sp>
        <p:nvSpPr>
          <p:cNvPr id="11" name="TextBox 10">
            <a:extLst>
              <a:ext uri="{FF2B5EF4-FFF2-40B4-BE49-F238E27FC236}">
                <a16:creationId xmlns:a16="http://schemas.microsoft.com/office/drawing/2014/main" id="{5EBF0472-16F6-654C-813A-4B5BA8835949}"/>
              </a:ext>
            </a:extLst>
          </p:cNvPr>
          <p:cNvSpPr txBox="1"/>
          <p:nvPr/>
        </p:nvSpPr>
        <p:spPr>
          <a:xfrm>
            <a:off x="306333" y="3718046"/>
            <a:ext cx="2787661" cy="861774"/>
          </a:xfrm>
          <a:prstGeom prst="rect">
            <a:avLst/>
          </a:prstGeom>
          <a:noFill/>
        </p:spPr>
        <p:txBody>
          <a:bodyPr wrap="square" rtlCol="0">
            <a:spAutoFit/>
          </a:bodyPr>
          <a:lstStyle/>
          <a:p>
            <a:r>
              <a:rPr lang="en-US" sz="1000" dirty="0"/>
              <a:t>Assets have attributes: Asset Type {Data, Database, virtual artifacts}; Deployment Type {Physical, virtual, cloud}; Asset state {Sensitivity, Integrity, Security posture}; Environmental attributes {…}; Other {…}</a:t>
            </a:r>
          </a:p>
        </p:txBody>
      </p:sp>
      <p:sp>
        <p:nvSpPr>
          <p:cNvPr id="13" name="Rectangle 12">
            <a:extLst>
              <a:ext uri="{FF2B5EF4-FFF2-40B4-BE49-F238E27FC236}">
                <a16:creationId xmlns:a16="http://schemas.microsoft.com/office/drawing/2014/main" id="{39B17110-C382-0044-BAA7-7F03FC1F3600}"/>
              </a:ext>
            </a:extLst>
          </p:cNvPr>
          <p:cNvSpPr/>
          <p:nvPr/>
        </p:nvSpPr>
        <p:spPr>
          <a:xfrm>
            <a:off x="4506308" y="2493470"/>
            <a:ext cx="1271392" cy="26931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Catalog</a:t>
            </a:r>
          </a:p>
        </p:txBody>
      </p:sp>
      <p:sp>
        <p:nvSpPr>
          <p:cNvPr id="14" name="Rectangle 13">
            <a:extLst>
              <a:ext uri="{FF2B5EF4-FFF2-40B4-BE49-F238E27FC236}">
                <a16:creationId xmlns:a16="http://schemas.microsoft.com/office/drawing/2014/main" id="{E79A749E-4AC4-C941-8E84-A1817A561649}"/>
              </a:ext>
            </a:extLst>
          </p:cNvPr>
          <p:cNvSpPr/>
          <p:nvPr/>
        </p:nvSpPr>
        <p:spPr>
          <a:xfrm>
            <a:off x="1995487" y="1909378"/>
            <a:ext cx="1691140" cy="26931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Organization</a:t>
            </a:r>
          </a:p>
        </p:txBody>
      </p:sp>
      <p:cxnSp>
        <p:nvCxnSpPr>
          <p:cNvPr id="15" name="Straight Arrow Connector 14">
            <a:extLst>
              <a:ext uri="{FF2B5EF4-FFF2-40B4-BE49-F238E27FC236}">
                <a16:creationId xmlns:a16="http://schemas.microsoft.com/office/drawing/2014/main" id="{F246AC5C-BDF3-284A-A8ED-5254A6C0FBEC}"/>
              </a:ext>
            </a:extLst>
          </p:cNvPr>
          <p:cNvCxnSpPr>
            <a:cxnSpLocks/>
            <a:stCxn id="14" idx="2"/>
            <a:endCxn id="8" idx="0"/>
          </p:cNvCxnSpPr>
          <p:nvPr/>
        </p:nvCxnSpPr>
        <p:spPr>
          <a:xfrm>
            <a:off x="2841058" y="2178689"/>
            <a:ext cx="395701" cy="89887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53F687C-9E8C-7745-857A-07EA2BCD3B17}"/>
              </a:ext>
            </a:extLst>
          </p:cNvPr>
          <p:cNvSpPr txBox="1"/>
          <p:nvPr/>
        </p:nvSpPr>
        <p:spPr>
          <a:xfrm>
            <a:off x="3066093" y="2445962"/>
            <a:ext cx="977031" cy="276999"/>
          </a:xfrm>
          <a:prstGeom prst="rect">
            <a:avLst/>
          </a:prstGeom>
          <a:noFill/>
        </p:spPr>
        <p:txBody>
          <a:bodyPr wrap="square" rtlCol="0">
            <a:spAutoFit/>
          </a:bodyPr>
          <a:lstStyle/>
          <a:p>
            <a:r>
              <a:rPr lang="en-US" sz="1200" dirty="0"/>
              <a:t>Values</a:t>
            </a:r>
          </a:p>
        </p:txBody>
      </p:sp>
      <p:sp>
        <p:nvSpPr>
          <p:cNvPr id="28" name="Rectangle 27">
            <a:extLst>
              <a:ext uri="{FF2B5EF4-FFF2-40B4-BE49-F238E27FC236}">
                <a16:creationId xmlns:a16="http://schemas.microsoft.com/office/drawing/2014/main" id="{26D6C48A-87D2-1A4C-B3CA-2CB2B60B50FD}"/>
              </a:ext>
            </a:extLst>
          </p:cNvPr>
          <p:cNvSpPr/>
          <p:nvPr/>
        </p:nvSpPr>
        <p:spPr>
          <a:xfrm>
            <a:off x="4084978" y="5635113"/>
            <a:ext cx="1271392" cy="26931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Hardware</a:t>
            </a:r>
          </a:p>
        </p:txBody>
      </p:sp>
      <p:sp>
        <p:nvSpPr>
          <p:cNvPr id="29" name="Rectangle 28">
            <a:extLst>
              <a:ext uri="{FF2B5EF4-FFF2-40B4-BE49-F238E27FC236}">
                <a16:creationId xmlns:a16="http://schemas.microsoft.com/office/drawing/2014/main" id="{13AB043E-9870-8F44-85C8-F5A79FB7A428}"/>
              </a:ext>
            </a:extLst>
          </p:cNvPr>
          <p:cNvSpPr/>
          <p:nvPr/>
        </p:nvSpPr>
        <p:spPr>
          <a:xfrm>
            <a:off x="5566897" y="5635112"/>
            <a:ext cx="1981431" cy="26931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Virtual Platform</a:t>
            </a:r>
          </a:p>
        </p:txBody>
      </p:sp>
      <p:sp>
        <p:nvSpPr>
          <p:cNvPr id="30" name="Rectangle 29">
            <a:extLst>
              <a:ext uri="{FF2B5EF4-FFF2-40B4-BE49-F238E27FC236}">
                <a16:creationId xmlns:a16="http://schemas.microsoft.com/office/drawing/2014/main" id="{9907F458-9471-7144-A0EC-361AA3C54139}"/>
              </a:ext>
            </a:extLst>
          </p:cNvPr>
          <p:cNvSpPr/>
          <p:nvPr/>
        </p:nvSpPr>
        <p:spPr>
          <a:xfrm>
            <a:off x="2608963" y="5635112"/>
            <a:ext cx="1271392" cy="26931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Data</a:t>
            </a:r>
          </a:p>
        </p:txBody>
      </p:sp>
      <p:cxnSp>
        <p:nvCxnSpPr>
          <p:cNvPr id="32" name="Straight Arrow Connector 31">
            <a:extLst>
              <a:ext uri="{FF2B5EF4-FFF2-40B4-BE49-F238E27FC236}">
                <a16:creationId xmlns:a16="http://schemas.microsoft.com/office/drawing/2014/main" id="{3064BEE8-516B-824C-84E0-72D01F123AEE}"/>
              </a:ext>
            </a:extLst>
          </p:cNvPr>
          <p:cNvCxnSpPr>
            <a:cxnSpLocks/>
            <a:stCxn id="8" idx="3"/>
            <a:endCxn id="22" idx="1"/>
          </p:cNvCxnSpPr>
          <p:nvPr/>
        </p:nvCxnSpPr>
        <p:spPr>
          <a:xfrm>
            <a:off x="3872455" y="3212221"/>
            <a:ext cx="1122400" cy="15648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371DA2DA-84D3-F346-BA2A-A7B95A08D698}"/>
              </a:ext>
            </a:extLst>
          </p:cNvPr>
          <p:cNvCxnSpPr>
            <a:cxnSpLocks/>
            <a:stCxn id="9" idx="2"/>
            <a:endCxn id="23" idx="0"/>
          </p:cNvCxnSpPr>
          <p:nvPr/>
        </p:nvCxnSpPr>
        <p:spPr>
          <a:xfrm flipH="1">
            <a:off x="4009646" y="4209140"/>
            <a:ext cx="2012328" cy="22688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26F57C9C-C356-3643-B6D2-8CE4B1E85FCD}"/>
              </a:ext>
            </a:extLst>
          </p:cNvPr>
          <p:cNvCxnSpPr>
            <a:cxnSpLocks/>
            <a:stCxn id="14" idx="3"/>
            <a:endCxn id="13" idx="0"/>
          </p:cNvCxnSpPr>
          <p:nvPr/>
        </p:nvCxnSpPr>
        <p:spPr>
          <a:xfrm>
            <a:off x="3686628" y="2044034"/>
            <a:ext cx="1455377" cy="44943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61E94D3C-3EDB-CD4D-A863-3E7365DF94DC}"/>
              </a:ext>
            </a:extLst>
          </p:cNvPr>
          <p:cNvSpPr txBox="1"/>
          <p:nvPr/>
        </p:nvSpPr>
        <p:spPr>
          <a:xfrm>
            <a:off x="4100634" y="1929149"/>
            <a:ext cx="1636444" cy="276999"/>
          </a:xfrm>
          <a:prstGeom prst="rect">
            <a:avLst/>
          </a:prstGeom>
          <a:noFill/>
        </p:spPr>
        <p:txBody>
          <a:bodyPr wrap="square" rtlCol="0">
            <a:spAutoFit/>
          </a:bodyPr>
          <a:lstStyle/>
          <a:p>
            <a:r>
              <a:rPr lang="en-US" sz="1200" dirty="0"/>
              <a:t>Creates Catalog</a:t>
            </a:r>
          </a:p>
        </p:txBody>
      </p:sp>
      <p:cxnSp>
        <p:nvCxnSpPr>
          <p:cNvPr id="47" name="Straight Arrow Connector 46">
            <a:extLst>
              <a:ext uri="{FF2B5EF4-FFF2-40B4-BE49-F238E27FC236}">
                <a16:creationId xmlns:a16="http://schemas.microsoft.com/office/drawing/2014/main" id="{D3D8D91F-08C7-F743-AA71-5F18B80398C4}"/>
              </a:ext>
            </a:extLst>
          </p:cNvPr>
          <p:cNvCxnSpPr>
            <a:cxnSpLocks/>
            <a:stCxn id="13" idx="2"/>
            <a:endCxn id="8" idx="3"/>
          </p:cNvCxnSpPr>
          <p:nvPr/>
        </p:nvCxnSpPr>
        <p:spPr>
          <a:xfrm flipH="1">
            <a:off x="3872455" y="2762780"/>
            <a:ext cx="1269549" cy="44944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E5A8B327-3099-044E-93AF-BEE335B9E1AC}"/>
              </a:ext>
            </a:extLst>
          </p:cNvPr>
          <p:cNvCxnSpPr>
            <a:cxnSpLocks/>
            <a:stCxn id="9" idx="2"/>
            <a:endCxn id="27" idx="0"/>
          </p:cNvCxnSpPr>
          <p:nvPr/>
        </p:nvCxnSpPr>
        <p:spPr>
          <a:xfrm flipH="1">
            <a:off x="4005881" y="4209140"/>
            <a:ext cx="2016093" cy="88984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8E022ACF-2BF2-6240-A10D-9FFD3B104966}"/>
              </a:ext>
            </a:extLst>
          </p:cNvPr>
          <p:cNvCxnSpPr>
            <a:cxnSpLocks/>
            <a:stCxn id="9" idx="2"/>
            <a:endCxn id="26" idx="0"/>
          </p:cNvCxnSpPr>
          <p:nvPr/>
        </p:nvCxnSpPr>
        <p:spPr>
          <a:xfrm flipH="1">
            <a:off x="5655738" y="4209140"/>
            <a:ext cx="366236" cy="89535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430E44E1-3EBB-B04C-863C-486C17F3C7E3}"/>
              </a:ext>
            </a:extLst>
          </p:cNvPr>
          <p:cNvCxnSpPr>
            <a:cxnSpLocks/>
            <a:stCxn id="9" idx="2"/>
            <a:endCxn id="25" idx="0"/>
          </p:cNvCxnSpPr>
          <p:nvPr/>
        </p:nvCxnSpPr>
        <p:spPr>
          <a:xfrm>
            <a:off x="6021974" y="4209140"/>
            <a:ext cx="1267627" cy="88501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D7FDB420-B2EF-0443-87AB-6D4526C5D7DA}"/>
              </a:ext>
            </a:extLst>
          </p:cNvPr>
          <p:cNvCxnSpPr>
            <a:cxnSpLocks/>
            <a:stCxn id="9" idx="2"/>
            <a:endCxn id="30" idx="0"/>
          </p:cNvCxnSpPr>
          <p:nvPr/>
        </p:nvCxnSpPr>
        <p:spPr>
          <a:xfrm flipH="1">
            <a:off x="3244659" y="4209140"/>
            <a:ext cx="2777315" cy="142597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D7368E45-7F1F-7B4C-B745-3AF8667D03C4}"/>
              </a:ext>
            </a:extLst>
          </p:cNvPr>
          <p:cNvCxnSpPr>
            <a:cxnSpLocks/>
            <a:stCxn id="9" idx="2"/>
            <a:endCxn id="28" idx="0"/>
          </p:cNvCxnSpPr>
          <p:nvPr/>
        </p:nvCxnSpPr>
        <p:spPr>
          <a:xfrm flipH="1">
            <a:off x="4720674" y="4209140"/>
            <a:ext cx="1301300" cy="142597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6648AEB4-A8B6-544A-BD27-017407C489A8}"/>
              </a:ext>
            </a:extLst>
          </p:cNvPr>
          <p:cNvCxnSpPr>
            <a:cxnSpLocks/>
            <a:stCxn id="9" idx="2"/>
            <a:endCxn id="29" idx="0"/>
          </p:cNvCxnSpPr>
          <p:nvPr/>
        </p:nvCxnSpPr>
        <p:spPr>
          <a:xfrm>
            <a:off x="6021974" y="4209140"/>
            <a:ext cx="535639" cy="142597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57196EBA-EE24-FF45-89D2-61941427ADB9}"/>
              </a:ext>
            </a:extLst>
          </p:cNvPr>
          <p:cNvSpPr/>
          <p:nvPr/>
        </p:nvSpPr>
        <p:spPr>
          <a:xfrm>
            <a:off x="4994855" y="3234054"/>
            <a:ext cx="1271392" cy="26931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Person</a:t>
            </a:r>
          </a:p>
        </p:txBody>
      </p:sp>
      <p:sp>
        <p:nvSpPr>
          <p:cNvPr id="23" name="Rectangle 22">
            <a:extLst>
              <a:ext uri="{FF2B5EF4-FFF2-40B4-BE49-F238E27FC236}">
                <a16:creationId xmlns:a16="http://schemas.microsoft.com/office/drawing/2014/main" id="{E1AC087E-697A-6F4F-B55D-6B3E7CA05FC0}"/>
              </a:ext>
            </a:extLst>
          </p:cNvPr>
          <p:cNvSpPr/>
          <p:nvPr/>
        </p:nvSpPr>
        <p:spPr>
          <a:xfrm>
            <a:off x="3373950" y="4436023"/>
            <a:ext cx="1271392" cy="26931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Device</a:t>
            </a:r>
          </a:p>
        </p:txBody>
      </p:sp>
      <p:sp>
        <p:nvSpPr>
          <p:cNvPr id="25" name="Rectangle 24">
            <a:extLst>
              <a:ext uri="{FF2B5EF4-FFF2-40B4-BE49-F238E27FC236}">
                <a16:creationId xmlns:a16="http://schemas.microsoft.com/office/drawing/2014/main" id="{04EFF4DE-37CC-8B42-94ED-4D6422E07A90}"/>
              </a:ext>
            </a:extLst>
          </p:cNvPr>
          <p:cNvSpPr/>
          <p:nvPr/>
        </p:nvSpPr>
        <p:spPr>
          <a:xfrm>
            <a:off x="6653905" y="5094150"/>
            <a:ext cx="1271392" cy="26931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Network</a:t>
            </a:r>
          </a:p>
        </p:txBody>
      </p:sp>
      <p:sp>
        <p:nvSpPr>
          <p:cNvPr id="26" name="Rectangle 25">
            <a:extLst>
              <a:ext uri="{FF2B5EF4-FFF2-40B4-BE49-F238E27FC236}">
                <a16:creationId xmlns:a16="http://schemas.microsoft.com/office/drawing/2014/main" id="{FEFD2A9F-8917-CB4C-ADF1-14480D67923D}"/>
              </a:ext>
            </a:extLst>
          </p:cNvPr>
          <p:cNvSpPr/>
          <p:nvPr/>
        </p:nvSpPr>
        <p:spPr>
          <a:xfrm>
            <a:off x="5020042" y="5104496"/>
            <a:ext cx="1271392" cy="26931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IT Circuit</a:t>
            </a:r>
          </a:p>
        </p:txBody>
      </p:sp>
      <p:cxnSp>
        <p:nvCxnSpPr>
          <p:cNvPr id="70" name="Straight Arrow Connector 69">
            <a:extLst>
              <a:ext uri="{FF2B5EF4-FFF2-40B4-BE49-F238E27FC236}">
                <a16:creationId xmlns:a16="http://schemas.microsoft.com/office/drawing/2014/main" id="{1447974A-B187-5F40-8FEC-BA7EB2B44A00}"/>
              </a:ext>
            </a:extLst>
          </p:cNvPr>
          <p:cNvCxnSpPr>
            <a:cxnSpLocks/>
            <a:stCxn id="8" idx="2"/>
            <a:endCxn id="9" idx="1"/>
          </p:cNvCxnSpPr>
          <p:nvPr/>
        </p:nvCxnSpPr>
        <p:spPr>
          <a:xfrm>
            <a:off x="3236759" y="3346876"/>
            <a:ext cx="2149519" cy="72760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B2CF4A46-0419-ED45-8791-98F301B4F582}"/>
              </a:ext>
            </a:extLst>
          </p:cNvPr>
          <p:cNvSpPr/>
          <p:nvPr/>
        </p:nvSpPr>
        <p:spPr>
          <a:xfrm>
            <a:off x="6995729" y="3957255"/>
            <a:ext cx="2267972" cy="707886"/>
          </a:xfrm>
          <a:prstGeom prst="rect">
            <a:avLst/>
          </a:prstGeom>
          <a:noFill/>
        </p:spPr>
        <p:txBody>
          <a:bodyPr wrap="square" rtlCol="0">
            <a:spAutoFit/>
          </a:bodyPr>
          <a:lstStyle/>
          <a:p>
            <a:r>
              <a:rPr lang="en-US" sz="1000" dirty="0"/>
              <a:t>Resource = All hardware, software, programs, information, data, and other devices that are in use within or connected to a given system</a:t>
            </a:r>
          </a:p>
        </p:txBody>
      </p:sp>
      <p:cxnSp>
        <p:nvCxnSpPr>
          <p:cNvPr id="76" name="Straight Arrow Connector 75">
            <a:extLst>
              <a:ext uri="{FF2B5EF4-FFF2-40B4-BE49-F238E27FC236}">
                <a16:creationId xmlns:a16="http://schemas.microsoft.com/office/drawing/2014/main" id="{0D4F22CE-4D87-4941-939D-8D7360432A65}"/>
              </a:ext>
            </a:extLst>
          </p:cNvPr>
          <p:cNvCxnSpPr>
            <a:cxnSpLocks/>
            <a:stCxn id="7" idx="2"/>
            <a:endCxn id="9" idx="0"/>
          </p:cNvCxnSpPr>
          <p:nvPr/>
        </p:nvCxnSpPr>
        <p:spPr>
          <a:xfrm flipH="1">
            <a:off x="6021974" y="2461975"/>
            <a:ext cx="2951327" cy="147785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223BD8A0-55B4-414A-A724-15C13DE32D80}"/>
              </a:ext>
            </a:extLst>
          </p:cNvPr>
          <p:cNvSpPr/>
          <p:nvPr/>
        </p:nvSpPr>
        <p:spPr>
          <a:xfrm>
            <a:off x="10099728" y="3096639"/>
            <a:ext cx="1392611" cy="25977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Procedures</a:t>
            </a:r>
          </a:p>
        </p:txBody>
      </p:sp>
      <p:cxnSp>
        <p:nvCxnSpPr>
          <p:cNvPr id="84" name="Straight Arrow Connector 83">
            <a:extLst>
              <a:ext uri="{FF2B5EF4-FFF2-40B4-BE49-F238E27FC236}">
                <a16:creationId xmlns:a16="http://schemas.microsoft.com/office/drawing/2014/main" id="{E7B444ED-E6D3-3140-99F2-87BD9FB8D04A}"/>
              </a:ext>
            </a:extLst>
          </p:cNvPr>
          <p:cNvCxnSpPr>
            <a:cxnSpLocks/>
            <a:stCxn id="7" idx="2"/>
            <a:endCxn id="22" idx="3"/>
          </p:cNvCxnSpPr>
          <p:nvPr/>
        </p:nvCxnSpPr>
        <p:spPr>
          <a:xfrm flipH="1">
            <a:off x="6266247" y="2461975"/>
            <a:ext cx="2707054" cy="90673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3E692646-A7E5-B442-AC88-2C74A972DC66}"/>
              </a:ext>
            </a:extLst>
          </p:cNvPr>
          <p:cNvCxnSpPr>
            <a:cxnSpLocks/>
            <a:stCxn id="7" idx="2"/>
            <a:endCxn id="83" idx="0"/>
          </p:cNvCxnSpPr>
          <p:nvPr/>
        </p:nvCxnSpPr>
        <p:spPr>
          <a:xfrm>
            <a:off x="8973301" y="2461975"/>
            <a:ext cx="1822733" cy="6346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urved Connector 37">
            <a:extLst>
              <a:ext uri="{FF2B5EF4-FFF2-40B4-BE49-F238E27FC236}">
                <a16:creationId xmlns:a16="http://schemas.microsoft.com/office/drawing/2014/main" id="{46FF9A28-3BE0-EA84-B9FB-150AC6B4C746}"/>
              </a:ext>
            </a:extLst>
          </p:cNvPr>
          <p:cNvCxnSpPr>
            <a:stCxn id="8" idx="1"/>
            <a:endCxn id="14" idx="1"/>
          </p:cNvCxnSpPr>
          <p:nvPr/>
        </p:nvCxnSpPr>
        <p:spPr>
          <a:xfrm rot="10800000">
            <a:off x="1995487" y="2044035"/>
            <a:ext cx="605576" cy="1168187"/>
          </a:xfrm>
          <a:prstGeom prst="curvedConnector3">
            <a:avLst>
              <a:gd name="adj1" fmla="val 184333"/>
            </a:avLst>
          </a:prstGeom>
          <a:ln w="12700">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F7BDF46B-74B3-FB11-6AA9-D9034426C548}"/>
              </a:ext>
            </a:extLst>
          </p:cNvPr>
          <p:cNvSpPr txBox="1"/>
          <p:nvPr/>
        </p:nvSpPr>
        <p:spPr>
          <a:xfrm>
            <a:off x="931049" y="2535100"/>
            <a:ext cx="977031" cy="276999"/>
          </a:xfrm>
          <a:prstGeom prst="rect">
            <a:avLst/>
          </a:prstGeom>
          <a:noFill/>
        </p:spPr>
        <p:txBody>
          <a:bodyPr wrap="square" rtlCol="0">
            <a:spAutoFit/>
          </a:bodyPr>
          <a:lstStyle/>
          <a:p>
            <a:r>
              <a:rPr lang="en-US" sz="1200" dirty="0"/>
              <a:t>Is an</a:t>
            </a:r>
          </a:p>
        </p:txBody>
      </p:sp>
      <p:sp>
        <p:nvSpPr>
          <p:cNvPr id="111" name="TextBox 110">
            <a:extLst>
              <a:ext uri="{FF2B5EF4-FFF2-40B4-BE49-F238E27FC236}">
                <a16:creationId xmlns:a16="http://schemas.microsoft.com/office/drawing/2014/main" id="{C386758C-5B4C-E79C-3B0E-91DE7E912F21}"/>
              </a:ext>
            </a:extLst>
          </p:cNvPr>
          <p:cNvSpPr txBox="1"/>
          <p:nvPr/>
        </p:nvSpPr>
        <p:spPr>
          <a:xfrm>
            <a:off x="8560898" y="2664560"/>
            <a:ext cx="1106564" cy="461665"/>
          </a:xfrm>
          <a:prstGeom prst="rect">
            <a:avLst/>
          </a:prstGeom>
          <a:noFill/>
        </p:spPr>
        <p:txBody>
          <a:bodyPr wrap="square" rtlCol="0">
            <a:spAutoFit/>
          </a:bodyPr>
          <a:lstStyle/>
          <a:p>
            <a:r>
              <a:rPr lang="en-US" sz="1200" dirty="0"/>
              <a:t>Is composed of …</a:t>
            </a:r>
          </a:p>
        </p:txBody>
      </p:sp>
      <p:sp>
        <p:nvSpPr>
          <p:cNvPr id="27" name="Rectangle 26">
            <a:extLst>
              <a:ext uri="{FF2B5EF4-FFF2-40B4-BE49-F238E27FC236}">
                <a16:creationId xmlns:a16="http://schemas.microsoft.com/office/drawing/2014/main" id="{DB03F4F7-D196-4940-BACD-CFAD14FFBDAC}"/>
              </a:ext>
            </a:extLst>
          </p:cNvPr>
          <p:cNvSpPr/>
          <p:nvPr/>
        </p:nvSpPr>
        <p:spPr>
          <a:xfrm>
            <a:off x="3370185" y="5098984"/>
            <a:ext cx="1271392" cy="28033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Software</a:t>
            </a:r>
          </a:p>
        </p:txBody>
      </p:sp>
      <p:sp>
        <p:nvSpPr>
          <p:cNvPr id="118" name="TextBox 117">
            <a:extLst>
              <a:ext uri="{FF2B5EF4-FFF2-40B4-BE49-F238E27FC236}">
                <a16:creationId xmlns:a16="http://schemas.microsoft.com/office/drawing/2014/main" id="{862720CA-A09D-33A9-FCD7-AF782EF3E868}"/>
              </a:ext>
            </a:extLst>
          </p:cNvPr>
          <p:cNvSpPr txBox="1"/>
          <p:nvPr/>
        </p:nvSpPr>
        <p:spPr>
          <a:xfrm>
            <a:off x="4910379" y="2784615"/>
            <a:ext cx="1636444" cy="276999"/>
          </a:xfrm>
          <a:prstGeom prst="rect">
            <a:avLst/>
          </a:prstGeom>
          <a:noFill/>
        </p:spPr>
        <p:txBody>
          <a:bodyPr wrap="square" rtlCol="0">
            <a:spAutoFit/>
          </a:bodyPr>
          <a:lstStyle/>
          <a:p>
            <a:r>
              <a:rPr lang="en-US" sz="1200" dirty="0"/>
              <a:t>Is Inventory of</a:t>
            </a:r>
          </a:p>
        </p:txBody>
      </p:sp>
      <p:sp>
        <p:nvSpPr>
          <p:cNvPr id="44" name="Title 2">
            <a:extLst>
              <a:ext uri="{FF2B5EF4-FFF2-40B4-BE49-F238E27FC236}">
                <a16:creationId xmlns:a16="http://schemas.microsoft.com/office/drawing/2014/main" id="{C790D642-BCA5-2B86-A213-428677C82E1B}"/>
              </a:ext>
            </a:extLst>
          </p:cNvPr>
          <p:cNvSpPr txBox="1">
            <a:spLocks/>
          </p:cNvSpPr>
          <p:nvPr/>
        </p:nvSpPr>
        <p:spPr>
          <a:xfrm>
            <a:off x="655465" y="-58544"/>
            <a:ext cx="11352107" cy="889225"/>
          </a:xfrm>
        </p:spPr>
        <p:txBody>
          <a:bodyPr vert="horz" lIns="91440" tIns="45720" rIns="91440" bIns="45720" rtlCol="0" anchor="ctr">
            <a:noAutofit/>
          </a:bodyPr>
          <a:lstStyle>
            <a:lvl1pPr defTabSz="914400">
              <a:lnSpc>
                <a:spcPct val="90000"/>
              </a:lnSpc>
              <a:spcBef>
                <a:spcPct val="0"/>
              </a:spcBef>
              <a:buNone/>
              <a:defRPr sz="3600" cap="all" baseline="0">
                <a:latin typeface="+mj-lt"/>
                <a:ea typeface="+mj-ea"/>
                <a:cs typeface="+mj-cs"/>
              </a:defRPr>
            </a:lvl1pPr>
            <a:lvl2pPr algn="ctr" rtl="0" eaLnBrk="0" fontAlgn="base" hangingPunct="0">
              <a:lnSpc>
                <a:spcPct val="90000"/>
              </a:lnSpc>
              <a:spcBef>
                <a:spcPct val="0"/>
              </a:spcBef>
              <a:spcAft>
                <a:spcPct val="0"/>
              </a:spcAft>
              <a:defRPr sz="2500" b="1">
                <a:solidFill>
                  <a:schemeClr val="hlink"/>
                </a:solidFill>
                <a:latin typeface="Arial" charset="0"/>
              </a:defRPr>
            </a:lvl2pPr>
            <a:lvl3pPr algn="ctr" rtl="0" eaLnBrk="0" fontAlgn="base" hangingPunct="0">
              <a:lnSpc>
                <a:spcPct val="90000"/>
              </a:lnSpc>
              <a:spcBef>
                <a:spcPct val="0"/>
              </a:spcBef>
              <a:spcAft>
                <a:spcPct val="0"/>
              </a:spcAft>
              <a:defRPr sz="2500" b="1">
                <a:solidFill>
                  <a:schemeClr val="hlink"/>
                </a:solidFill>
                <a:latin typeface="Arial" charset="0"/>
              </a:defRPr>
            </a:lvl3pPr>
            <a:lvl4pPr algn="ctr" rtl="0" eaLnBrk="0" fontAlgn="base" hangingPunct="0">
              <a:lnSpc>
                <a:spcPct val="90000"/>
              </a:lnSpc>
              <a:spcBef>
                <a:spcPct val="0"/>
              </a:spcBef>
              <a:spcAft>
                <a:spcPct val="0"/>
              </a:spcAft>
              <a:defRPr sz="2500" b="1">
                <a:solidFill>
                  <a:schemeClr val="hlink"/>
                </a:solidFill>
                <a:latin typeface="Arial" charset="0"/>
              </a:defRPr>
            </a:lvl4pPr>
            <a:lvl5pPr algn="ctr" rtl="0" eaLnBrk="0" fontAlgn="base" hangingPunct="0">
              <a:lnSpc>
                <a:spcPct val="90000"/>
              </a:lnSpc>
              <a:spcBef>
                <a:spcPct val="0"/>
              </a:spcBef>
              <a:spcAft>
                <a:spcPct val="0"/>
              </a:spcAft>
              <a:defRPr sz="2500" b="1">
                <a:solidFill>
                  <a:schemeClr val="hlink"/>
                </a:solidFill>
                <a:latin typeface="Arial" charset="0"/>
              </a:defRPr>
            </a:lvl5pPr>
            <a:lvl6pPr marL="457200" algn="ctr" rtl="0" eaLnBrk="0" fontAlgn="base" hangingPunct="0">
              <a:lnSpc>
                <a:spcPct val="90000"/>
              </a:lnSpc>
              <a:spcBef>
                <a:spcPct val="0"/>
              </a:spcBef>
              <a:spcAft>
                <a:spcPct val="0"/>
              </a:spcAft>
              <a:defRPr sz="2500" b="1">
                <a:solidFill>
                  <a:schemeClr val="hlink"/>
                </a:solidFill>
                <a:latin typeface="Arial" charset="0"/>
              </a:defRPr>
            </a:lvl6pPr>
            <a:lvl7pPr marL="914400" algn="ctr" rtl="0" eaLnBrk="0" fontAlgn="base" hangingPunct="0">
              <a:lnSpc>
                <a:spcPct val="90000"/>
              </a:lnSpc>
              <a:spcBef>
                <a:spcPct val="0"/>
              </a:spcBef>
              <a:spcAft>
                <a:spcPct val="0"/>
              </a:spcAft>
              <a:defRPr sz="2500" b="1">
                <a:solidFill>
                  <a:schemeClr val="hlink"/>
                </a:solidFill>
                <a:latin typeface="Arial" charset="0"/>
              </a:defRPr>
            </a:lvl7pPr>
            <a:lvl8pPr marL="1371600" algn="ctr" rtl="0" eaLnBrk="0" fontAlgn="base" hangingPunct="0">
              <a:lnSpc>
                <a:spcPct val="90000"/>
              </a:lnSpc>
              <a:spcBef>
                <a:spcPct val="0"/>
              </a:spcBef>
              <a:spcAft>
                <a:spcPct val="0"/>
              </a:spcAft>
              <a:defRPr sz="2500" b="1">
                <a:solidFill>
                  <a:schemeClr val="hlink"/>
                </a:solidFill>
                <a:latin typeface="Arial" charset="0"/>
              </a:defRPr>
            </a:lvl8pPr>
            <a:lvl9pPr marL="1828800" algn="ctr" rtl="0" eaLnBrk="0" fontAlgn="base" hangingPunct="0">
              <a:lnSpc>
                <a:spcPct val="90000"/>
              </a:lnSpc>
              <a:spcBef>
                <a:spcPct val="0"/>
              </a:spcBef>
              <a:spcAft>
                <a:spcPct val="0"/>
              </a:spcAft>
              <a:defRPr sz="2500" b="1">
                <a:solidFill>
                  <a:schemeClr val="hlink"/>
                </a:solidFill>
                <a:latin typeface="Arial" charset="0"/>
              </a:defRPr>
            </a:lvl9pPr>
          </a:lstStyle>
          <a:p>
            <a:r>
              <a:rPr lang="en-US" sz="2800" dirty="0"/>
              <a:t>Organizations value and manage Assets</a:t>
            </a:r>
            <a:br>
              <a:rPr lang="en-US" sz="2800" dirty="0"/>
            </a:br>
            <a:r>
              <a:rPr lang="en-US" sz="2800" dirty="0"/>
              <a:t>(Derived from NIST 800-207 definitions)</a:t>
            </a:r>
          </a:p>
        </p:txBody>
      </p:sp>
      <p:sp>
        <p:nvSpPr>
          <p:cNvPr id="49" name="Rectangle 48">
            <a:extLst>
              <a:ext uri="{FF2B5EF4-FFF2-40B4-BE49-F238E27FC236}">
                <a16:creationId xmlns:a16="http://schemas.microsoft.com/office/drawing/2014/main" id="{A61B9EFD-380F-0921-3CBB-A2BFF5F71A19}"/>
              </a:ext>
            </a:extLst>
          </p:cNvPr>
          <p:cNvSpPr/>
          <p:nvPr/>
        </p:nvSpPr>
        <p:spPr>
          <a:xfrm>
            <a:off x="712876" y="841404"/>
            <a:ext cx="1691140" cy="55810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Governance &amp; Policies</a:t>
            </a:r>
          </a:p>
        </p:txBody>
      </p:sp>
      <p:cxnSp>
        <p:nvCxnSpPr>
          <p:cNvPr id="50" name="Straight Arrow Connector 49">
            <a:extLst>
              <a:ext uri="{FF2B5EF4-FFF2-40B4-BE49-F238E27FC236}">
                <a16:creationId xmlns:a16="http://schemas.microsoft.com/office/drawing/2014/main" id="{16F33195-75A3-18BF-C2A6-186488407E1C}"/>
              </a:ext>
            </a:extLst>
          </p:cNvPr>
          <p:cNvCxnSpPr>
            <a:cxnSpLocks/>
            <a:stCxn id="49" idx="2"/>
            <a:endCxn id="14" idx="0"/>
          </p:cNvCxnSpPr>
          <p:nvPr/>
        </p:nvCxnSpPr>
        <p:spPr>
          <a:xfrm>
            <a:off x="1558446" y="1399510"/>
            <a:ext cx="1282611" cy="5098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5F306546-E790-EB56-322D-64CB6B03F93A}"/>
              </a:ext>
            </a:extLst>
          </p:cNvPr>
          <p:cNvSpPr txBox="1"/>
          <p:nvPr/>
        </p:nvSpPr>
        <p:spPr>
          <a:xfrm>
            <a:off x="2199751" y="1422491"/>
            <a:ext cx="977031" cy="276999"/>
          </a:xfrm>
          <a:prstGeom prst="rect">
            <a:avLst/>
          </a:prstGeom>
          <a:noFill/>
        </p:spPr>
        <p:txBody>
          <a:bodyPr wrap="square" rtlCol="0">
            <a:spAutoFit/>
          </a:bodyPr>
          <a:lstStyle/>
          <a:p>
            <a:r>
              <a:rPr lang="en-US" sz="1200" dirty="0"/>
              <a:t>Govern</a:t>
            </a:r>
          </a:p>
        </p:txBody>
      </p:sp>
      <p:sp>
        <p:nvSpPr>
          <p:cNvPr id="58" name="Footer Placeholder 4">
            <a:extLst>
              <a:ext uri="{FF2B5EF4-FFF2-40B4-BE49-F238E27FC236}">
                <a16:creationId xmlns:a16="http://schemas.microsoft.com/office/drawing/2014/main" id="{38CF29DC-D16F-5B23-6565-F69701ADE36E}"/>
              </a:ext>
            </a:extLst>
          </p:cNvPr>
          <p:cNvSpPr txBox="1">
            <a:spLocks/>
          </p:cNvSpPr>
          <p:nvPr/>
        </p:nvSpPr>
        <p:spPr>
          <a:xfrm>
            <a:off x="2180109" y="6283325"/>
            <a:ext cx="7669217" cy="5334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a:t>The content has not been approved or adopted by NASA, JPL, or the California Institute of Technology. Any views and opinions expressed herein do not necessarily state or reflect those of NASA, JPL, or the California Institute of Technology. </a:t>
            </a:r>
          </a:p>
          <a:p>
            <a:pPr algn="ctr"/>
            <a:r>
              <a:rPr lang="en-US" sz="1000" dirty="0"/>
              <a:t>© 2022 California Institute of Technology. Government sponsorship acknowledged</a:t>
            </a:r>
          </a:p>
        </p:txBody>
      </p:sp>
    </p:spTree>
    <p:extLst>
      <p:ext uri="{BB962C8B-B14F-4D97-AF65-F5344CB8AC3E}">
        <p14:creationId xmlns:p14="http://schemas.microsoft.com/office/powerpoint/2010/main" val="1385320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E53F91-3084-C943-B5AF-0CA2529CCC39}"/>
              </a:ext>
            </a:extLst>
          </p:cNvPr>
          <p:cNvSpPr>
            <a:spLocks noGrp="1"/>
          </p:cNvSpPr>
          <p:nvPr>
            <p:ph sz="quarter" idx="19"/>
          </p:nvPr>
        </p:nvSpPr>
        <p:spPr>
          <a:xfrm>
            <a:off x="338666" y="1254684"/>
            <a:ext cx="11352105" cy="5038531"/>
          </a:xfrm>
        </p:spPr>
        <p:txBody>
          <a:bodyPr>
            <a:normAutofit fontScale="70000" lnSpcReduction="20000"/>
          </a:bodyPr>
          <a:lstStyle/>
          <a:p>
            <a:r>
              <a:rPr lang="en-US" dirty="0"/>
              <a:t>Application layer has available authentication and/or encryption</a:t>
            </a:r>
          </a:p>
          <a:p>
            <a:pPr lvl="1"/>
            <a:r>
              <a:rPr lang="en-US" dirty="0"/>
              <a:t>Security is available for end user applications as/where needed</a:t>
            </a:r>
          </a:p>
          <a:p>
            <a:pPr lvl="1"/>
            <a:r>
              <a:rPr lang="en-US" dirty="0"/>
              <a:t>Authentication, encryption, and authenticated encryption are all supported</a:t>
            </a:r>
          </a:p>
          <a:p>
            <a:pPr lvl="1"/>
            <a:r>
              <a:rPr lang="en-US" dirty="0"/>
              <a:t>Needs key management to be defined </a:t>
            </a:r>
          </a:p>
          <a:p>
            <a:r>
              <a:rPr lang="en-US" dirty="0"/>
              <a:t>Link layer, SDLS, operates over ground to space links</a:t>
            </a:r>
          </a:p>
          <a:p>
            <a:pPr lvl="1"/>
            <a:r>
              <a:rPr lang="en-US" dirty="0"/>
              <a:t>Has key management defined in extended procedures, for ground to space links, but …</a:t>
            </a:r>
          </a:p>
          <a:p>
            <a:pPr lvl="1"/>
            <a:r>
              <a:rPr lang="en-US" dirty="0"/>
              <a:t>Use for space-space links needs to be clarified</a:t>
            </a:r>
          </a:p>
          <a:p>
            <a:r>
              <a:rPr lang="en-US" dirty="0"/>
              <a:t>Network layer, DTN, BPv7, has </a:t>
            </a:r>
            <a:r>
              <a:rPr lang="en-US" dirty="0" err="1"/>
              <a:t>BPSec</a:t>
            </a:r>
            <a:endParaRPr lang="en-US" dirty="0"/>
          </a:p>
          <a:p>
            <a:pPr lvl="1"/>
            <a:r>
              <a:rPr lang="en-US" dirty="0"/>
              <a:t>Protocol framework for securing BPv7 traffic, using </a:t>
            </a:r>
            <a:r>
              <a:rPr lang="en-US" dirty="0" err="1"/>
              <a:t>BPSec</a:t>
            </a:r>
            <a:r>
              <a:rPr lang="en-US" dirty="0"/>
              <a:t>, but ..</a:t>
            </a:r>
          </a:p>
          <a:p>
            <a:pPr lvl="1"/>
            <a:r>
              <a:rPr lang="en-US" dirty="0"/>
              <a:t>Key management mechanisms need to be defined</a:t>
            </a:r>
          </a:p>
          <a:p>
            <a:pPr lvl="1"/>
            <a:r>
              <a:rPr lang="en-US" dirty="0"/>
              <a:t>Secure network management framework for multi-agency interoperability needs to be defined</a:t>
            </a:r>
          </a:p>
          <a:p>
            <a:r>
              <a:rPr lang="en-US" dirty="0"/>
              <a:t>Network Management, AMA, can use </a:t>
            </a:r>
            <a:r>
              <a:rPr lang="en-US" dirty="0" err="1"/>
              <a:t>BPSec</a:t>
            </a:r>
            <a:r>
              <a:rPr lang="en-US" dirty="0"/>
              <a:t> to secure flows</a:t>
            </a:r>
          </a:p>
          <a:p>
            <a:pPr lvl="1"/>
            <a:r>
              <a:rPr lang="en-US" dirty="0"/>
              <a:t>Current management procedures cover AMA management, reporting, and monitoring, but …</a:t>
            </a:r>
          </a:p>
          <a:p>
            <a:pPr lvl="1"/>
            <a:r>
              <a:rPr lang="en-US" dirty="0"/>
              <a:t>Formalized means for securely managing nodes need to be defined</a:t>
            </a:r>
          </a:p>
          <a:p>
            <a:pPr lvl="1"/>
            <a:r>
              <a:rPr lang="en-US" dirty="0"/>
              <a:t>Framework for multi-agency interoperability needs to be defined</a:t>
            </a:r>
          </a:p>
          <a:p>
            <a:pPr lvl="1"/>
            <a:r>
              <a:rPr lang="en-US" dirty="0"/>
              <a:t>Framework for policies and governance needs to be defined</a:t>
            </a:r>
          </a:p>
        </p:txBody>
      </p:sp>
      <p:sp>
        <p:nvSpPr>
          <p:cNvPr id="3" name="Title 2">
            <a:extLst>
              <a:ext uri="{FF2B5EF4-FFF2-40B4-BE49-F238E27FC236}">
                <a16:creationId xmlns:a16="http://schemas.microsoft.com/office/drawing/2014/main" id="{5612D198-EBFA-2946-9B3C-A3B8461014D6}"/>
              </a:ext>
            </a:extLst>
          </p:cNvPr>
          <p:cNvSpPr>
            <a:spLocks noGrp="1"/>
          </p:cNvSpPr>
          <p:nvPr>
            <p:ph type="title"/>
          </p:nvPr>
        </p:nvSpPr>
        <p:spPr>
          <a:xfrm>
            <a:off x="419946" y="522195"/>
            <a:ext cx="11352107" cy="578801"/>
          </a:xfrm>
        </p:spPr>
        <p:txBody>
          <a:bodyPr/>
          <a:lstStyle/>
          <a:p>
            <a:r>
              <a:rPr lang="en-US" sz="3200" dirty="0"/>
              <a:t>CCSDS has Application, link and network security</a:t>
            </a:r>
          </a:p>
        </p:txBody>
      </p:sp>
      <p:sp>
        <p:nvSpPr>
          <p:cNvPr id="4" name="Date Placeholder 3">
            <a:extLst>
              <a:ext uri="{FF2B5EF4-FFF2-40B4-BE49-F238E27FC236}">
                <a16:creationId xmlns:a16="http://schemas.microsoft.com/office/drawing/2014/main" id="{5082C40E-3320-BD9B-D72E-8923B0B9A4A4}"/>
              </a:ext>
            </a:extLst>
          </p:cNvPr>
          <p:cNvSpPr>
            <a:spLocks noGrp="1"/>
          </p:cNvSpPr>
          <p:nvPr>
            <p:ph type="dt" sz="half" idx="20"/>
          </p:nvPr>
        </p:nvSpPr>
        <p:spPr/>
        <p:txBody>
          <a:bodyPr/>
          <a:lstStyle/>
          <a:p>
            <a:r>
              <a:rPr lang="en-US"/>
              <a:t>9 Feb 22</a:t>
            </a:r>
            <a:endParaRPr lang="en-US" dirty="0"/>
          </a:p>
        </p:txBody>
      </p:sp>
      <p:sp>
        <p:nvSpPr>
          <p:cNvPr id="5" name="Slide Number Placeholder 4">
            <a:extLst>
              <a:ext uri="{FF2B5EF4-FFF2-40B4-BE49-F238E27FC236}">
                <a16:creationId xmlns:a16="http://schemas.microsoft.com/office/drawing/2014/main" id="{03B5B338-CA33-7B9C-8DAC-5D88C0D8C812}"/>
              </a:ext>
            </a:extLst>
          </p:cNvPr>
          <p:cNvSpPr>
            <a:spLocks noGrp="1"/>
          </p:cNvSpPr>
          <p:nvPr>
            <p:ph type="sldNum" sz="quarter" idx="22"/>
          </p:nvPr>
        </p:nvSpPr>
        <p:spPr/>
        <p:txBody>
          <a:bodyPr/>
          <a:lstStyle/>
          <a:p>
            <a:fld id="{1BA354C8-45E3-4E72-B8A7-299530F3F3A9}" type="slidenum">
              <a:rPr lang="en-US" smtClean="0"/>
              <a:pPr/>
              <a:t>9</a:t>
            </a:fld>
            <a:endParaRPr lang="en-US" dirty="0"/>
          </a:p>
        </p:txBody>
      </p:sp>
      <p:sp>
        <p:nvSpPr>
          <p:cNvPr id="6" name="Footer Placeholder 4">
            <a:extLst>
              <a:ext uri="{FF2B5EF4-FFF2-40B4-BE49-F238E27FC236}">
                <a16:creationId xmlns:a16="http://schemas.microsoft.com/office/drawing/2014/main" id="{0BC4C0EC-EB18-E4DD-D08B-306C450BB863}"/>
              </a:ext>
            </a:extLst>
          </p:cNvPr>
          <p:cNvSpPr txBox="1">
            <a:spLocks/>
          </p:cNvSpPr>
          <p:nvPr/>
        </p:nvSpPr>
        <p:spPr>
          <a:xfrm>
            <a:off x="2180109" y="6283325"/>
            <a:ext cx="7669217" cy="5334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a:t>The content has not been approved or adopted by NASA, JPL, or the California Institute of Technology. Any views and opinions expressed herein do not necessarily state or reflect those of NASA, JPL, or the California Institute of Technology. </a:t>
            </a:r>
          </a:p>
          <a:p>
            <a:pPr algn="ctr"/>
            <a:r>
              <a:rPr lang="en-US" sz="1000" dirty="0"/>
              <a:t>© 2022 California Institute of Technology. Government sponsorship acknowledged</a:t>
            </a:r>
          </a:p>
        </p:txBody>
      </p:sp>
    </p:spTree>
    <p:extLst>
      <p:ext uri="{BB962C8B-B14F-4D97-AF65-F5344CB8AC3E}">
        <p14:creationId xmlns:p14="http://schemas.microsoft.com/office/powerpoint/2010/main" val="27680765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14790</TotalTime>
  <Words>2458</Words>
  <Application>Microsoft Macintosh PowerPoint</Application>
  <PresentationFormat>Widescreen</PresentationFormat>
  <Paragraphs>189</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Helvetica</vt:lpstr>
      <vt:lpstr>Tw Cen MT</vt:lpstr>
      <vt:lpstr>Circuit</vt:lpstr>
      <vt:lpstr>PowerPoint Presentation</vt:lpstr>
      <vt:lpstr>CCSDS Future SSI deployment assumptions</vt:lpstr>
      <vt:lpstr>current cross support security assumptions</vt:lpstr>
      <vt:lpstr>SSI Future Security assumptions</vt:lpstr>
      <vt:lpstr>Zero trust Architecture tenets (NIST 800-207)</vt:lpstr>
      <vt:lpstr>Adapted “Zero Trust” Security Approach (Derived from: NIST 800-207: Zero Trust Architecture)</vt:lpstr>
      <vt:lpstr>Zero Trust Architecture - Tenets</vt:lpstr>
      <vt:lpstr>PowerPoint Presentation</vt:lpstr>
      <vt:lpstr>CCSDS has Application, link and network security</vt:lpstr>
      <vt:lpstr>Looking toward the future …</vt:lpstr>
      <vt:lpstr>ZTA Terminology</vt:lpstr>
      <vt:lpstr>ZTA Terminology, cont</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Thoughts about MarsNet Security</dc:title>
  <dc:creator>Peter Shames</dc:creator>
  <cp:lastModifiedBy>Shames, Peter M (US 312B)</cp:lastModifiedBy>
  <cp:revision>14</cp:revision>
  <dcterms:created xsi:type="dcterms:W3CDTF">2021-11-05T00:31:28Z</dcterms:created>
  <dcterms:modified xsi:type="dcterms:W3CDTF">2022-06-07T19:28:18Z</dcterms:modified>
</cp:coreProperties>
</file>