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6"/>
  </p:notesMasterIdLst>
  <p:handoutMasterIdLst>
    <p:handoutMasterId r:id="rId137"/>
  </p:handoutMasterIdLst>
  <p:sldIdLst>
    <p:sldId id="644" r:id="rId2"/>
    <p:sldId id="736" r:id="rId3"/>
    <p:sldId id="5246" r:id="rId4"/>
    <p:sldId id="5214" r:id="rId5"/>
    <p:sldId id="5227" r:id="rId6"/>
    <p:sldId id="5226" r:id="rId7"/>
    <p:sldId id="732" r:id="rId8"/>
    <p:sldId id="5223" r:id="rId9"/>
    <p:sldId id="765" r:id="rId10"/>
    <p:sldId id="730" r:id="rId11"/>
    <p:sldId id="737" r:id="rId12"/>
    <p:sldId id="743" r:id="rId13"/>
    <p:sldId id="5229" r:id="rId14"/>
    <p:sldId id="5247" r:id="rId15"/>
    <p:sldId id="5228" r:id="rId16"/>
    <p:sldId id="5230" r:id="rId17"/>
    <p:sldId id="773" r:id="rId18"/>
    <p:sldId id="772" r:id="rId19"/>
    <p:sldId id="296" r:id="rId20"/>
    <p:sldId id="2092" r:id="rId21"/>
    <p:sldId id="372" r:id="rId22"/>
    <p:sldId id="5231" r:id="rId23"/>
    <p:sldId id="2035" r:id="rId24"/>
    <p:sldId id="746" r:id="rId25"/>
    <p:sldId id="494" r:id="rId26"/>
    <p:sldId id="5232" r:id="rId27"/>
    <p:sldId id="297" r:id="rId28"/>
    <p:sldId id="260" r:id="rId29"/>
    <p:sldId id="2067" r:id="rId30"/>
    <p:sldId id="276" r:id="rId31"/>
    <p:sldId id="747" r:id="rId32"/>
    <p:sldId id="766" r:id="rId33"/>
    <p:sldId id="5233" r:id="rId34"/>
    <p:sldId id="299" r:id="rId35"/>
    <p:sldId id="264" r:id="rId36"/>
    <p:sldId id="2070" r:id="rId37"/>
    <p:sldId id="281" r:id="rId38"/>
    <p:sldId id="411" r:id="rId39"/>
    <p:sldId id="748" r:id="rId40"/>
    <p:sldId id="757" r:id="rId41"/>
    <p:sldId id="495" r:id="rId42"/>
    <p:sldId id="5234" r:id="rId43"/>
    <p:sldId id="2068" r:id="rId44"/>
    <p:sldId id="2069" r:id="rId45"/>
    <p:sldId id="303" r:id="rId46"/>
    <p:sldId id="749" r:id="rId47"/>
    <p:sldId id="493" r:id="rId48"/>
    <p:sldId id="5235" r:id="rId49"/>
    <p:sldId id="2060" r:id="rId50"/>
    <p:sldId id="404" r:id="rId51"/>
    <p:sldId id="290" r:id="rId52"/>
    <p:sldId id="300" r:id="rId53"/>
    <p:sldId id="442" r:id="rId54"/>
    <p:sldId id="750" r:id="rId55"/>
    <p:sldId id="768" r:id="rId56"/>
    <p:sldId id="5236" r:id="rId57"/>
    <p:sldId id="5237" r:id="rId58"/>
    <p:sldId id="2071" r:id="rId59"/>
    <p:sldId id="292" r:id="rId60"/>
    <p:sldId id="759" r:id="rId61"/>
    <p:sldId id="560" r:id="rId62"/>
    <p:sldId id="2034" r:id="rId63"/>
    <p:sldId id="2039" r:id="rId64"/>
    <p:sldId id="5238" r:id="rId65"/>
    <p:sldId id="5239" r:id="rId66"/>
    <p:sldId id="278" r:id="rId67"/>
    <p:sldId id="733" r:id="rId68"/>
    <p:sldId id="751" r:id="rId69"/>
    <p:sldId id="5240" r:id="rId70"/>
    <p:sldId id="5241" r:id="rId71"/>
    <p:sldId id="2072" r:id="rId72"/>
    <p:sldId id="742" r:id="rId73"/>
    <p:sldId id="769" r:id="rId74"/>
    <p:sldId id="752" r:id="rId75"/>
    <p:sldId id="2044" r:id="rId76"/>
    <p:sldId id="5242" r:id="rId77"/>
    <p:sldId id="5243" r:id="rId78"/>
    <p:sldId id="2085" r:id="rId79"/>
    <p:sldId id="2082" r:id="rId80"/>
    <p:sldId id="2083" r:id="rId81"/>
    <p:sldId id="2041" r:id="rId82"/>
    <p:sldId id="781" r:id="rId83"/>
    <p:sldId id="2053" r:id="rId84"/>
    <p:sldId id="2066" r:id="rId85"/>
    <p:sldId id="761" r:id="rId86"/>
    <p:sldId id="762" r:id="rId87"/>
    <p:sldId id="770" r:id="rId88"/>
    <p:sldId id="5244" r:id="rId89"/>
    <p:sldId id="2075" r:id="rId90"/>
    <p:sldId id="734" r:id="rId91"/>
    <p:sldId id="2078" r:id="rId92"/>
    <p:sldId id="5245" r:id="rId93"/>
    <p:sldId id="2048" r:id="rId94"/>
    <p:sldId id="764" r:id="rId95"/>
    <p:sldId id="2045" r:id="rId96"/>
    <p:sldId id="2046" r:id="rId97"/>
    <p:sldId id="270" r:id="rId98"/>
    <p:sldId id="2055" r:id="rId99"/>
    <p:sldId id="744" r:id="rId100"/>
    <p:sldId id="2056" r:id="rId101"/>
    <p:sldId id="2077" r:id="rId102"/>
    <p:sldId id="478" r:id="rId103"/>
    <p:sldId id="474" r:id="rId104"/>
    <p:sldId id="488" r:id="rId105"/>
    <p:sldId id="476" r:id="rId106"/>
    <p:sldId id="486" r:id="rId107"/>
    <p:sldId id="482" r:id="rId108"/>
    <p:sldId id="2076" r:id="rId109"/>
    <p:sldId id="479" r:id="rId110"/>
    <p:sldId id="483" r:id="rId111"/>
    <p:sldId id="487" r:id="rId112"/>
    <p:sldId id="735" r:id="rId113"/>
    <p:sldId id="741" r:id="rId114"/>
    <p:sldId id="2057" r:id="rId115"/>
    <p:sldId id="777" r:id="rId116"/>
    <p:sldId id="778" r:id="rId117"/>
    <p:sldId id="779" r:id="rId118"/>
    <p:sldId id="780" r:id="rId119"/>
    <p:sldId id="257" r:id="rId120"/>
    <p:sldId id="5212" r:id="rId121"/>
    <p:sldId id="2051" r:id="rId122"/>
    <p:sldId id="2052" r:id="rId123"/>
    <p:sldId id="2043" r:id="rId124"/>
    <p:sldId id="274" r:id="rId125"/>
    <p:sldId id="2049" r:id="rId126"/>
    <p:sldId id="298" r:id="rId127"/>
    <p:sldId id="283" r:id="rId128"/>
    <p:sldId id="269" r:id="rId129"/>
    <p:sldId id="259" r:id="rId130"/>
    <p:sldId id="261" r:id="rId131"/>
    <p:sldId id="729" r:id="rId132"/>
    <p:sldId id="714" r:id="rId133"/>
    <p:sldId id="262" r:id="rId134"/>
    <p:sldId id="263" r:id="rId135"/>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30C"/>
    <a:srgbClr val="CC0606"/>
    <a:srgbClr val="3FCCB6"/>
    <a:srgbClr val="FF7C00"/>
    <a:srgbClr val="0C8FCC"/>
    <a:srgbClr val="CC0ECC"/>
    <a:srgbClr val="00FF00"/>
    <a:srgbClr val="323399"/>
    <a:srgbClr val="BCE0E3"/>
    <a:srgbClr val="009A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p:restoredTop sz="99449" autoAdjust="0"/>
  </p:normalViewPr>
  <p:slideViewPr>
    <p:cSldViewPr>
      <p:cViewPr varScale="1">
        <p:scale>
          <a:sx n="160" d="100"/>
          <a:sy n="160" d="100"/>
        </p:scale>
        <p:origin x="864" y="17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21</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25</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27</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30</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32</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34</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37</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38</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41</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43</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47</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49</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Times New Roman" pitchFamily="18" charset="0"/>
                <a:ea typeface="ＭＳ Ｐゴシック" pitchFamily="34" charset="-128"/>
              </a:rPr>
              <a:t>12/12/12: Made minor</a:t>
            </a:r>
            <a:r>
              <a:rPr lang="en-US" baseline="0" dirty="0">
                <a:latin typeface="Times New Roman" pitchFamily="18" charset="0"/>
                <a:ea typeface="ＭＳ Ｐゴシック" pitchFamily="34" charset="-128"/>
              </a:rPr>
              <a:t> adjustments--f</a:t>
            </a:r>
            <a:r>
              <a:rPr lang="en-US" dirty="0">
                <a:latin typeface="Times New Roman" pitchFamily="18" charset="0"/>
                <a:ea typeface="ＭＳ Ｐゴシック" pitchFamily="34" charset="-128"/>
              </a:rPr>
              <a:t>iddled with alignment, made all lines</a:t>
            </a:r>
            <a:r>
              <a:rPr lang="en-US" baseline="0" dirty="0">
                <a:latin typeface="Times New Roman" pitchFamily="18" charset="0"/>
                <a:ea typeface="ＭＳ Ｐゴシック" pitchFamily="34" charset="-128"/>
              </a:rPr>
              <a:t> the same width. Removed spaces </a:t>
            </a:r>
            <a:r>
              <a:rPr lang="en-US" baseline="0">
                <a:latin typeface="Times New Roman" pitchFamily="18" charset="0"/>
                <a:ea typeface="ＭＳ Ｐゴシック" pitchFamily="34" charset="-128"/>
              </a:rPr>
              <a:t>before/after “/”.</a:t>
            </a:r>
            <a:endParaRPr lang="en-US" dirty="0">
              <a:latin typeface="Times New Roman" pitchFamily="18" charset="0"/>
              <a:ea typeface="ＭＳ Ｐゴシック" pitchFamily="34" charset="-128"/>
            </a:endParaRPr>
          </a:p>
        </p:txBody>
      </p:sp>
      <p:sp>
        <p:nvSpPr>
          <p:cNvPr id="3789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9C426FEF-993D-42F9-B09E-10CF70DAD7AC}" type="slidenum">
              <a:rPr lang="en-US" sz="1200">
                <a:solidFill>
                  <a:srgbClr val="000000"/>
                </a:solidFill>
              </a:rPr>
              <a:pPr algn="r" fontAlgn="base">
                <a:spcBef>
                  <a:spcPct val="0"/>
                </a:spcBef>
                <a:spcAft>
                  <a:spcPct val="0"/>
                </a:spcAft>
              </a:pPr>
              <a:t>50</a:t>
            </a:fld>
            <a:endParaRPr lang="en-US" sz="1200">
              <a:solidFill>
                <a:srgbClr val="000000"/>
              </a:solidFill>
            </a:endParaRPr>
          </a:p>
        </p:txBody>
      </p:sp>
    </p:spTree>
    <p:extLst>
      <p:ext uri="{BB962C8B-B14F-4D97-AF65-F5344CB8AC3E}">
        <p14:creationId xmlns:p14="http://schemas.microsoft.com/office/powerpoint/2010/main" val="395890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51</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52</a:t>
            </a:fld>
            <a:endParaRPr lang="en-GB" altLang="en-US"/>
          </a:p>
        </p:txBody>
      </p:sp>
    </p:spTree>
    <p:extLst>
      <p:ext uri="{BB962C8B-B14F-4D97-AF65-F5344CB8AC3E}">
        <p14:creationId xmlns:p14="http://schemas.microsoft.com/office/powerpoint/2010/main" val="8727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53</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55</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58</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61</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7</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7</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67</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69</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71</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75</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79</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83</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87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89</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90</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90</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94</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8</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8</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785068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102</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103</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104</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105</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106</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107</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108</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109</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110</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111</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10</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10</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112</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115</a:t>
            </a:fld>
            <a:endParaRPr lang="en-GB" altLang="en-US"/>
          </a:p>
        </p:txBody>
      </p:sp>
    </p:spTree>
    <p:extLst>
      <p:ext uri="{BB962C8B-B14F-4D97-AF65-F5344CB8AC3E}">
        <p14:creationId xmlns:p14="http://schemas.microsoft.com/office/powerpoint/2010/main" val="2610976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116</a:t>
            </a:fld>
            <a:endParaRPr lang="en-GB" altLang="en-US"/>
          </a:p>
        </p:txBody>
      </p:sp>
    </p:spTree>
    <p:extLst>
      <p:ext uri="{BB962C8B-B14F-4D97-AF65-F5344CB8AC3E}">
        <p14:creationId xmlns:p14="http://schemas.microsoft.com/office/powerpoint/2010/main" val="231370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117</a:t>
            </a:fld>
            <a:endParaRPr lang="en-GB" altLang="en-US"/>
          </a:p>
        </p:txBody>
      </p:sp>
    </p:spTree>
    <p:extLst>
      <p:ext uri="{BB962C8B-B14F-4D97-AF65-F5344CB8AC3E}">
        <p14:creationId xmlns:p14="http://schemas.microsoft.com/office/powerpoint/2010/main" val="2132996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118</a:t>
            </a:fld>
            <a:endParaRPr lang="en-GB" altLang="en-US"/>
          </a:p>
        </p:txBody>
      </p:sp>
    </p:spTree>
    <p:extLst>
      <p:ext uri="{BB962C8B-B14F-4D97-AF65-F5344CB8AC3E}">
        <p14:creationId xmlns:p14="http://schemas.microsoft.com/office/powerpoint/2010/main" val="3567714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119</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3027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124</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126</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127</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131</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131</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07565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17</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19</a:t>
            </a:fld>
            <a:endParaRPr lang="en-GB" altLang="en-US"/>
          </a:p>
        </p:txBody>
      </p:sp>
    </p:spTree>
    <p:extLst>
      <p:ext uri="{BB962C8B-B14F-4D97-AF65-F5344CB8AC3E}">
        <p14:creationId xmlns:p14="http://schemas.microsoft.com/office/powerpoint/2010/main" val="33867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11 Sep 2023</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11 Sep 2023</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5" y="6454143"/>
            <a:ext cx="363421" cy="280881"/>
          </a:xfrm>
          <a:prstGeom prst="rect">
            <a:avLst/>
          </a:prstGeom>
        </p:spPr>
      </p:pic>
      <p:sp>
        <p:nvSpPr>
          <p:cNvPr id="10" name="Content Placeholder 2"/>
          <p:cNvSpPr>
            <a:spLocks noGrp="1"/>
          </p:cNvSpPr>
          <p:nvPr>
            <p:ph sz="quarter" idx="19"/>
          </p:nvPr>
        </p:nvSpPr>
        <p:spPr>
          <a:xfrm>
            <a:off x="254000" y="2136141"/>
            <a:ext cx="8514079"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254001" y="1296637"/>
            <a:ext cx="8514080" cy="578801"/>
          </a:xfrm>
        </p:spPr>
        <p:txBody>
          <a:bodyPr>
            <a:noAutofit/>
          </a:bodyPr>
          <a:lstStyle/>
          <a:p>
            <a:r>
              <a:rPr lang="en-US"/>
              <a:t>Click to edit Master title style</a:t>
            </a:r>
          </a:p>
        </p:txBody>
      </p:sp>
      <p:pic>
        <p:nvPicPr>
          <p:cNvPr id="13" name="Picture 12">
            <a:extLst>
              <a:ext uri="{FF2B5EF4-FFF2-40B4-BE49-F238E27FC236}">
                <a16:creationId xmlns:a16="http://schemas.microsoft.com/office/drawing/2014/main" id="{B779C721-477D-EC49-9A44-2679110C4C5D}"/>
              </a:ext>
            </a:extLst>
          </p:cNvPr>
          <p:cNvPicPr>
            <a:picLocks noChangeAspect="1"/>
          </p:cNvPicPr>
          <p:nvPr userDrawn="1"/>
        </p:nvPicPr>
        <p:blipFill>
          <a:blip r:embed="rId3"/>
          <a:stretch>
            <a:fillRect/>
          </a:stretch>
        </p:blipFill>
        <p:spPr>
          <a:xfrm>
            <a:off x="0" y="2"/>
            <a:ext cx="9144000" cy="729129"/>
          </a:xfrm>
          <a:prstGeom prst="rect">
            <a:avLst/>
          </a:prstGeom>
        </p:spPr>
      </p:pic>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11 Sep 2023</a:t>
            </a:r>
            <a:endParaRPr lang="en-US" dirty="0"/>
          </a:p>
        </p:txBody>
      </p:sp>
      <p:sp>
        <p:nvSpPr>
          <p:cNvPr id="5" name="Footer Placeholder 4">
            <a:extLst>
              <a:ext uri="{FF2B5EF4-FFF2-40B4-BE49-F238E27FC236}">
                <a16:creationId xmlns:a16="http://schemas.microsoft.com/office/drawing/2014/main" id="{6BCC3086-E0B1-B648-A265-637E30029543}"/>
              </a:ext>
            </a:extLst>
          </p:cNvPr>
          <p:cNvSpPr>
            <a:spLocks noGrp="1"/>
          </p:cNvSpPr>
          <p:nvPr>
            <p:ph type="ftr" sz="quarter" idx="21"/>
          </p:nvPr>
        </p:nvSpPr>
        <p:spPr/>
        <p:txBody>
          <a:bodyPr/>
          <a:lstStyle/>
          <a:p>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208598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11 Sep 2023</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11 Sep 2023</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Sep 2023</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26.png"/></Relationships>
</file>

<file path=ppt/slides/_rels/slide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Engineering" TargetMode="External"/><Relationship Id="rId13" Type="http://schemas.openxmlformats.org/officeDocument/2006/relationships/hyperlink" Target="https://en.wikipedia.org/wiki/Synergy" TargetMode="External"/><Relationship Id="rId3" Type="http://schemas.openxmlformats.org/officeDocument/2006/relationships/hyperlink" Target="https://en.wikipedia.org/wiki/Systems_architecture" TargetMode="External"/><Relationship Id="rId7" Type="http://schemas.openxmlformats.org/officeDocument/2006/relationships/hyperlink" Target="https://en.wikipedia.org/wiki/Interdisciplinary" TargetMode="External"/><Relationship Id="rId12" Type="http://schemas.openxmlformats.org/officeDocument/2006/relationships/hyperlink" Target="https://en.wikipedia.org/wiki/Systems_thinking" TargetMode="External"/><Relationship Id="rId2" Type="http://schemas.openxmlformats.org/officeDocument/2006/relationships/hyperlink" Target="https://en.wikipedia.org/wiki/Information_and_communications_technology" TargetMode="External"/><Relationship Id="rId1" Type="http://schemas.openxmlformats.org/officeDocument/2006/relationships/slideLayout" Target="../slideLayouts/slideLayout2.xml"/><Relationship Id="rId6" Type="http://schemas.openxmlformats.org/officeDocument/2006/relationships/hyperlink" Target="https://en.wikipedia.org/wiki/Systems_architect" TargetMode="External"/><Relationship Id="rId11" Type="http://schemas.openxmlformats.org/officeDocument/2006/relationships/hyperlink" Target="https://en.wikipedia.org/wiki/Enterprise_life_cycle" TargetMode="External"/><Relationship Id="rId5" Type="http://schemas.openxmlformats.org/officeDocument/2006/relationships/hyperlink" Target="https://en.wikipedia.org/wiki/Implementation" TargetMode="External"/><Relationship Id="rId10" Type="http://schemas.openxmlformats.org/officeDocument/2006/relationships/hyperlink" Target="https://en.wikipedia.org/wiki/Complex_system" TargetMode="External"/><Relationship Id="rId4" Type="http://schemas.openxmlformats.org/officeDocument/2006/relationships/hyperlink" Target="https://en.wikipedia.org/wiki/Requirements" TargetMode="External"/><Relationship Id="rId9" Type="http://schemas.openxmlformats.org/officeDocument/2006/relationships/hyperlink" Target="https://en.wikipedia.org/wiki/Engineering_management" TargetMode="External"/><Relationship Id="rId14" Type="http://schemas.openxmlformats.org/officeDocument/2006/relationships/hyperlink" Target="https://en.wikipedia.org/wiki/Function_(enginee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xpression_(linguistics)" TargetMode="External"/><Relationship Id="rId7" Type="http://schemas.openxmlformats.org/officeDocument/2006/relationships/hyperlink" Target="https://en.wikipedia.org/wiki/Domain_of_discourse" TargetMode="External"/><Relationship Id="rId2" Type="http://schemas.openxmlformats.org/officeDocument/2006/relationships/hyperlink" Target="https://en.wikipedia.org/wiki/Compound_(linguistics)" TargetMode="External"/><Relationship Id="rId1" Type="http://schemas.openxmlformats.org/officeDocument/2006/relationships/slideLayout" Target="../slideLayouts/slideLayout2.xml"/><Relationship Id="rId6" Type="http://schemas.openxmlformats.org/officeDocument/2006/relationships/hyperlink" Target="https://en.wikipedia.org/wiki/Information_science" TargetMode="External"/><Relationship Id="rId5" Type="http://schemas.openxmlformats.org/officeDocument/2006/relationships/hyperlink" Target="https://en.wikipedia.org/wiki/Computer_science" TargetMode="External"/><Relationship Id="rId4" Type="http://schemas.openxmlformats.org/officeDocument/2006/relationships/hyperlink" Target="https://en.wikipedia.org/wiki/Context_(language_us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11 Sep 2023</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52977" y="4511099"/>
            <a:ext cx="7990457"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sz="2000" dirty="0">
                <a:solidFill>
                  <a:srgbClr val="000099"/>
                </a:solidFill>
              </a:rPr>
              <a:t>Peter Shames, Systems Engineering Area Director</a:t>
            </a:r>
          </a:p>
          <a:p>
            <a:pPr algn="ctr"/>
            <a:r>
              <a:rPr lang="en-US" sz="1600" dirty="0">
                <a:solidFill>
                  <a:srgbClr val="000099"/>
                </a:solidFill>
              </a:rPr>
              <a:t>Fred </a:t>
            </a:r>
            <a:r>
              <a:rPr lang="en-US" sz="1600" dirty="0" err="1">
                <a:solidFill>
                  <a:srgbClr val="000099"/>
                </a:solidFill>
              </a:rPr>
              <a:t>Slane</a:t>
            </a:r>
            <a:r>
              <a:rPr lang="en-US" sz="1600" dirty="0">
                <a:solidFill>
                  <a:srgbClr val="000099"/>
                </a:solidFill>
              </a:rPr>
              <a:t>, Ramon </a:t>
            </a:r>
            <a:r>
              <a:rPr lang="en-US" sz="1600" dirty="0" err="1">
                <a:solidFill>
                  <a:srgbClr val="000099"/>
                </a:solidFill>
              </a:rPr>
              <a:t>Krosley</a:t>
            </a:r>
            <a:r>
              <a:rPr lang="en-US" sz="1600" dirty="0">
                <a:solidFill>
                  <a:srgbClr val="000099"/>
                </a:solidFill>
              </a:rPr>
              <a:t>, Costin </a:t>
            </a:r>
            <a:r>
              <a:rPr lang="en-US" sz="1600" dirty="0" err="1">
                <a:solidFill>
                  <a:srgbClr val="000099"/>
                </a:solidFill>
              </a:rPr>
              <a:t>Radulescu</a:t>
            </a:r>
            <a:r>
              <a:rPr lang="en-US" sz="1600" dirty="0">
                <a:solidFill>
                  <a:srgbClr val="000099"/>
                </a:solidFill>
              </a:rPr>
              <a:t>, </a:t>
            </a:r>
            <a:r>
              <a:rPr lang="en-US" sz="1600" dirty="0" err="1">
                <a:solidFill>
                  <a:srgbClr val="000099"/>
                </a:solidFill>
              </a:rPr>
              <a:t>Shelbun</a:t>
            </a:r>
            <a:r>
              <a:rPr lang="en-US" sz="1600" dirty="0">
                <a:solidFill>
                  <a:srgbClr val="000099"/>
                </a:solidFill>
              </a:rPr>
              <a:t> Cheng, Christian </a:t>
            </a:r>
            <a:r>
              <a:rPr lang="en-US" sz="1600" dirty="0" err="1">
                <a:solidFill>
                  <a:srgbClr val="000099"/>
                </a:solidFill>
              </a:rPr>
              <a:t>Stangl</a:t>
            </a:r>
            <a:endParaRPr lang="en-US" sz="1600" dirty="0">
              <a:solidFill>
                <a:srgbClr val="000099"/>
              </a:solidFill>
            </a:endParaRPr>
          </a:p>
          <a:p>
            <a:pPr algn="ctr"/>
            <a:endParaRPr lang="en-US" sz="800" u="sng" dirty="0">
              <a:solidFill>
                <a:schemeClr val="accent1"/>
              </a:solidFill>
            </a:endParaRPr>
          </a:p>
          <a:p>
            <a:pPr algn="ctr"/>
            <a:r>
              <a:rPr lang="en-US" sz="1400" dirty="0">
                <a:solidFill>
                  <a:srgbClr val="000099"/>
                </a:solidFill>
              </a:rPr>
              <a:t>11 Sep 2023</a:t>
            </a:r>
            <a:endParaRPr lang="en-US" sz="105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179514"/>
            <a:ext cx="4767262" cy="2470273"/>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401638" y="1108916"/>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2890838" y="1056482"/>
            <a:ext cx="3357562"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Capabilities, Organizations, Governance</a:t>
            </a:r>
          </a:p>
        </p:txBody>
      </p:sp>
      <p:sp>
        <p:nvSpPr>
          <p:cNvPr id="9221" name="Rectangle 5"/>
          <p:cNvSpPr>
            <a:spLocks noChangeArrowheads="1"/>
          </p:cNvSpPr>
          <p:nvPr/>
        </p:nvSpPr>
        <p:spPr bwMode="auto">
          <a:xfrm>
            <a:off x="1193800" y="2532810"/>
            <a:ext cx="2128838" cy="423863"/>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Physical</a:t>
            </a:r>
          </a:p>
        </p:txBody>
      </p:sp>
      <p:sp>
        <p:nvSpPr>
          <p:cNvPr id="9222" name="Text Box 6"/>
          <p:cNvSpPr txBox="1">
            <a:spLocks noChangeArrowheads="1"/>
          </p:cNvSpPr>
          <p:nvPr/>
        </p:nvSpPr>
        <p:spPr bwMode="auto">
          <a:xfrm>
            <a:off x="3655219" y="2480252"/>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Component &amp; Connector perspective</a:t>
            </a:r>
          </a:p>
        </p:txBody>
      </p:sp>
      <p:sp>
        <p:nvSpPr>
          <p:cNvPr id="9223" name="Rectangle 7"/>
          <p:cNvSpPr>
            <a:spLocks noChangeArrowheads="1"/>
          </p:cNvSpPr>
          <p:nvPr/>
        </p:nvSpPr>
        <p:spPr bwMode="auto">
          <a:xfrm>
            <a:off x="762000" y="1820863"/>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3348038" y="1757892"/>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1947862" y="3972632"/>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419600" y="3914206"/>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Data Concerns</a:t>
            </a:r>
          </a:p>
          <a:p>
            <a:pPr>
              <a:buClrTx/>
              <a:buFontTx/>
              <a:buNone/>
              <a:defRPr/>
            </a:pPr>
            <a:r>
              <a:rPr lang="en-US" sz="1400" b="1" dirty="0"/>
              <a:t>Relationships and transformations</a:t>
            </a:r>
          </a:p>
        </p:txBody>
      </p:sp>
      <p:sp>
        <p:nvSpPr>
          <p:cNvPr id="9227" name="Rectangle 11"/>
          <p:cNvSpPr>
            <a:spLocks noChangeArrowheads="1"/>
          </p:cNvSpPr>
          <p:nvPr/>
        </p:nvSpPr>
        <p:spPr bwMode="auto">
          <a:xfrm>
            <a:off x="1577149" y="3263332"/>
            <a:ext cx="2128838" cy="422275"/>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Communications</a:t>
            </a:r>
          </a:p>
        </p:txBody>
      </p:sp>
      <p:sp>
        <p:nvSpPr>
          <p:cNvPr id="9228" name="Text Box 12"/>
          <p:cNvSpPr txBox="1">
            <a:spLocks noChangeArrowheads="1"/>
          </p:cNvSpPr>
          <p:nvPr/>
        </p:nvSpPr>
        <p:spPr bwMode="auto">
          <a:xfrm>
            <a:off x="4076700" y="3214119"/>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Protocol Concerns</a:t>
            </a:r>
          </a:p>
          <a:p>
            <a:pPr>
              <a:buClrTx/>
              <a:buFontTx/>
              <a:buNone/>
              <a:defRPr/>
            </a:pPr>
            <a:r>
              <a:rPr lang="en-US" sz="1400" b="1" dirty="0"/>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2" y="941459"/>
            <a:ext cx="2133600" cy="1658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11 Sep 2023</a:t>
            </a:r>
            <a:endParaRPr lang="en-US" dirty="0"/>
          </a:p>
        </p:txBody>
      </p:sp>
      <p:sp>
        <p:nvSpPr>
          <p:cNvPr id="3" name="Text Box 6">
            <a:extLst>
              <a:ext uri="{FF2B5EF4-FFF2-40B4-BE49-F238E27FC236}">
                <a16:creationId xmlns:a16="http://schemas.microsoft.com/office/drawing/2014/main" id="{6B58FCC1-4509-7627-F792-912F27B673BD}"/>
              </a:ext>
            </a:extLst>
          </p:cNvPr>
          <p:cNvSpPr txBox="1">
            <a:spLocks noChangeArrowheads="1"/>
          </p:cNvSpPr>
          <p:nvPr/>
        </p:nvSpPr>
        <p:spPr bwMode="auto">
          <a:xfrm>
            <a:off x="3911600" y="2895600"/>
            <a:ext cx="3048000"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100" b="1" dirty="0"/>
              <a:t>Connectivity Derived Viewpoint</a:t>
            </a:r>
          </a:p>
          <a:p>
            <a:pPr>
              <a:buClrTx/>
              <a:buFontTx/>
              <a:buNone/>
              <a:defRPr/>
            </a:pPr>
            <a:r>
              <a:rPr lang="en-US" sz="1100" b="1" dirty="0"/>
              <a:t>Structural Derived Viewpoint</a:t>
            </a:r>
            <a:endParaRPr lang="en-US" sz="1400" b="1" dirty="0"/>
          </a:p>
        </p:txBody>
      </p:sp>
      <p:sp>
        <p:nvSpPr>
          <p:cNvPr id="4" name="Rectangle 9">
            <a:extLst>
              <a:ext uri="{FF2B5EF4-FFF2-40B4-BE49-F238E27FC236}">
                <a16:creationId xmlns:a16="http://schemas.microsoft.com/office/drawing/2014/main" id="{BE5746B9-B23C-29E2-8FEA-15C3CBB56F56}"/>
              </a:ext>
            </a:extLst>
          </p:cNvPr>
          <p:cNvSpPr>
            <a:spLocks noChangeArrowheads="1"/>
          </p:cNvSpPr>
          <p:nvPr/>
        </p:nvSpPr>
        <p:spPr bwMode="auto">
          <a:xfrm>
            <a:off x="2258219" y="4678485"/>
            <a:ext cx="2128838" cy="423863"/>
          </a:xfrm>
          <a:prstGeom prst="rect">
            <a:avLst/>
          </a:prstGeom>
          <a:solidFill>
            <a:srgbClr val="FF7C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Services</a:t>
            </a:r>
          </a:p>
        </p:txBody>
      </p:sp>
      <p:sp>
        <p:nvSpPr>
          <p:cNvPr id="5" name="Text Box 10">
            <a:extLst>
              <a:ext uri="{FF2B5EF4-FFF2-40B4-BE49-F238E27FC236}">
                <a16:creationId xmlns:a16="http://schemas.microsoft.com/office/drawing/2014/main" id="{78B61399-9564-FB86-F3ED-31B9E73866C2}"/>
              </a:ext>
            </a:extLst>
          </p:cNvPr>
          <p:cNvSpPr txBox="1">
            <a:spLocks noChangeArrowheads="1"/>
          </p:cNvSpPr>
          <p:nvPr/>
        </p:nvSpPr>
        <p:spPr bwMode="auto">
          <a:xfrm>
            <a:off x="4729957" y="4620059"/>
            <a:ext cx="3531486"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System Service Concerns</a:t>
            </a:r>
          </a:p>
          <a:p>
            <a:pPr>
              <a:buClrTx/>
              <a:buFontTx/>
              <a:buNone/>
              <a:defRPr/>
            </a:pPr>
            <a:r>
              <a:rPr lang="en-US" sz="1400" b="1" dirty="0"/>
              <a:t>Interfaces, protocols, and data exchanged</a:t>
            </a:r>
          </a:p>
        </p:txBody>
      </p:sp>
      <p:sp>
        <p:nvSpPr>
          <p:cNvPr id="6" name="Rectangle 9">
            <a:extLst>
              <a:ext uri="{FF2B5EF4-FFF2-40B4-BE49-F238E27FC236}">
                <a16:creationId xmlns:a16="http://schemas.microsoft.com/office/drawing/2014/main" id="{16EFAE2E-986C-A324-E46B-720423A262F7}"/>
              </a:ext>
            </a:extLst>
          </p:cNvPr>
          <p:cNvSpPr>
            <a:spLocks noChangeArrowheads="1"/>
          </p:cNvSpPr>
          <p:nvPr/>
        </p:nvSpPr>
        <p:spPr bwMode="auto">
          <a:xfrm>
            <a:off x="2641568" y="5344493"/>
            <a:ext cx="2128838" cy="423863"/>
          </a:xfrm>
          <a:prstGeom prst="rect">
            <a:avLst/>
          </a:prstGeom>
          <a:solidFill>
            <a:srgbClr val="3FCCB6"/>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Operations</a:t>
            </a:r>
          </a:p>
        </p:txBody>
      </p:sp>
      <p:sp>
        <p:nvSpPr>
          <p:cNvPr id="7" name="Text Box 10">
            <a:extLst>
              <a:ext uri="{FF2B5EF4-FFF2-40B4-BE49-F238E27FC236}">
                <a16:creationId xmlns:a16="http://schemas.microsoft.com/office/drawing/2014/main" id="{C4C030E0-7CB5-04A6-3E75-F2AD3001C79E}"/>
              </a:ext>
            </a:extLst>
          </p:cNvPr>
          <p:cNvSpPr txBox="1">
            <a:spLocks noChangeArrowheads="1"/>
          </p:cNvSpPr>
          <p:nvPr/>
        </p:nvSpPr>
        <p:spPr bwMode="auto">
          <a:xfrm>
            <a:off x="5113306" y="5286067"/>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Operations Concerns</a:t>
            </a:r>
          </a:p>
          <a:p>
            <a:pPr>
              <a:buClrTx/>
              <a:buFontTx/>
              <a:buNone/>
              <a:defRPr/>
            </a:pPr>
            <a:r>
              <a:rPr lang="en-US" sz="1400" b="1" dirty="0"/>
              <a:t>Processes, Activities, Products</a:t>
            </a:r>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a:p>
            <a:endParaRPr lang="en-US" dirty="0"/>
          </a:p>
          <a:p>
            <a:r>
              <a:rPr lang="en-US" dirty="0">
                <a:solidFill>
                  <a:srgbClr val="C00000"/>
                </a:solidFill>
              </a:rPr>
              <a:t>Consider </a:t>
            </a:r>
            <a:r>
              <a:rPr lang="en-US" dirty="0" err="1">
                <a:solidFill>
                  <a:srgbClr val="C00000"/>
                </a:solidFill>
              </a:rPr>
              <a:t>SysML</a:t>
            </a:r>
            <a:r>
              <a:rPr lang="en-US" dirty="0">
                <a:solidFill>
                  <a:srgbClr val="C00000"/>
                </a:solidFill>
              </a:rPr>
              <a:t> V2???</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11 Sep 2023</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a:xfrm>
            <a:off x="457200" y="1066800"/>
            <a:ext cx="8229600" cy="5410200"/>
          </a:xfrm>
        </p:spPr>
        <p:txBody>
          <a:bodyPr/>
          <a:lstStyle/>
          <a:p>
            <a:pPr>
              <a:lnSpc>
                <a:spcPct val="90000"/>
              </a:lnSpc>
            </a:pPr>
            <a:r>
              <a:rPr lang="en-US" altLang="en-US" sz="2400" dirty="0"/>
              <a:t>No simple one for one mapping from RASDS to </a:t>
            </a:r>
            <a:r>
              <a:rPr lang="en-US" altLang="en-US" sz="2400" dirty="0" err="1"/>
              <a:t>SysML</a:t>
            </a:r>
            <a:r>
              <a:rPr lang="en-US" altLang="en-US" sz="2400" dirty="0"/>
              <a:t>, their intent and scope are different</a:t>
            </a:r>
          </a:p>
          <a:p>
            <a:pPr>
              <a:lnSpc>
                <a:spcPct val="90000"/>
              </a:lnSpc>
            </a:pPr>
            <a:r>
              <a:rPr lang="en-US" altLang="en-US" sz="2400" dirty="0"/>
              <a:t>RASDS uses Viewpoints to expose different concerns of a single system</a:t>
            </a:r>
          </a:p>
          <a:p>
            <a:pPr>
              <a:lnSpc>
                <a:spcPct val="90000"/>
              </a:lnSpc>
            </a:pPr>
            <a:r>
              <a:rPr lang="en-US" altLang="en-US" sz="2400" dirty="0" err="1"/>
              <a:t>SysML</a:t>
            </a:r>
            <a:r>
              <a:rPr lang="en-US" altLang="en-US" sz="2400" dirty="0"/>
              <a:t> uses specific diagrams to capture system structure, behavior, parameters and requirements</a:t>
            </a:r>
          </a:p>
          <a:p>
            <a:pPr>
              <a:lnSpc>
                <a:spcPct val="90000"/>
              </a:lnSpc>
            </a:pPr>
            <a:r>
              <a:rPr lang="en-US" altLang="en-US" sz="2400" dirty="0"/>
              <a:t>More than one </a:t>
            </a:r>
            <a:r>
              <a:rPr lang="en-US" altLang="en-US" sz="2400" dirty="0" err="1"/>
              <a:t>SysML</a:t>
            </a:r>
            <a:r>
              <a:rPr lang="en-US" altLang="en-US" sz="2400" dirty="0"/>
              <a:t> diagram, focused on different RASDS object classes, may be usefully applied to different Viewpoints</a:t>
            </a:r>
          </a:p>
          <a:p>
            <a:pPr>
              <a:lnSpc>
                <a:spcPct val="90000"/>
              </a:lnSpc>
            </a:pPr>
            <a:r>
              <a:rPr lang="en-US" altLang="en-US" sz="2400" dirty="0"/>
              <a:t>Extended </a:t>
            </a:r>
            <a:r>
              <a:rPr lang="en-US" altLang="en-US" sz="2400" dirty="0" err="1"/>
              <a:t>SysML</a:t>
            </a:r>
            <a:r>
              <a:rPr lang="en-US" altLang="en-US" sz="2400" dirty="0"/>
              <a:t> Views may be used to define the relationships between Viewpoints and Diagrams</a:t>
            </a:r>
          </a:p>
          <a:p>
            <a:pPr>
              <a:lnSpc>
                <a:spcPct val="90000"/>
              </a:lnSpc>
            </a:pPr>
            <a:r>
              <a:rPr lang="en-US" altLang="en-US" sz="2400" dirty="0" err="1"/>
              <a:t>SysML</a:t>
            </a:r>
            <a:r>
              <a:rPr lang="en-US" altLang="en-US" sz="2400" dirty="0"/>
              <a:t> can provide useful tooling and offer support for more accurate fine grained modeling of structure, relationships and behavior than was expected of RASDS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11 Sep 2023</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85800" y="830059"/>
            <a:ext cx="7772400" cy="4708525"/>
          </a:xfrm>
        </p:spPr>
        <p:txBody>
          <a:bodyPr/>
          <a:lstStyle/>
          <a:p>
            <a:pPr>
              <a:lnSpc>
                <a:spcPct val="90000"/>
              </a:lnSpc>
            </a:pPr>
            <a:r>
              <a:rPr lang="en-US" altLang="en-US" sz="2000" dirty="0"/>
              <a:t>Enterprise</a:t>
            </a:r>
          </a:p>
          <a:p>
            <a:pPr lvl="1">
              <a:lnSpc>
                <a:spcPct val="90000"/>
              </a:lnSpc>
            </a:pPr>
            <a:r>
              <a:rPr lang="en-US" altLang="en-US" sz="1800" dirty="0"/>
              <a:t>Organizational component &amp; collaboration diagrams</a:t>
            </a:r>
          </a:p>
          <a:p>
            <a:pPr lvl="1">
              <a:lnSpc>
                <a:spcPct val="90000"/>
              </a:lnSpc>
            </a:pPr>
            <a:r>
              <a:rPr lang="en-US" altLang="en-US" sz="1800" dirty="0"/>
              <a:t>Use case, interaction overview diagrams</a:t>
            </a:r>
          </a:p>
          <a:p>
            <a:pPr lvl="1">
              <a:lnSpc>
                <a:spcPct val="90000"/>
              </a:lnSpc>
            </a:pPr>
            <a:r>
              <a:rPr lang="en-US" altLang="en-US" sz="1800" dirty="0"/>
              <a:t>Requirements &amp; constraints for rules, policies &amp; agreements </a:t>
            </a:r>
          </a:p>
          <a:p>
            <a:pPr>
              <a:lnSpc>
                <a:spcPct val="90000"/>
              </a:lnSpc>
            </a:pPr>
            <a:r>
              <a:rPr lang="en-US" altLang="en-US" sz="2000" dirty="0"/>
              <a:t>Connectivity</a:t>
            </a:r>
          </a:p>
          <a:p>
            <a:pPr lvl="1">
              <a:lnSpc>
                <a:spcPct val="90000"/>
              </a:lnSpc>
            </a:pPr>
            <a:r>
              <a:rPr lang="en-US" altLang="en-US" sz="1800" dirty="0"/>
              <a:t>Physical component, composition, collaboration &amp; class diagrams</a:t>
            </a:r>
          </a:p>
          <a:p>
            <a:pPr lvl="1">
              <a:lnSpc>
                <a:spcPct val="90000"/>
              </a:lnSpc>
            </a:pPr>
            <a:r>
              <a:rPr lang="en-US" altLang="en-US" sz="1800" dirty="0"/>
              <a:t>Parametric diagram for physical link characterization</a:t>
            </a:r>
          </a:p>
          <a:p>
            <a:pPr>
              <a:lnSpc>
                <a:spcPct val="90000"/>
              </a:lnSpc>
            </a:pPr>
            <a:r>
              <a:rPr lang="en-US" altLang="en-US" sz="2000" dirty="0"/>
              <a:t>Functional</a:t>
            </a:r>
          </a:p>
          <a:p>
            <a:pPr lvl="1">
              <a:lnSpc>
                <a:spcPct val="90000"/>
              </a:lnSpc>
            </a:pPr>
            <a:r>
              <a:rPr lang="en-US" altLang="en-US" sz="1800" dirty="0"/>
              <a:t>Logical component, collaboration &amp; class diagrams</a:t>
            </a:r>
          </a:p>
          <a:p>
            <a:pPr lvl="1">
              <a:lnSpc>
                <a:spcPct val="90000"/>
              </a:lnSpc>
            </a:pPr>
            <a:r>
              <a:rPr lang="en-US" altLang="en-US" sz="1800" dirty="0"/>
              <a:t>Activity, state chart, parametric, &amp; timing diagrams</a:t>
            </a:r>
          </a:p>
          <a:p>
            <a:pPr>
              <a:lnSpc>
                <a:spcPct val="90000"/>
              </a:lnSpc>
            </a:pPr>
            <a:r>
              <a:rPr lang="en-US" altLang="en-US" sz="2000" dirty="0"/>
              <a:t>Informational</a:t>
            </a:r>
          </a:p>
          <a:p>
            <a:pPr lvl="1">
              <a:lnSpc>
                <a:spcPct val="90000"/>
              </a:lnSpc>
            </a:pPr>
            <a:r>
              <a:rPr lang="en-US" altLang="en-US" sz="1800" dirty="0"/>
              <a:t>Information class &amp; parametric diagrams</a:t>
            </a:r>
          </a:p>
          <a:p>
            <a:pPr>
              <a:lnSpc>
                <a:spcPct val="90000"/>
              </a:lnSpc>
            </a:pPr>
            <a:r>
              <a:rPr lang="en-US" altLang="en-US" sz="2000" dirty="0"/>
              <a:t>Communication</a:t>
            </a:r>
          </a:p>
          <a:p>
            <a:pPr lvl="1">
              <a:lnSpc>
                <a:spcPct val="90000"/>
              </a:lnSpc>
            </a:pPr>
            <a:r>
              <a:rPr lang="en-US" altLang="en-US" sz="1800" dirty="0"/>
              <a:t>Protocol component &amp; collaboration diagrams</a:t>
            </a:r>
          </a:p>
          <a:p>
            <a:pPr lvl="1">
              <a:lnSpc>
                <a:spcPct val="90000"/>
              </a:lnSpc>
            </a:pPr>
            <a:r>
              <a:rPr lang="en-US" altLang="en-US" sz="1800" dirty="0"/>
              <a:t>State machine, sequence, activity &amp; timing diagrams</a:t>
            </a:r>
          </a:p>
          <a:p>
            <a:pPr>
              <a:lnSpc>
                <a:spcPct val="90000"/>
              </a:lnSpc>
            </a:pPr>
            <a:r>
              <a:rPr lang="en-US" altLang="en-US" sz="2100" dirty="0"/>
              <a:t>Operations</a:t>
            </a:r>
          </a:p>
          <a:p>
            <a:pPr lvl="1">
              <a:lnSpc>
                <a:spcPct val="90000"/>
              </a:lnSpc>
            </a:pPr>
            <a:r>
              <a:rPr lang="en-US" altLang="en-US" sz="1800" dirty="0"/>
              <a:t>Activity / </a:t>
            </a:r>
            <a:r>
              <a:rPr lang="en-US" altLang="en-US" sz="1800" dirty="0" err="1"/>
              <a:t>swimlane</a:t>
            </a:r>
            <a:r>
              <a:rPr lang="en-US" altLang="en-US" sz="1800" dirty="0"/>
              <a:t> diagrams, tasks and flows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a:xfrm>
            <a:off x="487363" y="-1587"/>
            <a:ext cx="8229600" cy="1143000"/>
          </a:xfrm>
        </p:spPr>
        <p:txBody>
          <a:bodyPr/>
          <a:lstStyle/>
          <a:p>
            <a:r>
              <a:rPr lang="en-US" altLang="en-US" sz="2000" dirty="0"/>
              <a:t>Connectivity View (Nodes &amp; Links) </a:t>
            </a:r>
            <a:br>
              <a:rPr lang="en-US" altLang="en-US" sz="2000" dirty="0"/>
            </a:br>
            <a:r>
              <a:rPr lang="en-US" altLang="en-US" sz="2000" dirty="0"/>
              <a:t>Using </a:t>
            </a:r>
            <a:r>
              <a:rPr lang="en-US" altLang="en-US" sz="2000" dirty="0" err="1"/>
              <a:t>SysML</a:t>
            </a:r>
            <a:r>
              <a:rPr lang="en-US" altLang="en-US" sz="2000" dirty="0"/>
              <a:t>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85800" y="-15875"/>
            <a:ext cx="7772400" cy="854075"/>
          </a:xfrm>
          <a:noFill/>
          <a:ln/>
        </p:spPr>
        <p:txBody>
          <a:bodyPr/>
          <a:lstStyle/>
          <a:p>
            <a:r>
              <a:rPr lang="en-US" altLang="en-US" sz="2400" dirty="0"/>
              <a:t>Connectivity View (Composition) </a:t>
            </a:r>
            <a:br>
              <a:rPr lang="en-US" altLang="en-US" sz="2400" dirty="0"/>
            </a:br>
            <a:r>
              <a:rPr lang="en-US" altLang="en-US" sz="2400" dirty="0"/>
              <a:t>Using </a:t>
            </a:r>
            <a:r>
              <a:rPr lang="en-US" altLang="en-US" sz="2400" dirty="0" err="1"/>
              <a:t>SysML</a:t>
            </a:r>
            <a:r>
              <a:rPr lang="en-US" altLang="en-US" sz="2400" dirty="0"/>
              <a:t> Components</a:t>
            </a:r>
            <a:br>
              <a:rPr lang="en-US" altLang="en-US" sz="2400" dirty="0"/>
            </a:br>
            <a:endParaRPr lang="en-US" altLang="en-US" sz="2400" dirty="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85800" y="-15875"/>
            <a:ext cx="7772400" cy="854075"/>
          </a:xfrm>
        </p:spPr>
        <p:txBody>
          <a:bodyPr/>
          <a:lstStyle/>
          <a:p>
            <a:r>
              <a:rPr lang="en-US" altLang="en-US" sz="2400" dirty="0"/>
              <a:t>Operations View Using </a:t>
            </a:r>
            <a:r>
              <a:rPr lang="en-US" altLang="en-US" sz="2400" dirty="0" err="1"/>
              <a:t>SysML</a:t>
            </a:r>
            <a:br>
              <a:rPr lang="en-US" altLang="en-US" sz="2400" dirty="0"/>
            </a:br>
            <a:r>
              <a:rPr lang="en-US" altLang="en-US" sz="2400" dirty="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85800" y="-38051"/>
            <a:ext cx="7772400" cy="854075"/>
          </a:xfrm>
        </p:spPr>
        <p:txBody>
          <a:bodyPr/>
          <a:lstStyle/>
          <a:p>
            <a:r>
              <a:rPr lang="en-US" altLang="en-US" sz="2400" dirty="0"/>
              <a:t>Informational View Using </a:t>
            </a:r>
            <a:r>
              <a:rPr lang="en-US" altLang="en-US" sz="2400" dirty="0" err="1"/>
              <a:t>SysML</a:t>
            </a:r>
            <a:br>
              <a:rPr lang="en-US" altLang="en-US" sz="2400" dirty="0"/>
            </a:br>
            <a:r>
              <a:rPr lang="en-US" altLang="en-US" sz="2400" dirty="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 Evolution</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for describing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protocol stacks, and developed a set of protocol stack building blocks that could be used to describe end-to-end architectures.</a:t>
            </a:r>
          </a:p>
          <a:p>
            <a:pPr lvl="1"/>
            <a:r>
              <a:rPr lang="en-US" sz="2000" dirty="0"/>
              <a:t>These extensions, and others needed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11 Sep 2023</a:t>
            </a:r>
          </a:p>
        </p:txBody>
      </p:sp>
    </p:spTree>
    <p:extLst>
      <p:ext uri="{BB962C8B-B14F-4D97-AF65-F5344CB8AC3E}">
        <p14:creationId xmlns:p14="http://schemas.microsoft.com/office/powerpoint/2010/main" val="12689228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87388" y="-15875"/>
            <a:ext cx="7772400" cy="854075"/>
          </a:xfrm>
        </p:spPr>
        <p:txBody>
          <a:bodyPr/>
          <a:lstStyle/>
          <a:p>
            <a:r>
              <a:rPr lang="en-US" altLang="en-US" sz="2400" dirty="0"/>
              <a:t>Communication View (Protocol Objects)</a:t>
            </a:r>
            <a:br>
              <a:rPr lang="en-US" altLang="en-US" sz="2400" dirty="0"/>
            </a:br>
            <a:r>
              <a:rPr lang="en-US" altLang="en-US" sz="2400" dirty="0"/>
              <a:t>Using </a:t>
            </a:r>
            <a:r>
              <a:rPr lang="en-US" altLang="en-US" sz="2400" dirty="0" err="1"/>
              <a:t>SysML</a:t>
            </a:r>
            <a:r>
              <a:rPr lang="en-US" altLang="en-US" sz="2400" dirty="0"/>
              <a:t>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a:xfrm>
            <a:off x="439738" y="-51011"/>
            <a:ext cx="8229600" cy="1143000"/>
          </a:xfrm>
        </p:spPr>
        <p:txBody>
          <a:bodyPr/>
          <a:lstStyle/>
          <a:p>
            <a:r>
              <a:rPr lang="en-US" altLang="en-US" sz="2400" dirty="0"/>
              <a:t>Communication View Using </a:t>
            </a:r>
            <a:r>
              <a:rPr lang="en-US" altLang="en-US" sz="2400" dirty="0" err="1"/>
              <a:t>SysML</a:t>
            </a:r>
            <a:br>
              <a:rPr lang="en-US" altLang="en-US" sz="2400" dirty="0"/>
            </a:br>
            <a:r>
              <a:rPr lang="en-US" altLang="en-US" sz="2400" dirty="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for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3559971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11 Sep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24841962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11 Sep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5981134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11 Sep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033694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11 Sep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785322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345668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bindings</a:t>
            </a:r>
          </a:p>
          <a:p>
            <a:pPr>
              <a:spcBef>
                <a:spcPts val="600"/>
              </a:spcBef>
              <a:buFont typeface="Arial" charset="0"/>
              <a:buChar char="•"/>
              <a:defRPr/>
            </a:pPr>
            <a:r>
              <a:rPr lang="en-US" sz="1800" dirty="0">
                <a:latin typeface="Arial" charset="0"/>
              </a:rPr>
              <a:t>Physical / Structural Viewpoint</a:t>
            </a:r>
          </a:p>
          <a:p>
            <a:pPr lvl="1">
              <a:spcBef>
                <a:spcPts val="500"/>
              </a:spcBef>
              <a:buFont typeface="Arial" charset="0"/>
              <a:buChar char="–"/>
              <a:defRPr/>
            </a:pPr>
            <a:r>
              <a:rPr lang="en-US" sz="1600" dirty="0">
                <a:latin typeface="Arial" charset="0"/>
              </a:rPr>
              <a:t>Extracted from present Connectivity Viewpoint, defining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Operations Viewpoint</a:t>
            </a:r>
          </a:p>
          <a:p>
            <a:pPr lvl="1">
              <a:spcBef>
                <a:spcPts val="500"/>
              </a:spcBef>
              <a:buFont typeface="Arial" charset="0"/>
              <a:buChar char="–"/>
              <a:defRPr/>
            </a:pPr>
            <a:r>
              <a:rPr lang="en-US" sz="1600" dirty="0">
                <a:latin typeface="Arial" charset="0"/>
              </a:rPr>
              <a:t>Create new Operations Viewpoint </a:t>
            </a:r>
          </a:p>
          <a:p>
            <a:pPr lvl="1">
              <a:spcBef>
                <a:spcPts val="500"/>
              </a:spcBef>
              <a:buFont typeface="Arial" charset="0"/>
              <a:buChar char="–"/>
              <a:defRPr/>
            </a:pPr>
            <a:r>
              <a:rPr lang="en-US" sz="1600" dirty="0">
                <a:latin typeface="Arial" charset="0"/>
              </a:rPr>
              <a:t>Add support to describe Operations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3306138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29841-4E7D-D241-8D96-BB6A0DB2FA6F}"/>
              </a:ext>
            </a:extLst>
          </p:cNvPr>
          <p:cNvSpPr>
            <a:spLocks noGrp="1"/>
          </p:cNvSpPr>
          <p:nvPr>
            <p:ph type="title"/>
          </p:nvPr>
        </p:nvSpPr>
        <p:spPr>
          <a:xfrm>
            <a:off x="259441" y="850247"/>
            <a:ext cx="8514080" cy="434101"/>
          </a:xfrm>
        </p:spPr>
        <p:txBody>
          <a:bodyPr/>
          <a:lstStyle/>
          <a:p>
            <a:r>
              <a:rPr lang="en-US" sz="2400" dirty="0"/>
              <a:t>Organizations value and manage Assets </a:t>
            </a:r>
            <a:r>
              <a:rPr lang="en-US" sz="2400" dirty="0">
                <a:solidFill>
                  <a:srgbClr val="FF0000"/>
                </a:solidFill>
              </a:rPr>
              <a:t>(NIST 800-207 terms)</a:t>
            </a:r>
          </a:p>
        </p:txBody>
      </p:sp>
      <p:sp>
        <p:nvSpPr>
          <p:cNvPr id="4" name="Date Placeholder 3">
            <a:extLst>
              <a:ext uri="{FF2B5EF4-FFF2-40B4-BE49-F238E27FC236}">
                <a16:creationId xmlns:a16="http://schemas.microsoft.com/office/drawing/2014/main" id="{A0389DC4-0EFE-F448-A2D0-AFFC5EA61A78}"/>
              </a:ext>
            </a:extLst>
          </p:cNvPr>
          <p:cNvSpPr>
            <a:spLocks noGrp="1"/>
          </p:cNvSpPr>
          <p:nvPr>
            <p:ph type="dt" sz="half" idx="20"/>
          </p:nvPr>
        </p:nvSpPr>
        <p:spPr/>
        <p:txBody>
          <a:bodyPr/>
          <a:lstStyle/>
          <a:p>
            <a:r>
              <a:rPr lang="en-US"/>
              <a:t>11 Sep 2023</a:t>
            </a:r>
            <a:endParaRPr lang="en-US" dirty="0"/>
          </a:p>
        </p:txBody>
      </p:sp>
      <p:sp>
        <p:nvSpPr>
          <p:cNvPr id="7" name="Rectangle 6">
            <a:extLst>
              <a:ext uri="{FF2B5EF4-FFF2-40B4-BE49-F238E27FC236}">
                <a16:creationId xmlns:a16="http://schemas.microsoft.com/office/drawing/2014/main" id="{DC286EA3-8639-E04B-B207-847103E1F01A}"/>
              </a:ext>
            </a:extLst>
          </p:cNvPr>
          <p:cNvSpPr/>
          <p:nvPr/>
        </p:nvSpPr>
        <p:spPr>
          <a:xfrm>
            <a:off x="6253204" y="2501749"/>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System</a:t>
            </a:r>
          </a:p>
        </p:txBody>
      </p:sp>
      <p:sp>
        <p:nvSpPr>
          <p:cNvPr id="8" name="Rectangle 7">
            <a:extLst>
              <a:ext uri="{FF2B5EF4-FFF2-40B4-BE49-F238E27FC236}">
                <a16:creationId xmlns:a16="http://schemas.microsoft.com/office/drawing/2014/main" id="{934EAF55-78C7-854F-B4D3-E959BC394CDD}"/>
              </a:ext>
            </a:extLst>
          </p:cNvPr>
          <p:cNvSpPr/>
          <p:nvPr/>
        </p:nvSpPr>
        <p:spPr>
          <a:xfrm>
            <a:off x="1950797" y="3165424"/>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Assets</a:t>
            </a:r>
          </a:p>
        </p:txBody>
      </p:sp>
      <p:sp>
        <p:nvSpPr>
          <p:cNvPr id="9" name="Rectangle 8">
            <a:extLst>
              <a:ext uri="{FF2B5EF4-FFF2-40B4-BE49-F238E27FC236}">
                <a16:creationId xmlns:a16="http://schemas.microsoft.com/office/drawing/2014/main" id="{83329777-EF09-234B-BFCB-BB658DCDC890}"/>
              </a:ext>
            </a:extLst>
          </p:cNvPr>
          <p:cNvSpPr/>
          <p:nvPr/>
        </p:nvSpPr>
        <p:spPr>
          <a:xfrm>
            <a:off x="4039709" y="3812122"/>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a:t>
            </a:r>
          </a:p>
        </p:txBody>
      </p:sp>
      <p:sp>
        <p:nvSpPr>
          <p:cNvPr id="11" name="TextBox 10">
            <a:extLst>
              <a:ext uri="{FF2B5EF4-FFF2-40B4-BE49-F238E27FC236}">
                <a16:creationId xmlns:a16="http://schemas.microsoft.com/office/drawing/2014/main" id="{5EBF0472-16F6-654C-813A-4B5BA8835949}"/>
              </a:ext>
            </a:extLst>
          </p:cNvPr>
          <p:cNvSpPr txBox="1"/>
          <p:nvPr/>
        </p:nvSpPr>
        <p:spPr>
          <a:xfrm>
            <a:off x="229750" y="3645784"/>
            <a:ext cx="2090746" cy="784830"/>
          </a:xfrm>
          <a:prstGeom prst="rect">
            <a:avLst/>
          </a:prstGeom>
          <a:noFill/>
        </p:spPr>
        <p:txBody>
          <a:bodyPr wrap="square" rtlCol="0">
            <a:spAutoFit/>
          </a:bodyPr>
          <a:lstStyle/>
          <a:p>
            <a:r>
              <a:rPr lang="en-US" sz="750" dirty="0"/>
              <a:t>Assets have attributes: Asset Type {Data, Database, virtual artifacts}; Deployment Type {Physical, virtual, cloud}; Asset state {Sensitivity, Integrity, Security posture}; Environmental attributes {…}; Other {…}</a:t>
            </a:r>
          </a:p>
        </p:txBody>
      </p:sp>
      <p:sp>
        <p:nvSpPr>
          <p:cNvPr id="13" name="Rectangle 12">
            <a:extLst>
              <a:ext uri="{FF2B5EF4-FFF2-40B4-BE49-F238E27FC236}">
                <a16:creationId xmlns:a16="http://schemas.microsoft.com/office/drawing/2014/main" id="{39B17110-C382-0044-BAA7-7F03FC1F3600}"/>
              </a:ext>
            </a:extLst>
          </p:cNvPr>
          <p:cNvSpPr/>
          <p:nvPr/>
        </p:nvSpPr>
        <p:spPr>
          <a:xfrm>
            <a:off x="3379731" y="272735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Catalog</a:t>
            </a:r>
          </a:p>
        </p:txBody>
      </p:sp>
      <p:sp>
        <p:nvSpPr>
          <p:cNvPr id="14" name="Rectangle 13">
            <a:extLst>
              <a:ext uri="{FF2B5EF4-FFF2-40B4-BE49-F238E27FC236}">
                <a16:creationId xmlns:a16="http://schemas.microsoft.com/office/drawing/2014/main" id="{E79A749E-4AC4-C941-8E84-A1817A561649}"/>
              </a:ext>
            </a:extLst>
          </p:cNvPr>
          <p:cNvSpPr/>
          <p:nvPr/>
        </p:nvSpPr>
        <p:spPr>
          <a:xfrm>
            <a:off x="1496615" y="2289284"/>
            <a:ext cx="1268355"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5" name="Straight Arrow Connector 14">
            <a:extLst>
              <a:ext uri="{FF2B5EF4-FFF2-40B4-BE49-F238E27FC236}">
                <a16:creationId xmlns:a16="http://schemas.microsoft.com/office/drawing/2014/main" id="{F246AC5C-BDF3-284A-A8ED-5254A6C0FBEC}"/>
              </a:ext>
            </a:extLst>
          </p:cNvPr>
          <p:cNvCxnSpPr>
            <a:cxnSpLocks/>
            <a:stCxn id="14" idx="2"/>
            <a:endCxn id="8" idx="0"/>
          </p:cNvCxnSpPr>
          <p:nvPr/>
        </p:nvCxnSpPr>
        <p:spPr>
          <a:xfrm>
            <a:off x="2130794" y="2491267"/>
            <a:ext cx="296776" cy="674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3F687C-9E8C-7745-857A-07EA2BCD3B17}"/>
              </a:ext>
            </a:extLst>
          </p:cNvPr>
          <p:cNvSpPr txBox="1"/>
          <p:nvPr/>
        </p:nvSpPr>
        <p:spPr>
          <a:xfrm>
            <a:off x="2299570" y="2691722"/>
            <a:ext cx="732773" cy="230832"/>
          </a:xfrm>
          <a:prstGeom prst="rect">
            <a:avLst/>
          </a:prstGeom>
          <a:noFill/>
        </p:spPr>
        <p:txBody>
          <a:bodyPr wrap="square" rtlCol="0">
            <a:spAutoFit/>
          </a:bodyPr>
          <a:lstStyle/>
          <a:p>
            <a:r>
              <a:rPr lang="en-US" sz="900" dirty="0"/>
              <a:t>Values</a:t>
            </a:r>
          </a:p>
        </p:txBody>
      </p:sp>
      <p:sp>
        <p:nvSpPr>
          <p:cNvPr id="28" name="Rectangle 27">
            <a:extLst>
              <a:ext uri="{FF2B5EF4-FFF2-40B4-BE49-F238E27FC236}">
                <a16:creationId xmlns:a16="http://schemas.microsoft.com/office/drawing/2014/main" id="{26D6C48A-87D2-1A4C-B3CA-2CB2B60B50FD}"/>
              </a:ext>
            </a:extLst>
          </p:cNvPr>
          <p:cNvSpPr/>
          <p:nvPr/>
        </p:nvSpPr>
        <p:spPr>
          <a:xfrm>
            <a:off x="3063734"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a:t>
            </a:r>
          </a:p>
        </p:txBody>
      </p:sp>
      <p:sp>
        <p:nvSpPr>
          <p:cNvPr id="29" name="Rectangle 28">
            <a:extLst>
              <a:ext uri="{FF2B5EF4-FFF2-40B4-BE49-F238E27FC236}">
                <a16:creationId xmlns:a16="http://schemas.microsoft.com/office/drawing/2014/main" id="{13AB043E-9870-8F44-85C8-F5A79FB7A428}"/>
              </a:ext>
            </a:extLst>
          </p:cNvPr>
          <p:cNvSpPr/>
          <p:nvPr/>
        </p:nvSpPr>
        <p:spPr>
          <a:xfrm>
            <a:off x="4175173" y="5083585"/>
            <a:ext cx="1486073"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Virtual Platform</a:t>
            </a:r>
          </a:p>
        </p:txBody>
      </p:sp>
      <p:sp>
        <p:nvSpPr>
          <p:cNvPr id="30" name="Rectangle 29">
            <a:extLst>
              <a:ext uri="{FF2B5EF4-FFF2-40B4-BE49-F238E27FC236}">
                <a16:creationId xmlns:a16="http://schemas.microsoft.com/office/drawing/2014/main" id="{9907F458-9471-7144-A0EC-361AA3C54139}"/>
              </a:ext>
            </a:extLst>
          </p:cNvPr>
          <p:cNvSpPr/>
          <p:nvPr/>
        </p:nvSpPr>
        <p:spPr>
          <a:xfrm>
            <a:off x="1956722"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p>
        </p:txBody>
      </p:sp>
      <p:cxnSp>
        <p:nvCxnSpPr>
          <p:cNvPr id="32" name="Straight Arrow Connector 31">
            <a:extLst>
              <a:ext uri="{FF2B5EF4-FFF2-40B4-BE49-F238E27FC236}">
                <a16:creationId xmlns:a16="http://schemas.microsoft.com/office/drawing/2014/main" id="{3064BEE8-516B-824C-84E0-72D01F123AEE}"/>
              </a:ext>
            </a:extLst>
          </p:cNvPr>
          <p:cNvCxnSpPr>
            <a:cxnSpLocks/>
            <a:stCxn id="8" idx="3"/>
            <a:endCxn id="22" idx="1"/>
          </p:cNvCxnSpPr>
          <p:nvPr/>
        </p:nvCxnSpPr>
        <p:spPr>
          <a:xfrm>
            <a:off x="2904341" y="3266416"/>
            <a:ext cx="841800" cy="117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1DA2DA-84D3-F346-BA2A-A7B95A08D698}"/>
              </a:ext>
            </a:extLst>
          </p:cNvPr>
          <p:cNvCxnSpPr>
            <a:cxnSpLocks/>
            <a:stCxn id="9" idx="2"/>
            <a:endCxn id="23" idx="0"/>
          </p:cNvCxnSpPr>
          <p:nvPr/>
        </p:nvCxnSpPr>
        <p:spPr>
          <a:xfrm flipH="1">
            <a:off x="3007235" y="4014106"/>
            <a:ext cx="1509246" cy="17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F57C9C-C356-3643-B6D2-8CE4B1E85FCD}"/>
              </a:ext>
            </a:extLst>
          </p:cNvPr>
          <p:cNvCxnSpPr>
            <a:cxnSpLocks/>
            <a:stCxn id="14" idx="3"/>
            <a:endCxn id="13" idx="0"/>
          </p:cNvCxnSpPr>
          <p:nvPr/>
        </p:nvCxnSpPr>
        <p:spPr>
          <a:xfrm>
            <a:off x="2764971" y="2390276"/>
            <a:ext cx="1091533" cy="337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E94D3C-3EDB-CD4D-A863-3E7365DF94DC}"/>
              </a:ext>
            </a:extLst>
          </p:cNvPr>
          <p:cNvSpPr txBox="1"/>
          <p:nvPr/>
        </p:nvSpPr>
        <p:spPr>
          <a:xfrm>
            <a:off x="3075476" y="2304112"/>
            <a:ext cx="1227333" cy="230832"/>
          </a:xfrm>
          <a:prstGeom prst="rect">
            <a:avLst/>
          </a:prstGeom>
          <a:noFill/>
        </p:spPr>
        <p:txBody>
          <a:bodyPr wrap="square" rtlCol="0">
            <a:spAutoFit/>
          </a:bodyPr>
          <a:lstStyle/>
          <a:p>
            <a:r>
              <a:rPr lang="en-US" sz="900" dirty="0"/>
              <a:t>Creates Catalog</a:t>
            </a:r>
          </a:p>
        </p:txBody>
      </p:sp>
      <p:cxnSp>
        <p:nvCxnSpPr>
          <p:cNvPr id="47" name="Straight Arrow Connector 46">
            <a:extLst>
              <a:ext uri="{FF2B5EF4-FFF2-40B4-BE49-F238E27FC236}">
                <a16:creationId xmlns:a16="http://schemas.microsoft.com/office/drawing/2014/main" id="{D3D8D91F-08C7-F743-AA71-5F18B80398C4}"/>
              </a:ext>
            </a:extLst>
          </p:cNvPr>
          <p:cNvCxnSpPr>
            <a:cxnSpLocks/>
            <a:stCxn id="13" idx="2"/>
            <a:endCxn id="8" idx="3"/>
          </p:cNvCxnSpPr>
          <p:nvPr/>
        </p:nvCxnSpPr>
        <p:spPr>
          <a:xfrm flipH="1">
            <a:off x="2904342" y="2929335"/>
            <a:ext cx="952162" cy="33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A8B327-3099-044E-93AF-BEE335B9E1AC}"/>
              </a:ext>
            </a:extLst>
          </p:cNvPr>
          <p:cNvCxnSpPr>
            <a:cxnSpLocks/>
            <a:stCxn id="9" idx="2"/>
            <a:endCxn id="27" idx="0"/>
          </p:cNvCxnSpPr>
          <p:nvPr/>
        </p:nvCxnSpPr>
        <p:spPr>
          <a:xfrm flipH="1">
            <a:off x="3004411" y="4014105"/>
            <a:ext cx="1512070" cy="667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022ACF-2BF2-6240-A10D-9FFD3B104966}"/>
              </a:ext>
            </a:extLst>
          </p:cNvPr>
          <p:cNvCxnSpPr>
            <a:cxnSpLocks/>
            <a:stCxn id="9" idx="2"/>
            <a:endCxn id="26" idx="0"/>
          </p:cNvCxnSpPr>
          <p:nvPr/>
        </p:nvCxnSpPr>
        <p:spPr>
          <a:xfrm flipH="1">
            <a:off x="4241804" y="4014105"/>
            <a:ext cx="274677" cy="671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0E44E1-3EBB-B04C-863C-486C17F3C7E3}"/>
              </a:ext>
            </a:extLst>
          </p:cNvPr>
          <p:cNvCxnSpPr>
            <a:cxnSpLocks/>
            <a:stCxn id="9" idx="2"/>
            <a:endCxn id="25" idx="0"/>
          </p:cNvCxnSpPr>
          <p:nvPr/>
        </p:nvCxnSpPr>
        <p:spPr>
          <a:xfrm>
            <a:off x="4516481" y="4014105"/>
            <a:ext cx="950720" cy="663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7FDB420-B2EF-0443-87AB-6D4526C5D7DA}"/>
              </a:ext>
            </a:extLst>
          </p:cNvPr>
          <p:cNvCxnSpPr>
            <a:cxnSpLocks/>
            <a:stCxn id="9" idx="2"/>
            <a:endCxn id="30" idx="0"/>
          </p:cNvCxnSpPr>
          <p:nvPr/>
        </p:nvCxnSpPr>
        <p:spPr>
          <a:xfrm flipH="1">
            <a:off x="2433495" y="4014105"/>
            <a:ext cx="2082986"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7368E45-7F1F-7B4C-B745-3AF8667D03C4}"/>
              </a:ext>
            </a:extLst>
          </p:cNvPr>
          <p:cNvCxnSpPr>
            <a:cxnSpLocks/>
            <a:stCxn id="9" idx="2"/>
            <a:endCxn id="28" idx="0"/>
          </p:cNvCxnSpPr>
          <p:nvPr/>
        </p:nvCxnSpPr>
        <p:spPr>
          <a:xfrm flipH="1">
            <a:off x="3540506" y="4014105"/>
            <a:ext cx="975975" cy="10694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48AEB4-A8B6-544A-BD27-017407C489A8}"/>
              </a:ext>
            </a:extLst>
          </p:cNvPr>
          <p:cNvCxnSpPr>
            <a:cxnSpLocks/>
            <a:stCxn id="9" idx="2"/>
            <a:endCxn id="29" idx="0"/>
          </p:cNvCxnSpPr>
          <p:nvPr/>
        </p:nvCxnSpPr>
        <p:spPr>
          <a:xfrm>
            <a:off x="4516481" y="4014105"/>
            <a:ext cx="401729"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196EBA-EE24-FF45-89D2-61941427ADB9}"/>
              </a:ext>
            </a:extLst>
          </p:cNvPr>
          <p:cNvSpPr/>
          <p:nvPr/>
        </p:nvSpPr>
        <p:spPr>
          <a:xfrm>
            <a:off x="3746141" y="3282791"/>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Person</a:t>
            </a:r>
          </a:p>
        </p:txBody>
      </p:sp>
      <p:sp>
        <p:nvSpPr>
          <p:cNvPr id="23" name="Rectangle 22">
            <a:extLst>
              <a:ext uri="{FF2B5EF4-FFF2-40B4-BE49-F238E27FC236}">
                <a16:creationId xmlns:a16="http://schemas.microsoft.com/office/drawing/2014/main" id="{E1AC087E-697A-6F4F-B55D-6B3E7CA05FC0}"/>
              </a:ext>
            </a:extLst>
          </p:cNvPr>
          <p:cNvSpPr/>
          <p:nvPr/>
        </p:nvSpPr>
        <p:spPr>
          <a:xfrm>
            <a:off x="2530463" y="4184268"/>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a:t>
            </a:r>
          </a:p>
        </p:txBody>
      </p:sp>
      <p:sp>
        <p:nvSpPr>
          <p:cNvPr id="25" name="Rectangle 24">
            <a:extLst>
              <a:ext uri="{FF2B5EF4-FFF2-40B4-BE49-F238E27FC236}">
                <a16:creationId xmlns:a16="http://schemas.microsoft.com/office/drawing/2014/main" id="{04EFF4DE-37CC-8B42-94ED-4D6422E07A90}"/>
              </a:ext>
            </a:extLst>
          </p:cNvPr>
          <p:cNvSpPr/>
          <p:nvPr/>
        </p:nvSpPr>
        <p:spPr>
          <a:xfrm>
            <a:off x="4990429" y="467786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Network</a:t>
            </a:r>
          </a:p>
        </p:txBody>
      </p:sp>
      <p:sp>
        <p:nvSpPr>
          <p:cNvPr id="26" name="Rectangle 25">
            <a:extLst>
              <a:ext uri="{FF2B5EF4-FFF2-40B4-BE49-F238E27FC236}">
                <a16:creationId xmlns:a16="http://schemas.microsoft.com/office/drawing/2014/main" id="{FEFD2A9F-8917-CB4C-ADF1-14480D67923D}"/>
              </a:ext>
            </a:extLst>
          </p:cNvPr>
          <p:cNvSpPr/>
          <p:nvPr/>
        </p:nvSpPr>
        <p:spPr>
          <a:xfrm>
            <a:off x="3765032" y="468562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IT Circuit</a:t>
            </a:r>
          </a:p>
        </p:txBody>
      </p:sp>
      <p:cxnSp>
        <p:nvCxnSpPr>
          <p:cNvPr id="70" name="Straight Arrow Connector 69">
            <a:extLst>
              <a:ext uri="{FF2B5EF4-FFF2-40B4-BE49-F238E27FC236}">
                <a16:creationId xmlns:a16="http://schemas.microsoft.com/office/drawing/2014/main" id="{1447974A-B187-5F40-8FEC-BA7EB2B44A00}"/>
              </a:ext>
            </a:extLst>
          </p:cNvPr>
          <p:cNvCxnSpPr>
            <a:cxnSpLocks/>
            <a:stCxn id="8" idx="2"/>
            <a:endCxn id="9" idx="1"/>
          </p:cNvCxnSpPr>
          <p:nvPr/>
        </p:nvCxnSpPr>
        <p:spPr>
          <a:xfrm>
            <a:off x="2427570" y="3367407"/>
            <a:ext cx="1612139" cy="545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2CF4A46-0419-ED45-8791-98F301B4F582}"/>
              </a:ext>
            </a:extLst>
          </p:cNvPr>
          <p:cNvSpPr/>
          <p:nvPr/>
        </p:nvSpPr>
        <p:spPr>
          <a:xfrm>
            <a:off x="5246797" y="3825191"/>
            <a:ext cx="1700979" cy="669414"/>
          </a:xfrm>
          <a:prstGeom prst="rect">
            <a:avLst/>
          </a:prstGeom>
          <a:noFill/>
        </p:spPr>
        <p:txBody>
          <a:bodyPr wrap="square" rtlCol="0">
            <a:spAutoFit/>
          </a:bodyPr>
          <a:lstStyle/>
          <a:p>
            <a:r>
              <a:rPr lang="en-US" sz="750" dirty="0"/>
              <a:t>Resource = All hardware, software, programs, information, data, and other devices that are in use within or connected to a given system</a:t>
            </a:r>
          </a:p>
        </p:txBody>
      </p:sp>
      <p:cxnSp>
        <p:nvCxnSpPr>
          <p:cNvPr id="76" name="Straight Arrow Connector 75">
            <a:extLst>
              <a:ext uri="{FF2B5EF4-FFF2-40B4-BE49-F238E27FC236}">
                <a16:creationId xmlns:a16="http://schemas.microsoft.com/office/drawing/2014/main" id="{0D4F22CE-4D87-4941-939D-8D7360432A65}"/>
              </a:ext>
            </a:extLst>
          </p:cNvPr>
          <p:cNvCxnSpPr>
            <a:cxnSpLocks/>
            <a:stCxn id="7" idx="2"/>
            <a:endCxn id="9" idx="0"/>
          </p:cNvCxnSpPr>
          <p:nvPr/>
        </p:nvCxnSpPr>
        <p:spPr>
          <a:xfrm flipH="1">
            <a:off x="4516481" y="2703731"/>
            <a:ext cx="2213495" cy="110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23BD8A0-55B4-414A-A724-15C13DE32D80}"/>
              </a:ext>
            </a:extLst>
          </p:cNvPr>
          <p:cNvSpPr/>
          <p:nvPr/>
        </p:nvSpPr>
        <p:spPr>
          <a:xfrm>
            <a:off x="7574797" y="3179730"/>
            <a:ext cx="1044458" cy="1948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Procedures</a:t>
            </a:r>
          </a:p>
        </p:txBody>
      </p:sp>
      <p:cxnSp>
        <p:nvCxnSpPr>
          <p:cNvPr id="84" name="Straight Arrow Connector 83">
            <a:extLst>
              <a:ext uri="{FF2B5EF4-FFF2-40B4-BE49-F238E27FC236}">
                <a16:creationId xmlns:a16="http://schemas.microsoft.com/office/drawing/2014/main" id="{E7B444ED-E6D3-3140-99F2-87BD9FB8D04A}"/>
              </a:ext>
            </a:extLst>
          </p:cNvPr>
          <p:cNvCxnSpPr>
            <a:cxnSpLocks/>
            <a:stCxn id="7" idx="2"/>
            <a:endCxn id="22" idx="3"/>
          </p:cNvCxnSpPr>
          <p:nvPr/>
        </p:nvCxnSpPr>
        <p:spPr>
          <a:xfrm flipH="1">
            <a:off x="4699685" y="2703732"/>
            <a:ext cx="2030291" cy="680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E692646-A7E5-B442-AC88-2C74A972DC66}"/>
              </a:ext>
            </a:extLst>
          </p:cNvPr>
          <p:cNvCxnSpPr>
            <a:cxnSpLocks/>
            <a:stCxn id="7" idx="2"/>
            <a:endCxn id="83" idx="0"/>
          </p:cNvCxnSpPr>
          <p:nvPr/>
        </p:nvCxnSpPr>
        <p:spPr>
          <a:xfrm>
            <a:off x="6729976" y="2703731"/>
            <a:ext cx="1367050" cy="475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6FF9A28-3BE0-EA84-B9FB-150AC6B4C746}"/>
              </a:ext>
            </a:extLst>
          </p:cNvPr>
          <p:cNvCxnSpPr>
            <a:stCxn id="8" idx="1"/>
            <a:endCxn id="14" idx="1"/>
          </p:cNvCxnSpPr>
          <p:nvPr/>
        </p:nvCxnSpPr>
        <p:spPr>
          <a:xfrm rot="10800000">
            <a:off x="1496615" y="2390277"/>
            <a:ext cx="454182" cy="876140"/>
          </a:xfrm>
          <a:prstGeom prst="curvedConnector3">
            <a:avLst>
              <a:gd name="adj1" fmla="val 184333"/>
            </a:avLst>
          </a:prstGeom>
          <a:ln w="127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7BDF46B-74B3-FB11-6AA9-D9034426C548}"/>
              </a:ext>
            </a:extLst>
          </p:cNvPr>
          <p:cNvSpPr txBox="1"/>
          <p:nvPr/>
        </p:nvSpPr>
        <p:spPr>
          <a:xfrm>
            <a:off x="698287" y="2758575"/>
            <a:ext cx="732773" cy="230832"/>
          </a:xfrm>
          <a:prstGeom prst="rect">
            <a:avLst/>
          </a:prstGeom>
          <a:noFill/>
        </p:spPr>
        <p:txBody>
          <a:bodyPr wrap="square" rtlCol="0">
            <a:spAutoFit/>
          </a:bodyPr>
          <a:lstStyle/>
          <a:p>
            <a:r>
              <a:rPr lang="en-US" sz="900" dirty="0"/>
              <a:t>Is an</a:t>
            </a:r>
          </a:p>
        </p:txBody>
      </p:sp>
      <p:sp>
        <p:nvSpPr>
          <p:cNvPr id="111" name="TextBox 110">
            <a:extLst>
              <a:ext uri="{FF2B5EF4-FFF2-40B4-BE49-F238E27FC236}">
                <a16:creationId xmlns:a16="http://schemas.microsoft.com/office/drawing/2014/main" id="{C386758C-5B4C-E79C-3B0E-91DE7E912F21}"/>
              </a:ext>
            </a:extLst>
          </p:cNvPr>
          <p:cNvSpPr txBox="1"/>
          <p:nvPr/>
        </p:nvSpPr>
        <p:spPr>
          <a:xfrm>
            <a:off x="6460430" y="2816528"/>
            <a:ext cx="778570" cy="507831"/>
          </a:xfrm>
          <a:prstGeom prst="rect">
            <a:avLst/>
          </a:prstGeom>
          <a:noFill/>
        </p:spPr>
        <p:txBody>
          <a:bodyPr wrap="square" rtlCol="0">
            <a:spAutoFit/>
          </a:bodyPr>
          <a:lstStyle/>
          <a:p>
            <a:r>
              <a:rPr lang="en-US" sz="900" dirty="0"/>
              <a:t>Is composed of …</a:t>
            </a:r>
          </a:p>
        </p:txBody>
      </p:sp>
      <p:sp>
        <p:nvSpPr>
          <p:cNvPr id="27" name="Rectangle 26">
            <a:extLst>
              <a:ext uri="{FF2B5EF4-FFF2-40B4-BE49-F238E27FC236}">
                <a16:creationId xmlns:a16="http://schemas.microsoft.com/office/drawing/2014/main" id="{DB03F4F7-D196-4940-BACD-CFAD14FFBDAC}"/>
              </a:ext>
            </a:extLst>
          </p:cNvPr>
          <p:cNvSpPr/>
          <p:nvPr/>
        </p:nvSpPr>
        <p:spPr>
          <a:xfrm>
            <a:off x="2527639" y="4681488"/>
            <a:ext cx="953544" cy="2102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Software</a:t>
            </a:r>
          </a:p>
        </p:txBody>
      </p:sp>
      <p:sp>
        <p:nvSpPr>
          <p:cNvPr id="118" name="TextBox 117">
            <a:extLst>
              <a:ext uri="{FF2B5EF4-FFF2-40B4-BE49-F238E27FC236}">
                <a16:creationId xmlns:a16="http://schemas.microsoft.com/office/drawing/2014/main" id="{862720CA-A09D-33A9-FCD7-AF782EF3E868}"/>
              </a:ext>
            </a:extLst>
          </p:cNvPr>
          <p:cNvSpPr txBox="1"/>
          <p:nvPr/>
        </p:nvSpPr>
        <p:spPr>
          <a:xfrm>
            <a:off x="3682784" y="2945711"/>
            <a:ext cx="1227333" cy="230832"/>
          </a:xfrm>
          <a:prstGeom prst="rect">
            <a:avLst/>
          </a:prstGeom>
          <a:noFill/>
        </p:spPr>
        <p:txBody>
          <a:bodyPr wrap="square" rtlCol="0">
            <a:spAutoFit/>
          </a:bodyPr>
          <a:lstStyle/>
          <a:p>
            <a:r>
              <a:rPr lang="en-US" sz="900" dirty="0"/>
              <a:t>Is Inventory of</a:t>
            </a:r>
          </a:p>
        </p:txBody>
      </p:sp>
    </p:spTree>
    <p:extLst>
      <p:ext uri="{BB962C8B-B14F-4D97-AF65-F5344CB8AC3E}">
        <p14:creationId xmlns:p14="http://schemas.microsoft.com/office/powerpoint/2010/main" val="29008758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Operations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Operations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Operations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4774203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11 Sep 2023</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17355963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11 Sep 2023</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11 Sep 2023</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Operations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Operations Viewpoint describe the tasks and activities, Operations elements, and resource flow exchanges required to conduct operations. A pure Operations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Operations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11 Sep 2023</a:t>
            </a:r>
          </a:p>
        </p:txBody>
      </p:sp>
    </p:spTree>
    <p:extLst>
      <p:ext uri="{BB962C8B-B14F-4D97-AF65-F5344CB8AC3E}">
        <p14:creationId xmlns:p14="http://schemas.microsoft.com/office/powerpoint/2010/main" val="305070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solidFill>
            <a:srgbClr val="0C8FCC"/>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solidFill>
            <a:srgbClr val="00FF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Communications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Operations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11 Sep 2023</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bindings</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2529419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dirty="0">
                          <a:hlinkClick r:id="rId7"/>
                        </a:rPr>
                        <a:t>OV-6a: Operational Rules Model</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dirty="0">
                <a:latin typeface="Arial" panose="020B0604020202020204" pitchFamily="34" charset="0"/>
              </a:rPr>
              <a:t>Operations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11 Sep 2023</a:t>
            </a:r>
          </a:p>
        </p:txBody>
      </p:sp>
    </p:spTree>
    <p:extLst>
      <p:ext uri="{BB962C8B-B14F-4D97-AF65-F5344CB8AC3E}">
        <p14:creationId xmlns:p14="http://schemas.microsoft.com/office/powerpoint/2010/main" val="28179426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11 Sep 2023</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11 Sep 2023</a:t>
            </a:r>
          </a:p>
        </p:txBody>
      </p:sp>
    </p:spTree>
    <p:extLst>
      <p:ext uri="{BB962C8B-B14F-4D97-AF65-F5344CB8AC3E}">
        <p14:creationId xmlns:p14="http://schemas.microsoft.com/office/powerpoint/2010/main" val="32527181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dirty="0">
                          <a:hlinkClick r:id="rId7"/>
                        </a:rPr>
                        <a:t>SvcV-5 Operational Activity to Services Traceability Matrix</a:t>
                      </a:r>
                      <a:endParaRPr lang="en-US" sz="1100" dirty="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11 Sep 2023</a:t>
            </a:r>
          </a:p>
        </p:txBody>
      </p:sp>
    </p:spTree>
    <p:extLst>
      <p:ext uri="{BB962C8B-B14F-4D97-AF65-F5344CB8AC3E}">
        <p14:creationId xmlns:p14="http://schemas.microsoft.com/office/powerpoint/2010/main" val="14394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1E790-3E4E-4A27-85FE-663D26FC3CCF}"/>
              </a:ext>
            </a:extLst>
          </p:cNvPr>
          <p:cNvSpPr>
            <a:spLocks noGrp="1"/>
          </p:cNvSpPr>
          <p:nvPr>
            <p:ph type="title"/>
          </p:nvPr>
        </p:nvSpPr>
        <p:spPr/>
        <p:txBody>
          <a:bodyPr/>
          <a:lstStyle/>
          <a:p>
            <a:r>
              <a:rPr lang="en-US" dirty="0"/>
              <a:t>Relationship to System Engineering “Vee”</a:t>
            </a:r>
          </a:p>
        </p:txBody>
      </p:sp>
      <p:pic>
        <p:nvPicPr>
          <p:cNvPr id="6" name="Content Placeholder 5">
            <a:extLst>
              <a:ext uri="{FF2B5EF4-FFF2-40B4-BE49-F238E27FC236}">
                <a16:creationId xmlns:a16="http://schemas.microsoft.com/office/drawing/2014/main" id="{D79D8CA9-30C7-500F-4C15-8AAB66449C21}"/>
              </a:ext>
            </a:extLst>
          </p:cNvPr>
          <p:cNvPicPr>
            <a:picLocks noGrp="1" noChangeAspect="1"/>
          </p:cNvPicPr>
          <p:nvPr>
            <p:ph idx="1"/>
          </p:nvPr>
        </p:nvPicPr>
        <p:blipFill rotWithShape="1">
          <a:blip r:embed="rId2"/>
          <a:srcRect l="6676" t="10101" r="7707" b="9084"/>
          <a:stretch/>
        </p:blipFill>
        <p:spPr>
          <a:xfrm>
            <a:off x="434009" y="1050937"/>
            <a:ext cx="5250563" cy="3036470"/>
          </a:xfrm>
        </p:spPr>
      </p:pic>
      <p:sp>
        <p:nvSpPr>
          <p:cNvPr id="2" name="Date Placeholder 1">
            <a:extLst>
              <a:ext uri="{FF2B5EF4-FFF2-40B4-BE49-F238E27FC236}">
                <a16:creationId xmlns:a16="http://schemas.microsoft.com/office/drawing/2014/main" id="{E85B859D-5FCB-1FC1-CE27-205834251168}"/>
              </a:ext>
            </a:extLst>
          </p:cNvPr>
          <p:cNvSpPr>
            <a:spLocks noGrp="1"/>
          </p:cNvSpPr>
          <p:nvPr>
            <p:ph type="dt" sz="half" idx="10"/>
          </p:nvPr>
        </p:nvSpPr>
        <p:spPr/>
        <p:txBody>
          <a:bodyPr/>
          <a:lstStyle/>
          <a:p>
            <a:r>
              <a:rPr lang="en-US"/>
              <a:t>11 Sep 2023</a:t>
            </a:r>
            <a:endParaRPr lang="en-US" dirty="0"/>
          </a:p>
        </p:txBody>
      </p:sp>
      <p:sp>
        <p:nvSpPr>
          <p:cNvPr id="7" name="Rectangle 26">
            <a:extLst>
              <a:ext uri="{FF2B5EF4-FFF2-40B4-BE49-F238E27FC236}">
                <a16:creationId xmlns:a16="http://schemas.microsoft.com/office/drawing/2014/main" id="{2D640825-C1C5-5E54-0BE6-E013783D11E2}"/>
              </a:ext>
            </a:extLst>
          </p:cNvPr>
          <p:cNvSpPr>
            <a:spLocks noChangeArrowheads="1"/>
          </p:cNvSpPr>
          <p:nvPr/>
        </p:nvSpPr>
        <p:spPr bwMode="auto">
          <a:xfrm>
            <a:off x="152400" y="6049962"/>
            <a:ext cx="3124200" cy="3571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Copied from: </a:t>
            </a:r>
            <a:r>
              <a:rPr lang="en-US" sz="1000" dirty="0">
                <a:solidFill>
                  <a:srgbClr val="3333CC"/>
                </a:solidFill>
              </a:rPr>
              <a:t>NASA SE Process NPR 7123.1D </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Called the “SE Vee”, or the “SE Engine”</a:t>
            </a:r>
          </a:p>
        </p:txBody>
      </p:sp>
      <p:sp>
        <p:nvSpPr>
          <p:cNvPr id="8" name="Rectangle 7">
            <a:extLst>
              <a:ext uri="{FF2B5EF4-FFF2-40B4-BE49-F238E27FC236}">
                <a16:creationId xmlns:a16="http://schemas.microsoft.com/office/drawing/2014/main" id="{3851ED75-E831-48A0-4B93-C239A26BF025}"/>
              </a:ext>
            </a:extLst>
          </p:cNvPr>
          <p:cNvSpPr/>
          <p:nvPr/>
        </p:nvSpPr>
        <p:spPr>
          <a:xfrm>
            <a:off x="6172200" y="1590124"/>
            <a:ext cx="2819400" cy="2169825"/>
          </a:xfrm>
          <a:prstGeom prst="rect">
            <a:avLst/>
          </a:prstGeom>
        </p:spPr>
        <p:txBody>
          <a:bodyPr wrap="square">
            <a:spAutoFit/>
          </a:bodyPr>
          <a:lstStyle/>
          <a:p>
            <a:r>
              <a:rPr lang="en-US" sz="900" dirty="0"/>
              <a:t>Questions:</a:t>
            </a:r>
          </a:p>
          <a:p>
            <a:r>
              <a:rPr lang="en-US" sz="900" b="0" dirty="0"/>
              <a:t>- Where does systems architecture occur in this process?</a:t>
            </a:r>
          </a:p>
          <a:p>
            <a:r>
              <a:rPr lang="en-US" sz="900" b="0" dirty="0"/>
              <a:t>- What process is recommended to create a systems architecture?</a:t>
            </a:r>
          </a:p>
          <a:p>
            <a:r>
              <a:rPr lang="en-US" sz="900" b="0" dirty="0"/>
              <a:t>- How does systems architecture relate to the rest of this process?</a:t>
            </a:r>
          </a:p>
          <a:p>
            <a:endParaRPr lang="en-US" sz="900" b="0" dirty="0"/>
          </a:p>
          <a:p>
            <a:r>
              <a:rPr lang="en-US" sz="900" dirty="0"/>
              <a:t>Answer:</a:t>
            </a:r>
          </a:p>
          <a:p>
            <a:r>
              <a:rPr lang="en-US" sz="900" b="0" dirty="0"/>
              <a:t>- “Logical decomposition” is what systems architecture is associated with.</a:t>
            </a:r>
          </a:p>
          <a:p>
            <a:r>
              <a:rPr lang="en-US" sz="900" b="0" dirty="0"/>
              <a:t>- The process is described as “logical decomposition”.</a:t>
            </a:r>
          </a:p>
          <a:p>
            <a:r>
              <a:rPr lang="en-US" sz="900" b="0" dirty="0"/>
              <a:t>- “Logical decomposition” is convolved with requirements decomposition and design evolution.</a:t>
            </a:r>
          </a:p>
        </p:txBody>
      </p:sp>
      <p:sp>
        <p:nvSpPr>
          <p:cNvPr id="9" name="Rectangle 8">
            <a:extLst>
              <a:ext uri="{FF2B5EF4-FFF2-40B4-BE49-F238E27FC236}">
                <a16:creationId xmlns:a16="http://schemas.microsoft.com/office/drawing/2014/main" id="{DD79E650-BC16-DE2E-3FC5-DDEB82B39579}"/>
              </a:ext>
            </a:extLst>
          </p:cNvPr>
          <p:cNvSpPr/>
          <p:nvPr/>
        </p:nvSpPr>
        <p:spPr>
          <a:xfrm>
            <a:off x="865981" y="4434135"/>
            <a:ext cx="7543800" cy="1615827"/>
          </a:xfrm>
          <a:prstGeom prst="rect">
            <a:avLst/>
          </a:prstGeom>
        </p:spPr>
        <p:txBody>
          <a:bodyPr wrap="square">
            <a:spAutoFit/>
          </a:bodyPr>
          <a:lstStyle/>
          <a:p>
            <a:r>
              <a:rPr lang="en-US" sz="900" dirty="0"/>
              <a:t>Observations:</a:t>
            </a:r>
          </a:p>
          <a:p>
            <a:r>
              <a:rPr lang="en-US" sz="900" b="0" dirty="0"/>
              <a:t>- There is no definition of “Architecture”, but there is one for Logical Decomposition: “The decomposition of the defined technical requirements by functions, time, and behaviors to determine the appropriate set of logical and data architecture models and related derived technical requirements. Models may include functional flow block diagrams, timelines, data control flow, states and modes, behavior diagrams, operator tasks, system data, metadata, data standards, taxonomy, and functional failure modes.“</a:t>
            </a:r>
          </a:p>
          <a:p>
            <a:r>
              <a:rPr lang="en-US" sz="900" b="0" dirty="0"/>
              <a:t>- There is no stated methodology, but </a:t>
            </a:r>
            <a:r>
              <a:rPr lang="en-US" sz="900" b="0" dirty="0" err="1"/>
              <a:t>DoDAF</a:t>
            </a:r>
            <a:r>
              <a:rPr lang="en-US" sz="900" b="0" dirty="0"/>
              <a:t> is mentioned in the NASA SE Handbook</a:t>
            </a:r>
          </a:p>
          <a:p>
            <a:r>
              <a:rPr lang="en-US" sz="900" b="0" dirty="0"/>
              <a:t>- This “Vee”, and variations on it, “Dual V”, “W”, appear in many related processes, including Agile development</a:t>
            </a:r>
          </a:p>
          <a:p>
            <a:r>
              <a:rPr lang="en-US" sz="900" b="0" dirty="0"/>
              <a:t>- Sometimes they actually show “Architecture” and model based processes</a:t>
            </a:r>
          </a:p>
          <a:p>
            <a:r>
              <a:rPr lang="en-US" sz="900" b="0" dirty="0"/>
              <a:t>- ISO 15288 has a more complete Architecture Design Process in Sec 5.5.4</a:t>
            </a:r>
          </a:p>
          <a:p>
            <a:endParaRPr lang="en-US" sz="900" b="0" dirty="0"/>
          </a:p>
          <a:p>
            <a:endParaRPr lang="en-US" sz="900" b="0" dirty="0"/>
          </a:p>
        </p:txBody>
      </p:sp>
    </p:spTree>
    <p:extLst>
      <p:ext uri="{BB962C8B-B14F-4D97-AF65-F5344CB8AC3E}">
        <p14:creationId xmlns:p14="http://schemas.microsoft.com/office/powerpoint/2010/main" val="314701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5B703-A070-5590-6AB9-EF30D58D1248}"/>
              </a:ext>
            </a:extLst>
          </p:cNvPr>
          <p:cNvSpPr>
            <a:spLocks noGrp="1"/>
          </p:cNvSpPr>
          <p:nvPr>
            <p:ph idx="1"/>
          </p:nvPr>
        </p:nvSpPr>
        <p:spPr>
          <a:xfrm>
            <a:off x="457200" y="808897"/>
            <a:ext cx="8229600" cy="5410200"/>
          </a:xfrm>
        </p:spPr>
        <p:txBody>
          <a:bodyPr/>
          <a:lstStyle/>
          <a:p>
            <a:r>
              <a:rPr lang="en-US" sz="1200" u="sng" dirty="0"/>
              <a:t>The systems architect is an </a:t>
            </a:r>
            <a:r>
              <a:rPr lang="en-US" sz="1200" u="sng" dirty="0">
                <a:hlinkClick r:id="rId2" tooltip="Information and communications technology">
                  <a:extLst>
                    <a:ext uri="{A12FA001-AC4F-418D-AE19-62706E023703}">
                      <ahyp:hlinkClr xmlns:ahyp="http://schemas.microsoft.com/office/drawing/2018/hyperlinkcolor" val="tx"/>
                    </a:ext>
                  </a:extLst>
                </a:hlinkClick>
              </a:rPr>
              <a:t>information and communications technology</a:t>
            </a:r>
            <a:r>
              <a:rPr lang="en-US" sz="1200" u="sng" dirty="0"/>
              <a:t> professional</a:t>
            </a:r>
            <a:r>
              <a:rPr lang="en-US" sz="1200" dirty="0"/>
              <a:t>. Systems architects define the </a:t>
            </a:r>
            <a:r>
              <a:rPr lang="en-US" sz="1200" dirty="0">
                <a:hlinkClick r:id="rId3" tooltip="Systems architecture">
                  <a:extLst>
                    <a:ext uri="{A12FA001-AC4F-418D-AE19-62706E023703}">
                      <ahyp:hlinkClr xmlns:ahyp="http://schemas.microsoft.com/office/drawing/2018/hyperlinkcolor" val="tx"/>
                    </a:ext>
                  </a:extLst>
                </a:hlinkClick>
              </a:rPr>
              <a:t>architecture</a:t>
            </a:r>
            <a:r>
              <a:rPr lang="en-US" sz="1200" dirty="0"/>
              <a:t> of a computerized system (i.e., a system composed of software and hardware) in order to fulfill certain </a:t>
            </a:r>
            <a:r>
              <a:rPr lang="en-US" sz="1200" dirty="0">
                <a:hlinkClick r:id="rId4" tooltip="Requirements">
                  <a:extLst>
                    <a:ext uri="{A12FA001-AC4F-418D-AE19-62706E023703}">
                      <ahyp:hlinkClr xmlns:ahyp="http://schemas.microsoft.com/office/drawing/2018/hyperlinkcolor" val="tx"/>
                    </a:ext>
                  </a:extLst>
                </a:hlinkClick>
              </a:rPr>
              <a:t>requirements</a:t>
            </a:r>
            <a:r>
              <a:rPr lang="en-US" sz="1200" dirty="0"/>
              <a:t>. Such definitions include: a breakdown of the system into components, the component interactions and interfaces (including with the environment, especially the user), and the technologies and resources to be used in its design and implementation. </a:t>
            </a:r>
          </a:p>
          <a:p>
            <a:r>
              <a:rPr lang="en-US" sz="1200" dirty="0"/>
              <a:t>The systems architect's work should seek to avoid </a:t>
            </a:r>
            <a:r>
              <a:rPr lang="en-US" sz="1200" dirty="0">
                <a:hlinkClick r:id="rId5" tooltip="Implementation">
                  <a:extLst>
                    <a:ext uri="{A12FA001-AC4F-418D-AE19-62706E023703}">
                      <ahyp:hlinkClr xmlns:ahyp="http://schemas.microsoft.com/office/drawing/2018/hyperlinkcolor" val="tx"/>
                    </a:ext>
                  </a:extLst>
                </a:hlinkClick>
              </a:rPr>
              <a:t>implementation</a:t>
            </a:r>
            <a:r>
              <a:rPr lang="en-US" sz="1200" dirty="0"/>
              <a:t> issues and readily permit unanticipated extensions/modifications in future stages. Because of the extensive experience required for this, the systems architect is typically a very senior technologist with substantial, but general, knowledge of hardware, software, and similar (user) systems.</a:t>
            </a:r>
          </a:p>
          <a:p>
            <a:r>
              <a:rPr lang="en-US" sz="1200" dirty="0"/>
              <a:t>Wikipedia: </a:t>
            </a:r>
            <a:r>
              <a:rPr lang="en-US" sz="1200" dirty="0">
                <a:hlinkClick r:id="rId6">
                  <a:extLst>
                    <a:ext uri="{A12FA001-AC4F-418D-AE19-62706E023703}">
                      <ahyp:hlinkClr xmlns:ahyp="http://schemas.microsoft.com/office/drawing/2018/hyperlinkcolor" val="tx"/>
                    </a:ext>
                  </a:extLst>
                </a:hlinkClick>
              </a:rPr>
              <a:t>https://en.wikipedia.org/wiki/Systems_architect</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endParaRPr lang="en-US" sz="1200" dirty="0"/>
          </a:p>
          <a:p>
            <a:endParaRPr lang="en-US" sz="1200" u="sng" dirty="0"/>
          </a:p>
          <a:p>
            <a:r>
              <a:rPr lang="en-US" sz="1200" u="sng" dirty="0"/>
              <a:t>Systems engineering is an </a:t>
            </a:r>
            <a:r>
              <a:rPr lang="en-US" sz="1200" u="sng" dirty="0">
                <a:hlinkClick r:id="rId7" tooltip="Interdisciplinary">
                  <a:extLst>
                    <a:ext uri="{A12FA001-AC4F-418D-AE19-62706E023703}">
                      <ahyp:hlinkClr xmlns:ahyp="http://schemas.microsoft.com/office/drawing/2018/hyperlinkcolor" val="tx"/>
                    </a:ext>
                  </a:extLst>
                </a:hlinkClick>
              </a:rPr>
              <a:t>interdisciplinary</a:t>
            </a:r>
            <a:r>
              <a:rPr lang="en-US" sz="1200" u="sng" dirty="0"/>
              <a:t> field of </a:t>
            </a:r>
            <a:r>
              <a:rPr lang="en-US" sz="1200" u="sng" dirty="0">
                <a:hlinkClick r:id="rId8" tooltip="Engineering">
                  <a:extLst>
                    <a:ext uri="{A12FA001-AC4F-418D-AE19-62706E023703}">
                      <ahyp:hlinkClr xmlns:ahyp="http://schemas.microsoft.com/office/drawing/2018/hyperlinkcolor" val="tx"/>
                    </a:ext>
                  </a:extLst>
                </a:hlinkClick>
              </a:rPr>
              <a:t>engineering</a:t>
            </a:r>
            <a:r>
              <a:rPr lang="en-US" sz="1200" u="sng" dirty="0"/>
              <a:t> and </a:t>
            </a:r>
            <a:r>
              <a:rPr lang="en-US" sz="1200" u="sng" dirty="0">
                <a:hlinkClick r:id="rId9" tooltip="Engineering management">
                  <a:extLst>
                    <a:ext uri="{A12FA001-AC4F-418D-AE19-62706E023703}">
                      <ahyp:hlinkClr xmlns:ahyp="http://schemas.microsoft.com/office/drawing/2018/hyperlinkcolor" val="tx"/>
                    </a:ext>
                  </a:extLst>
                </a:hlinkClick>
              </a:rPr>
              <a:t>engineering management</a:t>
            </a:r>
            <a:r>
              <a:rPr lang="en-US" sz="1200" dirty="0"/>
              <a:t> that focuses on how to design, integrate, and manage </a:t>
            </a:r>
            <a:r>
              <a:rPr lang="en-US" sz="1200" dirty="0">
                <a:hlinkClick r:id="rId10" tooltip="Complex system">
                  <a:extLst>
                    <a:ext uri="{A12FA001-AC4F-418D-AE19-62706E023703}">
                      <ahyp:hlinkClr xmlns:ahyp="http://schemas.microsoft.com/office/drawing/2018/hyperlinkcolor" val="tx"/>
                    </a:ext>
                  </a:extLst>
                </a:hlinkClick>
              </a:rPr>
              <a:t>complex systems</a:t>
            </a:r>
            <a:r>
              <a:rPr lang="en-US" sz="1200" dirty="0"/>
              <a:t> over their </a:t>
            </a:r>
            <a:r>
              <a:rPr lang="en-US" sz="1200" dirty="0">
                <a:hlinkClick r:id="rId11" tooltip="Enterprise life cycle">
                  <a:extLst>
                    <a:ext uri="{A12FA001-AC4F-418D-AE19-62706E023703}">
                      <ahyp:hlinkClr xmlns:ahyp="http://schemas.microsoft.com/office/drawing/2018/hyperlinkcolor" val="tx"/>
                    </a:ext>
                  </a:extLst>
                </a:hlinkClick>
              </a:rPr>
              <a:t>life cycles</a:t>
            </a:r>
            <a:r>
              <a:rPr lang="en-US" sz="1200" dirty="0"/>
              <a:t>. At its core, systems engineering utilizes </a:t>
            </a:r>
            <a:r>
              <a:rPr lang="en-US" sz="1200" dirty="0">
                <a:hlinkClick r:id="rId12" tooltip="Systems thinking">
                  <a:extLst>
                    <a:ext uri="{A12FA001-AC4F-418D-AE19-62706E023703}">
                      <ahyp:hlinkClr xmlns:ahyp="http://schemas.microsoft.com/office/drawing/2018/hyperlinkcolor" val="tx"/>
                    </a:ext>
                  </a:extLst>
                </a:hlinkClick>
              </a:rPr>
              <a:t>systems thinking</a:t>
            </a:r>
            <a:r>
              <a:rPr lang="en-US" sz="1200" dirty="0"/>
              <a:t> principles to organize this body of knowledge. The individual outcome of such efforts, an engineered system, can be defined as a combination of components that work in </a:t>
            </a:r>
            <a:r>
              <a:rPr lang="en-US" sz="1200" dirty="0">
                <a:hlinkClick r:id="rId13" tooltip="Synergy">
                  <a:extLst>
                    <a:ext uri="{A12FA001-AC4F-418D-AE19-62706E023703}">
                      <ahyp:hlinkClr xmlns:ahyp="http://schemas.microsoft.com/office/drawing/2018/hyperlinkcolor" val="tx"/>
                    </a:ext>
                  </a:extLst>
                </a:hlinkClick>
              </a:rPr>
              <a:t>synergy</a:t>
            </a:r>
            <a:r>
              <a:rPr lang="en-US" sz="1200" dirty="0"/>
              <a:t> to collectively perform a useful </a:t>
            </a:r>
            <a:r>
              <a:rPr lang="en-US" sz="1200" dirty="0">
                <a:hlinkClick r:id="rId14" tooltip="Function (engineering)">
                  <a:extLst>
                    <a:ext uri="{A12FA001-AC4F-418D-AE19-62706E023703}">
                      <ahyp:hlinkClr xmlns:ahyp="http://schemas.microsoft.com/office/drawing/2018/hyperlinkcolor" val="tx"/>
                    </a:ext>
                  </a:extLst>
                </a:hlinkClick>
              </a:rPr>
              <a:t>function</a:t>
            </a:r>
            <a:r>
              <a:rPr lang="en-US" sz="1200" dirty="0"/>
              <a:t>. </a:t>
            </a:r>
          </a:p>
          <a:p>
            <a:r>
              <a:rPr lang="en-US" sz="1200" dirty="0"/>
              <a:t>Issues such as requirements engineering, reliability, logistics, coordination of different teams, testing and evaluation, maintainability and many other disciplines necessary for successful system design, development, implementation, and ultimate decommission become more difficult when dealing with large or complex projects. Systems engineering deals with work-processes, optimization methods, and risk management tools in such projects.</a:t>
            </a:r>
          </a:p>
          <a:p>
            <a:r>
              <a:rPr lang="en-US" sz="1200" dirty="0"/>
              <a:t>Wikipedia: </a:t>
            </a:r>
            <a:r>
              <a:rPr lang="en-US" sz="1200" u="sng" dirty="0"/>
              <a:t>https://</a:t>
            </a:r>
            <a:r>
              <a:rPr lang="en-US" sz="1200" u="sng" dirty="0" err="1"/>
              <a:t>en.wikipedia.org</a:t>
            </a:r>
            <a:r>
              <a:rPr lang="en-US" sz="1200" u="sng" dirty="0"/>
              <a:t>/wiki/</a:t>
            </a:r>
            <a:r>
              <a:rPr lang="en-US" sz="1200" u="sng" dirty="0" err="1"/>
              <a:t>Systems_engineering</a:t>
            </a:r>
            <a:endParaRPr lang="en-US" sz="1200" u="sng" dirty="0"/>
          </a:p>
        </p:txBody>
      </p:sp>
      <p:sp>
        <p:nvSpPr>
          <p:cNvPr id="7" name="Triangle 6">
            <a:extLst>
              <a:ext uri="{FF2B5EF4-FFF2-40B4-BE49-F238E27FC236}">
                <a16:creationId xmlns:a16="http://schemas.microsoft.com/office/drawing/2014/main" id="{29D9129E-3A84-9525-A8D8-0A7CDA680A42}"/>
              </a:ext>
            </a:extLst>
          </p:cNvPr>
          <p:cNvSpPr/>
          <p:nvPr/>
        </p:nvSpPr>
        <p:spPr bwMode="auto">
          <a:xfrm>
            <a:off x="1332742" y="2514600"/>
            <a:ext cx="4267200" cy="1447800"/>
          </a:xfrm>
          <a:prstGeom prst="triangle">
            <a:avLst>
              <a:gd name="adj" fmla="val 0"/>
            </a:avLst>
          </a:prstGeom>
          <a:solidFill>
            <a:srgbClr val="FFFFFF"/>
          </a:solid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94442901-EB91-BF0C-0382-76D58B13C486}"/>
              </a:ext>
            </a:extLst>
          </p:cNvPr>
          <p:cNvSpPr>
            <a:spLocks noGrp="1"/>
          </p:cNvSpPr>
          <p:nvPr>
            <p:ph type="title"/>
          </p:nvPr>
        </p:nvSpPr>
        <p:spPr>
          <a:xfrm>
            <a:off x="1562100" y="76202"/>
            <a:ext cx="6019800" cy="619897"/>
          </a:xfrm>
        </p:spPr>
        <p:txBody>
          <a:bodyPr/>
          <a:lstStyle/>
          <a:p>
            <a:r>
              <a:rPr lang="en-US" sz="2000" dirty="0"/>
              <a:t>Relationship of Systems Architecting to Systems Engineering</a:t>
            </a:r>
          </a:p>
        </p:txBody>
      </p:sp>
      <p:sp>
        <p:nvSpPr>
          <p:cNvPr id="4" name="Date Placeholder 3">
            <a:extLst>
              <a:ext uri="{FF2B5EF4-FFF2-40B4-BE49-F238E27FC236}">
                <a16:creationId xmlns:a16="http://schemas.microsoft.com/office/drawing/2014/main" id="{C19B64F2-125F-A105-8024-0BE1E4626ACA}"/>
              </a:ext>
            </a:extLst>
          </p:cNvPr>
          <p:cNvSpPr>
            <a:spLocks noGrp="1"/>
          </p:cNvSpPr>
          <p:nvPr>
            <p:ph type="dt" sz="half" idx="10"/>
          </p:nvPr>
        </p:nvSpPr>
        <p:spPr/>
        <p:txBody>
          <a:bodyPr/>
          <a:lstStyle/>
          <a:p>
            <a:r>
              <a:rPr lang="en-US"/>
              <a:t>11 Sep 2023</a:t>
            </a:r>
            <a:endParaRPr lang="en-US" dirty="0"/>
          </a:p>
        </p:txBody>
      </p:sp>
      <p:sp>
        <p:nvSpPr>
          <p:cNvPr id="5" name="Triangle 4">
            <a:extLst>
              <a:ext uri="{FF2B5EF4-FFF2-40B4-BE49-F238E27FC236}">
                <a16:creationId xmlns:a16="http://schemas.microsoft.com/office/drawing/2014/main" id="{3A4FD013-9A0F-3FC6-4438-D21FEA52F708}"/>
              </a:ext>
            </a:extLst>
          </p:cNvPr>
          <p:cNvSpPr/>
          <p:nvPr/>
        </p:nvSpPr>
        <p:spPr bwMode="auto">
          <a:xfrm>
            <a:off x="18288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Triangle 5">
            <a:extLst>
              <a:ext uri="{FF2B5EF4-FFF2-40B4-BE49-F238E27FC236}">
                <a16:creationId xmlns:a16="http://schemas.microsoft.com/office/drawing/2014/main" id="{68708C7D-4584-1D64-9265-4629F1135A3B}"/>
              </a:ext>
            </a:extLst>
          </p:cNvPr>
          <p:cNvSpPr/>
          <p:nvPr/>
        </p:nvSpPr>
        <p:spPr bwMode="auto">
          <a:xfrm flipH="1">
            <a:off x="30480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TextBox 7">
            <a:extLst>
              <a:ext uri="{FF2B5EF4-FFF2-40B4-BE49-F238E27FC236}">
                <a16:creationId xmlns:a16="http://schemas.microsoft.com/office/drawing/2014/main" id="{D32424EE-D5D1-2A1A-A4A7-569CFB56A7CF}"/>
              </a:ext>
            </a:extLst>
          </p:cNvPr>
          <p:cNvSpPr txBox="1"/>
          <p:nvPr/>
        </p:nvSpPr>
        <p:spPr>
          <a:xfrm>
            <a:off x="1905000" y="3375498"/>
            <a:ext cx="1905000" cy="276999"/>
          </a:xfrm>
          <a:prstGeom prst="rect">
            <a:avLst/>
          </a:prstGeom>
          <a:noFill/>
        </p:spPr>
        <p:txBody>
          <a:bodyPr wrap="square">
            <a:spAutoFit/>
          </a:bodyPr>
          <a:lstStyle/>
          <a:p>
            <a:r>
              <a:rPr lang="en-US" sz="1200" dirty="0"/>
              <a:t>S</a:t>
            </a:r>
            <a:r>
              <a:rPr lang="en-US" sz="1200" b="1" dirty="0"/>
              <a:t>ystems </a:t>
            </a:r>
            <a:r>
              <a:rPr lang="en-US" sz="1200" dirty="0"/>
              <a:t>A</a:t>
            </a:r>
            <a:r>
              <a:rPr lang="en-US" sz="1200" b="1" dirty="0"/>
              <a:t>rchitecting</a:t>
            </a:r>
            <a:r>
              <a:rPr lang="en-US" sz="1200" dirty="0"/>
              <a:t> </a:t>
            </a:r>
          </a:p>
        </p:txBody>
      </p:sp>
      <p:sp>
        <p:nvSpPr>
          <p:cNvPr id="9" name="TextBox 8">
            <a:extLst>
              <a:ext uri="{FF2B5EF4-FFF2-40B4-BE49-F238E27FC236}">
                <a16:creationId xmlns:a16="http://schemas.microsoft.com/office/drawing/2014/main" id="{459730BE-A40A-ED0D-88D0-7C0A796316A3}"/>
              </a:ext>
            </a:extLst>
          </p:cNvPr>
          <p:cNvSpPr txBox="1"/>
          <p:nvPr/>
        </p:nvSpPr>
        <p:spPr>
          <a:xfrm>
            <a:off x="5410200" y="3390900"/>
            <a:ext cx="1905000" cy="276999"/>
          </a:xfrm>
          <a:prstGeom prst="rect">
            <a:avLst/>
          </a:prstGeom>
          <a:noFill/>
        </p:spPr>
        <p:txBody>
          <a:bodyPr wrap="square">
            <a:spAutoFit/>
          </a:bodyPr>
          <a:lstStyle/>
          <a:p>
            <a:r>
              <a:rPr lang="en-US" sz="1200" dirty="0"/>
              <a:t>S</a:t>
            </a:r>
            <a:r>
              <a:rPr lang="en-US" sz="1200" b="1" dirty="0"/>
              <a:t>ystems </a:t>
            </a:r>
            <a:r>
              <a:rPr lang="en-US" sz="1200" dirty="0"/>
              <a:t>E</a:t>
            </a:r>
            <a:r>
              <a:rPr lang="en-US" sz="1200" b="1" dirty="0"/>
              <a:t>ngineering</a:t>
            </a:r>
            <a:r>
              <a:rPr lang="en-US" sz="1200" dirty="0"/>
              <a:t> </a:t>
            </a:r>
          </a:p>
        </p:txBody>
      </p:sp>
      <p:sp>
        <p:nvSpPr>
          <p:cNvPr id="10" name="TextBox 9">
            <a:extLst>
              <a:ext uri="{FF2B5EF4-FFF2-40B4-BE49-F238E27FC236}">
                <a16:creationId xmlns:a16="http://schemas.microsoft.com/office/drawing/2014/main" id="{E60AC9C8-4D61-62DE-41FF-AA7904C57818}"/>
              </a:ext>
            </a:extLst>
          </p:cNvPr>
          <p:cNvSpPr txBox="1"/>
          <p:nvPr/>
        </p:nvSpPr>
        <p:spPr>
          <a:xfrm>
            <a:off x="2095500" y="4004792"/>
            <a:ext cx="1905000" cy="276999"/>
          </a:xfrm>
          <a:prstGeom prst="rect">
            <a:avLst/>
          </a:prstGeom>
          <a:noFill/>
        </p:spPr>
        <p:txBody>
          <a:bodyPr wrap="square">
            <a:spAutoFit/>
          </a:bodyPr>
          <a:lstStyle/>
          <a:p>
            <a:r>
              <a:rPr lang="en-US" sz="1200" b="1" dirty="0"/>
              <a:t>Time:</a:t>
            </a:r>
            <a:endParaRPr lang="en-US" sz="1200" dirty="0"/>
          </a:p>
        </p:txBody>
      </p:sp>
      <p:sp>
        <p:nvSpPr>
          <p:cNvPr id="11" name="Striped Right Arrow 10">
            <a:extLst>
              <a:ext uri="{FF2B5EF4-FFF2-40B4-BE49-F238E27FC236}">
                <a16:creationId xmlns:a16="http://schemas.microsoft.com/office/drawing/2014/main" id="{A953052B-85FA-3C43-9D28-84D7B74DACB3}"/>
              </a:ext>
            </a:extLst>
          </p:cNvPr>
          <p:cNvSpPr/>
          <p:nvPr/>
        </p:nvSpPr>
        <p:spPr bwMode="auto">
          <a:xfrm>
            <a:off x="3470748" y="4085497"/>
            <a:ext cx="1981200" cy="138500"/>
          </a:xfrm>
          <a:prstGeom prst="striped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nvGrpSpPr>
          <p:cNvPr id="15" name="Group 14">
            <a:extLst>
              <a:ext uri="{FF2B5EF4-FFF2-40B4-BE49-F238E27FC236}">
                <a16:creationId xmlns:a16="http://schemas.microsoft.com/office/drawing/2014/main" id="{EEFDB3D5-6E3C-24EE-3871-4F81D66F202E}"/>
              </a:ext>
            </a:extLst>
          </p:cNvPr>
          <p:cNvGrpSpPr/>
          <p:nvPr/>
        </p:nvGrpSpPr>
        <p:grpSpPr>
          <a:xfrm>
            <a:off x="4374603" y="2975984"/>
            <a:ext cx="470993" cy="399514"/>
            <a:chOff x="4343400" y="2819400"/>
            <a:chExt cx="470993" cy="399514"/>
          </a:xfrm>
        </p:grpSpPr>
        <p:sp>
          <p:nvSpPr>
            <p:cNvPr id="12" name="Moon 11">
              <a:extLst>
                <a:ext uri="{FF2B5EF4-FFF2-40B4-BE49-F238E27FC236}">
                  <a16:creationId xmlns:a16="http://schemas.microsoft.com/office/drawing/2014/main" id="{2229083F-A240-5F51-C415-D5C44D7937AC}"/>
                </a:ext>
              </a:extLst>
            </p:cNvPr>
            <p:cNvSpPr/>
            <p:nvPr/>
          </p:nvSpPr>
          <p:spPr bwMode="auto">
            <a:xfrm>
              <a:off x="4343400" y="2819400"/>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3" name="Moon 12">
              <a:extLst>
                <a:ext uri="{FF2B5EF4-FFF2-40B4-BE49-F238E27FC236}">
                  <a16:creationId xmlns:a16="http://schemas.microsoft.com/office/drawing/2014/main" id="{CCA5967E-9BD6-33B5-B694-ECC0C364B40B}"/>
                </a:ext>
              </a:extLst>
            </p:cNvPr>
            <p:cNvSpPr/>
            <p:nvPr/>
          </p:nvSpPr>
          <p:spPr bwMode="auto">
            <a:xfrm rot="15014107">
              <a:off x="4457700" y="2914114"/>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4" name="Moon 13">
              <a:extLst>
                <a:ext uri="{FF2B5EF4-FFF2-40B4-BE49-F238E27FC236}">
                  <a16:creationId xmlns:a16="http://schemas.microsoft.com/office/drawing/2014/main" id="{E22861B7-AF6F-2D95-F6FB-8ACC698A0448}"/>
                </a:ext>
              </a:extLst>
            </p:cNvPr>
            <p:cNvSpPr/>
            <p:nvPr/>
          </p:nvSpPr>
          <p:spPr bwMode="auto">
            <a:xfrm rot="7918094">
              <a:off x="4509593" y="2750368"/>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16" name="TextBox 15">
            <a:extLst>
              <a:ext uri="{FF2B5EF4-FFF2-40B4-BE49-F238E27FC236}">
                <a16:creationId xmlns:a16="http://schemas.microsoft.com/office/drawing/2014/main" id="{0EBB5016-EF99-788A-4621-4AEC1024F19E}"/>
              </a:ext>
            </a:extLst>
          </p:cNvPr>
          <p:cNvSpPr txBox="1"/>
          <p:nvPr/>
        </p:nvSpPr>
        <p:spPr>
          <a:xfrm>
            <a:off x="4685542" y="2757845"/>
            <a:ext cx="985868" cy="338554"/>
          </a:xfrm>
          <a:prstGeom prst="rect">
            <a:avLst/>
          </a:prstGeom>
          <a:noFill/>
        </p:spPr>
        <p:txBody>
          <a:bodyPr wrap="square">
            <a:spAutoFit/>
          </a:bodyPr>
          <a:lstStyle/>
          <a:p>
            <a:r>
              <a:rPr lang="en-US" sz="800" b="1" dirty="0"/>
              <a:t>Iteration (when necessary)</a:t>
            </a:r>
            <a:endParaRPr lang="en-US" sz="800" dirty="0"/>
          </a:p>
        </p:txBody>
      </p:sp>
      <p:sp>
        <p:nvSpPr>
          <p:cNvPr id="17" name="TextBox 16">
            <a:extLst>
              <a:ext uri="{FF2B5EF4-FFF2-40B4-BE49-F238E27FC236}">
                <a16:creationId xmlns:a16="http://schemas.microsoft.com/office/drawing/2014/main" id="{E57C4B2A-1D0A-864A-BE3E-38E3BC201F68}"/>
              </a:ext>
            </a:extLst>
          </p:cNvPr>
          <p:cNvSpPr txBox="1"/>
          <p:nvPr/>
        </p:nvSpPr>
        <p:spPr>
          <a:xfrm>
            <a:off x="1332742" y="2525252"/>
            <a:ext cx="1905000" cy="276999"/>
          </a:xfrm>
          <a:prstGeom prst="rect">
            <a:avLst/>
          </a:prstGeom>
          <a:noFill/>
        </p:spPr>
        <p:txBody>
          <a:bodyPr wrap="square">
            <a:spAutoFit/>
          </a:bodyPr>
          <a:lstStyle/>
          <a:p>
            <a:r>
              <a:rPr lang="en-US" sz="1200" dirty="0"/>
              <a:t>Enterprise</a:t>
            </a:r>
            <a:r>
              <a:rPr lang="en-US" sz="1200" b="1" dirty="0"/>
              <a:t> </a:t>
            </a:r>
            <a:r>
              <a:rPr lang="en-US" sz="1200" dirty="0"/>
              <a:t>A</a:t>
            </a:r>
            <a:r>
              <a:rPr lang="en-US" sz="1200" b="1" dirty="0"/>
              <a:t>rchitecting</a:t>
            </a:r>
            <a:r>
              <a:rPr lang="en-US" sz="1200" dirty="0"/>
              <a:t> </a:t>
            </a:r>
          </a:p>
        </p:txBody>
      </p:sp>
    </p:spTree>
    <p:extLst>
      <p:ext uri="{BB962C8B-B14F-4D97-AF65-F5344CB8AC3E}">
        <p14:creationId xmlns:p14="http://schemas.microsoft.com/office/powerpoint/2010/main" val="109613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 including Systems Architecture</a:t>
            </a:r>
          </a:p>
          <a:p>
            <a:pPr lvl="1"/>
            <a:r>
              <a:rPr lang="en-US" dirty="0"/>
              <a:t>There are also various agency specific standards</a:t>
            </a:r>
          </a:p>
          <a:p>
            <a:r>
              <a:rPr lang="en-US" dirty="0"/>
              <a:t>Mission Assurance processes are well covered by ISO 15288 and agency standards.</a:t>
            </a:r>
          </a:p>
          <a:p>
            <a:pPr lvl="1"/>
            <a:r>
              <a:rPr lang="en-US" dirty="0"/>
              <a:t>Since both of these are process oriented in nature, and these processes are well documented, no added Viewpoint in RASDS is required.</a:t>
            </a:r>
          </a:p>
          <a:p>
            <a:endParaRPr lang="en-US" dirty="0"/>
          </a:p>
          <a:p>
            <a:r>
              <a:rPr lang="en-US" dirty="0"/>
              <a:t>What RASDS++ does, however, is provide a standardized method to create and document the system architectures.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12282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Connector</a:t>
            </a:r>
          </a:p>
          <a:p>
            <a:pPr algn="ctr" eaLnBrk="1" hangingPunct="1">
              <a:defRPr/>
            </a:pPr>
            <a:r>
              <a:rPr lang="en-US" sz="1400" dirty="0">
                <a:latin typeface="Helvetica" charset="0"/>
              </a:rPr>
              <a:t>(Link)</a:t>
            </a:r>
            <a:endParaRPr lang="en-US" sz="1400" dirty="0">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rgbClr val="C00000"/>
                </a:solidFill>
                <a:latin typeface="Helvetica" charset="0"/>
                <a:ea typeface="ＭＳ Ｐゴシック" charset="0"/>
              </a:rPr>
              <a:t>Communication</a:t>
            </a:r>
            <a:endParaRPr lang="en-US" sz="1200" dirty="0">
              <a:solidFill>
                <a:srgbClr val="C00000"/>
              </a:solidFill>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Comm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28438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284383"/>
            <a:ext cx="1068526" cy="381918"/>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rgbClr val="C00000"/>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185726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048219"/>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23917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43013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66630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90" y="1952740"/>
            <a:ext cx="1335657" cy="1112704"/>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3954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92845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914400"/>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827046"/>
          </a:xfrm>
          <a:prstGeom prst="curvedConnector3">
            <a:avLst>
              <a:gd name="adj1" fmla="val 31198"/>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06330" y="5822892"/>
            <a:ext cx="857927"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143699"/>
            <a:ext cx="734611" cy="111270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196230" y="1761781"/>
            <a:ext cx="8442" cy="2391798"/>
          </a:xfrm>
          <a:prstGeom prst="curvedConnector4">
            <a:avLst>
              <a:gd name="adj1" fmla="val -2707889"/>
              <a:gd name="adj2" fmla="val 51996"/>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Component</a:t>
            </a:r>
          </a:p>
          <a:p>
            <a:pPr algn="ctr" eaLnBrk="1" hangingPunct="1">
              <a:defRPr/>
            </a:pPr>
            <a:r>
              <a:rPr lang="en-US" sz="1400" dirty="0">
                <a:latin typeface="Helvetica" charset="0"/>
              </a:rPr>
              <a:t>(Node)</a:t>
            </a:r>
            <a:endParaRPr lang="en-US" sz="1200" dirty="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2"/>
            <a:ext cx="1068526" cy="69132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40928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Environment</a:t>
            </a:r>
            <a:endParaRPr lang="en-US" sz="1200" dirty="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60024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987233" y="12954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11 Sep 2023</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59"/>
            <a:ext cx="1492324" cy="50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8"/>
            <a:ext cx="1068526" cy="69984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122543" y="2247441"/>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136842" y="2621003"/>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Resources</a:t>
            </a:r>
          </a:p>
        </p:txBody>
      </p:sp>
      <p:sp>
        <p:nvSpPr>
          <p:cNvPr id="4" name="Rectangle 51">
            <a:extLst>
              <a:ext uri="{FF2B5EF4-FFF2-40B4-BE49-F238E27FC236}">
                <a16:creationId xmlns:a16="http://schemas.microsoft.com/office/drawing/2014/main" id="{98899504-4B2F-D94A-E5CE-D9E2B0E81AAA}"/>
              </a:ext>
            </a:extLst>
          </p:cNvPr>
          <p:cNvSpPr>
            <a:spLocks noChangeArrowheads="1"/>
          </p:cNvSpPr>
          <p:nvPr/>
        </p:nvSpPr>
        <p:spPr bwMode="auto">
          <a:xfrm>
            <a:off x="6740679" y="401535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Standards</a:t>
            </a:r>
          </a:p>
        </p:txBody>
      </p:sp>
    </p:spTree>
    <p:extLst>
      <p:ext uri="{BB962C8B-B14F-4D97-AF65-F5344CB8AC3E}">
        <p14:creationId xmlns:p14="http://schemas.microsoft.com/office/powerpoint/2010/main" val="280436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may be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accurately represent the different classes of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11 Sep 2023</a:t>
            </a:r>
            <a:endParaRPr lang="en-GB" dirty="0"/>
          </a:p>
        </p:txBody>
      </p:sp>
      <p:grpSp>
        <p:nvGrpSpPr>
          <p:cNvPr id="68" name="Group 67"/>
          <p:cNvGrpSpPr/>
          <p:nvPr/>
        </p:nvGrpSpPr>
        <p:grpSpPr>
          <a:xfrm>
            <a:off x="4290152" y="990600"/>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ts val="45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990601"/>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990600"/>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spcBef>
                <a:spcPts val="450"/>
              </a:spcBef>
            </a:pPr>
            <a:r>
              <a:rPr kumimoji="1" lang="en-US" sz="2000" dirty="0" err="1">
                <a:solidFill>
                  <a:srgbClr val="000000"/>
                </a:solidFill>
                <a:latin typeface="Arial" pitchFamily="34" charset="0"/>
                <a:cs typeface="Arial" pitchFamily="34" charset="0"/>
              </a:rPr>
              <a:t>InformationObject</a:t>
            </a:r>
            <a:endParaRPr kumimoji="1" lang="en-US" sz="2000" dirty="0">
              <a:solidFill>
                <a:srgbClr val="000000"/>
              </a:solidFill>
              <a:latin typeface="Arial" pitchFamily="34" charset="0"/>
              <a:cs typeface="Arial" pitchFamily="34" charset="0"/>
            </a:endParaRP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022350"/>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988833" y="4074458"/>
            <a:ext cx="1481496" cy="707886"/>
          </a:xfrm>
          <a:prstGeom prst="rect">
            <a:avLst/>
          </a:prstGeom>
        </p:spPr>
        <p:txBody>
          <a:bodyPr wrap="none">
            <a:spAutoFit/>
          </a:bodyPr>
          <a:lstStyle/>
          <a:p>
            <a:pPr algn="ctr" defTabSz="457200" fontAlgn="base">
              <a:spcBef>
                <a:spcPts val="45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11 Sep 2023</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11 Sep 2023</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Inheritance</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Composition</a:t>
            </a:r>
            <a:r>
              <a:rPr lang="en-GB" sz="1400" b="0" dirty="0">
                <a:solidFill>
                  <a:schemeClr val="tx1"/>
                </a:solidFill>
                <a:latin typeface="Arial" panose="020B0604020202020204" pitchFamily="34" charset="0"/>
                <a:cs typeface="Arial" panose="020B0604020202020204" pitchFamily="34" charset="0"/>
              </a:rPr>
              <a:t>: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Aggregation</a:t>
            </a:r>
            <a:r>
              <a:rPr lang="en-GB" sz="1400" b="0" dirty="0">
                <a:solidFill>
                  <a:schemeClr val="tx1"/>
                </a:solidFill>
                <a:latin typeface="Arial" panose="020B0604020202020204" pitchFamily="34" charset="0"/>
                <a:cs typeface="Arial" panose="020B0604020202020204" pitchFamily="34" charset="0"/>
              </a:rPr>
              <a:t>: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Association (other relationship, labelled)</a:t>
            </a:r>
            <a:r>
              <a:rPr lang="en-GB" sz="1400" b="0" dirty="0">
                <a:solidFill>
                  <a:schemeClr val="tx1"/>
                </a:solidFill>
                <a:latin typeface="Arial" panose="020B0604020202020204" pitchFamily="34" charset="0"/>
                <a:cs typeface="Arial" panose="020B0604020202020204" pitchFamily="34" charset="0"/>
              </a:rPr>
              <a:t>: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Directional Association</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3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Set of Object Features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1783694"/>
            <a:ext cx="12396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398397" y="5157651"/>
            <a:ext cx="3080817" cy="1200329"/>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Correspondence</a:t>
            </a:r>
            <a:r>
              <a:rPr lang="en-US" sz="900" dirty="0">
                <a:solidFill>
                  <a:srgbClr val="0070C0"/>
                </a:solidFill>
              </a:rPr>
              <a:t>: A function such that for elements in one viewpoint there is a related element in another viewpoint; the condition of being in conformity from elements in one viewpoint to elements in another.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1" name="Rounded Rectangle 40">
            <a:extLst>
              <a:ext uri="{FF2B5EF4-FFF2-40B4-BE49-F238E27FC236}">
                <a16:creationId xmlns:a16="http://schemas.microsoft.com/office/drawing/2014/main" id="{0068728D-C6D0-99BC-3C99-886CDEE2841C}"/>
              </a:ext>
            </a:extLst>
          </p:cNvPr>
          <p:cNvSpPr/>
          <p:nvPr/>
        </p:nvSpPr>
        <p:spPr>
          <a:xfrm>
            <a:off x="7239000" y="4419600"/>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42" name="Straight Arrow Connector 41">
            <a:extLst>
              <a:ext uri="{FF2B5EF4-FFF2-40B4-BE49-F238E27FC236}">
                <a16:creationId xmlns:a16="http://schemas.microsoft.com/office/drawing/2014/main" id="{AE0CC6E3-9F37-D21A-0CBE-5F357A099E22}"/>
              </a:ext>
            </a:extLst>
          </p:cNvPr>
          <p:cNvCxnSpPr>
            <a:cxnSpLocks/>
            <a:stCxn id="60" idx="2"/>
            <a:endCxn id="41"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F17284B-FA41-69E5-000B-D0730ED6BDA8}"/>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51" name="Rounded Rectangle 50">
            <a:extLst>
              <a:ext uri="{FF2B5EF4-FFF2-40B4-BE49-F238E27FC236}">
                <a16:creationId xmlns:a16="http://schemas.microsoft.com/office/drawing/2014/main" id="{E0771077-DD70-A970-7283-26C0F73D3276}"/>
              </a:ext>
            </a:extLst>
          </p:cNvPr>
          <p:cNvSpPr/>
          <p:nvPr/>
        </p:nvSpPr>
        <p:spPr>
          <a:xfrm>
            <a:off x="884871" y="1634860"/>
            <a:ext cx="114300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Table Entry</a:t>
            </a:r>
          </a:p>
        </p:txBody>
      </p:sp>
      <p:cxnSp>
        <p:nvCxnSpPr>
          <p:cNvPr id="55" name="Straight Arrow Connector 54">
            <a:extLst>
              <a:ext uri="{FF2B5EF4-FFF2-40B4-BE49-F238E27FC236}">
                <a16:creationId xmlns:a16="http://schemas.microsoft.com/office/drawing/2014/main" id="{23289028-165F-D470-FD29-E9C48DD4F85C}"/>
              </a:ext>
            </a:extLst>
          </p:cNvPr>
          <p:cNvCxnSpPr>
            <a:cxnSpLocks/>
            <a:endCxn id="51" idx="2"/>
          </p:cNvCxnSpPr>
          <p:nvPr/>
        </p:nvCxnSpPr>
        <p:spPr>
          <a:xfrm flipH="1" flipV="1">
            <a:off x="1456371" y="2149210"/>
            <a:ext cx="677229" cy="81821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725EFD-9D5C-3EDB-9988-02E0C881BD62}"/>
              </a:ext>
            </a:extLst>
          </p:cNvPr>
          <p:cNvSpPr txBox="1"/>
          <p:nvPr/>
        </p:nvSpPr>
        <p:spPr>
          <a:xfrm>
            <a:off x="1665537" y="2186692"/>
            <a:ext cx="1039563" cy="346249"/>
          </a:xfrm>
          <a:prstGeom prst="rect">
            <a:avLst/>
          </a:prstGeom>
          <a:noFill/>
        </p:spPr>
        <p:txBody>
          <a:bodyPr wrap="square" rtlCol="0">
            <a:spAutoFit/>
          </a:bodyPr>
          <a:lstStyle>
            <a:defPPr>
              <a:defRPr lang="en-US"/>
            </a:defPPr>
            <a:lvl1pPr>
              <a:defRPr sz="825"/>
            </a:lvl1pPr>
          </a:lstStyle>
          <a:p>
            <a:r>
              <a:rPr lang="en-US" dirty="0"/>
              <a:t>Specifies aspects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4135504" y="5491520"/>
            <a:ext cx="4708688" cy="646331"/>
          </a:xfrm>
          <a:prstGeom prst="rect">
            <a:avLst/>
          </a:prstGeom>
          <a:noFill/>
        </p:spPr>
        <p:txBody>
          <a:bodyPr wrap="square">
            <a:spAutoFit/>
          </a:bodyPr>
          <a:lstStyle/>
          <a:p>
            <a:pPr lvl="1"/>
            <a:r>
              <a:rPr lang="en-US" sz="1200" u="sng" dirty="0">
                <a:solidFill>
                  <a:srgbClr val="C00000"/>
                </a:solidFill>
              </a:rPr>
              <a:t>Correspondence</a:t>
            </a:r>
            <a:r>
              <a:rPr lang="en-US" sz="1200" dirty="0">
                <a:solidFill>
                  <a:srgbClr val="C00000"/>
                </a:solidFill>
              </a:rPr>
              <a:t> (</a:t>
            </a:r>
            <a:r>
              <a:rPr lang="en-US" sz="1200" dirty="0" err="1">
                <a:solidFill>
                  <a:srgbClr val="C00000"/>
                </a:solidFill>
              </a:rPr>
              <a:t>corr</a:t>
            </a:r>
            <a:r>
              <a:rPr lang="en-US" sz="1200" dirty="0">
                <a:solidFill>
                  <a:srgbClr val="C00000"/>
                </a:solidFill>
              </a:rPr>
              <a:t>): Colored objects shown with dashed lines are formally defined in other viewpoints and are referenced by correspondence </a:t>
            </a:r>
          </a:p>
        </p:txBody>
      </p:sp>
    </p:spTree>
    <p:extLst>
      <p:ext uri="{BB962C8B-B14F-4D97-AF65-F5344CB8AC3E}">
        <p14:creationId xmlns:p14="http://schemas.microsoft.com/office/powerpoint/2010/main" val="183989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11 Sep 2023</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334000"/>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information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084816" y="399060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01627" y="125428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429000" y="2692343"/>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400550" y="2949518"/>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3914775" y="1768635"/>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726443" y="2908256"/>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232919" y="1808520"/>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228775" y="3310478"/>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629328" y="2697278"/>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656815" y="2699789"/>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2628365" y="2956964"/>
            <a:ext cx="804755"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3570591" y="3206693"/>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142590" y="3214139"/>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85188" y="3445627"/>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3914775" y="2692343"/>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615865" y="2308960"/>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219200" y="1249103"/>
            <a:ext cx="121920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1828800" y="1763453"/>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444875" y="1732239"/>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394731" y="2889347"/>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F9C17A35-58B2-BDFB-EDE0-369EFC90F73F}"/>
              </a:ext>
            </a:extLst>
          </p:cNvPr>
          <p:cNvSpPr/>
          <p:nvPr/>
        </p:nvSpPr>
        <p:spPr>
          <a:xfrm>
            <a:off x="6705600" y="4368743"/>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9" name="Straight Arrow Connector 8">
            <a:extLst>
              <a:ext uri="{FF2B5EF4-FFF2-40B4-BE49-F238E27FC236}">
                <a16:creationId xmlns:a16="http://schemas.microsoft.com/office/drawing/2014/main" id="{502997EB-E796-2C4B-CBEE-E70091E1720F}"/>
              </a:ext>
            </a:extLst>
          </p:cNvPr>
          <p:cNvCxnSpPr>
            <a:cxnSpLocks/>
            <a:stCxn id="60" idx="2"/>
            <a:endCxn id="8" idx="0"/>
          </p:cNvCxnSpPr>
          <p:nvPr/>
        </p:nvCxnSpPr>
        <p:spPr>
          <a:xfrm>
            <a:off x="5693119" y="3824828"/>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28FABFF-EE29-0D52-DC9A-CC2EC6F83EA5}"/>
              </a:ext>
            </a:extLst>
          </p:cNvPr>
          <p:cNvSpPr txBox="1"/>
          <p:nvPr/>
        </p:nvSpPr>
        <p:spPr>
          <a:xfrm>
            <a:off x="6485109" y="3817483"/>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1" name="Rectangle 10">
            <a:extLst>
              <a:ext uri="{FF2B5EF4-FFF2-40B4-BE49-F238E27FC236}">
                <a16:creationId xmlns:a16="http://schemas.microsoft.com/office/drawing/2014/main" id="{EBE6AF22-C9B8-F707-D687-AB35C1341B5C}"/>
              </a:ext>
            </a:extLst>
          </p:cNvPr>
          <p:cNvSpPr/>
          <p:nvPr/>
        </p:nvSpPr>
        <p:spPr>
          <a:xfrm>
            <a:off x="271983" y="5567072"/>
            <a:ext cx="3919017" cy="784830"/>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Behavior</a:t>
            </a:r>
            <a:r>
              <a:rPr lang="en-US" sz="900" dirty="0">
                <a:solidFill>
                  <a:srgbClr val="0070C0"/>
                </a:solidFill>
              </a:rPr>
              <a:t>: A set of actions performed by an object for some purpose. </a:t>
            </a:r>
          </a:p>
        </p:txBody>
      </p:sp>
      <p:sp>
        <p:nvSpPr>
          <p:cNvPr id="3" name="Rounded Rectangle 2">
            <a:extLst>
              <a:ext uri="{FF2B5EF4-FFF2-40B4-BE49-F238E27FC236}">
                <a16:creationId xmlns:a16="http://schemas.microsoft.com/office/drawing/2014/main" id="{90B94F4B-8BAE-47DC-2660-EECD1DCECAA4}"/>
              </a:ext>
            </a:extLst>
          </p:cNvPr>
          <p:cNvSpPr/>
          <p:nvPr/>
        </p:nvSpPr>
        <p:spPr>
          <a:xfrm>
            <a:off x="6678140" y="2402219"/>
            <a:ext cx="1117227"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15" name="Straight Arrow Connector 14">
            <a:extLst>
              <a:ext uri="{FF2B5EF4-FFF2-40B4-BE49-F238E27FC236}">
                <a16:creationId xmlns:a16="http://schemas.microsoft.com/office/drawing/2014/main" id="{08BB034D-16E4-64CD-F5BB-2AE14A5E4229}"/>
              </a:ext>
            </a:extLst>
          </p:cNvPr>
          <p:cNvCxnSpPr>
            <a:cxnSpLocks/>
            <a:stCxn id="12" idx="3"/>
            <a:endCxn id="3" idx="1"/>
          </p:cNvCxnSpPr>
          <p:nvPr/>
        </p:nvCxnSpPr>
        <p:spPr>
          <a:xfrm flipV="1">
            <a:off x="4400550" y="2659394"/>
            <a:ext cx="2277590" cy="29012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C868303-EE79-267B-07A8-232249C4A049}"/>
              </a:ext>
            </a:extLst>
          </p:cNvPr>
          <p:cNvSpPr txBox="1"/>
          <p:nvPr/>
        </p:nvSpPr>
        <p:spPr>
          <a:xfrm>
            <a:off x="5615130" y="2384026"/>
            <a:ext cx="871537" cy="346249"/>
          </a:xfrm>
          <a:prstGeom prst="rect">
            <a:avLst/>
          </a:prstGeom>
          <a:noFill/>
        </p:spPr>
        <p:txBody>
          <a:bodyPr wrap="square" rtlCol="0">
            <a:spAutoFit/>
          </a:bodyPr>
          <a:lstStyle/>
          <a:p>
            <a:r>
              <a:rPr lang="en-US" sz="825" dirty="0"/>
              <a:t>Uses to communicate</a:t>
            </a:r>
          </a:p>
        </p:txBody>
      </p:sp>
      <p:cxnSp>
        <p:nvCxnSpPr>
          <p:cNvPr id="20" name="Straight Arrow Connector 19">
            <a:extLst>
              <a:ext uri="{FF2B5EF4-FFF2-40B4-BE49-F238E27FC236}">
                <a16:creationId xmlns:a16="http://schemas.microsoft.com/office/drawing/2014/main" id="{105C7287-C071-DB1F-92C0-58F6A065403A}"/>
              </a:ext>
            </a:extLst>
          </p:cNvPr>
          <p:cNvCxnSpPr>
            <a:cxnSpLocks/>
            <a:stCxn id="3" idx="0"/>
            <a:endCxn id="7" idx="2"/>
          </p:cNvCxnSpPr>
          <p:nvPr/>
        </p:nvCxnSpPr>
        <p:spPr>
          <a:xfrm flipH="1" flipV="1">
            <a:off x="5487402" y="1768635"/>
            <a:ext cx="1749352" cy="63358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FD24285-AA09-1451-65D8-1693849C580C}"/>
              </a:ext>
            </a:extLst>
          </p:cNvPr>
          <p:cNvSpPr txBox="1"/>
          <p:nvPr/>
        </p:nvSpPr>
        <p:spPr>
          <a:xfrm>
            <a:off x="6085765" y="1702366"/>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Tree>
    <p:extLst>
      <p:ext uri="{BB962C8B-B14F-4D97-AF65-F5344CB8AC3E}">
        <p14:creationId xmlns:p14="http://schemas.microsoft.com/office/powerpoint/2010/main" val="79279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978400"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Data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11 Sep 2023</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1907314" y="921579"/>
            <a:ext cx="5501119"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just showing data flow directions, the other explicitly showing provided interfaces and data objects.</a:t>
            </a:r>
          </a:p>
        </p:txBody>
      </p:sp>
      <p:sp>
        <p:nvSpPr>
          <p:cNvPr id="5" name="Rectangle 4">
            <a:extLst>
              <a:ext uri="{FF2B5EF4-FFF2-40B4-BE49-F238E27FC236}">
                <a16:creationId xmlns:a16="http://schemas.microsoft.com/office/drawing/2014/main" id="{EF1C4990-68D9-D14C-949F-B4A5AEE22438}"/>
              </a:ext>
            </a:extLst>
          </p:cNvPr>
          <p:cNvSpPr/>
          <p:nvPr/>
        </p:nvSpPr>
        <p:spPr>
          <a:xfrm>
            <a:off x="3896286" y="3134399"/>
            <a:ext cx="1523174" cy="276999"/>
          </a:xfrm>
          <a:prstGeom prst="rect">
            <a:avLst/>
          </a:prstGeom>
        </p:spPr>
        <p:txBody>
          <a:bodyPr wrap="none">
            <a:spAutoFit/>
          </a:bodyPr>
          <a:lstStyle/>
          <a:p>
            <a:r>
              <a:rPr kumimoji="1" lang="en-US" altLang="ja-JP" sz="1200" b="0" dirty="0">
                <a:latin typeface="Arial" panose="020B0604020202020204" pitchFamily="34" charset="0"/>
                <a:ea typeface="Osaka" charset="-128"/>
              </a:rPr>
              <a:t>Data flow directions</a:t>
            </a:r>
            <a:endParaRPr lang="en-US" sz="1200" dirty="0"/>
          </a:p>
        </p:txBody>
      </p:sp>
      <p:sp>
        <p:nvSpPr>
          <p:cNvPr id="29" name="Rectangle 28">
            <a:extLst>
              <a:ext uri="{FF2B5EF4-FFF2-40B4-BE49-F238E27FC236}">
                <a16:creationId xmlns:a16="http://schemas.microsoft.com/office/drawing/2014/main" id="{4B28417A-33E5-DA4B-9E6C-7ABDEEDA0DE1}"/>
              </a:ext>
            </a:extLst>
          </p:cNvPr>
          <p:cNvSpPr/>
          <p:nvPr/>
        </p:nvSpPr>
        <p:spPr>
          <a:xfrm>
            <a:off x="3333632" y="5267999"/>
            <a:ext cx="2648482" cy="276999"/>
          </a:xfrm>
          <a:prstGeom prst="rect">
            <a:avLst/>
          </a:prstGeom>
        </p:spPr>
        <p:txBody>
          <a:bodyPr wrap="none">
            <a:spAutoFit/>
          </a:bodyPr>
          <a:lstStyle/>
          <a:p>
            <a:r>
              <a:rPr kumimoji="1" lang="en-US" altLang="ja-JP" sz="1200" b="0" dirty="0">
                <a:latin typeface="Arial" panose="020B0604020202020204" pitchFamily="34" charset="0"/>
                <a:ea typeface="Osaka" charset="-128"/>
              </a:rPr>
              <a:t>Provided interfaces and data objects</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11 Sep 2023</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F94A-3EA1-78F2-AF47-DB9EC45F2FAD}"/>
              </a:ext>
            </a:extLst>
          </p:cNvPr>
          <p:cNvSpPr>
            <a:spLocks noGrp="1"/>
          </p:cNvSpPr>
          <p:nvPr>
            <p:ph type="title"/>
          </p:nvPr>
        </p:nvSpPr>
        <p:spPr/>
        <p:txBody>
          <a:bodyPr/>
          <a:lstStyle/>
          <a:p>
            <a:r>
              <a:rPr lang="en-US" dirty="0"/>
              <a:t>Terminology, Taxonomy, Ontology</a:t>
            </a:r>
          </a:p>
        </p:txBody>
      </p:sp>
      <p:sp>
        <p:nvSpPr>
          <p:cNvPr id="4" name="Content Placeholder 3">
            <a:extLst>
              <a:ext uri="{FF2B5EF4-FFF2-40B4-BE49-F238E27FC236}">
                <a16:creationId xmlns:a16="http://schemas.microsoft.com/office/drawing/2014/main" id="{A4604093-55D4-B702-5A38-3F878C182A34}"/>
              </a:ext>
            </a:extLst>
          </p:cNvPr>
          <p:cNvSpPr>
            <a:spLocks noGrp="1"/>
          </p:cNvSpPr>
          <p:nvPr>
            <p:ph idx="1"/>
          </p:nvPr>
        </p:nvSpPr>
        <p:spPr>
          <a:xfrm>
            <a:off x="457200" y="990600"/>
            <a:ext cx="8229600" cy="5257800"/>
          </a:xfrm>
        </p:spPr>
        <p:txBody>
          <a:bodyPr/>
          <a:lstStyle/>
          <a:p>
            <a:r>
              <a:rPr lang="en-US" sz="2000" dirty="0">
                <a:solidFill>
                  <a:srgbClr val="FF0000"/>
                </a:solidFill>
              </a:rPr>
              <a:t>Terminology: </a:t>
            </a:r>
            <a:r>
              <a:rPr lang="en-US" sz="2000" b="1" dirty="0"/>
              <a:t>Terminology</a:t>
            </a:r>
            <a:r>
              <a:rPr lang="en-US" sz="2000" dirty="0"/>
              <a:t> is a group of specialized words and respective meanings in a particular field. A </a:t>
            </a:r>
            <a:r>
              <a:rPr lang="en-US" sz="2000" b="1" i="1" dirty="0"/>
              <a:t>term</a:t>
            </a:r>
            <a:r>
              <a:rPr lang="en-US" sz="2000" dirty="0"/>
              <a:t> is a word, </a:t>
            </a:r>
            <a:r>
              <a:rPr lang="en-US" sz="2000" dirty="0">
                <a:hlinkClick r:id="rId2" tooltip="Compound (linguistics)"/>
              </a:rPr>
              <a:t>compound word</a:t>
            </a:r>
            <a:r>
              <a:rPr lang="en-US" sz="2000" dirty="0"/>
              <a:t>, or multi-word </a:t>
            </a:r>
            <a:r>
              <a:rPr lang="en-US" sz="2000" dirty="0">
                <a:hlinkClick r:id="rId3" tooltip="Expression (linguistics)"/>
              </a:rPr>
              <a:t>expressions</a:t>
            </a:r>
            <a:r>
              <a:rPr lang="en-US" sz="2000" dirty="0"/>
              <a:t> that in specific </a:t>
            </a:r>
            <a:r>
              <a:rPr lang="en-US" sz="2000" dirty="0">
                <a:hlinkClick r:id="rId4" tooltip="Context (language use)"/>
              </a:rPr>
              <a:t>contexts</a:t>
            </a:r>
            <a:r>
              <a:rPr lang="en-US" sz="2000" dirty="0"/>
              <a:t> is given specific meanings—these may deviate from the meanings the same words have in other contexts and in everyday language.</a:t>
            </a:r>
            <a:endParaRPr lang="en-US" sz="2000" dirty="0">
              <a:solidFill>
                <a:srgbClr val="FF0000"/>
              </a:solidFill>
            </a:endParaRPr>
          </a:p>
          <a:p>
            <a:r>
              <a:rPr lang="en-US" sz="2000" dirty="0">
                <a:solidFill>
                  <a:srgbClr val="FF0000"/>
                </a:solidFill>
              </a:rPr>
              <a:t>Taxonomy: </a:t>
            </a:r>
            <a:r>
              <a:rPr lang="en-US" sz="2000" dirty="0"/>
              <a:t>Taxonomy is the practice and science of categorization or classification.  A taxonomy (or taxonomical classification) is a scheme of classification, especially a hierarchical classification, in which things are organized into groups or types. Many taxonomies are hierarchies (and thus, have an intrinsic tree structure), but not all are. </a:t>
            </a:r>
          </a:p>
          <a:p>
            <a:r>
              <a:rPr lang="en-US" sz="2000" dirty="0">
                <a:solidFill>
                  <a:srgbClr val="FF0000"/>
                </a:solidFill>
              </a:rPr>
              <a:t>Ontology:</a:t>
            </a:r>
            <a:r>
              <a:rPr lang="en-US" sz="2000" dirty="0"/>
              <a:t> In </a:t>
            </a:r>
            <a:r>
              <a:rPr lang="en-US" sz="2000" dirty="0">
                <a:hlinkClick r:id="rId5" tooltip="Computer science"/>
              </a:rPr>
              <a:t>computer science</a:t>
            </a:r>
            <a:r>
              <a:rPr lang="en-US" sz="2000" dirty="0"/>
              <a:t> and </a:t>
            </a:r>
            <a:r>
              <a:rPr lang="en-US" sz="2000" dirty="0">
                <a:hlinkClick r:id="rId6" tooltip="Information science"/>
              </a:rPr>
              <a:t>information science</a:t>
            </a:r>
            <a:r>
              <a:rPr lang="en-US" sz="2000" dirty="0"/>
              <a:t>, an </a:t>
            </a:r>
            <a:r>
              <a:rPr lang="en-US" sz="2000" b="1" dirty="0"/>
              <a:t>ontology</a:t>
            </a:r>
            <a:r>
              <a:rPr lang="en-US" sz="2000" dirty="0"/>
              <a:t> encompasses a representation, formal naming, and definition of the categories, properties, and relations between the concepts, data, and entities that substantiate one, many, or all </a:t>
            </a:r>
            <a:r>
              <a:rPr lang="en-US" sz="2000" dirty="0">
                <a:hlinkClick r:id="rId7" tooltip="Domain of discourse"/>
              </a:rPr>
              <a:t>domains of discourse</a:t>
            </a:r>
            <a:r>
              <a:rPr lang="en-US" sz="2000" dirty="0"/>
              <a:t>. More simply, an ontology is a way of showing the properties of a subject area and how they are related, by defining a set of concepts and categories that represent the subject. </a:t>
            </a:r>
          </a:p>
        </p:txBody>
      </p:sp>
      <p:sp>
        <p:nvSpPr>
          <p:cNvPr id="2" name="Date Placeholder 1">
            <a:extLst>
              <a:ext uri="{FF2B5EF4-FFF2-40B4-BE49-F238E27FC236}">
                <a16:creationId xmlns:a16="http://schemas.microsoft.com/office/drawing/2014/main" id="{C6563BCA-705B-4872-9F54-D2E76E94A8A8}"/>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244411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11 Sep 2023</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320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r>
              <a:rPr kumimoji="1" lang="en-US" altLang="ja-JP" sz="1600" b="0" dirty="0">
                <a:solidFill>
                  <a:schemeClr val="bg1">
                    <a:lumMod val="65000"/>
                  </a:schemeClr>
                </a:solidFill>
                <a:latin typeface="Arial" panose="020B0604020202020204" pitchFamily="34" charset="0"/>
                <a:ea typeface="Osaka" charset="-128"/>
              </a:rPr>
              <a:t>  Type conversion</a:t>
            </a:r>
          </a:p>
          <a:p>
            <a:r>
              <a:rPr kumimoji="1" lang="en-US" altLang="ja-JP" sz="1600" b="0" dirty="0">
                <a:solidFill>
                  <a:schemeClr val="bg1">
                    <a:lumMod val="65000"/>
                  </a:schemeClr>
                </a:solidFill>
                <a:latin typeface="Arial" panose="020B0604020202020204" pitchFamily="34" charset="0"/>
                <a:ea typeface="Osaka" charset="-128"/>
              </a:rPr>
              <a:t>  Access / security</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Tree>
    <p:extLst>
      <p:ext uri="{BB962C8B-B14F-4D97-AF65-F5344CB8AC3E}">
        <p14:creationId xmlns:p14="http://schemas.microsoft.com/office/powerpoint/2010/main" val="63834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500933" y="4044765"/>
            <a:ext cx="1410984"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Representation</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57391" y="2607915"/>
            <a:ext cx="687084" cy="346249"/>
          </a:xfrm>
          <a:prstGeom prst="rect">
            <a:avLst/>
          </a:prstGeom>
          <a:noFill/>
        </p:spPr>
        <p:txBody>
          <a:bodyPr wrap="square" rtlCol="0">
            <a:spAutoFit/>
          </a:bodyPr>
          <a:lstStyle/>
          <a:p>
            <a:r>
              <a:rPr lang="en-US" sz="825" dirty="0"/>
              <a:t>Has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81200" y="2750646"/>
            <a:ext cx="1180565"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Realizations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p:cNvCxnSpPr>
          <p:nvPr/>
        </p:nvCxnSpPr>
        <p:spPr>
          <a:xfrm flipH="1">
            <a:off x="3161765" y="3000375"/>
            <a:ext cx="688047"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206425" y="3257550"/>
            <a:ext cx="185456" cy="7872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571483" y="3264996"/>
            <a:ext cx="929450" cy="10369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Relationships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 name="Rectangle 8">
            <a:extLst>
              <a:ext uri="{FF2B5EF4-FFF2-40B4-BE49-F238E27FC236}">
                <a16:creationId xmlns:a16="http://schemas.microsoft.com/office/drawing/2014/main" id="{3EA91DF9-23CC-EB31-0A05-1487C548520F}"/>
              </a:ext>
            </a:extLst>
          </p:cNvPr>
          <p:cNvSpPr/>
          <p:nvPr/>
        </p:nvSpPr>
        <p:spPr>
          <a:xfrm>
            <a:off x="-177876" y="5481814"/>
            <a:ext cx="3701507" cy="784830"/>
          </a:xfrm>
          <a:prstGeom prst="rect">
            <a:avLst/>
          </a:prstGeom>
        </p:spPr>
        <p:txBody>
          <a:bodyPr wrap="square">
            <a:spAutoFit/>
          </a:bodyPr>
          <a:lstStyle/>
          <a:p>
            <a:pPr lvl="1"/>
            <a:r>
              <a:rPr lang="en-US" sz="900" u="sng" dirty="0">
                <a:solidFill>
                  <a:srgbClr val="0070C0"/>
                </a:solidFill>
              </a:rPr>
              <a:t>Information</a:t>
            </a:r>
            <a:r>
              <a:rPr lang="en-US" sz="900" dirty="0">
                <a:solidFill>
                  <a:srgbClr val="0070C0"/>
                </a:solidFill>
              </a:rPr>
              <a:t>: Data, along with the necessary structure and syntax to allow interpretation and use of that data; may also have associated metadata, including the relationships among Data Objects, rules for their use and transformation, and policies on access.</a:t>
            </a:r>
          </a:p>
        </p:txBody>
      </p:sp>
    </p:spTree>
    <p:extLst>
      <p:ext uri="{BB962C8B-B14F-4D97-AF65-F5344CB8AC3E}">
        <p14:creationId xmlns:p14="http://schemas.microsoft.com/office/powerpoint/2010/main" val="147516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1953563" y="-16020"/>
            <a:ext cx="529798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Structures</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11 Sep 2023</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598722" y="2345823"/>
            <a:ext cx="889657" cy="13653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3410" y="2321052"/>
            <a:ext cx="904874" cy="14300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692578" y="2286000"/>
            <a:ext cx="1336622"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11 Sep 2023</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elements define by SOIS.</a:t>
            </a:r>
          </a:p>
          <a:p>
            <a:pPr marL="214313" indent="-214313">
              <a:buFont typeface="Arial" panose="020B0604020202020204" pitchFamily="34" charset="0"/>
              <a:buChar char="•"/>
            </a:pPr>
            <a:r>
              <a:rPr lang="en-US" dirty="0"/>
              <a:t>Solid lines represent structural relationships between elements.</a:t>
            </a:r>
          </a:p>
          <a:p>
            <a:pPr marL="214313" indent="-214313">
              <a:buFont typeface="Arial" panose="020B0604020202020204" pitchFamily="34" charset="0"/>
              <a:buChar char="•"/>
            </a:pPr>
            <a:r>
              <a:rPr lang="en-US" dirty="0"/>
              <a:t>Dashed lines represent other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11 Sep 2023</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8AE9F8-C227-D024-14EC-7FDF9F80FE21}"/>
              </a:ext>
            </a:extLst>
          </p:cNvPr>
          <p:cNvPicPr>
            <a:picLocks noChangeAspect="1"/>
          </p:cNvPicPr>
          <p:nvPr/>
        </p:nvPicPr>
        <p:blipFill>
          <a:blip r:embed="rId2"/>
          <a:stretch>
            <a:fillRect/>
          </a:stretch>
        </p:blipFill>
        <p:spPr>
          <a:xfrm>
            <a:off x="-76200" y="681399"/>
            <a:ext cx="7772400" cy="6005945"/>
          </a:xfrm>
          <a:prstGeom prst="rect">
            <a:avLst/>
          </a:prstGeom>
        </p:spPr>
      </p:pic>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sz="1600" dirty="0"/>
              <a:t>RASDS Revision – ISO 42010-2022 </a:t>
            </a:r>
            <a:br>
              <a:rPr lang="en-US" sz="1600" dirty="0"/>
            </a:br>
            <a:r>
              <a:rPr lang="en-US" sz="1600" dirty="0"/>
              <a:t>conceptual framework (ontology)…</a:t>
            </a:r>
            <a:br>
              <a:rPr lang="en-US" sz="1600" dirty="0"/>
            </a:br>
            <a:r>
              <a:rPr lang="en-US" sz="1600" dirty="0"/>
              <a:t>from http://</a:t>
            </a:r>
            <a:r>
              <a:rPr lang="en-US" sz="1600" dirty="0" err="1"/>
              <a:t>www.iso-architecture.org</a:t>
            </a:r>
            <a:r>
              <a:rPr lang="en-US" sz="1600" dirty="0"/>
              <a:t>/42010/cm/</a:t>
            </a:r>
            <a:br>
              <a:rPr lang="en-US" sz="1600" dirty="0"/>
            </a:br>
            <a:endParaRPr lang="en-US" sz="1600" dirty="0"/>
          </a:p>
        </p:txBody>
      </p:sp>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11 Sep 2023</a:t>
            </a:r>
            <a:endParaRPr lang="en-US" dirty="0"/>
          </a:p>
        </p:txBody>
      </p:sp>
      <p:grpSp>
        <p:nvGrpSpPr>
          <p:cNvPr id="18" name="Group 17">
            <a:extLst>
              <a:ext uri="{FF2B5EF4-FFF2-40B4-BE49-F238E27FC236}">
                <a16:creationId xmlns:a16="http://schemas.microsoft.com/office/drawing/2014/main" id="{AC0076D4-4881-A763-C7E2-F47A0F4BFFD8}"/>
              </a:ext>
            </a:extLst>
          </p:cNvPr>
          <p:cNvGrpSpPr/>
          <p:nvPr/>
        </p:nvGrpSpPr>
        <p:grpSpPr>
          <a:xfrm>
            <a:off x="1731963" y="681399"/>
            <a:ext cx="7140574" cy="5902805"/>
            <a:chOff x="1731963" y="681399"/>
            <a:chExt cx="7140574" cy="5902805"/>
          </a:xfrm>
        </p:grpSpPr>
        <p:grpSp>
          <p:nvGrpSpPr>
            <p:cNvPr id="5" name="Group 4">
              <a:extLst>
                <a:ext uri="{FF2B5EF4-FFF2-40B4-BE49-F238E27FC236}">
                  <a16:creationId xmlns:a16="http://schemas.microsoft.com/office/drawing/2014/main" id="{A720F5D5-D0DF-E27F-3063-C254396FDE3C}"/>
                </a:ext>
              </a:extLst>
            </p:cNvPr>
            <p:cNvGrpSpPr/>
            <p:nvPr/>
          </p:nvGrpSpPr>
          <p:grpSpPr>
            <a:xfrm>
              <a:off x="1731963" y="1669697"/>
              <a:ext cx="7140574" cy="4914507"/>
              <a:chOff x="1808163" y="883669"/>
              <a:chExt cx="7140574" cy="491450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2111188" y="883669"/>
                <a:ext cx="1180570" cy="689248"/>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4304458" y="902744"/>
                <a:ext cx="1114955" cy="623889"/>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4215028" y="1735908"/>
                <a:ext cx="1204385" cy="691921"/>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1808163" y="4351025"/>
                <a:ext cx="3830638" cy="689249"/>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4262633" y="5249318"/>
                <a:ext cx="1156780" cy="548858"/>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7391400" y="3481172"/>
                <a:ext cx="1557337" cy="2145785"/>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100" b="1" dirty="0">
                    <a:solidFill>
                      <a:srgbClr val="000000"/>
                    </a:solidFill>
                    <a:latin typeface="Century Gothic" charset="0"/>
                  </a:rPr>
                  <a:t>We adopt and build upon this system architecture meta-meta-model framework, creating meta-models for viewpoints aligned with it that are </a:t>
                </a:r>
                <a:r>
                  <a:rPr lang="en-US" sz="1100" dirty="0">
                    <a:solidFill>
                      <a:srgbClr val="000000"/>
                    </a:solidFill>
                    <a:latin typeface="Century Gothic" charset="0"/>
                  </a:rPr>
                  <a:t>s</a:t>
                </a:r>
                <a:r>
                  <a:rPr lang="en-US" sz="1100" b="1" dirty="0">
                    <a:solidFill>
                      <a:srgbClr val="000000"/>
                    </a:solidFill>
                    <a:latin typeface="Century Gothic" charset="0"/>
                  </a:rPr>
                  <a:t>uitable for space system architecture description</a:t>
                </a:r>
              </a:p>
            </p:txBody>
          </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5715000" y="2264568"/>
                <a:ext cx="1371600" cy="1597604"/>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7" name="Oval 4">
              <a:extLst>
                <a:ext uri="{FF2B5EF4-FFF2-40B4-BE49-F238E27FC236}">
                  <a16:creationId xmlns:a16="http://schemas.microsoft.com/office/drawing/2014/main" id="{5E5B8116-D13F-56B6-292D-331B5414570E}"/>
                </a:ext>
              </a:extLst>
            </p:cNvPr>
            <p:cNvSpPr>
              <a:spLocks noChangeArrowheads="1"/>
            </p:cNvSpPr>
            <p:nvPr/>
          </p:nvSpPr>
          <p:spPr bwMode="auto">
            <a:xfrm>
              <a:off x="2034988" y="681399"/>
              <a:ext cx="1180570" cy="689248"/>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31469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50562" y="5097679"/>
            <a:ext cx="4168127" cy="1338828"/>
          </a:xfrm>
          <a:prstGeom prst="rect">
            <a:avLst/>
          </a:prstGeom>
        </p:spPr>
        <p:txBody>
          <a:bodyPr wrap="square">
            <a:spAutoFit/>
          </a:bodyPr>
          <a:lstStyle/>
          <a:p>
            <a:pPr lvl="1"/>
            <a:r>
              <a:rPr lang="en-US" sz="900" u="sng" dirty="0">
                <a:solidFill>
                  <a:srgbClr val="0070C0"/>
                </a:solidFill>
              </a:rPr>
              <a:t>Node</a:t>
            </a:r>
            <a:r>
              <a:rPr lang="en-US" sz="900" dirty="0">
                <a:solidFill>
                  <a:srgbClr val="0070C0"/>
                </a:solidFill>
              </a:rPr>
              <a:t>: A model of a space data system physical entity operating in a physical environment. A Node is a configuration of Engineering Objects forming a single unit for the purpose of location in space, and embodying a set of processing, storage and communication functions. </a:t>
            </a:r>
          </a:p>
          <a:p>
            <a:pPr lvl="1"/>
            <a:r>
              <a:rPr lang="en-US" sz="900" u="sng" dirty="0">
                <a:solidFill>
                  <a:srgbClr val="0070C0"/>
                </a:solidFill>
              </a:rPr>
              <a:t>Link</a:t>
            </a:r>
            <a:r>
              <a:rPr lang="en-US" sz="900" dirty="0">
                <a:solidFill>
                  <a:srgbClr val="0070C0"/>
                </a:solidFill>
              </a:rPr>
              <a:t>: A Link provides interconnections between Nodes for communication and coordination. A Link may be implemented by a wired connection or with some RF or optical communications media.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0" idx="1"/>
            <a:endCxn id="69" idx="2"/>
          </p:cNvCxnSpPr>
          <p:nvPr/>
        </p:nvCxnSpPr>
        <p:spPr>
          <a:xfrm flipH="1" flipV="1">
            <a:off x="2434066" y="3337692"/>
            <a:ext cx="833437" cy="112663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People</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830749" y="4730932"/>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300844" y="2451430"/>
            <a:ext cx="871537" cy="473206"/>
          </a:xfrm>
          <a:prstGeom prst="rect">
            <a:avLst/>
          </a:prstGeom>
          <a:noFill/>
        </p:spPr>
        <p:txBody>
          <a:bodyPr wrap="square" rtlCol="0">
            <a:spAutoFit/>
          </a:bodyPr>
          <a:lstStyle/>
          <a:p>
            <a:r>
              <a:rPr lang="en-US" sz="825" dirty="0"/>
              <a:t>Composed of / Aggregation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p:cNvCxnSpPr>
          <p:nvPr/>
        </p:nvCxnSpPr>
        <p:spPr>
          <a:xfrm flipV="1">
            <a:off x="5175939" y="4486781"/>
            <a:ext cx="249810" cy="806513"/>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4604224" y="529329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2" name="TextBox 81">
            <a:extLst>
              <a:ext uri="{FF2B5EF4-FFF2-40B4-BE49-F238E27FC236}">
                <a16:creationId xmlns:a16="http://schemas.microsoft.com/office/drawing/2014/main" id="{A9E0550E-D9BD-3B03-4D98-192C198415A0}"/>
              </a:ext>
            </a:extLst>
          </p:cNvPr>
          <p:cNvSpPr txBox="1"/>
          <p:nvPr/>
        </p:nvSpPr>
        <p:spPr>
          <a:xfrm>
            <a:off x="4572000" y="4533989"/>
            <a:ext cx="892153" cy="346249"/>
          </a:xfrm>
          <a:prstGeom prst="rect">
            <a:avLst/>
          </a:prstGeom>
          <a:noFill/>
        </p:spPr>
        <p:txBody>
          <a:bodyPr wrap="square" rtlCol="0">
            <a:spAutoFit/>
          </a:bodyPr>
          <a:lstStyle>
            <a:defPPr>
              <a:defRPr lang="en-US"/>
            </a:defPPr>
            <a:lvl1pPr>
              <a:defRPr sz="825"/>
            </a:lvl1pPr>
          </a:lstStyle>
          <a:p>
            <a:r>
              <a:rPr lang="en-US" dirty="0"/>
              <a:t>Implemented by (</a:t>
            </a:r>
            <a:r>
              <a:rPr lang="en-US" dirty="0" err="1"/>
              <a:t>corr</a:t>
            </a:r>
            <a:r>
              <a:rPr lang="en-US" dirty="0"/>
              <a:t>)</a:t>
            </a:r>
          </a:p>
        </p:txBody>
      </p:sp>
      <p:sp>
        <p:nvSpPr>
          <p:cNvPr id="83" name="TextBox 82">
            <a:extLst>
              <a:ext uri="{FF2B5EF4-FFF2-40B4-BE49-F238E27FC236}">
                <a16:creationId xmlns:a16="http://schemas.microsoft.com/office/drawing/2014/main" id="{0F5C7806-B736-2AEF-6D5B-73018A320426}"/>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Tree>
    <p:extLst>
      <p:ext uri="{BB962C8B-B14F-4D97-AF65-F5344CB8AC3E}">
        <p14:creationId xmlns:p14="http://schemas.microsoft.com/office/powerpoint/2010/main" val="1187413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11 Sep 2023</a:t>
            </a:r>
            <a:endParaRPr lang="en-US" dirty="0"/>
          </a:p>
        </p:txBody>
      </p:sp>
      <p:sp>
        <p:nvSpPr>
          <p:cNvPr id="57" name="Line 37">
            <a:extLst>
              <a:ext uri="{FF2B5EF4-FFF2-40B4-BE49-F238E27FC236}">
                <a16:creationId xmlns:a16="http://schemas.microsoft.com/office/drawing/2014/main" id="{4C063255-5986-2C43-943F-7D226F89E50C}"/>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11 Sep 2023</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2010600"/>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402103" y="3196673"/>
            <a:ext cx="2876251"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440791"/>
            <a:ext cx="1162655" cy="2266385"/>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(SAP):</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 (Layer n SDU)</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 (SAP, Layer n-1 SDU)</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359640" y="4146760"/>
            <a:ext cx="1600588" cy="61644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flipV="1">
            <a:off x="5086350" y="2631502"/>
            <a:ext cx="1085850" cy="44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54269" y="2581184"/>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72200" y="2374327"/>
            <a:ext cx="1019625"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11052" y="27211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562496"/>
            <a:ext cx="4082507" cy="784830"/>
          </a:xfrm>
          <a:prstGeom prst="rect">
            <a:avLst/>
          </a:prstGeom>
        </p:spPr>
        <p:txBody>
          <a:bodyPr wrap="square">
            <a:spAutoFit/>
          </a:bodyPr>
          <a:lstStyle/>
          <a:p>
            <a:pPr lvl="1"/>
            <a:r>
              <a:rPr lang="en-US" sz="900" u="sng" dirty="0">
                <a:solidFill>
                  <a:srgbClr val="0070C0"/>
                </a:solidFill>
              </a:rPr>
              <a:t>Protocol</a:t>
            </a:r>
            <a:r>
              <a:rPr lang="en-US" sz="900" dirty="0">
                <a:solidFill>
                  <a:srgbClr val="0070C0"/>
                </a:solidFill>
              </a:rPr>
              <a:t>: A set of rules and formats (semantic and syntactic) used to determine the communication behavior of (N-layer)-protocol-entities in the performance of (N-layer)- functions; the description of the state machines within a Protocol Entity and the PDUs that are exchanged between these entities.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59934" y="33376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60889" y="3412001"/>
            <a:ext cx="1085850" cy="346249"/>
          </a:xfrm>
          <a:prstGeom prst="rect">
            <a:avLst/>
          </a:prstGeom>
          <a:noFill/>
        </p:spPr>
        <p:txBody>
          <a:bodyPr wrap="square" rtlCol="0">
            <a:spAutoFit/>
          </a:bodyPr>
          <a:lstStyle>
            <a:defPPr>
              <a:defRPr lang="en-US"/>
            </a:defPPr>
            <a:lvl1pPr>
              <a:defRPr sz="825"/>
            </a:lvl1pPr>
          </a:lstStyle>
          <a:p>
            <a:r>
              <a:rPr lang="en-US" dirty="0"/>
              <a:t>Provides</a:t>
            </a:r>
          </a:p>
          <a:p>
            <a:r>
              <a:rPr lang="en-US" dirty="0"/>
              <a:t>requires 1…</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5171174" y="504204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EF23E792-3DF8-644D-783F-4FB5AB7ECFD6}"/>
              </a:ext>
            </a:extLst>
          </p:cNvPr>
          <p:cNvSpPr txBox="1"/>
          <p:nvPr/>
        </p:nvSpPr>
        <p:spPr>
          <a:xfrm>
            <a:off x="4635904" y="47425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4159934" y="47632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A1440E25-C04E-A181-CAAB-73EAEE8D5D7F}"/>
              </a:ext>
            </a:extLst>
          </p:cNvPr>
          <p:cNvSpPr/>
          <p:nvPr/>
        </p:nvSpPr>
        <p:spPr>
          <a:xfrm>
            <a:off x="2434066" y="1410563"/>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4EBEA48A-89B2-00FD-8CFA-E30E2A3391ED}"/>
              </a:ext>
            </a:extLst>
          </p:cNvPr>
          <p:cNvCxnSpPr>
            <a:cxnSpLocks/>
            <a:stCxn id="36" idx="2"/>
            <a:endCxn id="12" idx="0"/>
          </p:cNvCxnSpPr>
          <p:nvPr/>
        </p:nvCxnSpPr>
        <p:spPr>
          <a:xfrm>
            <a:off x="2919841" y="1924913"/>
            <a:ext cx="1528334" cy="898429"/>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AE96716-5A52-5B5C-7E0B-57001FE2742D}"/>
              </a:ext>
            </a:extLst>
          </p:cNvPr>
          <p:cNvSpPr txBox="1"/>
          <p:nvPr/>
        </p:nvSpPr>
        <p:spPr>
          <a:xfrm>
            <a:off x="3335160" y="1893511"/>
            <a:ext cx="855840" cy="346249"/>
          </a:xfrm>
          <a:prstGeom prst="rect">
            <a:avLst/>
          </a:prstGeom>
          <a:noFill/>
        </p:spPr>
        <p:txBody>
          <a:bodyPr wrap="square" rtlCol="0">
            <a:spAutoFit/>
          </a:bodyPr>
          <a:lstStyle/>
          <a:p>
            <a:r>
              <a:rPr lang="en-US" sz="825" dirty="0"/>
              <a:t>Normative</a:t>
            </a:r>
          </a:p>
          <a:p>
            <a:r>
              <a:rPr lang="en-US" sz="825" dirty="0"/>
              <a:t>Specification</a:t>
            </a:r>
          </a:p>
        </p:txBody>
      </p:sp>
      <p:sp>
        <p:nvSpPr>
          <p:cNvPr id="45" name="Rounded Rectangle 44">
            <a:extLst>
              <a:ext uri="{FF2B5EF4-FFF2-40B4-BE49-F238E27FC236}">
                <a16:creationId xmlns:a16="http://schemas.microsoft.com/office/drawing/2014/main" id="{7C1A21D2-DCB5-3E8D-6CDF-3F0889785B7C}"/>
              </a:ext>
            </a:extLst>
          </p:cNvPr>
          <p:cNvSpPr/>
          <p:nvPr/>
        </p:nvSpPr>
        <p:spPr>
          <a:xfrm>
            <a:off x="6172200" y="3470250"/>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84F01BF7-A6E8-8D13-23A0-E172DC138C4E}"/>
              </a:ext>
            </a:extLst>
          </p:cNvPr>
          <p:cNvCxnSpPr>
            <a:cxnSpLocks/>
            <a:stCxn id="12" idx="3"/>
            <a:endCxn id="45" idx="1"/>
          </p:cNvCxnSpPr>
          <p:nvPr/>
        </p:nvCxnSpPr>
        <p:spPr>
          <a:xfrm>
            <a:off x="5086350" y="3080517"/>
            <a:ext cx="1085850" cy="646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9679D2-21CF-AE4D-25BA-ECC0DE6D9580}"/>
              </a:ext>
            </a:extLst>
          </p:cNvPr>
          <p:cNvSpPr txBox="1"/>
          <p:nvPr/>
        </p:nvSpPr>
        <p:spPr>
          <a:xfrm>
            <a:off x="5347679" y="3077848"/>
            <a:ext cx="1071127" cy="219291"/>
          </a:xfrm>
          <a:prstGeom prst="rect">
            <a:avLst/>
          </a:prstGeom>
          <a:noFill/>
        </p:spPr>
        <p:txBody>
          <a:bodyPr wrap="none" rtlCol="0">
            <a:spAutoFit/>
          </a:bodyPr>
          <a:lstStyle/>
          <a:p>
            <a:r>
              <a:rPr lang="en-US" sz="825" dirty="0"/>
              <a:t>Participates in …</a:t>
            </a:r>
          </a:p>
        </p:txBody>
      </p:sp>
      <p:sp>
        <p:nvSpPr>
          <p:cNvPr id="57" name="Rounded Rectangle 56">
            <a:extLst>
              <a:ext uri="{FF2B5EF4-FFF2-40B4-BE49-F238E27FC236}">
                <a16:creationId xmlns:a16="http://schemas.microsoft.com/office/drawing/2014/main" id="{720CBFD9-E1E0-541C-2A3B-B8EC91276F04}"/>
              </a:ext>
            </a:extLst>
          </p:cNvPr>
          <p:cNvSpPr/>
          <p:nvPr/>
        </p:nvSpPr>
        <p:spPr>
          <a:xfrm>
            <a:off x="7010400" y="4454980"/>
            <a:ext cx="12763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BB4B336A-4776-1B6A-CA12-F01C6BEDAC31}"/>
              </a:ext>
            </a:extLst>
          </p:cNvPr>
          <p:cNvCxnSpPr>
            <a:cxnSpLocks/>
            <a:stCxn id="45" idx="2"/>
            <a:endCxn id="57" idx="0"/>
          </p:cNvCxnSpPr>
          <p:nvPr/>
        </p:nvCxnSpPr>
        <p:spPr>
          <a:xfrm>
            <a:off x="6810375" y="3984600"/>
            <a:ext cx="838200" cy="47038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A800A82-B61D-BF68-2308-D77E77145A02}"/>
              </a:ext>
            </a:extLst>
          </p:cNvPr>
          <p:cNvSpPr txBox="1"/>
          <p:nvPr/>
        </p:nvSpPr>
        <p:spPr>
          <a:xfrm>
            <a:off x="7141064" y="4010524"/>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Tree>
    <p:extLst>
      <p:ext uri="{BB962C8B-B14F-4D97-AF65-F5344CB8AC3E}">
        <p14:creationId xmlns:p14="http://schemas.microsoft.com/office/powerpoint/2010/main" val="3497834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4446321" y="517953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4446321" y="539999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4446321" y="562046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4446321" y="584092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884571" y="4869698"/>
            <a:ext cx="4331635"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(some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4446321" y="495906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860530" y="4608088"/>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60949" y="2971800"/>
            <a:ext cx="3810000"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PDUs get exchanged between peer entities at the same layer.  Service Data Units (SDU) get exchanged between upper layer and lower layer protocol entities.</a:t>
            </a:r>
          </a:p>
          <a:p>
            <a:pPr eaLnBrk="1" hangingPunct="1"/>
            <a:r>
              <a:rPr kumimoji="1" lang="en-US" altLang="ja-JP" sz="1100" b="0" dirty="0">
                <a:latin typeface="Arial" panose="020B0604020202020204" pitchFamily="34" charset="0"/>
                <a:ea typeface="Osaka" charset="-128"/>
              </a:rPr>
              <a:t> </a:t>
            </a: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  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0BCE74-7FAC-25EE-F413-20FAF471CC9F}"/>
              </a:ext>
            </a:extLst>
          </p:cNvPr>
          <p:cNvSpPr txBox="1"/>
          <p:nvPr/>
        </p:nvSpPr>
        <p:spPr>
          <a:xfrm>
            <a:off x="288530" y="1434850"/>
            <a:ext cx="4572000" cy="830997"/>
          </a:xfrm>
          <a:prstGeom prst="rect">
            <a:avLst/>
          </a:prstGeom>
          <a:noFill/>
        </p:spPr>
        <p:txBody>
          <a:bodyPr wrap="square">
            <a:spAutoFit/>
          </a:bodyPr>
          <a:lstStyle/>
          <a:p>
            <a:r>
              <a:rPr kumimoji="1" lang="en-US" altLang="ja-JP" dirty="0">
                <a:solidFill>
                  <a:srgbClr val="FF0000"/>
                </a:solidFill>
                <a:latin typeface="Arial" panose="020B0604020202020204" pitchFamily="34" charset="0"/>
                <a:ea typeface="Osaka" charset="-128"/>
              </a:rPr>
              <a:t>Show PDUs &amp; </a:t>
            </a:r>
          </a:p>
          <a:p>
            <a:r>
              <a:rPr kumimoji="1" lang="en-US" altLang="ja-JP" dirty="0">
                <a:solidFill>
                  <a:srgbClr val="FF0000"/>
                </a:solidFill>
                <a:latin typeface="Arial" panose="020B0604020202020204" pitchFamily="34" charset="0"/>
                <a:ea typeface="Osaka" charset="-128"/>
              </a:rPr>
              <a:t>S</a:t>
            </a:r>
            <a:r>
              <a:rPr kumimoji="1" lang="en-US" altLang="ja-JP" sz="2400" dirty="0">
                <a:solidFill>
                  <a:srgbClr val="FF0000"/>
                </a:solidFill>
                <a:latin typeface="Arial" panose="020B0604020202020204" pitchFamily="34" charset="0"/>
                <a:ea typeface="Osaka" charset="-128"/>
              </a:rPr>
              <a:t>DUs???</a:t>
            </a:r>
            <a:endParaRPr lang="en-US" dirty="0">
              <a:solidFill>
                <a:srgbClr val="FF0000"/>
              </a:solidFill>
            </a:endParaRPr>
          </a:p>
        </p:txBody>
      </p:sp>
    </p:spTree>
    <p:extLst>
      <p:ext uri="{BB962C8B-B14F-4D97-AF65-F5344CB8AC3E}">
        <p14:creationId xmlns:p14="http://schemas.microsoft.com/office/powerpoint/2010/main" val="41280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11 Sep 2023</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21" name="Rectangle 20">
            <a:extLst>
              <a:ext uri="{FF2B5EF4-FFF2-40B4-BE49-F238E27FC236}">
                <a16:creationId xmlns:a16="http://schemas.microsoft.com/office/drawing/2014/main" id="{7FAE85F3-6E07-2A4F-AFCC-CE61ECE7A0B0}"/>
              </a:ext>
            </a:extLst>
          </p:cNvPr>
          <p:cNvSpPr/>
          <p:nvPr/>
        </p:nvSpPr>
        <p:spPr>
          <a:xfrm>
            <a:off x="865981" y="5786491"/>
            <a:ext cx="4769254" cy="415498"/>
          </a:xfrm>
          <a:prstGeom prst="rect">
            <a:avLst/>
          </a:prstGeom>
        </p:spPr>
        <p:txBody>
          <a:bodyPr wrap="none">
            <a:spAutoFit/>
          </a:bodyPr>
          <a:lstStyle/>
          <a:p>
            <a:r>
              <a:rPr lang="en-US" sz="1050" b="0" dirty="0"/>
              <a:t>Copyright 1998-2016 by Rich Hilliard :: </a:t>
            </a:r>
            <a:r>
              <a:rPr lang="en-US" sz="1050" b="0" dirty="0">
                <a:hlinkClick r:id="rId3">
                  <a:extLst>
                    <a:ext uri="{A12FA001-AC4F-418D-AE19-62706E023703}">
                      <ahyp:hlinkClr xmlns:ahyp="http://schemas.microsoft.com/office/drawing/2018/hyperlinkcolor" val="tx"/>
                    </a:ext>
                  </a:extLst>
                </a:hlinkClick>
              </a:rPr>
              <a:t>http://www.iso-architecture.org/42010</a:t>
            </a:r>
            <a:endParaRPr lang="en-US" sz="1050" b="0" dirty="0"/>
          </a:p>
          <a:p>
            <a:r>
              <a:rPr lang="en-US" sz="1050" b="0" dirty="0"/>
              <a:t>Reference: Jean </a:t>
            </a:r>
            <a:r>
              <a:rPr lang="en-US" sz="1050" b="0" dirty="0" err="1"/>
              <a:t>Bezivin</a:t>
            </a:r>
            <a:r>
              <a:rPr lang="en-US" sz="1050" b="0" dirty="0"/>
              <a:t>, “On the unification power of models”, 2005</a:t>
            </a:r>
          </a:p>
        </p:txBody>
      </p:sp>
      <p:grpSp>
        <p:nvGrpSpPr>
          <p:cNvPr id="3" name="Group 2">
            <a:extLst>
              <a:ext uri="{FF2B5EF4-FFF2-40B4-BE49-F238E27FC236}">
                <a16:creationId xmlns:a16="http://schemas.microsoft.com/office/drawing/2014/main" id="{C9E96BE6-53DB-F8C2-CF4C-5E750A4BAE22}"/>
              </a:ext>
            </a:extLst>
          </p:cNvPr>
          <p:cNvGrpSpPr/>
          <p:nvPr/>
        </p:nvGrpSpPr>
        <p:grpSpPr>
          <a:xfrm>
            <a:off x="4419600" y="1709570"/>
            <a:ext cx="4571999" cy="3645028"/>
            <a:chOff x="4419600" y="1709570"/>
            <a:chExt cx="4571999" cy="3645028"/>
          </a:xfrm>
        </p:grpSpPr>
        <p:sp>
          <p:nvSpPr>
            <p:cNvPr id="18" name="TextBox 17">
              <a:extLst>
                <a:ext uri="{FF2B5EF4-FFF2-40B4-BE49-F238E27FC236}">
                  <a16:creationId xmlns:a16="http://schemas.microsoft.com/office/drawing/2014/main" id="{E07FE1FF-3E10-8745-B2C4-172F88B49628}"/>
                </a:ext>
              </a:extLst>
            </p:cNvPr>
            <p:cNvSpPr txBox="1"/>
            <p:nvPr/>
          </p:nvSpPr>
          <p:spPr>
            <a:xfrm>
              <a:off x="6912634" y="2033057"/>
              <a:ext cx="1981200" cy="707886"/>
            </a:xfrm>
            <a:prstGeom prst="rect">
              <a:avLst/>
            </a:prstGeom>
            <a:noFill/>
          </p:spPr>
          <p:txBody>
            <a:bodyPr wrap="square" rtlCol="0">
              <a:spAutoFit/>
            </a:bodyPr>
            <a:lstStyle/>
            <a:p>
              <a:r>
                <a:rPr lang="en-US" sz="1000" dirty="0">
                  <a:solidFill>
                    <a:srgbClr val="EF43F7"/>
                  </a:solidFill>
                </a:rPr>
                <a:t>RASDS meta-model defines specific Viewpoints, Objects, and Representations, and conforms to ISO 42010</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A RASDS conformant Architecture Description Model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grpSp>
    </p:spTree>
    <p:extLst>
      <p:ext uri="{BB962C8B-B14F-4D97-AF65-F5344CB8AC3E}">
        <p14:creationId xmlns:p14="http://schemas.microsoft.com/office/powerpoint/2010/main" val="21845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13" y="381000"/>
            <a:ext cx="7772400" cy="762000"/>
          </a:xfrm>
        </p:spPr>
        <p:txBody>
          <a:bodyPr vert="horz" lIns="91440" tIns="45720" rIns="91440" bIns="45720" rtlCol="0" anchor="ctr">
            <a:normAutofit fontScale="90000"/>
          </a:bodyPr>
          <a:lstStyle/>
          <a:p>
            <a:r>
              <a:rPr lang="en-US" dirty="0"/>
              <a:t>Figure</a:t>
            </a:r>
            <a:r>
              <a:rPr lang="en-US" sz="3200" dirty="0">
                <a:solidFill>
                  <a:srgbClr val="C00000"/>
                </a:solidFill>
              </a:rPr>
              <a:t> </a:t>
            </a:r>
            <a:r>
              <a:rPr lang="en-US" dirty="0"/>
              <a:t>6-13: Basic ABA Forward Space User Node and CFDP version</a:t>
            </a:r>
          </a:p>
        </p:txBody>
      </p:sp>
      <p:sp>
        <p:nvSpPr>
          <p:cNvPr id="79" name="Oval 7"/>
          <p:cNvSpPr>
            <a:spLocks noChangeArrowheads="1"/>
          </p:cNvSpPr>
          <p:nvPr/>
        </p:nvSpPr>
        <p:spPr bwMode="auto">
          <a:xfrm>
            <a:off x="3248830" y="3038368"/>
            <a:ext cx="1981200"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Space User Frame</a:t>
            </a:r>
            <a:br>
              <a:rPr lang="en-US" sz="1200" dirty="0">
                <a:solidFill>
                  <a:prstClr val="black"/>
                </a:solidFill>
                <a:latin typeface="Helvetica" pitchFamily="34" charset="0"/>
                <a:ea typeface="ÇlÇr ñæí©"/>
                <a:cs typeface="Helvetica" pitchFamily="34" charset="0"/>
              </a:rPr>
            </a:br>
            <a:r>
              <a:rPr lang="en-US" sz="12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(Packet Processing)</a:t>
            </a:r>
          </a:p>
        </p:txBody>
      </p:sp>
      <p:cxnSp>
        <p:nvCxnSpPr>
          <p:cNvPr id="81" name="Straight Connector 9"/>
          <p:cNvCxnSpPr>
            <a:cxnSpLocks noChangeShapeType="1"/>
            <a:stCxn id="79" idx="4"/>
            <a:endCxn id="87" idx="0"/>
          </p:cNvCxnSpPr>
          <p:nvPr/>
        </p:nvCxnSpPr>
        <p:spPr bwMode="auto">
          <a:xfrm>
            <a:off x="4239430" y="3625817"/>
            <a:ext cx="13510" cy="115086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84" name="Text Box 15"/>
          <p:cNvSpPr txBox="1">
            <a:spLocks noChangeArrowheads="1"/>
          </p:cNvSpPr>
          <p:nvPr/>
        </p:nvSpPr>
        <p:spPr bwMode="auto">
          <a:xfrm>
            <a:off x="3505200" y="4332740"/>
            <a:ext cx="1482691"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1050" dirty="0">
                <a:solidFill>
                  <a:prstClr val="black"/>
                </a:solidFill>
                <a:ea typeface="ÇlÇr ñæí©" charset="-128"/>
                <a:cs typeface="Arial" pitchFamily="34" charset="0"/>
              </a:rPr>
              <a:t>Frame Sync &amp; De-Code</a:t>
            </a:r>
            <a:endParaRPr lang="en-US" sz="1050" dirty="0">
              <a:solidFill>
                <a:prstClr val="black"/>
              </a:solidFill>
              <a:cs typeface="Arial" pitchFamily="34" charset="0"/>
            </a:endParaRPr>
          </a:p>
        </p:txBody>
      </p:sp>
      <p:sp>
        <p:nvSpPr>
          <p:cNvPr id="85" name="Text Box 15"/>
          <p:cNvSpPr txBox="1">
            <a:spLocks noChangeArrowheads="1"/>
          </p:cNvSpPr>
          <p:nvPr/>
        </p:nvSpPr>
        <p:spPr bwMode="auto">
          <a:xfrm>
            <a:off x="3505200" y="3886200"/>
            <a:ext cx="1482691"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sz="1200" dirty="0">
                <a:solidFill>
                  <a:prstClr val="black"/>
                </a:solidFill>
                <a:ea typeface="ÇlÇr ñæí©"/>
                <a:cs typeface="Arial" pitchFamily="34" charset="0"/>
              </a:rPr>
              <a:t>TC/AOS Link</a:t>
            </a:r>
          </a:p>
        </p:txBody>
      </p:sp>
      <p:sp>
        <p:nvSpPr>
          <p:cNvPr id="86" name="Rectangle 28"/>
          <p:cNvSpPr>
            <a:spLocks noChangeArrowheads="1"/>
          </p:cNvSpPr>
          <p:nvPr/>
        </p:nvSpPr>
        <p:spPr bwMode="auto">
          <a:xfrm>
            <a:off x="2563305" y="5397510"/>
            <a:ext cx="3352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200" b="1" dirty="0">
                <a:solidFill>
                  <a:prstClr val="black"/>
                </a:solidFill>
                <a:latin typeface="Helvetica" pitchFamily="34" charset="0"/>
                <a:ea typeface="ÇlÇr ñæí©"/>
                <a:cs typeface="Helvetica" pitchFamily="34" charset="0"/>
              </a:rPr>
              <a:t>a) ABA Forward Space User Frame/Packet</a:t>
            </a:r>
          </a:p>
        </p:txBody>
      </p:sp>
      <p:sp>
        <p:nvSpPr>
          <p:cNvPr id="87" name="Text Box 12"/>
          <p:cNvSpPr txBox="1">
            <a:spLocks noChangeArrowheads="1"/>
          </p:cNvSpPr>
          <p:nvPr/>
        </p:nvSpPr>
        <p:spPr bwMode="auto">
          <a:xfrm>
            <a:off x="3511577" y="4776680"/>
            <a:ext cx="1482725" cy="274655"/>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dirty="0">
                <a:solidFill>
                  <a:prstClr val="black"/>
                </a:solidFill>
                <a:ea typeface="ÇlÇr ñæí©"/>
                <a:cs typeface="Arial" pitchFamily="34" charset="0"/>
              </a:rPr>
              <a:t>CCSDS RF &amp; De-Mod</a:t>
            </a:r>
          </a:p>
        </p:txBody>
      </p:sp>
      <p:sp>
        <p:nvSpPr>
          <p:cNvPr id="4" name="Date Placeholder 3">
            <a:extLst>
              <a:ext uri="{FF2B5EF4-FFF2-40B4-BE49-F238E27FC236}">
                <a16:creationId xmlns:a16="http://schemas.microsoft.com/office/drawing/2014/main" id="{B5CE7F14-2D4E-FE9D-E271-8C260955436C}"/>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3912135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11 Sep 2023</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129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66324" y="4035955"/>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64" name="Text Box 15"/>
            <p:cNvSpPr txBox="1">
              <a:spLocks noChangeArrowheads="1"/>
            </p:cNvSpPr>
            <p:nvPr/>
          </p:nvSpPr>
          <p:spPr bwMode="auto">
            <a:xfrm>
              <a:off x="4800600" y="3446726"/>
              <a:ext cx="67031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5" name="Text Box 15"/>
            <p:cNvSpPr txBox="1">
              <a:spLocks noChangeArrowheads="1"/>
            </p:cNvSpPr>
            <p:nvPr/>
          </p:nvSpPr>
          <p:spPr bwMode="auto">
            <a:xfrm>
              <a:off x="1756570" y="4254501"/>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27269" y="3781977"/>
            <a:ext cx="199281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Assets &amp; Resources (</a:t>
            </a:r>
            <a:r>
              <a:rPr kumimoji="1" lang="en-US" altLang="ja-JP" sz="1200" b="0" dirty="0">
                <a:solidFill>
                  <a:srgbClr val="C00000"/>
                </a:solidFill>
                <a:latin typeface="Arial" panose="020B0604020202020204" pitchFamily="34" charset="0"/>
                <a:ea typeface="Osaka" charset="-128"/>
              </a:rPr>
              <a:t>People, Systems,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2599248" y="4150526"/>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Capabilities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1617233" y="1089137"/>
            <a:ext cx="12001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Superior</a:t>
            </a:r>
          </a:p>
          <a:p>
            <a:pPr algn="ctr"/>
            <a:r>
              <a:rPr lang="en-US" sz="1200" dirty="0">
                <a:solidFill>
                  <a:schemeClr val="tx1"/>
                </a:solidFill>
              </a:rPr>
              <a:t>Enterprise</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9133" y="2780089"/>
            <a:ext cx="12763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Enterprise</a:t>
            </a:r>
          </a:p>
          <a:p>
            <a:pPr algn="ctr"/>
            <a:r>
              <a:rPr lang="en-US" sz="1200" dirty="0">
                <a:solidFill>
                  <a:schemeClr val="tx1"/>
                </a:solidFill>
              </a:rPr>
              <a:t>(Organization)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38" idx="2"/>
            <a:endCxn id="60" idx="1"/>
          </p:cNvCxnSpPr>
          <p:nvPr/>
        </p:nvCxnSpPr>
        <p:spPr>
          <a:xfrm>
            <a:off x="4200880" y="3301089"/>
            <a:ext cx="739656" cy="1434577"/>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2217308" y="1603487"/>
            <a:ext cx="0" cy="117660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355191" y="3439834"/>
            <a:ext cx="678391" cy="219291"/>
          </a:xfrm>
          <a:prstGeom prst="rect">
            <a:avLst/>
          </a:prstGeom>
          <a:noFill/>
        </p:spPr>
        <p:txBody>
          <a:bodyPr wrap="none" rtlCol="0">
            <a:spAutoFit/>
          </a:bodyPr>
          <a:lstStyle/>
          <a:p>
            <a:r>
              <a:rPr lang="en-US" sz="825" dirty="0"/>
              <a:t>Perform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2876349" y="1160331"/>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4940536" y="4478491"/>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967591" y="2723902"/>
            <a:ext cx="794459" cy="346249"/>
          </a:xfrm>
          <a:prstGeom prst="rect">
            <a:avLst/>
          </a:prstGeom>
          <a:noFill/>
        </p:spPr>
        <p:txBody>
          <a:bodyPr wrap="square" rtlCol="0">
            <a:spAutoFit/>
          </a:bodyPr>
          <a:lstStyle/>
          <a:p>
            <a:r>
              <a:rPr lang="en-US" sz="825" dirty="0"/>
              <a:t>Consumes / Expends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5722625" y="2786739"/>
            <a:ext cx="109486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38" idx="3"/>
            <a:endCxn id="8" idx="2"/>
          </p:cNvCxnSpPr>
          <p:nvPr/>
        </p:nvCxnSpPr>
        <p:spPr>
          <a:xfrm flipV="1">
            <a:off x="4748792" y="2069502"/>
            <a:ext cx="973312" cy="97441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257800"/>
            <a:ext cx="4844507" cy="1338828"/>
          </a:xfrm>
          <a:prstGeom prst="rect">
            <a:avLst/>
          </a:prstGeom>
        </p:spPr>
        <p:txBody>
          <a:bodyPr wrap="square">
            <a:spAutoFit/>
          </a:bodyPr>
          <a:lstStyle/>
          <a:p>
            <a:pPr lvl="1"/>
            <a:r>
              <a:rPr lang="en-US" sz="900" u="sng" dirty="0">
                <a:solidFill>
                  <a:srgbClr val="0070C0"/>
                </a:solidFill>
              </a:rPr>
              <a:t>Assets</a:t>
            </a:r>
            <a:r>
              <a:rPr lang="en-US" sz="900" dirty="0">
                <a:solidFill>
                  <a:srgbClr val="0070C0"/>
                </a:solidFill>
              </a:rPr>
              <a:t>: Devices, system components, applications, infrastructure components</a:t>
            </a:r>
          </a:p>
          <a:p>
            <a:pPr lvl="1"/>
            <a:r>
              <a:rPr lang="en-US" sz="900" u="sng" dirty="0">
                <a:solidFill>
                  <a:srgbClr val="0070C0"/>
                </a:solidFill>
              </a:rPr>
              <a:t>Resource</a:t>
            </a:r>
            <a:r>
              <a:rPr lang="en-US" sz="900" dirty="0">
                <a:solidFill>
                  <a:srgbClr val="0070C0"/>
                </a:solidFill>
              </a:rPr>
              <a:t>: Anything available to a system that can support the achievement of objectives; any physical or virtual element that may be of limited availability within a system. In the Enterprise Viewpoint a resource is an entity that has some role, offers services, and performs some action within a system.</a:t>
            </a:r>
          </a:p>
          <a:p>
            <a:pPr lvl="1"/>
            <a:endParaRPr lang="en-US" sz="900" dirty="0">
              <a:solidFill>
                <a:srgbClr val="0070C0"/>
              </a:solidFill>
            </a:endParaRPr>
          </a:p>
          <a:p>
            <a:pPr lvl="1"/>
            <a:r>
              <a:rPr lang="en-US" sz="900" dirty="0">
                <a:solidFill>
                  <a:srgbClr val="0070C0"/>
                </a:solidFill>
              </a:rPr>
              <a:t>Ref: TOGAF, NIST 800-207</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2217308" y="3294439"/>
            <a:ext cx="935032" cy="85608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2637087" y="3331010"/>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2217308" y="2780089"/>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738422" y="2085780"/>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189B9E54-36D8-3003-DAB6-B15D23B81A66}"/>
              </a:ext>
            </a:extLst>
          </p:cNvPr>
          <p:cNvCxnSpPr>
            <a:cxnSpLocks/>
            <a:stCxn id="12" idx="3"/>
            <a:endCxn id="38" idx="1"/>
          </p:cNvCxnSpPr>
          <p:nvPr/>
        </p:nvCxnSpPr>
        <p:spPr>
          <a:xfrm>
            <a:off x="2855483" y="3037264"/>
            <a:ext cx="797484" cy="66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45A786C-FE1A-149C-229C-F97DAA2DBB9B}"/>
              </a:ext>
            </a:extLst>
          </p:cNvPr>
          <p:cNvSpPr txBox="1"/>
          <p:nvPr/>
        </p:nvSpPr>
        <p:spPr>
          <a:xfrm>
            <a:off x="5581494" y="3419147"/>
            <a:ext cx="603050" cy="219291"/>
          </a:xfrm>
          <a:prstGeom prst="rect">
            <a:avLst/>
          </a:prstGeom>
          <a:noFill/>
        </p:spPr>
        <p:txBody>
          <a:bodyPr wrap="none" rtlCol="0">
            <a:spAutoFit/>
          </a:bodyPr>
          <a:lstStyle/>
          <a:p>
            <a:r>
              <a:rPr lang="en-US" sz="825" dirty="0"/>
              <a:t>Create ..</a:t>
            </a:r>
          </a:p>
        </p:txBody>
      </p:sp>
      <p:sp>
        <p:nvSpPr>
          <p:cNvPr id="37" name="Rounded Rectangle 36">
            <a:extLst>
              <a:ext uri="{FF2B5EF4-FFF2-40B4-BE49-F238E27FC236}">
                <a16:creationId xmlns:a16="http://schemas.microsoft.com/office/drawing/2014/main" id="{46BF0EF8-3440-F8AE-2182-C1F06FC27542}"/>
              </a:ext>
            </a:extLst>
          </p:cNvPr>
          <p:cNvSpPr/>
          <p:nvPr/>
        </p:nvSpPr>
        <p:spPr>
          <a:xfrm>
            <a:off x="7159528" y="4476340"/>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B9CB6FD2-5BE1-48A9-E159-1993464B0A41}"/>
              </a:ext>
            </a:extLst>
          </p:cNvPr>
          <p:cNvSpPr/>
          <p:nvPr/>
        </p:nvSpPr>
        <p:spPr>
          <a:xfrm>
            <a:off x="7563934" y="240337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909104FA-5FB2-D596-873D-7CB730FAAE7F}"/>
              </a:ext>
            </a:extLst>
          </p:cNvPr>
          <p:cNvSpPr/>
          <p:nvPr/>
        </p:nvSpPr>
        <p:spPr>
          <a:xfrm>
            <a:off x="7564867" y="2831294"/>
            <a:ext cx="772096" cy="339579"/>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p:txBody>
      </p:sp>
      <p:sp>
        <p:nvSpPr>
          <p:cNvPr id="47" name="Rounded Rectangle 46">
            <a:extLst>
              <a:ext uri="{FF2B5EF4-FFF2-40B4-BE49-F238E27FC236}">
                <a16:creationId xmlns:a16="http://schemas.microsoft.com/office/drawing/2014/main" id="{71468DB0-FED0-A70C-7B7B-C8D84640A827}"/>
              </a:ext>
            </a:extLst>
          </p:cNvPr>
          <p:cNvSpPr/>
          <p:nvPr/>
        </p:nvSpPr>
        <p:spPr>
          <a:xfrm>
            <a:off x="7563934" y="325921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1F3ED97-1578-B9A4-8F6A-97D99DDA42B0}"/>
              </a:ext>
            </a:extLst>
          </p:cNvPr>
          <p:cNvCxnSpPr>
            <a:cxnSpLocks/>
          </p:cNvCxnSpPr>
          <p:nvPr/>
        </p:nvCxnSpPr>
        <p:spPr>
          <a:xfrm flipV="1">
            <a:off x="6828168" y="2573166"/>
            <a:ext cx="735766" cy="45133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231FE2B-3F61-EC78-60D8-A84562CEB183}"/>
              </a:ext>
            </a:extLst>
          </p:cNvPr>
          <p:cNvCxnSpPr>
            <a:cxnSpLocks/>
          </p:cNvCxnSpPr>
          <p:nvPr/>
        </p:nvCxnSpPr>
        <p:spPr>
          <a:xfrm flipV="1">
            <a:off x="6828168" y="3001084"/>
            <a:ext cx="736699" cy="2341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0FE3DCA-5942-2C38-69C8-76439F9DD28A}"/>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DF998564-76FD-D895-3780-1168AE7943B8}"/>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73772430-63F0-90E6-F9C9-04CC2C80D7EC}"/>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F765D760-0652-8C1B-DA75-57E2BF01FE83}"/>
              </a:ext>
            </a:extLst>
          </p:cNvPr>
          <p:cNvSpPr/>
          <p:nvPr/>
        </p:nvSpPr>
        <p:spPr>
          <a:xfrm>
            <a:off x="757298" y="4156793"/>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Domain</a:t>
            </a:r>
          </a:p>
        </p:txBody>
      </p:sp>
      <p:cxnSp>
        <p:nvCxnSpPr>
          <p:cNvPr id="56" name="Straight Arrow Connector 55">
            <a:extLst>
              <a:ext uri="{FF2B5EF4-FFF2-40B4-BE49-F238E27FC236}">
                <a16:creationId xmlns:a16="http://schemas.microsoft.com/office/drawing/2014/main" id="{28403708-16DF-80A7-9407-5B8C09D8E626}"/>
              </a:ext>
            </a:extLst>
          </p:cNvPr>
          <p:cNvCxnSpPr>
            <a:cxnSpLocks/>
            <a:endCxn id="55" idx="0"/>
          </p:cNvCxnSpPr>
          <p:nvPr/>
        </p:nvCxnSpPr>
        <p:spPr>
          <a:xfrm flipH="1">
            <a:off x="1310390" y="3296956"/>
            <a:ext cx="917599" cy="85983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BC6C85C-ABB8-81A1-D3CD-714A74E21B89}"/>
              </a:ext>
            </a:extLst>
          </p:cNvPr>
          <p:cNvSpPr txBox="1"/>
          <p:nvPr/>
        </p:nvSpPr>
        <p:spPr>
          <a:xfrm>
            <a:off x="1155485" y="3303717"/>
            <a:ext cx="830677" cy="473206"/>
          </a:xfrm>
          <a:prstGeom prst="rect">
            <a:avLst/>
          </a:prstGeom>
          <a:noFill/>
        </p:spPr>
        <p:txBody>
          <a:bodyPr wrap="square" rtlCol="0">
            <a:spAutoFit/>
          </a:bodyPr>
          <a:lstStyle>
            <a:defPPr>
              <a:defRPr lang="en-US"/>
            </a:defPPr>
            <a:lvl1pPr>
              <a:defRPr sz="825"/>
            </a:lvl1pPr>
          </a:lstStyle>
          <a:p>
            <a:r>
              <a:rPr lang="en-US" dirty="0"/>
              <a:t>Controls / Operates in 1..*</a:t>
            </a:r>
          </a:p>
        </p:txBody>
      </p:sp>
      <p:sp>
        <p:nvSpPr>
          <p:cNvPr id="5" name="Flowchart: Decision 17">
            <a:extLst>
              <a:ext uri="{FF2B5EF4-FFF2-40B4-BE49-F238E27FC236}">
                <a16:creationId xmlns:a16="http://schemas.microsoft.com/office/drawing/2014/main" id="{4E2D8BCB-2023-906F-A656-12F7FF85325B}"/>
              </a:ext>
            </a:extLst>
          </p:cNvPr>
          <p:cNvSpPr/>
          <p:nvPr/>
        </p:nvSpPr>
        <p:spPr bwMode="auto">
          <a:xfrm flipH="1">
            <a:off x="2841149" y="298488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188A6E25-81C8-784C-3F96-12A7DDAE6276}"/>
              </a:ext>
            </a:extLst>
          </p:cNvPr>
          <p:cNvSpPr/>
          <p:nvPr/>
        </p:nvSpPr>
        <p:spPr>
          <a:xfrm>
            <a:off x="5174191" y="1555152"/>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p>
        </p:txBody>
      </p:sp>
      <p:sp>
        <p:nvSpPr>
          <p:cNvPr id="9" name="Rounded Rectangle 8">
            <a:extLst>
              <a:ext uri="{FF2B5EF4-FFF2-40B4-BE49-F238E27FC236}">
                <a16:creationId xmlns:a16="http://schemas.microsoft.com/office/drawing/2014/main" id="{A41452C7-FE6C-577F-02CB-80DD680B0DA1}"/>
              </a:ext>
            </a:extLst>
          </p:cNvPr>
          <p:cNvSpPr/>
          <p:nvPr/>
        </p:nvSpPr>
        <p:spPr>
          <a:xfrm>
            <a:off x="384595" y="1979811"/>
            <a:ext cx="12540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Requirements</a:t>
            </a:r>
          </a:p>
        </p:txBody>
      </p:sp>
      <p:sp>
        <p:nvSpPr>
          <p:cNvPr id="38" name="Rounded Rectangle 37">
            <a:extLst>
              <a:ext uri="{FF2B5EF4-FFF2-40B4-BE49-F238E27FC236}">
                <a16:creationId xmlns:a16="http://schemas.microsoft.com/office/drawing/2014/main" id="{B0C9EA57-2213-B821-6C16-71F034B172EF}"/>
              </a:ext>
            </a:extLst>
          </p:cNvPr>
          <p:cNvSpPr/>
          <p:nvPr/>
        </p:nvSpPr>
        <p:spPr>
          <a:xfrm>
            <a:off x="3652967" y="2786739"/>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Assets</a:t>
            </a:r>
          </a:p>
        </p:txBody>
      </p:sp>
      <p:sp>
        <p:nvSpPr>
          <p:cNvPr id="42" name="TextBox 41">
            <a:extLst>
              <a:ext uri="{FF2B5EF4-FFF2-40B4-BE49-F238E27FC236}">
                <a16:creationId xmlns:a16="http://schemas.microsoft.com/office/drawing/2014/main" id="{A9034B60-1002-6438-3C59-C755F98EDFB4}"/>
              </a:ext>
            </a:extLst>
          </p:cNvPr>
          <p:cNvSpPr txBox="1"/>
          <p:nvPr/>
        </p:nvSpPr>
        <p:spPr>
          <a:xfrm>
            <a:off x="3105788" y="2788434"/>
            <a:ext cx="871537" cy="219291"/>
          </a:xfrm>
          <a:prstGeom prst="rect">
            <a:avLst/>
          </a:prstGeom>
          <a:noFill/>
        </p:spPr>
        <p:txBody>
          <a:bodyPr wrap="square" rtlCol="0">
            <a:spAutoFit/>
          </a:bodyPr>
          <a:lstStyle/>
          <a:p>
            <a:r>
              <a:rPr lang="en-US" sz="825" dirty="0"/>
              <a:t>Values…</a:t>
            </a:r>
          </a:p>
        </p:txBody>
      </p:sp>
      <p:cxnSp>
        <p:nvCxnSpPr>
          <p:cNvPr id="59" name="Straight Arrow Connector 58">
            <a:extLst>
              <a:ext uri="{FF2B5EF4-FFF2-40B4-BE49-F238E27FC236}">
                <a16:creationId xmlns:a16="http://schemas.microsoft.com/office/drawing/2014/main" id="{E3C1C0C9-1D90-6E29-F6CD-09BEC148A0C2}"/>
              </a:ext>
            </a:extLst>
          </p:cNvPr>
          <p:cNvCxnSpPr>
            <a:cxnSpLocks/>
            <a:stCxn id="38" idx="3"/>
            <a:endCxn id="69" idx="1"/>
          </p:cNvCxnSpPr>
          <p:nvPr/>
        </p:nvCxnSpPr>
        <p:spPr>
          <a:xfrm>
            <a:off x="4748792" y="3043914"/>
            <a:ext cx="973833"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7BE19EA-517C-4C9A-478A-AA465E0ADBC2}"/>
              </a:ext>
            </a:extLst>
          </p:cNvPr>
          <p:cNvCxnSpPr>
            <a:cxnSpLocks/>
            <a:stCxn id="60" idx="3"/>
            <a:endCxn id="37" idx="1"/>
          </p:cNvCxnSpPr>
          <p:nvPr/>
        </p:nvCxnSpPr>
        <p:spPr>
          <a:xfrm flipV="1">
            <a:off x="6036361" y="4733515"/>
            <a:ext cx="1123167" cy="21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C89BC5D2-3D07-4959-0846-4FA24D8C9BDF}"/>
              </a:ext>
            </a:extLst>
          </p:cNvPr>
          <p:cNvCxnSpPr>
            <a:cxnSpLocks/>
            <a:stCxn id="9" idx="0"/>
            <a:endCxn id="7" idx="1"/>
          </p:cNvCxnSpPr>
          <p:nvPr/>
        </p:nvCxnSpPr>
        <p:spPr>
          <a:xfrm flipV="1">
            <a:off x="1011608" y="1346312"/>
            <a:ext cx="605625" cy="633499"/>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E7962C6-D287-D17F-7162-1A5E8CCCE9E5}"/>
              </a:ext>
            </a:extLst>
          </p:cNvPr>
          <p:cNvSpPr txBox="1"/>
          <p:nvPr/>
        </p:nvSpPr>
        <p:spPr>
          <a:xfrm>
            <a:off x="546357" y="1501693"/>
            <a:ext cx="871537" cy="219291"/>
          </a:xfrm>
          <a:prstGeom prst="rect">
            <a:avLst/>
          </a:prstGeom>
          <a:noFill/>
        </p:spPr>
        <p:txBody>
          <a:bodyPr wrap="square" rtlCol="0">
            <a:spAutoFit/>
          </a:bodyPr>
          <a:lstStyle/>
          <a:p>
            <a:r>
              <a:rPr lang="en-US" sz="825" dirty="0"/>
              <a:t>Specifies…</a:t>
            </a:r>
          </a:p>
        </p:txBody>
      </p:sp>
      <p:cxnSp>
        <p:nvCxnSpPr>
          <p:cNvPr id="86" name="Straight Arrow Connector 85">
            <a:extLst>
              <a:ext uri="{FF2B5EF4-FFF2-40B4-BE49-F238E27FC236}">
                <a16:creationId xmlns:a16="http://schemas.microsoft.com/office/drawing/2014/main" id="{E6DBD3F9-F4D8-DA4C-FDB3-844B4B613A2D}"/>
              </a:ext>
            </a:extLst>
          </p:cNvPr>
          <p:cNvCxnSpPr>
            <a:cxnSpLocks/>
            <a:stCxn id="12" idx="1"/>
            <a:endCxn id="9" idx="2"/>
          </p:cNvCxnSpPr>
          <p:nvPr/>
        </p:nvCxnSpPr>
        <p:spPr>
          <a:xfrm flipH="1" flipV="1">
            <a:off x="1011608" y="2494161"/>
            <a:ext cx="567525" cy="543103"/>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10730594-0046-BC4E-2C16-EE0115268554}"/>
              </a:ext>
            </a:extLst>
          </p:cNvPr>
          <p:cNvSpPr txBox="1"/>
          <p:nvPr/>
        </p:nvSpPr>
        <p:spPr>
          <a:xfrm>
            <a:off x="442653" y="2639802"/>
            <a:ext cx="871537" cy="219291"/>
          </a:xfrm>
          <a:prstGeom prst="rect">
            <a:avLst/>
          </a:prstGeom>
          <a:noFill/>
        </p:spPr>
        <p:txBody>
          <a:bodyPr wrap="square" rtlCol="0">
            <a:spAutoFit/>
          </a:bodyPr>
          <a:lstStyle/>
          <a:p>
            <a:r>
              <a:rPr lang="en-US" sz="825" dirty="0"/>
              <a:t>Constrain …</a:t>
            </a:r>
          </a:p>
        </p:txBody>
      </p:sp>
      <p:sp>
        <p:nvSpPr>
          <p:cNvPr id="11" name="TextBox 10">
            <a:extLst>
              <a:ext uri="{FF2B5EF4-FFF2-40B4-BE49-F238E27FC236}">
                <a16:creationId xmlns:a16="http://schemas.microsoft.com/office/drawing/2014/main" id="{8C5F5093-3FC4-4870-723F-A82C5CFF6A0B}"/>
              </a:ext>
            </a:extLst>
          </p:cNvPr>
          <p:cNvSpPr txBox="1"/>
          <p:nvPr/>
        </p:nvSpPr>
        <p:spPr>
          <a:xfrm>
            <a:off x="6270016" y="4393723"/>
            <a:ext cx="694421" cy="219291"/>
          </a:xfrm>
          <a:prstGeom prst="rect">
            <a:avLst/>
          </a:prstGeom>
          <a:noFill/>
        </p:spPr>
        <p:txBody>
          <a:bodyPr wrap="none" rtlCol="0">
            <a:spAutoFit/>
          </a:bodyPr>
          <a:lstStyle/>
          <a:p>
            <a:r>
              <a:rPr lang="en-US" sz="825" dirty="0"/>
              <a:t>Produce ..</a:t>
            </a:r>
          </a:p>
        </p:txBody>
      </p:sp>
    </p:spTree>
    <p:extLst>
      <p:ext uri="{BB962C8B-B14F-4D97-AF65-F5344CB8AC3E}">
        <p14:creationId xmlns:p14="http://schemas.microsoft.com/office/powerpoint/2010/main" val="2779911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Behavior Modelling Ontology - Formalized Relationships</a:t>
            </a:r>
            <a:br>
              <a:rPr lang="en-US" sz="1800" dirty="0">
                <a:solidFill>
                  <a:srgbClr val="0099A6"/>
                </a:solidFill>
              </a:rPr>
            </a:br>
            <a:r>
              <a:rPr lang="en-US" sz="1400" dirty="0">
                <a:solidFill>
                  <a:srgbClr val="0099A6"/>
                </a:solidFill>
              </a:rPr>
              <a:t>(Enterprise Capability / Process ontology, from TOGAF)</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Enterprise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511789" y="2416277"/>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2957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Enterprise</a:t>
            </a:r>
          </a:p>
          <a:p>
            <a:pPr algn="ctr"/>
            <a:r>
              <a:rPr lang="en-US" sz="1200" dirty="0">
                <a:solidFill>
                  <a:schemeClr val="tx1"/>
                </a:solidFill>
              </a:rPr>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045770" y="1238976"/>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095505" y="5656194"/>
            <a:ext cx="3395008" cy="507831"/>
          </a:xfrm>
          <a:prstGeom prst="rect">
            <a:avLst/>
          </a:prstGeom>
        </p:spPr>
        <p:txBody>
          <a:bodyPr wrap="square">
            <a:spAutoFit/>
          </a:bodyPr>
          <a:lstStyle/>
          <a:p>
            <a:pPr lvl="1"/>
            <a:r>
              <a:rPr lang="en-US" sz="900" dirty="0">
                <a:solidFill>
                  <a:srgbClr val="0070C0"/>
                </a:solidFill>
              </a:rPr>
              <a:t>An </a:t>
            </a:r>
            <a:r>
              <a:rPr lang="en-US" sz="900" u="sng" dirty="0">
                <a:solidFill>
                  <a:srgbClr val="0070C0"/>
                </a:solidFill>
              </a:rPr>
              <a:t>enterprise process </a:t>
            </a:r>
            <a:r>
              <a:rPr lang="en-US" sz="900" dirty="0">
                <a:solidFill>
                  <a:srgbClr val="0070C0"/>
                </a:solidFill>
              </a:rPr>
              <a:t>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Sep 2023</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4686745" y="1939126"/>
            <a:ext cx="1333055" cy="57472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Organizational Goal</a:t>
            </a:r>
          </a:p>
        </p:txBody>
      </p:sp>
      <p:cxnSp>
        <p:nvCxnSpPr>
          <p:cNvPr id="9" name="Straight Arrow Connector 8">
            <a:extLst>
              <a:ext uri="{FF2B5EF4-FFF2-40B4-BE49-F238E27FC236}">
                <a16:creationId xmlns:a16="http://schemas.microsoft.com/office/drawing/2014/main" id="{C0A5C0AB-B1F9-4407-95AA-B9B5D7D4F132}"/>
              </a:ext>
            </a:extLst>
          </p:cNvPr>
          <p:cNvCxnSpPr>
            <a:cxnSpLocks/>
          </p:cNvCxnSpPr>
          <p:nvPr/>
        </p:nvCxnSpPr>
        <p:spPr>
          <a:xfrm flipV="1">
            <a:off x="3409483" y="2282026"/>
            <a:ext cx="1277262" cy="816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2964122" y="2743444"/>
            <a:ext cx="1106329" cy="219291"/>
          </a:xfrm>
          <a:prstGeom prst="rect">
            <a:avLst/>
          </a:prstGeom>
          <a:noFill/>
        </p:spPr>
        <p:txBody>
          <a:bodyPr wrap="square" rtlCol="0">
            <a:spAutoFit/>
          </a:bodyPr>
          <a:lstStyle>
            <a:defPPr>
              <a:defRPr lang="en-US"/>
            </a:defPPr>
            <a:lvl1pPr>
              <a:defRPr sz="825"/>
            </a:lvl1pPr>
          </a:lstStyle>
          <a:p>
            <a:r>
              <a:rPr lang="en-US" dirty="0"/>
              <a:t>Accomplishes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460868" y="3615548"/>
            <a:ext cx="1443735" cy="899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Helps Provide …</a:t>
            </a:r>
          </a:p>
        </p:txBody>
      </p:sp>
    </p:spTree>
    <p:extLst>
      <p:ext uri="{BB962C8B-B14F-4D97-AF65-F5344CB8AC3E}">
        <p14:creationId xmlns:p14="http://schemas.microsoft.com/office/powerpoint/2010/main" val="3226691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370099-6859-4684-3E23-5C227FD6B9AE}"/>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Tree>
    <p:extLst>
      <p:ext uri="{BB962C8B-B14F-4D97-AF65-F5344CB8AC3E}">
        <p14:creationId xmlns:p14="http://schemas.microsoft.com/office/powerpoint/2010/main" val="1161240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Sep 2023</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Agency B</a:t>
            </a:r>
          </a:p>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ISO 42010-2022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48852" y="914400"/>
            <a:ext cx="8229600" cy="5410200"/>
          </a:xfrm>
        </p:spPr>
        <p:txBody>
          <a:bodyPr/>
          <a:lstStyle/>
          <a:p>
            <a:r>
              <a:rPr lang="en-US" sz="1700" dirty="0"/>
              <a:t>Architecture Viewpoint</a:t>
            </a:r>
          </a:p>
          <a:p>
            <a:pPr lvl="1"/>
            <a:r>
              <a:rPr lang="en-US" sz="1400" dirty="0"/>
              <a:t>Set of conventions for the creation, interpretation, and use of an architecture view to frame one or more concerns</a:t>
            </a:r>
          </a:p>
          <a:p>
            <a:pPr lvl="1"/>
            <a:r>
              <a:rPr lang="en-US" sz="1400" dirty="0"/>
              <a:t>Note: a viewpoint is a frame of reference for the concerns determined by the architect as relevant to the purpose of the architecture description.</a:t>
            </a:r>
          </a:p>
          <a:p>
            <a:pPr lvl="1"/>
            <a:r>
              <a:rPr lang="en-US" sz="1400" dirty="0"/>
              <a:t>Note: The conventions of an architecture viewpoint are included in a specification of this viewpoint. In some communities and architecture frameworks, “view specification” is used to mean the same thing.</a:t>
            </a:r>
          </a:p>
          <a:p>
            <a:r>
              <a:rPr lang="en-US" sz="1700" dirty="0"/>
              <a:t>Architecture View</a:t>
            </a:r>
          </a:p>
          <a:p>
            <a:pPr lvl="1"/>
            <a:r>
              <a:rPr lang="en-US" sz="1400" dirty="0"/>
              <a:t>A Information item, governed by an architecture viewpoint, comprising a portion of an architecture description </a:t>
            </a:r>
          </a:p>
          <a:p>
            <a:pPr lvl="1"/>
            <a:r>
              <a:rPr lang="en-US" sz="1400" dirty="0"/>
              <a:t>Note: An architecture view could include contextual schema, conceptual, logical and physical data models, data dictionary and documents as view components, and entities, relations and attributes as AD elements.</a:t>
            </a:r>
          </a:p>
          <a:p>
            <a:r>
              <a:rPr lang="en-US" sz="1700" dirty="0"/>
              <a:t>Concern</a:t>
            </a:r>
          </a:p>
          <a:p>
            <a:pPr lvl="1"/>
            <a:r>
              <a:rPr lang="en-US" sz="1400" dirty="0"/>
              <a:t>Matter of relevance or importance to a stakeholder regarding an entity of interest, or some matter related to that entity.</a:t>
            </a:r>
          </a:p>
          <a:p>
            <a:pPr lvl="1"/>
            <a:r>
              <a:rPr lang="en-US" sz="1400" dirty="0"/>
              <a:t>Note: Stated concerns are useful when relevant to the purpose of the architecting effort and refer to specific rather than categorical difficulties, problems, or requirements.</a:t>
            </a:r>
          </a:p>
          <a:p>
            <a:r>
              <a:rPr lang="en-US" sz="1700" dirty="0"/>
              <a:t>Correspondence</a:t>
            </a:r>
          </a:p>
          <a:p>
            <a:pPr lvl="1"/>
            <a:r>
              <a:rPr lang="en-US" sz="1400" dirty="0"/>
              <a:t>Identified or named relationship between two or more architecture description elements </a:t>
            </a:r>
          </a:p>
          <a:p>
            <a:pPr lvl="1"/>
            <a:r>
              <a:rPr lang="en-US" sz="1400" dirty="0"/>
              <a:t>Note: A function such that for elements in one viewpoint there is a related element in another viewpoint; the condition of being in conformity from elements in one viewpoint to elements in another. </a:t>
            </a:r>
          </a:p>
          <a:p>
            <a:pPr lvl="1"/>
            <a:r>
              <a:rPr lang="en-US" sz="1400" dirty="0"/>
              <a:t>Note: Correspondences are used to express a wide range of relationships, such as equivalence, composition, refinement, consistency, traceability, dependency, constraint, satisfaction, and obligation.</a:t>
            </a:r>
          </a:p>
          <a:p>
            <a:pPr lvl="1"/>
            <a:endParaRPr lang="en-US" sz="1400" dirty="0"/>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11 Sep 2023</a:t>
            </a:r>
            <a:endParaRPr lang="en-US" altLang="en-US" sz="1000" b="0" dirty="0"/>
          </a:p>
        </p:txBody>
      </p:sp>
    </p:spTree>
    <p:extLst>
      <p:ext uri="{BB962C8B-B14F-4D97-AF65-F5344CB8AC3E}">
        <p14:creationId xmlns:p14="http://schemas.microsoft.com/office/powerpoint/2010/main" val="1306946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11 Sep 2023</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
        <p:nvSpPr>
          <p:cNvPr id="5" name="TextBox 4">
            <a:extLst>
              <a:ext uri="{FF2B5EF4-FFF2-40B4-BE49-F238E27FC236}">
                <a16:creationId xmlns:a16="http://schemas.microsoft.com/office/drawing/2014/main" id="{466AA551-16A1-E8ED-72E1-B39C2E59A53F}"/>
              </a:ext>
            </a:extLst>
          </p:cNvPr>
          <p:cNvSpPr txBox="1"/>
          <p:nvPr/>
        </p:nvSpPr>
        <p:spPr>
          <a:xfrm>
            <a:off x="549454" y="5670970"/>
            <a:ext cx="6034226" cy="830997"/>
          </a:xfrm>
          <a:prstGeom prst="rect">
            <a:avLst/>
          </a:prstGeom>
          <a:noFill/>
        </p:spPr>
        <p:txBody>
          <a:bodyPr wrap="square">
            <a:spAutoFit/>
          </a:bodyPr>
          <a:lstStyle/>
          <a:p>
            <a:r>
              <a:rPr lang="en-US" altLang="en-US" sz="2400" dirty="0">
                <a:solidFill>
                  <a:srgbClr val="FF0000"/>
                </a:solidFill>
              </a:rPr>
              <a:t>Fred to </a:t>
            </a:r>
            <a:r>
              <a:rPr lang="en-US" altLang="en-US" sz="2400" dirty="0" err="1">
                <a:solidFill>
                  <a:srgbClr val="FF0000"/>
                </a:solidFill>
              </a:rPr>
              <a:t>reqork</a:t>
            </a:r>
            <a:r>
              <a:rPr lang="en-US" altLang="en-US" sz="2400" dirty="0">
                <a:solidFill>
                  <a:srgbClr val="FF0000"/>
                </a:solidFill>
              </a:rPr>
              <a:t> this to add launch complex and space/ground segment.</a:t>
            </a:r>
            <a:endParaRPr lang="en-US" dirty="0">
              <a:solidFill>
                <a:srgbClr val="FF0000"/>
              </a:solidFill>
            </a:endParaRPr>
          </a:p>
        </p:txBody>
      </p:sp>
    </p:spTree>
    <p:extLst>
      <p:ext uri="{BB962C8B-B14F-4D97-AF65-F5344CB8AC3E}">
        <p14:creationId xmlns:p14="http://schemas.microsoft.com/office/powerpoint/2010/main" val="3681692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11 Sep 2023</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6351"/>
            <a:ext cx="7845425" cy="906463"/>
            <a:chOff x="432" y="-4"/>
            <a:chExt cx="4942" cy="571"/>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78" y="-4"/>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DSN</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8451" cy="6392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a:p>
            <a:pPr>
              <a:buClr>
                <a:srgbClr val="000000"/>
              </a:buClr>
              <a:buSzPct val="100000"/>
              <a:buFont typeface="Arial" panose="020B0604020202020204" pitchFamily="34" charset="0"/>
              <a:buNone/>
            </a:pPr>
            <a:r>
              <a:rPr lang="en-GB" altLang="en-US" sz="1200" dirty="0">
                <a:latin typeface="Arial" panose="020B0604020202020204" pitchFamily="34" charset="0"/>
              </a:rPr>
              <a:t>Agreement</a:t>
            </a:r>
            <a:endParaRPr lang="en-GB" altLang="en-US" sz="1200" b="1" dirty="0">
              <a:latin typeface="Arial" panose="020B0604020202020204" pitchFamily="34" charset="0"/>
            </a:endParaRP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57200" y="1393129"/>
            <a:ext cx="8229600" cy="4525963"/>
          </a:xfrm>
        </p:spPr>
        <p:txBody>
          <a:bodyPr/>
          <a:lstStyle/>
          <a:p>
            <a:r>
              <a:rPr lang="en-US" sz="2000" dirty="0"/>
              <a:t>Enterprise Capability</a:t>
            </a:r>
          </a:p>
          <a:p>
            <a:pPr lvl="1"/>
            <a:r>
              <a:rPr lang="en-US" sz="1600" dirty="0"/>
              <a:t>An expression of what an enterprise does and can do.  An enterprise capability denotes the “What” an enterprise can do and has responsibility for, whereas an enterprise process outlines how a particular activity gets performed by enterprise systems.   </a:t>
            </a:r>
          </a:p>
          <a:p>
            <a:pPr lvl="1"/>
            <a:r>
              <a:rPr lang="en-US" sz="1600" dirty="0"/>
              <a:t>At an elemental level, an enterprise capability is the encapsulation of the underlying functionality expressed abstractly, in general and high-level terms, requiring a combination of organization, people, processes, and technology to achieve.</a:t>
            </a:r>
          </a:p>
          <a:p>
            <a:endParaRPr lang="en-US" sz="1900" dirty="0"/>
          </a:p>
          <a:p>
            <a:r>
              <a:rPr lang="en-US" sz="1900" dirty="0"/>
              <a:t>Asset</a:t>
            </a:r>
          </a:p>
          <a:p>
            <a:pPr lvl="1"/>
            <a:r>
              <a:rPr lang="en-US" sz="1600" dirty="0"/>
              <a:t>An item of value to stakeholders. An asset may be tangible (e.g., a physical item such as hardware, firmware, computing platform, network device, or other technology component) or intangible (e.g., humans, data, information, software, capability, function, service, trademark, copyright, patent, intellectual property, image, or reputation).  NIST 800-160</a:t>
            </a:r>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Sep 2023</a:t>
            </a:r>
            <a:endParaRPr lang="en-US" altLang="en-US" b="0" dirty="0"/>
          </a:p>
        </p:txBody>
      </p:sp>
    </p:spTree>
    <p:extLst>
      <p:ext uri="{BB962C8B-B14F-4D97-AF65-F5344CB8AC3E}">
        <p14:creationId xmlns:p14="http://schemas.microsoft.com/office/powerpoint/2010/main" val="3814903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Sep 2023</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416122" y="3591963"/>
            <a:ext cx="830677" cy="346249"/>
          </a:xfrm>
          <a:prstGeom prst="rect">
            <a:avLst/>
          </a:prstGeom>
          <a:noFill/>
        </p:spPr>
        <p:txBody>
          <a:bodyPr wrap="square" rtlCol="0">
            <a:spAutoFit/>
          </a:bodyPr>
          <a:lstStyle/>
          <a:p>
            <a:r>
              <a:rPr lang="en-US" sz="825" dirty="0"/>
              <a:t>Implements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u="sng" dirty="0">
                <a:solidFill>
                  <a:srgbClr val="0070C0"/>
                </a:solidFill>
              </a:rPr>
              <a:t>System</a:t>
            </a:r>
            <a:r>
              <a:rPr lang="en-US" sz="900" dirty="0">
                <a:solidFill>
                  <a:srgbClr val="0070C0"/>
                </a:solidFill>
              </a:rPr>
              <a:t>: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cxnSp>
        <p:nvCxnSpPr>
          <p:cNvPr id="5" name="Straight Arrow Connector 4">
            <a:extLst>
              <a:ext uri="{FF2B5EF4-FFF2-40B4-BE49-F238E27FC236}">
                <a16:creationId xmlns:a16="http://schemas.microsoft.com/office/drawing/2014/main" id="{4168BDBA-843A-D6C6-AC6D-E8B8EC630BA7}"/>
              </a:ext>
            </a:extLst>
          </p:cNvPr>
          <p:cNvCxnSpPr>
            <a:cxnSpLocks/>
            <a:stCxn id="6" idx="2"/>
            <a:endCxn id="69" idx="0"/>
          </p:cNvCxnSpPr>
          <p:nvPr/>
        </p:nvCxnSpPr>
        <p:spPr>
          <a:xfrm flipH="1">
            <a:off x="2656940" y="2914650"/>
            <a:ext cx="1429285" cy="1181911"/>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90328" y="3094811"/>
            <a:ext cx="830677" cy="346249"/>
          </a:xfrm>
          <a:prstGeom prst="rect">
            <a:avLst/>
          </a:prstGeom>
          <a:noFill/>
        </p:spPr>
        <p:txBody>
          <a:bodyPr wrap="square" rtlCol="0">
            <a:spAutoFit/>
          </a:bodyPr>
          <a:lstStyle>
            <a:defPPr>
              <a:defRPr lang="en-US"/>
            </a:defPPr>
            <a:lvl1pPr>
              <a:defRPr sz="825"/>
            </a:lvl1pPr>
          </a:lstStyle>
          <a:p>
            <a:r>
              <a:rPr lang="en-US" dirty="0"/>
              <a:t>Offers 1..</a:t>
            </a:r>
          </a:p>
          <a:p>
            <a:r>
              <a:rPr lang="en-US" dirty="0"/>
              <a:t>(Transitive)</a:t>
            </a:r>
          </a:p>
        </p:txBody>
      </p:sp>
      <p:sp>
        <p:nvSpPr>
          <p:cNvPr id="19" name="TextBox 18">
            <a:extLst>
              <a:ext uri="{FF2B5EF4-FFF2-40B4-BE49-F238E27FC236}">
                <a16:creationId xmlns:a16="http://schemas.microsoft.com/office/drawing/2014/main" id="{3CE8213C-088D-DEBA-5C9F-545FB57247B7}"/>
              </a:ext>
            </a:extLst>
          </p:cNvPr>
          <p:cNvSpPr txBox="1"/>
          <p:nvPr/>
        </p:nvSpPr>
        <p:spPr>
          <a:xfrm>
            <a:off x="4262127" y="856937"/>
            <a:ext cx="4711148" cy="1200329"/>
          </a:xfrm>
          <a:prstGeom prst="rect">
            <a:avLst/>
          </a:prstGeom>
          <a:noFill/>
        </p:spPr>
        <p:txBody>
          <a:bodyPr wrap="square">
            <a:spAutoFit/>
          </a:bodyPr>
          <a:lstStyle/>
          <a:p>
            <a:r>
              <a:rPr lang="en-US" sz="2400" dirty="0">
                <a:solidFill>
                  <a:srgbClr val="FF0000"/>
                </a:solidFill>
              </a:rPr>
              <a:t>Remove, but include back reference to Connectivity VP with combo VP slide</a:t>
            </a:r>
            <a:endParaRPr lang="en-US" dirty="0">
              <a:solidFill>
                <a:srgbClr val="FF0000"/>
              </a:solidFill>
            </a:endParaRPr>
          </a:p>
        </p:txBody>
      </p:sp>
    </p:spTree>
    <p:extLst>
      <p:ext uri="{BB962C8B-B14F-4D97-AF65-F5344CB8AC3E}">
        <p14:creationId xmlns:p14="http://schemas.microsoft.com/office/powerpoint/2010/main" val="1154730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8A4CE26-EB34-2A42-9699-5B4A0D2843BF}"/>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8086145" y="4723028"/>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7520023" y="4668667"/>
            <a:ext cx="566122" cy="224151"/>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7520023" y="4668667"/>
            <a:ext cx="566122" cy="65206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5923898" y="4668667"/>
            <a:ext cx="744550" cy="27134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4869013" y="5260583"/>
            <a:ext cx="900152" cy="403957"/>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91" name="Rounded Rectangle 90">
            <a:extLst>
              <a:ext uri="{FF2B5EF4-FFF2-40B4-BE49-F238E27FC236}">
                <a16:creationId xmlns:a16="http://schemas.microsoft.com/office/drawing/2014/main" id="{F26DC706-51FC-C84C-83A8-BF5F4055388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161936" y="4190999"/>
            <a:ext cx="2678009" cy="21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1184243" y="2885821"/>
            <a:ext cx="1991885" cy="414317"/>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1754035" y="3300139"/>
            <a:ext cx="6966" cy="1154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1754036" y="1859934"/>
            <a:ext cx="808116"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3980767" y="2879744"/>
            <a:ext cx="706638"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People</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417128" y="1859934"/>
            <a:ext cx="763933"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3279614" y="3762304"/>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2649234" y="3300139"/>
            <a:ext cx="261" cy="349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5127478" y="2879744"/>
            <a:ext cx="893429"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2467741" y="3835329"/>
            <a:ext cx="838737"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29666" y="4462517"/>
            <a:ext cx="706638" cy="426718"/>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158094" y="4053001"/>
            <a:ext cx="304349" cy="430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3149578" y="2454317"/>
            <a:ext cx="2823066" cy="253916"/>
          </a:xfrm>
          <a:prstGeom prst="rect">
            <a:avLst/>
          </a:prstGeom>
          <a:noFill/>
        </p:spPr>
        <p:txBody>
          <a:bodyPr wrap="square" rtlCol="0">
            <a:spAutoFit/>
          </a:bodyPr>
          <a:lstStyle/>
          <a:p>
            <a:r>
              <a:rPr lang="en-US" sz="1050" dirty="0">
                <a:solidFill>
                  <a:srgbClr val="FF0000"/>
                </a:solidFill>
              </a:rPr>
              <a:t>“Logical” Enterprise System Boundary **</a:t>
            </a:r>
          </a:p>
        </p:txBody>
      </p:sp>
      <p:sp>
        <p:nvSpPr>
          <p:cNvPr id="66" name="Rectangle 65">
            <a:extLst>
              <a:ext uri="{FF2B5EF4-FFF2-40B4-BE49-F238E27FC236}">
                <a16:creationId xmlns:a16="http://schemas.microsoft.com/office/drawing/2014/main" id="{56FC9F27-4503-4E47-8BCF-2C3D52AC38BA}"/>
              </a:ext>
            </a:extLst>
          </p:cNvPr>
          <p:cNvSpPr/>
          <p:nvPr/>
        </p:nvSpPr>
        <p:spPr>
          <a:xfrm>
            <a:off x="3479965" y="903611"/>
            <a:ext cx="3986308" cy="784830"/>
          </a:xfrm>
          <a:prstGeom prst="rect">
            <a:avLst/>
          </a:prstGeom>
        </p:spPr>
        <p:txBody>
          <a:bodyPr wrap="square">
            <a:spAutoFit/>
          </a:bodyPr>
          <a:lstStyle/>
          <a:p>
            <a:pPr lvl="1"/>
            <a:r>
              <a:rPr lang="en-US" sz="900" dirty="0">
                <a:solidFill>
                  <a:srgbClr val="00B050"/>
                </a:solidFill>
              </a:rPr>
              <a:t>The Enterprise Architecture defines processes, services, and applications, all of which are implemented by the Technical Architecture, but without directly addressing the technical details or relationships among functions, HW, SW, and people that are defined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66995" y="3070152"/>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11 Sep 2023</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3" name="TextBox 92">
            <a:extLst>
              <a:ext uri="{FF2B5EF4-FFF2-40B4-BE49-F238E27FC236}">
                <a16:creationId xmlns:a16="http://schemas.microsoft.com/office/drawing/2014/main" id="{1AA5442E-9690-AD4E-832A-BB5BD06B36C4}"/>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cxnSp>
        <p:nvCxnSpPr>
          <p:cNvPr id="6" name="Straight Arrow Connector 5">
            <a:extLst>
              <a:ext uri="{FF2B5EF4-FFF2-40B4-BE49-F238E27FC236}">
                <a16:creationId xmlns:a16="http://schemas.microsoft.com/office/drawing/2014/main" id="{FD25F352-00F1-A998-CD52-8A521C8A06C6}"/>
              </a:ext>
            </a:extLst>
          </p:cNvPr>
          <p:cNvCxnSpPr>
            <a:cxnSpLocks/>
            <a:stCxn id="43" idx="1"/>
            <a:endCxn id="13" idx="3"/>
          </p:cNvCxnSpPr>
          <p:nvPr/>
        </p:nvCxnSpPr>
        <p:spPr>
          <a:xfrm flipH="1">
            <a:off x="4867058" y="5110682"/>
            <a:ext cx="651171" cy="596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705A5EA2-4DE5-5727-CC86-50EDF0BBA4DA}"/>
              </a:ext>
            </a:extLst>
          </p:cNvPr>
          <p:cNvSpPr/>
          <p:nvPr/>
        </p:nvSpPr>
        <p:spPr>
          <a:xfrm>
            <a:off x="4039655" y="4951951"/>
            <a:ext cx="827403" cy="329397"/>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a:t>
            </a:r>
            <a:r>
              <a:rPr lang="en-US" sz="800" dirty="0">
                <a:solidFill>
                  <a:srgbClr val="FF0000"/>
                </a:solidFill>
              </a:rPr>
              <a:t>System</a:t>
            </a:r>
            <a:r>
              <a:rPr lang="en-US" sz="800" dirty="0">
                <a:solidFill>
                  <a:schemeClr val="bg1"/>
                </a:solidFill>
              </a:rPr>
              <a:t>)</a:t>
            </a:r>
          </a:p>
          <a:p>
            <a:pPr algn="ctr"/>
            <a:r>
              <a:rPr lang="en-US" sz="800" dirty="0">
                <a:solidFill>
                  <a:schemeClr val="bg1"/>
                </a:solidFill>
              </a:rPr>
              <a:t>Service</a:t>
            </a:r>
          </a:p>
        </p:txBody>
      </p:sp>
      <p:cxnSp>
        <p:nvCxnSpPr>
          <p:cNvPr id="14" name="Straight Arrow Connector 13">
            <a:extLst>
              <a:ext uri="{FF2B5EF4-FFF2-40B4-BE49-F238E27FC236}">
                <a16:creationId xmlns:a16="http://schemas.microsoft.com/office/drawing/2014/main" id="{EE8BDCF4-66FD-603E-03FE-FEF024B7EE36}"/>
              </a:ext>
            </a:extLst>
          </p:cNvPr>
          <p:cNvCxnSpPr>
            <a:cxnSpLocks/>
            <a:endCxn id="72" idx="2"/>
          </p:cNvCxnSpPr>
          <p:nvPr/>
        </p:nvCxnSpPr>
        <p:spPr>
          <a:xfrm flipH="1" flipV="1">
            <a:off x="2887110" y="4262047"/>
            <a:ext cx="1142414" cy="880230"/>
          </a:xfrm>
          <a:prstGeom prst="straightConnector1">
            <a:avLst/>
          </a:prstGeom>
          <a:solidFill>
            <a:schemeClr val="bg1">
              <a:lumMod val="85000"/>
            </a:schemeClr>
          </a:solidFill>
          <a:ln>
            <a:solidFill>
              <a:srgbClr val="FF000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952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a:bodyPr>
          <a:lstStyle/>
          <a:p>
            <a:pPr lvl="1">
              <a:lnSpc>
                <a:spcPct val="130000"/>
              </a:lnSpc>
              <a:spcBef>
                <a:spcPts val="768"/>
              </a:spcBef>
            </a:pPr>
            <a:r>
              <a:rPr lang="en-US" sz="1000" b="1" u="sng" dirty="0"/>
              <a:t>Functional, Enterprise, Physical and Operations: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Operations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Operations/</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As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TOGAF, DODAF SV, or other service models</a:t>
            </a:r>
          </a:p>
          <a:p>
            <a:pPr>
              <a:spcBef>
                <a:spcPts val="600"/>
              </a:spcBef>
              <a:buFont typeface="Arial" charset="0"/>
              <a:buChar char="•"/>
              <a:defRPr/>
            </a:pPr>
            <a:r>
              <a:rPr lang="en-US" dirty="0">
                <a:latin typeface="Arial" charset="0"/>
              </a:rPr>
              <a:t>New Operations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Object viewpoint</a:t>
            </a:r>
          </a:p>
          <a:p>
            <a:pPr lvl="1">
              <a:spcBef>
                <a:spcPts val="500"/>
              </a:spcBef>
              <a:buFont typeface="Arial" charset="0"/>
              <a:buChar char="–"/>
              <a:defRPr/>
            </a:pPr>
            <a:r>
              <a:rPr lang="en-US" sz="1800" dirty="0">
                <a:latin typeface="Arial" charset="0"/>
              </a:rPr>
              <a:t>Leverage existing Connectivity Viewpoint (Nodes &amp; Links) to cover  all sorts of physical &amp; energetic aspects, using Components (Nodes) &amp; Connectors (Links)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people, and/or procedures), how to request and provide services, and their operations and interface bindings.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FF7C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Service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Tree>
    <p:extLst>
      <p:ext uri="{BB962C8B-B14F-4D97-AF65-F5344CB8AC3E}">
        <p14:creationId xmlns:p14="http://schemas.microsoft.com/office/powerpoint/2010/main" val="168386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System Architecture Model </a:t>
            </a:r>
          </a:p>
          <a:p>
            <a:r>
              <a:rPr lang="en-US" dirty="0"/>
              <a:t>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marL="0" indent="0">
              <a:lnSpc>
                <a:spcPct val="90000"/>
              </a:lnSpc>
              <a:spcBef>
                <a:spcPts val="600"/>
              </a:spcBef>
              <a:defRPr/>
            </a:pPr>
            <a:endParaRPr lang="en-US" sz="2400" dirty="0">
              <a:latin typeface="Arial" charset="0"/>
            </a:endParaRPr>
          </a:p>
          <a:p>
            <a:pPr>
              <a:lnSpc>
                <a:spcPct val="90000"/>
              </a:lnSpc>
              <a:spcBef>
                <a:spcPts val="600"/>
              </a:spcBef>
              <a:buFont typeface="Arial" charset="0"/>
              <a:buChar char="•"/>
              <a:defRPr/>
            </a:pPr>
            <a:r>
              <a:rPr lang="en-US" sz="2400" dirty="0">
                <a:latin typeface="Arial" charset="0"/>
              </a:rPr>
              <a:t>RASDS++ provides an Architecture Description Framework and methodology, a specific Space System Reference Architecture model …</a:t>
            </a:r>
          </a:p>
          <a:p>
            <a:pPr lvl="1">
              <a:lnSpc>
                <a:spcPct val="90000"/>
              </a:lnSpc>
              <a:spcBef>
                <a:spcPts val="600"/>
              </a:spcBef>
              <a:buFont typeface="Arial" charset="0"/>
              <a:buChar char="•"/>
              <a:defRPr/>
            </a:pPr>
            <a:r>
              <a:rPr lang="en-US" dirty="0">
                <a:latin typeface="Arial" charset="0"/>
              </a:rPr>
              <a:t> Provides clear &amp; unambiguous viewpoints for describing space systems architectures</a:t>
            </a:r>
          </a:p>
          <a:p>
            <a:pPr lvl="1">
              <a:lnSpc>
                <a:spcPct val="90000"/>
              </a:lnSpc>
              <a:spcBef>
                <a:spcPts val="600"/>
              </a:spcBef>
              <a:buFont typeface="Arial" charset="0"/>
              <a:buChar char="•"/>
              <a:defRPr/>
            </a:pPr>
            <a:r>
              <a:rPr lang="en-US" dirty="0">
                <a:latin typeface="Arial" charset="0"/>
              </a:rPr>
              <a:t> Shows relationship of design to requirements and driving scenarios</a:t>
            </a:r>
          </a:p>
          <a:p>
            <a:pPr lvl="1">
              <a:lnSpc>
                <a:spcPct val="90000"/>
              </a:lnSpc>
              <a:spcBef>
                <a:spcPts val="600"/>
              </a:spcBef>
              <a:buFont typeface="Arial" charset="0"/>
              <a:buChar char="•"/>
              <a:defRPr/>
            </a:pPr>
            <a:r>
              <a:rPr lang="en-US"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dirty="0">
                <a:latin typeface="Arial" charset="0"/>
              </a:rPr>
              <a:t> Details the model &amp; views to the level appropriate for further systems engineering and supports evolution of the detailed design</a:t>
            </a:r>
          </a:p>
          <a:p>
            <a:pPr lvl="1">
              <a:lnSpc>
                <a:spcPct val="90000"/>
              </a:lnSpc>
              <a:spcBef>
                <a:spcPts val="600"/>
              </a:spcBef>
              <a:buFont typeface="Arial" charset="0"/>
              <a:buChar char="•"/>
              <a:defRPr/>
            </a:pPr>
            <a:r>
              <a:rPr lang="en-US" dirty="0">
                <a:latin typeface="Arial" charset="0"/>
              </a:rPr>
              <a:t> Enables concurrent design of spacecraft, ground systems, communications &amp; control systems, components, and their mission or science operations</a:t>
            </a:r>
          </a:p>
          <a:p>
            <a:pPr>
              <a:lnSpc>
                <a:spcPct val="90000"/>
              </a:lnSpc>
              <a:spcBef>
                <a:spcPts val="600"/>
              </a:spcBef>
              <a:buClr>
                <a:srgbClr val="C403DA"/>
              </a:buClr>
              <a:buFont typeface="Arial" charset="0"/>
              <a:buChar char="•"/>
              <a:defRPr/>
            </a:pPr>
            <a:endParaRPr lang="en-US" sz="2400" dirty="0">
              <a:solidFill>
                <a:srgbClr val="C403DA"/>
              </a:solidFill>
              <a:latin typeface="Arial" charset="0"/>
            </a:endParaRPr>
          </a:p>
          <a:p>
            <a:endParaRPr lang="en-US"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4629150" y="4013070"/>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657600" y="114907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4191000" y="2509987"/>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5162550" y="2767162"/>
            <a:ext cx="1435827" cy="49227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4143375" y="1663425"/>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656840" y="3139275"/>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410075" y="1699273"/>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598377" y="3002260"/>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391328" y="2514922"/>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418815" y="2517433"/>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390365" y="2774608"/>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3565" y="5458479"/>
            <a:ext cx="3777707" cy="923330"/>
          </a:xfrm>
          <a:prstGeom prst="rect">
            <a:avLst/>
          </a:prstGeom>
        </p:spPr>
        <p:txBody>
          <a:bodyPr wrap="square">
            <a:spAutoFit/>
          </a:bodyPr>
          <a:lstStyle/>
          <a:p>
            <a:pPr lvl="1"/>
            <a:r>
              <a:rPr lang="en-US" sz="900" u="sng" dirty="0">
                <a:solidFill>
                  <a:srgbClr val="0070C0"/>
                </a:solidFill>
              </a:rPr>
              <a:t>Service</a:t>
            </a:r>
            <a:r>
              <a:rPr lang="en-US" sz="900" dirty="0">
                <a:solidFill>
                  <a:srgbClr val="0070C0"/>
                </a:solidFill>
              </a:rPr>
              <a:t>: A provision of an interface of an object to support actions of another object. </a:t>
            </a:r>
          </a:p>
          <a:p>
            <a:pPr lvl="1"/>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4676775" y="3024337"/>
            <a:ext cx="438150" cy="98873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438428" y="3315796"/>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676775" y="2509987"/>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800600" y="207099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1057275" y="3618707"/>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543050" y="2774608"/>
            <a:ext cx="875765" cy="8440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776145" y="3263739"/>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flipV="1">
            <a:off x="5162550" y="2237593"/>
            <a:ext cx="1297715" cy="52956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839704" y="2449733"/>
            <a:ext cx="737702" cy="219291"/>
          </a:xfrm>
          <a:prstGeom prst="rect">
            <a:avLst/>
          </a:prstGeom>
          <a:noFill/>
        </p:spPr>
        <p:txBody>
          <a:bodyPr wrap="none" rtlCol="0">
            <a:spAutoFit/>
          </a:bodyPr>
          <a:lstStyle/>
          <a:p>
            <a:r>
              <a:rPr lang="en-US" sz="825" dirty="0"/>
              <a:t>Performs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460265" y="1980418"/>
            <a:ext cx="106680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6" idx="3"/>
            <a:endCxn id="22" idx="1"/>
          </p:cNvCxnSpPr>
          <p:nvPr/>
        </p:nvCxnSpPr>
        <p:spPr>
          <a:xfrm>
            <a:off x="5600700" y="4270245"/>
            <a:ext cx="1006053" cy="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777187" y="3986343"/>
            <a:ext cx="800219" cy="219291"/>
          </a:xfrm>
          <a:prstGeom prst="rect">
            <a:avLst/>
          </a:prstGeom>
          <a:noFill/>
        </p:spPr>
        <p:txBody>
          <a:bodyPr wrap="none" rtlCol="0">
            <a:spAutoFit/>
          </a:bodyPr>
          <a:lstStyle/>
          <a:p>
            <a:r>
              <a:rPr lang="en-US" sz="825" dirty="0"/>
              <a:t>Implement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606753" y="401307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32" name="Straight Arrow Connector 31">
            <a:extLst>
              <a:ext uri="{FF2B5EF4-FFF2-40B4-BE49-F238E27FC236}">
                <a16:creationId xmlns:a16="http://schemas.microsoft.com/office/drawing/2014/main" id="{B382B762-29DB-9DD6-EDAA-511FA314E05F}"/>
              </a:ext>
            </a:extLst>
          </p:cNvPr>
          <p:cNvCxnSpPr>
            <a:cxnSpLocks/>
            <a:stCxn id="34" idx="0"/>
            <a:endCxn id="8" idx="3"/>
          </p:cNvCxnSpPr>
          <p:nvPr/>
        </p:nvCxnSpPr>
        <p:spPr>
          <a:xfrm flipH="1" flipV="1">
            <a:off x="2028825" y="3875882"/>
            <a:ext cx="864017" cy="651538"/>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209A07CB-828C-DC0D-B1BB-2D0A8DDA2A20}"/>
              </a:ext>
            </a:extLst>
          </p:cNvPr>
          <p:cNvSpPr/>
          <p:nvPr/>
        </p:nvSpPr>
        <p:spPr>
          <a:xfrm>
            <a:off x="2321127" y="4527420"/>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35" name="TextBox 34">
            <a:extLst>
              <a:ext uri="{FF2B5EF4-FFF2-40B4-BE49-F238E27FC236}">
                <a16:creationId xmlns:a16="http://schemas.microsoft.com/office/drawing/2014/main" id="{93871F35-8E4A-0B85-37C2-357FD416D0FA}"/>
              </a:ext>
            </a:extLst>
          </p:cNvPr>
          <p:cNvSpPr txBox="1"/>
          <p:nvPr/>
        </p:nvSpPr>
        <p:spPr>
          <a:xfrm>
            <a:off x="1755529" y="4181171"/>
            <a:ext cx="892153" cy="346249"/>
          </a:xfrm>
          <a:prstGeom prst="rect">
            <a:avLst/>
          </a:prstGeom>
          <a:noFill/>
        </p:spPr>
        <p:txBody>
          <a:bodyPr wrap="square" rtlCol="0">
            <a:spAutoFit/>
          </a:bodyPr>
          <a:lstStyle>
            <a:defPPr>
              <a:defRPr lang="en-US"/>
            </a:defPPr>
            <a:lvl1pPr>
              <a:defRPr sz="825"/>
            </a:lvl1pPr>
          </a:lstStyle>
          <a:p>
            <a:r>
              <a:rPr lang="en-US" dirty="0"/>
              <a:t>Implemented by (</a:t>
            </a:r>
            <a:r>
              <a:rPr lang="en-US" dirty="0" err="1"/>
              <a:t>corr</a:t>
            </a:r>
            <a:r>
              <a:rPr lang="en-US" dirty="0"/>
              <a:t>)</a:t>
            </a:r>
          </a:p>
        </p:txBody>
      </p:sp>
    </p:spTree>
    <p:extLst>
      <p:ext uri="{BB962C8B-B14F-4D97-AF65-F5344CB8AC3E}">
        <p14:creationId xmlns:p14="http://schemas.microsoft.com/office/powerpoint/2010/main" val="4289797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11 Sep 2023</a:t>
            </a:r>
            <a:endParaRPr lang="en-GB" dirty="0"/>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12389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812745"/>
            <a:ext cx="3114205" cy="665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160158"/>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779912" y="3904019"/>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150267"/>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Authentication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FF0000"/>
                </a:solidFill>
              </a:rPr>
              <a:t>Service</a:t>
            </a:r>
          </a:p>
          <a:p>
            <a:pPr algn="ctr"/>
            <a:r>
              <a:rPr lang="en-US" sz="1000" dirty="0">
                <a:solidFill>
                  <a:srgbClr val="FF0000"/>
                </a:solidFill>
              </a:rPr>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Tree>
    <p:extLst>
      <p:ext uri="{BB962C8B-B14F-4D97-AF65-F5344CB8AC3E}">
        <p14:creationId xmlns:p14="http://schemas.microsoft.com/office/powerpoint/2010/main" val="4191667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11 Sep 2023</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43340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Bindings</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V="1">
            <a:off x="1854072" y="2594068"/>
            <a:ext cx="0" cy="1275064"/>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838200"/>
            <a:ext cx="8229600" cy="4525963"/>
          </a:xfrm>
        </p:spPr>
        <p:txBody>
          <a:bodyPr/>
          <a:lstStyle/>
          <a:p>
            <a:pPr marL="0" indent="0">
              <a:buNone/>
            </a:pPr>
            <a:r>
              <a:rPr lang="en-US" sz="1600" b="0" dirty="0"/>
              <a:t>A service has four properties according to one of many definitions of SOA </a:t>
            </a:r>
            <a:r>
              <a:rPr lang="en-US" sz="1200" b="0" dirty="0"/>
              <a:t>(Definitions taken from </a:t>
            </a:r>
            <a:r>
              <a:rPr lang="en-US" sz="1200" b="0" dirty="0">
                <a:hlinkClick r:id="rId2">
                  <a:extLst>
                    <a:ext uri="{A12FA001-AC4F-418D-AE19-62706E023703}">
                      <ahyp:hlinkClr xmlns:ahyp="http://schemas.microsoft.com/office/drawing/2018/hyperlinkcolor" val="tx"/>
                    </a:ext>
                  </a:extLst>
                </a:hlinkClick>
              </a:rPr>
              <a:t>https://en.wikipedia.org/wiki/Service-oriented_architecture</a:t>
            </a:r>
            <a:r>
              <a:rPr lang="en-US" sz="1200" b="0" dirty="0"/>
              <a:t>):</a:t>
            </a:r>
            <a:endParaRPr lang="en-US" sz="1600" b="0" dirty="0"/>
          </a:p>
          <a:p>
            <a:pPr lvl="1"/>
            <a:r>
              <a:rPr lang="en-US" sz="1400" b="0" dirty="0"/>
              <a:t>It logically represents a business activity with a specified outcome.</a:t>
            </a:r>
          </a:p>
          <a:p>
            <a:pPr lvl="1"/>
            <a:r>
              <a:rPr lang="en-US" sz="1400" b="0" dirty="0"/>
              <a:t>It is self-contained (</a:t>
            </a:r>
            <a:r>
              <a:rPr lang="en-US" sz="1400" b="0" i="1" dirty="0"/>
              <a:t>not well defined</a:t>
            </a:r>
            <a:r>
              <a:rPr lang="en-US" sz="1400" b="0" dirty="0"/>
              <a:t>).</a:t>
            </a:r>
          </a:p>
          <a:p>
            <a:pPr lvl="1"/>
            <a:r>
              <a:rPr lang="en-US" sz="1400" b="0" dirty="0"/>
              <a:t>It may be a </a:t>
            </a:r>
            <a:r>
              <a:rPr lang="en-US" sz="1400" b="0" dirty="0">
                <a:hlinkClick r:id="rId3" tooltip="Black box"/>
              </a:rPr>
              <a:t>black box</a:t>
            </a:r>
            <a:r>
              <a:rPr lang="en-US" sz="1400" b="0" dirty="0"/>
              <a:t> for its consumers, meaning the consumer does not have to be aware of the service's inner workings.</a:t>
            </a:r>
          </a:p>
          <a:p>
            <a:pPr lvl="1"/>
            <a:r>
              <a:rPr lang="en-US" sz="1400" b="0" dirty="0"/>
              <a:t>It may consist of other underlying services.</a:t>
            </a:r>
          </a:p>
          <a:p>
            <a:r>
              <a:rPr lang="en-US" sz="1600" b="0" dirty="0"/>
              <a:t>The CCSDS use of “Service” is consistent with these definitions</a:t>
            </a:r>
          </a:p>
          <a:p>
            <a:endParaRPr lang="en-US" sz="1600" b="0" dirty="0"/>
          </a:p>
          <a:p>
            <a:r>
              <a:rPr lang="en-US" sz="1600" b="0" dirty="0"/>
              <a:t>From a protocol / interface binding perspective services may be deployed in many different ways, built upon different underlying protocol stacks: message bus, web services, “cloud”, or other messaging protocols.</a:t>
            </a:r>
          </a:p>
          <a:p>
            <a:pPr lvl="1"/>
            <a:r>
              <a:rPr lang="en-US" sz="1400" b="0" dirty="0"/>
              <a:t>Message Bus: Typically a bespoke protocol implementation, possibly in an on-board context, or using something like JMS.  Often uses an API to hide implementation details which may not employ an interoperability spec, but may be layered on underlying transport/network layer like TCP/IP or a link layer.</a:t>
            </a:r>
          </a:p>
          <a:p>
            <a:pPr lvl="1"/>
            <a:r>
              <a:rPr lang="en-US" sz="1400" b="0" dirty="0"/>
              <a:t>Web or Cloud: Typically use HTTP(S)/REST or related protocols on top of a network/transport layer. Server may be on local hardware, or at a data center, or a “cloud” deployment.  Actual End-to-End protocol stack may involve intermediate caching systems for performance.</a:t>
            </a:r>
          </a:p>
          <a:p>
            <a:pPr lvl="1"/>
            <a:r>
              <a:rPr lang="en-US" sz="1400" b="0" dirty="0"/>
              <a:t>Message protocols: May use an interoperable message protocol spec like AMS and layer upon TCP/IP or DTN network layer.</a:t>
            </a:r>
          </a:p>
          <a:p>
            <a:endParaRPr lang="en-US" sz="1800" b="0" dirty="0"/>
          </a:p>
          <a:p>
            <a:r>
              <a:rPr lang="en-US" sz="1800" b="0" dirty="0"/>
              <a:t>Services come in many different deployment “flavors”, including: thick client, thin client, browser “app”, virtualized, SaaS, PaaS, IaaS, … All use one flavor or another of application and underlying comm protocol stacks with different deployment models.</a:t>
            </a:r>
          </a:p>
          <a:p>
            <a:endParaRPr lang="en-US" sz="1600" b="0" dirty="0"/>
          </a:p>
          <a:p>
            <a:endParaRPr lang="en-US" sz="16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Operations</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Operations</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a:t>
            </a:r>
            <a:r>
              <a:rPr lang="en-US" sz="1400" dirty="0">
                <a:solidFill>
                  <a:srgbClr val="C00000"/>
                </a:solidFill>
              </a:rPr>
              <a:t>data</a:t>
            </a:r>
            <a:r>
              <a:rPr lang="en-US" sz="1400" dirty="0"/>
              <a:t>, </a:t>
            </a:r>
            <a:r>
              <a:rPr lang="en-US" sz="1400" dirty="0" err="1"/>
              <a:t>etc</a:t>
            </a:r>
            <a:r>
              <a:rPr lang="en-US" sz="1400" dirty="0"/>
              <a:t>) having Operations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people,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Operations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(Operations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Operations</a:t>
            </a:r>
          </a:p>
          <a:p>
            <a:pPr algn="ctr"/>
            <a:r>
              <a:rPr lang="en-US" sz="1200" dirty="0">
                <a:solidFill>
                  <a:schemeClr val="tx1"/>
                </a:solidFill>
              </a:rPr>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endParaRPr lang="en-US" sz="1200" dirty="0">
              <a:solidFill>
                <a:srgbClr val="FF0000"/>
              </a:solidFill>
            </a:endParaRP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p>
          <a:p>
            <a:pPr algn="ct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Data</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Sep 2023</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System Element</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510220" y="3615548"/>
            <a:ext cx="1394383" cy="8998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Provides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
        <p:nvSpPr>
          <p:cNvPr id="6" name="Rectangle 5">
            <a:extLst>
              <a:ext uri="{FF2B5EF4-FFF2-40B4-BE49-F238E27FC236}">
                <a16:creationId xmlns:a16="http://schemas.microsoft.com/office/drawing/2014/main" id="{DB4FFE01-1D35-435E-8FD4-717D7BB427BE}"/>
              </a:ext>
            </a:extLst>
          </p:cNvPr>
          <p:cNvSpPr/>
          <p:nvPr/>
        </p:nvSpPr>
        <p:spPr>
          <a:xfrm>
            <a:off x="5109155" y="5494998"/>
            <a:ext cx="3415757" cy="507831"/>
          </a:xfrm>
          <a:prstGeom prst="rect">
            <a:avLst/>
          </a:prstGeom>
        </p:spPr>
        <p:txBody>
          <a:bodyPr wrap="square">
            <a:spAutoFit/>
          </a:bodyPr>
          <a:lstStyle/>
          <a:p>
            <a:r>
              <a:rPr lang="en-US" sz="900" u="sng" dirty="0">
                <a:solidFill>
                  <a:srgbClr val="0070C0"/>
                </a:solidFill>
              </a:rPr>
              <a:t>Operations Process</a:t>
            </a:r>
            <a:r>
              <a:rPr lang="en-US" sz="900" dirty="0">
                <a:solidFill>
                  <a:srgbClr val="0070C0"/>
                </a:solidFill>
              </a:rPr>
              <a:t>: An Operations process is defined as a set of activities and tasks that, once completed, will produce a product or perform work</a:t>
            </a:r>
          </a:p>
        </p:txBody>
      </p:sp>
    </p:spTree>
    <p:extLst>
      <p:ext uri="{BB962C8B-B14F-4D97-AF65-F5344CB8AC3E}">
        <p14:creationId xmlns:p14="http://schemas.microsoft.com/office/powerpoint/2010/main" val="40650425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Operations</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r>
              <a:rPr lang="en-US" sz="1200" dirty="0">
                <a:solidFill>
                  <a:schemeClr val="bg1"/>
                </a:solidFill>
              </a:rPr>
              <a:t> </a:t>
            </a:r>
            <a:r>
              <a:rPr lang="en-US" sz="1200" dirty="0"/>
              <a:t>Process</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Operations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Sep 2023</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485679"/>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485679"/>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1055105" cy="235902"/>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773964" cy="235902"/>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663713" cy="235902"/>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421159" cy="235902"/>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75565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18357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61149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p:cNvCxnSpPr>
          <p:nvPr/>
        </p:nvCxnSpPr>
        <p:spPr>
          <a:xfrm flipV="1">
            <a:off x="6933499" y="3925446"/>
            <a:ext cx="735766" cy="45133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p:cNvCxnSpPr>
          <p:nvPr/>
        </p:nvCxnSpPr>
        <p:spPr>
          <a:xfrm flipV="1">
            <a:off x="6933499" y="4353364"/>
            <a:ext cx="736699" cy="23414"/>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p:cNvCxnSpPr>
          <p:nvPr/>
        </p:nvCxnSpPr>
        <p:spPr>
          <a:xfrm>
            <a:off x="6933499" y="4376778"/>
            <a:ext cx="735766" cy="40450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97169" y="3869222"/>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2165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1359985" y="5250497"/>
            <a:ext cx="3356968" cy="830997"/>
          </a:xfrm>
          <a:prstGeom prst="rect">
            <a:avLst/>
          </a:prstGeom>
          <a:noFill/>
        </p:spPr>
        <p:txBody>
          <a:bodyPr wrap="square">
            <a:spAutoFit/>
          </a:bodyPr>
          <a:lstStyle/>
          <a:p>
            <a:r>
              <a:rPr lang="en-US" sz="1600" u="sng" dirty="0">
                <a:solidFill>
                  <a:srgbClr val="C00000"/>
                </a:solidFill>
              </a:rPr>
              <a:t>Missing temporal aspects (Event) from recent Costin work</a:t>
            </a:r>
          </a:p>
          <a:p>
            <a:endParaRPr lang="en-US" sz="1600" u="sng" dirty="0">
              <a:solidFill>
                <a:srgbClr val="C00000"/>
              </a:solidFill>
            </a:endParaRPr>
          </a:p>
        </p:txBody>
      </p:sp>
    </p:spTree>
    <p:extLst>
      <p:ext uri="{BB962C8B-B14F-4D97-AF65-F5344CB8AC3E}">
        <p14:creationId xmlns:p14="http://schemas.microsoft.com/office/powerpoint/2010/main" val="41846013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28B-C5AC-4111-A1AD-78B7C63CD4EA}"/>
              </a:ext>
            </a:extLst>
          </p:cNvPr>
          <p:cNvSpPr>
            <a:spLocks noGrp="1"/>
          </p:cNvSpPr>
          <p:nvPr>
            <p:ph type="title"/>
          </p:nvPr>
        </p:nvSpPr>
        <p:spPr/>
        <p:txBody>
          <a:bodyPr/>
          <a:lstStyle/>
          <a:p>
            <a:r>
              <a:rPr lang="en-US" dirty="0"/>
              <a:t>Operational Viewpoint (temporal aspect)</a:t>
            </a:r>
          </a:p>
        </p:txBody>
      </p:sp>
      <p:sp>
        <p:nvSpPr>
          <p:cNvPr id="4" name="Date Placeholder 3">
            <a:extLst>
              <a:ext uri="{FF2B5EF4-FFF2-40B4-BE49-F238E27FC236}">
                <a16:creationId xmlns:a16="http://schemas.microsoft.com/office/drawing/2014/main" id="{D2227017-EEDD-4981-9479-C6ABEE33EB11}"/>
              </a:ext>
            </a:extLst>
          </p:cNvPr>
          <p:cNvSpPr>
            <a:spLocks noGrp="1"/>
          </p:cNvSpPr>
          <p:nvPr>
            <p:ph type="dt" sz="half" idx="10"/>
          </p:nvPr>
        </p:nvSpPr>
        <p:spPr/>
        <p:txBody>
          <a:bodyPr/>
          <a:lstStyle/>
          <a:p>
            <a:r>
              <a:rPr lang="en-US"/>
              <a:t>11 Sep 2023</a:t>
            </a:r>
            <a:endParaRPr lang="en-US" dirty="0"/>
          </a:p>
        </p:txBody>
      </p:sp>
      <p:sp>
        <p:nvSpPr>
          <p:cNvPr id="45" name="Rectangle: Rounded Corners 44">
            <a:extLst>
              <a:ext uri="{FF2B5EF4-FFF2-40B4-BE49-F238E27FC236}">
                <a16:creationId xmlns:a16="http://schemas.microsoft.com/office/drawing/2014/main" id="{51D6C4A9-181C-44E2-B4BE-602BFBD46FB0}"/>
              </a:ext>
            </a:extLst>
          </p:cNvPr>
          <p:cNvSpPr/>
          <p:nvPr/>
        </p:nvSpPr>
        <p:spPr>
          <a:xfrm>
            <a:off x="1926276" y="1894410"/>
            <a:ext cx="915603"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Process</a:t>
            </a:r>
          </a:p>
        </p:txBody>
      </p:sp>
      <p:sp>
        <p:nvSpPr>
          <p:cNvPr id="46" name="Rectangle: Rounded Corners 45">
            <a:extLst>
              <a:ext uri="{FF2B5EF4-FFF2-40B4-BE49-F238E27FC236}">
                <a16:creationId xmlns:a16="http://schemas.microsoft.com/office/drawing/2014/main" id="{BE6B0436-CC4C-45CF-8856-96FFDDD4BE19}"/>
              </a:ext>
            </a:extLst>
          </p:cNvPr>
          <p:cNvSpPr/>
          <p:nvPr/>
        </p:nvSpPr>
        <p:spPr>
          <a:xfrm>
            <a:off x="3070948" y="2525985"/>
            <a:ext cx="1120051"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Procedure</a:t>
            </a:r>
          </a:p>
        </p:txBody>
      </p:sp>
      <p:sp>
        <p:nvSpPr>
          <p:cNvPr id="47" name="Rectangle: Rounded Corners 46">
            <a:extLst>
              <a:ext uri="{FF2B5EF4-FFF2-40B4-BE49-F238E27FC236}">
                <a16:creationId xmlns:a16="http://schemas.microsoft.com/office/drawing/2014/main" id="{2437E72F-8BAD-4480-9C42-FCE388506BBF}"/>
              </a:ext>
            </a:extLst>
          </p:cNvPr>
          <p:cNvSpPr/>
          <p:nvPr/>
        </p:nvSpPr>
        <p:spPr>
          <a:xfrm>
            <a:off x="3118449" y="322896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Activity</a:t>
            </a:r>
          </a:p>
        </p:txBody>
      </p:sp>
      <p:sp>
        <p:nvSpPr>
          <p:cNvPr id="48" name="Rectangle: Rounded Corners 47">
            <a:extLst>
              <a:ext uri="{FF2B5EF4-FFF2-40B4-BE49-F238E27FC236}">
                <a16:creationId xmlns:a16="http://schemas.microsoft.com/office/drawing/2014/main" id="{A32CF0AD-4613-4BE4-AAA7-C8482124C4D0}"/>
              </a:ext>
            </a:extLst>
          </p:cNvPr>
          <p:cNvSpPr/>
          <p:nvPr/>
        </p:nvSpPr>
        <p:spPr>
          <a:xfrm>
            <a:off x="4408931" y="3923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Task</a:t>
            </a:r>
          </a:p>
        </p:txBody>
      </p:sp>
      <p:sp>
        <p:nvSpPr>
          <p:cNvPr id="49" name="Rectangle: Rounded Corners 48">
            <a:extLst>
              <a:ext uri="{FF2B5EF4-FFF2-40B4-BE49-F238E27FC236}">
                <a16:creationId xmlns:a16="http://schemas.microsoft.com/office/drawing/2014/main" id="{C8D0634C-5DB2-400B-A99C-8B72E934CF63}"/>
              </a:ext>
            </a:extLst>
          </p:cNvPr>
          <p:cNvSpPr/>
          <p:nvPr/>
        </p:nvSpPr>
        <p:spPr>
          <a:xfrm>
            <a:off x="698566" y="5571272"/>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Result</a:t>
            </a:r>
          </a:p>
        </p:txBody>
      </p:sp>
      <p:sp>
        <p:nvSpPr>
          <p:cNvPr id="50" name="Rectangle: Rounded Corners 49">
            <a:extLst>
              <a:ext uri="{FF2B5EF4-FFF2-40B4-BE49-F238E27FC236}">
                <a16:creationId xmlns:a16="http://schemas.microsoft.com/office/drawing/2014/main" id="{78EA481D-0ACF-4A88-999F-1944A4BC0148}"/>
              </a:ext>
            </a:extLst>
          </p:cNvPr>
          <p:cNvSpPr/>
          <p:nvPr/>
        </p:nvSpPr>
        <p:spPr>
          <a:xfrm>
            <a:off x="6814564" y="5145068"/>
            <a:ext cx="1022040" cy="457095"/>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51" name="Rectangle: Rounded Corners 50">
            <a:extLst>
              <a:ext uri="{FF2B5EF4-FFF2-40B4-BE49-F238E27FC236}">
                <a16:creationId xmlns:a16="http://schemas.microsoft.com/office/drawing/2014/main" id="{7813D43C-4322-4E33-B8DC-1013193297BA}"/>
              </a:ext>
            </a:extLst>
          </p:cNvPr>
          <p:cNvSpPr/>
          <p:nvPr/>
        </p:nvSpPr>
        <p:spPr>
          <a:xfrm>
            <a:off x="5521803" y="4572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Action</a:t>
            </a:r>
          </a:p>
        </p:txBody>
      </p:sp>
      <p:sp>
        <p:nvSpPr>
          <p:cNvPr id="52" name="Rectangle: Rounded Corners 51">
            <a:extLst>
              <a:ext uri="{FF2B5EF4-FFF2-40B4-BE49-F238E27FC236}">
                <a16:creationId xmlns:a16="http://schemas.microsoft.com/office/drawing/2014/main" id="{0291CC46-BAFC-4F8B-884D-A725A02CFB19}"/>
              </a:ext>
            </a:extLst>
          </p:cNvPr>
          <p:cNvSpPr/>
          <p:nvPr/>
        </p:nvSpPr>
        <p:spPr>
          <a:xfrm>
            <a:off x="6814565" y="2870359"/>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Event</a:t>
            </a:r>
          </a:p>
        </p:txBody>
      </p:sp>
      <p:cxnSp>
        <p:nvCxnSpPr>
          <p:cNvPr id="53" name="Straight Arrow Connector 14">
            <a:extLst>
              <a:ext uri="{FF2B5EF4-FFF2-40B4-BE49-F238E27FC236}">
                <a16:creationId xmlns:a16="http://schemas.microsoft.com/office/drawing/2014/main" id="{9F5B1CE8-0452-4AB9-B36C-3DA8057DAAA3}"/>
              </a:ext>
            </a:extLst>
          </p:cNvPr>
          <p:cNvCxnSpPr>
            <a:cxnSpLocks/>
            <a:stCxn id="45" idx="3"/>
            <a:endCxn id="46" idx="0"/>
          </p:cNvCxnSpPr>
          <p:nvPr/>
        </p:nvCxnSpPr>
        <p:spPr>
          <a:xfrm>
            <a:off x="2841879" y="2094757"/>
            <a:ext cx="789095" cy="4312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A96427-1F93-449A-954F-05273D665A20}"/>
              </a:ext>
            </a:extLst>
          </p:cNvPr>
          <p:cNvCxnSpPr>
            <a:cxnSpLocks/>
            <a:stCxn id="46" idx="2"/>
            <a:endCxn id="47" idx="0"/>
          </p:cNvCxnSpPr>
          <p:nvPr/>
        </p:nvCxnSpPr>
        <p:spPr>
          <a:xfrm flipH="1">
            <a:off x="3629469" y="2926678"/>
            <a:ext cx="1505" cy="302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856C7B5-29E8-49E8-885E-8EEDCBE24E25}"/>
              </a:ext>
            </a:extLst>
          </p:cNvPr>
          <p:cNvSpPr txBox="1"/>
          <p:nvPr/>
        </p:nvSpPr>
        <p:spPr>
          <a:xfrm>
            <a:off x="2813160" y="1870602"/>
            <a:ext cx="1835642" cy="276999"/>
          </a:xfrm>
          <a:prstGeom prst="rect">
            <a:avLst/>
          </a:prstGeom>
          <a:noFill/>
        </p:spPr>
        <p:txBody>
          <a:bodyPr wrap="square" rtlCol="0">
            <a:spAutoFit/>
          </a:bodyPr>
          <a:lstStyle/>
          <a:p>
            <a:r>
              <a:rPr lang="en-US" sz="1200" b="1" dirty="0" err="1"/>
              <a:t>has_inter_connected</a:t>
            </a:r>
            <a:endParaRPr lang="en-US" sz="1200" b="1" dirty="0"/>
          </a:p>
        </p:txBody>
      </p:sp>
      <p:sp>
        <p:nvSpPr>
          <p:cNvPr id="56" name="TextBox 55">
            <a:extLst>
              <a:ext uri="{FF2B5EF4-FFF2-40B4-BE49-F238E27FC236}">
                <a16:creationId xmlns:a16="http://schemas.microsoft.com/office/drawing/2014/main" id="{D4320423-8A9D-4708-A0D9-C477E989BB08}"/>
              </a:ext>
            </a:extLst>
          </p:cNvPr>
          <p:cNvSpPr txBox="1"/>
          <p:nvPr/>
        </p:nvSpPr>
        <p:spPr>
          <a:xfrm>
            <a:off x="3599082" y="2945613"/>
            <a:ext cx="1501135" cy="276999"/>
          </a:xfrm>
          <a:prstGeom prst="rect">
            <a:avLst/>
          </a:prstGeom>
          <a:noFill/>
        </p:spPr>
        <p:txBody>
          <a:bodyPr wrap="square" rtlCol="0">
            <a:spAutoFit/>
          </a:bodyPr>
          <a:lstStyle/>
          <a:p>
            <a:r>
              <a:rPr lang="en-US" sz="1200" b="1" dirty="0" err="1"/>
              <a:t>has_ordered_set</a:t>
            </a:r>
            <a:endParaRPr lang="en-US" sz="1200" b="1" dirty="0"/>
          </a:p>
        </p:txBody>
      </p:sp>
      <p:cxnSp>
        <p:nvCxnSpPr>
          <p:cNvPr id="57" name="Straight Arrow Connector 23">
            <a:extLst>
              <a:ext uri="{FF2B5EF4-FFF2-40B4-BE49-F238E27FC236}">
                <a16:creationId xmlns:a16="http://schemas.microsoft.com/office/drawing/2014/main" id="{EF6DD0CA-07C7-47F1-AB13-7BD881F940D5}"/>
              </a:ext>
            </a:extLst>
          </p:cNvPr>
          <p:cNvCxnSpPr>
            <a:cxnSpLocks/>
            <a:stCxn id="47" idx="2"/>
            <a:endCxn id="48" idx="1"/>
          </p:cNvCxnSpPr>
          <p:nvPr/>
        </p:nvCxnSpPr>
        <p:spPr>
          <a:xfrm rot="16200000" flipH="1">
            <a:off x="3772003" y="3487122"/>
            <a:ext cx="494394" cy="7794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34">
            <a:extLst>
              <a:ext uri="{FF2B5EF4-FFF2-40B4-BE49-F238E27FC236}">
                <a16:creationId xmlns:a16="http://schemas.microsoft.com/office/drawing/2014/main" id="{15966B29-C6B1-46C8-A5B9-43F4922FEF17}"/>
              </a:ext>
            </a:extLst>
          </p:cNvPr>
          <p:cNvCxnSpPr>
            <a:cxnSpLocks/>
            <a:stCxn id="48" idx="2"/>
            <a:endCxn id="51" idx="1"/>
          </p:cNvCxnSpPr>
          <p:nvPr/>
        </p:nvCxnSpPr>
        <p:spPr>
          <a:xfrm rot="16200000" flipH="1">
            <a:off x="4996551" y="4247797"/>
            <a:ext cx="448654" cy="6018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22E6A1-E01A-4815-B1B2-922E8DC5C6CF}"/>
              </a:ext>
            </a:extLst>
          </p:cNvPr>
          <p:cNvSpPr txBox="1"/>
          <p:nvPr/>
        </p:nvSpPr>
        <p:spPr>
          <a:xfrm>
            <a:off x="3581400" y="3609201"/>
            <a:ext cx="1599746" cy="276999"/>
          </a:xfrm>
          <a:prstGeom prst="rect">
            <a:avLst/>
          </a:prstGeom>
          <a:noFill/>
        </p:spPr>
        <p:txBody>
          <a:bodyPr wrap="square" rtlCol="0">
            <a:spAutoFit/>
          </a:bodyPr>
          <a:lstStyle/>
          <a:p>
            <a:r>
              <a:rPr lang="en-US" sz="1200" b="1" dirty="0" err="1"/>
              <a:t>has_cohesive_set</a:t>
            </a:r>
            <a:endParaRPr lang="en-US" sz="1200" b="1" dirty="0"/>
          </a:p>
        </p:txBody>
      </p:sp>
      <p:sp>
        <p:nvSpPr>
          <p:cNvPr id="60" name="TextBox 59">
            <a:extLst>
              <a:ext uri="{FF2B5EF4-FFF2-40B4-BE49-F238E27FC236}">
                <a16:creationId xmlns:a16="http://schemas.microsoft.com/office/drawing/2014/main" id="{A6C28C2D-F240-4F97-9D8B-5DDDF78A4FCF}"/>
              </a:ext>
            </a:extLst>
          </p:cNvPr>
          <p:cNvSpPr txBox="1"/>
          <p:nvPr/>
        </p:nvSpPr>
        <p:spPr>
          <a:xfrm>
            <a:off x="4880999" y="4319728"/>
            <a:ext cx="1247092" cy="250512"/>
          </a:xfrm>
          <a:prstGeom prst="rect">
            <a:avLst/>
          </a:prstGeom>
          <a:noFill/>
        </p:spPr>
        <p:txBody>
          <a:bodyPr wrap="square" rtlCol="0">
            <a:spAutoFit/>
          </a:bodyPr>
          <a:lstStyle/>
          <a:p>
            <a:r>
              <a:rPr lang="en-US" sz="1200" b="1" dirty="0"/>
              <a:t>performs</a:t>
            </a:r>
          </a:p>
        </p:txBody>
      </p:sp>
      <p:cxnSp>
        <p:nvCxnSpPr>
          <p:cNvPr id="61" name="Straight Arrow Connector 46">
            <a:extLst>
              <a:ext uri="{FF2B5EF4-FFF2-40B4-BE49-F238E27FC236}">
                <a16:creationId xmlns:a16="http://schemas.microsoft.com/office/drawing/2014/main" id="{811169A4-5186-43BB-84A9-62398CAD6965}"/>
              </a:ext>
            </a:extLst>
          </p:cNvPr>
          <p:cNvCxnSpPr>
            <a:cxnSpLocks/>
            <a:stCxn id="51" idx="2"/>
            <a:endCxn id="50" idx="1"/>
          </p:cNvCxnSpPr>
          <p:nvPr/>
        </p:nvCxnSpPr>
        <p:spPr>
          <a:xfrm rot="16200000" flipH="1">
            <a:off x="6223583" y="4782635"/>
            <a:ext cx="400220" cy="7817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93C5CE3-04DA-4A3F-B013-67AF3ABD4FFA}"/>
              </a:ext>
            </a:extLst>
          </p:cNvPr>
          <p:cNvSpPr txBox="1"/>
          <p:nvPr/>
        </p:nvSpPr>
        <p:spPr>
          <a:xfrm>
            <a:off x="6005114" y="5048250"/>
            <a:ext cx="967539" cy="250512"/>
          </a:xfrm>
          <a:prstGeom prst="rect">
            <a:avLst/>
          </a:prstGeom>
          <a:noFill/>
        </p:spPr>
        <p:txBody>
          <a:bodyPr wrap="square" rtlCol="0">
            <a:spAutoFit/>
          </a:bodyPr>
          <a:lstStyle/>
          <a:p>
            <a:r>
              <a:rPr lang="en-US" sz="1200" b="1" dirty="0"/>
              <a:t>invokes</a:t>
            </a:r>
          </a:p>
        </p:txBody>
      </p:sp>
      <p:cxnSp>
        <p:nvCxnSpPr>
          <p:cNvPr id="63" name="Straight Arrow Connector 60">
            <a:extLst>
              <a:ext uri="{FF2B5EF4-FFF2-40B4-BE49-F238E27FC236}">
                <a16:creationId xmlns:a16="http://schemas.microsoft.com/office/drawing/2014/main" id="{325389B9-4E8D-4667-8D51-760B0FE6ED23}"/>
              </a:ext>
            </a:extLst>
          </p:cNvPr>
          <p:cNvCxnSpPr>
            <a:cxnSpLocks/>
            <a:stCxn id="50" idx="0"/>
            <a:endCxn id="52" idx="2"/>
          </p:cNvCxnSpPr>
          <p:nvPr/>
        </p:nvCxnSpPr>
        <p:spPr>
          <a:xfrm rot="5400000" flipH="1" flipV="1">
            <a:off x="6388576" y="4208060"/>
            <a:ext cx="1874016" cy="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D34DB74-5985-48ED-AE2E-0033270493CD}"/>
              </a:ext>
            </a:extLst>
          </p:cNvPr>
          <p:cNvCxnSpPr>
            <a:cxnSpLocks/>
            <a:stCxn id="50" idx="2"/>
            <a:endCxn id="49" idx="3"/>
          </p:cNvCxnSpPr>
          <p:nvPr/>
        </p:nvCxnSpPr>
        <p:spPr>
          <a:xfrm rot="5400000">
            <a:off x="4438367" y="2884402"/>
            <a:ext cx="169456" cy="560497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750E68F-E60C-4CBA-AA34-F11CCA51566A}"/>
              </a:ext>
            </a:extLst>
          </p:cNvPr>
          <p:cNvSpPr txBox="1"/>
          <p:nvPr/>
        </p:nvSpPr>
        <p:spPr>
          <a:xfrm>
            <a:off x="3781981" y="5778679"/>
            <a:ext cx="967539" cy="276999"/>
          </a:xfrm>
          <a:prstGeom prst="rect">
            <a:avLst/>
          </a:prstGeom>
          <a:noFill/>
        </p:spPr>
        <p:txBody>
          <a:bodyPr wrap="square" rtlCol="0">
            <a:spAutoFit/>
          </a:bodyPr>
          <a:lstStyle/>
          <a:p>
            <a:r>
              <a:rPr lang="en-US" sz="1200" b="1" dirty="0"/>
              <a:t>creates</a:t>
            </a:r>
          </a:p>
        </p:txBody>
      </p:sp>
      <p:sp>
        <p:nvSpPr>
          <p:cNvPr id="66" name="TextBox 65">
            <a:extLst>
              <a:ext uri="{FF2B5EF4-FFF2-40B4-BE49-F238E27FC236}">
                <a16:creationId xmlns:a16="http://schemas.microsoft.com/office/drawing/2014/main" id="{88F37F46-0468-463C-99BF-3AA5FB2C96E3}"/>
              </a:ext>
            </a:extLst>
          </p:cNvPr>
          <p:cNvSpPr txBox="1"/>
          <p:nvPr/>
        </p:nvSpPr>
        <p:spPr>
          <a:xfrm>
            <a:off x="6443110" y="3559362"/>
            <a:ext cx="967539" cy="250512"/>
          </a:xfrm>
          <a:prstGeom prst="rect">
            <a:avLst/>
          </a:prstGeom>
          <a:noFill/>
        </p:spPr>
        <p:txBody>
          <a:bodyPr wrap="square" rtlCol="0">
            <a:spAutoFit/>
          </a:bodyPr>
          <a:lstStyle/>
          <a:p>
            <a:r>
              <a:rPr lang="en-US" sz="1200" b="1" dirty="0"/>
              <a:t>generates</a:t>
            </a:r>
          </a:p>
        </p:txBody>
      </p:sp>
      <p:sp>
        <p:nvSpPr>
          <p:cNvPr id="67" name="TextBox 66">
            <a:extLst>
              <a:ext uri="{FF2B5EF4-FFF2-40B4-BE49-F238E27FC236}">
                <a16:creationId xmlns:a16="http://schemas.microsoft.com/office/drawing/2014/main" id="{88F13EEA-5C9C-4BFE-BC74-F403DD31B099}"/>
              </a:ext>
            </a:extLst>
          </p:cNvPr>
          <p:cNvSpPr txBox="1"/>
          <p:nvPr/>
        </p:nvSpPr>
        <p:spPr>
          <a:xfrm>
            <a:off x="4971445" y="1364404"/>
            <a:ext cx="2001208" cy="276999"/>
          </a:xfrm>
          <a:prstGeom prst="rect">
            <a:avLst/>
          </a:prstGeom>
          <a:noFill/>
        </p:spPr>
        <p:txBody>
          <a:bodyPr wrap="square" rtlCol="0">
            <a:spAutoFit/>
          </a:bodyPr>
          <a:lstStyle/>
          <a:p>
            <a:r>
              <a:rPr lang="en-US" sz="1200" dirty="0" err="1"/>
              <a:t>p</a:t>
            </a:r>
            <a:r>
              <a:rPr lang="en-US" sz="1200" b="1" dirty="0" err="1"/>
              <a:t>rovides_ordering_for</a:t>
            </a:r>
            <a:endParaRPr lang="en-US" sz="1200" b="1" dirty="0"/>
          </a:p>
        </p:txBody>
      </p:sp>
      <p:cxnSp>
        <p:nvCxnSpPr>
          <p:cNvPr id="68" name="Straight Arrow Connector 73">
            <a:extLst>
              <a:ext uri="{FF2B5EF4-FFF2-40B4-BE49-F238E27FC236}">
                <a16:creationId xmlns:a16="http://schemas.microsoft.com/office/drawing/2014/main" id="{0EC1F659-52D0-4007-995D-DE50D3716D76}"/>
              </a:ext>
            </a:extLst>
          </p:cNvPr>
          <p:cNvCxnSpPr>
            <a:cxnSpLocks/>
            <a:stCxn id="73" idx="1"/>
            <a:endCxn id="46" idx="3"/>
          </p:cNvCxnSpPr>
          <p:nvPr/>
        </p:nvCxnSpPr>
        <p:spPr>
          <a:xfrm rot="10800000" flipV="1">
            <a:off x="4191000" y="1637900"/>
            <a:ext cx="2627091" cy="1088431"/>
          </a:xfrm>
          <a:prstGeom prst="bentConnector3">
            <a:avLst>
              <a:gd name="adj1" fmla="val 730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84">
            <a:extLst>
              <a:ext uri="{FF2B5EF4-FFF2-40B4-BE49-F238E27FC236}">
                <a16:creationId xmlns:a16="http://schemas.microsoft.com/office/drawing/2014/main" id="{A6B2DFB1-68F9-4E1D-A3E8-C59AAB3BAF8F}"/>
              </a:ext>
            </a:extLst>
          </p:cNvPr>
          <p:cNvCxnSpPr>
            <a:cxnSpLocks/>
            <a:stCxn id="46" idx="1"/>
            <a:endCxn id="72" idx="2"/>
          </p:cNvCxnSpPr>
          <p:nvPr/>
        </p:nvCxnSpPr>
        <p:spPr>
          <a:xfrm rot="10800000">
            <a:off x="1147888" y="1857530"/>
            <a:ext cx="1923060" cy="8688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87">
            <a:extLst>
              <a:ext uri="{FF2B5EF4-FFF2-40B4-BE49-F238E27FC236}">
                <a16:creationId xmlns:a16="http://schemas.microsoft.com/office/drawing/2014/main" id="{17D334FC-F989-4DD1-8118-9C8E15665A06}"/>
              </a:ext>
            </a:extLst>
          </p:cNvPr>
          <p:cNvCxnSpPr>
            <a:cxnSpLocks/>
            <a:stCxn id="72" idx="1"/>
            <a:endCxn id="49" idx="1"/>
          </p:cNvCxnSpPr>
          <p:nvPr/>
        </p:nvCxnSpPr>
        <p:spPr>
          <a:xfrm rot="10800000" flipH="1" flipV="1">
            <a:off x="636867" y="1657184"/>
            <a:ext cx="61697" cy="4114435"/>
          </a:xfrm>
          <a:prstGeom prst="bentConnector3">
            <a:avLst>
              <a:gd name="adj1" fmla="val -30241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7B2E898-8822-4CD9-9772-4E81E2DDB53C}"/>
              </a:ext>
            </a:extLst>
          </p:cNvPr>
          <p:cNvSpPr txBox="1"/>
          <p:nvPr/>
        </p:nvSpPr>
        <p:spPr>
          <a:xfrm>
            <a:off x="457200" y="3504399"/>
            <a:ext cx="967539" cy="276999"/>
          </a:xfrm>
          <a:prstGeom prst="rect">
            <a:avLst/>
          </a:prstGeom>
          <a:noFill/>
        </p:spPr>
        <p:txBody>
          <a:bodyPr wrap="square" rtlCol="0">
            <a:spAutoFit/>
          </a:bodyPr>
          <a:lstStyle/>
          <a:p>
            <a:r>
              <a:rPr lang="en-US" sz="1200" b="1" dirty="0"/>
              <a:t>describes</a:t>
            </a:r>
          </a:p>
        </p:txBody>
      </p:sp>
      <p:sp>
        <p:nvSpPr>
          <p:cNvPr id="72" name="Rectangle: Rounded Corners 71">
            <a:extLst>
              <a:ext uri="{FF2B5EF4-FFF2-40B4-BE49-F238E27FC236}">
                <a16:creationId xmlns:a16="http://schemas.microsoft.com/office/drawing/2014/main" id="{C595BA39-19EE-42A8-A9D6-EC98E48B50DA}"/>
              </a:ext>
            </a:extLst>
          </p:cNvPr>
          <p:cNvSpPr/>
          <p:nvPr/>
        </p:nvSpPr>
        <p:spPr>
          <a:xfrm>
            <a:off x="636868" y="1456837"/>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Plan</a:t>
            </a:r>
          </a:p>
        </p:txBody>
      </p:sp>
      <p:sp>
        <p:nvSpPr>
          <p:cNvPr id="73" name="Rectangle: Rounded Corners 72">
            <a:extLst>
              <a:ext uri="{FF2B5EF4-FFF2-40B4-BE49-F238E27FC236}">
                <a16:creationId xmlns:a16="http://schemas.microsoft.com/office/drawing/2014/main" id="{EC880B90-65CB-4626-ADE3-BBE08D474D9D}"/>
              </a:ext>
            </a:extLst>
          </p:cNvPr>
          <p:cNvSpPr/>
          <p:nvPr/>
        </p:nvSpPr>
        <p:spPr>
          <a:xfrm>
            <a:off x="6818090" y="1437554"/>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Schedule</a:t>
            </a:r>
          </a:p>
        </p:txBody>
      </p:sp>
      <p:cxnSp>
        <p:nvCxnSpPr>
          <p:cNvPr id="74" name="Straight Arrow Connector 78">
            <a:extLst>
              <a:ext uri="{FF2B5EF4-FFF2-40B4-BE49-F238E27FC236}">
                <a16:creationId xmlns:a16="http://schemas.microsoft.com/office/drawing/2014/main" id="{094E515C-E5C5-456F-A5A5-8573AF4A9C72}"/>
              </a:ext>
            </a:extLst>
          </p:cNvPr>
          <p:cNvCxnSpPr>
            <a:cxnSpLocks/>
            <a:stCxn id="52" idx="0"/>
            <a:endCxn id="73" idx="2"/>
          </p:cNvCxnSpPr>
          <p:nvPr/>
        </p:nvCxnSpPr>
        <p:spPr>
          <a:xfrm rot="5400000" flipH="1" flipV="1">
            <a:off x="6811291" y="2352541"/>
            <a:ext cx="1032112" cy="352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0963E0F-9567-4156-BE31-92DC262105A2}"/>
              </a:ext>
            </a:extLst>
          </p:cNvPr>
          <p:cNvSpPr txBox="1"/>
          <p:nvPr/>
        </p:nvSpPr>
        <p:spPr>
          <a:xfrm>
            <a:off x="6619942" y="2088318"/>
            <a:ext cx="855137" cy="276999"/>
          </a:xfrm>
          <a:prstGeom prst="rect">
            <a:avLst/>
          </a:prstGeom>
          <a:noFill/>
        </p:spPr>
        <p:txBody>
          <a:bodyPr wrap="square" rtlCol="0">
            <a:spAutoFit/>
          </a:bodyPr>
          <a:lstStyle/>
          <a:p>
            <a:r>
              <a:rPr lang="en-US" sz="1200" b="1" dirty="0" err="1"/>
              <a:t>part_of</a:t>
            </a:r>
            <a:endParaRPr lang="en-US" sz="1200" b="1" dirty="0"/>
          </a:p>
        </p:txBody>
      </p:sp>
      <p:cxnSp>
        <p:nvCxnSpPr>
          <p:cNvPr id="76" name="Straight Arrow Connector 78">
            <a:extLst>
              <a:ext uri="{FF2B5EF4-FFF2-40B4-BE49-F238E27FC236}">
                <a16:creationId xmlns:a16="http://schemas.microsoft.com/office/drawing/2014/main" id="{B5F54355-4EFE-4D3F-A24E-7EAF38D191E0}"/>
              </a:ext>
            </a:extLst>
          </p:cNvPr>
          <p:cNvCxnSpPr>
            <a:cxnSpLocks/>
            <a:stCxn id="72" idx="0"/>
            <a:endCxn id="73" idx="0"/>
          </p:cNvCxnSpPr>
          <p:nvPr/>
        </p:nvCxnSpPr>
        <p:spPr>
          <a:xfrm rot="5400000" flipH="1" flipV="1">
            <a:off x="4228858" y="-1643415"/>
            <a:ext cx="19283" cy="6181222"/>
          </a:xfrm>
          <a:prstGeom prst="bentConnector3">
            <a:avLst>
              <a:gd name="adj1" fmla="val 117213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7F12768-5CC3-4E4D-87A4-825AA3B14E1E}"/>
              </a:ext>
            </a:extLst>
          </p:cNvPr>
          <p:cNvSpPr txBox="1"/>
          <p:nvPr/>
        </p:nvSpPr>
        <p:spPr>
          <a:xfrm>
            <a:off x="4238500" y="1215219"/>
            <a:ext cx="1022041" cy="250512"/>
          </a:xfrm>
          <a:prstGeom prst="rect">
            <a:avLst/>
          </a:prstGeom>
          <a:noFill/>
        </p:spPr>
        <p:txBody>
          <a:bodyPr wrap="square" rtlCol="0">
            <a:spAutoFit/>
          </a:bodyPr>
          <a:lstStyle/>
          <a:p>
            <a:r>
              <a:rPr lang="en-US" sz="1200" b="1" dirty="0"/>
              <a:t>has</a:t>
            </a:r>
          </a:p>
        </p:txBody>
      </p:sp>
      <p:cxnSp>
        <p:nvCxnSpPr>
          <p:cNvPr id="78" name="Straight Arrow Connector 78">
            <a:extLst>
              <a:ext uri="{FF2B5EF4-FFF2-40B4-BE49-F238E27FC236}">
                <a16:creationId xmlns:a16="http://schemas.microsoft.com/office/drawing/2014/main" id="{9CF1D1E1-F3EF-4082-BA67-6242DDDFF098}"/>
              </a:ext>
            </a:extLst>
          </p:cNvPr>
          <p:cNvCxnSpPr>
            <a:cxnSpLocks/>
            <a:stCxn id="73" idx="3"/>
            <a:endCxn id="50" idx="3"/>
          </p:cNvCxnSpPr>
          <p:nvPr/>
        </p:nvCxnSpPr>
        <p:spPr>
          <a:xfrm flipH="1">
            <a:off x="7836604" y="1637901"/>
            <a:ext cx="3526" cy="3735715"/>
          </a:xfrm>
          <a:prstGeom prst="bentConnector3">
            <a:avLst>
              <a:gd name="adj1" fmla="val -64832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384B988-B0B5-4DF1-B401-22449DAFD6C2}"/>
              </a:ext>
            </a:extLst>
          </p:cNvPr>
          <p:cNvSpPr txBox="1"/>
          <p:nvPr/>
        </p:nvSpPr>
        <p:spPr>
          <a:xfrm>
            <a:off x="7599222" y="3410828"/>
            <a:ext cx="1517964" cy="276999"/>
          </a:xfrm>
          <a:prstGeom prst="rect">
            <a:avLst/>
          </a:prstGeom>
          <a:noFill/>
        </p:spPr>
        <p:txBody>
          <a:bodyPr wrap="square" rtlCol="0">
            <a:spAutoFit/>
          </a:bodyPr>
          <a:lstStyle/>
          <a:p>
            <a:r>
              <a:rPr lang="en-US" sz="1200" b="1" dirty="0" err="1"/>
              <a:t>sets_parameters</a:t>
            </a:r>
            <a:endParaRPr lang="en-US" sz="1200" b="1" dirty="0"/>
          </a:p>
        </p:txBody>
      </p:sp>
      <p:sp>
        <p:nvSpPr>
          <p:cNvPr id="80" name="TextBox 79">
            <a:extLst>
              <a:ext uri="{FF2B5EF4-FFF2-40B4-BE49-F238E27FC236}">
                <a16:creationId xmlns:a16="http://schemas.microsoft.com/office/drawing/2014/main" id="{FDECDEBA-6DEF-4744-ABED-762AC7969D53}"/>
              </a:ext>
            </a:extLst>
          </p:cNvPr>
          <p:cNvSpPr txBox="1"/>
          <p:nvPr/>
        </p:nvSpPr>
        <p:spPr>
          <a:xfrm>
            <a:off x="1969418" y="2672705"/>
            <a:ext cx="967539" cy="250512"/>
          </a:xfrm>
          <a:prstGeom prst="rect">
            <a:avLst/>
          </a:prstGeom>
          <a:noFill/>
        </p:spPr>
        <p:txBody>
          <a:bodyPr wrap="square" rtlCol="0">
            <a:spAutoFit/>
          </a:bodyPr>
          <a:lstStyle/>
          <a:p>
            <a:r>
              <a:rPr lang="en-US" sz="1200" b="1" dirty="0"/>
              <a:t>change</a:t>
            </a:r>
          </a:p>
        </p:txBody>
      </p:sp>
      <p:cxnSp>
        <p:nvCxnSpPr>
          <p:cNvPr id="81" name="Straight Arrow Connector 84">
            <a:extLst>
              <a:ext uri="{FF2B5EF4-FFF2-40B4-BE49-F238E27FC236}">
                <a16:creationId xmlns:a16="http://schemas.microsoft.com/office/drawing/2014/main" id="{3BF977ED-5D29-445E-8B31-24B71408C614}"/>
              </a:ext>
            </a:extLst>
          </p:cNvPr>
          <p:cNvCxnSpPr>
            <a:cxnSpLocks/>
            <a:stCxn id="72" idx="3"/>
            <a:endCxn id="45" idx="0"/>
          </p:cNvCxnSpPr>
          <p:nvPr/>
        </p:nvCxnSpPr>
        <p:spPr>
          <a:xfrm>
            <a:off x="1658908" y="1657184"/>
            <a:ext cx="725169" cy="23722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A65B05B-BB12-4F3A-A5BB-F16B42C30AF9}"/>
              </a:ext>
            </a:extLst>
          </p:cNvPr>
          <p:cNvSpPr txBox="1"/>
          <p:nvPr/>
        </p:nvSpPr>
        <p:spPr>
          <a:xfrm>
            <a:off x="1845621" y="1439006"/>
            <a:ext cx="967539" cy="250512"/>
          </a:xfrm>
          <a:prstGeom prst="rect">
            <a:avLst/>
          </a:prstGeom>
          <a:noFill/>
        </p:spPr>
        <p:txBody>
          <a:bodyPr wrap="square" rtlCol="0">
            <a:spAutoFit/>
          </a:bodyPr>
          <a:lstStyle/>
          <a:p>
            <a:r>
              <a:rPr lang="en-US" sz="1200" b="1" dirty="0"/>
              <a:t>uses</a:t>
            </a:r>
          </a:p>
        </p:txBody>
      </p:sp>
      <p:cxnSp>
        <p:nvCxnSpPr>
          <p:cNvPr id="95" name="Straight Arrow Connector 73">
            <a:extLst>
              <a:ext uri="{FF2B5EF4-FFF2-40B4-BE49-F238E27FC236}">
                <a16:creationId xmlns:a16="http://schemas.microsoft.com/office/drawing/2014/main" id="{B5355B95-E580-4140-A479-0C00CA08E09B}"/>
              </a:ext>
            </a:extLst>
          </p:cNvPr>
          <p:cNvCxnSpPr>
            <a:cxnSpLocks/>
            <a:stCxn id="52" idx="1"/>
            <a:endCxn id="46" idx="3"/>
          </p:cNvCxnSpPr>
          <p:nvPr/>
        </p:nvCxnSpPr>
        <p:spPr>
          <a:xfrm rot="10800000">
            <a:off x="4190999" y="2726332"/>
            <a:ext cx="2623566" cy="34437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FB74ACD-CACE-4FC6-8989-DE6A6EF8A2CD}"/>
              </a:ext>
            </a:extLst>
          </p:cNvPr>
          <p:cNvSpPr txBox="1"/>
          <p:nvPr/>
        </p:nvSpPr>
        <p:spPr>
          <a:xfrm>
            <a:off x="5875977" y="2791227"/>
            <a:ext cx="855137" cy="276999"/>
          </a:xfrm>
          <a:prstGeom prst="rect">
            <a:avLst/>
          </a:prstGeom>
          <a:noFill/>
        </p:spPr>
        <p:txBody>
          <a:bodyPr wrap="square" rtlCol="0">
            <a:spAutoFit/>
          </a:bodyPr>
          <a:lstStyle/>
          <a:p>
            <a:r>
              <a:rPr lang="en-US" sz="1200" b="1" dirty="0"/>
              <a:t>trigger</a:t>
            </a:r>
          </a:p>
        </p:txBody>
      </p:sp>
      <p:cxnSp>
        <p:nvCxnSpPr>
          <p:cNvPr id="108" name="Straight Arrow Connector 73">
            <a:extLst>
              <a:ext uri="{FF2B5EF4-FFF2-40B4-BE49-F238E27FC236}">
                <a16:creationId xmlns:a16="http://schemas.microsoft.com/office/drawing/2014/main" id="{CE7E9234-2E7F-4BF6-B9DC-4D4C41234AAE}"/>
              </a:ext>
            </a:extLst>
          </p:cNvPr>
          <p:cNvCxnSpPr>
            <a:cxnSpLocks/>
            <a:stCxn id="52" idx="1"/>
            <a:endCxn id="47" idx="3"/>
          </p:cNvCxnSpPr>
          <p:nvPr/>
        </p:nvCxnSpPr>
        <p:spPr>
          <a:xfrm rot="10800000" flipV="1">
            <a:off x="4140489" y="3070706"/>
            <a:ext cx="2674076" cy="358604"/>
          </a:xfrm>
          <a:prstGeom prst="bentConnector3">
            <a:avLst>
              <a:gd name="adj1" fmla="val 48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522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Operations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a:t>11 Sep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Operations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Objects may themselves be decomposed into lower level Operations.  Different uses of the same Operations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Tree>
    <p:extLst>
      <p:ext uri="{BB962C8B-B14F-4D97-AF65-F5344CB8AC3E}">
        <p14:creationId xmlns:p14="http://schemas.microsoft.com/office/powerpoint/2010/main" val="238218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2400" dirty="0"/>
              <a:t>"Modeling, in the broadest sense, is the cost-effective use of something in place of something else for some cognitive purpose. It allows us to use something that is simpler, safer or cheaper than reality instead of reality for some purpose. </a:t>
            </a:r>
          </a:p>
          <a:p>
            <a:endParaRPr lang="en-US" sz="2400" dirty="0"/>
          </a:p>
          <a:p>
            <a:r>
              <a:rPr lang="en-US" sz="24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2800" dirty="0"/>
          </a:p>
          <a:p>
            <a:pPr lvl="1"/>
            <a:r>
              <a:rPr lang="en-US" dirty="0"/>
              <a:t>Rothenberg, Jeff. “The Nature of Modeling”, RAND, https://</a:t>
            </a:r>
            <a:r>
              <a:rPr lang="en-US" dirty="0" err="1"/>
              <a:t>www.rand.org</a:t>
            </a:r>
            <a:r>
              <a:rPr lang="en-US" dirty="0"/>
              <a:t>/content/dam/rand/pubs/notes/2007/N3027.pdf</a:t>
            </a:r>
          </a:p>
          <a:p>
            <a:pPr marL="0" indent="0">
              <a:lnSpc>
                <a:spcPct val="90000"/>
              </a:lnSpc>
              <a:spcBef>
                <a:spcPts val="600"/>
              </a:spcBef>
              <a:buClr>
                <a:srgbClr val="C403DA"/>
              </a:buClr>
              <a:defRPr/>
            </a:pPr>
            <a:endParaRPr lang="en-US" sz="2800" dirty="0">
              <a:solidFill>
                <a:srgbClr val="C403DA"/>
              </a:solidFill>
              <a:latin typeface="Arial" charset="0"/>
            </a:endParaRPr>
          </a:p>
          <a:p>
            <a:endParaRPr lang="en-US" sz="24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11 Sep 2023</a:t>
            </a:r>
            <a:endParaRPr lang="en-US" dirty="0"/>
          </a:p>
        </p:txBody>
      </p:sp>
    </p:spTree>
    <p:extLst>
      <p:ext uri="{BB962C8B-B14F-4D97-AF65-F5344CB8AC3E}">
        <p14:creationId xmlns:p14="http://schemas.microsoft.com/office/powerpoint/2010/main" val="25450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 </a:t>
            </a:r>
            <a:r>
              <a:rPr lang="en-US" sz="2400" dirty="0">
                <a:solidFill>
                  <a:srgbClr val="CC0606"/>
                </a:solidFill>
              </a:rPr>
              <a:t>(UPDATED)</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762000"/>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be used to represent both planning views and actual “as executed” views</a:t>
            </a:r>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Sep 2023</a:t>
            </a:r>
            <a:endParaRPr lang="en-US" b="0" dirty="0"/>
          </a:p>
        </p:txBody>
      </p:sp>
      <p:sp>
        <p:nvSpPr>
          <p:cNvPr id="33" name="TextBox 32">
            <a:extLst>
              <a:ext uri="{FF2B5EF4-FFF2-40B4-BE49-F238E27FC236}">
                <a16:creationId xmlns:a16="http://schemas.microsoft.com/office/drawing/2014/main" id="{59D158CD-28F4-204E-87DA-410C563516D0}"/>
              </a:ext>
            </a:extLst>
          </p:cNvPr>
          <p:cNvSpPr txBox="1"/>
          <p:nvPr/>
        </p:nvSpPr>
        <p:spPr>
          <a:xfrm>
            <a:off x="76200" y="3353812"/>
            <a:ext cx="2819400" cy="3046988"/>
          </a:xfrm>
          <a:prstGeom prst="rect">
            <a:avLst/>
          </a:prstGeom>
          <a:noFill/>
        </p:spPr>
        <p:txBody>
          <a:bodyPr wrap="square">
            <a:spAutoFit/>
          </a:bodyPr>
          <a:lstStyle/>
          <a:p>
            <a:r>
              <a:rPr lang="en-US" sz="1200" dirty="0">
                <a:solidFill>
                  <a:srgbClr val="C00000"/>
                </a:solidFill>
              </a:rPr>
              <a:t>Temporal aspects extend core ops model</a:t>
            </a:r>
          </a:p>
          <a:p>
            <a:endParaRPr lang="en-US" sz="1200" dirty="0">
              <a:solidFill>
                <a:srgbClr val="C00000"/>
              </a:solidFill>
            </a:endParaRPr>
          </a:p>
          <a:p>
            <a:r>
              <a:rPr lang="en-US" sz="1200" dirty="0">
                <a:solidFill>
                  <a:srgbClr val="C00000"/>
                </a:solidFill>
              </a:rPr>
              <a:t>Plan = Captures the (acceptable) balance of risk vs. result in generating an operational product.  E.g. Nominal or Off-nominal plans.</a:t>
            </a:r>
          </a:p>
          <a:p>
            <a:endParaRPr lang="en-US" sz="1200" dirty="0">
              <a:solidFill>
                <a:srgbClr val="C00000"/>
              </a:solidFill>
            </a:endParaRPr>
          </a:p>
          <a:p>
            <a:r>
              <a:rPr lang="en-US" sz="1200" dirty="0">
                <a:solidFill>
                  <a:srgbClr val="C00000"/>
                </a:solidFill>
              </a:rPr>
              <a:t>Schedule = Captures temporal context for Plan.  (e.g. keeps track of </a:t>
            </a:r>
            <a:r>
              <a:rPr lang="en-US" sz="1200" dirty="0" err="1">
                <a:solidFill>
                  <a:srgbClr val="C00000"/>
                </a:solidFill>
              </a:rPr>
              <a:t>SoE</a:t>
            </a:r>
            <a:r>
              <a:rPr lang="en-US" sz="1200" dirty="0">
                <a:solidFill>
                  <a:srgbClr val="C00000"/>
                </a:solidFill>
              </a:rPr>
              <a:t> &lt;anomaly vs. “as predicted/expected”&gt;)</a:t>
            </a:r>
          </a:p>
          <a:p>
            <a:endParaRPr lang="en-US" sz="1200" dirty="0">
              <a:solidFill>
                <a:srgbClr val="C00000"/>
              </a:solidFill>
            </a:endParaRPr>
          </a:p>
          <a:p>
            <a:r>
              <a:rPr lang="en-US" sz="1200" dirty="0">
                <a:solidFill>
                  <a:srgbClr val="C00000"/>
                </a:solidFill>
              </a:rPr>
              <a:t>Process = What needs to happen in the plan to generate an operational product.</a:t>
            </a:r>
          </a:p>
        </p:txBody>
      </p:sp>
      <p:cxnSp>
        <p:nvCxnSpPr>
          <p:cNvPr id="19" name="Straight Arrow Connector 18">
            <a:extLst>
              <a:ext uri="{FF2B5EF4-FFF2-40B4-BE49-F238E27FC236}">
                <a16:creationId xmlns:a16="http://schemas.microsoft.com/office/drawing/2014/main" id="{BB3DF91E-4632-450D-BB38-15D49E804FFC}"/>
              </a:ext>
            </a:extLst>
          </p:cNvPr>
          <p:cNvCxnSpPr>
            <a:cxnSpLocks/>
          </p:cNvCxnSpPr>
          <p:nvPr/>
        </p:nvCxnSpPr>
        <p:spPr bwMode="auto">
          <a:xfrm flipH="1">
            <a:off x="8206460" y="3084731"/>
            <a:ext cx="287794" cy="344269"/>
          </a:xfrm>
          <a:prstGeom prst="straightConnector1">
            <a:avLst/>
          </a:prstGeom>
          <a:solidFill>
            <a:srgbClr val="FFFFFF"/>
          </a:solidFill>
          <a:ln w="9525" cap="flat" cmpd="sng" algn="ctr">
            <a:solidFill>
              <a:srgbClr val="CC0606"/>
            </a:solidFill>
            <a:prstDash val="solid"/>
            <a:round/>
            <a:headEnd type="none" w="med" len="med"/>
            <a:tailEnd type="triangle"/>
          </a:ln>
          <a:effectLst/>
        </p:spPr>
      </p:cxnSp>
    </p:spTree>
    <p:extLst>
      <p:ext uri="{BB962C8B-B14F-4D97-AF65-F5344CB8AC3E}">
        <p14:creationId xmlns:p14="http://schemas.microsoft.com/office/powerpoint/2010/main" val="40620233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Operations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2000" dirty="0"/>
              <a:t>For the Operations Viewpoint we need a self-consistent set of terms and associated definitions.  </a:t>
            </a:r>
          </a:p>
          <a:p>
            <a:pPr lvl="1"/>
            <a:r>
              <a:rPr lang="en-US" sz="1600" dirty="0"/>
              <a:t>Process:</a:t>
            </a:r>
          </a:p>
          <a:p>
            <a:pPr lvl="2"/>
            <a:r>
              <a:rPr lang="en-US" sz="1200" u="sng" dirty="0"/>
              <a:t>“set of interrelated or interacting activities which transforms inputs into outputs” NIST</a:t>
            </a:r>
          </a:p>
          <a:p>
            <a:pPr lvl="1"/>
            <a:r>
              <a:rPr lang="en-US" sz="1600" dirty="0"/>
              <a:t>Activity:</a:t>
            </a:r>
          </a:p>
          <a:p>
            <a:pPr lvl="2"/>
            <a:r>
              <a:rPr lang="en-US" sz="1200" u="sng" dirty="0"/>
              <a:t>“Set of cohesive tasks of a process.” NIST</a:t>
            </a:r>
            <a:endParaRPr lang="en-US" sz="1200" dirty="0"/>
          </a:p>
          <a:p>
            <a:pPr lvl="1"/>
            <a:r>
              <a:rPr lang="en-US" sz="1600" dirty="0"/>
              <a:t>Procedure:</a:t>
            </a:r>
          </a:p>
          <a:p>
            <a:pPr lvl="2"/>
            <a:r>
              <a:rPr lang="en-US" sz="1200" u="sng" dirty="0"/>
              <a:t>“An ordered set of tasks for performing some action.” Wikipedia</a:t>
            </a:r>
          </a:p>
          <a:p>
            <a:pPr lvl="2"/>
            <a:r>
              <a:rPr lang="en-US" sz="1200" dirty="0"/>
              <a:t>Std Operations Procedure - A set of instructions used to describe a process or procedure that performs an explicit task or explicit reaction to a given event.” NIST</a:t>
            </a:r>
            <a:endParaRPr lang="en-US" sz="1200" u="sng" dirty="0"/>
          </a:p>
          <a:p>
            <a:pPr lvl="1"/>
            <a:r>
              <a:rPr lang="en-US" sz="1600" dirty="0"/>
              <a:t>Task:</a:t>
            </a:r>
          </a:p>
          <a:p>
            <a:pPr lvl="2"/>
            <a:r>
              <a:rPr lang="en-US" sz="1200" u="sng" dirty="0"/>
              <a:t>“A Task is a specific defined piece of work that, combined with other identified Tasks, composes the work in a specific specialty area or work role.”  NIST</a:t>
            </a:r>
          </a:p>
          <a:p>
            <a:pPr lvl="1"/>
            <a:r>
              <a:rPr lang="en-US" sz="1600" dirty="0"/>
              <a:t>Action:</a:t>
            </a:r>
          </a:p>
          <a:p>
            <a:pPr lvl="2"/>
            <a:r>
              <a:rPr lang="en-US" sz="12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600" dirty="0"/>
              <a:t>Product:</a:t>
            </a:r>
          </a:p>
          <a:p>
            <a:pPr lvl="2"/>
            <a:r>
              <a:rPr lang="en-US" sz="1200" u="sng" dirty="0"/>
              <a:t>“Result of a process. Note: A system as a “product” is what is delivered by systems engineering.” NIST</a:t>
            </a:r>
          </a:p>
          <a:p>
            <a:pPr lvl="2"/>
            <a:endParaRPr lang="en-US" sz="12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Sep 2023</a:t>
            </a:r>
            <a:endParaRPr lang="en-US" b="0" dirty="0"/>
          </a:p>
        </p:txBody>
      </p:sp>
      <p:sp>
        <p:nvSpPr>
          <p:cNvPr id="33" name="TextBox 32">
            <a:extLst>
              <a:ext uri="{FF2B5EF4-FFF2-40B4-BE49-F238E27FC236}">
                <a16:creationId xmlns:a16="http://schemas.microsoft.com/office/drawing/2014/main" id="{74D2BB9A-E887-7746-99C3-2A695C37B3F8}"/>
              </a:ext>
            </a:extLst>
          </p:cNvPr>
          <p:cNvSpPr txBox="1"/>
          <p:nvPr/>
        </p:nvSpPr>
        <p:spPr>
          <a:xfrm>
            <a:off x="2743200" y="5562600"/>
            <a:ext cx="3356968" cy="400110"/>
          </a:xfrm>
          <a:prstGeom prst="rect">
            <a:avLst/>
          </a:prstGeom>
          <a:noFill/>
        </p:spPr>
        <p:txBody>
          <a:bodyPr wrap="square">
            <a:spAutoFit/>
          </a:bodyPr>
          <a:lstStyle/>
          <a:p>
            <a:r>
              <a:rPr lang="en-US" sz="1000" u="sng" dirty="0">
                <a:solidFill>
                  <a:srgbClr val="C00000"/>
                </a:solidFill>
              </a:rPr>
              <a:t>See temporal aspects slide</a:t>
            </a:r>
          </a:p>
          <a:p>
            <a:endParaRPr lang="en-US" sz="1000" u="sng" dirty="0">
              <a:solidFill>
                <a:srgbClr val="C00000"/>
              </a:solidFill>
            </a:endParaRPr>
          </a:p>
        </p:txBody>
      </p:sp>
    </p:spTree>
    <p:extLst>
      <p:ext uri="{BB962C8B-B14F-4D97-AF65-F5344CB8AC3E}">
        <p14:creationId xmlns:p14="http://schemas.microsoft.com/office/powerpoint/2010/main" val="13501615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Operations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May show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Operations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within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represent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11 Sep 2023</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11 Sep 2023</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229141" y="1549678"/>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391173" y="2449864"/>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71375" y="2272866"/>
            <a:ext cx="353994" cy="2"/>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229141"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5400000">
            <a:off x="6663604" y="3015631"/>
            <a:ext cx="369536" cy="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01903"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589467" cy="13900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656008" y="2099249"/>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a:stCxn id="75" idx="2"/>
          </p:cNvCxnSpPr>
          <p:nvPr/>
        </p:nvCxnSpPr>
        <p:spPr bwMode="auto">
          <a:xfrm rot="16200000" flipH="1">
            <a:off x="4936150" y="2536258"/>
            <a:ext cx="205676" cy="39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stCxn id="108" idx="1"/>
            <a:endCxn id="25" idx="6"/>
          </p:cNvCxnSpPr>
          <p:nvPr/>
        </p:nvCxnSpPr>
        <p:spPr bwMode="auto">
          <a:xfrm rot="10800000" flipV="1">
            <a:off x="7467601" y="3238500"/>
            <a:ext cx="459081"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16200000" flipH="1">
            <a:off x="4335463" y="-963229"/>
            <a:ext cx="17831" cy="5007983"/>
          </a:xfrm>
          <a:prstGeom prst="bentConnector3">
            <a:avLst>
              <a:gd name="adj1" fmla="val -1282037"/>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a:endCxn id="75" idx="0"/>
          </p:cNvCxnSpPr>
          <p:nvPr/>
        </p:nvCxnSpPr>
        <p:spPr bwMode="auto">
          <a:xfrm rot="16200000" flipH="1">
            <a:off x="4876224" y="1938465"/>
            <a:ext cx="256908" cy="6466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903345"/>
            <a:ext cx="4493538"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Extensions</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 Distribution / frame of reference)</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Constraints</a:t>
            </a:r>
          </a:p>
          <a:p>
            <a:pPr marL="285750" indent="-285750">
              <a:buFont typeface="Arial" panose="020B0604020202020204" pitchFamily="34" charset="0"/>
              <a:buChar char="•"/>
            </a:pPr>
            <a:endParaRPr kumimoji="1" lang="en-US" altLang="ja-JP" sz="1400" b="0" dirty="0">
              <a:latin typeface="Arial" panose="020B0604020202020204" pitchFamily="34" charset="0"/>
              <a:ea typeface="Osaka" charset="-128"/>
            </a:endParaRP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5969" y="5231707"/>
            <a:ext cx="4366448" cy="1200329"/>
          </a:xfrm>
          <a:prstGeom prst="rect">
            <a:avLst/>
          </a:prstGeom>
        </p:spPr>
        <p:txBody>
          <a:bodyPr wrap="square">
            <a:spAutoFit/>
          </a:bodyPr>
          <a:lstStyle/>
          <a:p>
            <a:r>
              <a:rPr lang="en-US" sz="900" u="sng" dirty="0">
                <a:solidFill>
                  <a:srgbClr val="0070C0"/>
                </a:solidFill>
              </a:rPr>
              <a:t>Component (Node): </a:t>
            </a:r>
            <a:r>
              <a:rPr lang="en-US" sz="900" dirty="0">
                <a:solidFill>
                  <a:srgbClr val="0070C0"/>
                </a:solidFill>
              </a:rPr>
              <a:t>A model of a space data system physical entity operating in a physical environment. A Node is a configuration of Engineering Objects forming a single unit for the purpose of location in space, and embodying a set of processing, storage and communication functions. </a:t>
            </a:r>
          </a:p>
          <a:p>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Sep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a:p>
            <a:pPr algn="ctr"/>
            <a:r>
              <a:rPr lang="en-US" sz="1200" dirty="0">
                <a:solidFill>
                  <a:schemeClr val="bg1"/>
                </a:solidFill>
              </a:rPr>
              <a:t>(Link)</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5601191" y="4475608"/>
            <a:ext cx="1083954"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A9E0550E-D9BD-3B03-4D98-192C198415A0}"/>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18FFAF19-4C68-30E6-884E-C344D6148C99}"/>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173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11 Sep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11 Sep 2023</a:t>
            </a:r>
          </a:p>
        </p:txBody>
      </p:sp>
    </p:spTree>
    <p:extLst>
      <p:ext uri="{BB962C8B-B14F-4D97-AF65-F5344CB8AC3E}">
        <p14:creationId xmlns:p14="http://schemas.microsoft.com/office/powerpoint/2010/main" val="23030193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Viewpoint - </a:t>
            </a:r>
            <a:br>
              <a:rPr lang="en-US" sz="2000" dirty="0"/>
            </a:br>
            <a:r>
              <a:rPr lang="en-US" sz="2000" dirty="0"/>
              <a:t>Component / Connector Derived VP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11 Sep 2023</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1200329"/>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 _ </a:t>
            </a:r>
            <a:r>
              <a:rPr lang="en-GB" dirty="0" err="1">
                <a:solidFill>
                  <a:srgbClr val="FF0000"/>
                </a:solidFill>
              </a:rPr>
              <a:t>reqork</a:t>
            </a:r>
            <a:endParaRPr lang="en-GB" dirty="0">
              <a:solidFill>
                <a:srgbClr val="FF0000"/>
              </a:solidFill>
            </a:endParaRPr>
          </a:p>
          <a:p>
            <a:pPr algn="ctr"/>
            <a:r>
              <a:rPr lang="en-GB" dirty="0">
                <a:solidFill>
                  <a:srgbClr val="FF0000"/>
                </a:solidFill>
              </a:rPr>
              <a:t>Thermal VP and ??? Fred</a:t>
            </a:r>
            <a:endParaRPr lang="en-US" dirty="0">
              <a:solidFill>
                <a:srgbClr val="FF0000"/>
              </a:solidFill>
            </a:endParaRPr>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11 Sep 2023</a:t>
            </a:r>
            <a:endParaRPr lang="en-US" dirty="0"/>
          </a:p>
        </p:txBody>
      </p:sp>
      <p:sp>
        <p:nvSpPr>
          <p:cNvPr id="57" name="Line 37">
            <a:extLst>
              <a:ext uri="{FF2B5EF4-FFF2-40B4-BE49-F238E27FC236}">
                <a16:creationId xmlns:a16="http://schemas.microsoft.com/office/drawing/2014/main" id="{4C063255-5986-2C43-943F-7D226F89E50C}"/>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511864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Sep 2023</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Derived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deriving other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Structural / Mechanical View can be directly derived from Physical View</a:t>
            </a:r>
          </a:p>
          <a:p>
            <a:pPr lvl="1"/>
            <a:r>
              <a:rPr lang="en-US" dirty="0"/>
              <a:t>Same sets of Components,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Thermal &amp; Power views may also be similarly modeled using PPT diagrams</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a:xfrm>
            <a:off x="457200" y="0"/>
            <a:ext cx="8229600" cy="792162"/>
          </a:xfrm>
        </p:spPr>
        <p:txBody>
          <a:bodyPr/>
          <a:lstStyle/>
          <a:p>
            <a:r>
              <a:rPr lang="en-US" altLang="en-US" sz="2400" kern="1200" dirty="0">
                <a:latin typeface="Arial" charset="0"/>
                <a:ea typeface="ＭＳ Ｐゴシック" charset="0"/>
              </a:rPr>
              <a:t>Proposal for Physical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deriving Connectivity View)</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Use RASDS Information VP approach, with semi-formal ontologies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504151"/>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490122"/>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937653"/>
            <a:ext cx="1374969"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rPr>
              <a:t>Enterprise</a:t>
            </a:r>
            <a:endParaRPr kumimoji="1" lang="ja-JP" altLang="en-US" sz="1600" b="1" dirty="0">
              <a:solidFill>
                <a:srgbClr val="00B05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606091"/>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338" y="5280543"/>
            <a:ext cx="1696055"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3055908"/>
            <a:ext cx="1487506" cy="338554"/>
          </a:xfrm>
          <a:prstGeom prst="rect">
            <a:avLst/>
          </a:prstGeom>
          <a:noFill/>
        </p:spPr>
        <p:txBody>
          <a:bodyPr wrap="square" rtlCol="0">
            <a:spAutoFit/>
          </a:bodyPr>
          <a:lstStyle/>
          <a:p>
            <a:r>
              <a:rPr kumimoji="1" lang="en-US" altLang="ja-JP" sz="1600" b="1" dirty="0">
                <a:solidFill>
                  <a:srgbClr val="0070C0"/>
                </a:solidFill>
                <a:latin typeface="Cambria" panose="02040503050406030204" pitchFamily="18" charset="0"/>
              </a:rPr>
              <a:t>Function</a:t>
            </a:r>
            <a:endParaRPr kumimoji="1" lang="ja-JP" altLang="en-US" sz="1600" b="1" dirty="0">
              <a:solidFill>
                <a:srgbClr val="0070C0"/>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643014"/>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695159"/>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655479"/>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623646"/>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573971"/>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5136357"/>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54547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32846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86361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65632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415757"/>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4089484"/>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947272"/>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3146200"/>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445172"/>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504151"/>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4110307"/>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78249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401466"/>
            <a:ext cx="1696055" cy="584775"/>
          </a:xfrm>
          <a:prstGeom prst="rect">
            <a:avLst/>
          </a:prstGeom>
          <a:noFill/>
        </p:spPr>
        <p:txBody>
          <a:bodyPr wrap="square" rtlCol="0">
            <a:spAutoFit/>
          </a:bodyPr>
          <a:lstStyle/>
          <a:p>
            <a:r>
              <a:rPr lang="en-US" altLang="ja-JP" sz="1600" b="1" dirty="0">
                <a:solidFill>
                  <a:schemeClr val="accent4">
                    <a:lumMod val="75000"/>
                  </a:schemeClr>
                </a:solidFill>
                <a:latin typeface="Cambria" panose="02040503050406030204" pitchFamily="18" charset="0"/>
                <a:ea typeface="Cambria" panose="02040503050406030204" pitchFamily="18" charset="0"/>
              </a:rPr>
              <a:t>Connectivity</a:t>
            </a:r>
          </a:p>
          <a:p>
            <a:r>
              <a:rPr kumimoji="1" lang="en-US" altLang="ja-JP" sz="1600" b="1" dirty="0">
                <a:solidFill>
                  <a:schemeClr val="accent4">
                    <a:lumMod val="75000"/>
                  </a:schemeClr>
                </a:solidFill>
                <a:latin typeface="Cambria" panose="02040503050406030204" pitchFamily="18" charset="0"/>
                <a:ea typeface="Cambria" panose="02040503050406030204" pitchFamily="18" charset="0"/>
              </a:rPr>
              <a:t>(Structure)</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4114800"/>
            <a:ext cx="1858472" cy="338554"/>
          </a:xfrm>
          <a:prstGeom prst="rect">
            <a:avLst/>
          </a:prstGeom>
          <a:noFill/>
        </p:spPr>
        <p:txBody>
          <a:bodyPr wrap="square" rtlCol="0">
            <a:spAutoFit/>
          </a:bodyPr>
          <a:lstStyle/>
          <a:p>
            <a:r>
              <a:rPr kumimoji="1" lang="en-US" altLang="ja-JP" sz="1600" b="1" dirty="0">
                <a:solidFill>
                  <a:schemeClr val="accent6">
                    <a:lumMod val="50000"/>
                  </a:schemeClr>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442279"/>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6058991"/>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765601"/>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6268307"/>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832375"/>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698980"/>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604938"/>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340820"/>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94E6C4A-4192-9AAA-BE9E-953417E623ED}"/>
              </a:ext>
            </a:extLst>
          </p:cNvPr>
          <p:cNvSpPr txBox="1"/>
          <p:nvPr/>
        </p:nvSpPr>
        <p:spPr>
          <a:xfrm>
            <a:off x="14724" y="-17307"/>
            <a:ext cx="9144000" cy="584775"/>
          </a:xfrm>
          <a:prstGeom prst="rect">
            <a:avLst/>
          </a:prstGeom>
        </p:spPr>
        <p:txBody>
          <a:bodyPr vert="horz"/>
          <a:lstStyle>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dirty="0"/>
              <a:t>Proposed Utilization of RASDS/RASDS++</a:t>
            </a:r>
            <a:endParaRPr lang="ja-JP" altLang="en-US" dirty="0"/>
          </a:p>
        </p:txBody>
      </p: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484192"/>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3047797"/>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3050817"/>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645522" y="3968683"/>
            <a:ext cx="1357228" cy="293933"/>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Protocol</a:t>
            </a:r>
            <a:endParaRPr kumimoji="1" lang="ja-JP" altLang="en-US" sz="1300" dirty="0">
              <a:solidFill>
                <a:schemeClr val="accent6">
                  <a:lumMod val="75000"/>
                </a:schemeClr>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5157013" y="3962152"/>
            <a:ext cx="682290" cy="235090"/>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RF</a:t>
            </a:r>
            <a:endParaRPr kumimoji="1" lang="ja-JP" altLang="en-US" sz="1300" dirty="0">
              <a:solidFill>
                <a:schemeClr val="accent6">
                  <a:lumMod val="75000"/>
                </a:schemeClr>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482200"/>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476191"/>
            <a:ext cx="1569224" cy="297511"/>
          </a:xfrm>
          <a:prstGeom prst="ellipse">
            <a:avLst/>
          </a:prstGeom>
          <a:solidFill>
            <a:schemeClr val="accent6">
              <a:lumMod val="60000"/>
              <a:lumOff val="40000"/>
            </a:scheme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Data model</a:t>
            </a:r>
            <a:endParaRPr kumimoji="1" lang="ja-JP" altLang="en-US" sz="1300" dirty="0">
              <a:solidFill>
                <a:schemeClr val="accent6">
                  <a:lumMod val="75000"/>
                </a:schemeClr>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920685"/>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157">
            <a:extLst>
              <a:ext uri="{FF2B5EF4-FFF2-40B4-BE49-F238E27FC236}">
                <a16:creationId xmlns:a16="http://schemas.microsoft.com/office/drawing/2014/main" id="{4E405ADE-EEAD-C68D-8D70-60E5683F776B}"/>
              </a:ext>
            </a:extLst>
          </p:cNvPr>
          <p:cNvGrpSpPr/>
          <p:nvPr/>
        </p:nvGrpSpPr>
        <p:grpSpPr>
          <a:xfrm>
            <a:off x="2648916" y="1421517"/>
            <a:ext cx="4486151" cy="1466730"/>
            <a:chOff x="2674516" y="1225025"/>
            <a:chExt cx="4486151" cy="1466730"/>
          </a:xfrm>
        </p:grpSpPr>
        <p:sp>
          <p:nvSpPr>
            <p:cNvPr id="8" name="フローチャート: データ 7">
              <a:extLst>
                <a:ext uri="{FF2B5EF4-FFF2-40B4-BE49-F238E27FC236}">
                  <a16:creationId xmlns:a16="http://schemas.microsoft.com/office/drawing/2014/main" id="{E688FDC7-CDA2-510E-FE04-73DA1DD2BA1E}"/>
                </a:ext>
              </a:extLst>
            </p:cNvPr>
            <p:cNvSpPr/>
            <p:nvPr/>
          </p:nvSpPr>
          <p:spPr>
            <a:xfrm>
              <a:off x="2674516" y="1243463"/>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rot="2539700">
              <a:off x="3863480" y="1388584"/>
              <a:ext cx="709782" cy="1196330"/>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68976" y="124346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123131" y="19546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40449" y="1587340"/>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40535" y="241715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51017" y="126934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79070" y="123056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94110" y="12454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88588" y="122502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94952" y="1289020"/>
              <a:ext cx="357551" cy="638408"/>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80388" y="217528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220770" y="1759473"/>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71511" y="139345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1B708FEB-E7A0-98E2-D571-35C55285BA7E}"/>
              </a:ext>
            </a:extLst>
          </p:cNvPr>
          <p:cNvCxnSpPr>
            <a:cxnSpLocks/>
          </p:cNvCxnSpPr>
          <p:nvPr/>
        </p:nvCxnSpPr>
        <p:spPr>
          <a:xfrm flipH="1">
            <a:off x="3957262" y="2093234"/>
            <a:ext cx="1066" cy="34963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450E21F-3DA8-D54A-44E1-E77FEB0D3294}"/>
              </a:ext>
            </a:extLst>
          </p:cNvPr>
          <p:cNvCxnSpPr>
            <a:cxnSpLocks/>
          </p:cNvCxnSpPr>
          <p:nvPr/>
        </p:nvCxnSpPr>
        <p:spPr>
          <a:xfrm>
            <a:off x="4321778" y="1904288"/>
            <a:ext cx="0" cy="30529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326536"/>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1" name="グループ化 160">
            <a:extLst>
              <a:ext uri="{FF2B5EF4-FFF2-40B4-BE49-F238E27FC236}">
                <a16:creationId xmlns:a16="http://schemas.microsoft.com/office/drawing/2014/main" id="{8D179726-6027-BCE9-5211-61ABD02EADF1}"/>
              </a:ext>
            </a:extLst>
          </p:cNvPr>
          <p:cNvGrpSpPr/>
          <p:nvPr/>
        </p:nvGrpSpPr>
        <p:grpSpPr>
          <a:xfrm>
            <a:off x="2623188" y="914183"/>
            <a:ext cx="4486151" cy="1438513"/>
            <a:chOff x="7609753" y="512433"/>
            <a:chExt cx="4486151" cy="1438513"/>
          </a:xfrm>
        </p:grpSpPr>
        <p:sp>
          <p:nvSpPr>
            <p:cNvPr id="59" name="フローチャート: データ 58">
              <a:extLst>
                <a:ext uri="{FF2B5EF4-FFF2-40B4-BE49-F238E27FC236}">
                  <a16:creationId xmlns:a16="http://schemas.microsoft.com/office/drawing/2014/main" id="{CB68DF6A-222B-3A22-B97B-5BDB252B928C}"/>
                </a:ext>
              </a:extLst>
            </p:cNvPr>
            <p:cNvSpPr/>
            <p:nvPr/>
          </p:nvSpPr>
          <p:spPr>
            <a:xfrm>
              <a:off x="7609753" y="528537"/>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7770790" y="512433"/>
              <a:ext cx="4225506" cy="1438513"/>
              <a:chOff x="7770790" y="512433"/>
              <a:chExt cx="4225506" cy="1438513"/>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528537"/>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12397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8786289" y="625106"/>
              <a:ext cx="709782" cy="1196330"/>
            </a:xfrm>
            <a:prstGeom prst="ellipse">
              <a:avLst/>
            </a:prstGeom>
            <a:solidFill>
              <a:srgbClr val="C5E0B4">
                <a:alpha val="7098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10027350" y="594770"/>
              <a:ext cx="432804" cy="609408"/>
            </a:xfrm>
            <a:prstGeom prst="ellipse">
              <a:avLst/>
            </a:prstGeom>
            <a:solidFill>
              <a:srgbClr val="C5E0B4">
                <a:alpha val="6000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gr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533094"/>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74">
            <a:extLst>
              <a:ext uri="{FF2B5EF4-FFF2-40B4-BE49-F238E27FC236}">
                <a16:creationId xmlns:a16="http://schemas.microsoft.com/office/drawing/2014/main" id="{F13B3091-3F30-E95E-19A5-070EE3B8BCC3}"/>
              </a:ext>
            </a:extLst>
          </p:cNvPr>
          <p:cNvSpPr txBox="1"/>
          <p:nvPr/>
        </p:nvSpPr>
        <p:spPr>
          <a:xfrm>
            <a:off x="287167" y="381000"/>
            <a:ext cx="8645236" cy="757130"/>
          </a:xfrm>
          <a:prstGeom prst="rect">
            <a:avLst/>
          </a:prstGeom>
        </p:spPr>
        <p:txBody>
          <a:bodyPr vert="horz"/>
          <a:lstStyle>
            <a:defPPr>
              <a:defRPr lang="en-US"/>
            </a:defPPr>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sz="1600" dirty="0"/>
              <a:t>3D-view of views: Viewpoints, adding Lifecycle, Scope dimensions</a:t>
            </a:r>
            <a:endParaRPr lang="ja-JP" altLang="en-US" sz="1600" dirty="0"/>
          </a:p>
        </p:txBody>
      </p: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351927"/>
            <a:ext cx="865942" cy="492443"/>
          </a:xfrm>
          <a:prstGeom prst="rect">
            <a:avLst/>
          </a:prstGeom>
          <a:noFill/>
        </p:spPr>
        <p:txBody>
          <a:bodyPr wrap="none" rtlCol="0">
            <a:spAutoFit/>
          </a:bodyPr>
          <a:lstStyle/>
          <a:p>
            <a:pPr algn="ctr"/>
            <a:r>
              <a:rPr kumimoji="1" lang="en-US" altLang="ja-JP" sz="1300" dirty="0">
                <a:solidFill>
                  <a:srgbClr val="00B050"/>
                </a:solidFill>
                <a:latin typeface="Cambria" panose="02040503050406030204" pitchFamily="18" charset="0"/>
                <a:ea typeface="Cambria" panose="02040503050406030204" pitchFamily="18" charset="0"/>
              </a:rPr>
              <a:t>Business</a:t>
            </a:r>
          </a:p>
          <a:p>
            <a:pPr algn="ctr"/>
            <a:r>
              <a:rPr kumimoji="1" lang="en-US" altLang="ja-JP" sz="1300" dirty="0">
                <a:solidFill>
                  <a:srgbClr val="00B050"/>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691607"/>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615017"/>
            <a:ext cx="1696055" cy="338554"/>
          </a:xfrm>
          <a:prstGeom prst="rect">
            <a:avLst/>
          </a:prstGeom>
          <a:noFill/>
        </p:spPr>
        <p:txBody>
          <a:bodyPr wrap="square" rtlCol="0">
            <a:spAutoFit/>
          </a:bodyPr>
          <a:lstStyle/>
          <a:p>
            <a:r>
              <a:rPr kumimoji="1" lang="en-US" altLang="ja-JP" sz="1600" b="1" dirty="0">
                <a:solidFill>
                  <a:srgbClr val="7030A0"/>
                </a:solidFill>
                <a:latin typeface="Cambria" panose="02040503050406030204" pitchFamily="18" charset="0"/>
                <a:ea typeface="Cambria" panose="02040503050406030204" pitchFamily="18" charset="0"/>
              </a:rPr>
              <a:t>Operations</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875147"/>
            <a:ext cx="1643078" cy="340539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4724" y="6285374"/>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10" name="Date Placeholder 9">
            <a:extLst>
              <a:ext uri="{FF2B5EF4-FFF2-40B4-BE49-F238E27FC236}">
                <a16:creationId xmlns:a16="http://schemas.microsoft.com/office/drawing/2014/main" id="{AA2DE28C-1149-096D-14C4-6A71DA2FF984}"/>
              </a:ext>
            </a:extLst>
          </p:cNvPr>
          <p:cNvSpPr>
            <a:spLocks noGrp="1"/>
          </p:cNvSpPr>
          <p:nvPr>
            <p:ph type="dt" sz="half" idx="10"/>
          </p:nvPr>
        </p:nvSpPr>
        <p:spPr/>
        <p:txBody>
          <a:bodyPr/>
          <a:lstStyle/>
          <a:p>
            <a:r>
              <a:rPr lang="en-US"/>
              <a:t>11 Sep 2023</a:t>
            </a:r>
            <a:endParaRPr lang="en-US" dirty="0"/>
          </a:p>
        </p:txBody>
      </p:sp>
      <p:sp>
        <p:nvSpPr>
          <p:cNvPr id="33" name="TextBox 32">
            <a:extLst>
              <a:ext uri="{FF2B5EF4-FFF2-40B4-BE49-F238E27FC236}">
                <a16:creationId xmlns:a16="http://schemas.microsoft.com/office/drawing/2014/main" id="{AD014943-2A0D-6204-E677-4991E4B4282A}"/>
              </a:ext>
            </a:extLst>
          </p:cNvPr>
          <p:cNvSpPr txBox="1"/>
          <p:nvPr/>
        </p:nvSpPr>
        <p:spPr>
          <a:xfrm>
            <a:off x="62152" y="577702"/>
            <a:ext cx="4579494" cy="707886"/>
          </a:xfrm>
          <a:prstGeom prst="rect">
            <a:avLst/>
          </a:prstGeom>
          <a:noFill/>
        </p:spPr>
        <p:txBody>
          <a:bodyPr wrap="square">
            <a:spAutoFit/>
          </a:bodyPr>
          <a:lstStyle/>
          <a:p>
            <a:r>
              <a:rPr kumimoji="1" lang="en-US" altLang="ja-JP" sz="2000" b="1" dirty="0">
                <a:solidFill>
                  <a:srgbClr val="FF0000"/>
                </a:solidFill>
                <a:latin typeface="Cambria" panose="02040503050406030204" pitchFamily="18" charset="0"/>
                <a:ea typeface="Cambria" panose="02040503050406030204" pitchFamily="18" charset="0"/>
              </a:rPr>
              <a:t>Try to align the colors of VP &amp; objects w/ RASDS canonical choices</a:t>
            </a:r>
            <a:endParaRPr lang="en-US" sz="2000" dirty="0"/>
          </a:p>
        </p:txBody>
      </p:sp>
    </p:spTree>
    <p:extLst>
      <p:ext uri="{BB962C8B-B14F-4D97-AF65-F5344CB8AC3E}">
        <p14:creationId xmlns:p14="http://schemas.microsoft.com/office/powerpoint/2010/main" val="4151551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a:xfrm>
            <a:off x="457200" y="856077"/>
            <a:ext cx="8229600" cy="4800600"/>
          </a:xfrm>
        </p:spPr>
        <p:txBody>
          <a:bodyPr/>
          <a:lstStyle/>
          <a:p>
            <a:r>
              <a:rPr lang="en-US" sz="2000" dirty="0"/>
              <a:t>In many systems architecture contexts explicitly identify different kinds of objects, and different hierarchies or aggregates of objects, that are needed in the domain:</a:t>
            </a:r>
          </a:p>
          <a:p>
            <a:pPr lvl="1"/>
            <a:r>
              <a:rPr lang="en-US" sz="1800" dirty="0"/>
              <a:t>Enterprise: mission phases, org structures, requirements decomposition “levels”</a:t>
            </a:r>
          </a:p>
          <a:p>
            <a:pPr lvl="1"/>
            <a:r>
              <a:rPr lang="en-US" sz="1800" dirty="0"/>
              <a:t>Functions: high level “functional groups”, “complex functions”, “atomic functions”</a:t>
            </a:r>
          </a:p>
          <a:p>
            <a:pPr lvl="1"/>
            <a:r>
              <a:rPr lang="en-US" sz="1800" dirty="0"/>
              <a:t>System Elements: systems, subsystems, elements, devices, components …</a:t>
            </a:r>
          </a:p>
          <a:p>
            <a:pPr lvl="1"/>
            <a:r>
              <a:rPr lang="en-US" sz="1800" dirty="0"/>
              <a:t>Aggregation: of objects with similar purposes, data types, uses, …</a:t>
            </a:r>
          </a:p>
          <a:p>
            <a:pPr lvl="1"/>
            <a:endParaRPr lang="en-US" sz="1800" dirty="0"/>
          </a:p>
          <a:p>
            <a:r>
              <a:rPr lang="en-US" sz="2000" dirty="0"/>
              <a:t>Because of the wide range of possible domains RASDS cannot create any definitive hierarchies, but it can provide examples and descriptions of how to do this.</a:t>
            </a:r>
          </a:p>
          <a:p>
            <a:r>
              <a:rPr lang="en-US" sz="2000" dirty="0"/>
              <a:t>RASDS recommends that such hierarchies are defined, documented, and used consistently.</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17262940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Other hierarchies of terms and levels may be selected and defined, as driven by project needs.  Just use them consistently.</a:t>
            </a:r>
          </a:p>
          <a:p>
            <a:pPr lvl="1"/>
            <a:r>
              <a:rPr lang="en-US" dirty="0"/>
              <a:t>Use the same basic process to create other decomposition hierarchies, like SE or RQ Levels.</a:t>
            </a:r>
          </a:p>
          <a:p>
            <a:r>
              <a:rPr lang="en-US" dirty="0"/>
              <a:t>This example also defines a non-normative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11 Sep 2023</a:t>
            </a:r>
            <a:endParaRPr lang="en-US" dirty="0"/>
          </a:p>
        </p:txBody>
      </p:sp>
    </p:spTree>
    <p:extLst>
      <p:ext uri="{BB962C8B-B14F-4D97-AF65-F5344CB8AC3E}">
        <p14:creationId xmlns:p14="http://schemas.microsoft.com/office/powerpoint/2010/main" val="3711969280"/>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432395</TotalTime>
  <Pages>51</Pages>
  <Words>20105</Words>
  <Application>Microsoft Macintosh PowerPoint</Application>
  <PresentationFormat>Letter Paper (8.5x11 in)</PresentationFormat>
  <Paragraphs>3615</Paragraphs>
  <Slides>134</Slides>
  <Notes>59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134</vt:i4>
      </vt:variant>
    </vt:vector>
  </HeadingPairs>
  <TitlesOfParts>
    <vt:vector size="146" baseType="lpstr">
      <vt:lpstr>Arial</vt:lpstr>
      <vt:lpstr>Calibri</vt:lpstr>
      <vt:lpstr>Cambria</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Terminology, Taxonomy, Ontology</vt:lpstr>
      <vt:lpstr>RASDS Revision – ISO 42010-2022  conceptual framework (ontology)… from http://www.iso-architecture.org/42010/cm/ </vt:lpstr>
      <vt:lpstr>Meta-models: relationships between UML, ISO 42010, RASDS meta-models, and user models</vt:lpstr>
      <vt:lpstr>ISO 42010-2022 Architecture Definitions</vt:lpstr>
      <vt:lpstr>PowerPoint Presentation</vt:lpstr>
      <vt:lpstr>PowerPoint Presentation</vt:lpstr>
      <vt:lpstr>A reminder from DoDAF: DoDAF Viewpoints and Models - intro</vt:lpstr>
      <vt:lpstr>PowerPoint Presentation</vt:lpstr>
      <vt:lpstr>Relationship of ASL &amp; SCCS-ARD/ADD to RASDS++ Evolution</vt:lpstr>
      <vt:lpstr>PowerPoint Presentation</vt:lpstr>
      <vt:lpstr>PowerPoint Presentation</vt:lpstr>
      <vt:lpstr>Relationship to System Engineering “Vee”</vt:lpstr>
      <vt:lpstr>Relationship of Systems Architecting to Systems Engineering</vt:lpstr>
      <vt:lpstr>Comments on Engineering and Mission Assurance Viewpoints</vt:lpstr>
      <vt:lpstr>Revised RASDS++ (DRAFT) Top Level Object Ontology </vt:lpstr>
      <vt:lpstr>RASDS++ Viewpoint Specifications</vt:lpstr>
      <vt:lpstr>RASDS++ Representations (with ASL and SC14 extensions)</vt:lpstr>
      <vt:lpstr>RASDS Relationship Types (UML derived)</vt:lpstr>
      <vt:lpstr>PowerPoint Presentation</vt:lpstr>
      <vt:lpstr>Example Ontology - Formalized Relationships among Terms (Functional Viewpoint example with added Correspondences)</vt:lpstr>
      <vt:lpstr>Technical Architecture Definitions</vt:lpstr>
      <vt:lpstr>Functional Viewpoint</vt:lpstr>
      <vt:lpstr>PowerPoint Presentation</vt:lpstr>
      <vt:lpstr>Formalized Relationships among Terms (Functional Viewpoint ontology)</vt:lpstr>
      <vt:lpstr>Extended RASDS Functional View Representation*</vt:lpstr>
      <vt:lpstr>PowerPoint Presentation</vt:lpstr>
      <vt:lpstr>Simplified functional VP example</vt:lpstr>
      <vt:lpstr>Example: MO top-level Functional Decomposition,  Data and Services (from ASL)</vt:lpstr>
      <vt:lpstr>Information Viewpoint</vt:lpstr>
      <vt:lpstr>PowerPoint Presentation</vt:lpstr>
      <vt:lpstr>Formalized Relationships among Terms (Information Viewpoint ontology)</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Formalized Relationships among Terms (Connectivity Viewpoint aspects)</vt:lpstr>
      <vt:lpstr>RASDS Connectivity View Representation</vt:lpstr>
      <vt:lpstr>PowerPoint Presentation</vt:lpstr>
      <vt:lpstr>ASL Connectivity View: Simple ABA Mission example  showing application layer function deployment to Nodes</vt:lpstr>
      <vt:lpstr>Communications Viewpoint</vt:lpstr>
      <vt:lpstr>PowerPoint Presentation</vt:lpstr>
      <vt:lpstr>Formalized Relationships among Terms (Protocol Viewpoint ontology)</vt:lpstr>
      <vt:lpstr>RASDS Protocol View Representation </vt:lpstr>
      <vt:lpstr>Figure 6-13: Basic ABA Forward Space User Node and CFDP version</vt:lpstr>
      <vt:lpstr>Simple Communications View example Basic ABA End-to-End Forward CLTU Protocols </vt:lpstr>
      <vt:lpstr>ASL Connectivity View with Abstract Protocol Layer (showing corresponding Function and protocol stack deployments)</vt:lpstr>
      <vt:lpstr>PowerPoint Presentation</vt:lpstr>
      <vt:lpstr>Enterprise Viewpoint - Revised</vt:lpstr>
      <vt:lpstr>PowerPoint Presentation</vt:lpstr>
      <vt:lpstr>Formalized Relationships among Terms (Enterprise Viewpoint ontology)</vt:lpstr>
      <vt:lpstr>Enterprise Behavior Modelling Ontology - Formalized Relationships (Enterprise Capability / Process ontology, from TOGAF)</vt:lpstr>
      <vt:lpstr>RASDS Enterprise View Representation</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Formalized Relationships among Terms (System Viewpoint aspects, related to Capability)</vt:lpstr>
      <vt:lpstr>Formalized Relationships between Enterprise &amp; Technical Architecture (Recolored for the Viewpoint the objects are defined in) </vt:lpstr>
      <vt:lpstr>Changes for SC14 Perspectives/Viewpoints</vt:lpstr>
      <vt:lpstr>PowerPoint Presentation</vt:lpstr>
      <vt:lpstr>Services Viewpoint - New</vt:lpstr>
      <vt:lpstr>PowerPoint Presentation</vt:lpstr>
      <vt:lpstr>Formalized Relationships among Terms (Service Viewpoint aspects)</vt:lpstr>
      <vt:lpstr>RASDS Service Protocol Representation </vt:lpstr>
      <vt:lpstr>ASL-style Services Viewpoint Example: Mission Control Service Table and correspondences</vt:lpstr>
      <vt:lpstr>Relationship of Services to Message Bus, Web or Cloud, or Message Protocols</vt:lpstr>
      <vt:lpstr>Operations Viewpoint - New</vt:lpstr>
      <vt:lpstr>PowerPoint Presentation</vt:lpstr>
      <vt:lpstr>Formalized Relationships among Terms (Operations Viewpoint ontology)</vt:lpstr>
      <vt:lpstr>Formalized Relationships among Terms (Operations Process ontology)</vt:lpstr>
      <vt:lpstr>Operational Viewpoint (temporal aspect)</vt:lpstr>
      <vt:lpstr>RASDS Operations View Representation</vt:lpstr>
      <vt:lpstr>Temporal Aspects of Operational Viewpoint (UPDATED)</vt:lpstr>
      <vt:lpstr>Operations Viewpoint Selected Definitions of Terms</vt:lpstr>
      <vt:lpstr>Relationships between Functional and Operations views</vt:lpstr>
      <vt:lpstr>Functional Viewpoint – Telemetry &amp; Mission Operations Functions &amp; Service Interfaces</vt:lpstr>
      <vt:lpstr>Operations Viewpoint – Mission Control Process Diagram (tasks &amp; data flows)</vt:lpstr>
      <vt:lpstr>Physical Viewpoint - New</vt:lpstr>
      <vt:lpstr>Physical / Structural Viewpoint - New, contd</vt:lpstr>
      <vt:lpstr>PowerPoint Presentation</vt:lpstr>
      <vt:lpstr>Relationships among Terms (Physical Viewpoint ontology - redrawn)</vt:lpstr>
      <vt:lpstr>RASDS Physical View Representation</vt:lpstr>
      <vt:lpstr>PowerPoint Presentation</vt:lpstr>
      <vt:lpstr>RASDS Physical View Simple Example</vt:lpstr>
      <vt:lpstr>PowerPoint Presentation</vt:lpstr>
      <vt:lpstr>Physical Viewpoint: Some Aspects</vt:lpstr>
      <vt:lpstr>Physical - Derived Structural View</vt:lpstr>
      <vt:lpstr>Comments on Physical View (and deriving other Views)</vt:lpstr>
      <vt:lpstr>Proposal for Physical View (and deriving Connectivity View)</vt:lpstr>
      <vt:lpstr>PowerPoint Presentation</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Operations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“Singing and Dancing” Views</vt:lpstr>
      <vt:lpstr>Functional &amp; Operations  Diagram Tracking #1</vt:lpstr>
      <vt:lpstr>Functional &amp; Operations Diagram Tracking #2</vt:lpstr>
      <vt:lpstr>Functional &amp; Operations Diagram Tracking #3</vt:lpstr>
      <vt:lpstr>Functional &amp; Operations Diagram Tracking #4</vt:lpstr>
      <vt:lpstr>Original RASDS Top Level Object Ontology </vt:lpstr>
      <vt:lpstr>Organizations value and manage Assets (NIST 800-207 terms)</vt:lpstr>
      <vt:lpstr>Research: Operations Viewpoint Identified Definitions of Terms</vt:lpstr>
      <vt:lpstr>DRAFT Operations Meta-model (OWL) Replace / Update</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Operations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313</cp:revision>
  <cp:lastPrinted>2023-09-11T16:19:14Z</cp:lastPrinted>
  <dcterms:created xsi:type="dcterms:W3CDTF">2009-09-30T14:54:45Z</dcterms:created>
  <dcterms:modified xsi:type="dcterms:W3CDTF">2023-09-14T20:57:24Z</dcterms:modified>
</cp:coreProperties>
</file>