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217" r:id="rId2"/>
    <p:sldId id="260" r:id="rId3"/>
    <p:sldId id="261" r:id="rId4"/>
    <p:sldId id="262" r:id="rId5"/>
    <p:sldId id="256" r:id="rId6"/>
    <p:sldId id="258" r:id="rId7"/>
    <p:sldId id="257" r:id="rId8"/>
    <p:sldId id="644" r:id="rId9"/>
    <p:sldId id="732" r:id="rId10"/>
    <p:sldId id="2051" r:id="rId11"/>
    <p:sldId id="208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28" autoAdjust="0"/>
    <p:restoredTop sz="94660"/>
  </p:normalViewPr>
  <p:slideViewPr>
    <p:cSldViewPr snapToGrid="0">
      <p:cViewPr varScale="1">
        <p:scale>
          <a:sx n="82" d="100"/>
          <a:sy n="82" d="100"/>
        </p:scale>
        <p:origin x="64" y="8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229A4B-9016-44FB-A4BB-57F498CFB0A0}" type="datetimeFigureOut">
              <a:rPr kumimoji="1" lang="ja-JP" altLang="en-US" smtClean="0"/>
              <a:t>2023/5/27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45E0A5-1257-4937-8935-DCA378B6F719}" type="slidenum">
              <a:rPr kumimoji="1" lang="ja-JP" altLang="en-US" smtClean="0"/>
              <a:t>‹#›</a:t>
            </a:fld>
            <a:endParaRPr kumimoji="1" lang="ja-JP" altLang="en-US"/>
          </a:p>
        </p:txBody>
      </p:sp>
    </p:spTree>
    <p:extLst>
      <p:ext uri="{BB962C8B-B14F-4D97-AF65-F5344CB8AC3E}">
        <p14:creationId xmlns:p14="http://schemas.microsoft.com/office/powerpoint/2010/main" val="20856352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5ED95582-8E3A-F043-97EE-CB7BF2D46D46}" type="slidenum">
              <a:rPr lang="en-US" sz="1000" b="0">
                <a:latin typeface="Times New Roman" charset="0"/>
              </a:rPr>
              <a:pPr/>
              <a:t>8</a:t>
            </a:fld>
            <a:endParaRPr lang="en-US" sz="1000" b="0">
              <a:latin typeface="Times New Roman"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247467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p:txBody>
          <a:bodyPr/>
          <a:lstStyle/>
          <a:p>
            <a:pPr>
              <a:defRPr/>
            </a:pPr>
            <a:fld id="{153EEB2A-01F6-ED49-B825-33EDF41833EF}" type="slidenum">
              <a:rPr lang="en-US"/>
              <a:pPr>
                <a:defRPr/>
              </a:pPr>
              <a:t>9</a:t>
            </a:fld>
            <a:endParaRPr lang="en-US"/>
          </a:p>
        </p:txBody>
      </p:sp>
      <p:sp>
        <p:nvSpPr>
          <p:cNvPr id="45057" name="Text Box 1"/>
          <p:cNvSpPr txBox="1">
            <a:spLocks noChangeArrowheads="1"/>
          </p:cNvSpPr>
          <p:nvPr/>
        </p:nvSpPr>
        <p:spPr bwMode="auto">
          <a:xfrm>
            <a:off x="4145280" y="9121140"/>
            <a:ext cx="3169920" cy="48006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139" tIns="49472" rIns="95139" bIns="49472"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lgn="r">
              <a:buClrTx/>
              <a:buFontTx/>
              <a:buNone/>
              <a:defRPr/>
            </a:pPr>
            <a:fld id="{80FB71EF-367A-AA4E-AB1D-6D8E90B762A9}" type="slidenum">
              <a:rPr lang="en-US" sz="1300"/>
              <a:pPr algn="r">
                <a:buClrTx/>
                <a:buFontTx/>
                <a:buNone/>
                <a:defRPr/>
              </a:pPr>
              <a:t>9</a:t>
            </a:fld>
            <a:endParaRPr lang="en-US" sz="1300"/>
          </a:p>
        </p:txBody>
      </p:sp>
      <p:sp>
        <p:nvSpPr>
          <p:cNvPr id="45058" name="Text Box 2"/>
          <p:cNvSpPr txBox="1">
            <a:spLocks noGrp="1" noRot="1" noChangeAspect="1" noChangeArrowheads="1"/>
          </p:cNvSpPr>
          <p:nvPr>
            <p:ph type="sldImg"/>
          </p:nvPr>
        </p:nvSpPr>
        <p:spPr>
          <a:xfrm>
            <a:off x="457200" y="720725"/>
            <a:ext cx="64008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5059" name="Text Box 3"/>
          <p:cNvSpPr txBox="1">
            <a:spLocks noGrp="1" noChangeArrowheads="1"/>
          </p:cNvSpPr>
          <p:nvPr>
            <p:ph type="body" idx="1"/>
          </p:nvPr>
        </p:nvSpPr>
        <p:spPr>
          <a:xfrm>
            <a:off x="731520" y="4560571"/>
            <a:ext cx="5852160" cy="4330541"/>
          </a:xfrm>
          <a:solidFill>
            <a:srgbClr val="FFFFFF"/>
          </a:solidFill>
          <a:ln w="9360" cap="sq">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5571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505AD18E-9F6A-4244-BA6F-42E1F5F1ADC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6AB0B69-B90D-8542-832F-53B129631A96}" type="slidenum">
              <a:rPr lang="en-US" altLang="en-US" sz="1200"/>
              <a:pPr/>
              <a:t>10</a:t>
            </a:fld>
            <a:endParaRPr lang="en-US" altLang="en-US" sz="1200"/>
          </a:p>
        </p:txBody>
      </p:sp>
      <p:sp>
        <p:nvSpPr>
          <p:cNvPr id="5122" name="Rectangle 2">
            <a:extLst>
              <a:ext uri="{FF2B5EF4-FFF2-40B4-BE49-F238E27FC236}">
                <a16:creationId xmlns:a16="http://schemas.microsoft.com/office/drawing/2014/main" id="{CEA599F8-D3A4-B545-9BC1-496157232ADD}"/>
              </a:ext>
            </a:extLst>
          </p:cNvPr>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7651" name="Rectangle 3">
            <a:extLst>
              <a:ext uri="{FF2B5EF4-FFF2-40B4-BE49-F238E27FC236}">
                <a16:creationId xmlns:a16="http://schemas.microsoft.com/office/drawing/2014/main" id="{0A4D1F7D-0827-504E-8137-8CB96B06D6A1}"/>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7046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A655D-2267-144A-9327-208E93DABC0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621653-5645-7A12-9D14-A4D12DC5BD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342593-29F1-C1BA-AC3B-49F6EAC77933}"/>
              </a:ext>
            </a:extLst>
          </p:cNvPr>
          <p:cNvSpPr>
            <a:spLocks noGrp="1"/>
          </p:cNvSpPr>
          <p:nvPr>
            <p:ph type="dt" sz="half" idx="10"/>
          </p:nvPr>
        </p:nvSpPr>
        <p:spPr/>
        <p:txBody>
          <a:bodyPr/>
          <a:lstStyle/>
          <a:p>
            <a:fld id="{A92E04A5-ECEB-40F3-B32F-AF75D802B124}" type="datetime1">
              <a:rPr kumimoji="1" lang="ja-JP" altLang="en-US" smtClean="0"/>
              <a:t>2023/5/27</a:t>
            </a:fld>
            <a:endParaRPr kumimoji="1" lang="ja-JP" altLang="en-US"/>
          </a:p>
        </p:txBody>
      </p:sp>
      <p:sp>
        <p:nvSpPr>
          <p:cNvPr id="5" name="フッター プレースホルダー 4">
            <a:extLst>
              <a:ext uri="{FF2B5EF4-FFF2-40B4-BE49-F238E27FC236}">
                <a16:creationId xmlns:a16="http://schemas.microsoft.com/office/drawing/2014/main" id="{340872B1-3BE7-EE58-269F-9A2182EC98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2C552E-8C19-766D-95F8-CB56C8F881F9}"/>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160217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AE74D7-8C0F-96D0-0C09-2786EC4F130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CA02A51-1B26-A186-E804-C9D78DC1D07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5EC158-602F-C902-5C35-D1E0E06F8661}"/>
              </a:ext>
            </a:extLst>
          </p:cNvPr>
          <p:cNvSpPr>
            <a:spLocks noGrp="1"/>
          </p:cNvSpPr>
          <p:nvPr>
            <p:ph type="dt" sz="half" idx="10"/>
          </p:nvPr>
        </p:nvSpPr>
        <p:spPr/>
        <p:txBody>
          <a:bodyPr/>
          <a:lstStyle/>
          <a:p>
            <a:fld id="{FA98AADF-0842-4E5A-8E65-A064A7662DBF}" type="datetime1">
              <a:rPr kumimoji="1" lang="ja-JP" altLang="en-US" smtClean="0"/>
              <a:t>2023/5/27</a:t>
            </a:fld>
            <a:endParaRPr kumimoji="1" lang="ja-JP" altLang="en-US"/>
          </a:p>
        </p:txBody>
      </p:sp>
      <p:sp>
        <p:nvSpPr>
          <p:cNvPr id="5" name="フッター プレースホルダー 4">
            <a:extLst>
              <a:ext uri="{FF2B5EF4-FFF2-40B4-BE49-F238E27FC236}">
                <a16:creationId xmlns:a16="http://schemas.microsoft.com/office/drawing/2014/main" id="{A721E8D5-7B9E-C08C-7B1B-41EF96902A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7AE049-F723-BA19-36D1-E292B281FD0A}"/>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301313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BFE913E-3395-E5A9-FC26-5A60FFA28B1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57EDB37-5124-324C-3F39-32C22AFC85F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93E467-8A64-9317-29DC-2A5BF9E48E32}"/>
              </a:ext>
            </a:extLst>
          </p:cNvPr>
          <p:cNvSpPr>
            <a:spLocks noGrp="1"/>
          </p:cNvSpPr>
          <p:nvPr>
            <p:ph type="dt" sz="half" idx="10"/>
          </p:nvPr>
        </p:nvSpPr>
        <p:spPr/>
        <p:txBody>
          <a:bodyPr/>
          <a:lstStyle/>
          <a:p>
            <a:fld id="{00E6530A-C9FA-47B2-AD4B-D6041C625537}" type="datetime1">
              <a:rPr kumimoji="1" lang="ja-JP" altLang="en-US" smtClean="0"/>
              <a:t>2023/5/27</a:t>
            </a:fld>
            <a:endParaRPr kumimoji="1" lang="ja-JP" altLang="en-US"/>
          </a:p>
        </p:txBody>
      </p:sp>
      <p:sp>
        <p:nvSpPr>
          <p:cNvPr id="5" name="フッター プレースホルダー 4">
            <a:extLst>
              <a:ext uri="{FF2B5EF4-FFF2-40B4-BE49-F238E27FC236}">
                <a16:creationId xmlns:a16="http://schemas.microsoft.com/office/drawing/2014/main" id="{8157686A-5624-CD8F-8EFE-3AD6DE69D4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E5C9EC-8E0E-1844-F42B-643DFF7DB50F}"/>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99563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CC3C486-0556-4B49-A832-9A505CBAAF36}"/>
              </a:ext>
            </a:extLst>
          </p:cNvPr>
          <p:cNvSpPr>
            <a:spLocks noGrp="1"/>
          </p:cNvSpPr>
          <p:nvPr>
            <p:ph type="dt" sz="half" idx="2"/>
          </p:nvPr>
        </p:nvSpPr>
        <p:spPr>
          <a:xfrm>
            <a:off x="114300" y="6533924"/>
            <a:ext cx="990600" cy="260350"/>
          </a:xfrm>
          <a:prstGeom prst="rect">
            <a:avLst/>
          </a:prstGeom>
        </p:spPr>
        <p:txBody>
          <a:bodyPr vert="horz" lIns="91440" tIns="45720" rIns="91440" bIns="45720" rtlCol="0" anchor="ctr"/>
          <a:lstStyle>
            <a:lvl1pPr algn="l">
              <a:defRPr sz="900" smtClean="0">
                <a:solidFill>
                  <a:srgbClr val="1F497D"/>
                </a:solidFill>
                <a:latin typeface="Arial" charset="0"/>
                <a:ea typeface="Osaka" charset="0"/>
                <a:cs typeface="Osaka" charset="0"/>
              </a:defRPr>
            </a:lvl1pPr>
          </a:lstStyle>
          <a:p>
            <a:pPr>
              <a:defRPr/>
            </a:pPr>
            <a:r>
              <a:rPr lang="en-US"/>
              <a:t>12 Dec 2022</a:t>
            </a:r>
          </a:p>
        </p:txBody>
      </p:sp>
      <p:sp>
        <p:nvSpPr>
          <p:cNvPr id="4" name="Slide Number Placeholder 5">
            <a:extLst>
              <a:ext uri="{FF2B5EF4-FFF2-40B4-BE49-F238E27FC236}">
                <a16:creationId xmlns:a16="http://schemas.microsoft.com/office/drawing/2014/main" id="{A8000659-C8A9-DD44-A78F-36E709A0C585}"/>
              </a:ext>
            </a:extLst>
          </p:cNvPr>
          <p:cNvSpPr>
            <a:spLocks noGrp="1"/>
          </p:cNvSpPr>
          <p:nvPr>
            <p:ph type="sldNum" sz="quarter" idx="4"/>
          </p:nvPr>
        </p:nvSpPr>
        <p:spPr>
          <a:xfrm>
            <a:off x="9737271" y="6533924"/>
            <a:ext cx="2438400" cy="260350"/>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1F497D"/>
                </a:solidFill>
              </a:defRPr>
            </a:lvl1pPr>
          </a:lstStyle>
          <a:p>
            <a:r>
              <a:rPr lang="en-US" altLang="en-US"/>
              <a:t>                                   </a:t>
            </a:r>
            <a:fld id="{223AF3C6-1824-4126-84C8-45C1C210ED39}" type="slidenum">
              <a:rPr lang="en-US" altLang="en-US"/>
              <a:pPr/>
              <a:t>‹#›</a:t>
            </a:fld>
            <a:endParaRPr lang="en-US" altLang="en-US" sz="1050"/>
          </a:p>
        </p:txBody>
      </p:sp>
      <p:sp>
        <p:nvSpPr>
          <p:cNvPr id="5" name="Footer Placeholder 1">
            <a:extLst>
              <a:ext uri="{FF2B5EF4-FFF2-40B4-BE49-F238E27FC236}">
                <a16:creationId xmlns:a16="http://schemas.microsoft.com/office/drawing/2014/main" id="{28030807-9FB7-E640-969F-1118B00214E9}"/>
              </a:ext>
            </a:extLst>
          </p:cNvPr>
          <p:cNvSpPr>
            <a:spLocks noGrp="1"/>
          </p:cNvSpPr>
          <p:nvPr>
            <p:ph type="ftr" sz="quarter" idx="3"/>
          </p:nvPr>
        </p:nvSpPr>
        <p:spPr>
          <a:xfrm>
            <a:off x="2590800" y="6480632"/>
            <a:ext cx="70104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45956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19AEE3-7154-D1B8-BFCF-155DECA03C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8A93B5-FE0E-2642-C2B5-E02F9A8A55B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67FA55-151B-C144-8183-ABC81D302271}"/>
              </a:ext>
            </a:extLst>
          </p:cNvPr>
          <p:cNvSpPr>
            <a:spLocks noGrp="1"/>
          </p:cNvSpPr>
          <p:nvPr>
            <p:ph type="dt" sz="half" idx="10"/>
          </p:nvPr>
        </p:nvSpPr>
        <p:spPr/>
        <p:txBody>
          <a:bodyPr/>
          <a:lstStyle/>
          <a:p>
            <a:fld id="{04CBCF23-4512-440D-BD70-E8765E54A1CC}" type="datetime1">
              <a:rPr kumimoji="1" lang="ja-JP" altLang="en-US" smtClean="0"/>
              <a:t>2023/5/27</a:t>
            </a:fld>
            <a:endParaRPr kumimoji="1" lang="ja-JP" altLang="en-US"/>
          </a:p>
        </p:txBody>
      </p:sp>
      <p:sp>
        <p:nvSpPr>
          <p:cNvPr id="5" name="フッター プレースホルダー 4">
            <a:extLst>
              <a:ext uri="{FF2B5EF4-FFF2-40B4-BE49-F238E27FC236}">
                <a16:creationId xmlns:a16="http://schemas.microsoft.com/office/drawing/2014/main" id="{C65C53F9-46D9-7E53-075F-1F48F677DA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8052A4-F878-30D1-179E-7B853EAF4603}"/>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118585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D6E22D-E499-EAAE-E9FF-4279CDB1804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4BC492-BE70-B833-5462-88E3244836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DC741C6-EED4-5214-807F-1FBCBFF97ACB}"/>
              </a:ext>
            </a:extLst>
          </p:cNvPr>
          <p:cNvSpPr>
            <a:spLocks noGrp="1"/>
          </p:cNvSpPr>
          <p:nvPr>
            <p:ph type="dt" sz="half" idx="10"/>
          </p:nvPr>
        </p:nvSpPr>
        <p:spPr/>
        <p:txBody>
          <a:bodyPr/>
          <a:lstStyle/>
          <a:p>
            <a:fld id="{3CB0F9AB-9A0D-4E91-973E-627693DA3B6B}" type="datetime1">
              <a:rPr kumimoji="1" lang="ja-JP" altLang="en-US" smtClean="0"/>
              <a:t>2023/5/27</a:t>
            </a:fld>
            <a:endParaRPr kumimoji="1" lang="ja-JP" altLang="en-US"/>
          </a:p>
        </p:txBody>
      </p:sp>
      <p:sp>
        <p:nvSpPr>
          <p:cNvPr id="5" name="フッター プレースホルダー 4">
            <a:extLst>
              <a:ext uri="{FF2B5EF4-FFF2-40B4-BE49-F238E27FC236}">
                <a16:creationId xmlns:a16="http://schemas.microsoft.com/office/drawing/2014/main" id="{1A50FF0D-E854-E2BE-F012-2E712697FE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0E9D0F-A6ED-392D-4C7C-112588A5143F}"/>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81705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C5F47A-BD2F-D982-9D91-DE2457E3C2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0353B5-19B8-75EA-694C-95E48BF7499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AC7FCF0-9272-76D9-5199-162E317A611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6BB73EB-5582-6B53-102E-F1DF09F21F16}"/>
              </a:ext>
            </a:extLst>
          </p:cNvPr>
          <p:cNvSpPr>
            <a:spLocks noGrp="1"/>
          </p:cNvSpPr>
          <p:nvPr>
            <p:ph type="dt" sz="half" idx="10"/>
          </p:nvPr>
        </p:nvSpPr>
        <p:spPr/>
        <p:txBody>
          <a:bodyPr/>
          <a:lstStyle/>
          <a:p>
            <a:fld id="{BD902072-61B5-48F4-9556-B8455DEF56BF}" type="datetime1">
              <a:rPr kumimoji="1" lang="ja-JP" altLang="en-US" smtClean="0"/>
              <a:t>2023/5/27</a:t>
            </a:fld>
            <a:endParaRPr kumimoji="1" lang="ja-JP" altLang="en-US"/>
          </a:p>
        </p:txBody>
      </p:sp>
      <p:sp>
        <p:nvSpPr>
          <p:cNvPr id="6" name="フッター プレースホルダー 5">
            <a:extLst>
              <a:ext uri="{FF2B5EF4-FFF2-40B4-BE49-F238E27FC236}">
                <a16:creationId xmlns:a16="http://schemas.microsoft.com/office/drawing/2014/main" id="{D38C2EF9-E36B-E865-8117-7FBC71BA81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AB3AB78-7298-7115-2157-907721FE4E51}"/>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270012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31D664-83D3-6C11-D7DC-93F26E23E28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9B003E-7751-2585-BDE9-B7EF3A5EE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0FDAD3F-70BF-F6EC-A8E8-35094C65BD3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15E3EEC-619E-3AD1-ED0B-075EE7D3D4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C6A8FB1-E432-702F-686F-B41BB65A429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747CAC2-82C8-8F8A-87E5-D6E2831EBAC2}"/>
              </a:ext>
            </a:extLst>
          </p:cNvPr>
          <p:cNvSpPr>
            <a:spLocks noGrp="1"/>
          </p:cNvSpPr>
          <p:nvPr>
            <p:ph type="dt" sz="half" idx="10"/>
          </p:nvPr>
        </p:nvSpPr>
        <p:spPr/>
        <p:txBody>
          <a:bodyPr/>
          <a:lstStyle/>
          <a:p>
            <a:fld id="{D2589FD3-30B6-405D-8039-4313029F2DE6}" type="datetime1">
              <a:rPr kumimoji="1" lang="ja-JP" altLang="en-US" smtClean="0"/>
              <a:t>2023/5/27</a:t>
            </a:fld>
            <a:endParaRPr kumimoji="1" lang="ja-JP" altLang="en-US"/>
          </a:p>
        </p:txBody>
      </p:sp>
      <p:sp>
        <p:nvSpPr>
          <p:cNvPr id="8" name="フッター プレースホルダー 7">
            <a:extLst>
              <a:ext uri="{FF2B5EF4-FFF2-40B4-BE49-F238E27FC236}">
                <a16:creationId xmlns:a16="http://schemas.microsoft.com/office/drawing/2014/main" id="{CD3C41C3-C822-5D35-E9EC-5D26684E32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8B0DC3-4C83-6B7E-E1CF-FEF8B9F03FA5}"/>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730842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E9D007-795A-6203-404D-506E0853C75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960749F-E31C-D49F-906D-37BFB0218E6C}"/>
              </a:ext>
            </a:extLst>
          </p:cNvPr>
          <p:cNvSpPr>
            <a:spLocks noGrp="1"/>
          </p:cNvSpPr>
          <p:nvPr>
            <p:ph type="dt" sz="half" idx="10"/>
          </p:nvPr>
        </p:nvSpPr>
        <p:spPr/>
        <p:txBody>
          <a:bodyPr/>
          <a:lstStyle/>
          <a:p>
            <a:fld id="{9DD000A5-6608-48C3-A62E-2FC72D0560B3}" type="datetime1">
              <a:rPr kumimoji="1" lang="ja-JP" altLang="en-US" smtClean="0"/>
              <a:t>2023/5/27</a:t>
            </a:fld>
            <a:endParaRPr kumimoji="1" lang="ja-JP" altLang="en-US"/>
          </a:p>
        </p:txBody>
      </p:sp>
      <p:sp>
        <p:nvSpPr>
          <p:cNvPr id="4" name="フッター プレースホルダー 3">
            <a:extLst>
              <a:ext uri="{FF2B5EF4-FFF2-40B4-BE49-F238E27FC236}">
                <a16:creationId xmlns:a16="http://schemas.microsoft.com/office/drawing/2014/main" id="{04F5615B-7115-50D1-B9A2-CF81B31792F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54BDFCC-B8DC-0E0F-9DCC-CEF434E30CDD}"/>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255481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A44272A-4BA6-E955-9EBB-5E3B609EABE2}"/>
              </a:ext>
            </a:extLst>
          </p:cNvPr>
          <p:cNvSpPr>
            <a:spLocks noGrp="1"/>
          </p:cNvSpPr>
          <p:nvPr>
            <p:ph type="dt" sz="half" idx="10"/>
          </p:nvPr>
        </p:nvSpPr>
        <p:spPr/>
        <p:txBody>
          <a:bodyPr/>
          <a:lstStyle/>
          <a:p>
            <a:fld id="{8129668E-59BC-457C-8F67-573377105576}" type="datetime1">
              <a:rPr kumimoji="1" lang="ja-JP" altLang="en-US" smtClean="0"/>
              <a:t>2023/5/27</a:t>
            </a:fld>
            <a:endParaRPr kumimoji="1" lang="ja-JP" altLang="en-US"/>
          </a:p>
        </p:txBody>
      </p:sp>
      <p:sp>
        <p:nvSpPr>
          <p:cNvPr id="3" name="フッター プレースホルダー 2">
            <a:extLst>
              <a:ext uri="{FF2B5EF4-FFF2-40B4-BE49-F238E27FC236}">
                <a16:creationId xmlns:a16="http://schemas.microsoft.com/office/drawing/2014/main" id="{DB81D16D-B5DA-B972-E923-60F0B812F2B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07E06B8-AFAD-5CB1-F28B-793932EDF36D}"/>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146617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399C7-EB7C-352E-2AE2-7B9BD6688A4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12F232D-54DB-AAFF-F135-041673BAAC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A431593-D962-9F1B-36A2-71EC22354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45BFE2-5F19-8C55-A214-B5963BF4DC55}"/>
              </a:ext>
            </a:extLst>
          </p:cNvPr>
          <p:cNvSpPr>
            <a:spLocks noGrp="1"/>
          </p:cNvSpPr>
          <p:nvPr>
            <p:ph type="dt" sz="half" idx="10"/>
          </p:nvPr>
        </p:nvSpPr>
        <p:spPr/>
        <p:txBody>
          <a:bodyPr/>
          <a:lstStyle/>
          <a:p>
            <a:fld id="{A994445F-68DF-404E-BADD-D8AEC57F17E1}" type="datetime1">
              <a:rPr kumimoji="1" lang="ja-JP" altLang="en-US" smtClean="0"/>
              <a:t>2023/5/27</a:t>
            </a:fld>
            <a:endParaRPr kumimoji="1" lang="ja-JP" altLang="en-US"/>
          </a:p>
        </p:txBody>
      </p:sp>
      <p:sp>
        <p:nvSpPr>
          <p:cNvPr id="6" name="フッター プレースホルダー 5">
            <a:extLst>
              <a:ext uri="{FF2B5EF4-FFF2-40B4-BE49-F238E27FC236}">
                <a16:creationId xmlns:a16="http://schemas.microsoft.com/office/drawing/2014/main" id="{A21EACCE-EDA4-BACB-2637-4F11822F858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38BC8E-158B-1373-30E6-FA77B96EE4A4}"/>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341210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50354F-9728-CB80-6847-FA59C7B3BED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D974053-C3BB-ED15-0F69-90379F3A4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18B97BD-44EA-5220-CE1D-5438C9690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73F7BEF-15B3-7203-7819-1D6083E87F7C}"/>
              </a:ext>
            </a:extLst>
          </p:cNvPr>
          <p:cNvSpPr>
            <a:spLocks noGrp="1"/>
          </p:cNvSpPr>
          <p:nvPr>
            <p:ph type="dt" sz="half" idx="10"/>
          </p:nvPr>
        </p:nvSpPr>
        <p:spPr/>
        <p:txBody>
          <a:bodyPr/>
          <a:lstStyle/>
          <a:p>
            <a:fld id="{1C23976C-F427-40C2-A963-D77F1023CC60}" type="datetime1">
              <a:rPr kumimoji="1" lang="ja-JP" altLang="en-US" smtClean="0"/>
              <a:t>2023/5/27</a:t>
            </a:fld>
            <a:endParaRPr kumimoji="1" lang="ja-JP" altLang="en-US"/>
          </a:p>
        </p:txBody>
      </p:sp>
      <p:sp>
        <p:nvSpPr>
          <p:cNvPr id="6" name="フッター プレースホルダー 5">
            <a:extLst>
              <a:ext uri="{FF2B5EF4-FFF2-40B4-BE49-F238E27FC236}">
                <a16:creationId xmlns:a16="http://schemas.microsoft.com/office/drawing/2014/main" id="{DE5DD825-BC35-4F92-7880-0E541C98F8C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C65C47-C6B8-0B92-6896-3446C31B186B}"/>
              </a:ext>
            </a:extLst>
          </p:cNvPr>
          <p:cNvSpPr>
            <a:spLocks noGrp="1"/>
          </p:cNvSpPr>
          <p:nvPr>
            <p:ph type="sldNum" sz="quarter" idx="12"/>
          </p:nvPr>
        </p:nvSpPr>
        <p:spPr/>
        <p:txBody>
          <a:body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207620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F589570-B131-DAB0-E21D-938DB9B2C1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C8F442-B9F9-DEA4-ED3C-CCFE03C51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6A929F-B6B4-E4AB-2829-1CACC1DD28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7C272-8D09-440A-B583-41744F080A22}" type="datetime1">
              <a:rPr kumimoji="1" lang="ja-JP" altLang="en-US" smtClean="0"/>
              <a:t>2023/5/27</a:t>
            </a:fld>
            <a:endParaRPr kumimoji="1" lang="ja-JP" altLang="en-US"/>
          </a:p>
        </p:txBody>
      </p:sp>
      <p:sp>
        <p:nvSpPr>
          <p:cNvPr id="5" name="フッター プレースホルダー 4">
            <a:extLst>
              <a:ext uri="{FF2B5EF4-FFF2-40B4-BE49-F238E27FC236}">
                <a16:creationId xmlns:a16="http://schemas.microsoft.com/office/drawing/2014/main" id="{E3940B8A-1D75-DFAE-18EB-45B0C3D62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AB0CAF2-D6BB-54CC-750C-07D0C8CCCEA6}"/>
              </a:ext>
            </a:extLst>
          </p:cNvPr>
          <p:cNvSpPr>
            <a:spLocks noGrp="1"/>
          </p:cNvSpPr>
          <p:nvPr>
            <p:ph type="sldNum" sz="quarter" idx="4"/>
          </p:nvPr>
        </p:nvSpPr>
        <p:spPr>
          <a:xfrm>
            <a:off x="9258300" y="63785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64D54-1E1A-461D-B9E8-DCA61258D2EC}" type="slidenum">
              <a:rPr kumimoji="1" lang="ja-JP" altLang="en-US" smtClean="0"/>
              <a:t>‹#›</a:t>
            </a:fld>
            <a:endParaRPr kumimoji="1" lang="ja-JP" altLang="en-US"/>
          </a:p>
        </p:txBody>
      </p:sp>
    </p:spTree>
    <p:extLst>
      <p:ext uri="{BB962C8B-B14F-4D97-AF65-F5344CB8AC3E}">
        <p14:creationId xmlns:p14="http://schemas.microsoft.com/office/powerpoint/2010/main" val="1739306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878EBEA-6ECF-89AA-9BBB-A033DB580F85}"/>
              </a:ext>
            </a:extLst>
          </p:cNvPr>
          <p:cNvSpPr>
            <a:spLocks noGrp="1"/>
          </p:cNvSpPr>
          <p:nvPr>
            <p:ph type="sldNum" sz="quarter" idx="12"/>
          </p:nvPr>
        </p:nvSpPr>
        <p:spPr/>
        <p:txBody>
          <a:bodyPr/>
          <a:lstStyle/>
          <a:p>
            <a:fld id="{7BC64D54-1E1A-461D-B9E8-DCA61258D2EC}" type="slidenum">
              <a:rPr kumimoji="1" lang="ja-JP" altLang="en-US" smtClean="0"/>
              <a:t>1</a:t>
            </a:fld>
            <a:endParaRPr kumimoji="1" lang="ja-JP" altLang="en-US"/>
          </a:p>
        </p:txBody>
      </p:sp>
      <p:sp>
        <p:nvSpPr>
          <p:cNvPr id="3" name="テキスト ボックス 2">
            <a:extLst>
              <a:ext uri="{FF2B5EF4-FFF2-40B4-BE49-F238E27FC236}">
                <a16:creationId xmlns:a16="http://schemas.microsoft.com/office/drawing/2014/main" id="{24E70DCD-D6B6-490C-FA5D-AB488048C4BE}"/>
              </a:ext>
            </a:extLst>
          </p:cNvPr>
          <p:cNvSpPr txBox="1"/>
          <p:nvPr/>
        </p:nvSpPr>
        <p:spPr>
          <a:xfrm>
            <a:off x="0" y="1123627"/>
            <a:ext cx="12192000" cy="1569660"/>
          </a:xfrm>
          <a:prstGeom prst="rect">
            <a:avLst/>
          </a:prstGeom>
          <a:noFill/>
        </p:spPr>
        <p:txBody>
          <a:bodyPr wrap="square" rtlCol="0">
            <a:spAutoFit/>
          </a:bodyPr>
          <a:lstStyle/>
          <a:p>
            <a:pPr algn="ctr"/>
            <a:r>
              <a:rPr kumimoji="1" lang="en-US" altLang="ja-JP" sz="4800" dirty="0"/>
              <a:t>Slides for discussion</a:t>
            </a:r>
            <a:r>
              <a:rPr lang="ja-JP" altLang="en-US" sz="4800" dirty="0"/>
              <a:t> </a:t>
            </a:r>
            <a:endParaRPr lang="en-US" altLang="ja-JP" sz="4800" dirty="0"/>
          </a:p>
          <a:p>
            <a:pPr algn="ctr"/>
            <a:r>
              <a:rPr lang="en-US" altLang="ja-JP" sz="4800" dirty="0"/>
              <a:t>on</a:t>
            </a:r>
            <a:r>
              <a:rPr lang="ja-JP" altLang="en-US" sz="4800" dirty="0"/>
              <a:t> </a:t>
            </a:r>
            <a:r>
              <a:rPr lang="en-US" altLang="ja-JP" sz="4800" dirty="0"/>
              <a:t>RASDS++</a:t>
            </a:r>
            <a:endParaRPr kumimoji="1" lang="ja-JP" altLang="en-US" sz="4800" dirty="0"/>
          </a:p>
        </p:txBody>
      </p:sp>
      <p:sp>
        <p:nvSpPr>
          <p:cNvPr id="4" name="テキスト ボックス 3">
            <a:extLst>
              <a:ext uri="{FF2B5EF4-FFF2-40B4-BE49-F238E27FC236}">
                <a16:creationId xmlns:a16="http://schemas.microsoft.com/office/drawing/2014/main" id="{1E58271C-C87F-C445-CA09-63A13EE078F6}"/>
              </a:ext>
            </a:extLst>
          </p:cNvPr>
          <p:cNvSpPr txBox="1"/>
          <p:nvPr/>
        </p:nvSpPr>
        <p:spPr>
          <a:xfrm>
            <a:off x="2301497" y="3539313"/>
            <a:ext cx="9805261" cy="1938992"/>
          </a:xfrm>
          <a:prstGeom prst="rect">
            <a:avLst/>
          </a:prstGeom>
          <a:noFill/>
        </p:spPr>
        <p:txBody>
          <a:bodyPr wrap="square" rtlCol="0">
            <a:spAutoFit/>
          </a:bodyPr>
          <a:lstStyle/>
          <a:p>
            <a:r>
              <a:rPr lang="en-US" altLang="ja-JP" sz="2400" dirty="0"/>
              <a:t>When:  2023-05-26 Friday, 16:00-17:20</a:t>
            </a:r>
          </a:p>
          <a:p>
            <a:r>
              <a:rPr kumimoji="1" lang="en-US" altLang="ja-JP" sz="2400" dirty="0"/>
              <a:t>Where: Office of Japan Space Systems, Tokyo</a:t>
            </a:r>
          </a:p>
          <a:p>
            <a:r>
              <a:rPr kumimoji="1" lang="en-US" altLang="ja-JP" sz="2400" dirty="0"/>
              <a:t>Attendee</a:t>
            </a:r>
            <a:r>
              <a:rPr lang="en-US" altLang="ja-JP" sz="2400" dirty="0"/>
              <a:t>: Peter Shame, Timothy Pham</a:t>
            </a:r>
          </a:p>
          <a:p>
            <a:r>
              <a:rPr kumimoji="1" lang="en-US" altLang="ja-JP" sz="2400" dirty="0"/>
              <a:t>                 </a:t>
            </a:r>
            <a:r>
              <a:rPr lang="en-US" altLang="ja-JP" sz="2400" dirty="0"/>
              <a:t>Kei ichiro Eishima, and Koki Asari</a:t>
            </a:r>
          </a:p>
          <a:p>
            <a:r>
              <a:rPr lang="en-US" altLang="ja-JP" sz="2400" dirty="0"/>
              <a:t>Email advice</a:t>
            </a:r>
            <a:r>
              <a:rPr kumimoji="1" lang="en-US" altLang="ja-JP" sz="2400" dirty="0"/>
              <a:t>: Frederick Slane</a:t>
            </a:r>
            <a:endParaRPr kumimoji="1" lang="ja-JP" altLang="en-US" sz="2400" dirty="0"/>
          </a:p>
        </p:txBody>
      </p:sp>
    </p:spTree>
    <p:extLst>
      <p:ext uri="{BB962C8B-B14F-4D97-AF65-F5344CB8AC3E}">
        <p14:creationId xmlns:p14="http://schemas.microsoft.com/office/powerpoint/2010/main" val="10031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9355C236-C325-214E-8562-DBF78B28D26A}"/>
              </a:ext>
            </a:extLst>
          </p:cNvPr>
          <p:cNvSpPr>
            <a:spLocks noGrp="1" noChangeArrowheads="1"/>
          </p:cNvSpPr>
          <p:nvPr>
            <p:ph type="title"/>
          </p:nvPr>
        </p:nvSpPr>
        <p:spPr>
          <a:xfrm>
            <a:off x="1086119" y="80923"/>
            <a:ext cx="7232648" cy="1254124"/>
          </a:xfrm>
        </p:spPr>
        <p:txBody>
          <a:bodyPr vert="horz">
            <a:normAutofit/>
          </a:bodyPr>
          <a:lstStyle/>
          <a:p>
            <a:r>
              <a:rPr lang="en-US" altLang="en-US" sz="2800" dirty="0">
                <a:solidFill>
                  <a:srgbClr val="0099A6"/>
                </a:solidFill>
              </a:rPr>
              <a:t>Original RASDS</a:t>
            </a:r>
            <a:br>
              <a:rPr lang="en-US" altLang="en-US" sz="2800" dirty="0">
                <a:solidFill>
                  <a:srgbClr val="0099A6"/>
                </a:solidFill>
              </a:rPr>
            </a:br>
            <a:r>
              <a:rPr lang="en-US" altLang="en-US" sz="2800" dirty="0">
                <a:solidFill>
                  <a:srgbClr val="0099A6"/>
                </a:solidFill>
              </a:rPr>
              <a:t>Top Level Object Ontology</a:t>
            </a:r>
          </a:p>
        </p:txBody>
      </p:sp>
      <p:sp>
        <p:nvSpPr>
          <p:cNvPr id="3075" name="Rectangle 3">
            <a:extLst>
              <a:ext uri="{FF2B5EF4-FFF2-40B4-BE49-F238E27FC236}">
                <a16:creationId xmlns:a16="http://schemas.microsoft.com/office/drawing/2014/main" id="{29273D62-BA20-8D43-8FBD-4E1C2BA819E2}"/>
              </a:ext>
            </a:extLst>
          </p:cNvPr>
          <p:cNvSpPr>
            <a:spLocks noChangeArrowheads="1"/>
          </p:cNvSpPr>
          <p:nvPr/>
        </p:nvSpPr>
        <p:spPr bwMode="auto">
          <a:xfrm>
            <a:off x="3330844" y="2994173"/>
            <a:ext cx="1371600" cy="457200"/>
          </a:xfrm>
          <a:prstGeom prst="rect">
            <a:avLst/>
          </a:prstGeom>
          <a:solidFill>
            <a:srgbClr val="CC0ECC"/>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latin typeface="Helvetica" charset="0"/>
                <a:ea typeface="ＭＳ Ｐゴシック" charset="0"/>
              </a:rPr>
              <a:t>Function</a:t>
            </a:r>
          </a:p>
        </p:txBody>
      </p:sp>
      <p:cxnSp>
        <p:nvCxnSpPr>
          <p:cNvPr id="3076" name="AutoShape 4">
            <a:extLst>
              <a:ext uri="{FF2B5EF4-FFF2-40B4-BE49-F238E27FC236}">
                <a16:creationId xmlns:a16="http://schemas.microsoft.com/office/drawing/2014/main" id="{6DADE0E2-C239-3F4B-8C87-0A2992EB3115}"/>
              </a:ext>
            </a:extLst>
          </p:cNvPr>
          <p:cNvCxnSpPr>
            <a:cxnSpLocks noChangeShapeType="1"/>
            <a:stCxn id="3075" idx="3"/>
            <a:endCxn id="3075" idx="0"/>
          </p:cNvCxnSpPr>
          <p:nvPr/>
        </p:nvCxnSpPr>
        <p:spPr bwMode="auto">
          <a:xfrm flipH="1" flipV="1">
            <a:off x="4016644" y="2994173"/>
            <a:ext cx="685800" cy="228600"/>
          </a:xfrm>
          <a:prstGeom prst="bentConnector4">
            <a:avLst>
              <a:gd name="adj1" fmla="val -33333"/>
              <a:gd name="adj2" fmla="val 200000"/>
            </a:avLst>
          </a:prstGeom>
          <a:noFill/>
          <a:ln w="9525">
            <a:solidFill>
              <a:schemeClr val="tx1"/>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077" name="Rectangle 5">
            <a:extLst>
              <a:ext uri="{FF2B5EF4-FFF2-40B4-BE49-F238E27FC236}">
                <a16:creationId xmlns:a16="http://schemas.microsoft.com/office/drawing/2014/main" id="{2C707252-70FF-534E-A072-C4A17133618D}"/>
              </a:ext>
            </a:extLst>
          </p:cNvPr>
          <p:cNvSpPr>
            <a:spLocks noChangeArrowheads="1"/>
          </p:cNvSpPr>
          <p:nvPr/>
        </p:nvSpPr>
        <p:spPr bwMode="auto">
          <a:xfrm>
            <a:off x="3330844" y="3679973"/>
            <a:ext cx="13716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Behavior</a:t>
            </a:r>
          </a:p>
        </p:txBody>
      </p:sp>
      <p:sp>
        <p:nvSpPr>
          <p:cNvPr id="3078" name="Rectangle 6">
            <a:extLst>
              <a:ext uri="{FF2B5EF4-FFF2-40B4-BE49-F238E27FC236}">
                <a16:creationId xmlns:a16="http://schemas.microsoft.com/office/drawing/2014/main" id="{28A22B49-AF5B-0C40-9526-D22F3B445B73}"/>
              </a:ext>
            </a:extLst>
          </p:cNvPr>
          <p:cNvSpPr>
            <a:spLocks noChangeArrowheads="1"/>
          </p:cNvSpPr>
          <p:nvPr/>
        </p:nvSpPr>
        <p:spPr bwMode="auto">
          <a:xfrm>
            <a:off x="3330844" y="3908573"/>
            <a:ext cx="13716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Interfaces</a:t>
            </a:r>
          </a:p>
        </p:txBody>
      </p:sp>
      <p:sp>
        <p:nvSpPr>
          <p:cNvPr id="3079" name="Rectangle 7">
            <a:extLst>
              <a:ext uri="{FF2B5EF4-FFF2-40B4-BE49-F238E27FC236}">
                <a16:creationId xmlns:a16="http://schemas.microsoft.com/office/drawing/2014/main" id="{9BCEE73D-5588-334B-815C-E299D96E2904}"/>
              </a:ext>
            </a:extLst>
          </p:cNvPr>
          <p:cNvSpPr>
            <a:spLocks noChangeArrowheads="1"/>
          </p:cNvSpPr>
          <p:nvPr/>
        </p:nvSpPr>
        <p:spPr bwMode="auto">
          <a:xfrm>
            <a:off x="3330844" y="4137173"/>
            <a:ext cx="13716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Constraints</a:t>
            </a:r>
          </a:p>
        </p:txBody>
      </p:sp>
      <p:sp>
        <p:nvSpPr>
          <p:cNvPr id="3080" name="Rectangle 8">
            <a:extLst>
              <a:ext uri="{FF2B5EF4-FFF2-40B4-BE49-F238E27FC236}">
                <a16:creationId xmlns:a16="http://schemas.microsoft.com/office/drawing/2014/main" id="{DAB38622-D61F-9D49-AED4-FCCFC82B3E34}"/>
              </a:ext>
            </a:extLst>
          </p:cNvPr>
          <p:cNvSpPr>
            <a:spLocks noChangeArrowheads="1"/>
          </p:cNvSpPr>
          <p:nvPr/>
        </p:nvSpPr>
        <p:spPr bwMode="auto">
          <a:xfrm>
            <a:off x="3330844" y="3451373"/>
            <a:ext cx="13716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Logical structure</a:t>
            </a:r>
          </a:p>
        </p:txBody>
      </p:sp>
      <p:sp>
        <p:nvSpPr>
          <p:cNvPr id="3081" name="Rectangle 9">
            <a:extLst>
              <a:ext uri="{FF2B5EF4-FFF2-40B4-BE49-F238E27FC236}">
                <a16:creationId xmlns:a16="http://schemas.microsoft.com/office/drawing/2014/main" id="{5CC97385-5D98-794A-B9B7-9A59B55505BA}"/>
              </a:ext>
            </a:extLst>
          </p:cNvPr>
          <p:cNvSpPr>
            <a:spLocks noChangeArrowheads="1"/>
          </p:cNvSpPr>
          <p:nvPr/>
        </p:nvSpPr>
        <p:spPr bwMode="auto">
          <a:xfrm>
            <a:off x="7902844" y="5737373"/>
            <a:ext cx="1219200" cy="457200"/>
          </a:xfrm>
          <a:prstGeom prst="rect">
            <a:avLst/>
          </a:prstGeom>
          <a:solidFill>
            <a:srgbClr val="0C8FCC"/>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latin typeface="Helvetica" charset="0"/>
                <a:ea typeface="ＭＳ Ｐゴシック" charset="0"/>
              </a:rPr>
              <a:t>Connector</a:t>
            </a:r>
          </a:p>
        </p:txBody>
      </p:sp>
      <p:sp>
        <p:nvSpPr>
          <p:cNvPr id="3082" name="Rectangle 10">
            <a:extLst>
              <a:ext uri="{FF2B5EF4-FFF2-40B4-BE49-F238E27FC236}">
                <a16:creationId xmlns:a16="http://schemas.microsoft.com/office/drawing/2014/main" id="{9F48BCD1-D91F-D343-A75E-AF651518B9F9}"/>
              </a:ext>
            </a:extLst>
          </p:cNvPr>
          <p:cNvSpPr>
            <a:spLocks noChangeArrowheads="1"/>
          </p:cNvSpPr>
          <p:nvPr/>
        </p:nvSpPr>
        <p:spPr bwMode="auto">
          <a:xfrm>
            <a:off x="7902844" y="61945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Type</a:t>
            </a:r>
          </a:p>
        </p:txBody>
      </p:sp>
      <p:sp>
        <p:nvSpPr>
          <p:cNvPr id="3083" name="Rectangle 11">
            <a:extLst>
              <a:ext uri="{FF2B5EF4-FFF2-40B4-BE49-F238E27FC236}">
                <a16:creationId xmlns:a16="http://schemas.microsoft.com/office/drawing/2014/main" id="{959FF7B7-6D50-1C4F-A631-F68B04A74B52}"/>
              </a:ext>
            </a:extLst>
          </p:cNvPr>
          <p:cNvSpPr>
            <a:spLocks noChangeArrowheads="1"/>
          </p:cNvSpPr>
          <p:nvPr/>
        </p:nvSpPr>
        <p:spPr bwMode="auto">
          <a:xfrm>
            <a:off x="7902844" y="64231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Attributes</a:t>
            </a:r>
          </a:p>
        </p:txBody>
      </p:sp>
      <p:sp>
        <p:nvSpPr>
          <p:cNvPr id="3084" name="Rectangle 12">
            <a:extLst>
              <a:ext uri="{FF2B5EF4-FFF2-40B4-BE49-F238E27FC236}">
                <a16:creationId xmlns:a16="http://schemas.microsoft.com/office/drawing/2014/main" id="{27C0CBF3-2BCF-8242-8A83-9669AB93345C}"/>
              </a:ext>
            </a:extLst>
          </p:cNvPr>
          <p:cNvSpPr>
            <a:spLocks noChangeArrowheads="1"/>
          </p:cNvSpPr>
          <p:nvPr/>
        </p:nvSpPr>
        <p:spPr bwMode="auto">
          <a:xfrm>
            <a:off x="3635644" y="5203973"/>
            <a:ext cx="1524000" cy="533400"/>
          </a:xfrm>
          <a:prstGeom prst="rect">
            <a:avLst/>
          </a:prstGeom>
          <a:solidFill>
            <a:srgbClr val="CCC30C"/>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latin typeface="Helvetica" charset="0"/>
                <a:ea typeface="ＭＳ Ｐゴシック" charset="0"/>
              </a:rPr>
              <a:t>Communication</a:t>
            </a:r>
            <a:endParaRPr lang="en-US" sz="1400">
              <a:latin typeface="Helvetica" charset="0"/>
              <a:ea typeface="ＭＳ Ｐゴシック" charset="0"/>
            </a:endParaRPr>
          </a:p>
        </p:txBody>
      </p:sp>
      <p:sp>
        <p:nvSpPr>
          <p:cNvPr id="3085" name="Rectangle 13">
            <a:extLst>
              <a:ext uri="{FF2B5EF4-FFF2-40B4-BE49-F238E27FC236}">
                <a16:creationId xmlns:a16="http://schemas.microsoft.com/office/drawing/2014/main" id="{B1522F21-C50D-BE42-8066-3E177BB4E15B}"/>
              </a:ext>
            </a:extLst>
          </p:cNvPr>
          <p:cNvSpPr>
            <a:spLocks noChangeArrowheads="1"/>
          </p:cNvSpPr>
          <p:nvPr/>
        </p:nvSpPr>
        <p:spPr bwMode="auto">
          <a:xfrm>
            <a:off x="3635644" y="5737373"/>
            <a:ext cx="15240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Protocol stack</a:t>
            </a:r>
          </a:p>
        </p:txBody>
      </p:sp>
      <p:sp>
        <p:nvSpPr>
          <p:cNvPr id="3086" name="Rectangle 14">
            <a:extLst>
              <a:ext uri="{FF2B5EF4-FFF2-40B4-BE49-F238E27FC236}">
                <a16:creationId xmlns:a16="http://schemas.microsoft.com/office/drawing/2014/main" id="{F3EE2F1C-0088-9D45-9933-C164BCE719FC}"/>
              </a:ext>
            </a:extLst>
          </p:cNvPr>
          <p:cNvSpPr>
            <a:spLocks noChangeArrowheads="1"/>
          </p:cNvSpPr>
          <p:nvPr/>
        </p:nvSpPr>
        <p:spPr bwMode="auto">
          <a:xfrm>
            <a:off x="3635644" y="5965973"/>
            <a:ext cx="15240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Standards</a:t>
            </a:r>
          </a:p>
        </p:txBody>
      </p:sp>
      <p:cxnSp>
        <p:nvCxnSpPr>
          <p:cNvPr id="3087" name="AutoShape 15">
            <a:extLst>
              <a:ext uri="{FF2B5EF4-FFF2-40B4-BE49-F238E27FC236}">
                <a16:creationId xmlns:a16="http://schemas.microsoft.com/office/drawing/2014/main" id="{7816692A-3A25-7341-8AD4-65FD598807DC}"/>
              </a:ext>
            </a:extLst>
          </p:cNvPr>
          <p:cNvCxnSpPr>
            <a:cxnSpLocks noChangeShapeType="1"/>
            <a:stCxn id="3088" idx="3"/>
            <a:endCxn id="3088" idx="0"/>
          </p:cNvCxnSpPr>
          <p:nvPr/>
        </p:nvCxnSpPr>
        <p:spPr bwMode="auto">
          <a:xfrm flipH="1" flipV="1">
            <a:off x="6150244" y="1165373"/>
            <a:ext cx="609600" cy="228600"/>
          </a:xfrm>
          <a:prstGeom prst="bentConnector4">
            <a:avLst>
              <a:gd name="adj1" fmla="val -37500"/>
              <a:gd name="adj2" fmla="val 200000"/>
            </a:avLst>
          </a:prstGeom>
          <a:noFill/>
          <a:ln w="9525">
            <a:solidFill>
              <a:schemeClr val="tx1"/>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088" name="Rectangle 16">
            <a:extLst>
              <a:ext uri="{FF2B5EF4-FFF2-40B4-BE49-F238E27FC236}">
                <a16:creationId xmlns:a16="http://schemas.microsoft.com/office/drawing/2014/main" id="{2BFD9055-C92C-3A49-85BA-64BC10E0107E}"/>
              </a:ext>
            </a:extLst>
          </p:cNvPr>
          <p:cNvSpPr>
            <a:spLocks noChangeArrowheads="1"/>
          </p:cNvSpPr>
          <p:nvPr/>
        </p:nvSpPr>
        <p:spPr bwMode="auto">
          <a:xfrm>
            <a:off x="5540644" y="1165373"/>
            <a:ext cx="1219200" cy="457200"/>
          </a:xfrm>
          <a:prstGeom prst="rect">
            <a:avLst/>
          </a:prstGeom>
          <a:solidFill>
            <a:srgbClr val="00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dirty="0">
                <a:highlight>
                  <a:srgbClr val="00FF00"/>
                </a:highlight>
                <a:latin typeface="Helvetica" charset="0"/>
                <a:ea typeface="ＭＳ Ｐゴシック" charset="0"/>
              </a:rPr>
              <a:t>Organization</a:t>
            </a:r>
          </a:p>
        </p:txBody>
      </p:sp>
      <p:sp>
        <p:nvSpPr>
          <p:cNvPr id="3089" name="Rectangle 17">
            <a:extLst>
              <a:ext uri="{FF2B5EF4-FFF2-40B4-BE49-F238E27FC236}">
                <a16:creationId xmlns:a16="http://schemas.microsoft.com/office/drawing/2014/main" id="{64599D5F-82AA-964A-9F46-346AD6EAFF2A}"/>
              </a:ext>
            </a:extLst>
          </p:cNvPr>
          <p:cNvSpPr>
            <a:spLocks noChangeArrowheads="1"/>
          </p:cNvSpPr>
          <p:nvPr/>
        </p:nvSpPr>
        <p:spPr bwMode="auto">
          <a:xfrm>
            <a:off x="5540644" y="18511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dirty="0">
                <a:latin typeface="Helvetica" charset="0"/>
                <a:ea typeface="ＭＳ Ｐゴシック" charset="0"/>
              </a:rPr>
              <a:t> Requirements</a:t>
            </a:r>
          </a:p>
        </p:txBody>
      </p:sp>
      <p:sp>
        <p:nvSpPr>
          <p:cNvPr id="3090" name="Rectangle 18">
            <a:extLst>
              <a:ext uri="{FF2B5EF4-FFF2-40B4-BE49-F238E27FC236}">
                <a16:creationId xmlns:a16="http://schemas.microsoft.com/office/drawing/2014/main" id="{D6C0F7AD-C415-C04B-8722-3D808A9C9C8C}"/>
              </a:ext>
            </a:extLst>
          </p:cNvPr>
          <p:cNvSpPr>
            <a:spLocks noChangeArrowheads="1"/>
          </p:cNvSpPr>
          <p:nvPr/>
        </p:nvSpPr>
        <p:spPr bwMode="auto">
          <a:xfrm>
            <a:off x="5540644" y="20797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dirty="0">
                <a:latin typeface="Helvetica" charset="0"/>
                <a:ea typeface="ＭＳ Ｐゴシック" charset="0"/>
              </a:rPr>
              <a:t> Objectives</a:t>
            </a:r>
          </a:p>
        </p:txBody>
      </p:sp>
      <p:sp>
        <p:nvSpPr>
          <p:cNvPr id="3091" name="Rectangle 19">
            <a:extLst>
              <a:ext uri="{FF2B5EF4-FFF2-40B4-BE49-F238E27FC236}">
                <a16:creationId xmlns:a16="http://schemas.microsoft.com/office/drawing/2014/main" id="{7C640ABE-5ABD-AE49-9169-8B01F976D5B2}"/>
              </a:ext>
            </a:extLst>
          </p:cNvPr>
          <p:cNvSpPr>
            <a:spLocks noChangeArrowheads="1"/>
          </p:cNvSpPr>
          <p:nvPr/>
        </p:nvSpPr>
        <p:spPr bwMode="auto">
          <a:xfrm>
            <a:off x="5540644" y="23083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dirty="0">
                <a:latin typeface="Helvetica" charset="0"/>
                <a:ea typeface="ＭＳ Ｐゴシック" charset="0"/>
              </a:rPr>
              <a:t> Goals</a:t>
            </a:r>
          </a:p>
        </p:txBody>
      </p:sp>
      <p:sp>
        <p:nvSpPr>
          <p:cNvPr id="3092" name="Rectangle 20">
            <a:extLst>
              <a:ext uri="{FF2B5EF4-FFF2-40B4-BE49-F238E27FC236}">
                <a16:creationId xmlns:a16="http://schemas.microsoft.com/office/drawing/2014/main" id="{3CF02F0A-CC6D-DE4E-AEB1-79925FB47058}"/>
              </a:ext>
            </a:extLst>
          </p:cNvPr>
          <p:cNvSpPr>
            <a:spLocks noChangeArrowheads="1"/>
          </p:cNvSpPr>
          <p:nvPr/>
        </p:nvSpPr>
        <p:spPr bwMode="auto">
          <a:xfrm>
            <a:off x="5540644" y="25369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dirty="0">
                <a:latin typeface="Helvetica" charset="0"/>
                <a:ea typeface="ＭＳ Ｐゴシック" charset="0"/>
              </a:rPr>
              <a:t> Scenarios</a:t>
            </a:r>
          </a:p>
        </p:txBody>
      </p:sp>
      <p:sp>
        <p:nvSpPr>
          <p:cNvPr id="3093" name="Rectangle 21">
            <a:extLst>
              <a:ext uri="{FF2B5EF4-FFF2-40B4-BE49-F238E27FC236}">
                <a16:creationId xmlns:a16="http://schemas.microsoft.com/office/drawing/2014/main" id="{94D3C20E-CE81-5E4C-AA70-C5B1C4D6765C}"/>
              </a:ext>
            </a:extLst>
          </p:cNvPr>
          <p:cNvSpPr>
            <a:spLocks noChangeArrowheads="1"/>
          </p:cNvSpPr>
          <p:nvPr/>
        </p:nvSpPr>
        <p:spPr bwMode="auto">
          <a:xfrm>
            <a:off x="5540644" y="16225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dirty="0">
                <a:latin typeface="Helvetica" charset="0"/>
                <a:ea typeface="ＭＳ Ｐゴシック" charset="0"/>
              </a:rPr>
              <a:t> Mission</a:t>
            </a:r>
          </a:p>
        </p:txBody>
      </p:sp>
      <p:cxnSp>
        <p:nvCxnSpPr>
          <p:cNvPr id="3094" name="AutoShape 22">
            <a:extLst>
              <a:ext uri="{FF2B5EF4-FFF2-40B4-BE49-F238E27FC236}">
                <a16:creationId xmlns:a16="http://schemas.microsoft.com/office/drawing/2014/main" id="{734F0C61-F203-6843-A1F8-EF950E4579AE}"/>
              </a:ext>
            </a:extLst>
          </p:cNvPr>
          <p:cNvCxnSpPr>
            <a:cxnSpLocks noChangeShapeType="1"/>
            <a:stCxn id="3089" idx="1"/>
            <a:endCxn id="3075" idx="0"/>
          </p:cNvCxnSpPr>
          <p:nvPr/>
        </p:nvCxnSpPr>
        <p:spPr bwMode="auto">
          <a:xfrm rot="10800000" flipV="1">
            <a:off x="4016644" y="1965473"/>
            <a:ext cx="1524000" cy="1028700"/>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095" name="Rectangle 23">
            <a:extLst>
              <a:ext uri="{FF2B5EF4-FFF2-40B4-BE49-F238E27FC236}">
                <a16:creationId xmlns:a16="http://schemas.microsoft.com/office/drawing/2014/main" id="{2FB7F1DC-A9A3-6543-9E7A-4EBD6510BC6D}"/>
              </a:ext>
            </a:extLst>
          </p:cNvPr>
          <p:cNvSpPr>
            <a:spLocks noChangeArrowheads="1"/>
          </p:cNvSpPr>
          <p:nvPr/>
        </p:nvSpPr>
        <p:spPr bwMode="auto">
          <a:xfrm>
            <a:off x="4321445" y="2155973"/>
            <a:ext cx="659155"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FulfilledBy</a:t>
            </a:r>
          </a:p>
        </p:txBody>
      </p:sp>
      <p:sp>
        <p:nvSpPr>
          <p:cNvPr id="3096" name="Rectangle 24">
            <a:extLst>
              <a:ext uri="{FF2B5EF4-FFF2-40B4-BE49-F238E27FC236}">
                <a16:creationId xmlns:a16="http://schemas.microsoft.com/office/drawing/2014/main" id="{B23EF4A7-452E-1D46-9C65-1EC0D4A1E4FD}"/>
              </a:ext>
            </a:extLst>
          </p:cNvPr>
          <p:cNvSpPr>
            <a:spLocks noChangeArrowheads="1"/>
          </p:cNvSpPr>
          <p:nvPr/>
        </p:nvSpPr>
        <p:spPr bwMode="auto">
          <a:xfrm>
            <a:off x="4931044" y="2689374"/>
            <a:ext cx="476250" cy="214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Fulfills</a:t>
            </a:r>
          </a:p>
        </p:txBody>
      </p:sp>
      <p:cxnSp>
        <p:nvCxnSpPr>
          <p:cNvPr id="3097" name="AutoShape 25">
            <a:extLst>
              <a:ext uri="{FF2B5EF4-FFF2-40B4-BE49-F238E27FC236}">
                <a16:creationId xmlns:a16="http://schemas.microsoft.com/office/drawing/2014/main" id="{6AF610FF-D9ED-734C-9F2B-FABD1A33B701}"/>
              </a:ext>
            </a:extLst>
          </p:cNvPr>
          <p:cNvCxnSpPr>
            <a:cxnSpLocks noChangeShapeType="1"/>
            <a:stCxn id="3077" idx="3"/>
            <a:endCxn id="3127" idx="0"/>
          </p:cNvCxnSpPr>
          <p:nvPr/>
        </p:nvCxnSpPr>
        <p:spPr bwMode="auto">
          <a:xfrm>
            <a:off x="4702444" y="3794273"/>
            <a:ext cx="2057400" cy="495300"/>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098" name="Rectangle 26">
            <a:extLst>
              <a:ext uri="{FF2B5EF4-FFF2-40B4-BE49-F238E27FC236}">
                <a16:creationId xmlns:a16="http://schemas.microsoft.com/office/drawing/2014/main" id="{3B0E92C9-22DE-8D44-9EA6-3AF0280B5AD1}"/>
              </a:ext>
            </a:extLst>
          </p:cNvPr>
          <p:cNvSpPr>
            <a:spLocks noChangeArrowheads="1"/>
          </p:cNvSpPr>
          <p:nvPr/>
        </p:nvSpPr>
        <p:spPr bwMode="auto">
          <a:xfrm>
            <a:off x="5312045" y="3832373"/>
            <a:ext cx="809837"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IsAllocatedTo</a:t>
            </a:r>
          </a:p>
        </p:txBody>
      </p:sp>
      <p:sp>
        <p:nvSpPr>
          <p:cNvPr id="3099" name="Rectangle 27">
            <a:extLst>
              <a:ext uri="{FF2B5EF4-FFF2-40B4-BE49-F238E27FC236}">
                <a16:creationId xmlns:a16="http://schemas.microsoft.com/office/drawing/2014/main" id="{C80C69A5-9F93-514C-B290-BEFE473A3365}"/>
              </a:ext>
            </a:extLst>
          </p:cNvPr>
          <p:cNvSpPr>
            <a:spLocks noChangeArrowheads="1"/>
          </p:cNvSpPr>
          <p:nvPr/>
        </p:nvSpPr>
        <p:spPr bwMode="auto">
          <a:xfrm>
            <a:off x="4169045" y="2548086"/>
            <a:ext cx="792205"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ComposedOf</a:t>
            </a:r>
          </a:p>
        </p:txBody>
      </p:sp>
      <p:sp>
        <p:nvSpPr>
          <p:cNvPr id="3100" name="Rectangle 28">
            <a:extLst>
              <a:ext uri="{FF2B5EF4-FFF2-40B4-BE49-F238E27FC236}">
                <a16:creationId xmlns:a16="http://schemas.microsoft.com/office/drawing/2014/main" id="{55D09621-0D2B-2545-A1A7-9CF07BEF8118}"/>
              </a:ext>
            </a:extLst>
          </p:cNvPr>
          <p:cNvSpPr>
            <a:spLocks noChangeArrowheads="1"/>
          </p:cNvSpPr>
          <p:nvPr/>
        </p:nvSpPr>
        <p:spPr bwMode="auto">
          <a:xfrm>
            <a:off x="6150245" y="722461"/>
            <a:ext cx="82105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dirty="0">
                <a:latin typeface="Helvetica" charset="0"/>
                <a:ea typeface="ＭＳ Ｐゴシック" charset="0"/>
              </a:rPr>
              <a:t>Composed Of</a:t>
            </a:r>
          </a:p>
        </p:txBody>
      </p:sp>
      <p:sp>
        <p:nvSpPr>
          <p:cNvPr id="3101" name="Rectangle 29">
            <a:extLst>
              <a:ext uri="{FF2B5EF4-FFF2-40B4-BE49-F238E27FC236}">
                <a16:creationId xmlns:a16="http://schemas.microsoft.com/office/drawing/2014/main" id="{1EC5A58C-D6EF-8C4A-96DC-689D7245E10E}"/>
              </a:ext>
            </a:extLst>
          </p:cNvPr>
          <p:cNvSpPr>
            <a:spLocks noChangeArrowheads="1"/>
          </p:cNvSpPr>
          <p:nvPr/>
        </p:nvSpPr>
        <p:spPr bwMode="auto">
          <a:xfrm>
            <a:off x="6766195" y="3908573"/>
            <a:ext cx="792205"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ComposedOf</a:t>
            </a:r>
          </a:p>
        </p:txBody>
      </p:sp>
      <p:cxnSp>
        <p:nvCxnSpPr>
          <p:cNvPr id="3102" name="AutoShape 30">
            <a:extLst>
              <a:ext uri="{FF2B5EF4-FFF2-40B4-BE49-F238E27FC236}">
                <a16:creationId xmlns:a16="http://schemas.microsoft.com/office/drawing/2014/main" id="{058C1ADF-C6EE-6B4C-8B07-9B9F2BD799BE}"/>
              </a:ext>
            </a:extLst>
          </p:cNvPr>
          <p:cNvCxnSpPr>
            <a:cxnSpLocks noChangeShapeType="1"/>
            <a:stCxn id="3127" idx="1"/>
            <a:endCxn id="3078" idx="3"/>
          </p:cNvCxnSpPr>
          <p:nvPr/>
        </p:nvCxnSpPr>
        <p:spPr bwMode="auto">
          <a:xfrm rot="10800000">
            <a:off x="4702444" y="4022873"/>
            <a:ext cx="1447800" cy="4953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03" name="Rectangle 31">
            <a:extLst>
              <a:ext uri="{FF2B5EF4-FFF2-40B4-BE49-F238E27FC236}">
                <a16:creationId xmlns:a16="http://schemas.microsoft.com/office/drawing/2014/main" id="{8E252B92-6C97-CB4C-BAB6-6D8A304DE019}"/>
              </a:ext>
            </a:extLst>
          </p:cNvPr>
          <p:cNvSpPr>
            <a:spLocks noChangeArrowheads="1"/>
          </p:cNvSpPr>
          <p:nvPr/>
        </p:nvSpPr>
        <p:spPr bwMode="auto">
          <a:xfrm>
            <a:off x="5007245" y="4213373"/>
            <a:ext cx="1034257"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ContainsInstances</a:t>
            </a:r>
          </a:p>
        </p:txBody>
      </p:sp>
      <p:cxnSp>
        <p:nvCxnSpPr>
          <p:cNvPr id="3104" name="AutoShape 32">
            <a:extLst>
              <a:ext uri="{FF2B5EF4-FFF2-40B4-BE49-F238E27FC236}">
                <a16:creationId xmlns:a16="http://schemas.microsoft.com/office/drawing/2014/main" id="{E0514BD1-0DA8-1C47-BC95-DE52DB7FC2AC}"/>
              </a:ext>
            </a:extLst>
          </p:cNvPr>
          <p:cNvCxnSpPr>
            <a:cxnSpLocks noChangeShapeType="1"/>
            <a:stCxn id="3075" idx="3"/>
            <a:endCxn id="3120" idx="1"/>
          </p:cNvCxnSpPr>
          <p:nvPr/>
        </p:nvCxnSpPr>
        <p:spPr bwMode="auto">
          <a:xfrm>
            <a:off x="4702444" y="3222773"/>
            <a:ext cx="3810000" cy="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105" name="AutoShape 33">
            <a:extLst>
              <a:ext uri="{FF2B5EF4-FFF2-40B4-BE49-F238E27FC236}">
                <a16:creationId xmlns:a16="http://schemas.microsoft.com/office/drawing/2014/main" id="{7CB5DECA-1C72-3549-9A36-C381B2BEFB9A}"/>
              </a:ext>
            </a:extLst>
          </p:cNvPr>
          <p:cNvCxnSpPr>
            <a:cxnSpLocks noChangeShapeType="1"/>
            <a:stCxn id="3121" idx="1"/>
            <a:endCxn id="3080" idx="3"/>
          </p:cNvCxnSpPr>
          <p:nvPr/>
        </p:nvCxnSpPr>
        <p:spPr bwMode="auto">
          <a:xfrm rot="10800000">
            <a:off x="4702444" y="3565673"/>
            <a:ext cx="3810000" cy="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06" name="Rectangle 34">
            <a:extLst>
              <a:ext uri="{FF2B5EF4-FFF2-40B4-BE49-F238E27FC236}">
                <a16:creationId xmlns:a16="http://schemas.microsoft.com/office/drawing/2014/main" id="{657ED9BC-1A2C-E543-B809-2FFB98B369AD}"/>
              </a:ext>
            </a:extLst>
          </p:cNvPr>
          <p:cNvSpPr>
            <a:spLocks noChangeArrowheads="1"/>
          </p:cNvSpPr>
          <p:nvPr/>
        </p:nvSpPr>
        <p:spPr bwMode="auto">
          <a:xfrm>
            <a:off x="6105795" y="3070373"/>
            <a:ext cx="62068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Produces</a:t>
            </a:r>
          </a:p>
        </p:txBody>
      </p:sp>
      <p:sp>
        <p:nvSpPr>
          <p:cNvPr id="3107" name="Rectangle 35">
            <a:extLst>
              <a:ext uri="{FF2B5EF4-FFF2-40B4-BE49-F238E27FC236}">
                <a16:creationId xmlns:a16="http://schemas.microsoft.com/office/drawing/2014/main" id="{231A9335-48D8-1B49-BCB8-1A241FC35341}"/>
              </a:ext>
            </a:extLst>
          </p:cNvPr>
          <p:cNvSpPr>
            <a:spLocks noChangeArrowheads="1"/>
          </p:cNvSpPr>
          <p:nvPr/>
        </p:nvSpPr>
        <p:spPr bwMode="auto">
          <a:xfrm>
            <a:off x="6105794" y="3375173"/>
            <a:ext cx="67678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Consumes</a:t>
            </a:r>
          </a:p>
        </p:txBody>
      </p:sp>
      <p:cxnSp>
        <p:nvCxnSpPr>
          <p:cNvPr id="3108" name="AutoShape 36">
            <a:extLst>
              <a:ext uri="{FF2B5EF4-FFF2-40B4-BE49-F238E27FC236}">
                <a16:creationId xmlns:a16="http://schemas.microsoft.com/office/drawing/2014/main" id="{F48DB7BF-A588-DC48-BABF-3C14F17844D6}"/>
              </a:ext>
            </a:extLst>
          </p:cNvPr>
          <p:cNvCxnSpPr>
            <a:cxnSpLocks noChangeShapeType="1"/>
            <a:stCxn id="3127" idx="3"/>
            <a:endCxn id="3081" idx="0"/>
          </p:cNvCxnSpPr>
          <p:nvPr/>
        </p:nvCxnSpPr>
        <p:spPr bwMode="auto">
          <a:xfrm>
            <a:off x="7369444" y="4518173"/>
            <a:ext cx="1143000" cy="1219200"/>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109" name="AutoShape 37">
            <a:extLst>
              <a:ext uri="{FF2B5EF4-FFF2-40B4-BE49-F238E27FC236}">
                <a16:creationId xmlns:a16="http://schemas.microsoft.com/office/drawing/2014/main" id="{CA6B520F-7390-F64A-8E42-1AA5481626B1}"/>
              </a:ext>
            </a:extLst>
          </p:cNvPr>
          <p:cNvCxnSpPr>
            <a:cxnSpLocks noChangeShapeType="1"/>
            <a:stCxn id="3081" idx="1"/>
            <a:endCxn id="3131" idx="3"/>
          </p:cNvCxnSpPr>
          <p:nvPr/>
        </p:nvCxnSpPr>
        <p:spPr bwMode="auto">
          <a:xfrm rot="10800000">
            <a:off x="7369444" y="5318273"/>
            <a:ext cx="533400" cy="6477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10" name="Rectangle 38">
            <a:extLst>
              <a:ext uri="{FF2B5EF4-FFF2-40B4-BE49-F238E27FC236}">
                <a16:creationId xmlns:a16="http://schemas.microsoft.com/office/drawing/2014/main" id="{9EB1A252-AB35-444D-AB15-E10DB9EAC895}"/>
              </a:ext>
            </a:extLst>
          </p:cNvPr>
          <p:cNvSpPr>
            <a:spLocks noChangeArrowheads="1"/>
          </p:cNvSpPr>
          <p:nvPr/>
        </p:nvSpPr>
        <p:spPr bwMode="auto">
          <a:xfrm>
            <a:off x="7826644" y="4975373"/>
            <a:ext cx="718466"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ConnectVia</a:t>
            </a:r>
          </a:p>
        </p:txBody>
      </p:sp>
      <p:sp>
        <p:nvSpPr>
          <p:cNvPr id="3111" name="Rectangle 39">
            <a:extLst>
              <a:ext uri="{FF2B5EF4-FFF2-40B4-BE49-F238E27FC236}">
                <a16:creationId xmlns:a16="http://schemas.microsoft.com/office/drawing/2014/main" id="{74ED6BC8-AAF7-DC41-993C-51266D7CBDE6}"/>
              </a:ext>
            </a:extLst>
          </p:cNvPr>
          <p:cNvSpPr>
            <a:spLocks noChangeArrowheads="1"/>
          </p:cNvSpPr>
          <p:nvPr/>
        </p:nvSpPr>
        <p:spPr bwMode="auto">
          <a:xfrm>
            <a:off x="7375795" y="5508773"/>
            <a:ext cx="878767"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ConnectToPort</a:t>
            </a:r>
          </a:p>
        </p:txBody>
      </p:sp>
      <p:cxnSp>
        <p:nvCxnSpPr>
          <p:cNvPr id="3112" name="AutoShape 40">
            <a:extLst>
              <a:ext uri="{FF2B5EF4-FFF2-40B4-BE49-F238E27FC236}">
                <a16:creationId xmlns:a16="http://schemas.microsoft.com/office/drawing/2014/main" id="{FE792D99-4F30-774F-885B-214B6E32D9E6}"/>
              </a:ext>
            </a:extLst>
          </p:cNvPr>
          <p:cNvCxnSpPr>
            <a:cxnSpLocks noChangeShapeType="1"/>
          </p:cNvCxnSpPr>
          <p:nvPr/>
        </p:nvCxnSpPr>
        <p:spPr bwMode="auto">
          <a:xfrm rot="16200000" flipH="1">
            <a:off x="3559444" y="4594373"/>
            <a:ext cx="838200" cy="3810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13" name="Rectangle 41">
            <a:extLst>
              <a:ext uri="{FF2B5EF4-FFF2-40B4-BE49-F238E27FC236}">
                <a16:creationId xmlns:a16="http://schemas.microsoft.com/office/drawing/2014/main" id="{A41DA616-20A6-5147-B126-4215D95E50EE}"/>
              </a:ext>
            </a:extLst>
          </p:cNvPr>
          <p:cNvSpPr>
            <a:spLocks noChangeArrowheads="1"/>
          </p:cNvSpPr>
          <p:nvPr/>
        </p:nvSpPr>
        <p:spPr bwMode="auto">
          <a:xfrm>
            <a:off x="3711844" y="4746773"/>
            <a:ext cx="418704"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Uses</a:t>
            </a:r>
          </a:p>
        </p:txBody>
      </p:sp>
      <p:cxnSp>
        <p:nvCxnSpPr>
          <p:cNvPr id="3114" name="AutoShape 42">
            <a:extLst>
              <a:ext uri="{FF2B5EF4-FFF2-40B4-BE49-F238E27FC236}">
                <a16:creationId xmlns:a16="http://schemas.microsoft.com/office/drawing/2014/main" id="{E572C3E0-9804-5447-8010-77F86C1A73BB}"/>
              </a:ext>
            </a:extLst>
          </p:cNvPr>
          <p:cNvCxnSpPr>
            <a:cxnSpLocks noChangeShapeType="1"/>
            <a:stCxn id="3084" idx="0"/>
            <a:endCxn id="3079" idx="2"/>
          </p:cNvCxnSpPr>
          <p:nvPr/>
        </p:nvCxnSpPr>
        <p:spPr bwMode="auto">
          <a:xfrm rot="5400000" flipH="1">
            <a:off x="3788044" y="4594373"/>
            <a:ext cx="838200" cy="3810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15" name="Rectangle 43">
            <a:extLst>
              <a:ext uri="{FF2B5EF4-FFF2-40B4-BE49-F238E27FC236}">
                <a16:creationId xmlns:a16="http://schemas.microsoft.com/office/drawing/2014/main" id="{2C80C9E3-2280-1841-8EEF-A9D90FA135AF}"/>
              </a:ext>
            </a:extLst>
          </p:cNvPr>
          <p:cNvSpPr>
            <a:spLocks noChangeArrowheads="1"/>
          </p:cNvSpPr>
          <p:nvPr/>
        </p:nvSpPr>
        <p:spPr bwMode="auto">
          <a:xfrm>
            <a:off x="4092845" y="4594373"/>
            <a:ext cx="92845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ProvidesService</a:t>
            </a:r>
          </a:p>
        </p:txBody>
      </p:sp>
      <p:cxnSp>
        <p:nvCxnSpPr>
          <p:cNvPr id="3116" name="AutoShape 44">
            <a:extLst>
              <a:ext uri="{FF2B5EF4-FFF2-40B4-BE49-F238E27FC236}">
                <a16:creationId xmlns:a16="http://schemas.microsoft.com/office/drawing/2014/main" id="{2793AB55-A349-AB41-AB81-A8CD285EBC94}"/>
              </a:ext>
            </a:extLst>
          </p:cNvPr>
          <p:cNvCxnSpPr>
            <a:cxnSpLocks noChangeShapeType="1"/>
            <a:stCxn id="3085" idx="3"/>
            <a:endCxn id="3082" idx="1"/>
          </p:cNvCxnSpPr>
          <p:nvPr/>
        </p:nvCxnSpPr>
        <p:spPr bwMode="auto">
          <a:xfrm>
            <a:off x="5159644" y="5851673"/>
            <a:ext cx="2743200" cy="4572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17" name="Rectangle 45">
            <a:extLst>
              <a:ext uri="{FF2B5EF4-FFF2-40B4-BE49-F238E27FC236}">
                <a16:creationId xmlns:a16="http://schemas.microsoft.com/office/drawing/2014/main" id="{8E7430EC-00BB-D449-9D3B-01AE36CC1825}"/>
              </a:ext>
            </a:extLst>
          </p:cNvPr>
          <p:cNvSpPr>
            <a:spLocks noChangeArrowheads="1"/>
          </p:cNvSpPr>
          <p:nvPr/>
        </p:nvSpPr>
        <p:spPr bwMode="auto">
          <a:xfrm>
            <a:off x="5769245" y="5889773"/>
            <a:ext cx="894797"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AssociatedWith</a:t>
            </a:r>
          </a:p>
        </p:txBody>
      </p:sp>
      <p:cxnSp>
        <p:nvCxnSpPr>
          <p:cNvPr id="3118" name="AutoShape 46">
            <a:extLst>
              <a:ext uri="{FF2B5EF4-FFF2-40B4-BE49-F238E27FC236}">
                <a16:creationId xmlns:a16="http://schemas.microsoft.com/office/drawing/2014/main" id="{6E117464-70F5-6648-978C-E16E7FBA054A}"/>
              </a:ext>
            </a:extLst>
          </p:cNvPr>
          <p:cNvCxnSpPr>
            <a:cxnSpLocks noChangeShapeType="1"/>
            <a:stCxn id="3084" idx="3"/>
            <a:endCxn id="3129" idx="1"/>
          </p:cNvCxnSpPr>
          <p:nvPr/>
        </p:nvCxnSpPr>
        <p:spPr bwMode="auto">
          <a:xfrm flipV="1">
            <a:off x="5159644" y="4861073"/>
            <a:ext cx="990600" cy="6096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19" name="Rectangle 47">
            <a:extLst>
              <a:ext uri="{FF2B5EF4-FFF2-40B4-BE49-F238E27FC236}">
                <a16:creationId xmlns:a16="http://schemas.microsoft.com/office/drawing/2014/main" id="{634A2C2E-6531-334D-8A95-1C9BE2BBDFF8}"/>
              </a:ext>
            </a:extLst>
          </p:cNvPr>
          <p:cNvSpPr>
            <a:spLocks noChangeArrowheads="1"/>
          </p:cNvSpPr>
          <p:nvPr/>
        </p:nvSpPr>
        <p:spPr bwMode="auto">
          <a:xfrm>
            <a:off x="4975495" y="4975373"/>
            <a:ext cx="91884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ImplementedOn</a:t>
            </a:r>
          </a:p>
        </p:txBody>
      </p:sp>
      <p:sp>
        <p:nvSpPr>
          <p:cNvPr id="3120" name="Rectangle 48">
            <a:extLst>
              <a:ext uri="{FF2B5EF4-FFF2-40B4-BE49-F238E27FC236}">
                <a16:creationId xmlns:a16="http://schemas.microsoft.com/office/drawing/2014/main" id="{20BA96D3-20F7-7547-BDF4-9A34639A93D8}"/>
              </a:ext>
            </a:extLst>
          </p:cNvPr>
          <p:cNvSpPr>
            <a:spLocks noChangeArrowheads="1"/>
          </p:cNvSpPr>
          <p:nvPr/>
        </p:nvSpPr>
        <p:spPr bwMode="auto">
          <a:xfrm>
            <a:off x="8512444" y="2994173"/>
            <a:ext cx="1219200" cy="457200"/>
          </a:xfrm>
          <a:prstGeom prst="rect">
            <a:avLst/>
          </a:prstGeom>
          <a:solidFill>
            <a:srgbClr val="CC060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latin typeface="Helvetica" charset="0"/>
                <a:ea typeface="ＭＳ Ｐゴシック" charset="0"/>
              </a:rPr>
              <a:t>Information</a:t>
            </a:r>
          </a:p>
        </p:txBody>
      </p:sp>
      <p:sp>
        <p:nvSpPr>
          <p:cNvPr id="3121" name="Rectangle 49">
            <a:extLst>
              <a:ext uri="{FF2B5EF4-FFF2-40B4-BE49-F238E27FC236}">
                <a16:creationId xmlns:a16="http://schemas.microsoft.com/office/drawing/2014/main" id="{6A13006E-B37B-8446-AA71-702E259AF619}"/>
              </a:ext>
            </a:extLst>
          </p:cNvPr>
          <p:cNvSpPr>
            <a:spLocks noChangeArrowheads="1"/>
          </p:cNvSpPr>
          <p:nvPr/>
        </p:nvSpPr>
        <p:spPr bwMode="auto">
          <a:xfrm>
            <a:off x="8512444" y="34513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Data</a:t>
            </a:r>
          </a:p>
        </p:txBody>
      </p:sp>
      <p:sp>
        <p:nvSpPr>
          <p:cNvPr id="3122" name="Rectangle 50">
            <a:extLst>
              <a:ext uri="{FF2B5EF4-FFF2-40B4-BE49-F238E27FC236}">
                <a16:creationId xmlns:a16="http://schemas.microsoft.com/office/drawing/2014/main" id="{DBCE49D1-2B96-7641-91C3-8EFA6AF89430}"/>
              </a:ext>
            </a:extLst>
          </p:cNvPr>
          <p:cNvSpPr>
            <a:spLocks noChangeArrowheads="1"/>
          </p:cNvSpPr>
          <p:nvPr/>
        </p:nvSpPr>
        <p:spPr bwMode="auto">
          <a:xfrm>
            <a:off x="8512444" y="36799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Metadata</a:t>
            </a:r>
          </a:p>
        </p:txBody>
      </p:sp>
      <p:sp>
        <p:nvSpPr>
          <p:cNvPr id="3123" name="Rectangle 51">
            <a:extLst>
              <a:ext uri="{FF2B5EF4-FFF2-40B4-BE49-F238E27FC236}">
                <a16:creationId xmlns:a16="http://schemas.microsoft.com/office/drawing/2014/main" id="{643CB921-F66F-4D49-9010-B04303208FC1}"/>
              </a:ext>
            </a:extLst>
          </p:cNvPr>
          <p:cNvSpPr>
            <a:spLocks noChangeArrowheads="1"/>
          </p:cNvSpPr>
          <p:nvPr/>
        </p:nvSpPr>
        <p:spPr bwMode="auto">
          <a:xfrm>
            <a:off x="8512444" y="39085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Rules</a:t>
            </a:r>
          </a:p>
        </p:txBody>
      </p:sp>
      <p:cxnSp>
        <p:nvCxnSpPr>
          <p:cNvPr id="3124" name="AutoShape 52">
            <a:extLst>
              <a:ext uri="{FF2B5EF4-FFF2-40B4-BE49-F238E27FC236}">
                <a16:creationId xmlns:a16="http://schemas.microsoft.com/office/drawing/2014/main" id="{B276AD62-3040-1841-8284-9230CF05CB4A}"/>
              </a:ext>
            </a:extLst>
          </p:cNvPr>
          <p:cNvCxnSpPr>
            <a:cxnSpLocks noChangeShapeType="1"/>
            <a:stCxn id="3075" idx="3"/>
            <a:endCxn id="3090" idx="1"/>
          </p:cNvCxnSpPr>
          <p:nvPr/>
        </p:nvCxnSpPr>
        <p:spPr bwMode="auto">
          <a:xfrm flipV="1">
            <a:off x="4702444" y="2194073"/>
            <a:ext cx="838200" cy="10287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125" name="AutoShape 53">
            <a:extLst>
              <a:ext uri="{FF2B5EF4-FFF2-40B4-BE49-F238E27FC236}">
                <a16:creationId xmlns:a16="http://schemas.microsoft.com/office/drawing/2014/main" id="{63E3A658-D405-ED49-870B-5A0AB389BEFB}"/>
              </a:ext>
            </a:extLst>
          </p:cNvPr>
          <p:cNvCxnSpPr>
            <a:cxnSpLocks noChangeShapeType="1"/>
            <a:stCxn id="3093" idx="3"/>
            <a:endCxn id="3127" idx="0"/>
          </p:cNvCxnSpPr>
          <p:nvPr/>
        </p:nvCxnSpPr>
        <p:spPr bwMode="auto">
          <a:xfrm>
            <a:off x="6759844" y="1736873"/>
            <a:ext cx="1588" cy="2552700"/>
          </a:xfrm>
          <a:prstGeom prst="curvedConnector4">
            <a:avLst>
              <a:gd name="adj1" fmla="val 14400000"/>
              <a:gd name="adj2" fmla="val 5224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26" name="Rectangle 54">
            <a:extLst>
              <a:ext uri="{FF2B5EF4-FFF2-40B4-BE49-F238E27FC236}">
                <a16:creationId xmlns:a16="http://schemas.microsoft.com/office/drawing/2014/main" id="{8F5136E7-2E98-C041-84B4-5EB083DA5F24}"/>
              </a:ext>
            </a:extLst>
          </p:cNvPr>
          <p:cNvSpPr>
            <a:spLocks noChangeArrowheads="1"/>
          </p:cNvSpPr>
          <p:nvPr/>
        </p:nvSpPr>
        <p:spPr bwMode="auto">
          <a:xfrm>
            <a:off x="7007495" y="2613173"/>
            <a:ext cx="90120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Owns/Operates</a:t>
            </a:r>
          </a:p>
        </p:txBody>
      </p:sp>
      <p:sp>
        <p:nvSpPr>
          <p:cNvPr id="3127" name="Rectangle 55">
            <a:extLst>
              <a:ext uri="{FF2B5EF4-FFF2-40B4-BE49-F238E27FC236}">
                <a16:creationId xmlns:a16="http://schemas.microsoft.com/office/drawing/2014/main" id="{A6434DBB-DF18-1644-8698-246E82E40B05}"/>
              </a:ext>
            </a:extLst>
          </p:cNvPr>
          <p:cNvSpPr>
            <a:spLocks noChangeArrowheads="1"/>
          </p:cNvSpPr>
          <p:nvPr/>
        </p:nvSpPr>
        <p:spPr bwMode="auto">
          <a:xfrm>
            <a:off x="6150244" y="4289573"/>
            <a:ext cx="1219200" cy="457200"/>
          </a:xfrm>
          <a:prstGeom prst="rect">
            <a:avLst/>
          </a:prstGeom>
          <a:solidFill>
            <a:srgbClr val="0C8FCC"/>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latin typeface="Helvetica" charset="0"/>
                <a:ea typeface="ＭＳ Ｐゴシック" charset="0"/>
              </a:rPr>
              <a:t>Component</a:t>
            </a:r>
            <a:endParaRPr lang="en-US" sz="1400">
              <a:latin typeface="Helvetica" charset="0"/>
              <a:ea typeface="ＭＳ Ｐゴシック" charset="0"/>
            </a:endParaRPr>
          </a:p>
        </p:txBody>
      </p:sp>
      <p:cxnSp>
        <p:nvCxnSpPr>
          <p:cNvPr id="3128" name="AutoShape 56">
            <a:extLst>
              <a:ext uri="{FF2B5EF4-FFF2-40B4-BE49-F238E27FC236}">
                <a16:creationId xmlns:a16="http://schemas.microsoft.com/office/drawing/2014/main" id="{2C3FEDEB-742E-5343-A710-826EE67698E1}"/>
              </a:ext>
            </a:extLst>
          </p:cNvPr>
          <p:cNvCxnSpPr>
            <a:cxnSpLocks noChangeShapeType="1"/>
            <a:stCxn id="3127" idx="3"/>
            <a:endCxn id="3127" idx="0"/>
          </p:cNvCxnSpPr>
          <p:nvPr/>
        </p:nvCxnSpPr>
        <p:spPr bwMode="auto">
          <a:xfrm flipH="1" flipV="1">
            <a:off x="6759844" y="4289573"/>
            <a:ext cx="609600" cy="228600"/>
          </a:xfrm>
          <a:prstGeom prst="bentConnector4">
            <a:avLst>
              <a:gd name="adj1" fmla="val -37500"/>
              <a:gd name="adj2" fmla="val 200000"/>
            </a:avLst>
          </a:prstGeom>
          <a:noFill/>
          <a:ln w="9525">
            <a:solidFill>
              <a:schemeClr val="tx1"/>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29" name="Rectangle 57">
            <a:extLst>
              <a:ext uri="{FF2B5EF4-FFF2-40B4-BE49-F238E27FC236}">
                <a16:creationId xmlns:a16="http://schemas.microsoft.com/office/drawing/2014/main" id="{F6F5324B-9B51-AB49-905A-4E92729DF377}"/>
              </a:ext>
            </a:extLst>
          </p:cNvPr>
          <p:cNvSpPr>
            <a:spLocks noChangeArrowheads="1"/>
          </p:cNvSpPr>
          <p:nvPr/>
        </p:nvSpPr>
        <p:spPr bwMode="auto">
          <a:xfrm>
            <a:off x="6150244" y="47467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Type</a:t>
            </a:r>
          </a:p>
        </p:txBody>
      </p:sp>
      <p:sp>
        <p:nvSpPr>
          <p:cNvPr id="3130" name="Rectangle 58">
            <a:extLst>
              <a:ext uri="{FF2B5EF4-FFF2-40B4-BE49-F238E27FC236}">
                <a16:creationId xmlns:a16="http://schemas.microsoft.com/office/drawing/2014/main" id="{2FF235E1-8E14-2841-AC7E-D5838B4C7D0D}"/>
              </a:ext>
            </a:extLst>
          </p:cNvPr>
          <p:cNvSpPr>
            <a:spLocks noChangeArrowheads="1"/>
          </p:cNvSpPr>
          <p:nvPr/>
        </p:nvSpPr>
        <p:spPr bwMode="auto">
          <a:xfrm>
            <a:off x="6150244" y="49753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Attributes</a:t>
            </a:r>
          </a:p>
        </p:txBody>
      </p:sp>
      <p:sp>
        <p:nvSpPr>
          <p:cNvPr id="3131" name="Rectangle 59">
            <a:extLst>
              <a:ext uri="{FF2B5EF4-FFF2-40B4-BE49-F238E27FC236}">
                <a16:creationId xmlns:a16="http://schemas.microsoft.com/office/drawing/2014/main" id="{69369C6C-A673-8C44-B43D-650DEA190B4B}"/>
              </a:ext>
            </a:extLst>
          </p:cNvPr>
          <p:cNvSpPr>
            <a:spLocks noChangeArrowheads="1"/>
          </p:cNvSpPr>
          <p:nvPr/>
        </p:nvSpPr>
        <p:spPr bwMode="auto">
          <a:xfrm>
            <a:off x="6150244" y="52039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Ports</a:t>
            </a:r>
          </a:p>
        </p:txBody>
      </p:sp>
      <p:cxnSp>
        <p:nvCxnSpPr>
          <p:cNvPr id="3132" name="AutoShape 60">
            <a:extLst>
              <a:ext uri="{FF2B5EF4-FFF2-40B4-BE49-F238E27FC236}">
                <a16:creationId xmlns:a16="http://schemas.microsoft.com/office/drawing/2014/main" id="{7E2A0034-9894-024D-9AC3-D22195263D1A}"/>
              </a:ext>
            </a:extLst>
          </p:cNvPr>
          <p:cNvCxnSpPr>
            <a:cxnSpLocks noChangeShapeType="1"/>
            <a:stCxn id="3080" idx="1"/>
            <a:endCxn id="3075" idx="1"/>
          </p:cNvCxnSpPr>
          <p:nvPr/>
        </p:nvCxnSpPr>
        <p:spPr bwMode="auto">
          <a:xfrm rot="10800000" flipH="1">
            <a:off x="3330844" y="3222773"/>
            <a:ext cx="1588" cy="342900"/>
          </a:xfrm>
          <a:prstGeom prst="bentConnector3">
            <a:avLst>
              <a:gd name="adj1" fmla="val -27300005"/>
            </a:avLst>
          </a:prstGeom>
          <a:noFill/>
          <a:ln w="9525">
            <a:solidFill>
              <a:schemeClr val="tx1"/>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33" name="Rectangle 61">
            <a:extLst>
              <a:ext uri="{FF2B5EF4-FFF2-40B4-BE49-F238E27FC236}">
                <a16:creationId xmlns:a16="http://schemas.microsoft.com/office/drawing/2014/main" id="{38B5B4CE-E38D-5E43-8B6D-AFE8AB2A41D3}"/>
              </a:ext>
            </a:extLst>
          </p:cNvPr>
          <p:cNvSpPr>
            <a:spLocks noChangeArrowheads="1"/>
          </p:cNvSpPr>
          <p:nvPr/>
        </p:nvSpPr>
        <p:spPr bwMode="auto">
          <a:xfrm>
            <a:off x="2797444" y="2994174"/>
            <a:ext cx="412750" cy="214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Calls</a:t>
            </a:r>
          </a:p>
        </p:txBody>
      </p:sp>
      <p:sp>
        <p:nvSpPr>
          <p:cNvPr id="3134" name="Rectangle 62">
            <a:extLst>
              <a:ext uri="{FF2B5EF4-FFF2-40B4-BE49-F238E27FC236}">
                <a16:creationId xmlns:a16="http://schemas.microsoft.com/office/drawing/2014/main" id="{6675C354-0422-1544-AE8E-72AD3F496B84}"/>
              </a:ext>
            </a:extLst>
          </p:cNvPr>
          <p:cNvSpPr>
            <a:spLocks noChangeArrowheads="1"/>
          </p:cNvSpPr>
          <p:nvPr/>
        </p:nvSpPr>
        <p:spPr bwMode="auto">
          <a:xfrm>
            <a:off x="9198244" y="4518173"/>
            <a:ext cx="1371600" cy="457200"/>
          </a:xfrm>
          <a:prstGeom prst="rect">
            <a:avLst/>
          </a:prstGeom>
          <a:solidFill>
            <a:srgbClr val="0C8FCC"/>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latin typeface="Helvetica" charset="0"/>
                <a:ea typeface="ＭＳ Ｐゴシック" charset="0"/>
              </a:rPr>
              <a:t>Environment</a:t>
            </a:r>
            <a:endParaRPr lang="en-US" sz="1400">
              <a:latin typeface="Helvetica" charset="0"/>
              <a:ea typeface="ＭＳ Ｐゴシック" charset="0"/>
            </a:endParaRPr>
          </a:p>
        </p:txBody>
      </p:sp>
      <p:sp>
        <p:nvSpPr>
          <p:cNvPr id="3135" name="Rectangle 63">
            <a:extLst>
              <a:ext uri="{FF2B5EF4-FFF2-40B4-BE49-F238E27FC236}">
                <a16:creationId xmlns:a16="http://schemas.microsoft.com/office/drawing/2014/main" id="{74CCD07C-AF0A-884D-B162-495F846170D8}"/>
              </a:ext>
            </a:extLst>
          </p:cNvPr>
          <p:cNvSpPr>
            <a:spLocks noChangeArrowheads="1"/>
          </p:cNvSpPr>
          <p:nvPr/>
        </p:nvSpPr>
        <p:spPr bwMode="auto">
          <a:xfrm>
            <a:off x="9198244" y="4975373"/>
            <a:ext cx="13716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Physical Environs</a:t>
            </a:r>
          </a:p>
        </p:txBody>
      </p:sp>
      <p:cxnSp>
        <p:nvCxnSpPr>
          <p:cNvPr id="3136" name="AutoShape 64">
            <a:extLst>
              <a:ext uri="{FF2B5EF4-FFF2-40B4-BE49-F238E27FC236}">
                <a16:creationId xmlns:a16="http://schemas.microsoft.com/office/drawing/2014/main" id="{ACB4714E-3662-A447-B3C6-4588951AA69A}"/>
              </a:ext>
            </a:extLst>
          </p:cNvPr>
          <p:cNvCxnSpPr>
            <a:cxnSpLocks noChangeShapeType="1"/>
            <a:stCxn id="3134" idx="1"/>
            <a:endCxn id="3127" idx="3"/>
          </p:cNvCxnSpPr>
          <p:nvPr/>
        </p:nvCxnSpPr>
        <p:spPr bwMode="auto">
          <a:xfrm rot="10800000">
            <a:off x="7369444" y="4518173"/>
            <a:ext cx="1828800" cy="2286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37" name="Rectangle 65">
            <a:extLst>
              <a:ext uri="{FF2B5EF4-FFF2-40B4-BE49-F238E27FC236}">
                <a16:creationId xmlns:a16="http://schemas.microsoft.com/office/drawing/2014/main" id="{6AC8A100-665B-044F-A9C8-03AF43B10FF7}"/>
              </a:ext>
            </a:extLst>
          </p:cNvPr>
          <p:cNvSpPr>
            <a:spLocks noChangeArrowheads="1"/>
          </p:cNvSpPr>
          <p:nvPr/>
        </p:nvSpPr>
        <p:spPr bwMode="auto">
          <a:xfrm>
            <a:off x="8512444" y="4684861"/>
            <a:ext cx="50045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800">
                <a:latin typeface="Helvetica" charset="0"/>
                <a:ea typeface="ＭＳ Ｐゴシック" charset="0"/>
              </a:rPr>
              <a:t>Affects</a:t>
            </a:r>
          </a:p>
        </p:txBody>
      </p:sp>
      <p:cxnSp>
        <p:nvCxnSpPr>
          <p:cNvPr id="3138" name="AutoShape 66">
            <a:extLst>
              <a:ext uri="{FF2B5EF4-FFF2-40B4-BE49-F238E27FC236}">
                <a16:creationId xmlns:a16="http://schemas.microsoft.com/office/drawing/2014/main" id="{2260C7EA-86C3-B143-BA19-2898432D6100}"/>
              </a:ext>
            </a:extLst>
          </p:cNvPr>
          <p:cNvCxnSpPr>
            <a:cxnSpLocks noChangeShapeType="1"/>
            <a:stCxn id="3134" idx="1"/>
            <a:endCxn id="3081" idx="0"/>
          </p:cNvCxnSpPr>
          <p:nvPr/>
        </p:nvCxnSpPr>
        <p:spPr bwMode="auto">
          <a:xfrm rot="10800000" flipV="1">
            <a:off x="8512444" y="4746773"/>
            <a:ext cx="685800" cy="990600"/>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46" name="Rectangle 74">
            <a:extLst>
              <a:ext uri="{FF2B5EF4-FFF2-40B4-BE49-F238E27FC236}">
                <a16:creationId xmlns:a16="http://schemas.microsoft.com/office/drawing/2014/main" id="{B68E4013-D5C1-724B-A73A-2A8C232432F6}"/>
              </a:ext>
            </a:extLst>
          </p:cNvPr>
          <p:cNvSpPr>
            <a:spLocks noChangeArrowheads="1"/>
          </p:cNvSpPr>
          <p:nvPr/>
        </p:nvSpPr>
        <p:spPr bwMode="auto">
          <a:xfrm>
            <a:off x="6150244" y="5432573"/>
            <a:ext cx="12192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Location</a:t>
            </a:r>
          </a:p>
        </p:txBody>
      </p:sp>
      <p:sp>
        <p:nvSpPr>
          <p:cNvPr id="3147" name="Rectangle 75">
            <a:extLst>
              <a:ext uri="{FF2B5EF4-FFF2-40B4-BE49-F238E27FC236}">
                <a16:creationId xmlns:a16="http://schemas.microsoft.com/office/drawing/2014/main" id="{322E2AA8-93F5-DC4D-B9D5-D2C9632A9329}"/>
              </a:ext>
            </a:extLst>
          </p:cNvPr>
          <p:cNvSpPr>
            <a:spLocks noChangeArrowheads="1"/>
          </p:cNvSpPr>
          <p:nvPr/>
        </p:nvSpPr>
        <p:spPr bwMode="auto">
          <a:xfrm>
            <a:off x="9198244" y="5203973"/>
            <a:ext cx="1371600" cy="228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Attributes</a:t>
            </a:r>
          </a:p>
        </p:txBody>
      </p:sp>
      <p:grpSp>
        <p:nvGrpSpPr>
          <p:cNvPr id="26692" name="Group 78">
            <a:extLst>
              <a:ext uri="{FF2B5EF4-FFF2-40B4-BE49-F238E27FC236}">
                <a16:creationId xmlns:a16="http://schemas.microsoft.com/office/drawing/2014/main" id="{E49D5D71-B992-CD43-8CA3-86955C05B444}"/>
              </a:ext>
            </a:extLst>
          </p:cNvPr>
          <p:cNvGrpSpPr>
            <a:grpSpLocks/>
          </p:cNvGrpSpPr>
          <p:nvPr/>
        </p:nvGrpSpPr>
        <p:grpSpPr bwMode="auto">
          <a:xfrm>
            <a:off x="7826644" y="1241573"/>
            <a:ext cx="2819400" cy="1371600"/>
            <a:chOff x="3648" y="864"/>
            <a:chExt cx="1776" cy="864"/>
          </a:xfrm>
        </p:grpSpPr>
        <p:sp>
          <p:nvSpPr>
            <p:cNvPr id="3139" name="Rectangle 67">
              <a:extLst>
                <a:ext uri="{FF2B5EF4-FFF2-40B4-BE49-F238E27FC236}">
                  <a16:creationId xmlns:a16="http://schemas.microsoft.com/office/drawing/2014/main" id="{C6C8315F-A1B8-DA48-B6CC-C530EB812FF2}"/>
                </a:ext>
              </a:extLst>
            </p:cNvPr>
            <p:cNvSpPr>
              <a:spLocks noChangeArrowheads="1"/>
            </p:cNvSpPr>
            <p:nvPr/>
          </p:nvSpPr>
          <p:spPr bwMode="auto">
            <a:xfrm>
              <a:off x="4464" y="864"/>
              <a:ext cx="960" cy="288"/>
            </a:xfrm>
            <a:prstGeom prst="rect">
              <a:avLst/>
            </a:prstGeom>
            <a:solidFill>
              <a:schemeClr va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dirty="0">
                  <a:latin typeface="Helvetica" charset="0"/>
                  <a:ea typeface="ＭＳ Ｐゴシック" charset="0"/>
                </a:rPr>
                <a:t>Meta-model</a:t>
              </a:r>
            </a:p>
            <a:p>
              <a:pPr algn="ctr" eaLnBrk="1" hangingPunct="1">
                <a:defRPr/>
              </a:pPr>
              <a:r>
                <a:rPr lang="en-US" sz="1200" dirty="0">
                  <a:latin typeface="Helvetica" charset="0"/>
                  <a:ea typeface="ＭＳ Ｐゴシック" charset="0"/>
                </a:rPr>
                <a:t>(each Viewpoint)</a:t>
              </a:r>
              <a:endParaRPr lang="en-US" sz="1100" dirty="0">
                <a:latin typeface="Helvetica" charset="0"/>
                <a:ea typeface="ＭＳ Ｐゴシック" charset="0"/>
              </a:endParaRPr>
            </a:p>
          </p:txBody>
        </p:sp>
        <p:sp>
          <p:nvSpPr>
            <p:cNvPr id="3140" name="Rectangle 68">
              <a:extLst>
                <a:ext uri="{FF2B5EF4-FFF2-40B4-BE49-F238E27FC236}">
                  <a16:creationId xmlns:a16="http://schemas.microsoft.com/office/drawing/2014/main" id="{DF89473C-180F-4C48-B111-752380006BFF}"/>
                </a:ext>
              </a:extLst>
            </p:cNvPr>
            <p:cNvSpPr>
              <a:spLocks noChangeArrowheads="1"/>
            </p:cNvSpPr>
            <p:nvPr/>
          </p:nvSpPr>
          <p:spPr bwMode="auto">
            <a:xfrm>
              <a:off x="4464" y="1152"/>
              <a:ext cx="960"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Defines Objects</a:t>
              </a:r>
            </a:p>
          </p:txBody>
        </p:sp>
        <p:sp>
          <p:nvSpPr>
            <p:cNvPr id="3141" name="Rectangle 69">
              <a:extLst>
                <a:ext uri="{FF2B5EF4-FFF2-40B4-BE49-F238E27FC236}">
                  <a16:creationId xmlns:a16="http://schemas.microsoft.com/office/drawing/2014/main" id="{4BD94763-D967-0446-A454-426B8E7CD502}"/>
                </a:ext>
              </a:extLst>
            </p:cNvPr>
            <p:cNvSpPr>
              <a:spLocks noChangeArrowheads="1"/>
            </p:cNvSpPr>
            <p:nvPr/>
          </p:nvSpPr>
          <p:spPr bwMode="auto">
            <a:xfrm>
              <a:off x="4464" y="1440"/>
              <a:ext cx="960"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Defines Rules</a:t>
              </a:r>
            </a:p>
          </p:txBody>
        </p:sp>
        <p:sp>
          <p:nvSpPr>
            <p:cNvPr id="3142" name="Rectangle 70">
              <a:extLst>
                <a:ext uri="{FF2B5EF4-FFF2-40B4-BE49-F238E27FC236}">
                  <a16:creationId xmlns:a16="http://schemas.microsoft.com/office/drawing/2014/main" id="{4D9EB143-ED46-A44E-BF41-5EF3D44A9C4F}"/>
                </a:ext>
              </a:extLst>
            </p:cNvPr>
            <p:cNvSpPr>
              <a:spLocks noChangeArrowheads="1"/>
            </p:cNvSpPr>
            <p:nvPr/>
          </p:nvSpPr>
          <p:spPr bwMode="auto">
            <a:xfrm>
              <a:off x="4464" y="1584"/>
              <a:ext cx="960"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Exposes Concerns</a:t>
              </a:r>
            </a:p>
          </p:txBody>
        </p:sp>
        <p:cxnSp>
          <p:nvCxnSpPr>
            <p:cNvPr id="3143" name="AutoShape 71">
              <a:extLst>
                <a:ext uri="{FF2B5EF4-FFF2-40B4-BE49-F238E27FC236}">
                  <a16:creationId xmlns:a16="http://schemas.microsoft.com/office/drawing/2014/main" id="{9EDC6943-B29D-0840-AF03-DE6321118029}"/>
                </a:ext>
              </a:extLst>
            </p:cNvPr>
            <p:cNvCxnSpPr>
              <a:cxnSpLocks noChangeShapeType="1"/>
            </p:cNvCxnSpPr>
            <p:nvPr/>
          </p:nvCxnSpPr>
          <p:spPr bwMode="auto">
            <a:xfrm rot="10800000">
              <a:off x="3648" y="1056"/>
              <a:ext cx="816" cy="144"/>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144" name="AutoShape 72">
              <a:extLst>
                <a:ext uri="{FF2B5EF4-FFF2-40B4-BE49-F238E27FC236}">
                  <a16:creationId xmlns:a16="http://schemas.microsoft.com/office/drawing/2014/main" id="{9B8454D3-496D-DF46-A281-0798391ACB93}"/>
                </a:ext>
              </a:extLst>
            </p:cNvPr>
            <p:cNvCxnSpPr>
              <a:cxnSpLocks noChangeShapeType="1"/>
              <a:stCxn id="3140" idx="1"/>
            </p:cNvCxnSpPr>
            <p:nvPr/>
          </p:nvCxnSpPr>
          <p:spPr bwMode="auto">
            <a:xfrm rot="10800000" flipV="1">
              <a:off x="3648" y="1224"/>
              <a:ext cx="816" cy="168"/>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145" name="AutoShape 73">
              <a:extLst>
                <a:ext uri="{FF2B5EF4-FFF2-40B4-BE49-F238E27FC236}">
                  <a16:creationId xmlns:a16="http://schemas.microsoft.com/office/drawing/2014/main" id="{6038E92B-2769-A44C-B681-2F602B698A47}"/>
                </a:ext>
              </a:extLst>
            </p:cNvPr>
            <p:cNvCxnSpPr>
              <a:cxnSpLocks noChangeShapeType="1"/>
              <a:stCxn id="3140" idx="1"/>
            </p:cNvCxnSpPr>
            <p:nvPr/>
          </p:nvCxnSpPr>
          <p:spPr bwMode="auto">
            <a:xfrm rot="10800000" flipV="1">
              <a:off x="4080" y="1224"/>
              <a:ext cx="384" cy="408"/>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49" name="Rectangle 77">
              <a:extLst>
                <a:ext uri="{FF2B5EF4-FFF2-40B4-BE49-F238E27FC236}">
                  <a16:creationId xmlns:a16="http://schemas.microsoft.com/office/drawing/2014/main" id="{9C42F07B-8CE0-FB4B-8905-CEFF84E383D7}"/>
                </a:ext>
              </a:extLst>
            </p:cNvPr>
            <p:cNvSpPr>
              <a:spLocks noChangeArrowheads="1"/>
            </p:cNvSpPr>
            <p:nvPr/>
          </p:nvSpPr>
          <p:spPr bwMode="auto">
            <a:xfrm>
              <a:off x="4464" y="1296"/>
              <a:ext cx="960"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CC0606"/>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buFontTx/>
                <a:buChar char="•"/>
                <a:defRPr/>
              </a:pPr>
              <a:r>
                <a:rPr lang="en-US" sz="1200">
                  <a:latin typeface="Helvetica" charset="0"/>
                  <a:ea typeface="ＭＳ Ｐゴシック" charset="0"/>
                </a:rPr>
                <a:t> Defines Relations</a:t>
              </a:r>
            </a:p>
          </p:txBody>
        </p:sp>
      </p:grpSp>
      <p:sp>
        <p:nvSpPr>
          <p:cNvPr id="2" name="Date Placeholder 1">
            <a:extLst>
              <a:ext uri="{FF2B5EF4-FFF2-40B4-BE49-F238E27FC236}">
                <a16:creationId xmlns:a16="http://schemas.microsoft.com/office/drawing/2014/main" id="{CF73070C-63C1-574E-8CD5-25AB68C8F799}"/>
              </a:ext>
            </a:extLst>
          </p:cNvPr>
          <p:cNvSpPr>
            <a:spLocks noGrp="1"/>
          </p:cNvSpPr>
          <p:nvPr>
            <p:ph type="dt" sz="half" idx="2"/>
          </p:nvPr>
        </p:nvSpPr>
        <p:spPr bwMode="auto">
          <a:xfrm>
            <a:off x="0" y="6553200"/>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defPPr>
              <a:defRPr lang="en-US"/>
            </a:defPPr>
            <a:lvl1pPr algn="l" rtl="0" eaLnBrk="0" fontAlgn="base" hangingPunct="0">
              <a:spcBef>
                <a:spcPct val="0"/>
              </a:spcBef>
              <a:spcAft>
                <a:spcPct val="0"/>
              </a:spcAft>
              <a:defRPr sz="1000" b="0" kern="1200">
                <a:solidFill>
                  <a:srgbClr val="333399"/>
                </a:solidFill>
                <a:latin typeface="Arial" pitchFamily="26" charset="0"/>
                <a:ea typeface="ＭＳ Ｐゴシック" pitchFamily="26" charset="-128"/>
                <a:cs typeface="ＭＳ Ｐゴシック" pitchFamily="26" charset="-128"/>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r>
              <a:rPr lang="en-US"/>
              <a:t>12 Dec 2022</a:t>
            </a:r>
            <a:endParaRPr lang="en-US" dirty="0"/>
          </a:p>
        </p:txBody>
      </p:sp>
    </p:spTree>
    <p:extLst>
      <p:ext uri="{BB962C8B-B14F-4D97-AF65-F5344CB8AC3E}">
        <p14:creationId xmlns:p14="http://schemas.microsoft.com/office/powerpoint/2010/main" val="3292839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4CECF-C0D7-BA41-9403-894CFC8E2EF6}"/>
              </a:ext>
            </a:extLst>
          </p:cNvPr>
          <p:cNvSpPr>
            <a:spLocks noGrp="1"/>
          </p:cNvSpPr>
          <p:nvPr>
            <p:ph type="title"/>
          </p:nvPr>
        </p:nvSpPr>
        <p:spPr>
          <a:xfrm>
            <a:off x="2107497" y="361938"/>
            <a:ext cx="8229600" cy="771567"/>
          </a:xfrm>
        </p:spPr>
        <p:txBody>
          <a:bodyPr vert="horz">
            <a:normAutofit/>
          </a:bodyPr>
          <a:lstStyle/>
          <a:p>
            <a:r>
              <a:rPr lang="en-US" sz="2400" dirty="0">
                <a:solidFill>
                  <a:srgbClr val="C00000"/>
                </a:solidFill>
              </a:rPr>
              <a:t>Example</a:t>
            </a:r>
            <a:r>
              <a:rPr lang="en-US" sz="2400" dirty="0">
                <a:solidFill>
                  <a:srgbClr val="0099A6"/>
                </a:solidFill>
              </a:rPr>
              <a:t> Ontology - Formalized Relationships among Terms</a:t>
            </a:r>
            <a:br>
              <a:rPr lang="en-US" sz="2400" dirty="0">
                <a:solidFill>
                  <a:srgbClr val="0099A6"/>
                </a:solidFill>
              </a:rPr>
            </a:br>
            <a:r>
              <a:rPr lang="en-US" sz="2400" dirty="0">
                <a:solidFill>
                  <a:srgbClr val="FF0000"/>
                </a:solidFill>
              </a:rPr>
              <a:t>(Functional Viewpoint example with added Correspondences)</a:t>
            </a:r>
          </a:p>
        </p:txBody>
      </p:sp>
      <p:sp>
        <p:nvSpPr>
          <p:cNvPr id="6" name="Rounded Rectangle 5">
            <a:extLst>
              <a:ext uri="{FF2B5EF4-FFF2-40B4-BE49-F238E27FC236}">
                <a16:creationId xmlns:a16="http://schemas.microsoft.com/office/drawing/2014/main" id="{F5666A7E-346C-AD4A-BBA5-584A08A94D65}"/>
              </a:ext>
            </a:extLst>
          </p:cNvPr>
          <p:cNvSpPr/>
          <p:nvPr/>
        </p:nvSpPr>
        <p:spPr>
          <a:xfrm>
            <a:off x="5521924" y="4436671"/>
            <a:ext cx="971550" cy="514350"/>
          </a:xfrm>
          <a:prstGeom prst="round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Behavior</a:t>
            </a:r>
          </a:p>
        </p:txBody>
      </p:sp>
      <p:sp>
        <p:nvSpPr>
          <p:cNvPr id="7" name="Rounded Rectangle 6">
            <a:extLst>
              <a:ext uri="{FF2B5EF4-FFF2-40B4-BE49-F238E27FC236}">
                <a16:creationId xmlns:a16="http://schemas.microsoft.com/office/drawing/2014/main" id="{08A4CE26-EB34-2A42-9699-5B4A0D2843BF}"/>
              </a:ext>
            </a:extLst>
          </p:cNvPr>
          <p:cNvSpPr/>
          <p:nvPr/>
        </p:nvSpPr>
        <p:spPr>
          <a:xfrm>
            <a:off x="7105796" y="1664550"/>
            <a:ext cx="971550" cy="514350"/>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System</a:t>
            </a:r>
          </a:p>
          <a:p>
            <a:pPr algn="ctr"/>
            <a:r>
              <a:rPr lang="en-US" sz="1200" dirty="0">
                <a:solidFill>
                  <a:schemeClr val="bg1"/>
                </a:solidFill>
              </a:rPr>
              <a:t>Element</a:t>
            </a:r>
          </a:p>
        </p:txBody>
      </p:sp>
      <p:sp>
        <p:nvSpPr>
          <p:cNvPr id="12" name="Rounded Rectangle 11">
            <a:extLst>
              <a:ext uri="{FF2B5EF4-FFF2-40B4-BE49-F238E27FC236}">
                <a16:creationId xmlns:a16="http://schemas.microsoft.com/office/drawing/2014/main" id="{589ECC00-520B-A347-8B9F-26C10A8E201E}"/>
              </a:ext>
            </a:extLst>
          </p:cNvPr>
          <p:cNvSpPr/>
          <p:nvPr/>
        </p:nvSpPr>
        <p:spPr>
          <a:xfrm>
            <a:off x="5866108" y="3138406"/>
            <a:ext cx="971550" cy="514350"/>
          </a:xfrm>
          <a:prstGeom prst="round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Function</a:t>
            </a:r>
          </a:p>
        </p:txBody>
      </p:sp>
      <p:cxnSp>
        <p:nvCxnSpPr>
          <p:cNvPr id="14" name="Straight Arrow Connector 13">
            <a:extLst>
              <a:ext uri="{FF2B5EF4-FFF2-40B4-BE49-F238E27FC236}">
                <a16:creationId xmlns:a16="http://schemas.microsoft.com/office/drawing/2014/main" id="{DA660229-049A-A148-80A6-6D015217B9B7}"/>
              </a:ext>
            </a:extLst>
          </p:cNvPr>
          <p:cNvCxnSpPr>
            <a:cxnSpLocks/>
            <a:stCxn id="12" idx="3"/>
            <a:endCxn id="60" idx="1"/>
          </p:cNvCxnSpPr>
          <p:nvPr/>
        </p:nvCxnSpPr>
        <p:spPr>
          <a:xfrm>
            <a:off x="6837659" y="3395582"/>
            <a:ext cx="828225" cy="618135"/>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22BD5CE8-1517-BE4E-A697-A43FA7B35F29}"/>
              </a:ext>
            </a:extLst>
          </p:cNvPr>
          <p:cNvCxnSpPr>
            <a:cxnSpLocks/>
            <a:stCxn id="7" idx="2"/>
            <a:endCxn id="12" idx="0"/>
          </p:cNvCxnSpPr>
          <p:nvPr/>
        </p:nvCxnSpPr>
        <p:spPr>
          <a:xfrm flipH="1">
            <a:off x="6351883" y="2178900"/>
            <a:ext cx="1239688" cy="959506"/>
          </a:xfrm>
          <a:prstGeom prst="straightConnector1">
            <a:avLst/>
          </a:prstGeom>
          <a:ln>
            <a:solidFill>
              <a:schemeClr val="accent1">
                <a:lumMod val="40000"/>
                <a:lumOff val="60000"/>
              </a:schemeClr>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63B2FD43-1C32-4D47-AE28-7FDD3DC76554}"/>
              </a:ext>
            </a:extLst>
          </p:cNvPr>
          <p:cNvSpPr txBox="1"/>
          <p:nvPr/>
        </p:nvSpPr>
        <p:spPr>
          <a:xfrm>
            <a:off x="7105797" y="3421267"/>
            <a:ext cx="803425" cy="219291"/>
          </a:xfrm>
          <a:prstGeom prst="rect">
            <a:avLst/>
          </a:prstGeom>
          <a:noFill/>
        </p:spPr>
        <p:txBody>
          <a:bodyPr wrap="none" rtlCol="0">
            <a:spAutoFit/>
          </a:bodyPr>
          <a:lstStyle/>
          <a:p>
            <a:r>
              <a:rPr lang="en-US" sz="825" dirty="0"/>
              <a:t>Processes ..</a:t>
            </a:r>
          </a:p>
        </p:txBody>
      </p:sp>
      <p:sp>
        <p:nvSpPr>
          <p:cNvPr id="54" name="TextBox 53">
            <a:extLst>
              <a:ext uri="{FF2B5EF4-FFF2-40B4-BE49-F238E27FC236}">
                <a16:creationId xmlns:a16="http://schemas.microsoft.com/office/drawing/2014/main" id="{20A5DC70-72FC-2740-8E96-15EAFFF5C728}"/>
              </a:ext>
            </a:extLst>
          </p:cNvPr>
          <p:cNvSpPr txBox="1"/>
          <p:nvPr/>
        </p:nvSpPr>
        <p:spPr>
          <a:xfrm>
            <a:off x="7591572" y="2248778"/>
            <a:ext cx="871537" cy="346249"/>
          </a:xfrm>
          <a:prstGeom prst="rect">
            <a:avLst/>
          </a:prstGeom>
          <a:noFill/>
        </p:spPr>
        <p:txBody>
          <a:bodyPr wrap="square" rtlCol="0">
            <a:spAutoFit/>
          </a:bodyPr>
          <a:lstStyle/>
          <a:p>
            <a:r>
              <a:rPr lang="en-US" sz="825" dirty="0"/>
              <a:t>Implemented by 1.. (</a:t>
            </a:r>
            <a:r>
              <a:rPr lang="en-US" sz="825" dirty="0" err="1"/>
              <a:t>corr</a:t>
            </a:r>
            <a:r>
              <a:rPr lang="en-US" sz="825" dirty="0"/>
              <a:t>)</a:t>
            </a:r>
          </a:p>
        </p:txBody>
      </p:sp>
      <p:sp>
        <p:nvSpPr>
          <p:cNvPr id="60" name="Rounded Rectangle 59">
            <a:extLst>
              <a:ext uri="{FF2B5EF4-FFF2-40B4-BE49-F238E27FC236}">
                <a16:creationId xmlns:a16="http://schemas.microsoft.com/office/drawing/2014/main" id="{5A61AF96-DD0C-8648-9320-BF78DFE0971A}"/>
              </a:ext>
            </a:extLst>
          </p:cNvPr>
          <p:cNvSpPr/>
          <p:nvPr/>
        </p:nvSpPr>
        <p:spPr>
          <a:xfrm>
            <a:off x="7665883" y="3756541"/>
            <a:ext cx="928688" cy="514350"/>
          </a:xfrm>
          <a:prstGeom prst="round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Data</a:t>
            </a:r>
          </a:p>
        </p:txBody>
      </p:sp>
      <p:sp>
        <p:nvSpPr>
          <p:cNvPr id="68" name="TextBox 67">
            <a:extLst>
              <a:ext uri="{FF2B5EF4-FFF2-40B4-BE49-F238E27FC236}">
                <a16:creationId xmlns:a16="http://schemas.microsoft.com/office/drawing/2014/main" id="{87277400-F079-C744-81CD-0406010AA9E5}"/>
              </a:ext>
            </a:extLst>
          </p:cNvPr>
          <p:cNvSpPr txBox="1"/>
          <p:nvPr/>
        </p:nvSpPr>
        <p:spPr>
          <a:xfrm>
            <a:off x="5066436" y="3143342"/>
            <a:ext cx="687084" cy="219291"/>
          </a:xfrm>
          <a:prstGeom prst="rect">
            <a:avLst/>
          </a:prstGeom>
          <a:noFill/>
        </p:spPr>
        <p:txBody>
          <a:bodyPr wrap="square" rtlCol="0">
            <a:spAutoFit/>
          </a:bodyPr>
          <a:lstStyle/>
          <a:p>
            <a:r>
              <a:rPr lang="en-US" sz="825" dirty="0"/>
              <a:t>Offers 0..</a:t>
            </a:r>
          </a:p>
        </p:txBody>
      </p:sp>
      <p:sp>
        <p:nvSpPr>
          <p:cNvPr id="69" name="Rounded Rectangle 68">
            <a:extLst>
              <a:ext uri="{FF2B5EF4-FFF2-40B4-BE49-F238E27FC236}">
                <a16:creationId xmlns:a16="http://schemas.microsoft.com/office/drawing/2014/main" id="{DB2AE2C1-3C01-0F49-A948-940270306CD7}"/>
              </a:ext>
            </a:extLst>
          </p:cNvPr>
          <p:cNvSpPr/>
          <p:nvPr/>
        </p:nvSpPr>
        <p:spPr>
          <a:xfrm>
            <a:off x="4093923" y="3145852"/>
            <a:ext cx="971550" cy="514350"/>
          </a:xfrm>
          <a:prstGeom prst="round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Service</a:t>
            </a:r>
          </a:p>
        </p:txBody>
      </p:sp>
      <p:cxnSp>
        <p:nvCxnSpPr>
          <p:cNvPr id="70" name="Straight Arrow Connector 69">
            <a:extLst>
              <a:ext uri="{FF2B5EF4-FFF2-40B4-BE49-F238E27FC236}">
                <a16:creationId xmlns:a16="http://schemas.microsoft.com/office/drawing/2014/main" id="{F84FDE8E-7BF7-F349-BCA7-707A7FDC7F6A}"/>
              </a:ext>
            </a:extLst>
          </p:cNvPr>
          <p:cNvCxnSpPr>
            <a:cxnSpLocks/>
          </p:cNvCxnSpPr>
          <p:nvPr/>
        </p:nvCxnSpPr>
        <p:spPr>
          <a:xfrm flipH="1">
            <a:off x="5065474" y="3403027"/>
            <a:ext cx="80475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BF311A8F-E531-DB48-B632-F52976A7F6D9}"/>
              </a:ext>
            </a:extLst>
          </p:cNvPr>
          <p:cNvSpPr/>
          <p:nvPr/>
        </p:nvSpPr>
        <p:spPr>
          <a:xfrm>
            <a:off x="1631202" y="5728984"/>
            <a:ext cx="3415757" cy="923330"/>
          </a:xfrm>
          <a:prstGeom prst="rect">
            <a:avLst/>
          </a:prstGeom>
        </p:spPr>
        <p:txBody>
          <a:bodyPr wrap="square">
            <a:spAutoFit/>
          </a:bodyPr>
          <a:lstStyle/>
          <a:p>
            <a:pPr lvl="1"/>
            <a:r>
              <a:rPr lang="en-US" sz="900" dirty="0">
                <a:solidFill>
                  <a:srgbClr val="0070C0"/>
                </a:solidFill>
              </a:rPr>
              <a:t>System: A collection of interacting components organized to accomplish a specific function or set of functions.  </a:t>
            </a:r>
          </a:p>
          <a:p>
            <a:pPr lvl="1"/>
            <a:r>
              <a:rPr lang="en-US" sz="900" dirty="0">
                <a:solidFill>
                  <a:srgbClr val="0070C0"/>
                </a:solidFill>
              </a:rPr>
              <a:t>A System is composed of Elements, which may be any of: Hardware, Software, Person, and Procedures.</a:t>
            </a:r>
          </a:p>
        </p:txBody>
      </p:sp>
      <p:sp>
        <p:nvSpPr>
          <p:cNvPr id="4" name="Date Placeholder 3">
            <a:extLst>
              <a:ext uri="{FF2B5EF4-FFF2-40B4-BE49-F238E27FC236}">
                <a16:creationId xmlns:a16="http://schemas.microsoft.com/office/drawing/2014/main" id="{118EB2FF-20CB-464E-85E3-FC61542C08A0}"/>
              </a:ext>
            </a:extLst>
          </p:cNvPr>
          <p:cNvSpPr>
            <a:spLocks noGrp="1"/>
          </p:cNvSpPr>
          <p:nvPr>
            <p:ph type="dt" sz="half" idx="2"/>
          </p:nvPr>
        </p:nvSpPr>
        <p:spPr/>
        <p:txBody>
          <a:bodyPr/>
          <a:lstStyle/>
          <a:p>
            <a:pPr>
              <a:defRPr/>
            </a:pPr>
            <a:r>
              <a:rPr lang="en-US"/>
              <a:t>12 Dec 2022</a:t>
            </a:r>
          </a:p>
        </p:txBody>
      </p:sp>
      <p:cxnSp>
        <p:nvCxnSpPr>
          <p:cNvPr id="39" name="Straight Arrow Connector 38">
            <a:extLst>
              <a:ext uri="{FF2B5EF4-FFF2-40B4-BE49-F238E27FC236}">
                <a16:creationId xmlns:a16="http://schemas.microsoft.com/office/drawing/2014/main" id="{F4977F8F-A1E9-D24C-93CC-AD15887B0FEB}"/>
              </a:ext>
            </a:extLst>
          </p:cNvPr>
          <p:cNvCxnSpPr>
            <a:cxnSpLocks/>
            <a:stCxn id="12" idx="2"/>
            <a:endCxn id="6" idx="0"/>
          </p:cNvCxnSpPr>
          <p:nvPr/>
        </p:nvCxnSpPr>
        <p:spPr>
          <a:xfrm flipH="1">
            <a:off x="6007699" y="3652757"/>
            <a:ext cx="344184" cy="783915"/>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 name="Straight Arrow Connector 4">
            <a:extLst>
              <a:ext uri="{FF2B5EF4-FFF2-40B4-BE49-F238E27FC236}">
                <a16:creationId xmlns:a16="http://schemas.microsoft.com/office/drawing/2014/main" id="{4168BDBA-843A-D6C6-AC6D-E8B8EC630BA7}"/>
              </a:ext>
            </a:extLst>
          </p:cNvPr>
          <p:cNvCxnSpPr>
            <a:cxnSpLocks/>
            <a:stCxn id="6" idx="1"/>
            <a:endCxn id="69" idx="2"/>
          </p:cNvCxnSpPr>
          <p:nvPr/>
        </p:nvCxnSpPr>
        <p:spPr>
          <a:xfrm flipH="1" flipV="1">
            <a:off x="4579698" y="3660202"/>
            <a:ext cx="942226" cy="1033644"/>
          </a:xfrm>
          <a:prstGeom prst="straightConnector1">
            <a:avLst/>
          </a:prstGeom>
          <a:ln>
            <a:prstDash val="dash"/>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F7E12EEB-7163-2C37-88BD-B086683A30DB}"/>
              </a:ext>
            </a:extLst>
          </p:cNvPr>
          <p:cNvSpPr txBox="1"/>
          <p:nvPr/>
        </p:nvSpPr>
        <p:spPr>
          <a:xfrm>
            <a:off x="6222297" y="3891691"/>
            <a:ext cx="830677" cy="219291"/>
          </a:xfrm>
          <a:prstGeom prst="rect">
            <a:avLst/>
          </a:prstGeom>
          <a:noFill/>
        </p:spPr>
        <p:txBody>
          <a:bodyPr wrap="square" rtlCol="0">
            <a:spAutoFit/>
          </a:bodyPr>
          <a:lstStyle>
            <a:defPPr>
              <a:defRPr lang="en-US"/>
            </a:defPPr>
            <a:lvl1pPr>
              <a:defRPr sz="825"/>
            </a:lvl1pPr>
          </a:lstStyle>
          <a:p>
            <a:r>
              <a:rPr lang="en-US" dirty="0"/>
              <a:t>Has …</a:t>
            </a:r>
          </a:p>
        </p:txBody>
      </p:sp>
      <p:cxnSp>
        <p:nvCxnSpPr>
          <p:cNvPr id="33" name="Elbow Connector 32">
            <a:extLst>
              <a:ext uri="{FF2B5EF4-FFF2-40B4-BE49-F238E27FC236}">
                <a16:creationId xmlns:a16="http://schemas.microsoft.com/office/drawing/2014/main" id="{64641538-37E6-649C-6B8E-6B87DE1860DE}"/>
              </a:ext>
            </a:extLst>
          </p:cNvPr>
          <p:cNvCxnSpPr>
            <a:stCxn id="12" idx="3"/>
            <a:endCxn id="12" idx="0"/>
          </p:cNvCxnSpPr>
          <p:nvPr/>
        </p:nvCxnSpPr>
        <p:spPr bwMode="auto">
          <a:xfrm flipH="1" flipV="1">
            <a:off x="6351884" y="3138407"/>
            <a:ext cx="485775" cy="257175"/>
          </a:xfrm>
          <a:prstGeom prst="bentConnector4">
            <a:avLst>
              <a:gd name="adj1" fmla="val -47059"/>
              <a:gd name="adj2" fmla="val 188889"/>
            </a:avLst>
          </a:prstGeom>
          <a:solidFill>
            <a:srgbClr val="FFFFFF"/>
          </a:solidFill>
          <a:ln w="25400" cap="flat" cmpd="sng" algn="ctr">
            <a:solidFill>
              <a:schemeClr val="accent1"/>
            </a:solidFill>
            <a:prstDash val="solid"/>
            <a:round/>
            <a:headEnd type="none" w="med" len="med"/>
            <a:tailEnd type="triangle"/>
          </a:ln>
          <a:effectLst/>
        </p:spPr>
      </p:cxnSp>
      <p:sp>
        <p:nvSpPr>
          <p:cNvPr id="36" name="TextBox 35">
            <a:extLst>
              <a:ext uri="{FF2B5EF4-FFF2-40B4-BE49-F238E27FC236}">
                <a16:creationId xmlns:a16="http://schemas.microsoft.com/office/drawing/2014/main" id="{E4E845A4-DB2F-1BCA-0156-8A1C1D55FEAC}"/>
              </a:ext>
            </a:extLst>
          </p:cNvPr>
          <p:cNvSpPr txBox="1"/>
          <p:nvPr/>
        </p:nvSpPr>
        <p:spPr>
          <a:xfrm>
            <a:off x="7052974" y="2755024"/>
            <a:ext cx="871537" cy="346249"/>
          </a:xfrm>
          <a:prstGeom prst="rect">
            <a:avLst/>
          </a:prstGeom>
          <a:noFill/>
        </p:spPr>
        <p:txBody>
          <a:bodyPr wrap="square" rtlCol="0">
            <a:spAutoFit/>
          </a:bodyPr>
          <a:lstStyle/>
          <a:p>
            <a:r>
              <a:rPr lang="en-US" sz="825" dirty="0"/>
              <a:t>Composed of …</a:t>
            </a:r>
          </a:p>
        </p:txBody>
      </p:sp>
      <p:sp>
        <p:nvSpPr>
          <p:cNvPr id="41" name="Rounded Rectangle 40">
            <a:extLst>
              <a:ext uri="{FF2B5EF4-FFF2-40B4-BE49-F238E27FC236}">
                <a16:creationId xmlns:a16="http://schemas.microsoft.com/office/drawing/2014/main" id="{0068728D-C6D0-99BC-3C99-886CDEE2841C}"/>
              </a:ext>
            </a:extLst>
          </p:cNvPr>
          <p:cNvSpPr/>
          <p:nvPr/>
        </p:nvSpPr>
        <p:spPr>
          <a:xfrm>
            <a:off x="9142708" y="4814806"/>
            <a:ext cx="1143000" cy="514350"/>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Information</a:t>
            </a:r>
          </a:p>
        </p:txBody>
      </p:sp>
      <p:cxnSp>
        <p:nvCxnSpPr>
          <p:cNvPr id="42" name="Straight Arrow Connector 41">
            <a:extLst>
              <a:ext uri="{FF2B5EF4-FFF2-40B4-BE49-F238E27FC236}">
                <a16:creationId xmlns:a16="http://schemas.microsoft.com/office/drawing/2014/main" id="{AE0CC6E3-9F37-D21A-0CBE-5F357A099E22}"/>
              </a:ext>
            </a:extLst>
          </p:cNvPr>
          <p:cNvCxnSpPr>
            <a:cxnSpLocks/>
            <a:stCxn id="60" idx="2"/>
            <a:endCxn id="41" idx="0"/>
          </p:cNvCxnSpPr>
          <p:nvPr/>
        </p:nvCxnSpPr>
        <p:spPr>
          <a:xfrm>
            <a:off x="8130228" y="4270892"/>
            <a:ext cx="1583981" cy="543915"/>
          </a:xfrm>
          <a:prstGeom prst="straightConnector1">
            <a:avLst/>
          </a:prstGeom>
          <a:ln>
            <a:solidFill>
              <a:schemeClr val="accent1">
                <a:lumMod val="40000"/>
                <a:lumOff val="60000"/>
              </a:schemeClr>
            </a:solidFill>
            <a:prstDash val="dash"/>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5" name="TextBox 44">
            <a:extLst>
              <a:ext uri="{FF2B5EF4-FFF2-40B4-BE49-F238E27FC236}">
                <a16:creationId xmlns:a16="http://schemas.microsoft.com/office/drawing/2014/main" id="{BF17284B-FA41-69E5-000B-D0730ED6BDA8}"/>
              </a:ext>
            </a:extLst>
          </p:cNvPr>
          <p:cNvSpPr txBox="1"/>
          <p:nvPr/>
        </p:nvSpPr>
        <p:spPr>
          <a:xfrm>
            <a:off x="8922218" y="4263547"/>
            <a:ext cx="906291" cy="346249"/>
          </a:xfrm>
          <a:prstGeom prst="rect">
            <a:avLst/>
          </a:prstGeom>
          <a:noFill/>
        </p:spPr>
        <p:txBody>
          <a:bodyPr wrap="square" rtlCol="0">
            <a:spAutoFit/>
          </a:bodyPr>
          <a:lstStyle>
            <a:defPPr>
              <a:defRPr lang="en-US"/>
            </a:defPPr>
            <a:lvl1pPr>
              <a:defRPr sz="825"/>
            </a:lvl1pPr>
          </a:lstStyle>
          <a:p>
            <a:r>
              <a:rPr lang="en-US" dirty="0"/>
              <a:t>Specified by .. (</a:t>
            </a:r>
            <a:r>
              <a:rPr lang="en-US" dirty="0" err="1"/>
              <a:t>corr</a:t>
            </a:r>
            <a:r>
              <a:rPr lang="en-US" dirty="0"/>
              <a:t>)</a:t>
            </a:r>
          </a:p>
        </p:txBody>
      </p:sp>
      <p:sp>
        <p:nvSpPr>
          <p:cNvPr id="51" name="Rounded Rectangle 50">
            <a:extLst>
              <a:ext uri="{FF2B5EF4-FFF2-40B4-BE49-F238E27FC236}">
                <a16:creationId xmlns:a16="http://schemas.microsoft.com/office/drawing/2014/main" id="{E0771077-DD70-A970-7283-26C0F73D3276}"/>
              </a:ext>
            </a:extLst>
          </p:cNvPr>
          <p:cNvSpPr/>
          <p:nvPr/>
        </p:nvSpPr>
        <p:spPr>
          <a:xfrm>
            <a:off x="2788579" y="2030066"/>
            <a:ext cx="1143000" cy="514350"/>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Service Table Entry</a:t>
            </a:r>
          </a:p>
        </p:txBody>
      </p:sp>
      <p:cxnSp>
        <p:nvCxnSpPr>
          <p:cNvPr id="55" name="Straight Arrow Connector 54">
            <a:extLst>
              <a:ext uri="{FF2B5EF4-FFF2-40B4-BE49-F238E27FC236}">
                <a16:creationId xmlns:a16="http://schemas.microsoft.com/office/drawing/2014/main" id="{23289028-165F-D470-FD29-E9C48DD4F85C}"/>
              </a:ext>
            </a:extLst>
          </p:cNvPr>
          <p:cNvCxnSpPr>
            <a:cxnSpLocks/>
            <a:endCxn id="51" idx="2"/>
          </p:cNvCxnSpPr>
          <p:nvPr/>
        </p:nvCxnSpPr>
        <p:spPr>
          <a:xfrm flipH="1" flipV="1">
            <a:off x="3360080" y="2544416"/>
            <a:ext cx="677229" cy="818216"/>
          </a:xfrm>
          <a:prstGeom prst="straightConnector1">
            <a:avLst/>
          </a:prstGeom>
          <a:ln>
            <a:solidFill>
              <a:schemeClr val="accent1">
                <a:lumMod val="40000"/>
                <a:lumOff val="60000"/>
              </a:schemeClr>
            </a:solidFill>
            <a:prstDash val="dash"/>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6" name="TextBox 55">
            <a:extLst>
              <a:ext uri="{FF2B5EF4-FFF2-40B4-BE49-F238E27FC236}">
                <a16:creationId xmlns:a16="http://schemas.microsoft.com/office/drawing/2014/main" id="{67725EFD-9D5C-3EDB-9988-02E0C881BD62}"/>
              </a:ext>
            </a:extLst>
          </p:cNvPr>
          <p:cNvSpPr txBox="1"/>
          <p:nvPr/>
        </p:nvSpPr>
        <p:spPr>
          <a:xfrm>
            <a:off x="3569246" y="2581899"/>
            <a:ext cx="1039563" cy="346249"/>
          </a:xfrm>
          <a:prstGeom prst="rect">
            <a:avLst/>
          </a:prstGeom>
          <a:noFill/>
        </p:spPr>
        <p:txBody>
          <a:bodyPr wrap="square" rtlCol="0">
            <a:spAutoFit/>
          </a:bodyPr>
          <a:lstStyle>
            <a:defPPr>
              <a:defRPr lang="en-US"/>
            </a:defPPr>
            <a:lvl1pPr>
              <a:defRPr sz="825"/>
            </a:lvl1pPr>
          </a:lstStyle>
          <a:p>
            <a:r>
              <a:rPr lang="en-US" dirty="0"/>
              <a:t>Specifies aspects .. (</a:t>
            </a:r>
            <a:r>
              <a:rPr lang="en-US" dirty="0" err="1"/>
              <a:t>corr</a:t>
            </a:r>
            <a:r>
              <a:rPr lang="en-US" dirty="0"/>
              <a:t>)</a:t>
            </a:r>
          </a:p>
        </p:txBody>
      </p:sp>
      <p:sp>
        <p:nvSpPr>
          <p:cNvPr id="10" name="Flowchart: Decision 17">
            <a:extLst>
              <a:ext uri="{FF2B5EF4-FFF2-40B4-BE49-F238E27FC236}">
                <a16:creationId xmlns:a16="http://schemas.microsoft.com/office/drawing/2014/main" id="{EA434AE0-460F-EB5D-C7F5-09C37EF50649}"/>
              </a:ext>
            </a:extLst>
          </p:cNvPr>
          <p:cNvSpPr/>
          <p:nvPr/>
        </p:nvSpPr>
        <p:spPr bwMode="auto">
          <a:xfrm flipH="1">
            <a:off x="6831840" y="3335411"/>
            <a:ext cx="182801" cy="683597"/>
          </a:xfrm>
          <a:prstGeom prst="flowChartDecision">
            <a:avLst/>
          </a:prstGeom>
          <a:solidFill>
            <a:schemeClr val="accent1"/>
          </a:solidFill>
          <a:ln w="9525" cap="flat" cmpd="sng" algn="ctr">
            <a:noFill/>
            <a:prstDash val="solid"/>
            <a:round/>
            <a:headEnd type="none" w="med" len="med"/>
            <a:tailEnd type="none" w="med" len="med"/>
          </a:ln>
          <a:effectLst/>
        </p:spPr>
        <p:txBody>
          <a:bodyPr vert="horz" wrap="square" lIns="18000" tIns="18000" rIns="18000" bIns="18000" numCol="1" rtlCol="0" anchor="t" anchorCtr="0" compatLnSpc="1">
            <a:prstTxWarp prst="textNoShape">
              <a:avLst/>
            </a:prstTxWarp>
            <a:spAutoFit/>
          </a:bodyPr>
          <a:lstStyle/>
          <a:p>
            <a:pPr fontAlgn="base">
              <a:spcBef>
                <a:spcPct val="0"/>
              </a:spcBef>
              <a:spcAft>
                <a:spcPct val="0"/>
              </a:spcAft>
            </a:pPr>
            <a:endParaRPr kumimoji="0" lang="en-GB" sz="2000" b="1">
              <a:solidFill>
                <a:srgbClr val="006699"/>
              </a:solidFill>
              <a:latin typeface="Gill Sans MT" pitchFamily="34" charset="0"/>
            </a:endParaRPr>
          </a:p>
        </p:txBody>
      </p:sp>
      <p:sp>
        <p:nvSpPr>
          <p:cNvPr id="19" name="TextBox 18">
            <a:extLst>
              <a:ext uri="{FF2B5EF4-FFF2-40B4-BE49-F238E27FC236}">
                <a16:creationId xmlns:a16="http://schemas.microsoft.com/office/drawing/2014/main" id="{7019DB81-C955-F25A-FCB7-90B0CDA94121}"/>
              </a:ext>
            </a:extLst>
          </p:cNvPr>
          <p:cNvSpPr txBox="1"/>
          <p:nvPr/>
        </p:nvSpPr>
        <p:spPr>
          <a:xfrm>
            <a:off x="5467850" y="5936721"/>
            <a:ext cx="4708688" cy="646331"/>
          </a:xfrm>
          <a:prstGeom prst="rect">
            <a:avLst/>
          </a:prstGeom>
          <a:noFill/>
        </p:spPr>
        <p:txBody>
          <a:bodyPr wrap="square">
            <a:spAutoFit/>
          </a:bodyPr>
          <a:lstStyle/>
          <a:p>
            <a:pPr lvl="1"/>
            <a:r>
              <a:rPr lang="en-US" sz="1200" dirty="0">
                <a:solidFill>
                  <a:srgbClr val="C00000"/>
                </a:solidFill>
              </a:rPr>
              <a:t>Correspondence (</a:t>
            </a:r>
            <a:r>
              <a:rPr lang="en-US" sz="1200" dirty="0" err="1">
                <a:solidFill>
                  <a:srgbClr val="C00000"/>
                </a:solidFill>
              </a:rPr>
              <a:t>corr</a:t>
            </a:r>
            <a:r>
              <a:rPr lang="en-US" sz="1200" dirty="0">
                <a:solidFill>
                  <a:srgbClr val="C00000"/>
                </a:solidFill>
              </a:rPr>
              <a:t>): Lighter colored objects shown with dashed lines are formally defined in other viewpoints and are referenced by correspondence </a:t>
            </a:r>
          </a:p>
        </p:txBody>
      </p:sp>
    </p:spTree>
    <p:extLst>
      <p:ext uri="{BB962C8B-B14F-4D97-AF65-F5344CB8AC3E}">
        <p14:creationId xmlns:p14="http://schemas.microsoft.com/office/powerpoint/2010/main" val="322799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FDAAE95-BA7F-8673-E083-7FECEE6F8D6A}"/>
              </a:ext>
            </a:extLst>
          </p:cNvPr>
          <p:cNvSpPr>
            <a:spLocks noGrp="1"/>
          </p:cNvSpPr>
          <p:nvPr>
            <p:ph type="sldNum" sz="quarter" idx="12"/>
          </p:nvPr>
        </p:nvSpPr>
        <p:spPr>
          <a:xfrm>
            <a:off x="9278057" y="6262337"/>
            <a:ext cx="2743200" cy="365125"/>
          </a:xfrm>
        </p:spPr>
        <p:txBody>
          <a:bodyPr/>
          <a:lstStyle/>
          <a:p>
            <a:fld id="{7BC64D54-1E1A-461D-B9E8-DCA61258D2EC}" type="slidenum">
              <a:rPr kumimoji="1" lang="ja-JP" altLang="en-US" smtClean="0"/>
              <a:t>2</a:t>
            </a:fld>
            <a:endParaRPr kumimoji="1" lang="ja-JP" altLang="en-US"/>
          </a:p>
        </p:txBody>
      </p:sp>
      <p:sp>
        <p:nvSpPr>
          <p:cNvPr id="3" name="Rectangle à coins arrondis 4">
            <a:extLst>
              <a:ext uri="{FF2B5EF4-FFF2-40B4-BE49-F238E27FC236}">
                <a16:creationId xmlns:a16="http://schemas.microsoft.com/office/drawing/2014/main" id="{342A271E-7E18-E0B1-1EC1-CDD58D2A030D}"/>
              </a:ext>
            </a:extLst>
          </p:cNvPr>
          <p:cNvSpPr/>
          <p:nvPr/>
        </p:nvSpPr>
        <p:spPr>
          <a:xfrm>
            <a:off x="1631110" y="2967805"/>
            <a:ext cx="2088000" cy="2743979"/>
          </a:xfrm>
          <a:prstGeom prst="roundRect">
            <a:avLst/>
          </a:prstGeom>
          <a:solidFill>
            <a:srgbClr val="052F61"/>
          </a:solidFill>
          <a:ln w="12700" cap="rnd" cmpd="sng" algn="ctr">
            <a:solidFill>
              <a:srgbClr val="052F61">
                <a:shade val="50000"/>
                <a:hueMod val="94000"/>
              </a:srgbClr>
            </a:solid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rPr>
              <a:t>PNT</a:t>
            </a:r>
            <a:r>
              <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a:t>
            </a:r>
            <a:r>
              <a:rPr kumimoji="0" lang="fr-FR" sz="1600" b="0" i="0" u="none" strike="noStrike" kern="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rPr>
              <a:t>GNSS</a:t>
            </a:r>
            <a:endPar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sp>
        <p:nvSpPr>
          <p:cNvPr id="4" name="Rectangle à coins arrondis 5">
            <a:extLst>
              <a:ext uri="{FF2B5EF4-FFF2-40B4-BE49-F238E27FC236}">
                <a16:creationId xmlns:a16="http://schemas.microsoft.com/office/drawing/2014/main" id="{67C779CB-B47E-8EF0-122F-D4FC3DD8F8F4}"/>
              </a:ext>
            </a:extLst>
          </p:cNvPr>
          <p:cNvSpPr/>
          <p:nvPr/>
        </p:nvSpPr>
        <p:spPr>
          <a:xfrm>
            <a:off x="3911049" y="2967806"/>
            <a:ext cx="2088000" cy="2743978"/>
          </a:xfrm>
          <a:prstGeom prst="roundRect">
            <a:avLst/>
          </a:prstGeom>
          <a:solidFill>
            <a:srgbClr val="052F61"/>
          </a:solidFill>
          <a:ln w="12700" cap="rnd" cmpd="sng" algn="ctr">
            <a:solidFill>
              <a:srgbClr val="052F61">
                <a:shade val="50000"/>
                <a:hueMod val="94000"/>
              </a:srgbClr>
            </a:solid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rPr>
              <a:t>Remote</a:t>
            </a:r>
            <a:r>
              <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 </a:t>
            </a:r>
            <a:r>
              <a:rPr kumimoji="0" lang="fr-FR" sz="1600" b="0" i="0" u="none" strike="noStrike" kern="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rPr>
              <a:t>Sensing</a:t>
            </a:r>
            <a:endPar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a:t>
            </a:r>
            <a:br>
              <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br>
            <a:r>
              <a:rPr kumimoji="0" lang="fr-FR" sz="1600" b="0" i="0" u="none" strike="noStrike" kern="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rPr>
              <a:t>Earth</a:t>
            </a:r>
            <a:r>
              <a:rPr kumimoji="0" lang="fr-FR" sz="16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 Observation</a:t>
            </a:r>
          </a:p>
        </p:txBody>
      </p:sp>
      <p:sp>
        <p:nvSpPr>
          <p:cNvPr id="5" name="Rectangle à coins arrondis 6">
            <a:extLst>
              <a:ext uri="{FF2B5EF4-FFF2-40B4-BE49-F238E27FC236}">
                <a16:creationId xmlns:a16="http://schemas.microsoft.com/office/drawing/2014/main" id="{D601456D-9FD0-DAFC-A3E8-76C5379079CC}"/>
              </a:ext>
            </a:extLst>
          </p:cNvPr>
          <p:cNvSpPr/>
          <p:nvPr/>
        </p:nvSpPr>
        <p:spPr>
          <a:xfrm>
            <a:off x="6193233" y="2967806"/>
            <a:ext cx="2086736" cy="2743978"/>
          </a:xfrm>
          <a:prstGeom prst="roundRect">
            <a:avLst/>
          </a:prstGeom>
          <a:solidFill>
            <a:srgbClr val="052F61"/>
          </a:solidFill>
          <a:ln w="12700" cap="rnd" cmpd="sng" algn="ctr">
            <a:solidFill>
              <a:srgbClr val="052F61">
                <a:shade val="50000"/>
                <a:hueMod val="94000"/>
              </a:srgbClr>
            </a:solid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defTabSz="457200">
              <a:defRPr/>
            </a:pPr>
            <a:r>
              <a:rPr lang="fr-FR" sz="1600" kern="0" dirty="0">
                <a:solidFill>
                  <a:prstClr val="white"/>
                </a:solidFill>
                <a:latin typeface="Cambria" panose="02040503050406030204" pitchFamily="18" charset="0"/>
                <a:ea typeface="Cambria" panose="02040503050406030204" pitchFamily="18" charset="0"/>
              </a:rPr>
              <a:t>Communication </a:t>
            </a:r>
            <a:r>
              <a:rPr lang="fr-FR" sz="1600" kern="0" dirty="0" err="1">
                <a:solidFill>
                  <a:prstClr val="white"/>
                </a:solidFill>
                <a:latin typeface="Cambria" panose="02040503050406030204" pitchFamily="18" charset="0"/>
                <a:ea typeface="Cambria" panose="02040503050406030204" pitchFamily="18" charset="0"/>
              </a:rPr>
              <a:t>using</a:t>
            </a:r>
            <a:endParaRPr lang="fr-FR" sz="1600" kern="0" dirty="0">
              <a:solidFill>
                <a:prstClr val="white"/>
              </a:solidFill>
              <a:latin typeface="Cambria" panose="02040503050406030204" pitchFamily="18" charset="0"/>
              <a:ea typeface="Cambria" panose="02040503050406030204" pitchFamily="18" charset="0"/>
            </a:endParaRPr>
          </a:p>
          <a:p>
            <a:pPr lvl="0" algn="ctr" defTabSz="457200">
              <a:defRPr/>
            </a:pPr>
            <a:r>
              <a:rPr lang="fr-FR" sz="1600" kern="0" dirty="0" err="1">
                <a:solidFill>
                  <a:prstClr val="white"/>
                </a:solidFill>
                <a:latin typeface="Cambria" panose="02040503050406030204" pitchFamily="18" charset="0"/>
                <a:ea typeface="Cambria" panose="02040503050406030204" pitchFamily="18" charset="0"/>
              </a:rPr>
              <a:t>space</a:t>
            </a:r>
            <a:r>
              <a:rPr lang="fr-FR" sz="1600" kern="0" dirty="0">
                <a:solidFill>
                  <a:prstClr val="white"/>
                </a:solidFill>
                <a:latin typeface="Cambria" panose="02040503050406030204" pitchFamily="18" charset="0"/>
                <a:ea typeface="Cambria" panose="02040503050406030204" pitchFamily="18" charset="0"/>
              </a:rPr>
              <a:t> </a:t>
            </a:r>
            <a:r>
              <a:rPr lang="fr-FR" sz="1600" kern="0" dirty="0" err="1">
                <a:solidFill>
                  <a:prstClr val="white"/>
                </a:solidFill>
                <a:latin typeface="Cambria" panose="02040503050406030204" pitchFamily="18" charset="0"/>
                <a:ea typeface="Cambria" panose="02040503050406030204" pitchFamily="18" charset="0"/>
              </a:rPr>
              <a:t>systems</a:t>
            </a:r>
            <a:endParaRPr lang="fr-FR" sz="1600" kern="0" dirty="0">
              <a:solidFill>
                <a:prstClr val="white"/>
              </a:solidFill>
              <a:latin typeface="Cambria" panose="02040503050406030204" pitchFamily="18" charset="0"/>
              <a:ea typeface="Cambria" panose="02040503050406030204" pitchFamily="18" charset="0"/>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sp>
        <p:nvSpPr>
          <p:cNvPr id="6" name="Rectangle à coins arrondis 7">
            <a:extLst>
              <a:ext uri="{FF2B5EF4-FFF2-40B4-BE49-F238E27FC236}">
                <a16:creationId xmlns:a16="http://schemas.microsoft.com/office/drawing/2014/main" id="{BC0B893D-C61E-DB54-B613-E41FDFE55503}"/>
              </a:ext>
            </a:extLst>
          </p:cNvPr>
          <p:cNvSpPr/>
          <p:nvPr/>
        </p:nvSpPr>
        <p:spPr>
          <a:xfrm>
            <a:off x="1631110" y="5897605"/>
            <a:ext cx="8929779" cy="5019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sz="1600" dirty="0">
                <a:solidFill>
                  <a:schemeClr val="accent1">
                    <a:lumMod val="50000"/>
                  </a:schemeClr>
                </a:solidFill>
                <a:latin typeface="Cambria" panose="02040503050406030204" pitchFamily="18" charset="0"/>
              </a:rPr>
              <a:t>(*) for Terrestrial, Maritime, Aeronautical, Space domains</a:t>
            </a:r>
          </a:p>
        </p:txBody>
      </p:sp>
      <p:sp>
        <p:nvSpPr>
          <p:cNvPr id="7" name="Rectangle à coins arrondis 8">
            <a:extLst>
              <a:ext uri="{FF2B5EF4-FFF2-40B4-BE49-F238E27FC236}">
                <a16:creationId xmlns:a16="http://schemas.microsoft.com/office/drawing/2014/main" id="{41BB1A90-62FB-C2C0-6875-4E35000CBEAA}"/>
              </a:ext>
            </a:extLst>
          </p:cNvPr>
          <p:cNvSpPr/>
          <p:nvPr/>
        </p:nvSpPr>
        <p:spPr>
          <a:xfrm>
            <a:off x="1631110" y="2150827"/>
            <a:ext cx="8929780" cy="631157"/>
          </a:xfrm>
          <a:prstGeom prst="roundRect">
            <a:avLst/>
          </a:prstGeom>
          <a:solidFill>
            <a:srgbClr val="052F61"/>
          </a:solidFill>
          <a:ln w="12700" cap="rnd" cmpd="sng" algn="ctr">
            <a:solidFill>
              <a:srgbClr val="052F61">
                <a:shade val="50000"/>
                <a:hueMod val="94000"/>
              </a:srgbClr>
            </a:solidFill>
            <a:prstDash val="solid"/>
          </a:ln>
          <a:effectLst/>
        </p:spPr>
        <p:txBody>
          <a:bodyPr rtlCol="0" anchor="ctr"/>
          <a:lstStyle/>
          <a:p>
            <a:pPr marL="0" marR="0" lvl="1" indent="0" algn="ctr" defTabSz="457200" eaLnBrk="1" fontAlgn="auto" latinLnBrk="0" hangingPunct="1">
              <a:lnSpc>
                <a:spcPct val="90000"/>
              </a:lnSpc>
              <a:spcBef>
                <a:spcPct val="20000"/>
              </a:spcBef>
              <a:spcAft>
                <a:spcPts val="600"/>
              </a:spcAft>
              <a:buClr>
                <a:prstClr val="white"/>
              </a:buClr>
              <a:buSzPct val="80000"/>
              <a:buFontTx/>
              <a:buNone/>
              <a:tabLst/>
              <a:defRPr/>
            </a:pPr>
            <a:r>
              <a:rPr kumimoji="0" lang="en-US" sz="1800" b="1" i="1"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ISO</a:t>
            </a:r>
            <a:r>
              <a:rPr kumimoji="0" lang="en-US" b="1" i="1" kern="0" dirty="0">
                <a:solidFill>
                  <a:prstClr val="white"/>
                </a:solidFill>
                <a:latin typeface="Cambria" panose="02040503050406030204" pitchFamily="18" charset="0"/>
                <a:ea typeface="Cambria" panose="02040503050406030204" pitchFamily="18" charset="0"/>
              </a:rPr>
              <a:t>/</a:t>
            </a:r>
            <a:r>
              <a:rPr kumimoji="0" lang="en-US" sz="1800" b="1" i="1"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TC20/SC14/WG8</a:t>
            </a:r>
            <a:br>
              <a:rPr kumimoji="0" lang="en-US" sz="1800" b="1" i="1"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br>
            <a:r>
              <a:rPr kumimoji="0" lang="en-US" sz="1800" b="1" i="1"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Downstream space services and space-based applications(*)</a:t>
            </a:r>
          </a:p>
        </p:txBody>
      </p:sp>
      <p:sp>
        <p:nvSpPr>
          <p:cNvPr id="8" name="Rectangle à coins arrondis 9">
            <a:extLst>
              <a:ext uri="{FF2B5EF4-FFF2-40B4-BE49-F238E27FC236}">
                <a16:creationId xmlns:a16="http://schemas.microsoft.com/office/drawing/2014/main" id="{1E4CF090-B8A3-A3DB-1332-38516CFB4282}"/>
              </a:ext>
            </a:extLst>
          </p:cNvPr>
          <p:cNvSpPr/>
          <p:nvPr/>
        </p:nvSpPr>
        <p:spPr>
          <a:xfrm>
            <a:off x="8474153" y="2967806"/>
            <a:ext cx="2086736" cy="2743978"/>
          </a:xfrm>
          <a:prstGeom prst="roundRect">
            <a:avLst/>
          </a:prstGeom>
          <a:solidFill>
            <a:srgbClr val="052F61"/>
          </a:solidFill>
          <a:ln w="12700" cap="rnd" cmpd="sng" algn="ctr">
            <a:solidFill>
              <a:srgbClr val="052F61">
                <a:shade val="50000"/>
                <a:hueMod val="94000"/>
              </a:srgbClr>
            </a:solid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1600" kern="0" dirty="0">
                <a:solidFill>
                  <a:prstClr val="white"/>
                </a:solidFill>
                <a:latin typeface="Cambria" panose="02040503050406030204" pitchFamily="18" charset="0"/>
                <a:ea typeface="Cambria" panose="02040503050406030204" pitchFamily="18" charset="0"/>
              </a:rPr>
              <a:t>Space weather downstream applications and effects</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sp>
        <p:nvSpPr>
          <p:cNvPr id="9" name="Rectangle à coins arrondis 10">
            <a:extLst>
              <a:ext uri="{FF2B5EF4-FFF2-40B4-BE49-F238E27FC236}">
                <a16:creationId xmlns:a16="http://schemas.microsoft.com/office/drawing/2014/main" id="{870E335A-EF8C-5CFB-8A62-5F4481E00033}"/>
              </a:ext>
            </a:extLst>
          </p:cNvPr>
          <p:cNvSpPr/>
          <p:nvPr/>
        </p:nvSpPr>
        <p:spPr>
          <a:xfrm>
            <a:off x="1724726" y="4165296"/>
            <a:ext cx="8782062" cy="865010"/>
          </a:xfrm>
          <a:prstGeom prst="roundRect">
            <a:avLst/>
          </a:prstGeom>
          <a:solidFill>
            <a:srgbClr val="052F61">
              <a:lumMod val="60000"/>
              <a:lumOff val="40000"/>
            </a:srgbClr>
          </a:solidFill>
          <a:ln w="12700" cap="rnd" cmpd="sng" algn="ctr">
            <a:solidFill>
              <a:srgbClr val="052F61">
                <a:shade val="50000"/>
                <a:hueMod val="94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Hybrid space-based application</a:t>
            </a:r>
          </a:p>
        </p:txBody>
      </p:sp>
      <p:sp>
        <p:nvSpPr>
          <p:cNvPr id="10" name="Rectangle 25">
            <a:extLst>
              <a:ext uri="{FF2B5EF4-FFF2-40B4-BE49-F238E27FC236}">
                <a16:creationId xmlns:a16="http://schemas.microsoft.com/office/drawing/2014/main" id="{E3F73B4D-669C-6B1D-02C7-407448C3BBBA}"/>
              </a:ext>
            </a:extLst>
          </p:cNvPr>
          <p:cNvSpPr/>
          <p:nvPr/>
        </p:nvSpPr>
        <p:spPr>
          <a:xfrm rot="5400000">
            <a:off x="10123428" y="-416148"/>
            <a:ext cx="428872" cy="797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 26">
            <a:extLst>
              <a:ext uri="{FF2B5EF4-FFF2-40B4-BE49-F238E27FC236}">
                <a16:creationId xmlns:a16="http://schemas.microsoft.com/office/drawing/2014/main" id="{17EF09E2-C85C-6399-5AEF-18D88E38DC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1110" y="417193"/>
            <a:ext cx="1678279" cy="1547812"/>
          </a:xfrm>
          <a:prstGeom prst="rect">
            <a:avLst/>
          </a:prstGeom>
        </p:spPr>
      </p:pic>
      <p:sp>
        <p:nvSpPr>
          <p:cNvPr id="12" name="ZoneTexte 1">
            <a:extLst>
              <a:ext uri="{FF2B5EF4-FFF2-40B4-BE49-F238E27FC236}">
                <a16:creationId xmlns:a16="http://schemas.microsoft.com/office/drawing/2014/main" id="{6DFDD667-B8C8-20E8-8620-3E908523876F}"/>
              </a:ext>
            </a:extLst>
          </p:cNvPr>
          <p:cNvSpPr txBox="1"/>
          <p:nvPr/>
        </p:nvSpPr>
        <p:spPr>
          <a:xfrm>
            <a:off x="3420878" y="835849"/>
            <a:ext cx="7140011" cy="646331"/>
          </a:xfrm>
          <a:prstGeom prst="rect">
            <a:avLst/>
          </a:prstGeom>
          <a:noFill/>
        </p:spPr>
        <p:txBody>
          <a:bodyPr wrap="square" rtlCol="0">
            <a:spAutoFit/>
          </a:bodyPr>
          <a:lstStyle/>
          <a:p>
            <a:r>
              <a:rPr lang="en-US" b="1" kern="0" dirty="0">
                <a:latin typeface="Cambria" panose="02040503050406030204" pitchFamily="18" charset="0"/>
                <a:ea typeface="Cambria" panose="02040503050406030204" pitchFamily="18" charset="0"/>
              </a:rPr>
              <a:t>4 pillars of the new working group ISO/TC 20/SC 14/WG8</a:t>
            </a:r>
          </a:p>
          <a:p>
            <a:r>
              <a:rPr lang="en-US" b="1" i="1" kern="0" dirty="0">
                <a:latin typeface="Cambria" panose="02040503050406030204" pitchFamily="18" charset="0"/>
                <a:ea typeface="Cambria" panose="02040503050406030204" pitchFamily="18" charset="0"/>
              </a:rPr>
              <a:t>“Downstream space services &amp; space-based applications”</a:t>
            </a:r>
          </a:p>
        </p:txBody>
      </p:sp>
    </p:spTree>
    <p:extLst>
      <p:ext uri="{BB962C8B-B14F-4D97-AF65-F5344CB8AC3E}">
        <p14:creationId xmlns:p14="http://schemas.microsoft.com/office/powerpoint/2010/main" val="3712718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FDAAE95-BA7F-8673-E083-7FECEE6F8D6A}"/>
              </a:ext>
            </a:extLst>
          </p:cNvPr>
          <p:cNvSpPr>
            <a:spLocks noGrp="1"/>
          </p:cNvSpPr>
          <p:nvPr>
            <p:ph type="sldNum" sz="quarter" idx="12"/>
          </p:nvPr>
        </p:nvSpPr>
        <p:spPr/>
        <p:txBody>
          <a:bodyPr/>
          <a:lstStyle/>
          <a:p>
            <a:fld id="{7BC64D54-1E1A-461D-B9E8-DCA61258D2EC}" type="slidenum">
              <a:rPr kumimoji="1" lang="ja-JP" altLang="en-US" smtClean="0"/>
              <a:t>3</a:t>
            </a:fld>
            <a:endParaRPr kumimoji="1" lang="ja-JP" altLang="en-US"/>
          </a:p>
        </p:txBody>
      </p:sp>
      <p:sp>
        <p:nvSpPr>
          <p:cNvPr id="3" name="角丸四角形 44">
            <a:extLst>
              <a:ext uri="{FF2B5EF4-FFF2-40B4-BE49-F238E27FC236}">
                <a16:creationId xmlns:a16="http://schemas.microsoft.com/office/drawing/2014/main" id="{62B2DEE2-0F43-A481-F3D2-F43F57699E45}"/>
              </a:ext>
            </a:extLst>
          </p:cNvPr>
          <p:cNvSpPr/>
          <p:nvPr/>
        </p:nvSpPr>
        <p:spPr>
          <a:xfrm>
            <a:off x="5374223" y="1184128"/>
            <a:ext cx="1613292" cy="378712"/>
          </a:xfrm>
          <a:prstGeom prst="roundRect">
            <a:avLst>
              <a:gd name="adj" fmla="val 27203"/>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2000" b="1" dirty="0">
              <a:latin typeface="Cambria" panose="02040503050406030204" pitchFamily="18" charset="0"/>
            </a:endParaRPr>
          </a:p>
        </p:txBody>
      </p:sp>
      <p:sp>
        <p:nvSpPr>
          <p:cNvPr id="4" name="アーチ 3">
            <a:extLst>
              <a:ext uri="{FF2B5EF4-FFF2-40B4-BE49-F238E27FC236}">
                <a16:creationId xmlns:a16="http://schemas.microsoft.com/office/drawing/2014/main" id="{46677139-2F97-DF5E-F33B-9609C6BBFD76}"/>
              </a:ext>
            </a:extLst>
          </p:cNvPr>
          <p:cNvSpPr/>
          <p:nvPr/>
        </p:nvSpPr>
        <p:spPr>
          <a:xfrm>
            <a:off x="3894939" y="1566758"/>
            <a:ext cx="4390816" cy="4111789"/>
          </a:xfrm>
          <a:prstGeom prst="blockArc">
            <a:avLst>
              <a:gd name="adj1" fmla="val 10748440"/>
              <a:gd name="adj2" fmla="val 1381037"/>
              <a:gd name="adj3" fmla="val 1970"/>
            </a:avLst>
          </a:prstGeom>
          <a:gradFill flip="none" rotWithShape="1">
            <a:gsLst>
              <a:gs pos="43000">
                <a:srgbClr val="00B050"/>
              </a:gs>
              <a:gs pos="91000">
                <a:schemeClr val="bg1"/>
              </a:gs>
              <a:gs pos="0">
                <a:srgbClr val="00B05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アーチ 4">
            <a:extLst>
              <a:ext uri="{FF2B5EF4-FFF2-40B4-BE49-F238E27FC236}">
                <a16:creationId xmlns:a16="http://schemas.microsoft.com/office/drawing/2014/main" id="{9DA644F3-F745-E2E1-09FF-5E9EB150481D}"/>
              </a:ext>
            </a:extLst>
          </p:cNvPr>
          <p:cNvSpPr/>
          <p:nvPr/>
        </p:nvSpPr>
        <p:spPr>
          <a:xfrm>
            <a:off x="3894941" y="1653837"/>
            <a:ext cx="4351258" cy="4111789"/>
          </a:xfrm>
          <a:prstGeom prst="blockArc">
            <a:avLst>
              <a:gd name="adj1" fmla="val 1317644"/>
              <a:gd name="adj2" fmla="val 10979696"/>
              <a:gd name="adj3" fmla="val 1787"/>
            </a:avLst>
          </a:prstGeom>
          <a:gradFill flip="none" rotWithShape="1">
            <a:gsLst>
              <a:gs pos="0">
                <a:srgbClr val="FF0000"/>
              </a:gs>
              <a:gs pos="58000">
                <a:srgbClr val="FF0000"/>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アーチ 5">
            <a:extLst>
              <a:ext uri="{FF2B5EF4-FFF2-40B4-BE49-F238E27FC236}">
                <a16:creationId xmlns:a16="http://schemas.microsoft.com/office/drawing/2014/main" id="{174AFA19-D7FA-4765-3B62-8E3F1C71CA02}"/>
              </a:ext>
            </a:extLst>
          </p:cNvPr>
          <p:cNvSpPr/>
          <p:nvPr/>
        </p:nvSpPr>
        <p:spPr>
          <a:xfrm>
            <a:off x="2167645" y="950588"/>
            <a:ext cx="7920880" cy="5358733"/>
          </a:xfrm>
          <a:prstGeom prst="blockArc">
            <a:avLst>
              <a:gd name="adj1" fmla="val 1317644"/>
              <a:gd name="adj2" fmla="val 10979696"/>
              <a:gd name="adj3" fmla="val 1787"/>
            </a:avLst>
          </a:prstGeom>
          <a:gradFill flip="none" rotWithShape="1">
            <a:gsLst>
              <a:gs pos="0">
                <a:srgbClr val="FF0000"/>
              </a:gs>
              <a:gs pos="58000">
                <a:srgbClr val="FF0000"/>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アーチ 6">
            <a:extLst>
              <a:ext uri="{FF2B5EF4-FFF2-40B4-BE49-F238E27FC236}">
                <a16:creationId xmlns:a16="http://schemas.microsoft.com/office/drawing/2014/main" id="{EA865267-F66B-2BFD-C6C2-E43B0640E272}"/>
              </a:ext>
            </a:extLst>
          </p:cNvPr>
          <p:cNvSpPr/>
          <p:nvPr/>
        </p:nvSpPr>
        <p:spPr>
          <a:xfrm>
            <a:off x="2180627" y="869826"/>
            <a:ext cx="7992889" cy="5358733"/>
          </a:xfrm>
          <a:prstGeom prst="blockArc">
            <a:avLst>
              <a:gd name="adj1" fmla="val 10748440"/>
              <a:gd name="adj2" fmla="val 1381037"/>
              <a:gd name="adj3" fmla="val 1970"/>
            </a:avLst>
          </a:prstGeom>
          <a:gradFill flip="none" rotWithShape="1">
            <a:gsLst>
              <a:gs pos="64000">
                <a:srgbClr val="00B050"/>
              </a:gs>
              <a:gs pos="96000">
                <a:schemeClr val="bg1"/>
              </a:gs>
              <a:gs pos="0">
                <a:srgbClr val="00B05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円/楕円 21">
            <a:extLst>
              <a:ext uri="{FF2B5EF4-FFF2-40B4-BE49-F238E27FC236}">
                <a16:creationId xmlns:a16="http://schemas.microsoft.com/office/drawing/2014/main" id="{5FB47BB4-8972-E36A-80E0-CA8AB74B70E4}"/>
              </a:ext>
            </a:extLst>
          </p:cNvPr>
          <p:cNvSpPr/>
          <p:nvPr/>
        </p:nvSpPr>
        <p:spPr>
          <a:xfrm>
            <a:off x="4593881" y="2306767"/>
            <a:ext cx="2974033" cy="2830408"/>
          </a:xfrm>
          <a:prstGeom prst="ellipse">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b="1" dirty="0">
              <a:solidFill>
                <a:schemeClr val="bg1"/>
              </a:solidFill>
              <a:latin typeface="Cambria" panose="02040503050406030204" pitchFamily="18" charset="0"/>
              <a:ea typeface="Cambria" panose="02040503050406030204" pitchFamily="18" charset="0"/>
            </a:endParaRPr>
          </a:p>
        </p:txBody>
      </p:sp>
      <p:sp>
        <p:nvSpPr>
          <p:cNvPr id="9" name="円/楕円 18">
            <a:extLst>
              <a:ext uri="{FF2B5EF4-FFF2-40B4-BE49-F238E27FC236}">
                <a16:creationId xmlns:a16="http://schemas.microsoft.com/office/drawing/2014/main" id="{B794D5C7-35DC-4236-F034-0C33AF120061}"/>
              </a:ext>
            </a:extLst>
          </p:cNvPr>
          <p:cNvSpPr/>
          <p:nvPr/>
        </p:nvSpPr>
        <p:spPr>
          <a:xfrm>
            <a:off x="4881912" y="3400570"/>
            <a:ext cx="1367984" cy="1331896"/>
          </a:xfrm>
          <a:prstGeom prst="ellipse">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b="1" dirty="0">
              <a:solidFill>
                <a:schemeClr val="bg1"/>
              </a:solidFill>
              <a:latin typeface="Cambria" panose="02040503050406030204" pitchFamily="18" charset="0"/>
              <a:ea typeface="Cambria" panose="02040503050406030204" pitchFamily="18" charset="0"/>
            </a:endParaRPr>
          </a:p>
        </p:txBody>
      </p:sp>
      <p:sp>
        <p:nvSpPr>
          <p:cNvPr id="10" name="円/楕円 19">
            <a:extLst>
              <a:ext uri="{FF2B5EF4-FFF2-40B4-BE49-F238E27FC236}">
                <a16:creationId xmlns:a16="http://schemas.microsoft.com/office/drawing/2014/main" id="{B764D4A5-0750-C24C-3690-93988D5B8625}"/>
              </a:ext>
            </a:extLst>
          </p:cNvPr>
          <p:cNvSpPr/>
          <p:nvPr/>
        </p:nvSpPr>
        <p:spPr>
          <a:xfrm>
            <a:off x="6010733" y="3364318"/>
            <a:ext cx="1267119" cy="1295976"/>
          </a:xfrm>
          <a:prstGeom prst="ellipse">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b="1" dirty="0">
              <a:solidFill>
                <a:schemeClr val="bg1"/>
              </a:solidFill>
              <a:latin typeface="Cambria" panose="02040503050406030204" pitchFamily="18" charset="0"/>
              <a:ea typeface="Cambria" panose="02040503050406030204" pitchFamily="18" charset="0"/>
            </a:endParaRPr>
          </a:p>
        </p:txBody>
      </p:sp>
      <p:sp>
        <p:nvSpPr>
          <p:cNvPr id="11" name="円/楕円 20">
            <a:extLst>
              <a:ext uri="{FF2B5EF4-FFF2-40B4-BE49-F238E27FC236}">
                <a16:creationId xmlns:a16="http://schemas.microsoft.com/office/drawing/2014/main" id="{4122DDFB-CCD4-34E8-F73D-86ABA4B0C644}"/>
              </a:ext>
            </a:extLst>
          </p:cNvPr>
          <p:cNvSpPr/>
          <p:nvPr/>
        </p:nvSpPr>
        <p:spPr>
          <a:xfrm>
            <a:off x="5436195" y="2472920"/>
            <a:ext cx="1346348" cy="1295976"/>
          </a:xfrm>
          <a:prstGeom prst="ellipse">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b="1" dirty="0">
              <a:solidFill>
                <a:schemeClr val="bg1"/>
              </a:solidFill>
              <a:latin typeface="Cambria" panose="02040503050406030204" pitchFamily="18" charset="0"/>
              <a:ea typeface="Cambria" panose="02040503050406030204" pitchFamily="18" charset="0"/>
            </a:endParaRPr>
          </a:p>
        </p:txBody>
      </p:sp>
      <p:sp>
        <p:nvSpPr>
          <p:cNvPr id="12" name="円/楕円 3">
            <a:extLst>
              <a:ext uri="{FF2B5EF4-FFF2-40B4-BE49-F238E27FC236}">
                <a16:creationId xmlns:a16="http://schemas.microsoft.com/office/drawing/2014/main" id="{C1FE4BE2-3D1F-259A-60F0-24902D28B19D}"/>
              </a:ext>
            </a:extLst>
          </p:cNvPr>
          <p:cNvSpPr/>
          <p:nvPr/>
        </p:nvSpPr>
        <p:spPr>
          <a:xfrm>
            <a:off x="5364332" y="2926194"/>
            <a:ext cx="1512000" cy="1512000"/>
          </a:xfrm>
          <a:prstGeom prst="ellipse">
            <a:avLst/>
          </a:prstGeom>
          <a:solidFill>
            <a:schemeClr val="accent1">
              <a:lumMod val="5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2800" b="1" dirty="0">
                <a:solidFill>
                  <a:schemeClr val="bg1"/>
                </a:solidFill>
                <a:latin typeface="Cambria" panose="02040503050406030204" pitchFamily="18" charset="0"/>
                <a:ea typeface="Cambria" panose="02040503050406030204" pitchFamily="18" charset="0"/>
              </a:rPr>
              <a:t>QOL</a:t>
            </a:r>
          </a:p>
          <a:p>
            <a:pPr algn="ctr"/>
            <a:r>
              <a:rPr lang="en-US" altLang="ja-JP" b="1" dirty="0">
                <a:solidFill>
                  <a:schemeClr val="bg1"/>
                </a:solidFill>
                <a:latin typeface="Cambria" panose="02040503050406030204" pitchFamily="18" charset="0"/>
                <a:ea typeface="Cambria" panose="02040503050406030204" pitchFamily="18" charset="0"/>
              </a:rPr>
              <a:t>Of</a:t>
            </a:r>
          </a:p>
          <a:p>
            <a:pPr algn="ctr"/>
            <a:r>
              <a:rPr kumimoji="1" lang="en-US" altLang="ja-JP" b="1" dirty="0">
                <a:solidFill>
                  <a:schemeClr val="bg1"/>
                </a:solidFill>
                <a:latin typeface="Cambria" panose="02040503050406030204" pitchFamily="18" charset="0"/>
                <a:ea typeface="Cambria" panose="02040503050406030204" pitchFamily="18" charset="0"/>
              </a:rPr>
              <a:t>Humanity</a:t>
            </a:r>
          </a:p>
        </p:txBody>
      </p:sp>
      <p:sp>
        <p:nvSpPr>
          <p:cNvPr id="13" name="テキスト ボックス 12">
            <a:extLst>
              <a:ext uri="{FF2B5EF4-FFF2-40B4-BE49-F238E27FC236}">
                <a16:creationId xmlns:a16="http://schemas.microsoft.com/office/drawing/2014/main" id="{58E56E5A-9C20-8F93-9F53-D09C6055AA04}"/>
              </a:ext>
            </a:extLst>
          </p:cNvPr>
          <p:cNvSpPr txBox="1"/>
          <p:nvPr/>
        </p:nvSpPr>
        <p:spPr>
          <a:xfrm>
            <a:off x="8312583" y="4844311"/>
            <a:ext cx="604653" cy="276999"/>
          </a:xfrm>
          <a:prstGeom prst="rect">
            <a:avLst/>
          </a:prstGeom>
          <a:noFill/>
        </p:spPr>
        <p:txBody>
          <a:bodyPr wrap="none" rtlCol="0">
            <a:spAutoFit/>
          </a:bodyPr>
          <a:lstStyle/>
          <a:p>
            <a:r>
              <a:rPr lang="en-US" altLang="ja-JP" sz="1200" b="1" dirty="0">
                <a:latin typeface="Cambria" panose="02040503050406030204" pitchFamily="18" charset="0"/>
                <a:ea typeface="Cambria" panose="02040503050406030204" pitchFamily="18" charset="0"/>
              </a:rPr>
              <a:t>Death</a:t>
            </a:r>
            <a:endParaRPr kumimoji="1" lang="ja-JP" altLang="en-US" sz="1200" b="1" dirty="0">
              <a:latin typeface="Cambria" panose="02040503050406030204" pitchFamily="18" charset="0"/>
            </a:endParaRPr>
          </a:p>
        </p:txBody>
      </p:sp>
      <p:sp>
        <p:nvSpPr>
          <p:cNvPr id="14" name="テキスト ボックス 13">
            <a:extLst>
              <a:ext uri="{FF2B5EF4-FFF2-40B4-BE49-F238E27FC236}">
                <a16:creationId xmlns:a16="http://schemas.microsoft.com/office/drawing/2014/main" id="{9156059E-C9D1-6046-D7E1-C47B327C71BD}"/>
              </a:ext>
            </a:extLst>
          </p:cNvPr>
          <p:cNvSpPr txBox="1"/>
          <p:nvPr/>
        </p:nvSpPr>
        <p:spPr>
          <a:xfrm>
            <a:off x="5472359" y="4736819"/>
            <a:ext cx="1349152" cy="276999"/>
          </a:xfrm>
          <a:prstGeom prst="rect">
            <a:avLst/>
          </a:prstGeom>
          <a:noFill/>
        </p:spPr>
        <p:txBody>
          <a:bodyPr wrap="none" rtlCol="0">
            <a:spAutoFit/>
          </a:bodyPr>
          <a:lstStyle/>
          <a:p>
            <a:r>
              <a:rPr lang="en-US" altLang="ja-JP" sz="1200" b="1" dirty="0">
                <a:solidFill>
                  <a:schemeClr val="accent1">
                    <a:lumMod val="50000"/>
                  </a:schemeClr>
                </a:solidFill>
                <a:latin typeface="Cambria" panose="02040503050406030204" pitchFamily="18" charset="0"/>
                <a:ea typeface="Cambria" panose="02040503050406030204" pitchFamily="18" charset="0"/>
              </a:rPr>
              <a:t>Society of Trusty</a:t>
            </a:r>
            <a:endParaRPr kumimoji="1" lang="ja-JP" altLang="en-US" sz="1200" b="1" dirty="0">
              <a:solidFill>
                <a:schemeClr val="accent1">
                  <a:lumMod val="50000"/>
                </a:schemeClr>
              </a:solidFill>
              <a:latin typeface="Cambria" panose="02040503050406030204" pitchFamily="18" charset="0"/>
            </a:endParaRPr>
          </a:p>
        </p:txBody>
      </p:sp>
      <p:sp>
        <p:nvSpPr>
          <p:cNvPr id="15" name="テキスト ボックス 14">
            <a:extLst>
              <a:ext uri="{FF2B5EF4-FFF2-40B4-BE49-F238E27FC236}">
                <a16:creationId xmlns:a16="http://schemas.microsoft.com/office/drawing/2014/main" id="{8C277E8E-9D4B-E90C-5F31-DFD0729A3844}"/>
              </a:ext>
            </a:extLst>
          </p:cNvPr>
          <p:cNvSpPr txBox="1"/>
          <p:nvPr/>
        </p:nvSpPr>
        <p:spPr>
          <a:xfrm>
            <a:off x="6405959" y="4066927"/>
            <a:ext cx="1262140" cy="461665"/>
          </a:xfrm>
          <a:prstGeom prst="rect">
            <a:avLst/>
          </a:prstGeom>
          <a:noFill/>
        </p:spPr>
        <p:txBody>
          <a:bodyPr wrap="none" rtlCol="0">
            <a:spAutoFit/>
          </a:bodyPr>
          <a:lstStyle/>
          <a:p>
            <a:pPr algn="ctr"/>
            <a:r>
              <a:rPr lang="en-US" altLang="ja-JP" sz="1200" b="1" dirty="0">
                <a:solidFill>
                  <a:schemeClr val="accent1">
                    <a:lumMod val="50000"/>
                  </a:schemeClr>
                </a:solidFill>
                <a:latin typeface="Cambria" panose="02040503050406030204" pitchFamily="18" charset="0"/>
                <a:ea typeface="Cambria" panose="02040503050406030204" pitchFamily="18" charset="0"/>
              </a:rPr>
              <a:t>Public</a:t>
            </a:r>
            <a:endParaRPr kumimoji="1" lang="en-US" altLang="ja-JP" sz="1200" b="1" dirty="0">
              <a:solidFill>
                <a:schemeClr val="accent1">
                  <a:lumMod val="50000"/>
                </a:schemeClr>
              </a:solidFill>
              <a:latin typeface="Cambria" panose="02040503050406030204" pitchFamily="18" charset="0"/>
              <a:ea typeface="Cambria" panose="02040503050406030204" pitchFamily="18" charset="0"/>
            </a:endParaRPr>
          </a:p>
          <a:p>
            <a:pPr algn="ctr"/>
            <a:r>
              <a:rPr lang="en-US" altLang="ja-JP" sz="1200" b="1" dirty="0">
                <a:solidFill>
                  <a:schemeClr val="accent1">
                    <a:lumMod val="50000"/>
                  </a:schemeClr>
                </a:solidFill>
                <a:latin typeface="Cambria" panose="02040503050406030204" pitchFamily="18" charset="0"/>
                <a:ea typeface="Cambria" panose="02040503050406030204" pitchFamily="18" charset="0"/>
              </a:rPr>
              <a:t>Administration</a:t>
            </a:r>
            <a:endParaRPr kumimoji="1" lang="ja-JP" altLang="en-US" sz="1200" b="1" dirty="0">
              <a:solidFill>
                <a:schemeClr val="accent1">
                  <a:lumMod val="50000"/>
                </a:schemeClr>
              </a:solidFill>
              <a:latin typeface="Cambria" panose="02040503050406030204" pitchFamily="18" charset="0"/>
            </a:endParaRPr>
          </a:p>
        </p:txBody>
      </p:sp>
      <p:sp>
        <p:nvSpPr>
          <p:cNvPr id="16" name="テキスト ボックス 15">
            <a:extLst>
              <a:ext uri="{FF2B5EF4-FFF2-40B4-BE49-F238E27FC236}">
                <a16:creationId xmlns:a16="http://schemas.microsoft.com/office/drawing/2014/main" id="{85407BDC-3F36-2288-A7C9-8C43504C0A84}"/>
              </a:ext>
            </a:extLst>
          </p:cNvPr>
          <p:cNvSpPr txBox="1"/>
          <p:nvPr/>
        </p:nvSpPr>
        <p:spPr>
          <a:xfrm>
            <a:off x="5684890" y="2577024"/>
            <a:ext cx="875298" cy="276999"/>
          </a:xfrm>
          <a:prstGeom prst="rect">
            <a:avLst/>
          </a:prstGeom>
          <a:noFill/>
        </p:spPr>
        <p:txBody>
          <a:bodyPr wrap="square" rtlCol="0">
            <a:spAutoFit/>
          </a:bodyPr>
          <a:lstStyle/>
          <a:p>
            <a:pPr algn="ctr"/>
            <a:r>
              <a:rPr kumimoji="1" lang="en-US" altLang="ja-JP" sz="1200" b="1" dirty="0">
                <a:solidFill>
                  <a:schemeClr val="accent1">
                    <a:lumMod val="50000"/>
                  </a:schemeClr>
                </a:solidFill>
                <a:latin typeface="Cambria" panose="02040503050406030204" pitchFamily="18" charset="0"/>
                <a:ea typeface="Cambria" panose="02040503050406030204" pitchFamily="18" charset="0"/>
              </a:rPr>
              <a:t>Justice</a:t>
            </a:r>
          </a:p>
        </p:txBody>
      </p:sp>
      <p:sp>
        <p:nvSpPr>
          <p:cNvPr id="17" name="テキスト ボックス 16">
            <a:extLst>
              <a:ext uri="{FF2B5EF4-FFF2-40B4-BE49-F238E27FC236}">
                <a16:creationId xmlns:a16="http://schemas.microsoft.com/office/drawing/2014/main" id="{BEC39979-15C4-5A7D-F14B-BB4A7BDFE75E}"/>
              </a:ext>
            </a:extLst>
          </p:cNvPr>
          <p:cNvSpPr txBox="1"/>
          <p:nvPr/>
        </p:nvSpPr>
        <p:spPr>
          <a:xfrm>
            <a:off x="4621360" y="4139128"/>
            <a:ext cx="1154407" cy="276999"/>
          </a:xfrm>
          <a:prstGeom prst="rect">
            <a:avLst/>
          </a:prstGeom>
          <a:noFill/>
        </p:spPr>
        <p:txBody>
          <a:bodyPr wrap="square" rtlCol="0">
            <a:spAutoFit/>
          </a:bodyPr>
          <a:lstStyle/>
          <a:p>
            <a:pPr algn="ctr"/>
            <a:r>
              <a:rPr kumimoji="1" lang="en-US" altLang="ja-JP" sz="1200" b="1" dirty="0">
                <a:solidFill>
                  <a:schemeClr val="accent1">
                    <a:lumMod val="50000"/>
                  </a:schemeClr>
                </a:solidFill>
                <a:latin typeface="Cambria" panose="02040503050406030204" pitchFamily="18" charset="0"/>
                <a:ea typeface="Cambria" panose="02040503050406030204" pitchFamily="18" charset="0"/>
              </a:rPr>
              <a:t>Lawmaking</a:t>
            </a:r>
          </a:p>
        </p:txBody>
      </p:sp>
      <p:sp>
        <p:nvSpPr>
          <p:cNvPr id="18" name="二等辺三角形 17">
            <a:extLst>
              <a:ext uri="{FF2B5EF4-FFF2-40B4-BE49-F238E27FC236}">
                <a16:creationId xmlns:a16="http://schemas.microsoft.com/office/drawing/2014/main" id="{D9B9F64D-B1B8-DA37-440D-62F32B582D1B}"/>
              </a:ext>
            </a:extLst>
          </p:cNvPr>
          <p:cNvSpPr/>
          <p:nvPr/>
        </p:nvSpPr>
        <p:spPr>
          <a:xfrm rot="16383831">
            <a:off x="5922858" y="5544944"/>
            <a:ext cx="432048" cy="38582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id="{B658B9DF-FD6D-3BFB-69CC-D4BAF8E9ED75}"/>
              </a:ext>
            </a:extLst>
          </p:cNvPr>
          <p:cNvSpPr/>
          <p:nvPr/>
        </p:nvSpPr>
        <p:spPr>
          <a:xfrm rot="10800000">
            <a:off x="9877361" y="3335322"/>
            <a:ext cx="432048" cy="346872"/>
          </a:xfrm>
          <a:prstGeom prst="triangle">
            <a:avLst>
              <a:gd name="adj" fmla="val 4709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二等辺三角形 19">
            <a:extLst>
              <a:ext uri="{FF2B5EF4-FFF2-40B4-BE49-F238E27FC236}">
                <a16:creationId xmlns:a16="http://schemas.microsoft.com/office/drawing/2014/main" id="{60ED1549-E147-45F9-CA15-ACF7D9C5D792}"/>
              </a:ext>
            </a:extLst>
          </p:cNvPr>
          <p:cNvSpPr/>
          <p:nvPr/>
        </p:nvSpPr>
        <p:spPr>
          <a:xfrm>
            <a:off x="2019398" y="3441133"/>
            <a:ext cx="432048" cy="34687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2CB2785C-5CFD-51BC-F9DF-7178323259BB}"/>
              </a:ext>
            </a:extLst>
          </p:cNvPr>
          <p:cNvSpPr txBox="1"/>
          <p:nvPr/>
        </p:nvSpPr>
        <p:spPr>
          <a:xfrm rot="2380627">
            <a:off x="8312689" y="1893511"/>
            <a:ext cx="1658203" cy="303596"/>
          </a:xfrm>
          <a:prstGeom prst="rect">
            <a:avLst/>
          </a:prstGeom>
          <a:solidFill>
            <a:srgbClr val="FFFFFF">
              <a:alpha val="67843"/>
            </a:srgbClr>
          </a:solidFill>
        </p:spPr>
        <p:txBody>
          <a:bodyPr wrap="square" rtlCol="0">
            <a:prstTxWarp prst="textArchUp">
              <a:avLst/>
            </a:prstTxWarp>
            <a:spAutoFit/>
          </a:bodyPr>
          <a:lstStyle/>
          <a:p>
            <a:pPr algn="ctr"/>
            <a:r>
              <a:rPr kumimoji="1" lang="en-US" altLang="ja-JP" sz="2000" b="1" dirty="0">
                <a:latin typeface="Cambria" panose="02040503050406030204" pitchFamily="18" charset="0"/>
              </a:rPr>
              <a:t>Ordinary times</a:t>
            </a:r>
            <a:endParaRPr kumimoji="1" lang="ja-JP" altLang="en-US" sz="2000" b="1" dirty="0">
              <a:latin typeface="Cambria" panose="02040503050406030204" pitchFamily="18" charset="0"/>
            </a:endParaRPr>
          </a:p>
        </p:txBody>
      </p:sp>
      <p:sp>
        <p:nvSpPr>
          <p:cNvPr id="22" name="テキスト ボックス 21">
            <a:extLst>
              <a:ext uri="{FF2B5EF4-FFF2-40B4-BE49-F238E27FC236}">
                <a16:creationId xmlns:a16="http://schemas.microsoft.com/office/drawing/2014/main" id="{7095873D-36EC-82F5-83FB-0C86B2E9FF68}"/>
              </a:ext>
            </a:extLst>
          </p:cNvPr>
          <p:cNvSpPr txBox="1"/>
          <p:nvPr/>
        </p:nvSpPr>
        <p:spPr>
          <a:xfrm rot="2247326">
            <a:off x="2581584" y="5188987"/>
            <a:ext cx="1367687" cy="227943"/>
          </a:xfrm>
          <a:prstGeom prst="rect">
            <a:avLst/>
          </a:prstGeom>
          <a:solidFill>
            <a:srgbClr val="FFFFFF">
              <a:alpha val="67843"/>
            </a:srgbClr>
          </a:solidFill>
        </p:spPr>
        <p:txBody>
          <a:bodyPr wrap="square" rtlCol="0">
            <a:prstTxWarp prst="textArchDown">
              <a:avLst/>
            </a:prstTxWarp>
            <a:spAutoFit/>
          </a:bodyPr>
          <a:lstStyle/>
          <a:p>
            <a:pPr algn="ctr"/>
            <a:r>
              <a:rPr kumimoji="1" lang="en-US" altLang="ja-JP" sz="2000" b="1" dirty="0">
                <a:latin typeface="Cambria" panose="02040503050406030204" pitchFamily="18" charset="0"/>
              </a:rPr>
              <a:t>Restoration</a:t>
            </a:r>
            <a:endParaRPr kumimoji="1" lang="ja-JP" altLang="en-US" sz="2000" b="1" dirty="0">
              <a:latin typeface="Cambria" panose="02040503050406030204" pitchFamily="18" charset="0"/>
            </a:endParaRPr>
          </a:p>
        </p:txBody>
      </p:sp>
      <p:sp>
        <p:nvSpPr>
          <p:cNvPr id="23" name="テキスト ボックス 22">
            <a:extLst>
              <a:ext uri="{FF2B5EF4-FFF2-40B4-BE49-F238E27FC236}">
                <a16:creationId xmlns:a16="http://schemas.microsoft.com/office/drawing/2014/main" id="{694DE0E8-1CBF-31F3-1823-4D1E4ACEABA5}"/>
              </a:ext>
            </a:extLst>
          </p:cNvPr>
          <p:cNvSpPr txBox="1"/>
          <p:nvPr/>
        </p:nvSpPr>
        <p:spPr>
          <a:xfrm rot="18881867">
            <a:off x="2176978" y="2023391"/>
            <a:ext cx="1746652" cy="400110"/>
          </a:xfrm>
          <a:prstGeom prst="rect">
            <a:avLst/>
          </a:prstGeom>
          <a:solidFill>
            <a:srgbClr val="FFFFFF">
              <a:alpha val="67843"/>
            </a:srgbClr>
          </a:solidFill>
        </p:spPr>
        <p:txBody>
          <a:bodyPr wrap="square" rtlCol="0">
            <a:prstTxWarp prst="textArchUp">
              <a:avLst/>
            </a:prstTxWarp>
            <a:spAutoFit/>
          </a:bodyPr>
          <a:lstStyle/>
          <a:p>
            <a:pPr algn="ctr"/>
            <a:r>
              <a:rPr kumimoji="1" lang="en-US" altLang="ja-JP" sz="2000" b="1" dirty="0">
                <a:latin typeface="Cambria" panose="02040503050406030204" pitchFamily="18" charset="0"/>
                <a:ea typeface="Cambria" panose="02040503050406030204" pitchFamily="18" charset="0"/>
              </a:rPr>
              <a:t>Reconstruction</a:t>
            </a:r>
            <a:endParaRPr kumimoji="1" lang="ja-JP" altLang="en-US" sz="2000" b="1" dirty="0">
              <a:latin typeface="Cambria" panose="02040503050406030204" pitchFamily="18" charset="0"/>
            </a:endParaRPr>
          </a:p>
        </p:txBody>
      </p:sp>
      <p:sp>
        <p:nvSpPr>
          <p:cNvPr id="24" name="二等辺三角形 23">
            <a:extLst>
              <a:ext uri="{FF2B5EF4-FFF2-40B4-BE49-F238E27FC236}">
                <a16:creationId xmlns:a16="http://schemas.microsoft.com/office/drawing/2014/main" id="{53094132-9336-8332-51F9-9DA83FB76467}"/>
              </a:ext>
            </a:extLst>
          </p:cNvPr>
          <p:cNvSpPr/>
          <p:nvPr/>
        </p:nvSpPr>
        <p:spPr>
          <a:xfrm rot="16200000">
            <a:off x="5917429" y="6061875"/>
            <a:ext cx="432048" cy="38582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3E2E1466-2E91-7A1D-E7B2-4CF76F08A487}"/>
              </a:ext>
            </a:extLst>
          </p:cNvPr>
          <p:cNvSpPr txBox="1"/>
          <p:nvPr/>
        </p:nvSpPr>
        <p:spPr>
          <a:xfrm rot="3065423">
            <a:off x="3753314" y="4698326"/>
            <a:ext cx="1320476" cy="238175"/>
          </a:xfrm>
          <a:prstGeom prst="rect">
            <a:avLst/>
          </a:prstGeom>
          <a:solidFill>
            <a:srgbClr val="FFFFFF">
              <a:alpha val="67843"/>
            </a:srgbClr>
          </a:solidFill>
        </p:spPr>
        <p:txBody>
          <a:bodyPr wrap="square" rtlCol="0">
            <a:prstTxWarp prst="textArchDown">
              <a:avLst/>
            </a:prstTxWarp>
            <a:spAutoFit/>
          </a:bodyPr>
          <a:lstStyle/>
          <a:p>
            <a:pPr algn="ctr"/>
            <a:r>
              <a:rPr lang="en-US" altLang="ja-JP" b="1" dirty="0">
                <a:solidFill>
                  <a:schemeClr val="tx1">
                    <a:lumMod val="65000"/>
                    <a:lumOff val="35000"/>
                  </a:schemeClr>
                </a:solidFill>
                <a:latin typeface="Cambria" panose="02040503050406030204" pitchFamily="18" charset="0"/>
              </a:rPr>
              <a:t>Hospital stay</a:t>
            </a:r>
            <a:endParaRPr kumimoji="1" lang="ja-JP" altLang="en-US" b="1" dirty="0">
              <a:solidFill>
                <a:schemeClr val="tx1">
                  <a:lumMod val="65000"/>
                  <a:lumOff val="35000"/>
                </a:schemeClr>
              </a:solidFill>
              <a:latin typeface="Cambria" panose="02040503050406030204" pitchFamily="18" charset="0"/>
            </a:endParaRPr>
          </a:p>
        </p:txBody>
      </p:sp>
      <p:sp>
        <p:nvSpPr>
          <p:cNvPr id="26" name="テキスト ボックス 25">
            <a:extLst>
              <a:ext uri="{FF2B5EF4-FFF2-40B4-BE49-F238E27FC236}">
                <a16:creationId xmlns:a16="http://schemas.microsoft.com/office/drawing/2014/main" id="{30D09C3D-EC9A-4EC5-9CDA-923334EE8602}"/>
              </a:ext>
            </a:extLst>
          </p:cNvPr>
          <p:cNvSpPr txBox="1"/>
          <p:nvPr/>
        </p:nvSpPr>
        <p:spPr>
          <a:xfrm rot="18641377">
            <a:off x="3814161" y="2337497"/>
            <a:ext cx="1488867" cy="221374"/>
          </a:xfrm>
          <a:prstGeom prst="rect">
            <a:avLst/>
          </a:prstGeom>
          <a:solidFill>
            <a:srgbClr val="FFFFFF">
              <a:alpha val="67843"/>
            </a:srgbClr>
          </a:solidFill>
        </p:spPr>
        <p:txBody>
          <a:bodyPr wrap="none" rtlCol="0">
            <a:prstTxWarp prst="textArchUp">
              <a:avLst/>
            </a:prstTxWarp>
            <a:spAutoFit/>
          </a:bodyPr>
          <a:lstStyle/>
          <a:p>
            <a:r>
              <a:rPr lang="en-US" altLang="ja-JP" b="1" dirty="0">
                <a:solidFill>
                  <a:schemeClr val="tx1">
                    <a:lumMod val="65000"/>
                    <a:lumOff val="35000"/>
                  </a:schemeClr>
                </a:solidFill>
                <a:latin typeface="Cambria" panose="02040503050406030204" pitchFamily="18" charset="0"/>
              </a:rPr>
              <a:t>Rehabilitation</a:t>
            </a:r>
            <a:endParaRPr kumimoji="1" lang="ja-JP" altLang="en-US" b="1" dirty="0">
              <a:solidFill>
                <a:schemeClr val="tx1">
                  <a:lumMod val="65000"/>
                  <a:lumOff val="35000"/>
                </a:schemeClr>
              </a:solidFill>
              <a:latin typeface="Cambria" panose="02040503050406030204" pitchFamily="18" charset="0"/>
            </a:endParaRPr>
          </a:p>
        </p:txBody>
      </p:sp>
      <p:sp>
        <p:nvSpPr>
          <p:cNvPr id="27" name="テキスト ボックス 26">
            <a:extLst>
              <a:ext uri="{FF2B5EF4-FFF2-40B4-BE49-F238E27FC236}">
                <a16:creationId xmlns:a16="http://schemas.microsoft.com/office/drawing/2014/main" id="{5A96F505-4842-AD6D-C65A-B0FD957239AD}"/>
              </a:ext>
            </a:extLst>
          </p:cNvPr>
          <p:cNvSpPr txBox="1"/>
          <p:nvPr/>
        </p:nvSpPr>
        <p:spPr>
          <a:xfrm rot="2960381">
            <a:off x="7085480" y="2350329"/>
            <a:ext cx="1241257" cy="233570"/>
          </a:xfrm>
          <a:prstGeom prst="rect">
            <a:avLst/>
          </a:prstGeom>
          <a:solidFill>
            <a:srgbClr val="FFFFFF">
              <a:alpha val="67843"/>
            </a:srgbClr>
          </a:solidFill>
        </p:spPr>
        <p:txBody>
          <a:bodyPr wrap="none" rtlCol="0">
            <a:prstTxWarp prst="textArchUp">
              <a:avLst/>
            </a:prstTxWarp>
            <a:spAutoFit/>
          </a:bodyPr>
          <a:lstStyle/>
          <a:p>
            <a:pPr algn="ctr"/>
            <a:r>
              <a:rPr lang="en-US" altLang="ja-JP" b="1" dirty="0">
                <a:solidFill>
                  <a:schemeClr val="tx1">
                    <a:lumMod val="65000"/>
                    <a:lumOff val="35000"/>
                  </a:schemeClr>
                </a:solidFill>
                <a:latin typeface="Cambria" panose="02040503050406030204" pitchFamily="18" charset="0"/>
              </a:rPr>
              <a:t>Health gain</a:t>
            </a:r>
          </a:p>
        </p:txBody>
      </p:sp>
      <p:sp>
        <p:nvSpPr>
          <p:cNvPr id="28" name="テキスト ボックス 27">
            <a:extLst>
              <a:ext uri="{FF2B5EF4-FFF2-40B4-BE49-F238E27FC236}">
                <a16:creationId xmlns:a16="http://schemas.microsoft.com/office/drawing/2014/main" id="{5233DB46-8E33-55D8-3649-FF19DCA515D7}"/>
              </a:ext>
            </a:extLst>
          </p:cNvPr>
          <p:cNvSpPr txBox="1"/>
          <p:nvPr/>
        </p:nvSpPr>
        <p:spPr>
          <a:xfrm>
            <a:off x="1524000" y="0"/>
            <a:ext cx="9144000" cy="400110"/>
          </a:xfrm>
          <a:prstGeom prst="rect">
            <a:avLst/>
          </a:prstGeom>
          <a:noFill/>
          <a:ln w="3175">
            <a:noFill/>
          </a:ln>
        </p:spPr>
        <p:txBody>
          <a:bodyPr wrap="square" rtlCol="0">
            <a:spAutoFit/>
          </a:bodyPr>
          <a:lstStyle/>
          <a:p>
            <a:pPr algn="ctr"/>
            <a:r>
              <a:rPr kumimoji="1" lang="en-US" altLang="ja-JP" sz="2000" b="1" dirty="0">
                <a:latin typeface="Cambria" panose="02040503050406030204" pitchFamily="18" charset="0"/>
                <a:ea typeface="Cambria" panose="02040503050406030204" pitchFamily="18" charset="0"/>
              </a:rPr>
              <a:t>Sustainability vision of Space for the quality of life (QOL)</a:t>
            </a:r>
            <a:endParaRPr kumimoji="1" lang="ja-JP" altLang="en-US" sz="2000" b="1" dirty="0">
              <a:latin typeface="Cambria" panose="02040503050406030204" pitchFamily="18" charset="0"/>
            </a:endParaRPr>
          </a:p>
        </p:txBody>
      </p:sp>
      <p:sp>
        <p:nvSpPr>
          <p:cNvPr id="29" name="テキスト ボックス 28">
            <a:extLst>
              <a:ext uri="{FF2B5EF4-FFF2-40B4-BE49-F238E27FC236}">
                <a16:creationId xmlns:a16="http://schemas.microsoft.com/office/drawing/2014/main" id="{682B9A15-3540-0D4D-0BAC-EE32D0636408}"/>
              </a:ext>
            </a:extLst>
          </p:cNvPr>
          <p:cNvSpPr txBox="1"/>
          <p:nvPr/>
        </p:nvSpPr>
        <p:spPr>
          <a:xfrm>
            <a:off x="8418641" y="2753350"/>
            <a:ext cx="1536998" cy="830997"/>
          </a:xfrm>
          <a:prstGeom prst="rect">
            <a:avLst/>
          </a:prstGeom>
          <a:noFill/>
        </p:spPr>
        <p:txBody>
          <a:bodyPr wrap="square" rtlCol="0">
            <a:spAutoFit/>
          </a:bodyPr>
          <a:lstStyle/>
          <a:p>
            <a:pPr algn="ctr"/>
            <a:r>
              <a:rPr lang="en-US" altLang="ja-JP" sz="1200" b="1" dirty="0">
                <a:solidFill>
                  <a:schemeClr val="accent1"/>
                </a:solidFill>
                <a:latin typeface="Cambria" panose="02040503050406030204" pitchFamily="18" charset="0"/>
                <a:ea typeface="Cambria" panose="02040503050406030204" pitchFamily="18" charset="0"/>
              </a:rPr>
              <a:t>Reduction</a:t>
            </a:r>
          </a:p>
          <a:p>
            <a:pPr algn="ctr"/>
            <a:r>
              <a:rPr lang="en-US" altLang="ja-JP" sz="1200" b="1" dirty="0">
                <a:solidFill>
                  <a:schemeClr val="accent1"/>
                </a:solidFill>
                <a:latin typeface="Cambria" panose="02040503050406030204" pitchFamily="18" charset="0"/>
                <a:ea typeface="Cambria" panose="02040503050406030204" pitchFamily="18" charset="0"/>
              </a:rPr>
              <a:t>Forecast </a:t>
            </a:r>
            <a:r>
              <a:rPr lang="en-US" altLang="ja-JP" sz="1200" dirty="0">
                <a:solidFill>
                  <a:schemeClr val="accent1"/>
                </a:solidFill>
                <a:latin typeface="Cambria" panose="02040503050406030204" pitchFamily="18" charset="0"/>
                <a:ea typeface="Cambria" panose="02040503050406030204" pitchFamily="18" charset="0"/>
              </a:rPr>
              <a:t>and check</a:t>
            </a:r>
          </a:p>
          <a:p>
            <a:pPr algn="ctr"/>
            <a:r>
              <a:rPr lang="en-US" altLang="ja-JP" sz="1200" dirty="0">
                <a:solidFill>
                  <a:schemeClr val="accent1"/>
                </a:solidFill>
                <a:latin typeface="Cambria" panose="02040503050406030204" pitchFamily="18" charset="0"/>
                <a:ea typeface="Cambria" panose="02040503050406030204" pitchFamily="18" charset="0"/>
              </a:rPr>
              <a:t>Contingency plan</a:t>
            </a:r>
          </a:p>
          <a:p>
            <a:pPr algn="ctr"/>
            <a:r>
              <a:rPr lang="en-US" altLang="ja-JP" sz="1200" dirty="0">
                <a:solidFill>
                  <a:schemeClr val="accent1"/>
                </a:solidFill>
                <a:latin typeface="Cambria" panose="02040503050406030204" pitchFamily="18" charset="0"/>
                <a:ea typeface="Cambria" panose="02040503050406030204" pitchFamily="18" charset="0"/>
              </a:rPr>
              <a:t>implementation</a:t>
            </a:r>
          </a:p>
        </p:txBody>
      </p:sp>
      <p:sp>
        <p:nvSpPr>
          <p:cNvPr id="30" name="テキスト ボックス 29">
            <a:extLst>
              <a:ext uri="{FF2B5EF4-FFF2-40B4-BE49-F238E27FC236}">
                <a16:creationId xmlns:a16="http://schemas.microsoft.com/office/drawing/2014/main" id="{09D10930-8DFE-91DA-EA6F-7AC5F4CC320E}"/>
              </a:ext>
            </a:extLst>
          </p:cNvPr>
          <p:cNvSpPr txBox="1"/>
          <p:nvPr/>
        </p:nvSpPr>
        <p:spPr>
          <a:xfrm>
            <a:off x="2596958" y="2373987"/>
            <a:ext cx="1414225" cy="461665"/>
          </a:xfrm>
          <a:prstGeom prst="rect">
            <a:avLst/>
          </a:prstGeom>
          <a:noFill/>
        </p:spPr>
        <p:txBody>
          <a:bodyPr wrap="square" rtlCol="0">
            <a:spAutoFit/>
          </a:bodyPr>
          <a:lstStyle/>
          <a:p>
            <a:pPr algn="ctr"/>
            <a:r>
              <a:rPr lang="en-US" altLang="ja-JP" sz="1200" dirty="0">
                <a:solidFill>
                  <a:schemeClr val="accent1"/>
                </a:solidFill>
                <a:latin typeface="Cambria" panose="02040503050406030204" pitchFamily="18" charset="0"/>
                <a:ea typeface="Cambria" panose="02040503050406030204" pitchFamily="18" charset="0"/>
              </a:rPr>
              <a:t>Plan, budget,</a:t>
            </a:r>
          </a:p>
          <a:p>
            <a:pPr algn="ctr"/>
            <a:r>
              <a:rPr lang="en-US" altLang="ja-JP" sz="1200" dirty="0">
                <a:solidFill>
                  <a:schemeClr val="accent1"/>
                </a:solidFill>
                <a:latin typeface="Cambria" panose="02040503050406030204" pitchFamily="18" charset="0"/>
                <a:ea typeface="Cambria" panose="02040503050406030204" pitchFamily="18" charset="0"/>
              </a:rPr>
              <a:t>and management</a:t>
            </a:r>
          </a:p>
        </p:txBody>
      </p:sp>
      <p:sp>
        <p:nvSpPr>
          <p:cNvPr id="31" name="テキスト ボックス 30">
            <a:extLst>
              <a:ext uri="{FF2B5EF4-FFF2-40B4-BE49-F238E27FC236}">
                <a16:creationId xmlns:a16="http://schemas.microsoft.com/office/drawing/2014/main" id="{5B8BB5E0-9F98-2C89-AEE8-CD879AE45B69}"/>
              </a:ext>
            </a:extLst>
          </p:cNvPr>
          <p:cNvSpPr txBox="1"/>
          <p:nvPr/>
        </p:nvSpPr>
        <p:spPr>
          <a:xfrm>
            <a:off x="2617222" y="4163510"/>
            <a:ext cx="1306705" cy="646331"/>
          </a:xfrm>
          <a:prstGeom prst="rect">
            <a:avLst/>
          </a:prstGeom>
          <a:noFill/>
        </p:spPr>
        <p:txBody>
          <a:bodyPr wrap="square" rtlCol="0">
            <a:spAutoFit/>
          </a:bodyPr>
          <a:lstStyle/>
          <a:p>
            <a:pPr algn="ctr"/>
            <a:r>
              <a:rPr lang="en-US" altLang="ja-JP" sz="1200" dirty="0">
                <a:solidFill>
                  <a:schemeClr val="accent1"/>
                </a:solidFill>
                <a:latin typeface="Cambria" panose="02040503050406030204" pitchFamily="18" charset="0"/>
                <a:ea typeface="Cambria" panose="02040503050406030204" pitchFamily="18" charset="0"/>
              </a:rPr>
              <a:t>Information gathering</a:t>
            </a:r>
          </a:p>
          <a:p>
            <a:pPr algn="ctr"/>
            <a:r>
              <a:rPr lang="en-US" altLang="ja-JP" sz="1200" dirty="0">
                <a:solidFill>
                  <a:schemeClr val="accent1"/>
                </a:solidFill>
                <a:latin typeface="Cambria" panose="02040503050406030204" pitchFamily="18" charset="0"/>
                <a:ea typeface="Cambria" panose="02040503050406030204" pitchFamily="18" charset="0"/>
              </a:rPr>
              <a:t>management</a:t>
            </a:r>
          </a:p>
        </p:txBody>
      </p:sp>
      <p:sp>
        <p:nvSpPr>
          <p:cNvPr id="32" name="フリーフォーム 6">
            <a:extLst>
              <a:ext uri="{FF2B5EF4-FFF2-40B4-BE49-F238E27FC236}">
                <a16:creationId xmlns:a16="http://schemas.microsoft.com/office/drawing/2014/main" id="{B59B8509-B5A7-D43B-0B68-0FF692F7FA51}"/>
              </a:ext>
            </a:extLst>
          </p:cNvPr>
          <p:cNvSpPr/>
          <p:nvPr/>
        </p:nvSpPr>
        <p:spPr>
          <a:xfrm>
            <a:off x="8300273" y="4477733"/>
            <a:ext cx="216816" cy="386499"/>
          </a:xfrm>
          <a:custGeom>
            <a:avLst/>
            <a:gdLst>
              <a:gd name="connsiteX0" fmla="*/ 0 w 216816"/>
              <a:gd name="connsiteY0" fmla="*/ 0 h 386499"/>
              <a:gd name="connsiteX1" fmla="*/ 56560 w 216816"/>
              <a:gd name="connsiteY1" fmla="*/ 311085 h 386499"/>
              <a:gd name="connsiteX2" fmla="*/ 216816 w 216816"/>
              <a:gd name="connsiteY2" fmla="*/ 386499 h 386499"/>
            </a:gdLst>
            <a:ahLst/>
            <a:cxnLst>
              <a:cxn ang="0">
                <a:pos x="connsiteX0" y="connsiteY0"/>
              </a:cxn>
              <a:cxn ang="0">
                <a:pos x="connsiteX1" y="connsiteY1"/>
              </a:cxn>
              <a:cxn ang="0">
                <a:pos x="connsiteX2" y="connsiteY2"/>
              </a:cxn>
            </a:cxnLst>
            <a:rect l="l" t="t" r="r" b="b"/>
            <a:pathLst>
              <a:path w="216816" h="386499">
                <a:moveTo>
                  <a:pt x="0" y="0"/>
                </a:moveTo>
                <a:cubicBezTo>
                  <a:pt x="10212" y="123334"/>
                  <a:pt x="20424" y="246669"/>
                  <a:pt x="56560" y="311085"/>
                </a:cubicBezTo>
                <a:cubicBezTo>
                  <a:pt x="92696" y="375502"/>
                  <a:pt x="154756" y="381000"/>
                  <a:pt x="216816" y="386499"/>
                </a:cubicBezTo>
              </a:path>
            </a:pathLst>
          </a:custGeom>
          <a:noFill/>
          <a:ln w="5715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爆発 1 46">
            <a:extLst>
              <a:ext uri="{FF2B5EF4-FFF2-40B4-BE49-F238E27FC236}">
                <a16:creationId xmlns:a16="http://schemas.microsoft.com/office/drawing/2014/main" id="{B50EBA86-04E4-A991-4FB5-3693D0EF5765}"/>
              </a:ext>
            </a:extLst>
          </p:cNvPr>
          <p:cNvSpPr/>
          <p:nvPr/>
        </p:nvSpPr>
        <p:spPr>
          <a:xfrm>
            <a:off x="7693752" y="3855976"/>
            <a:ext cx="1052365" cy="947165"/>
          </a:xfrm>
          <a:prstGeom prst="irregularSeal1">
            <a:avLst/>
          </a:prstGeom>
          <a:solidFill>
            <a:srgbClr val="FF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8B7E28D2-A805-6E46-5971-556A4A63CBA4}"/>
              </a:ext>
            </a:extLst>
          </p:cNvPr>
          <p:cNvSpPr txBox="1"/>
          <p:nvPr/>
        </p:nvSpPr>
        <p:spPr>
          <a:xfrm rot="19709808">
            <a:off x="7998343" y="5397948"/>
            <a:ext cx="1311769" cy="400110"/>
          </a:xfrm>
          <a:prstGeom prst="rect">
            <a:avLst/>
          </a:prstGeom>
          <a:solidFill>
            <a:srgbClr val="FFFFFF">
              <a:alpha val="67843"/>
            </a:srgbClr>
          </a:solidFill>
        </p:spPr>
        <p:txBody>
          <a:bodyPr wrap="none" rtlCol="0">
            <a:spAutoFit/>
          </a:bodyPr>
          <a:lstStyle/>
          <a:p>
            <a:r>
              <a:rPr lang="en-US" altLang="ja-JP" sz="2000" b="1" dirty="0">
                <a:latin typeface="Cambria" panose="02040503050406030204" pitchFamily="18" charset="0"/>
              </a:rPr>
              <a:t>Response</a:t>
            </a:r>
            <a:endParaRPr kumimoji="1" lang="ja-JP" altLang="en-US" sz="2000" b="1" dirty="0">
              <a:latin typeface="Cambria" panose="02040503050406030204" pitchFamily="18" charset="0"/>
            </a:endParaRPr>
          </a:p>
        </p:txBody>
      </p:sp>
      <p:sp>
        <p:nvSpPr>
          <p:cNvPr id="35" name="爆発 1 10">
            <a:extLst>
              <a:ext uri="{FF2B5EF4-FFF2-40B4-BE49-F238E27FC236}">
                <a16:creationId xmlns:a16="http://schemas.microsoft.com/office/drawing/2014/main" id="{09C55A71-3126-BE63-DFB3-9D0B4499AF4C}"/>
              </a:ext>
            </a:extLst>
          </p:cNvPr>
          <p:cNvSpPr/>
          <p:nvPr/>
        </p:nvSpPr>
        <p:spPr>
          <a:xfrm>
            <a:off x="9069196" y="4133418"/>
            <a:ext cx="1131260" cy="1206801"/>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a:extLst>
              <a:ext uri="{FF2B5EF4-FFF2-40B4-BE49-F238E27FC236}">
                <a16:creationId xmlns:a16="http://schemas.microsoft.com/office/drawing/2014/main" id="{BE35B7B4-F11D-4E4F-D890-09D159968C93}"/>
              </a:ext>
            </a:extLst>
          </p:cNvPr>
          <p:cNvSpPr txBox="1"/>
          <p:nvPr/>
        </p:nvSpPr>
        <p:spPr>
          <a:xfrm>
            <a:off x="9506799" y="5337377"/>
            <a:ext cx="981359" cy="276999"/>
          </a:xfrm>
          <a:prstGeom prst="rect">
            <a:avLst/>
          </a:prstGeom>
          <a:noFill/>
        </p:spPr>
        <p:txBody>
          <a:bodyPr wrap="none" rtlCol="0">
            <a:spAutoFit/>
          </a:bodyPr>
          <a:lstStyle/>
          <a:p>
            <a:r>
              <a:rPr lang="en-US" altLang="ja-JP" sz="1200" b="1" dirty="0">
                <a:latin typeface="Cambria" panose="02040503050406030204" pitchFamily="18" charset="0"/>
                <a:ea typeface="Cambria" panose="02040503050406030204" pitchFamily="18" charset="0"/>
              </a:rPr>
              <a:t>Demolition</a:t>
            </a:r>
            <a:endParaRPr kumimoji="1" lang="ja-JP" altLang="en-US" sz="1200" b="1" dirty="0">
              <a:latin typeface="Cambria" panose="02040503050406030204" pitchFamily="18" charset="0"/>
            </a:endParaRPr>
          </a:p>
        </p:txBody>
      </p:sp>
      <p:sp>
        <p:nvSpPr>
          <p:cNvPr id="37" name="テキスト ボックス 36">
            <a:extLst>
              <a:ext uri="{FF2B5EF4-FFF2-40B4-BE49-F238E27FC236}">
                <a16:creationId xmlns:a16="http://schemas.microsoft.com/office/drawing/2014/main" id="{7D44AF17-7CCF-DA68-4057-E3DD73439533}"/>
              </a:ext>
            </a:extLst>
          </p:cNvPr>
          <p:cNvSpPr txBox="1"/>
          <p:nvPr/>
        </p:nvSpPr>
        <p:spPr>
          <a:xfrm rot="19273318">
            <a:off x="6929142" y="5154591"/>
            <a:ext cx="973656" cy="139324"/>
          </a:xfrm>
          <a:prstGeom prst="rect">
            <a:avLst/>
          </a:prstGeom>
          <a:solidFill>
            <a:srgbClr val="FFFFFF">
              <a:alpha val="67843"/>
            </a:srgbClr>
          </a:solidFill>
        </p:spPr>
        <p:txBody>
          <a:bodyPr wrap="none" rtlCol="0">
            <a:prstTxWarp prst="textArchDown">
              <a:avLst>
                <a:gd name="adj" fmla="val 8592"/>
              </a:avLst>
            </a:prstTxWarp>
            <a:spAutoFit/>
          </a:bodyPr>
          <a:lstStyle/>
          <a:p>
            <a:pPr algn="ctr"/>
            <a:r>
              <a:rPr lang="en-US" altLang="ja-JP" b="1" dirty="0">
                <a:solidFill>
                  <a:schemeClr val="tx1">
                    <a:lumMod val="65000"/>
                    <a:lumOff val="35000"/>
                  </a:schemeClr>
                </a:solidFill>
                <a:latin typeface="Cambria" panose="02040503050406030204" pitchFamily="18" charset="0"/>
              </a:rPr>
              <a:t>Disorder</a:t>
            </a:r>
            <a:endParaRPr kumimoji="1" lang="ja-JP" altLang="en-US" b="1" dirty="0">
              <a:solidFill>
                <a:schemeClr val="tx1">
                  <a:lumMod val="65000"/>
                  <a:lumOff val="35000"/>
                </a:schemeClr>
              </a:solidFill>
              <a:latin typeface="Cambria" panose="02040503050406030204" pitchFamily="18" charset="0"/>
            </a:endParaRPr>
          </a:p>
        </p:txBody>
      </p:sp>
      <p:sp>
        <p:nvSpPr>
          <p:cNvPr id="38" name="フリーフォーム 57">
            <a:extLst>
              <a:ext uri="{FF2B5EF4-FFF2-40B4-BE49-F238E27FC236}">
                <a16:creationId xmlns:a16="http://schemas.microsoft.com/office/drawing/2014/main" id="{7DE4F86C-6618-7167-6346-44B9796A77A2}"/>
              </a:ext>
            </a:extLst>
          </p:cNvPr>
          <p:cNvSpPr/>
          <p:nvPr/>
        </p:nvSpPr>
        <p:spPr>
          <a:xfrm>
            <a:off x="9611225" y="4977837"/>
            <a:ext cx="216816" cy="386499"/>
          </a:xfrm>
          <a:custGeom>
            <a:avLst/>
            <a:gdLst>
              <a:gd name="connsiteX0" fmla="*/ 0 w 216816"/>
              <a:gd name="connsiteY0" fmla="*/ 0 h 386499"/>
              <a:gd name="connsiteX1" fmla="*/ 56560 w 216816"/>
              <a:gd name="connsiteY1" fmla="*/ 311085 h 386499"/>
              <a:gd name="connsiteX2" fmla="*/ 216816 w 216816"/>
              <a:gd name="connsiteY2" fmla="*/ 386499 h 386499"/>
            </a:gdLst>
            <a:ahLst/>
            <a:cxnLst>
              <a:cxn ang="0">
                <a:pos x="connsiteX0" y="connsiteY0"/>
              </a:cxn>
              <a:cxn ang="0">
                <a:pos x="connsiteX1" y="connsiteY1"/>
              </a:cxn>
              <a:cxn ang="0">
                <a:pos x="connsiteX2" y="connsiteY2"/>
              </a:cxn>
            </a:cxnLst>
            <a:rect l="l" t="t" r="r" b="b"/>
            <a:pathLst>
              <a:path w="216816" h="386499">
                <a:moveTo>
                  <a:pt x="0" y="0"/>
                </a:moveTo>
                <a:cubicBezTo>
                  <a:pt x="10212" y="123334"/>
                  <a:pt x="20424" y="246669"/>
                  <a:pt x="56560" y="311085"/>
                </a:cubicBezTo>
                <a:cubicBezTo>
                  <a:pt x="92696" y="375502"/>
                  <a:pt x="154756" y="381000"/>
                  <a:pt x="216816" y="386499"/>
                </a:cubicBezTo>
              </a:path>
            </a:pathLst>
          </a:custGeom>
          <a:noFill/>
          <a:ln w="5715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572B8842-6498-C6FD-5771-EDF54C7D9356}"/>
              </a:ext>
            </a:extLst>
          </p:cNvPr>
          <p:cNvSpPr txBox="1"/>
          <p:nvPr/>
        </p:nvSpPr>
        <p:spPr>
          <a:xfrm>
            <a:off x="9112121" y="4559189"/>
            <a:ext cx="1063176" cy="369332"/>
          </a:xfrm>
          <a:prstGeom prst="rect">
            <a:avLst/>
          </a:prstGeom>
          <a:noFill/>
        </p:spPr>
        <p:txBody>
          <a:bodyPr wrap="none" rtlCol="0">
            <a:spAutoFit/>
          </a:bodyPr>
          <a:lstStyle/>
          <a:p>
            <a:pPr algn="ctr"/>
            <a:r>
              <a:rPr lang="en-US" altLang="ja-JP" b="1" dirty="0">
                <a:latin typeface="Cambria" panose="02040503050406030204" pitchFamily="18" charset="0"/>
              </a:rPr>
              <a:t>Disaster</a:t>
            </a:r>
          </a:p>
        </p:txBody>
      </p:sp>
      <p:sp>
        <p:nvSpPr>
          <p:cNvPr id="40" name="テキスト ボックス 39">
            <a:extLst>
              <a:ext uri="{FF2B5EF4-FFF2-40B4-BE49-F238E27FC236}">
                <a16:creationId xmlns:a16="http://schemas.microsoft.com/office/drawing/2014/main" id="{D065630F-EC85-E596-0E58-03C2082FD7BE}"/>
              </a:ext>
            </a:extLst>
          </p:cNvPr>
          <p:cNvSpPr txBox="1"/>
          <p:nvPr/>
        </p:nvSpPr>
        <p:spPr>
          <a:xfrm>
            <a:off x="7688309" y="3996044"/>
            <a:ext cx="1293816" cy="646331"/>
          </a:xfrm>
          <a:prstGeom prst="rect">
            <a:avLst/>
          </a:prstGeom>
          <a:noFill/>
        </p:spPr>
        <p:txBody>
          <a:bodyPr wrap="none" rtlCol="0">
            <a:spAutoFit/>
          </a:bodyPr>
          <a:lstStyle/>
          <a:p>
            <a:pPr algn="ctr"/>
            <a:r>
              <a:rPr lang="en-US" altLang="ja-JP" b="1" dirty="0">
                <a:solidFill>
                  <a:schemeClr val="tx1">
                    <a:lumMod val="65000"/>
                    <a:lumOff val="35000"/>
                  </a:schemeClr>
                </a:solidFill>
                <a:latin typeface="Cambria" panose="02040503050406030204" pitchFamily="18" charset="0"/>
              </a:rPr>
              <a:t>Accident</a:t>
            </a:r>
          </a:p>
          <a:p>
            <a:pPr algn="ctr"/>
            <a:r>
              <a:rPr lang="en-US" altLang="ja-JP" b="1" dirty="0">
                <a:solidFill>
                  <a:schemeClr val="tx1">
                    <a:lumMod val="65000"/>
                    <a:lumOff val="35000"/>
                  </a:schemeClr>
                </a:solidFill>
                <a:latin typeface="Cambria" panose="02040503050406030204" pitchFamily="18" charset="0"/>
              </a:rPr>
              <a:t>Pathogeny</a:t>
            </a:r>
          </a:p>
        </p:txBody>
      </p:sp>
      <p:sp>
        <p:nvSpPr>
          <p:cNvPr id="41" name="テキスト ボックス 40">
            <a:extLst>
              <a:ext uri="{FF2B5EF4-FFF2-40B4-BE49-F238E27FC236}">
                <a16:creationId xmlns:a16="http://schemas.microsoft.com/office/drawing/2014/main" id="{80CF04E9-1A55-BD8A-E4A4-C585DCCB36ED}"/>
              </a:ext>
            </a:extLst>
          </p:cNvPr>
          <p:cNvSpPr txBox="1"/>
          <p:nvPr/>
        </p:nvSpPr>
        <p:spPr>
          <a:xfrm>
            <a:off x="7606280" y="5135866"/>
            <a:ext cx="983096" cy="461665"/>
          </a:xfrm>
          <a:prstGeom prst="rect">
            <a:avLst/>
          </a:prstGeom>
          <a:noFill/>
        </p:spPr>
        <p:txBody>
          <a:bodyPr wrap="square" rtlCol="0">
            <a:spAutoFit/>
          </a:bodyPr>
          <a:lstStyle/>
          <a:p>
            <a:pPr algn="ctr"/>
            <a:r>
              <a:rPr lang="en-US" altLang="ja-JP" sz="1200" b="1" dirty="0">
                <a:solidFill>
                  <a:schemeClr val="accent1"/>
                </a:solidFill>
                <a:latin typeface="Cambria" panose="02040503050406030204" pitchFamily="18" charset="0"/>
                <a:ea typeface="Cambria" panose="02040503050406030204" pitchFamily="18" charset="0"/>
              </a:rPr>
              <a:t>Emergency response</a:t>
            </a:r>
          </a:p>
        </p:txBody>
      </p:sp>
      <p:sp>
        <p:nvSpPr>
          <p:cNvPr id="42" name="テキスト ボックス 41">
            <a:extLst>
              <a:ext uri="{FF2B5EF4-FFF2-40B4-BE49-F238E27FC236}">
                <a16:creationId xmlns:a16="http://schemas.microsoft.com/office/drawing/2014/main" id="{F43EADCA-ECC8-0F45-4302-6CE7F7657157}"/>
              </a:ext>
            </a:extLst>
          </p:cNvPr>
          <p:cNvSpPr txBox="1"/>
          <p:nvPr/>
        </p:nvSpPr>
        <p:spPr>
          <a:xfrm>
            <a:off x="6551318" y="5565360"/>
            <a:ext cx="1529424" cy="461665"/>
          </a:xfrm>
          <a:prstGeom prst="rect">
            <a:avLst/>
          </a:prstGeom>
          <a:noFill/>
        </p:spPr>
        <p:txBody>
          <a:bodyPr wrap="square" rtlCol="0">
            <a:spAutoFit/>
          </a:bodyPr>
          <a:lstStyle/>
          <a:p>
            <a:pPr algn="ctr"/>
            <a:r>
              <a:rPr lang="en-US" altLang="ja-JP" sz="1200" dirty="0">
                <a:solidFill>
                  <a:schemeClr val="accent1"/>
                </a:solidFill>
                <a:latin typeface="Cambria" panose="02040503050406030204" pitchFamily="18" charset="0"/>
                <a:ea typeface="Cambria" panose="02040503050406030204" pitchFamily="18" charset="0"/>
              </a:rPr>
              <a:t>Evacuation path </a:t>
            </a:r>
          </a:p>
          <a:p>
            <a:pPr algn="ctr"/>
            <a:r>
              <a:rPr lang="en-US" altLang="ja-JP" sz="1200" dirty="0">
                <a:solidFill>
                  <a:schemeClr val="accent1"/>
                </a:solidFill>
                <a:latin typeface="Cambria" panose="02040503050406030204" pitchFamily="18" charset="0"/>
                <a:ea typeface="Cambria" panose="02040503050406030204" pitchFamily="18" charset="0"/>
              </a:rPr>
              <a:t>and destination</a:t>
            </a:r>
          </a:p>
        </p:txBody>
      </p:sp>
      <p:sp>
        <p:nvSpPr>
          <p:cNvPr id="43" name="二等辺三角形 42">
            <a:extLst>
              <a:ext uri="{FF2B5EF4-FFF2-40B4-BE49-F238E27FC236}">
                <a16:creationId xmlns:a16="http://schemas.microsoft.com/office/drawing/2014/main" id="{7F553002-7DEF-9C9B-CB79-E722CBA1655C}"/>
              </a:ext>
            </a:extLst>
          </p:cNvPr>
          <p:cNvSpPr/>
          <p:nvPr/>
        </p:nvSpPr>
        <p:spPr>
          <a:xfrm rot="10800000">
            <a:off x="8037861" y="3292943"/>
            <a:ext cx="432048" cy="346872"/>
          </a:xfrm>
          <a:prstGeom prst="triangle">
            <a:avLst>
              <a:gd name="adj" fmla="val 5009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二等辺三角形 43">
            <a:extLst>
              <a:ext uri="{FF2B5EF4-FFF2-40B4-BE49-F238E27FC236}">
                <a16:creationId xmlns:a16="http://schemas.microsoft.com/office/drawing/2014/main" id="{EA1EE882-E281-57A3-3B6B-70FD3B7FF39E}"/>
              </a:ext>
            </a:extLst>
          </p:cNvPr>
          <p:cNvSpPr/>
          <p:nvPr/>
        </p:nvSpPr>
        <p:spPr>
          <a:xfrm>
            <a:off x="3723210" y="3402248"/>
            <a:ext cx="432048" cy="34687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四角形: 角を丸くする 44">
            <a:extLst>
              <a:ext uri="{FF2B5EF4-FFF2-40B4-BE49-F238E27FC236}">
                <a16:creationId xmlns:a16="http://schemas.microsoft.com/office/drawing/2014/main" id="{C8F957FB-D0BB-6C04-7C0D-7DE0885D7FA5}"/>
              </a:ext>
            </a:extLst>
          </p:cNvPr>
          <p:cNvSpPr/>
          <p:nvPr/>
        </p:nvSpPr>
        <p:spPr>
          <a:xfrm>
            <a:off x="5761098" y="1433183"/>
            <a:ext cx="771671" cy="388490"/>
          </a:xfrm>
          <a:prstGeom prst="roundRect">
            <a:avLst>
              <a:gd name="adj" fmla="val 13331"/>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Cambria" panose="02040503050406030204" pitchFamily="18" charset="0"/>
                <a:ea typeface="Cambria" panose="02040503050406030204" pitchFamily="18" charset="0"/>
              </a:rPr>
              <a:t>Health</a:t>
            </a:r>
          </a:p>
          <a:p>
            <a:pPr algn="ctr"/>
            <a:r>
              <a:rPr lang="en-US" altLang="ja-JP" sz="1100" dirty="0">
                <a:solidFill>
                  <a:schemeClr val="tx1"/>
                </a:solidFill>
                <a:latin typeface="Cambria" panose="02040503050406030204" pitchFamily="18" charset="0"/>
                <a:ea typeface="Cambria" panose="02040503050406030204" pitchFamily="18" charset="0"/>
              </a:rPr>
              <a:t>Daily life</a:t>
            </a:r>
          </a:p>
        </p:txBody>
      </p:sp>
      <p:sp>
        <p:nvSpPr>
          <p:cNvPr id="46" name="四角形: 角を丸くする 45">
            <a:extLst>
              <a:ext uri="{FF2B5EF4-FFF2-40B4-BE49-F238E27FC236}">
                <a16:creationId xmlns:a16="http://schemas.microsoft.com/office/drawing/2014/main" id="{8A0A66BD-6325-8C41-4046-0EB8B36347AA}"/>
              </a:ext>
            </a:extLst>
          </p:cNvPr>
          <p:cNvSpPr/>
          <p:nvPr/>
        </p:nvSpPr>
        <p:spPr>
          <a:xfrm>
            <a:off x="5691109" y="1166698"/>
            <a:ext cx="911651" cy="287630"/>
          </a:xfrm>
          <a:prstGeom prst="roundRect">
            <a:avLst>
              <a:gd name="adj" fmla="val 1681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Cambria" panose="02040503050406030204" pitchFamily="18" charset="0"/>
                <a:ea typeface="Cambria" panose="02040503050406030204" pitchFamily="18" charset="0"/>
              </a:rPr>
              <a:t>Society</a:t>
            </a:r>
          </a:p>
        </p:txBody>
      </p:sp>
      <p:sp>
        <p:nvSpPr>
          <p:cNvPr id="47" name="角丸四角形 44">
            <a:extLst>
              <a:ext uri="{FF2B5EF4-FFF2-40B4-BE49-F238E27FC236}">
                <a16:creationId xmlns:a16="http://schemas.microsoft.com/office/drawing/2014/main" id="{E21522E6-850D-AEB8-F8D8-C19FF94B0795}"/>
              </a:ext>
            </a:extLst>
          </p:cNvPr>
          <p:cNvSpPr/>
          <p:nvPr/>
        </p:nvSpPr>
        <p:spPr>
          <a:xfrm>
            <a:off x="5346192" y="622094"/>
            <a:ext cx="1641322" cy="621537"/>
          </a:xfrm>
          <a:prstGeom prst="roundRect">
            <a:avLst>
              <a:gd name="adj" fmla="val 23370"/>
            </a:avLst>
          </a:prstGeom>
          <a:solidFill>
            <a:srgbClr val="00B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2000" dirty="0">
                <a:latin typeface="Cambria" panose="02040503050406030204" pitchFamily="18" charset="0"/>
              </a:rPr>
              <a:t>Sustainable</a:t>
            </a:r>
          </a:p>
          <a:p>
            <a:pPr algn="ctr"/>
            <a:r>
              <a:rPr lang="en-US" altLang="ja-JP" sz="2000" dirty="0">
                <a:latin typeface="Cambria" panose="02040503050406030204" pitchFamily="18" charset="0"/>
              </a:rPr>
              <a:t>Development</a:t>
            </a:r>
          </a:p>
        </p:txBody>
      </p:sp>
      <p:sp>
        <p:nvSpPr>
          <p:cNvPr id="48" name="フローチャート: 抜出し 47">
            <a:extLst>
              <a:ext uri="{FF2B5EF4-FFF2-40B4-BE49-F238E27FC236}">
                <a16:creationId xmlns:a16="http://schemas.microsoft.com/office/drawing/2014/main" id="{5EF2F794-A550-7358-184D-601ED303826E}"/>
              </a:ext>
            </a:extLst>
          </p:cNvPr>
          <p:cNvSpPr/>
          <p:nvPr/>
        </p:nvSpPr>
        <p:spPr>
          <a:xfrm rot="8489545">
            <a:off x="2511798" y="1193336"/>
            <a:ext cx="158044" cy="858161"/>
          </a:xfrm>
          <a:prstGeom prst="flowChartExtract">
            <a:avLst/>
          </a:prstGeom>
          <a:solidFill>
            <a:srgbClr val="FFFFC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9" name="表 51">
            <a:extLst>
              <a:ext uri="{FF2B5EF4-FFF2-40B4-BE49-F238E27FC236}">
                <a16:creationId xmlns:a16="http://schemas.microsoft.com/office/drawing/2014/main" id="{4968B83A-CED1-8E0F-185E-A6C2CF80E2BF}"/>
              </a:ext>
            </a:extLst>
          </p:cNvPr>
          <p:cNvGraphicFramePr>
            <a:graphicFrameLocks noGrp="1"/>
          </p:cNvGraphicFramePr>
          <p:nvPr>
            <p:extLst>
              <p:ext uri="{D42A27DB-BD31-4B8C-83A1-F6EECF244321}">
                <p14:modId xmlns:p14="http://schemas.microsoft.com/office/powerpoint/2010/main" val="1216381743"/>
              </p:ext>
            </p:extLst>
          </p:nvPr>
        </p:nvGraphicFramePr>
        <p:xfrm>
          <a:off x="1343772" y="541628"/>
          <a:ext cx="3152077" cy="817920"/>
        </p:xfrm>
        <a:graphic>
          <a:graphicData uri="http://schemas.openxmlformats.org/drawingml/2006/table">
            <a:tbl>
              <a:tblPr firstRow="1" bandRow="1">
                <a:tableStyleId>{5940675A-B579-460E-94D1-54222C63F5DA}</a:tableStyleId>
              </a:tblPr>
              <a:tblGrid>
                <a:gridCol w="494352">
                  <a:extLst>
                    <a:ext uri="{9D8B030D-6E8A-4147-A177-3AD203B41FA5}">
                      <a16:colId xmlns:a16="http://schemas.microsoft.com/office/drawing/2014/main" val="922822426"/>
                    </a:ext>
                  </a:extLst>
                </a:gridCol>
                <a:gridCol w="671620">
                  <a:extLst>
                    <a:ext uri="{9D8B030D-6E8A-4147-A177-3AD203B41FA5}">
                      <a16:colId xmlns:a16="http://schemas.microsoft.com/office/drawing/2014/main" val="3732738456"/>
                    </a:ext>
                  </a:extLst>
                </a:gridCol>
                <a:gridCol w="1986105">
                  <a:extLst>
                    <a:ext uri="{9D8B030D-6E8A-4147-A177-3AD203B41FA5}">
                      <a16:colId xmlns:a16="http://schemas.microsoft.com/office/drawing/2014/main" val="775767698"/>
                    </a:ext>
                  </a:extLst>
                </a:gridCol>
              </a:tblGrid>
              <a:tr h="0">
                <a:tc gridSpan="2">
                  <a:txBody>
                    <a:bodyPr/>
                    <a:lstStyle/>
                    <a:p>
                      <a:r>
                        <a:rPr kumimoji="1" lang="en-US" altLang="ja-JP" sz="1200" b="1" dirty="0">
                          <a:solidFill>
                            <a:schemeClr val="accent4">
                              <a:lumMod val="75000"/>
                            </a:schemeClr>
                          </a:solidFill>
                          <a:latin typeface="Cambria" panose="02040503050406030204" pitchFamily="18" charset="0"/>
                          <a:ea typeface="Cambria" panose="02040503050406030204" pitchFamily="18" charset="0"/>
                        </a:rPr>
                        <a:t>Infrastructure</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PNT, RS, Utility(Water/Elec/Gas)</a:t>
                      </a:r>
                      <a:endParaRPr kumimoji="1" lang="ja-JP" altLang="en-US" sz="1200" dirty="0">
                        <a:latin typeface="Cambria" panose="02040503050406030204" pitchFamily="18" charset="0"/>
                      </a:endParaRPr>
                    </a:p>
                  </a:txBody>
                  <a:tcPr marL="21600" marR="21600" marT="10800" marB="10800">
                    <a:solidFill>
                      <a:schemeClr val="bg1"/>
                    </a:solidFill>
                  </a:tcPr>
                </a:tc>
                <a:tc>
                  <a:txBody>
                    <a:bodyPr/>
                    <a:lstStyle/>
                    <a:p>
                      <a:r>
                        <a:rPr kumimoji="1" lang="en-US" altLang="ja-JP" sz="1200" dirty="0">
                          <a:solidFill>
                            <a:schemeClr val="tx1">
                              <a:lumMod val="50000"/>
                              <a:lumOff val="50000"/>
                            </a:schemeClr>
                          </a:solidFill>
                          <a:latin typeface="Cambria" panose="02040503050406030204" pitchFamily="18" charset="0"/>
                        </a:rPr>
                        <a:t>PNT/GNSS, RS, Utility(Water</a:t>
                      </a: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2984431250"/>
                  </a:ext>
                </a:extLst>
              </a:tr>
              <a:tr h="48561">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lumMod val="50000"/>
                              <a:lumOff val="50000"/>
                            </a:schemeClr>
                          </a:solidFill>
                          <a:latin typeface="Cambria" panose="02040503050406030204" pitchFamily="18" charset="0"/>
                        </a:rPr>
                        <a:t>/Elec/Gas), Transport(Bus/Rail/</a:t>
                      </a:r>
                      <a:r>
                        <a:rPr kumimoji="1" lang="en-US" altLang="ja-JP" sz="1200" dirty="0" err="1">
                          <a:solidFill>
                            <a:schemeClr val="tx1">
                              <a:lumMod val="50000"/>
                              <a:lumOff val="50000"/>
                            </a:schemeClr>
                          </a:solidFill>
                          <a:latin typeface="Cambria" panose="02040503050406030204" pitchFamily="18" charset="0"/>
                        </a:rPr>
                        <a:t>etc</a:t>
                      </a:r>
                      <a:r>
                        <a:rPr kumimoji="1" lang="en-US" altLang="ja-JP" sz="1200" dirty="0">
                          <a:solidFill>
                            <a:schemeClr val="tx1">
                              <a:lumMod val="50000"/>
                              <a:lumOff val="50000"/>
                            </a:schemeClr>
                          </a:solidFill>
                          <a:latin typeface="Cambria" panose="02040503050406030204" pitchFamily="18" charset="0"/>
                        </a:rPr>
                        <a:t>), GIS</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Transport(Bus/Rail/</a:t>
                      </a:r>
                      <a:r>
                        <a:rPr kumimoji="1" lang="en-US" altLang="ja-JP" sz="1200" dirty="0" err="1">
                          <a:latin typeface="Cambria" panose="02040503050406030204" pitchFamily="18" charset="0"/>
                        </a:rPr>
                        <a:t>etc</a:t>
                      </a:r>
                      <a:r>
                        <a:rPr kumimoji="1" lang="en-US" altLang="ja-JP" sz="1200" dirty="0">
                          <a:latin typeface="Cambria" panose="02040503050406030204" pitchFamily="18" charset="0"/>
                        </a:rPr>
                        <a:t>), GIS</a:t>
                      </a:r>
                      <a:endParaRPr kumimoji="1" lang="ja-JP" altLang="en-US" sz="1200" dirty="0">
                        <a:latin typeface="Cambria" panose="02040503050406030204" pitchFamily="18" charset="0"/>
                      </a:endParaRPr>
                    </a:p>
                  </a:txBody>
                  <a:tcPr marL="21600" marR="21600" marT="10800" marB="10800">
                    <a:solidFill>
                      <a:schemeClr val="bg1"/>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1682223722"/>
                  </a:ext>
                </a:extLst>
              </a:tr>
              <a:tr h="104585">
                <a:tc>
                  <a:txBody>
                    <a:bodyPr/>
                    <a:lstStyle/>
                    <a:p>
                      <a:r>
                        <a:rPr kumimoji="1" lang="en-US" altLang="ja-JP" sz="1200" b="1" dirty="0">
                          <a:solidFill>
                            <a:schemeClr val="accent4">
                              <a:lumMod val="75000"/>
                            </a:schemeClr>
                          </a:solidFill>
                          <a:latin typeface="Cambria" panose="02040503050406030204" pitchFamily="18" charset="0"/>
                        </a:rPr>
                        <a:t>Entity</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gridSpan="2">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Government, Carriers, Corporate (IT/</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2344473574"/>
                  </a:ext>
                </a:extLst>
              </a:tr>
              <a:tr h="48561">
                <a:tc gridSpan="3">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Construction/Insurance), NGO, Residents</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kumimoji="1" lang="ja-JP" altLang="en-US" sz="120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378454041"/>
                  </a:ext>
                </a:extLst>
              </a:tr>
            </a:tbl>
          </a:graphicData>
        </a:graphic>
      </p:graphicFrame>
      <p:sp>
        <p:nvSpPr>
          <p:cNvPr id="50" name="フローチャート: 抜出し 49">
            <a:extLst>
              <a:ext uri="{FF2B5EF4-FFF2-40B4-BE49-F238E27FC236}">
                <a16:creationId xmlns:a16="http://schemas.microsoft.com/office/drawing/2014/main" id="{5760B3C1-2EED-D905-B9C9-26D94A6AA835}"/>
              </a:ext>
            </a:extLst>
          </p:cNvPr>
          <p:cNvSpPr/>
          <p:nvPr/>
        </p:nvSpPr>
        <p:spPr>
          <a:xfrm rot="2420819">
            <a:off x="2645843" y="5289527"/>
            <a:ext cx="158044" cy="858161"/>
          </a:xfrm>
          <a:prstGeom prst="flowChartExtract">
            <a:avLst/>
          </a:prstGeom>
          <a:solidFill>
            <a:srgbClr val="FFFFC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1" name="表 51">
            <a:extLst>
              <a:ext uri="{FF2B5EF4-FFF2-40B4-BE49-F238E27FC236}">
                <a16:creationId xmlns:a16="http://schemas.microsoft.com/office/drawing/2014/main" id="{66BE3F60-3EBC-35C5-CC04-916BFAA0370D}"/>
              </a:ext>
            </a:extLst>
          </p:cNvPr>
          <p:cNvGraphicFramePr>
            <a:graphicFrameLocks noGrp="1"/>
          </p:cNvGraphicFramePr>
          <p:nvPr>
            <p:extLst>
              <p:ext uri="{D42A27DB-BD31-4B8C-83A1-F6EECF244321}">
                <p14:modId xmlns:p14="http://schemas.microsoft.com/office/powerpoint/2010/main" val="3758750260"/>
              </p:ext>
            </p:extLst>
          </p:nvPr>
        </p:nvGraphicFramePr>
        <p:xfrm>
          <a:off x="1343772" y="5999923"/>
          <a:ext cx="3152077" cy="817920"/>
        </p:xfrm>
        <a:graphic>
          <a:graphicData uri="http://schemas.openxmlformats.org/drawingml/2006/table">
            <a:tbl>
              <a:tblPr firstRow="1" bandRow="1">
                <a:tableStyleId>{5940675A-B579-460E-94D1-54222C63F5DA}</a:tableStyleId>
              </a:tblPr>
              <a:tblGrid>
                <a:gridCol w="494352">
                  <a:extLst>
                    <a:ext uri="{9D8B030D-6E8A-4147-A177-3AD203B41FA5}">
                      <a16:colId xmlns:a16="http://schemas.microsoft.com/office/drawing/2014/main" val="922822426"/>
                    </a:ext>
                  </a:extLst>
                </a:gridCol>
                <a:gridCol w="671620">
                  <a:extLst>
                    <a:ext uri="{9D8B030D-6E8A-4147-A177-3AD203B41FA5}">
                      <a16:colId xmlns:a16="http://schemas.microsoft.com/office/drawing/2014/main" val="3732738456"/>
                    </a:ext>
                  </a:extLst>
                </a:gridCol>
                <a:gridCol w="1986105">
                  <a:extLst>
                    <a:ext uri="{9D8B030D-6E8A-4147-A177-3AD203B41FA5}">
                      <a16:colId xmlns:a16="http://schemas.microsoft.com/office/drawing/2014/main" val="775767698"/>
                    </a:ext>
                  </a:extLst>
                </a:gridCol>
              </a:tblGrid>
              <a:tr h="0">
                <a:tc gridSpan="2">
                  <a:txBody>
                    <a:bodyPr/>
                    <a:lstStyle/>
                    <a:p>
                      <a:r>
                        <a:rPr kumimoji="1" lang="en-US" altLang="ja-JP" sz="1200" b="1" dirty="0">
                          <a:solidFill>
                            <a:schemeClr val="accent4">
                              <a:lumMod val="75000"/>
                            </a:schemeClr>
                          </a:solidFill>
                          <a:latin typeface="Cambria" panose="02040503050406030204" pitchFamily="18" charset="0"/>
                          <a:ea typeface="Cambria" panose="02040503050406030204" pitchFamily="18" charset="0"/>
                        </a:rPr>
                        <a:t>Infrastructure</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PNT, RS, Utility(Water/Elec/Gas)</a:t>
                      </a:r>
                      <a:endParaRPr kumimoji="1" lang="ja-JP" altLang="en-US" sz="1200" dirty="0">
                        <a:latin typeface="Cambria" panose="02040503050406030204" pitchFamily="18" charset="0"/>
                      </a:endParaRPr>
                    </a:p>
                  </a:txBody>
                  <a:tcPr marL="21600" marR="21600" marT="10800" marB="10800">
                    <a:solidFill>
                      <a:schemeClr val="bg1"/>
                    </a:solidFill>
                  </a:tcPr>
                </a:tc>
                <a:tc>
                  <a:txBody>
                    <a:bodyPr/>
                    <a:lstStyle/>
                    <a:p>
                      <a:r>
                        <a:rPr kumimoji="1" lang="en-US" altLang="ja-JP" sz="1200" dirty="0">
                          <a:solidFill>
                            <a:schemeClr val="tx1">
                              <a:lumMod val="50000"/>
                              <a:lumOff val="50000"/>
                            </a:schemeClr>
                          </a:solidFill>
                          <a:latin typeface="Cambria" panose="02040503050406030204" pitchFamily="18" charset="0"/>
                        </a:rPr>
                        <a:t>PNT/GNSS, RS, Utility(Water</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2984431250"/>
                  </a:ext>
                </a:extLst>
              </a:tr>
              <a:tr h="48561">
                <a:tc gridSpan="3">
                  <a:txBody>
                    <a:bodyPr/>
                    <a:lstStyle/>
                    <a:p>
                      <a:r>
                        <a:rPr kumimoji="1" lang="en-US" altLang="ja-JP" sz="1200" dirty="0">
                          <a:solidFill>
                            <a:schemeClr val="tx1">
                              <a:lumMod val="50000"/>
                              <a:lumOff val="50000"/>
                            </a:schemeClr>
                          </a:solidFill>
                          <a:latin typeface="Cambria" panose="02040503050406030204" pitchFamily="18" charset="0"/>
                        </a:rPr>
                        <a:t>/Elec/Gas), Transport(Bus/Rail/</a:t>
                      </a:r>
                      <a:r>
                        <a:rPr kumimoji="1" lang="en-US" altLang="ja-JP" sz="1200" dirty="0" err="1">
                          <a:solidFill>
                            <a:schemeClr val="tx1">
                              <a:lumMod val="50000"/>
                              <a:lumOff val="50000"/>
                            </a:schemeClr>
                          </a:solidFill>
                          <a:latin typeface="Cambria" panose="02040503050406030204" pitchFamily="18" charset="0"/>
                        </a:rPr>
                        <a:t>etc</a:t>
                      </a:r>
                      <a:r>
                        <a:rPr kumimoji="1" lang="en-US" altLang="ja-JP" sz="1200" dirty="0">
                          <a:solidFill>
                            <a:schemeClr val="tx1">
                              <a:lumMod val="50000"/>
                              <a:lumOff val="50000"/>
                            </a:schemeClr>
                          </a:solidFill>
                          <a:latin typeface="Cambria" panose="02040503050406030204" pitchFamily="18" charset="0"/>
                        </a:rPr>
                        <a:t>), GIS</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Transport(Bus/Rail/</a:t>
                      </a:r>
                      <a:r>
                        <a:rPr kumimoji="1" lang="en-US" altLang="ja-JP" sz="1200" dirty="0" err="1">
                          <a:latin typeface="Cambria" panose="02040503050406030204" pitchFamily="18" charset="0"/>
                        </a:rPr>
                        <a:t>etc</a:t>
                      </a:r>
                      <a:r>
                        <a:rPr kumimoji="1" lang="en-US" altLang="ja-JP" sz="1200" dirty="0">
                          <a:latin typeface="Cambria" panose="02040503050406030204" pitchFamily="18" charset="0"/>
                        </a:rPr>
                        <a:t>), GIS</a:t>
                      </a:r>
                      <a:endParaRPr kumimoji="1" lang="ja-JP" altLang="en-US" sz="1200" dirty="0">
                        <a:latin typeface="Cambria" panose="02040503050406030204" pitchFamily="18" charset="0"/>
                      </a:endParaRPr>
                    </a:p>
                  </a:txBody>
                  <a:tcPr marL="21600" marR="21600" marT="10800" marB="10800">
                    <a:solidFill>
                      <a:schemeClr val="bg1"/>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1682223722"/>
                  </a:ext>
                </a:extLst>
              </a:tr>
              <a:tr h="104585">
                <a:tc>
                  <a:txBody>
                    <a:bodyPr/>
                    <a:lstStyle/>
                    <a:p>
                      <a:r>
                        <a:rPr kumimoji="1" lang="en-US" altLang="ja-JP" sz="1200" b="1" dirty="0">
                          <a:solidFill>
                            <a:schemeClr val="accent4">
                              <a:lumMod val="75000"/>
                            </a:schemeClr>
                          </a:solidFill>
                          <a:latin typeface="Cambria" panose="02040503050406030204" pitchFamily="18" charset="0"/>
                        </a:rPr>
                        <a:t>Entity</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gridSpan="2">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Government, Carriers, Corporate (IT/</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2344473574"/>
                  </a:ext>
                </a:extLst>
              </a:tr>
              <a:tr h="48561">
                <a:tc gridSpan="3">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Construction/Insurance), NGO, Residents</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kumimoji="1" lang="ja-JP" altLang="en-US" sz="120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378454041"/>
                  </a:ext>
                </a:extLst>
              </a:tr>
            </a:tbl>
          </a:graphicData>
        </a:graphic>
      </p:graphicFrame>
      <p:sp>
        <p:nvSpPr>
          <p:cNvPr id="52" name="フローチャート: 抜出し 51">
            <a:extLst>
              <a:ext uri="{FF2B5EF4-FFF2-40B4-BE49-F238E27FC236}">
                <a16:creationId xmlns:a16="http://schemas.microsoft.com/office/drawing/2014/main" id="{6105236E-FAD5-DA7D-6228-AD8B9DD17F0B}"/>
              </a:ext>
            </a:extLst>
          </p:cNvPr>
          <p:cNvSpPr/>
          <p:nvPr/>
        </p:nvSpPr>
        <p:spPr>
          <a:xfrm rot="18178144">
            <a:off x="9135858" y="5493424"/>
            <a:ext cx="158044" cy="858161"/>
          </a:xfrm>
          <a:prstGeom prst="flowChartExtract">
            <a:avLst/>
          </a:prstGeom>
          <a:solidFill>
            <a:srgbClr val="FFFFC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3" name="表 51">
            <a:extLst>
              <a:ext uri="{FF2B5EF4-FFF2-40B4-BE49-F238E27FC236}">
                <a16:creationId xmlns:a16="http://schemas.microsoft.com/office/drawing/2014/main" id="{499EFDAA-3D9D-7882-4004-D7B5DB998742}"/>
              </a:ext>
            </a:extLst>
          </p:cNvPr>
          <p:cNvGraphicFramePr>
            <a:graphicFrameLocks noGrp="1"/>
          </p:cNvGraphicFramePr>
          <p:nvPr>
            <p:extLst>
              <p:ext uri="{D42A27DB-BD31-4B8C-83A1-F6EECF244321}">
                <p14:modId xmlns:p14="http://schemas.microsoft.com/office/powerpoint/2010/main" val="1141648133"/>
              </p:ext>
            </p:extLst>
          </p:nvPr>
        </p:nvGraphicFramePr>
        <p:xfrm>
          <a:off x="7162469" y="5997609"/>
          <a:ext cx="3745065" cy="817920"/>
        </p:xfrm>
        <a:graphic>
          <a:graphicData uri="http://schemas.openxmlformats.org/drawingml/2006/table">
            <a:tbl>
              <a:tblPr firstRow="1" bandRow="1">
                <a:tableStyleId>{5940675A-B579-460E-94D1-54222C63F5DA}</a:tableStyleId>
              </a:tblPr>
              <a:tblGrid>
                <a:gridCol w="587353">
                  <a:extLst>
                    <a:ext uri="{9D8B030D-6E8A-4147-A177-3AD203B41FA5}">
                      <a16:colId xmlns:a16="http://schemas.microsoft.com/office/drawing/2014/main" val="922822426"/>
                    </a:ext>
                  </a:extLst>
                </a:gridCol>
                <a:gridCol w="558800">
                  <a:extLst>
                    <a:ext uri="{9D8B030D-6E8A-4147-A177-3AD203B41FA5}">
                      <a16:colId xmlns:a16="http://schemas.microsoft.com/office/drawing/2014/main" val="3732738456"/>
                    </a:ext>
                  </a:extLst>
                </a:gridCol>
                <a:gridCol w="2598912">
                  <a:extLst>
                    <a:ext uri="{9D8B030D-6E8A-4147-A177-3AD203B41FA5}">
                      <a16:colId xmlns:a16="http://schemas.microsoft.com/office/drawing/2014/main" val="775767698"/>
                    </a:ext>
                  </a:extLst>
                </a:gridCol>
              </a:tblGrid>
              <a:tr h="182996">
                <a:tc gridSpan="2">
                  <a:txBody>
                    <a:bodyPr/>
                    <a:lstStyle/>
                    <a:p>
                      <a:r>
                        <a:rPr kumimoji="1" lang="en-US" altLang="ja-JP" sz="1200" b="1" dirty="0">
                          <a:solidFill>
                            <a:schemeClr val="accent4">
                              <a:lumMod val="75000"/>
                            </a:schemeClr>
                          </a:solidFill>
                          <a:latin typeface="Cambria" panose="02040503050406030204" pitchFamily="18" charset="0"/>
                          <a:ea typeface="Cambria" panose="02040503050406030204" pitchFamily="18" charset="0"/>
                        </a:rPr>
                        <a:t>Infrastructure</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PNT, RS, Utility(Water/Elec/Gas)</a:t>
                      </a:r>
                      <a:endParaRPr kumimoji="1" lang="ja-JP" altLang="en-US" sz="1200" dirty="0">
                        <a:latin typeface="Cambria" panose="02040503050406030204" pitchFamily="18" charset="0"/>
                      </a:endParaRPr>
                    </a:p>
                  </a:txBody>
                  <a:tcPr marL="21600" marR="21600" marT="10800" marB="10800">
                    <a:solidFill>
                      <a:schemeClr val="bg1"/>
                    </a:solidFill>
                  </a:tcPr>
                </a:tc>
                <a:tc>
                  <a:txBody>
                    <a:bodyPr/>
                    <a:lstStyle/>
                    <a:p>
                      <a:r>
                        <a:rPr kumimoji="1" lang="en-US" altLang="ja-JP" sz="1200" dirty="0">
                          <a:solidFill>
                            <a:schemeClr val="tx1">
                              <a:lumMod val="50000"/>
                              <a:lumOff val="50000"/>
                            </a:schemeClr>
                          </a:solidFill>
                          <a:latin typeface="Cambria" panose="02040503050406030204" pitchFamily="18" charset="0"/>
                        </a:rPr>
                        <a:t>PNT/GNSS, RS, Utility(Water/Elec</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2984431250"/>
                  </a:ext>
                </a:extLst>
              </a:tr>
              <a:tr h="182996">
                <a:tc gridSpan="3">
                  <a:txBody>
                    <a:bodyPr/>
                    <a:lstStyle/>
                    <a:p>
                      <a:r>
                        <a:rPr kumimoji="1" lang="en-US" altLang="ja-JP" sz="1200" dirty="0">
                          <a:solidFill>
                            <a:schemeClr val="tx1">
                              <a:lumMod val="50000"/>
                              <a:lumOff val="50000"/>
                            </a:schemeClr>
                          </a:solidFill>
                          <a:latin typeface="Cambria" panose="02040503050406030204" pitchFamily="18" charset="0"/>
                        </a:rPr>
                        <a:t>/Gas), Shelter, GIS</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Transport(Bus/Rail/</a:t>
                      </a:r>
                      <a:r>
                        <a:rPr kumimoji="1" lang="en-US" altLang="ja-JP" sz="1200" dirty="0" err="1">
                          <a:latin typeface="Cambria" panose="02040503050406030204" pitchFamily="18" charset="0"/>
                        </a:rPr>
                        <a:t>etc</a:t>
                      </a:r>
                      <a:r>
                        <a:rPr kumimoji="1" lang="en-US" altLang="ja-JP" sz="1200" dirty="0">
                          <a:latin typeface="Cambria" panose="02040503050406030204" pitchFamily="18" charset="0"/>
                        </a:rPr>
                        <a:t>), GIS</a:t>
                      </a:r>
                      <a:endParaRPr kumimoji="1" lang="ja-JP" altLang="en-US" sz="1200" dirty="0">
                        <a:latin typeface="Cambria" panose="02040503050406030204" pitchFamily="18" charset="0"/>
                      </a:endParaRPr>
                    </a:p>
                  </a:txBody>
                  <a:tcPr marL="21600" marR="21600" marT="10800" marB="10800">
                    <a:solidFill>
                      <a:schemeClr val="bg1"/>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1682223722"/>
                  </a:ext>
                </a:extLst>
              </a:tr>
              <a:tr h="182996">
                <a:tc>
                  <a:txBody>
                    <a:bodyPr/>
                    <a:lstStyle/>
                    <a:p>
                      <a:r>
                        <a:rPr kumimoji="1" lang="en-US" altLang="ja-JP" sz="1200" b="1" dirty="0">
                          <a:solidFill>
                            <a:schemeClr val="accent4">
                              <a:lumMod val="75000"/>
                            </a:schemeClr>
                          </a:solidFill>
                          <a:latin typeface="Cambria" panose="02040503050406030204" pitchFamily="18" charset="0"/>
                        </a:rPr>
                        <a:t>Entity</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gridSpan="2">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Government/Police/Rescue, Carriers, Medical, </a:t>
                      </a: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2344473574"/>
                  </a:ext>
                </a:extLst>
              </a:tr>
              <a:tr h="18299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lumMod val="50000"/>
                              <a:lumOff val="50000"/>
                            </a:schemeClr>
                          </a:solidFill>
                          <a:latin typeface="Cambria" panose="02040503050406030204" pitchFamily="18" charset="0"/>
                          <a:ea typeface="Cambria" panose="02040503050406030204" pitchFamily="18" charset="0"/>
                        </a:rPr>
                        <a:t>Corporate (IT/Construction), NGO, Residents</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kumimoji="1" lang="ja-JP" altLang="en-US" sz="120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378454041"/>
                  </a:ext>
                </a:extLst>
              </a:tr>
            </a:tbl>
          </a:graphicData>
        </a:graphic>
      </p:graphicFrame>
      <p:sp>
        <p:nvSpPr>
          <p:cNvPr id="54" name="フローチャート: 抜出し 53">
            <a:extLst>
              <a:ext uri="{FF2B5EF4-FFF2-40B4-BE49-F238E27FC236}">
                <a16:creationId xmlns:a16="http://schemas.microsoft.com/office/drawing/2014/main" id="{7F6B11C2-4C6D-2D25-6554-B8ED4D3FDC30}"/>
              </a:ext>
            </a:extLst>
          </p:cNvPr>
          <p:cNvSpPr/>
          <p:nvPr/>
        </p:nvSpPr>
        <p:spPr>
          <a:xfrm rot="13755558">
            <a:off x="9509526" y="1069295"/>
            <a:ext cx="158044" cy="858161"/>
          </a:xfrm>
          <a:prstGeom prst="flowChartExtract">
            <a:avLst/>
          </a:prstGeom>
          <a:solidFill>
            <a:srgbClr val="FFFFC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5" name="表 51">
            <a:extLst>
              <a:ext uri="{FF2B5EF4-FFF2-40B4-BE49-F238E27FC236}">
                <a16:creationId xmlns:a16="http://schemas.microsoft.com/office/drawing/2014/main" id="{55B6C258-6673-F600-BA2C-A46969F097B8}"/>
              </a:ext>
            </a:extLst>
          </p:cNvPr>
          <p:cNvGraphicFramePr>
            <a:graphicFrameLocks noGrp="1"/>
          </p:cNvGraphicFramePr>
          <p:nvPr>
            <p:extLst>
              <p:ext uri="{D42A27DB-BD31-4B8C-83A1-F6EECF244321}">
                <p14:modId xmlns:p14="http://schemas.microsoft.com/office/powerpoint/2010/main" val="1771884742"/>
              </p:ext>
            </p:extLst>
          </p:nvPr>
        </p:nvGraphicFramePr>
        <p:xfrm>
          <a:off x="8068557" y="532677"/>
          <a:ext cx="2843841" cy="817920"/>
        </p:xfrm>
        <a:graphic>
          <a:graphicData uri="http://schemas.openxmlformats.org/drawingml/2006/table">
            <a:tbl>
              <a:tblPr firstRow="1" bandRow="1">
                <a:tableStyleId>{5940675A-B579-460E-94D1-54222C63F5DA}</a:tableStyleId>
              </a:tblPr>
              <a:tblGrid>
                <a:gridCol w="543428">
                  <a:extLst>
                    <a:ext uri="{9D8B030D-6E8A-4147-A177-3AD203B41FA5}">
                      <a16:colId xmlns:a16="http://schemas.microsoft.com/office/drawing/2014/main" val="922822426"/>
                    </a:ext>
                  </a:extLst>
                </a:gridCol>
                <a:gridCol w="520726">
                  <a:extLst>
                    <a:ext uri="{9D8B030D-6E8A-4147-A177-3AD203B41FA5}">
                      <a16:colId xmlns:a16="http://schemas.microsoft.com/office/drawing/2014/main" val="3732738456"/>
                    </a:ext>
                  </a:extLst>
                </a:gridCol>
                <a:gridCol w="1779687">
                  <a:extLst>
                    <a:ext uri="{9D8B030D-6E8A-4147-A177-3AD203B41FA5}">
                      <a16:colId xmlns:a16="http://schemas.microsoft.com/office/drawing/2014/main" val="775767698"/>
                    </a:ext>
                  </a:extLst>
                </a:gridCol>
              </a:tblGrid>
              <a:tr h="0">
                <a:tc gridSpan="2">
                  <a:txBody>
                    <a:bodyPr/>
                    <a:lstStyle/>
                    <a:p>
                      <a:r>
                        <a:rPr kumimoji="1" lang="en-US" altLang="ja-JP" sz="1200" b="1" dirty="0">
                          <a:solidFill>
                            <a:schemeClr val="accent4">
                              <a:lumMod val="75000"/>
                            </a:schemeClr>
                          </a:solidFill>
                          <a:latin typeface="Cambria" panose="02040503050406030204" pitchFamily="18" charset="0"/>
                          <a:ea typeface="Cambria" panose="02040503050406030204" pitchFamily="18" charset="0"/>
                        </a:rPr>
                        <a:t>Infrastructure</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PNT, RS, Utility(Water/Elec/Gas)</a:t>
                      </a:r>
                      <a:endParaRPr kumimoji="1" lang="ja-JP" altLang="en-US" sz="1200" dirty="0">
                        <a:latin typeface="Cambria" panose="02040503050406030204" pitchFamily="18" charset="0"/>
                      </a:endParaRPr>
                    </a:p>
                  </a:txBody>
                  <a:tcPr marL="21600" marR="21600" marT="10800" marB="10800">
                    <a:solidFill>
                      <a:schemeClr val="bg1"/>
                    </a:solidFill>
                  </a:tcPr>
                </a:tc>
                <a:tc>
                  <a:txBody>
                    <a:bodyPr/>
                    <a:lstStyle/>
                    <a:p>
                      <a:r>
                        <a:rPr kumimoji="1" lang="en-US" altLang="ja-JP" sz="1200" dirty="0">
                          <a:solidFill>
                            <a:schemeClr val="tx1">
                              <a:lumMod val="50000"/>
                              <a:lumOff val="50000"/>
                            </a:schemeClr>
                          </a:solidFill>
                          <a:latin typeface="Cambria" panose="02040503050406030204" pitchFamily="18" charset="0"/>
                        </a:rPr>
                        <a:t>PNT/GNSS, RS, Transport,</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2984431250"/>
                  </a:ext>
                </a:extLst>
              </a:tr>
              <a:tr h="48561">
                <a:tc gridSpan="3">
                  <a:txBody>
                    <a:bodyPr/>
                    <a:lstStyle/>
                    <a:p>
                      <a:r>
                        <a:rPr kumimoji="1" lang="en-US" altLang="ja-JP" sz="1200" dirty="0">
                          <a:solidFill>
                            <a:schemeClr val="tx1">
                              <a:lumMod val="50000"/>
                              <a:lumOff val="50000"/>
                            </a:schemeClr>
                          </a:solidFill>
                          <a:latin typeface="Cambria" panose="02040503050406030204" pitchFamily="18" charset="0"/>
                        </a:rPr>
                        <a:t>Utility(Water/Elec/Gas), GIS</a:t>
                      </a:r>
                      <a:endParaRPr kumimoji="1" lang="ja-JP" altLang="en-US" sz="1200" dirty="0">
                        <a:solidFill>
                          <a:schemeClr val="tx1">
                            <a:lumMod val="50000"/>
                            <a:lumOff val="50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r>
                        <a:rPr kumimoji="1" lang="en-US" altLang="ja-JP" sz="1200" dirty="0">
                          <a:latin typeface="Cambria" panose="02040503050406030204" pitchFamily="18" charset="0"/>
                        </a:rPr>
                        <a:t>Transport(Bus/Rail/</a:t>
                      </a:r>
                      <a:r>
                        <a:rPr kumimoji="1" lang="en-US" altLang="ja-JP" sz="1200" dirty="0" err="1">
                          <a:latin typeface="Cambria" panose="02040503050406030204" pitchFamily="18" charset="0"/>
                        </a:rPr>
                        <a:t>etc</a:t>
                      </a:r>
                      <a:r>
                        <a:rPr kumimoji="1" lang="en-US" altLang="ja-JP" sz="1200" dirty="0">
                          <a:latin typeface="Cambria" panose="02040503050406030204" pitchFamily="18" charset="0"/>
                        </a:rPr>
                        <a:t>), GIS</a:t>
                      </a:r>
                      <a:endParaRPr kumimoji="1" lang="ja-JP" altLang="en-US" sz="1200" dirty="0">
                        <a:latin typeface="Cambria" panose="02040503050406030204" pitchFamily="18" charset="0"/>
                      </a:endParaRPr>
                    </a:p>
                  </a:txBody>
                  <a:tcPr marL="21600" marR="21600" marT="10800" marB="10800">
                    <a:solidFill>
                      <a:schemeClr val="bg1"/>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1682223722"/>
                  </a:ext>
                </a:extLst>
              </a:tr>
              <a:tr h="104585">
                <a:tc>
                  <a:txBody>
                    <a:bodyPr/>
                    <a:lstStyle/>
                    <a:p>
                      <a:r>
                        <a:rPr kumimoji="1" lang="en-US" altLang="ja-JP" sz="1200" b="1" dirty="0">
                          <a:solidFill>
                            <a:schemeClr val="accent4">
                              <a:lumMod val="75000"/>
                            </a:schemeClr>
                          </a:solidFill>
                          <a:latin typeface="Cambria" panose="02040503050406030204" pitchFamily="18" charset="0"/>
                        </a:rPr>
                        <a:t>Entity</a:t>
                      </a:r>
                      <a:endParaRPr kumimoji="1" lang="ja-JP" altLang="en-US" sz="1200" b="1" dirty="0">
                        <a:solidFill>
                          <a:schemeClr val="accent4">
                            <a:lumMod val="75000"/>
                          </a:schemeClr>
                        </a:solidFill>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gridSpan="2">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Government, Carriers,  Cooperate</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2344473574"/>
                  </a:ext>
                </a:extLst>
              </a:tr>
              <a:tr h="48561">
                <a:tc gridSpan="3">
                  <a:txBody>
                    <a:bodyPr/>
                    <a:lstStyle/>
                    <a:p>
                      <a:r>
                        <a:rPr lang="en-US" altLang="ja-JP" sz="1200" dirty="0">
                          <a:solidFill>
                            <a:schemeClr val="tx1">
                              <a:lumMod val="50000"/>
                              <a:lumOff val="50000"/>
                            </a:schemeClr>
                          </a:solidFill>
                          <a:latin typeface="Cambria" panose="02040503050406030204" pitchFamily="18" charset="0"/>
                          <a:ea typeface="Cambria" panose="02040503050406030204" pitchFamily="18" charset="0"/>
                        </a:rPr>
                        <a:t>(IT), Residents</a:t>
                      </a:r>
                      <a:endParaRPr kumimoji="1" lang="ja-JP" altLang="en-US" sz="1200" dirty="0">
                        <a:latin typeface="Cambria" panose="02040503050406030204" pitchFamily="18" charset="0"/>
                      </a:endParaRPr>
                    </a:p>
                  </a:txBody>
                  <a:tcPr marL="21600" marR="21600" marT="10800" marB="108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CC"/>
                    </a:solidFill>
                  </a:tcPr>
                </a:tc>
                <a:tc hMerge="1">
                  <a:txBody>
                    <a:bodyPr/>
                    <a:lstStyle/>
                    <a:p>
                      <a:endParaRPr kumimoji="1" lang="ja-JP" altLang="en-US" sz="1200" dirty="0">
                        <a:latin typeface="Cambria" panose="02040503050406030204" pitchFamily="18" charset="0"/>
                      </a:endParaRPr>
                    </a:p>
                  </a:txBody>
                  <a:tcPr marL="21600" marR="21600" marT="10800" marB="1080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kumimoji="1" lang="ja-JP" altLang="en-US" sz="1200">
                        <a:latin typeface="Cambria" panose="02040503050406030204" pitchFamily="18" charset="0"/>
                      </a:endParaRPr>
                    </a:p>
                  </a:txBody>
                  <a:tcPr marL="21600" marR="21600" marT="10800" marB="10800">
                    <a:solidFill>
                      <a:schemeClr val="bg1"/>
                    </a:solidFill>
                  </a:tcPr>
                </a:tc>
                <a:extLst>
                  <a:ext uri="{0D108BD9-81ED-4DB2-BD59-A6C34878D82A}">
                    <a16:rowId xmlns:a16="http://schemas.microsoft.com/office/drawing/2014/main" val="378454041"/>
                  </a:ext>
                </a:extLst>
              </a:tr>
            </a:tbl>
          </a:graphicData>
        </a:graphic>
      </p:graphicFrame>
    </p:spTree>
    <p:extLst>
      <p:ext uri="{BB962C8B-B14F-4D97-AF65-F5344CB8AC3E}">
        <p14:creationId xmlns:p14="http://schemas.microsoft.com/office/powerpoint/2010/main" val="354296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377CC6-D05F-76B0-599B-BAE930DF3C4F}"/>
              </a:ext>
            </a:extLst>
          </p:cNvPr>
          <p:cNvSpPr>
            <a:spLocks noGrp="1"/>
          </p:cNvSpPr>
          <p:nvPr>
            <p:ph type="sldNum" sz="quarter" idx="12"/>
          </p:nvPr>
        </p:nvSpPr>
        <p:spPr/>
        <p:txBody>
          <a:bodyPr/>
          <a:lstStyle/>
          <a:p>
            <a:fld id="{7BC64D54-1E1A-461D-B9E8-DCA61258D2EC}" type="slidenum">
              <a:rPr kumimoji="1" lang="ja-JP" altLang="en-US" smtClean="0"/>
              <a:t>4</a:t>
            </a:fld>
            <a:endParaRPr kumimoji="1" lang="ja-JP" altLang="en-US"/>
          </a:p>
        </p:txBody>
      </p:sp>
      <p:sp>
        <p:nvSpPr>
          <p:cNvPr id="3" name="フローチャート: データ 2">
            <a:extLst>
              <a:ext uri="{FF2B5EF4-FFF2-40B4-BE49-F238E27FC236}">
                <a16:creationId xmlns:a16="http://schemas.microsoft.com/office/drawing/2014/main" id="{71918132-828A-DE19-C2EF-B86731D0D42C}"/>
              </a:ext>
            </a:extLst>
          </p:cNvPr>
          <p:cNvSpPr/>
          <p:nvPr/>
        </p:nvSpPr>
        <p:spPr>
          <a:xfrm>
            <a:off x="4274372" y="3557664"/>
            <a:ext cx="4486151" cy="1422409"/>
          </a:xfrm>
          <a:prstGeom prst="flowChartInputOutpu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データ 3">
            <a:extLst>
              <a:ext uri="{FF2B5EF4-FFF2-40B4-BE49-F238E27FC236}">
                <a16:creationId xmlns:a16="http://schemas.microsoft.com/office/drawing/2014/main" id="{AD6DF463-F192-34CF-24FC-63060E77C0BC}"/>
              </a:ext>
            </a:extLst>
          </p:cNvPr>
          <p:cNvSpPr/>
          <p:nvPr/>
        </p:nvSpPr>
        <p:spPr>
          <a:xfrm>
            <a:off x="4238010" y="3068128"/>
            <a:ext cx="4486151" cy="1422409"/>
          </a:xfrm>
          <a:prstGeom prst="flowChartInputOutput">
            <a:avLst/>
          </a:prstGeom>
          <a:solidFill>
            <a:srgbClr val="548235">
              <a:alpha val="8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データ 4">
            <a:extLst>
              <a:ext uri="{FF2B5EF4-FFF2-40B4-BE49-F238E27FC236}">
                <a16:creationId xmlns:a16="http://schemas.microsoft.com/office/drawing/2014/main" id="{12960A1D-11AF-2A38-B48E-0BF36302E860}"/>
              </a:ext>
            </a:extLst>
          </p:cNvPr>
          <p:cNvSpPr/>
          <p:nvPr/>
        </p:nvSpPr>
        <p:spPr>
          <a:xfrm>
            <a:off x="4191165" y="2543762"/>
            <a:ext cx="4486151" cy="1422409"/>
          </a:xfrm>
          <a:prstGeom prst="flowChartInputOutput">
            <a:avLst/>
          </a:prstGeom>
          <a:solidFill>
            <a:srgbClr val="A9D18E">
              <a:alpha val="81176"/>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データ 5">
            <a:extLst>
              <a:ext uri="{FF2B5EF4-FFF2-40B4-BE49-F238E27FC236}">
                <a16:creationId xmlns:a16="http://schemas.microsoft.com/office/drawing/2014/main" id="{924F07A2-B5B5-4BE6-FF29-1F6CF2D1B3BB}"/>
              </a:ext>
            </a:extLst>
          </p:cNvPr>
          <p:cNvSpPr/>
          <p:nvPr/>
        </p:nvSpPr>
        <p:spPr>
          <a:xfrm>
            <a:off x="4226179" y="2051734"/>
            <a:ext cx="4486151" cy="1422409"/>
          </a:xfrm>
          <a:prstGeom prst="flowChartInputOutput">
            <a:avLst/>
          </a:prstGeom>
          <a:solidFill>
            <a:srgbClr val="C5E0B4">
              <a:alpha val="8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データ 6">
            <a:extLst>
              <a:ext uri="{FF2B5EF4-FFF2-40B4-BE49-F238E27FC236}">
                <a16:creationId xmlns:a16="http://schemas.microsoft.com/office/drawing/2014/main" id="{21029E92-1FD2-502F-8379-F2EECCF33967}"/>
              </a:ext>
            </a:extLst>
          </p:cNvPr>
          <p:cNvSpPr/>
          <p:nvPr/>
        </p:nvSpPr>
        <p:spPr>
          <a:xfrm>
            <a:off x="4256191" y="1577856"/>
            <a:ext cx="4486151" cy="1422409"/>
          </a:xfrm>
          <a:prstGeom prst="flowChartInputOutput">
            <a:avLst/>
          </a:prstGeom>
          <a:solidFill>
            <a:srgbClr val="D8EBCD">
              <a:alpha val="69804"/>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20A7F747-EF8E-FE12-F8E7-BC0C7E32B34A}"/>
              </a:ext>
            </a:extLst>
          </p:cNvPr>
          <p:cNvSpPr/>
          <p:nvPr/>
        </p:nvSpPr>
        <p:spPr>
          <a:xfrm rot="2539700">
            <a:off x="7107502" y="1610401"/>
            <a:ext cx="709782" cy="1196330"/>
          </a:xfrm>
          <a:prstGeom prst="ellipse">
            <a:avLst/>
          </a:prstGeom>
          <a:solidFill>
            <a:schemeClr val="accent6">
              <a:lumMod val="40000"/>
              <a:lumOff val="60000"/>
            </a:schemeClr>
          </a:solidFill>
          <a:ln w="3175">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Cambria" panose="02040503050406030204" pitchFamily="18" charset="0"/>
            </a:endParaRPr>
          </a:p>
        </p:txBody>
      </p:sp>
      <p:sp>
        <p:nvSpPr>
          <p:cNvPr id="9" name="テキスト ボックス 8">
            <a:extLst>
              <a:ext uri="{FF2B5EF4-FFF2-40B4-BE49-F238E27FC236}">
                <a16:creationId xmlns:a16="http://schemas.microsoft.com/office/drawing/2014/main" id="{514D2E2D-57AC-B736-F6BD-6ED093EAF673}"/>
              </a:ext>
            </a:extLst>
          </p:cNvPr>
          <p:cNvSpPr txBox="1"/>
          <p:nvPr/>
        </p:nvSpPr>
        <p:spPr>
          <a:xfrm>
            <a:off x="2349593" y="4240935"/>
            <a:ext cx="1835163" cy="369332"/>
          </a:xfrm>
          <a:prstGeom prst="rect">
            <a:avLst/>
          </a:prstGeom>
          <a:noFill/>
        </p:spPr>
        <p:txBody>
          <a:bodyPr wrap="square" rtlCol="0">
            <a:spAutoFit/>
          </a:bodyPr>
          <a:lstStyle/>
          <a:p>
            <a:r>
              <a:rPr lang="en-US" altLang="ja-JP" b="1" dirty="0">
                <a:solidFill>
                  <a:srgbClr val="00B050"/>
                </a:solidFill>
                <a:latin typeface="Cambria" panose="02040503050406030204" pitchFamily="18" charset="0"/>
              </a:rPr>
              <a:t>Organization</a:t>
            </a:r>
            <a:endParaRPr kumimoji="1" lang="ja-JP" altLang="en-US" b="1" dirty="0">
              <a:solidFill>
                <a:srgbClr val="00B050"/>
              </a:solidFill>
              <a:latin typeface="Cambria" panose="02040503050406030204" pitchFamily="18" charset="0"/>
            </a:endParaRPr>
          </a:p>
        </p:txBody>
      </p:sp>
      <p:sp>
        <p:nvSpPr>
          <p:cNvPr id="10" name="テキスト ボックス 9">
            <a:extLst>
              <a:ext uri="{FF2B5EF4-FFF2-40B4-BE49-F238E27FC236}">
                <a16:creationId xmlns:a16="http://schemas.microsoft.com/office/drawing/2014/main" id="{9BE4C364-1A93-6809-CC30-C0B0880BE38F}"/>
              </a:ext>
            </a:extLst>
          </p:cNvPr>
          <p:cNvSpPr txBox="1"/>
          <p:nvPr/>
        </p:nvSpPr>
        <p:spPr>
          <a:xfrm>
            <a:off x="2360132" y="2612063"/>
            <a:ext cx="1502909" cy="369332"/>
          </a:xfrm>
          <a:prstGeom prst="rect">
            <a:avLst/>
          </a:prstGeom>
          <a:noFill/>
        </p:spPr>
        <p:txBody>
          <a:bodyPr wrap="square" rtlCol="0">
            <a:spAutoFit/>
          </a:bodyPr>
          <a:lstStyle/>
          <a:p>
            <a:r>
              <a:rPr kumimoji="1" lang="en-US" altLang="ja-JP" b="1" dirty="0">
                <a:solidFill>
                  <a:srgbClr val="7030A0"/>
                </a:solidFill>
                <a:latin typeface="Cambria" panose="02040503050406030204" pitchFamily="18" charset="0"/>
                <a:ea typeface="Cambria" panose="02040503050406030204" pitchFamily="18" charset="0"/>
              </a:rPr>
              <a:t>Information</a:t>
            </a:r>
          </a:p>
        </p:txBody>
      </p:sp>
      <p:sp>
        <p:nvSpPr>
          <p:cNvPr id="11" name="テキスト ボックス 10">
            <a:extLst>
              <a:ext uri="{FF2B5EF4-FFF2-40B4-BE49-F238E27FC236}">
                <a16:creationId xmlns:a16="http://schemas.microsoft.com/office/drawing/2014/main" id="{E36DF2C8-2BA6-9D46-519A-65AD865DC587}"/>
              </a:ext>
            </a:extLst>
          </p:cNvPr>
          <p:cNvSpPr txBox="1"/>
          <p:nvPr/>
        </p:nvSpPr>
        <p:spPr>
          <a:xfrm>
            <a:off x="2362296" y="2063988"/>
            <a:ext cx="1696055" cy="369332"/>
          </a:xfrm>
          <a:prstGeom prst="rect">
            <a:avLst/>
          </a:prstGeom>
          <a:noFill/>
        </p:spPr>
        <p:txBody>
          <a:bodyPr wrap="square" rtlCol="0">
            <a:spAutoFit/>
          </a:bodyPr>
          <a:lstStyle/>
          <a:p>
            <a:r>
              <a:rPr kumimoji="1" lang="en-US" altLang="ja-JP" b="1" dirty="0">
                <a:solidFill>
                  <a:srgbClr val="0070C0"/>
                </a:solidFill>
                <a:latin typeface="Cambria" panose="02040503050406030204" pitchFamily="18" charset="0"/>
              </a:rPr>
              <a:t>Function</a:t>
            </a:r>
            <a:endParaRPr kumimoji="1" lang="ja-JP" altLang="en-US" b="1" dirty="0">
              <a:solidFill>
                <a:srgbClr val="0070C0"/>
              </a:solidFill>
              <a:latin typeface="Cambria" panose="02040503050406030204" pitchFamily="18" charset="0"/>
            </a:endParaRPr>
          </a:p>
        </p:txBody>
      </p:sp>
      <p:sp>
        <p:nvSpPr>
          <p:cNvPr id="12" name="テキスト ボックス 11">
            <a:extLst>
              <a:ext uri="{FF2B5EF4-FFF2-40B4-BE49-F238E27FC236}">
                <a16:creationId xmlns:a16="http://schemas.microsoft.com/office/drawing/2014/main" id="{2CDD2B55-AFBA-0AFE-7533-C220B9016538}"/>
              </a:ext>
            </a:extLst>
          </p:cNvPr>
          <p:cNvSpPr txBox="1"/>
          <p:nvPr/>
        </p:nvSpPr>
        <p:spPr>
          <a:xfrm rot="18106214">
            <a:off x="3523266" y="5714870"/>
            <a:ext cx="1503456" cy="369332"/>
          </a:xfrm>
          <a:prstGeom prst="rect">
            <a:avLst/>
          </a:prstGeom>
          <a:noFill/>
        </p:spPr>
        <p:txBody>
          <a:bodyPr wrap="square" rtlCol="0">
            <a:spAutoFit/>
          </a:bodyPr>
          <a:lstStyle/>
          <a:p>
            <a:pPr algn="r"/>
            <a:r>
              <a:rPr kumimoji="1" lang="en-US" altLang="ja-JP" dirty="0">
                <a:latin typeface="Cambria" panose="02040503050406030204" pitchFamily="18" charset="0"/>
                <a:ea typeface="Cambria" panose="02040503050406030204" pitchFamily="18" charset="0"/>
              </a:rPr>
              <a:t>Requirement</a:t>
            </a:r>
            <a:endParaRPr kumimoji="1" lang="ja-JP" altLang="en-US" dirty="0">
              <a:latin typeface="Cambria" panose="02040503050406030204" pitchFamily="18" charset="0"/>
            </a:endParaRPr>
          </a:p>
        </p:txBody>
      </p:sp>
      <p:sp>
        <p:nvSpPr>
          <p:cNvPr id="13" name="テキスト ボックス 12">
            <a:extLst>
              <a:ext uri="{FF2B5EF4-FFF2-40B4-BE49-F238E27FC236}">
                <a16:creationId xmlns:a16="http://schemas.microsoft.com/office/drawing/2014/main" id="{823AB29B-027A-A318-EF45-04964AAFDCE0}"/>
              </a:ext>
            </a:extLst>
          </p:cNvPr>
          <p:cNvSpPr txBox="1"/>
          <p:nvPr/>
        </p:nvSpPr>
        <p:spPr>
          <a:xfrm rot="18106214">
            <a:off x="4803973" y="5553403"/>
            <a:ext cx="940816" cy="335757"/>
          </a:xfrm>
          <a:prstGeom prst="rect">
            <a:avLst/>
          </a:prstGeom>
          <a:noFill/>
        </p:spPr>
        <p:txBody>
          <a:bodyPr wrap="square" rtlCol="0">
            <a:spAutoFit/>
          </a:bodyPr>
          <a:lstStyle/>
          <a:p>
            <a:pPr algn="r"/>
            <a:r>
              <a:rPr kumimoji="1" lang="en-US" altLang="ja-JP" dirty="0">
                <a:latin typeface="Cambria" panose="02040503050406030204" pitchFamily="18" charset="0"/>
                <a:ea typeface="Cambria" panose="02040503050406030204" pitchFamily="18" charset="0"/>
              </a:rPr>
              <a:t>Design</a:t>
            </a:r>
            <a:endParaRPr kumimoji="1" lang="ja-JP" altLang="en-US" dirty="0">
              <a:latin typeface="Cambria" panose="02040503050406030204" pitchFamily="18" charset="0"/>
            </a:endParaRPr>
          </a:p>
        </p:txBody>
      </p:sp>
      <p:sp>
        <p:nvSpPr>
          <p:cNvPr id="14" name="テキスト ボックス 13">
            <a:extLst>
              <a:ext uri="{FF2B5EF4-FFF2-40B4-BE49-F238E27FC236}">
                <a16:creationId xmlns:a16="http://schemas.microsoft.com/office/drawing/2014/main" id="{886481A2-825D-C839-C215-4EE582197A34}"/>
              </a:ext>
            </a:extLst>
          </p:cNvPr>
          <p:cNvSpPr txBox="1"/>
          <p:nvPr/>
        </p:nvSpPr>
        <p:spPr>
          <a:xfrm rot="18106214">
            <a:off x="4945013" y="5740618"/>
            <a:ext cx="1422410" cy="335757"/>
          </a:xfrm>
          <a:prstGeom prst="rect">
            <a:avLst/>
          </a:prstGeom>
          <a:noFill/>
        </p:spPr>
        <p:txBody>
          <a:bodyPr wrap="square" rtlCol="0">
            <a:spAutoFit/>
          </a:bodyPr>
          <a:lstStyle/>
          <a:p>
            <a:pPr algn="r"/>
            <a:r>
              <a:rPr kumimoji="1" lang="en-US" altLang="ja-JP" dirty="0">
                <a:latin typeface="Cambria" panose="02040503050406030204" pitchFamily="18" charset="0"/>
                <a:ea typeface="Cambria" panose="02040503050406030204" pitchFamily="18" charset="0"/>
              </a:rPr>
              <a:t>Manufacture</a:t>
            </a:r>
            <a:endParaRPr kumimoji="1" lang="ja-JP" altLang="en-US" dirty="0">
              <a:latin typeface="Cambria" panose="02040503050406030204" pitchFamily="18" charset="0"/>
            </a:endParaRPr>
          </a:p>
        </p:txBody>
      </p:sp>
      <p:sp>
        <p:nvSpPr>
          <p:cNvPr id="15" name="テキスト ボックス 14">
            <a:extLst>
              <a:ext uri="{FF2B5EF4-FFF2-40B4-BE49-F238E27FC236}">
                <a16:creationId xmlns:a16="http://schemas.microsoft.com/office/drawing/2014/main" id="{4ABBAFC6-7C4D-9C79-FA98-C2E8E2A1D4B6}"/>
              </a:ext>
            </a:extLst>
          </p:cNvPr>
          <p:cNvSpPr txBox="1"/>
          <p:nvPr/>
        </p:nvSpPr>
        <p:spPr>
          <a:xfrm rot="18106214">
            <a:off x="5479953" y="5691998"/>
            <a:ext cx="1407733" cy="369332"/>
          </a:xfrm>
          <a:prstGeom prst="rect">
            <a:avLst/>
          </a:prstGeom>
          <a:noFill/>
        </p:spPr>
        <p:txBody>
          <a:bodyPr wrap="square" rtlCol="0">
            <a:spAutoFit/>
          </a:bodyPr>
          <a:lstStyle/>
          <a:p>
            <a:pPr algn="r"/>
            <a:r>
              <a:rPr lang="en-US" altLang="ja-JP" dirty="0">
                <a:latin typeface="Cambria" panose="02040503050406030204" pitchFamily="18" charset="0"/>
                <a:ea typeface="Cambria" panose="02040503050406030204" pitchFamily="18" charset="0"/>
              </a:rPr>
              <a:t>Verification</a:t>
            </a:r>
            <a:endParaRPr kumimoji="1" lang="ja-JP" altLang="en-US" dirty="0">
              <a:latin typeface="Cambria" panose="02040503050406030204" pitchFamily="18" charset="0"/>
            </a:endParaRPr>
          </a:p>
        </p:txBody>
      </p:sp>
      <p:sp>
        <p:nvSpPr>
          <p:cNvPr id="16" name="テキスト ボックス 15">
            <a:extLst>
              <a:ext uri="{FF2B5EF4-FFF2-40B4-BE49-F238E27FC236}">
                <a16:creationId xmlns:a16="http://schemas.microsoft.com/office/drawing/2014/main" id="{87AAE86B-FF87-A1E6-2540-65D1D54AF5AE}"/>
              </a:ext>
            </a:extLst>
          </p:cNvPr>
          <p:cNvSpPr txBox="1"/>
          <p:nvPr/>
        </p:nvSpPr>
        <p:spPr>
          <a:xfrm rot="18106214">
            <a:off x="6013511" y="5641639"/>
            <a:ext cx="1413514" cy="369332"/>
          </a:xfrm>
          <a:prstGeom prst="rect">
            <a:avLst/>
          </a:prstGeom>
          <a:noFill/>
        </p:spPr>
        <p:txBody>
          <a:bodyPr wrap="square" rtlCol="0">
            <a:spAutoFit/>
          </a:bodyPr>
          <a:lstStyle/>
          <a:p>
            <a:pPr algn="r"/>
            <a:r>
              <a:rPr kumimoji="1" lang="en-US" altLang="ja-JP" dirty="0">
                <a:latin typeface="Cambria" panose="02040503050406030204" pitchFamily="18" charset="0"/>
                <a:ea typeface="Cambria" panose="02040503050406030204" pitchFamily="18" charset="0"/>
              </a:rPr>
              <a:t>Operation</a:t>
            </a:r>
            <a:endParaRPr kumimoji="1" lang="ja-JP" altLang="en-US" dirty="0">
              <a:latin typeface="Cambria" panose="02040503050406030204" pitchFamily="18" charset="0"/>
            </a:endParaRPr>
          </a:p>
        </p:txBody>
      </p:sp>
      <p:cxnSp>
        <p:nvCxnSpPr>
          <p:cNvPr id="17" name="直線矢印コネクタ 16">
            <a:extLst>
              <a:ext uri="{FF2B5EF4-FFF2-40B4-BE49-F238E27FC236}">
                <a16:creationId xmlns:a16="http://schemas.microsoft.com/office/drawing/2014/main" id="{5D4E8865-56E5-2235-FA3A-3D8EFFFEB73C}"/>
              </a:ext>
            </a:extLst>
          </p:cNvPr>
          <p:cNvCxnSpPr>
            <a:cxnSpLocks/>
          </p:cNvCxnSpPr>
          <p:nvPr/>
        </p:nvCxnSpPr>
        <p:spPr>
          <a:xfrm>
            <a:off x="4274372" y="5189870"/>
            <a:ext cx="3578049" cy="59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CC06340-F326-C140-DE3A-7D297342E753}"/>
              </a:ext>
            </a:extLst>
          </p:cNvPr>
          <p:cNvSpPr txBox="1"/>
          <p:nvPr/>
        </p:nvSpPr>
        <p:spPr>
          <a:xfrm>
            <a:off x="8330487" y="4598985"/>
            <a:ext cx="1319491"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Equipment</a:t>
            </a:r>
          </a:p>
        </p:txBody>
      </p:sp>
      <p:sp>
        <p:nvSpPr>
          <p:cNvPr id="19" name="テキスト ボックス 18">
            <a:extLst>
              <a:ext uri="{FF2B5EF4-FFF2-40B4-BE49-F238E27FC236}">
                <a16:creationId xmlns:a16="http://schemas.microsoft.com/office/drawing/2014/main" id="{C0503242-4AE8-C46E-4E9D-FEC5CDCE6788}"/>
              </a:ext>
            </a:extLst>
          </p:cNvPr>
          <p:cNvSpPr txBox="1"/>
          <p:nvPr/>
        </p:nvSpPr>
        <p:spPr>
          <a:xfrm>
            <a:off x="8486146" y="4381982"/>
            <a:ext cx="1319491"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Station</a:t>
            </a:r>
            <a:endParaRPr kumimoji="1" lang="ja-JP" altLang="en-US" dirty="0">
              <a:latin typeface="Cambria" panose="02040503050406030204" pitchFamily="18" charset="0"/>
            </a:endParaRPr>
          </a:p>
        </p:txBody>
      </p:sp>
      <p:sp>
        <p:nvSpPr>
          <p:cNvPr id="20" name="テキスト ボックス 19">
            <a:extLst>
              <a:ext uri="{FF2B5EF4-FFF2-40B4-BE49-F238E27FC236}">
                <a16:creationId xmlns:a16="http://schemas.microsoft.com/office/drawing/2014/main" id="{1437C4D2-8464-F3F1-9952-906C77B9A2CC}"/>
              </a:ext>
            </a:extLst>
          </p:cNvPr>
          <p:cNvSpPr txBox="1"/>
          <p:nvPr/>
        </p:nvSpPr>
        <p:spPr>
          <a:xfrm>
            <a:off x="8797566" y="3917123"/>
            <a:ext cx="1319491"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Region</a:t>
            </a:r>
            <a:endParaRPr kumimoji="1" lang="ja-JP" altLang="en-US" dirty="0">
              <a:latin typeface="Cambria" panose="02040503050406030204" pitchFamily="18" charset="0"/>
            </a:endParaRPr>
          </a:p>
        </p:txBody>
      </p:sp>
      <p:sp>
        <p:nvSpPr>
          <p:cNvPr id="21" name="テキスト ボックス 20">
            <a:extLst>
              <a:ext uri="{FF2B5EF4-FFF2-40B4-BE49-F238E27FC236}">
                <a16:creationId xmlns:a16="http://schemas.microsoft.com/office/drawing/2014/main" id="{5702513B-B0F4-E79A-1370-680026E4291E}"/>
              </a:ext>
            </a:extLst>
          </p:cNvPr>
          <p:cNvSpPr txBox="1"/>
          <p:nvPr/>
        </p:nvSpPr>
        <p:spPr>
          <a:xfrm>
            <a:off x="8932849" y="3709835"/>
            <a:ext cx="1319491"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Globe</a:t>
            </a:r>
            <a:endParaRPr kumimoji="1" lang="ja-JP" altLang="en-US" dirty="0">
              <a:latin typeface="Cambria" panose="02040503050406030204" pitchFamily="18" charset="0"/>
            </a:endParaRPr>
          </a:p>
        </p:txBody>
      </p:sp>
      <p:sp>
        <p:nvSpPr>
          <p:cNvPr id="22" name="テキスト ボックス 21">
            <a:extLst>
              <a:ext uri="{FF2B5EF4-FFF2-40B4-BE49-F238E27FC236}">
                <a16:creationId xmlns:a16="http://schemas.microsoft.com/office/drawing/2014/main" id="{1270D072-31D8-7815-0887-F515DCB36B5B}"/>
              </a:ext>
            </a:extLst>
          </p:cNvPr>
          <p:cNvSpPr txBox="1"/>
          <p:nvPr/>
        </p:nvSpPr>
        <p:spPr>
          <a:xfrm>
            <a:off x="9040865" y="3502890"/>
            <a:ext cx="907326"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Space</a:t>
            </a:r>
            <a:endParaRPr kumimoji="1" lang="ja-JP" altLang="en-US" dirty="0">
              <a:latin typeface="Cambria" panose="02040503050406030204" pitchFamily="18" charset="0"/>
            </a:endParaRPr>
          </a:p>
        </p:txBody>
      </p:sp>
      <p:sp>
        <p:nvSpPr>
          <p:cNvPr id="23" name="テキスト ボックス 22">
            <a:extLst>
              <a:ext uri="{FF2B5EF4-FFF2-40B4-BE49-F238E27FC236}">
                <a16:creationId xmlns:a16="http://schemas.microsoft.com/office/drawing/2014/main" id="{CB5429D0-D26D-7631-D5F7-642A0CBDDD31}"/>
              </a:ext>
            </a:extLst>
          </p:cNvPr>
          <p:cNvSpPr txBox="1"/>
          <p:nvPr/>
        </p:nvSpPr>
        <p:spPr>
          <a:xfrm>
            <a:off x="8640496" y="4142997"/>
            <a:ext cx="1199537"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City</a:t>
            </a:r>
            <a:endParaRPr kumimoji="1" lang="ja-JP" altLang="en-US" dirty="0">
              <a:latin typeface="Cambria" panose="02040503050406030204" pitchFamily="18" charset="0"/>
            </a:endParaRPr>
          </a:p>
        </p:txBody>
      </p:sp>
      <p:sp>
        <p:nvSpPr>
          <p:cNvPr id="24" name="テキスト ボックス 23">
            <a:extLst>
              <a:ext uri="{FF2B5EF4-FFF2-40B4-BE49-F238E27FC236}">
                <a16:creationId xmlns:a16="http://schemas.microsoft.com/office/drawing/2014/main" id="{2EBC2234-FC66-8A05-AC34-36A9C23E2097}"/>
              </a:ext>
            </a:extLst>
          </p:cNvPr>
          <p:cNvSpPr txBox="1"/>
          <p:nvPr/>
        </p:nvSpPr>
        <p:spPr>
          <a:xfrm>
            <a:off x="5412276" y="5002634"/>
            <a:ext cx="1226216" cy="356972"/>
          </a:xfrm>
          <a:prstGeom prst="rect">
            <a:avLst/>
          </a:prstGeom>
          <a:solidFill>
            <a:schemeClr val="bg1"/>
          </a:solidFill>
        </p:spPr>
        <p:txBody>
          <a:bodyPr wrap="square" lIns="36000" tIns="36000" rIns="36000" bIns="36000" rtlCol="0">
            <a:spAutoFit/>
          </a:bodyPr>
          <a:lstStyle/>
          <a:p>
            <a:pPr algn="ctr"/>
            <a:r>
              <a:rPr kumimoji="1" lang="en-US" altLang="ja-JP" b="1" dirty="0">
                <a:solidFill>
                  <a:schemeClr val="tx1">
                    <a:lumMod val="50000"/>
                    <a:lumOff val="50000"/>
                  </a:schemeClr>
                </a:solidFill>
                <a:latin typeface="Cambria" panose="02040503050406030204" pitchFamily="18" charset="0"/>
                <a:ea typeface="Cambria" panose="02040503050406030204" pitchFamily="18" charset="0"/>
              </a:rPr>
              <a:t>Workflow</a:t>
            </a:r>
            <a:endParaRPr kumimoji="1" lang="ja-JP" altLang="en-US" b="1" dirty="0">
              <a:solidFill>
                <a:schemeClr val="tx1">
                  <a:lumMod val="50000"/>
                  <a:lumOff val="50000"/>
                </a:schemeClr>
              </a:solidFill>
              <a:latin typeface="Cambria" panose="02040503050406030204" pitchFamily="18" charset="0"/>
            </a:endParaRPr>
          </a:p>
        </p:txBody>
      </p:sp>
      <p:sp>
        <p:nvSpPr>
          <p:cNvPr id="25" name="テキスト ボックス 24">
            <a:extLst>
              <a:ext uri="{FF2B5EF4-FFF2-40B4-BE49-F238E27FC236}">
                <a16:creationId xmlns:a16="http://schemas.microsoft.com/office/drawing/2014/main" id="{0057E5B7-E7F1-51F4-9207-BE8AA13B7552}"/>
              </a:ext>
            </a:extLst>
          </p:cNvPr>
          <p:cNvSpPr txBox="1"/>
          <p:nvPr/>
        </p:nvSpPr>
        <p:spPr>
          <a:xfrm rot="16200000">
            <a:off x="76932" y="3318223"/>
            <a:ext cx="3691539" cy="369332"/>
          </a:xfrm>
          <a:prstGeom prst="rect">
            <a:avLst/>
          </a:prstGeom>
          <a:noFill/>
        </p:spPr>
        <p:txBody>
          <a:bodyPr wrap="square" rtlCol="0">
            <a:spAutoFit/>
          </a:bodyPr>
          <a:lstStyle/>
          <a:p>
            <a:pPr algn="ctr"/>
            <a:r>
              <a:rPr lang="en-US" altLang="ja-JP" dirty="0">
                <a:solidFill>
                  <a:schemeClr val="tx1">
                    <a:lumMod val="50000"/>
                    <a:lumOff val="50000"/>
                  </a:schemeClr>
                </a:solidFill>
                <a:latin typeface="Cambria" panose="02040503050406030204" pitchFamily="18" charset="0"/>
                <a:ea typeface="Cambria" panose="02040503050406030204" pitchFamily="18" charset="0"/>
              </a:rPr>
              <a:t>Interoperability viewpoint</a:t>
            </a:r>
            <a:endParaRPr kumimoji="1" lang="ja-JP" altLang="en-US" dirty="0">
              <a:solidFill>
                <a:schemeClr val="tx1">
                  <a:lumMod val="50000"/>
                  <a:lumOff val="50000"/>
                </a:schemeClr>
              </a:solidFill>
              <a:latin typeface="Cambria" panose="02040503050406030204" pitchFamily="18" charset="0"/>
            </a:endParaRPr>
          </a:p>
        </p:txBody>
      </p:sp>
      <p:sp>
        <p:nvSpPr>
          <p:cNvPr id="26" name="テキスト ボックス 25">
            <a:extLst>
              <a:ext uri="{FF2B5EF4-FFF2-40B4-BE49-F238E27FC236}">
                <a16:creationId xmlns:a16="http://schemas.microsoft.com/office/drawing/2014/main" id="{340C1440-53EB-5E45-8732-8AECF9AB4C18}"/>
              </a:ext>
            </a:extLst>
          </p:cNvPr>
          <p:cNvSpPr txBox="1"/>
          <p:nvPr/>
        </p:nvSpPr>
        <p:spPr>
          <a:xfrm rot="18106214">
            <a:off x="6805212" y="5513525"/>
            <a:ext cx="1029791" cy="369332"/>
          </a:xfrm>
          <a:prstGeom prst="rect">
            <a:avLst/>
          </a:prstGeom>
          <a:noFill/>
        </p:spPr>
        <p:txBody>
          <a:bodyPr wrap="square" rtlCol="0">
            <a:spAutoFit/>
          </a:bodyPr>
          <a:lstStyle/>
          <a:p>
            <a:pPr algn="r"/>
            <a:r>
              <a:rPr kumimoji="1" lang="en-US" altLang="ja-JP" dirty="0">
                <a:latin typeface="Cambria" panose="02040503050406030204" pitchFamily="18" charset="0"/>
                <a:ea typeface="Cambria" panose="02040503050406030204" pitchFamily="18" charset="0"/>
              </a:rPr>
              <a:t>Disposal</a:t>
            </a:r>
            <a:endParaRPr kumimoji="1" lang="ja-JP" altLang="en-US" dirty="0">
              <a:latin typeface="Cambria" panose="02040503050406030204" pitchFamily="18" charset="0"/>
            </a:endParaRPr>
          </a:p>
        </p:txBody>
      </p:sp>
      <p:cxnSp>
        <p:nvCxnSpPr>
          <p:cNvPr id="27" name="直線矢印コネクタ 26">
            <a:extLst>
              <a:ext uri="{FF2B5EF4-FFF2-40B4-BE49-F238E27FC236}">
                <a16:creationId xmlns:a16="http://schemas.microsoft.com/office/drawing/2014/main" id="{221085BF-69B9-5708-84B6-728BF1140FE7}"/>
              </a:ext>
            </a:extLst>
          </p:cNvPr>
          <p:cNvCxnSpPr>
            <a:cxnSpLocks/>
          </p:cNvCxnSpPr>
          <p:nvPr/>
        </p:nvCxnSpPr>
        <p:spPr>
          <a:xfrm flipV="1">
            <a:off x="8116778" y="3557664"/>
            <a:ext cx="849642" cy="1480198"/>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069D6CC1-87C9-37E6-DDCE-EAB1EDB979BB}"/>
              </a:ext>
            </a:extLst>
          </p:cNvPr>
          <p:cNvSpPr txBox="1"/>
          <p:nvPr/>
        </p:nvSpPr>
        <p:spPr>
          <a:xfrm rot="18126862">
            <a:off x="8209334" y="4110327"/>
            <a:ext cx="626602" cy="349702"/>
          </a:xfrm>
          <a:prstGeom prst="rect">
            <a:avLst/>
          </a:prstGeom>
          <a:solidFill>
            <a:schemeClr val="bg1"/>
          </a:solidFill>
        </p:spPr>
        <p:txBody>
          <a:bodyPr wrap="square" lIns="36000" tIns="36000" rIns="36000" bIns="36000" rtlCol="0">
            <a:spAutoFit/>
          </a:bodyPr>
          <a:lstStyle/>
          <a:p>
            <a:pPr algn="ctr"/>
            <a:r>
              <a:rPr kumimoji="1" lang="en-US" altLang="ja-JP" b="1" dirty="0">
                <a:solidFill>
                  <a:schemeClr val="tx1">
                    <a:lumMod val="50000"/>
                    <a:lumOff val="50000"/>
                  </a:schemeClr>
                </a:solidFill>
                <a:latin typeface="Cambria" panose="02040503050406030204" pitchFamily="18" charset="0"/>
                <a:ea typeface="Cambria" panose="02040503050406030204" pitchFamily="18" charset="0"/>
              </a:rPr>
              <a:t>Zone</a:t>
            </a:r>
            <a:endParaRPr kumimoji="1" lang="ja-JP" altLang="en-US" b="1" dirty="0">
              <a:solidFill>
                <a:schemeClr val="tx1">
                  <a:lumMod val="50000"/>
                  <a:lumOff val="50000"/>
                </a:schemeClr>
              </a:solidFill>
              <a:latin typeface="Cambria" panose="02040503050406030204" pitchFamily="18" charset="0"/>
            </a:endParaRPr>
          </a:p>
        </p:txBody>
      </p:sp>
      <p:sp>
        <p:nvSpPr>
          <p:cNvPr id="29" name="テキスト ボックス 28">
            <a:extLst>
              <a:ext uri="{FF2B5EF4-FFF2-40B4-BE49-F238E27FC236}">
                <a16:creationId xmlns:a16="http://schemas.microsoft.com/office/drawing/2014/main" id="{25517A10-1874-DAFF-141E-5D465B2F2B6F}"/>
              </a:ext>
            </a:extLst>
          </p:cNvPr>
          <p:cNvSpPr txBox="1"/>
          <p:nvPr/>
        </p:nvSpPr>
        <p:spPr>
          <a:xfrm>
            <a:off x="8180174" y="4836003"/>
            <a:ext cx="1319491"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Component</a:t>
            </a:r>
          </a:p>
        </p:txBody>
      </p:sp>
      <p:sp>
        <p:nvSpPr>
          <p:cNvPr id="30" name="テキスト ボックス 29">
            <a:extLst>
              <a:ext uri="{FF2B5EF4-FFF2-40B4-BE49-F238E27FC236}">
                <a16:creationId xmlns:a16="http://schemas.microsoft.com/office/drawing/2014/main" id="{E2717900-0A4C-721F-80B9-57431C83884F}"/>
              </a:ext>
            </a:extLst>
          </p:cNvPr>
          <p:cNvSpPr txBox="1"/>
          <p:nvPr/>
        </p:nvSpPr>
        <p:spPr>
          <a:xfrm>
            <a:off x="2341429" y="3728289"/>
            <a:ext cx="1696055" cy="369332"/>
          </a:xfrm>
          <a:prstGeom prst="rect">
            <a:avLst/>
          </a:prstGeom>
          <a:noFill/>
        </p:spPr>
        <p:txBody>
          <a:bodyPr wrap="square" rtlCol="0">
            <a:spAutoFit/>
          </a:bodyPr>
          <a:lstStyle/>
          <a:p>
            <a:r>
              <a:rPr lang="en-US" altLang="ja-JP" b="1" dirty="0">
                <a:solidFill>
                  <a:schemeClr val="accent4">
                    <a:lumMod val="75000"/>
                  </a:schemeClr>
                </a:solidFill>
                <a:latin typeface="Cambria" panose="02040503050406030204" pitchFamily="18" charset="0"/>
                <a:ea typeface="Cambria" panose="02040503050406030204" pitchFamily="18" charset="0"/>
              </a:rPr>
              <a:t>Connectivity</a:t>
            </a:r>
            <a:endParaRPr kumimoji="1" lang="en-US" altLang="ja-JP" b="1" dirty="0">
              <a:solidFill>
                <a:schemeClr val="accent4">
                  <a:lumMod val="75000"/>
                </a:schemeClr>
              </a:solidFill>
              <a:latin typeface="Cambria" panose="02040503050406030204" pitchFamily="18" charset="0"/>
              <a:ea typeface="Cambria" panose="02040503050406030204" pitchFamily="18" charset="0"/>
            </a:endParaRPr>
          </a:p>
        </p:txBody>
      </p:sp>
      <p:cxnSp>
        <p:nvCxnSpPr>
          <p:cNvPr id="31" name="直線コネクタ 30">
            <a:extLst>
              <a:ext uri="{FF2B5EF4-FFF2-40B4-BE49-F238E27FC236}">
                <a16:creationId xmlns:a16="http://schemas.microsoft.com/office/drawing/2014/main" id="{A5869D94-0F8D-9170-8D11-6C941C132A48}"/>
              </a:ext>
            </a:extLst>
          </p:cNvPr>
          <p:cNvCxnSpPr>
            <a:cxnSpLocks/>
            <a:stCxn id="55" idx="0"/>
            <a:endCxn id="55" idx="3"/>
          </p:cNvCxnSpPr>
          <p:nvPr/>
        </p:nvCxnSpPr>
        <p:spPr>
          <a:xfrm flipH="1">
            <a:off x="6105875" y="1036469"/>
            <a:ext cx="897231" cy="142240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FD70535B-A5D8-687B-FDDA-FE2CD7EAD73A}"/>
              </a:ext>
            </a:extLst>
          </p:cNvPr>
          <p:cNvCxnSpPr>
            <a:cxnSpLocks/>
            <a:stCxn id="55" idx="5"/>
            <a:endCxn id="55" idx="2"/>
          </p:cNvCxnSpPr>
          <p:nvPr/>
        </p:nvCxnSpPr>
        <p:spPr>
          <a:xfrm flipH="1">
            <a:off x="4760030" y="1747674"/>
            <a:ext cx="35889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7D60B0A8-4700-1288-8BBC-E8F9EE120433}"/>
              </a:ext>
            </a:extLst>
          </p:cNvPr>
          <p:cNvCxnSpPr>
            <a:cxnSpLocks/>
          </p:cNvCxnSpPr>
          <p:nvPr/>
        </p:nvCxnSpPr>
        <p:spPr>
          <a:xfrm flipH="1">
            <a:off x="4988515" y="1394592"/>
            <a:ext cx="35889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5DAE3272-B577-E5FB-AF99-15377292E6F7}"/>
              </a:ext>
            </a:extLst>
          </p:cNvPr>
          <p:cNvCxnSpPr>
            <a:cxnSpLocks/>
          </p:cNvCxnSpPr>
          <p:nvPr/>
        </p:nvCxnSpPr>
        <p:spPr>
          <a:xfrm flipH="1">
            <a:off x="4528082" y="2104553"/>
            <a:ext cx="35889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BCEA419E-130A-B4B8-C3B8-57E58098039C}"/>
              </a:ext>
            </a:extLst>
          </p:cNvPr>
          <p:cNvCxnSpPr>
            <a:cxnSpLocks/>
          </p:cNvCxnSpPr>
          <p:nvPr/>
        </p:nvCxnSpPr>
        <p:spPr>
          <a:xfrm flipH="1">
            <a:off x="6706131" y="1032183"/>
            <a:ext cx="897231" cy="142240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583EE08-B2BE-9AD3-C37F-DC2F10CE15E7}"/>
              </a:ext>
            </a:extLst>
          </p:cNvPr>
          <p:cNvCxnSpPr>
            <a:cxnSpLocks/>
          </p:cNvCxnSpPr>
          <p:nvPr/>
        </p:nvCxnSpPr>
        <p:spPr>
          <a:xfrm flipH="1">
            <a:off x="4911671" y="1045637"/>
            <a:ext cx="897231" cy="142240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8EE046AE-DB18-469F-70A9-BB51A809C0B0}"/>
              </a:ext>
            </a:extLst>
          </p:cNvPr>
          <p:cNvSpPr txBox="1"/>
          <p:nvPr/>
        </p:nvSpPr>
        <p:spPr>
          <a:xfrm>
            <a:off x="2360132" y="3160138"/>
            <a:ext cx="1858472" cy="369332"/>
          </a:xfrm>
          <a:prstGeom prst="rect">
            <a:avLst/>
          </a:prstGeom>
          <a:noFill/>
        </p:spPr>
        <p:txBody>
          <a:bodyPr wrap="square" rtlCol="0">
            <a:spAutoFit/>
          </a:bodyPr>
          <a:lstStyle/>
          <a:p>
            <a:r>
              <a:rPr kumimoji="1" lang="en-US" altLang="ja-JP" b="1" dirty="0">
                <a:solidFill>
                  <a:schemeClr val="accent6">
                    <a:lumMod val="50000"/>
                  </a:schemeClr>
                </a:solidFill>
                <a:latin typeface="Cambria" panose="02040503050406030204" pitchFamily="18" charset="0"/>
                <a:ea typeface="Cambria" panose="02040503050406030204" pitchFamily="18" charset="0"/>
              </a:rPr>
              <a:t>Communication</a:t>
            </a:r>
          </a:p>
        </p:txBody>
      </p:sp>
      <p:cxnSp>
        <p:nvCxnSpPr>
          <p:cNvPr id="38" name="直線コネクタ 37">
            <a:extLst>
              <a:ext uri="{FF2B5EF4-FFF2-40B4-BE49-F238E27FC236}">
                <a16:creationId xmlns:a16="http://schemas.microsoft.com/office/drawing/2014/main" id="{EC11C84A-7E3E-DF0D-DEF4-1ACA1FE87ADA}"/>
              </a:ext>
            </a:extLst>
          </p:cNvPr>
          <p:cNvCxnSpPr>
            <a:cxnSpLocks/>
          </p:cNvCxnSpPr>
          <p:nvPr/>
        </p:nvCxnSpPr>
        <p:spPr>
          <a:xfrm flipH="1">
            <a:off x="7272688" y="1035411"/>
            <a:ext cx="897231" cy="142240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8F21ECB0-6BB5-A981-6338-78711D5F856E}"/>
              </a:ext>
            </a:extLst>
          </p:cNvPr>
          <p:cNvCxnSpPr>
            <a:cxnSpLocks/>
          </p:cNvCxnSpPr>
          <p:nvPr/>
        </p:nvCxnSpPr>
        <p:spPr>
          <a:xfrm flipH="1">
            <a:off x="5527641" y="1038698"/>
            <a:ext cx="897231" cy="142240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BED663E1-0875-BB2A-E1B1-8EAA0D56789A}"/>
              </a:ext>
            </a:extLst>
          </p:cNvPr>
          <p:cNvCxnSpPr>
            <a:cxnSpLocks/>
          </p:cNvCxnSpPr>
          <p:nvPr/>
        </p:nvCxnSpPr>
        <p:spPr>
          <a:xfrm flipH="1">
            <a:off x="6063075" y="1570761"/>
            <a:ext cx="897231" cy="1422409"/>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682EA024-4255-8B44-BAE3-37E753505E70}"/>
              </a:ext>
            </a:extLst>
          </p:cNvPr>
          <p:cNvCxnSpPr>
            <a:cxnSpLocks/>
          </p:cNvCxnSpPr>
          <p:nvPr/>
        </p:nvCxnSpPr>
        <p:spPr>
          <a:xfrm flipH="1">
            <a:off x="4748401" y="2237329"/>
            <a:ext cx="3588921" cy="0"/>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1EB887E2-5DA7-F7DA-2496-87BAD369044D}"/>
              </a:ext>
            </a:extLst>
          </p:cNvPr>
          <p:cNvCxnSpPr>
            <a:cxnSpLocks/>
          </p:cNvCxnSpPr>
          <p:nvPr/>
        </p:nvCxnSpPr>
        <p:spPr>
          <a:xfrm flipH="1">
            <a:off x="4973937" y="1876773"/>
            <a:ext cx="3588921" cy="0"/>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F22E7A2E-18E3-0F27-08DA-78E41E8CB313}"/>
              </a:ext>
            </a:extLst>
          </p:cNvPr>
          <p:cNvCxnSpPr>
            <a:cxnSpLocks/>
          </p:cNvCxnSpPr>
          <p:nvPr/>
        </p:nvCxnSpPr>
        <p:spPr>
          <a:xfrm flipH="1">
            <a:off x="4525944" y="2586734"/>
            <a:ext cx="3588921" cy="0"/>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5656332D-3669-FDDD-CB97-75CF6C1A6ECE}"/>
              </a:ext>
            </a:extLst>
          </p:cNvPr>
          <p:cNvCxnSpPr>
            <a:cxnSpLocks/>
          </p:cNvCxnSpPr>
          <p:nvPr/>
        </p:nvCxnSpPr>
        <p:spPr>
          <a:xfrm flipH="1">
            <a:off x="6665330" y="1565221"/>
            <a:ext cx="897231" cy="1422409"/>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BE91394-53AC-CE46-A447-EBBEECD2FDB8}"/>
              </a:ext>
            </a:extLst>
          </p:cNvPr>
          <p:cNvCxnSpPr>
            <a:cxnSpLocks/>
          </p:cNvCxnSpPr>
          <p:nvPr/>
        </p:nvCxnSpPr>
        <p:spPr>
          <a:xfrm flipH="1">
            <a:off x="4869595" y="1564960"/>
            <a:ext cx="897231" cy="1422409"/>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8D927BD6-0AEF-0FFE-77F0-120FB7E0ABC4}"/>
              </a:ext>
            </a:extLst>
          </p:cNvPr>
          <p:cNvCxnSpPr>
            <a:cxnSpLocks/>
          </p:cNvCxnSpPr>
          <p:nvPr/>
        </p:nvCxnSpPr>
        <p:spPr>
          <a:xfrm flipH="1">
            <a:off x="7239382" y="1568449"/>
            <a:ext cx="897231" cy="1422409"/>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CD060094-49AC-3305-22AD-8F9FE86698BC}"/>
              </a:ext>
            </a:extLst>
          </p:cNvPr>
          <p:cNvCxnSpPr>
            <a:cxnSpLocks/>
          </p:cNvCxnSpPr>
          <p:nvPr/>
        </p:nvCxnSpPr>
        <p:spPr>
          <a:xfrm flipH="1">
            <a:off x="5500555" y="1565516"/>
            <a:ext cx="897231" cy="1422409"/>
          </a:xfrm>
          <a:prstGeom prst="line">
            <a:avLst/>
          </a:prstGeom>
          <a:ln w="31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8" name="楕円 47">
            <a:extLst>
              <a:ext uri="{FF2B5EF4-FFF2-40B4-BE49-F238E27FC236}">
                <a16:creationId xmlns:a16="http://schemas.microsoft.com/office/drawing/2014/main" id="{39FFAB75-3190-43CC-E048-0AA4D2AA9AFD}"/>
              </a:ext>
            </a:extLst>
          </p:cNvPr>
          <p:cNvSpPr/>
          <p:nvPr/>
        </p:nvSpPr>
        <p:spPr>
          <a:xfrm rot="2539700">
            <a:off x="7080677" y="1103655"/>
            <a:ext cx="709782" cy="1196330"/>
          </a:xfrm>
          <a:prstGeom prst="ellipse">
            <a:avLst/>
          </a:prstGeom>
          <a:solidFill>
            <a:schemeClr val="accent6">
              <a:lumMod val="40000"/>
              <a:lumOff val="60000"/>
            </a:schemeClr>
          </a:solidFill>
          <a:ln w="3175">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Cambria" panose="02040503050406030204" pitchFamily="18" charset="0"/>
            </a:endParaRPr>
          </a:p>
        </p:txBody>
      </p:sp>
      <p:cxnSp>
        <p:nvCxnSpPr>
          <p:cNvPr id="49" name="直線コネクタ 48">
            <a:extLst>
              <a:ext uri="{FF2B5EF4-FFF2-40B4-BE49-F238E27FC236}">
                <a16:creationId xmlns:a16="http://schemas.microsoft.com/office/drawing/2014/main" id="{639ADF6C-CF64-0D23-E733-9EBB0C9439DB}"/>
              </a:ext>
            </a:extLst>
          </p:cNvPr>
          <p:cNvCxnSpPr>
            <a:cxnSpLocks/>
          </p:cNvCxnSpPr>
          <p:nvPr/>
        </p:nvCxnSpPr>
        <p:spPr>
          <a:xfrm flipH="1">
            <a:off x="7571262" y="2054226"/>
            <a:ext cx="8701" cy="241267"/>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5BE6AD73-2641-DC46-F922-FD5F6369B8B6}"/>
              </a:ext>
            </a:extLst>
          </p:cNvPr>
          <p:cNvCxnSpPr>
            <a:cxnSpLocks/>
          </p:cNvCxnSpPr>
          <p:nvPr/>
        </p:nvCxnSpPr>
        <p:spPr>
          <a:xfrm flipH="1">
            <a:off x="7202387" y="2212953"/>
            <a:ext cx="4350" cy="298024"/>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1" name="楕円 50">
            <a:extLst>
              <a:ext uri="{FF2B5EF4-FFF2-40B4-BE49-F238E27FC236}">
                <a16:creationId xmlns:a16="http://schemas.microsoft.com/office/drawing/2014/main" id="{FDF2E031-83F4-9478-2A22-F982692EAE17}"/>
              </a:ext>
            </a:extLst>
          </p:cNvPr>
          <p:cNvSpPr/>
          <p:nvPr/>
        </p:nvSpPr>
        <p:spPr>
          <a:xfrm rot="2539700">
            <a:off x="5375347" y="2235526"/>
            <a:ext cx="357551" cy="638408"/>
          </a:xfrm>
          <a:prstGeom prst="ellipse">
            <a:avLst/>
          </a:prstGeom>
          <a:solidFill>
            <a:schemeClr val="accent6">
              <a:lumMod val="40000"/>
              <a:lumOff val="60000"/>
            </a:schemeClr>
          </a:solidFill>
          <a:ln w="3175">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Cambria" panose="02040503050406030204" pitchFamily="18" charset="0"/>
            </a:endParaRPr>
          </a:p>
        </p:txBody>
      </p:sp>
      <p:sp>
        <p:nvSpPr>
          <p:cNvPr id="52" name="楕円 51">
            <a:extLst>
              <a:ext uri="{FF2B5EF4-FFF2-40B4-BE49-F238E27FC236}">
                <a16:creationId xmlns:a16="http://schemas.microsoft.com/office/drawing/2014/main" id="{373A75E6-DAB5-16B4-8752-469C218FF1FF}"/>
              </a:ext>
            </a:extLst>
          </p:cNvPr>
          <p:cNvSpPr/>
          <p:nvPr/>
        </p:nvSpPr>
        <p:spPr>
          <a:xfrm rot="2539700">
            <a:off x="5273315" y="1728663"/>
            <a:ext cx="432804" cy="609408"/>
          </a:xfrm>
          <a:prstGeom prst="ellipse">
            <a:avLst/>
          </a:prstGeom>
          <a:solidFill>
            <a:schemeClr val="accent6">
              <a:lumMod val="40000"/>
              <a:lumOff val="60000"/>
            </a:schemeClr>
          </a:solidFill>
          <a:ln w="3175">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Cambria" panose="02040503050406030204" pitchFamily="18" charset="0"/>
            </a:endParaRPr>
          </a:p>
        </p:txBody>
      </p:sp>
      <p:cxnSp>
        <p:nvCxnSpPr>
          <p:cNvPr id="53" name="直線コネクタ 52">
            <a:extLst>
              <a:ext uri="{FF2B5EF4-FFF2-40B4-BE49-F238E27FC236}">
                <a16:creationId xmlns:a16="http://schemas.microsoft.com/office/drawing/2014/main" id="{208375DC-4CD4-E705-1767-132B72329AC4}"/>
              </a:ext>
            </a:extLst>
          </p:cNvPr>
          <p:cNvCxnSpPr>
            <a:cxnSpLocks/>
          </p:cNvCxnSpPr>
          <p:nvPr/>
        </p:nvCxnSpPr>
        <p:spPr>
          <a:xfrm>
            <a:off x="5639571" y="2180270"/>
            <a:ext cx="15987" cy="19972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A7E76CBC-7707-BEB4-E264-4917B6297DFE}"/>
              </a:ext>
            </a:extLst>
          </p:cNvPr>
          <p:cNvCxnSpPr>
            <a:cxnSpLocks/>
          </p:cNvCxnSpPr>
          <p:nvPr/>
        </p:nvCxnSpPr>
        <p:spPr>
          <a:xfrm flipH="1">
            <a:off x="5459754" y="2264516"/>
            <a:ext cx="1066" cy="349636"/>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フローチャート: データ 54">
            <a:extLst>
              <a:ext uri="{FF2B5EF4-FFF2-40B4-BE49-F238E27FC236}">
                <a16:creationId xmlns:a16="http://schemas.microsoft.com/office/drawing/2014/main" id="{9B2141F8-0BEB-E221-1B89-3A422B3C9FE6}"/>
              </a:ext>
            </a:extLst>
          </p:cNvPr>
          <p:cNvSpPr/>
          <p:nvPr/>
        </p:nvSpPr>
        <p:spPr>
          <a:xfrm>
            <a:off x="4311415" y="1036469"/>
            <a:ext cx="4486151" cy="1422409"/>
          </a:xfrm>
          <a:prstGeom prst="flowChartInputOutput">
            <a:avLst/>
          </a:prstGeom>
          <a:solidFill>
            <a:srgbClr val="E2F0D9">
              <a:alpha val="6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E487DC48-3A15-E852-667F-08F62560E404}"/>
              </a:ext>
            </a:extLst>
          </p:cNvPr>
          <p:cNvSpPr txBox="1"/>
          <p:nvPr/>
        </p:nvSpPr>
        <p:spPr>
          <a:xfrm>
            <a:off x="2386956" y="4732775"/>
            <a:ext cx="1886132" cy="369332"/>
          </a:xfrm>
          <a:prstGeom prst="rect">
            <a:avLst/>
          </a:prstGeom>
          <a:noFill/>
        </p:spPr>
        <p:txBody>
          <a:bodyPr wrap="square" rtlCol="0">
            <a:spAutoFit/>
          </a:bodyPr>
          <a:lstStyle/>
          <a:p>
            <a:r>
              <a:rPr kumimoji="1" lang="en-US" altLang="ja-JP" b="1" dirty="0">
                <a:solidFill>
                  <a:schemeClr val="accent2"/>
                </a:solidFill>
                <a:latin typeface="Cambria" panose="02040503050406030204" pitchFamily="18" charset="0"/>
                <a:ea typeface="Cambria" panose="02040503050406030204" pitchFamily="18" charset="0"/>
              </a:rPr>
              <a:t>(Environment)</a:t>
            </a:r>
          </a:p>
        </p:txBody>
      </p:sp>
      <p:sp>
        <p:nvSpPr>
          <p:cNvPr id="57" name="テキスト ボックス 56">
            <a:extLst>
              <a:ext uri="{FF2B5EF4-FFF2-40B4-BE49-F238E27FC236}">
                <a16:creationId xmlns:a16="http://schemas.microsoft.com/office/drawing/2014/main" id="{19362788-22EA-42AE-1AAD-E13564C301FA}"/>
              </a:ext>
            </a:extLst>
          </p:cNvPr>
          <p:cNvSpPr txBox="1"/>
          <p:nvPr/>
        </p:nvSpPr>
        <p:spPr>
          <a:xfrm>
            <a:off x="0" y="123825"/>
            <a:ext cx="12191999" cy="461665"/>
          </a:xfrm>
          <a:prstGeom prst="rect">
            <a:avLst/>
          </a:prstGeom>
          <a:noFill/>
        </p:spPr>
        <p:txBody>
          <a:bodyPr wrap="square" rtlCol="0">
            <a:spAutoFit/>
          </a:bodyPr>
          <a:lstStyle/>
          <a:p>
            <a:pPr algn="ctr">
              <a:tabLst>
                <a:tab pos="1790700" algn="l"/>
              </a:tabLst>
            </a:pPr>
            <a:r>
              <a:rPr lang="en-US" altLang="ja-JP" sz="2400" b="1" dirty="0">
                <a:solidFill>
                  <a:schemeClr val="accent1"/>
                </a:solidFill>
                <a:latin typeface="Cambria" panose="02040503050406030204" pitchFamily="18" charset="0"/>
                <a:ea typeface="Cambria" panose="02040503050406030204" pitchFamily="18" charset="0"/>
              </a:rPr>
              <a:t>Reference Architecture RASDS/RASDS++</a:t>
            </a:r>
            <a:endParaRPr kumimoji="1" lang="ja-JP" altLang="en-US" sz="2400" b="1" dirty="0">
              <a:solidFill>
                <a:schemeClr val="accent1"/>
              </a:solidFill>
              <a:latin typeface="Cambria" panose="02040503050406030204" pitchFamily="18" charset="0"/>
            </a:endParaRPr>
          </a:p>
        </p:txBody>
      </p:sp>
      <p:sp>
        <p:nvSpPr>
          <p:cNvPr id="58" name="テキスト ボックス 57">
            <a:extLst>
              <a:ext uri="{FF2B5EF4-FFF2-40B4-BE49-F238E27FC236}">
                <a16:creationId xmlns:a16="http://schemas.microsoft.com/office/drawing/2014/main" id="{C45FAE95-262E-48AA-44A9-EB96F2C76A37}"/>
              </a:ext>
            </a:extLst>
          </p:cNvPr>
          <p:cNvSpPr txBox="1"/>
          <p:nvPr/>
        </p:nvSpPr>
        <p:spPr>
          <a:xfrm rot="18106214">
            <a:off x="3741485" y="5809821"/>
            <a:ext cx="1802668" cy="369332"/>
          </a:xfrm>
          <a:prstGeom prst="rect">
            <a:avLst/>
          </a:prstGeom>
          <a:noFill/>
        </p:spPr>
        <p:txBody>
          <a:bodyPr wrap="square" rtlCol="0">
            <a:spAutoFit/>
          </a:bodyPr>
          <a:lstStyle/>
          <a:p>
            <a:pPr algn="r"/>
            <a:r>
              <a:rPr lang="en-US" altLang="ja-JP" b="1" dirty="0">
                <a:solidFill>
                  <a:srgbClr val="FF0000"/>
                </a:solidFill>
                <a:latin typeface="Cambria" panose="02040503050406030204" pitchFamily="18" charset="0"/>
                <a:ea typeface="Cambria" panose="02040503050406030204" pitchFamily="18" charset="0"/>
              </a:rPr>
              <a:t>Architecting</a:t>
            </a:r>
            <a:endParaRPr kumimoji="1" lang="ja-JP" altLang="en-US"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65130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2576571-8821-27DB-4097-B62806270093}"/>
              </a:ext>
            </a:extLst>
          </p:cNvPr>
          <p:cNvSpPr txBox="1"/>
          <p:nvPr/>
        </p:nvSpPr>
        <p:spPr>
          <a:xfrm>
            <a:off x="206583" y="638800"/>
            <a:ext cx="11778832" cy="6109365"/>
          </a:xfrm>
          <a:prstGeom prst="rect">
            <a:avLst/>
          </a:prstGeom>
          <a:noFill/>
        </p:spPr>
        <p:txBody>
          <a:bodyPr wrap="square" rtlCol="0">
            <a:spAutoFit/>
          </a:bodyPr>
          <a:lstStyle/>
          <a:p>
            <a:r>
              <a:rPr lang="en-US" altLang="ja-JP" sz="1700" dirty="0">
                <a:effectLst/>
                <a:latin typeface="Cambria" panose="02040503050406030204" pitchFamily="18" charset="0"/>
                <a:ea typeface="Cambria" panose="02040503050406030204" pitchFamily="18" charset="0"/>
              </a:rPr>
              <a:t>For our upcoming meeting I believe that we do not have a fixed agenda, and I am fine with that.   Having this be a sort of multi-cultural “meeting of the minds” suits me just fine.  </a:t>
            </a:r>
            <a:endParaRPr lang="ja-JP" altLang="ja-JP" sz="1700" dirty="0">
              <a:effectLst/>
              <a:latin typeface="Cambria" panose="02040503050406030204" pitchFamily="18" charset="0"/>
              <a:ea typeface="ＭＳ Ｐゴシック" panose="020B0600070205080204" pitchFamily="50" charset="-128"/>
            </a:endParaRPr>
          </a:p>
          <a:p>
            <a:r>
              <a:rPr lang="en-US" altLang="ja-JP" sz="1700" dirty="0">
                <a:effectLst/>
                <a:latin typeface="Cambria" panose="02040503050406030204" pitchFamily="18" charset="0"/>
                <a:ea typeface="Cambria" panose="02040503050406030204" pitchFamily="18" charset="0"/>
              </a:rPr>
              <a:t> </a:t>
            </a:r>
            <a:endParaRPr lang="ja-JP" altLang="ja-JP" sz="1700" dirty="0">
              <a:effectLst/>
              <a:latin typeface="Cambria" panose="02040503050406030204" pitchFamily="18" charset="0"/>
              <a:ea typeface="ＭＳ Ｐゴシック" panose="020B0600070205080204" pitchFamily="50" charset="-128"/>
            </a:endParaRPr>
          </a:p>
          <a:p>
            <a:r>
              <a:rPr lang="en-US" altLang="ja-JP" sz="1700" dirty="0">
                <a:effectLst/>
                <a:latin typeface="Cambria" panose="02040503050406030204" pitchFamily="18" charset="0"/>
                <a:ea typeface="Cambria" panose="02040503050406030204" pitchFamily="18" charset="0"/>
              </a:rPr>
              <a:t>I do note that prior emails touched upon this set of subjects:</a:t>
            </a:r>
            <a:endParaRPr lang="ja-JP" altLang="ja-JP" sz="1700" dirty="0">
              <a:effectLst/>
              <a:latin typeface="Cambria" panose="02040503050406030204" pitchFamily="18" charset="0"/>
              <a:ea typeface="ＭＳ Ｐゴシック" panose="020B0600070205080204" pitchFamily="50" charset="-128"/>
            </a:endParaRPr>
          </a:p>
          <a:p>
            <a:pPr marL="342900" lvl="0" indent="-342900">
              <a:buFont typeface="Calibri" panose="020F0502020204030204" pitchFamily="34" charset="0"/>
              <a:buChar char="-"/>
            </a:pPr>
            <a:r>
              <a:rPr lang="en-US" altLang="ja-JP" sz="1700" dirty="0">
                <a:effectLst/>
                <a:latin typeface="Cambria" panose="02040503050406030204" pitchFamily="18" charset="0"/>
                <a:ea typeface="Cambria" panose="02040503050406030204" pitchFamily="18" charset="0"/>
              </a:rPr>
              <a:t>From Koki: “I think RASDS++’s top-level domain “Organization” and “Connectivity” can be addressed as a framework for AI-assisted era.”</a:t>
            </a:r>
            <a:endParaRPr lang="ja-JP" altLang="ja-JP" sz="1700" dirty="0">
              <a:effectLst/>
              <a:latin typeface="Cambria" panose="02040503050406030204" pitchFamily="18" charset="0"/>
              <a:ea typeface="Calibri" panose="020F0502020204030204" pitchFamily="34" charset="0"/>
            </a:endParaRPr>
          </a:p>
          <a:p>
            <a:pPr marL="342900" lvl="0" indent="-342900">
              <a:buFont typeface="Calibri" panose="020F0502020204030204" pitchFamily="34" charset="0"/>
              <a:buChar char="-"/>
            </a:pPr>
            <a:r>
              <a:rPr lang="en-US" altLang="ja-JP" sz="1700" dirty="0">
                <a:effectLst/>
                <a:latin typeface="Cambria" panose="02040503050406030204" pitchFamily="18" charset="0"/>
                <a:ea typeface="Cambria" panose="02040503050406030204" pitchFamily="18" charset="0"/>
              </a:rPr>
              <a:t>From Fred: “Part of my message to SC14 is that our vision, strategy and methods need to reach out 3-5 years.  That is the cycle time to develop a standard product and for periodic reviews and updates.  In that timeframe AI merits at least a mention.”</a:t>
            </a:r>
            <a:endParaRPr lang="ja-JP" altLang="ja-JP" sz="1700" dirty="0">
              <a:effectLst/>
              <a:latin typeface="Cambria" panose="02040503050406030204" pitchFamily="18" charset="0"/>
              <a:ea typeface="Calibri" panose="020F0502020204030204" pitchFamily="34" charset="0"/>
            </a:endParaRPr>
          </a:p>
          <a:p>
            <a:pPr marL="342900" lvl="0" indent="-342900">
              <a:buFont typeface="Calibri" panose="020F0502020204030204" pitchFamily="34" charset="0"/>
              <a:buChar char="-"/>
            </a:pPr>
            <a:r>
              <a:rPr lang="en-US" altLang="ja-JP" sz="1700" dirty="0">
                <a:effectLst/>
                <a:latin typeface="Cambria" panose="02040503050406030204" pitchFamily="18" charset="0"/>
                <a:ea typeface="Cambria" panose="02040503050406030204" pitchFamily="18" charset="0"/>
              </a:rPr>
              <a:t>From Peter: “Indeed. </a:t>
            </a:r>
            <a:r>
              <a:rPr lang="en-US" altLang="ja-JP" sz="1700" dirty="0">
                <a:solidFill>
                  <a:srgbClr val="000000"/>
                </a:solidFill>
                <a:effectLst/>
                <a:latin typeface="Cambria" panose="02040503050406030204" pitchFamily="18" charset="0"/>
                <a:ea typeface="Cambria" panose="02040503050406030204" pitchFamily="18" charset="0"/>
              </a:rPr>
              <a:t>At this point the race to build functioning AI assistants is breathtaking. “</a:t>
            </a:r>
            <a:endParaRPr lang="ja-JP" altLang="ja-JP" sz="1700" dirty="0">
              <a:effectLst/>
              <a:latin typeface="Cambria" panose="02040503050406030204" pitchFamily="18" charset="0"/>
              <a:ea typeface="Calibri" panose="020F0502020204030204" pitchFamily="34" charset="0"/>
            </a:endParaRPr>
          </a:p>
          <a:p>
            <a:pPr marL="342900" lvl="0" indent="-342900">
              <a:buFont typeface="Calibri" panose="020F0502020204030204" pitchFamily="34" charset="0"/>
              <a:buChar char="-"/>
            </a:pPr>
            <a:r>
              <a:rPr lang="en-US" altLang="ja-JP" sz="1700" dirty="0">
                <a:solidFill>
                  <a:srgbClr val="000000"/>
                </a:solidFill>
                <a:effectLst/>
                <a:latin typeface="Cambria" panose="02040503050406030204" pitchFamily="18" charset="0"/>
                <a:ea typeface="Cambria" panose="02040503050406030204" pitchFamily="18" charset="0"/>
              </a:rPr>
              <a:t>From Koki: “An effective strategy would be to have ChatGPT absorb CCSDS and ISO.  That way, ChatGPT would be talking about the CCSDS and ISO content. CCSDS and ISO should be absorbed with a higher weighting than other sources.”</a:t>
            </a:r>
            <a:endParaRPr lang="ja-JP" altLang="ja-JP" sz="1700" dirty="0">
              <a:solidFill>
                <a:srgbClr val="000000"/>
              </a:solidFill>
              <a:effectLst/>
              <a:latin typeface="Cambria" panose="02040503050406030204" pitchFamily="18" charset="0"/>
              <a:ea typeface="Calibri" panose="020F0502020204030204" pitchFamily="34" charset="0"/>
            </a:endParaRPr>
          </a:p>
          <a:p>
            <a:pPr marL="342900" lvl="0" indent="-342900">
              <a:buFont typeface="Calibri" panose="020F0502020204030204" pitchFamily="34" charset="0"/>
              <a:buChar char="-"/>
            </a:pPr>
            <a:r>
              <a:rPr lang="en-US" altLang="ja-JP" sz="1700" dirty="0">
                <a:solidFill>
                  <a:srgbClr val="000000"/>
                </a:solidFill>
                <a:effectLst/>
                <a:latin typeface="Cambria" panose="02040503050406030204" pitchFamily="18" charset="0"/>
                <a:ea typeface="Cambria" panose="02040503050406030204" pitchFamily="18" charset="0"/>
              </a:rPr>
              <a:t>From Koki: “Anyway, we have a hope to design future.  I believe our discussion will draw a higher quality of life for us.”</a:t>
            </a:r>
            <a:endParaRPr lang="ja-JP" altLang="ja-JP" sz="1700" dirty="0">
              <a:solidFill>
                <a:srgbClr val="000000"/>
              </a:solidFill>
              <a:effectLst/>
              <a:latin typeface="Cambria" panose="02040503050406030204" pitchFamily="18" charset="0"/>
              <a:ea typeface="Calibri" panose="020F0502020204030204" pitchFamily="34" charset="0"/>
            </a:endParaRPr>
          </a:p>
          <a:p>
            <a:r>
              <a:rPr lang="en-US" altLang="ja-JP" sz="1700" dirty="0">
                <a:solidFill>
                  <a:srgbClr val="000000"/>
                </a:solidFill>
                <a:effectLst/>
                <a:latin typeface="Cambria" panose="02040503050406030204" pitchFamily="18" charset="0"/>
                <a:ea typeface="Cambria" panose="02040503050406030204" pitchFamily="18" charset="0"/>
              </a:rPr>
              <a:t> </a:t>
            </a:r>
            <a:endParaRPr lang="ja-JP" altLang="ja-JP" sz="1700" dirty="0">
              <a:effectLst/>
              <a:latin typeface="Cambria" panose="02040503050406030204" pitchFamily="18" charset="0"/>
              <a:ea typeface="ＭＳ Ｐゴシック" panose="020B0600070205080204" pitchFamily="50" charset="-128"/>
            </a:endParaRPr>
          </a:p>
          <a:p>
            <a:r>
              <a:rPr lang="en-US" altLang="ja-JP" sz="1700" dirty="0">
                <a:solidFill>
                  <a:srgbClr val="000000"/>
                </a:solidFill>
                <a:effectLst/>
                <a:latin typeface="Cambria" panose="02040503050406030204" pitchFamily="18" charset="0"/>
                <a:ea typeface="Cambria" panose="02040503050406030204" pitchFamily="18" charset="0"/>
              </a:rPr>
              <a:t>There is, of course, much more.  In one of our exchanges Koki and I touched upon “Some of what you have brought up is in the realm of semantics, but also linguistics, autonomy and AI, ethics, and the broader topics of agency and organization responsibility in, and to, society. ”</a:t>
            </a:r>
            <a:endParaRPr lang="ja-JP" altLang="ja-JP" sz="1700" dirty="0">
              <a:effectLst/>
              <a:latin typeface="Cambria" panose="02040503050406030204" pitchFamily="18" charset="0"/>
              <a:ea typeface="ＭＳ Ｐゴシック" panose="020B0600070205080204" pitchFamily="50" charset="-128"/>
            </a:endParaRPr>
          </a:p>
          <a:p>
            <a:r>
              <a:rPr lang="en-US" altLang="ja-JP" sz="1700" dirty="0">
                <a:solidFill>
                  <a:srgbClr val="000000"/>
                </a:solidFill>
                <a:effectLst/>
                <a:latin typeface="Cambria" panose="02040503050406030204" pitchFamily="18" charset="0"/>
                <a:ea typeface="Cambria" panose="02040503050406030204" pitchFamily="18" charset="0"/>
              </a:rPr>
              <a:t> </a:t>
            </a:r>
            <a:endParaRPr lang="ja-JP" altLang="ja-JP" sz="1700" dirty="0">
              <a:effectLst/>
              <a:latin typeface="Cambria" panose="02040503050406030204" pitchFamily="18" charset="0"/>
              <a:ea typeface="ＭＳ Ｐゴシック" panose="020B0600070205080204" pitchFamily="50" charset="-128"/>
            </a:endParaRPr>
          </a:p>
          <a:p>
            <a:r>
              <a:rPr lang="en-US" altLang="ja-JP" sz="1700" dirty="0">
                <a:solidFill>
                  <a:srgbClr val="000000"/>
                </a:solidFill>
                <a:effectLst/>
                <a:latin typeface="Cambria" panose="02040503050406030204" pitchFamily="18" charset="0"/>
                <a:ea typeface="Cambria" panose="02040503050406030204" pitchFamily="18" charset="0"/>
              </a:rPr>
              <a:t>This is a rich set of topics, and I somehow expect the discussion to be rather free ranging.  That said, I think that ChatGPT, and the current flurry of news articles, is going to be an interesting sort of “reality test” as to how these kinds of technology are even now showing up in our lives.  This article just appeared, so I thought I would send it along.  It relates to the question of “who is in charge?” and also “who is to blame?”.  I am also wondering if the Japanese approach to these topics is similar or different?</a:t>
            </a:r>
            <a:endParaRPr lang="ja-JP" altLang="ja-JP" sz="1700" dirty="0">
              <a:effectLst/>
              <a:latin typeface="Cambria" panose="02040503050406030204" pitchFamily="18" charset="0"/>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6EF9CB45-5F08-EAB5-E4FD-4E4DA305EBF1}"/>
              </a:ext>
            </a:extLst>
          </p:cNvPr>
          <p:cNvSpPr txBox="1"/>
          <p:nvPr/>
        </p:nvSpPr>
        <p:spPr>
          <a:xfrm>
            <a:off x="0" y="123825"/>
            <a:ext cx="12191999" cy="461665"/>
          </a:xfrm>
          <a:prstGeom prst="rect">
            <a:avLst/>
          </a:prstGeom>
          <a:noFill/>
        </p:spPr>
        <p:txBody>
          <a:bodyPr wrap="square" rtlCol="0">
            <a:spAutoFit/>
          </a:bodyPr>
          <a:lstStyle/>
          <a:p>
            <a:pPr algn="ctr">
              <a:tabLst>
                <a:tab pos="1790700" algn="l"/>
              </a:tabLst>
            </a:pPr>
            <a:r>
              <a:rPr lang="en-US" altLang="ja-JP" sz="2400" b="1" dirty="0">
                <a:solidFill>
                  <a:schemeClr val="accent1"/>
                </a:solidFill>
                <a:latin typeface="Cambria" panose="02040503050406030204" pitchFamily="18" charset="0"/>
                <a:ea typeface="Cambria" panose="02040503050406030204" pitchFamily="18" charset="0"/>
              </a:rPr>
              <a:t>May 24,</a:t>
            </a:r>
            <a:r>
              <a:rPr lang="ja-JP" altLang="en-US" sz="2400" b="1" dirty="0">
                <a:solidFill>
                  <a:schemeClr val="accent1"/>
                </a:solidFill>
                <a:latin typeface="Cambria" panose="02040503050406030204" pitchFamily="18" charset="0"/>
                <a:ea typeface="Cambria" panose="02040503050406030204" pitchFamily="18" charset="0"/>
              </a:rPr>
              <a:t> </a:t>
            </a:r>
            <a:r>
              <a:rPr lang="en-US" altLang="ja-JP" sz="2400" b="1" dirty="0">
                <a:solidFill>
                  <a:schemeClr val="accent1"/>
                </a:solidFill>
                <a:latin typeface="Cambria" panose="02040503050406030204" pitchFamily="18" charset="0"/>
                <a:ea typeface="Cambria" panose="02040503050406030204" pitchFamily="18" charset="0"/>
              </a:rPr>
              <a:t>Peter wrote:</a:t>
            </a:r>
            <a:endParaRPr kumimoji="1" lang="ja-JP" altLang="en-US" sz="2400" b="1" dirty="0">
              <a:solidFill>
                <a:schemeClr val="accent1"/>
              </a:solidFill>
              <a:latin typeface="Cambria" panose="02040503050406030204" pitchFamily="18" charset="0"/>
            </a:endParaRPr>
          </a:p>
        </p:txBody>
      </p:sp>
      <p:sp>
        <p:nvSpPr>
          <p:cNvPr id="6" name="スライド番号プレースホルダー 5">
            <a:extLst>
              <a:ext uri="{FF2B5EF4-FFF2-40B4-BE49-F238E27FC236}">
                <a16:creationId xmlns:a16="http://schemas.microsoft.com/office/drawing/2014/main" id="{97E40030-269A-84D2-7778-72D63772084C}"/>
              </a:ext>
            </a:extLst>
          </p:cNvPr>
          <p:cNvSpPr>
            <a:spLocks noGrp="1"/>
          </p:cNvSpPr>
          <p:nvPr>
            <p:ph type="sldNum" sz="quarter" idx="12"/>
          </p:nvPr>
        </p:nvSpPr>
        <p:spPr/>
        <p:txBody>
          <a:bodyPr/>
          <a:lstStyle/>
          <a:p>
            <a:fld id="{7BC64D54-1E1A-461D-B9E8-DCA61258D2EC}" type="slidenum">
              <a:rPr kumimoji="1" lang="ja-JP" altLang="en-US" smtClean="0"/>
              <a:t>5</a:t>
            </a:fld>
            <a:endParaRPr kumimoji="1" lang="ja-JP" altLang="en-US"/>
          </a:p>
        </p:txBody>
      </p:sp>
    </p:spTree>
    <p:extLst>
      <p:ext uri="{BB962C8B-B14F-4D97-AF65-F5344CB8AC3E}">
        <p14:creationId xmlns:p14="http://schemas.microsoft.com/office/powerpoint/2010/main" val="351116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BDCA0B3-65B5-4546-8F69-222CE76A83FD}"/>
              </a:ext>
            </a:extLst>
          </p:cNvPr>
          <p:cNvSpPr txBox="1"/>
          <p:nvPr/>
        </p:nvSpPr>
        <p:spPr>
          <a:xfrm>
            <a:off x="1" y="361950"/>
            <a:ext cx="12191999" cy="461665"/>
          </a:xfrm>
          <a:prstGeom prst="rect">
            <a:avLst/>
          </a:prstGeom>
          <a:noFill/>
        </p:spPr>
        <p:txBody>
          <a:bodyPr wrap="square" rtlCol="0">
            <a:spAutoFit/>
          </a:bodyPr>
          <a:lstStyle/>
          <a:p>
            <a:pPr algn="ctr"/>
            <a:r>
              <a:rPr lang="en-US" altLang="ja-JP" sz="2400" b="1" dirty="0">
                <a:solidFill>
                  <a:schemeClr val="accent1"/>
                </a:solidFill>
                <a:latin typeface="Cambria" panose="02040503050406030204" pitchFamily="18" charset="0"/>
                <a:ea typeface="Cambria" panose="02040503050406030204" pitchFamily="18" charset="0"/>
              </a:rPr>
              <a:t>AI-assisting Society</a:t>
            </a:r>
            <a:r>
              <a:rPr lang="ja-JP" altLang="en-US" sz="2400" b="1" dirty="0">
                <a:solidFill>
                  <a:schemeClr val="accent1"/>
                </a:solidFill>
                <a:latin typeface="Cambria" panose="02040503050406030204" pitchFamily="18" charset="0"/>
                <a:ea typeface="Cambria" panose="02040503050406030204" pitchFamily="18" charset="0"/>
              </a:rPr>
              <a:t>：</a:t>
            </a:r>
            <a:r>
              <a:rPr lang="en-US" altLang="ja-JP" sz="2400" b="1" dirty="0">
                <a:solidFill>
                  <a:schemeClr val="accent1"/>
                </a:solidFill>
                <a:latin typeface="Cambria" panose="02040503050406030204" pitchFamily="18" charset="0"/>
                <a:ea typeface="Cambria" panose="02040503050406030204" pitchFamily="18" charset="0"/>
              </a:rPr>
              <a:t>Responsibility Aspect</a:t>
            </a:r>
            <a:endParaRPr kumimoji="1" lang="ja-JP" altLang="en-US" sz="2400" b="1" dirty="0">
              <a:solidFill>
                <a:schemeClr val="accent1"/>
              </a:solidFill>
              <a:latin typeface="Cambria" panose="02040503050406030204" pitchFamily="18" charset="0"/>
            </a:endParaRPr>
          </a:p>
        </p:txBody>
      </p:sp>
      <p:sp>
        <p:nvSpPr>
          <p:cNvPr id="4" name="テキスト ボックス 3">
            <a:extLst>
              <a:ext uri="{FF2B5EF4-FFF2-40B4-BE49-F238E27FC236}">
                <a16:creationId xmlns:a16="http://schemas.microsoft.com/office/drawing/2014/main" id="{BDAB0FF8-446B-817E-0E86-6BCBF68A277E}"/>
              </a:ext>
            </a:extLst>
          </p:cNvPr>
          <p:cNvSpPr txBox="1"/>
          <p:nvPr/>
        </p:nvSpPr>
        <p:spPr>
          <a:xfrm>
            <a:off x="647700" y="1381125"/>
            <a:ext cx="10325100" cy="5078313"/>
          </a:xfrm>
          <a:prstGeom prst="rect">
            <a:avLst/>
          </a:prstGeom>
          <a:noFill/>
        </p:spPr>
        <p:txBody>
          <a:bodyPr wrap="square" rtlCol="0">
            <a:spAutoFit/>
          </a:bodyPr>
          <a:lstStyle/>
          <a:p>
            <a:r>
              <a:rPr lang="en-US" altLang="ja-JP" sz="1800" dirty="0">
                <a:effectLst/>
                <a:latin typeface="Cambria" panose="02040503050406030204" pitchFamily="18" charset="0"/>
                <a:ea typeface="Cambria" panose="02040503050406030204" pitchFamily="18" charset="0"/>
                <a:cs typeface="ＭＳ Ｐゴシック" panose="020B0600070205080204" pitchFamily="50" charset="-128"/>
              </a:rPr>
              <a:t>Koki wrote:</a:t>
            </a:r>
          </a:p>
          <a:p>
            <a:r>
              <a:rPr lang="en-US" altLang="ja-JP" sz="1800" dirty="0">
                <a:solidFill>
                  <a:schemeClr val="accent1"/>
                </a:solidFill>
                <a:effectLst/>
                <a:latin typeface="Cambria" panose="02040503050406030204" pitchFamily="18" charset="0"/>
                <a:ea typeface="Cambria" panose="02040503050406030204" pitchFamily="18" charset="0"/>
                <a:cs typeface="ＭＳ Ｐゴシック" panose="020B0600070205080204" pitchFamily="50" charset="-128"/>
              </a:rPr>
              <a:t>AI cannot take responsibility.</a:t>
            </a:r>
            <a:endParaRPr lang="ja-JP" altLang="ja-JP" sz="1800" dirty="0">
              <a:solidFill>
                <a:schemeClr val="accent1"/>
              </a:solidFill>
              <a:effectLst/>
              <a:latin typeface="Cambria" panose="02040503050406030204" pitchFamily="18" charset="0"/>
              <a:ea typeface="ＭＳ Ｐゴシック" panose="020B0600070205080204" pitchFamily="50" charset="-128"/>
              <a:cs typeface="ＭＳ Ｐゴシック" panose="020B0600070205080204" pitchFamily="50" charset="-128"/>
            </a:endParaRPr>
          </a:p>
          <a:p>
            <a:r>
              <a:rPr lang="en-US" altLang="ja-JP" sz="1800" dirty="0">
                <a:effectLst/>
                <a:latin typeface="Cambria" panose="02040503050406030204" pitchFamily="18" charset="0"/>
                <a:ea typeface="Cambria" panose="02040503050406030204" pitchFamily="18" charset="0"/>
                <a:cs typeface="ＭＳ Ｐゴシック" panose="020B0600070205080204" pitchFamily="50" charset="-128"/>
              </a:rPr>
              <a:t>It is no meaning to make AI take responsibility.</a:t>
            </a:r>
            <a:endParaRPr lang="ja-JP" altLang="ja-JP" sz="1800" dirty="0">
              <a:effectLst/>
              <a:latin typeface="Cambria" panose="02040503050406030204" pitchFamily="18" charset="0"/>
              <a:ea typeface="ＭＳ Ｐゴシック" panose="020B0600070205080204" pitchFamily="50" charset="-128"/>
              <a:cs typeface="ＭＳ Ｐゴシック" panose="020B0600070205080204" pitchFamily="50" charset="-128"/>
            </a:endParaRPr>
          </a:p>
          <a:p>
            <a:r>
              <a:rPr lang="en-US" altLang="ja-JP" sz="1800" dirty="0">
                <a:effectLst/>
                <a:latin typeface="Cambria" panose="02040503050406030204" pitchFamily="18" charset="0"/>
                <a:ea typeface="Cambria" panose="02040503050406030204" pitchFamily="18" charset="0"/>
                <a:cs typeface="ＭＳ Ｐゴシック" panose="020B0600070205080204" pitchFamily="50" charset="-128"/>
              </a:rPr>
              <a:t>While on the other hand, Humans or Professionals can take responsibility to work.</a:t>
            </a:r>
            <a:endParaRPr lang="ja-JP" altLang="ja-JP" sz="1800" dirty="0">
              <a:effectLst/>
              <a:latin typeface="Cambria" panose="02040503050406030204" pitchFamily="18" charset="0"/>
              <a:ea typeface="ＭＳ Ｐゴシック" panose="020B0600070205080204" pitchFamily="50" charset="-128"/>
              <a:cs typeface="ＭＳ Ｐゴシック" panose="020B0600070205080204" pitchFamily="50" charset="-128"/>
            </a:endParaRPr>
          </a:p>
          <a:p>
            <a:r>
              <a:rPr lang="en-US" altLang="ja-JP" sz="1800" dirty="0">
                <a:effectLst/>
                <a:latin typeface="Cambria" panose="02040503050406030204" pitchFamily="18" charset="0"/>
                <a:ea typeface="Cambria" panose="02040503050406030204" pitchFamily="18" charset="0"/>
                <a:cs typeface="ＭＳ Ｐゴシック" panose="020B0600070205080204" pitchFamily="50" charset="-128"/>
              </a:rPr>
              <a:t> </a:t>
            </a:r>
            <a:endParaRPr lang="ja-JP" altLang="ja-JP" sz="1800" dirty="0">
              <a:effectLst/>
              <a:latin typeface="Cambria" panose="02040503050406030204" pitchFamily="18" charset="0"/>
              <a:ea typeface="ＭＳ Ｐゴシック" panose="020B0600070205080204" pitchFamily="50" charset="-128"/>
              <a:cs typeface="ＭＳ Ｐゴシック" panose="020B0600070205080204" pitchFamily="50" charset="-128"/>
            </a:endParaRPr>
          </a:p>
          <a:p>
            <a:r>
              <a:rPr lang="en-US" altLang="ja-JP" sz="1800" dirty="0">
                <a:solidFill>
                  <a:schemeClr val="accent1"/>
                </a:solidFill>
                <a:effectLst/>
                <a:latin typeface="Cambria" panose="02040503050406030204" pitchFamily="18" charset="0"/>
                <a:ea typeface="Cambria" panose="02040503050406030204" pitchFamily="18" charset="0"/>
                <a:cs typeface="ＭＳ Ｐゴシック" panose="020B0600070205080204" pitchFamily="50" charset="-128"/>
              </a:rPr>
              <a:t>System's essence is to take responsibilities.</a:t>
            </a:r>
            <a:endParaRPr lang="ja-JP" altLang="ja-JP" sz="1800" dirty="0">
              <a:solidFill>
                <a:schemeClr val="accent1"/>
              </a:solidFill>
              <a:effectLst/>
              <a:latin typeface="Cambria" panose="02040503050406030204" pitchFamily="18" charset="0"/>
              <a:ea typeface="ＭＳ Ｐゴシック" panose="020B0600070205080204" pitchFamily="50" charset="-128"/>
              <a:cs typeface="ＭＳ Ｐゴシック" panose="020B0600070205080204" pitchFamily="50" charset="-128"/>
            </a:endParaRPr>
          </a:p>
          <a:p>
            <a:r>
              <a:rPr lang="en-US" altLang="ja-JP" sz="1800" dirty="0">
                <a:effectLst/>
                <a:latin typeface="Cambria" panose="02040503050406030204" pitchFamily="18" charset="0"/>
                <a:ea typeface="Cambria" panose="02040503050406030204" pitchFamily="18" charset="0"/>
                <a:cs typeface="ＭＳ Ｐゴシック" panose="020B0600070205080204" pitchFamily="50" charset="-128"/>
              </a:rPr>
              <a:t>Systems can be defined as a configuration of responsibilities.</a:t>
            </a:r>
            <a:endParaRPr lang="ja-JP" altLang="ja-JP" sz="1800" dirty="0">
              <a:effectLst/>
              <a:latin typeface="Cambria" panose="02040503050406030204" pitchFamily="18" charset="0"/>
              <a:ea typeface="ＭＳ Ｐゴシック" panose="020B0600070205080204" pitchFamily="50" charset="-128"/>
              <a:cs typeface="ＭＳ Ｐゴシック" panose="020B0600070205080204" pitchFamily="50" charset="-128"/>
            </a:endParaRPr>
          </a:p>
          <a:p>
            <a:endParaRPr lang="en-US" altLang="ja-JP" dirty="0">
              <a:latin typeface="Cambria" panose="02040503050406030204" pitchFamily="18" charset="0"/>
              <a:ea typeface="Cambria" panose="02040503050406030204" pitchFamily="18" charset="0"/>
              <a:cs typeface="ＭＳ Ｐゴシック" panose="020B0600070205080204" pitchFamily="50" charset="-128"/>
            </a:endParaRPr>
          </a:p>
          <a:p>
            <a:r>
              <a:rPr lang="en-US" altLang="ja-JP" sz="1800" dirty="0">
                <a:solidFill>
                  <a:srgbClr val="00B050"/>
                </a:solidFill>
                <a:effectLst/>
                <a:latin typeface="Cambria" panose="02040503050406030204" pitchFamily="18" charset="0"/>
                <a:ea typeface="Cambria" panose="02040503050406030204" pitchFamily="18" charset="0"/>
                <a:cs typeface="ＭＳ Ｐゴシック" panose="020B0600070205080204" pitchFamily="50" charset="-128"/>
              </a:rPr>
              <a:t>Peter wrote:</a:t>
            </a:r>
            <a:endParaRPr lang="ja-JP" altLang="ja-JP" sz="1800" dirty="0">
              <a:solidFill>
                <a:srgbClr val="00B050"/>
              </a:solidFill>
              <a:effectLst/>
              <a:latin typeface="Cambria" panose="02040503050406030204" pitchFamily="18" charset="0"/>
              <a:ea typeface="ＭＳ Ｐゴシック" panose="020B0600070205080204" pitchFamily="50" charset="-128"/>
              <a:cs typeface="ＭＳ Ｐゴシック" panose="020B0600070205080204" pitchFamily="50" charset="-128"/>
            </a:endParaRPr>
          </a:p>
          <a:p>
            <a:r>
              <a:rPr lang="en-US" altLang="ja-JP" sz="1800" dirty="0">
                <a:solidFill>
                  <a:srgbClr val="00B050"/>
                </a:solidFill>
                <a:effectLst/>
                <a:latin typeface="Cambria" panose="02040503050406030204" pitchFamily="18" charset="0"/>
                <a:ea typeface="Cambria" panose="02040503050406030204" pitchFamily="18" charset="0"/>
                <a:cs typeface="ＭＳ Ｐゴシック" panose="020B0600070205080204" pitchFamily="50" charset="-128"/>
              </a:rPr>
              <a:t>&lt;&lt;I agree that AI cannot take responsibility, because it has no “will” and no “morals”.    At least that is how we have constructed it.  There is talk of building in “guard rails”, but that may just take the form of topics that are “off limits” or kinds of statements that are not allowed.  I suspect that it is equally possible for the designers of these systems to train them to “do good”, or equally the case, to “do evil”.  But it also appears to be the case that these systems have been taught to learn.  As I recall that video talks about ChatGPT teaching itself Persian, and the statement was made that the developers  themselves were really not certain how that could have occurred.  This is an “enigma wrapped in a mystery”, to borrow from Churchill.&gt;&gt;</a:t>
            </a:r>
            <a:endParaRPr lang="ja-JP" altLang="ja-JP" sz="1800" dirty="0">
              <a:effectLst/>
              <a:latin typeface="Cambria" panose="02040503050406030204" pitchFamily="18" charset="0"/>
              <a:ea typeface="ＭＳ Ｐゴシック" panose="020B0600070205080204" pitchFamily="50" charset="-128"/>
              <a:cs typeface="ＭＳ Ｐゴシック" panose="020B0600070205080204" pitchFamily="50" charset="-128"/>
            </a:endParaRPr>
          </a:p>
          <a:p>
            <a:endParaRPr kumimoji="1" lang="ja-JP" altLang="en-US" dirty="0"/>
          </a:p>
        </p:txBody>
      </p:sp>
      <p:sp>
        <p:nvSpPr>
          <p:cNvPr id="5" name="スライド番号プレースホルダー 4">
            <a:extLst>
              <a:ext uri="{FF2B5EF4-FFF2-40B4-BE49-F238E27FC236}">
                <a16:creationId xmlns:a16="http://schemas.microsoft.com/office/drawing/2014/main" id="{5C1FD9E5-1D1A-2ECC-597E-691CCFBF42DA}"/>
              </a:ext>
            </a:extLst>
          </p:cNvPr>
          <p:cNvSpPr>
            <a:spLocks noGrp="1"/>
          </p:cNvSpPr>
          <p:nvPr>
            <p:ph type="sldNum" sz="quarter" idx="12"/>
          </p:nvPr>
        </p:nvSpPr>
        <p:spPr/>
        <p:txBody>
          <a:bodyPr/>
          <a:lstStyle/>
          <a:p>
            <a:fld id="{7BC64D54-1E1A-461D-B9E8-DCA61258D2EC}" type="slidenum">
              <a:rPr kumimoji="1" lang="ja-JP" altLang="en-US" smtClean="0"/>
              <a:t>6</a:t>
            </a:fld>
            <a:endParaRPr kumimoji="1" lang="ja-JP" altLang="en-US"/>
          </a:p>
        </p:txBody>
      </p:sp>
    </p:spTree>
    <p:extLst>
      <p:ext uri="{BB962C8B-B14F-4D97-AF65-F5344CB8AC3E}">
        <p14:creationId xmlns:p14="http://schemas.microsoft.com/office/powerpoint/2010/main" val="978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BDCA0B3-65B5-4546-8F69-222CE76A83FD}"/>
              </a:ext>
            </a:extLst>
          </p:cNvPr>
          <p:cNvSpPr txBox="1"/>
          <p:nvPr/>
        </p:nvSpPr>
        <p:spPr>
          <a:xfrm>
            <a:off x="0" y="476250"/>
            <a:ext cx="12191999" cy="461665"/>
          </a:xfrm>
          <a:prstGeom prst="rect">
            <a:avLst/>
          </a:prstGeom>
          <a:noFill/>
        </p:spPr>
        <p:txBody>
          <a:bodyPr wrap="square" rtlCol="0">
            <a:spAutoFit/>
          </a:bodyPr>
          <a:lstStyle/>
          <a:p>
            <a:pPr algn="ctr"/>
            <a:r>
              <a:rPr lang="en-US" altLang="ja-JP" sz="2400" b="1" dirty="0">
                <a:solidFill>
                  <a:schemeClr val="accent1"/>
                </a:solidFill>
                <a:latin typeface="Cambria" panose="02040503050406030204" pitchFamily="18" charset="0"/>
                <a:ea typeface="Cambria" panose="02040503050406030204" pitchFamily="18" charset="0"/>
              </a:rPr>
              <a:t>Essential Change from Level 3 to Level 4 on autonomous cars</a:t>
            </a:r>
            <a:endParaRPr kumimoji="1" lang="ja-JP" altLang="en-US" sz="2400" b="1" dirty="0">
              <a:solidFill>
                <a:schemeClr val="accent1"/>
              </a:solidFill>
              <a:latin typeface="Cambria" panose="02040503050406030204" pitchFamily="18" charset="0"/>
            </a:endParaRPr>
          </a:p>
        </p:txBody>
      </p:sp>
      <p:graphicFrame>
        <p:nvGraphicFramePr>
          <p:cNvPr id="3" name="表 3">
            <a:extLst>
              <a:ext uri="{FF2B5EF4-FFF2-40B4-BE49-F238E27FC236}">
                <a16:creationId xmlns:a16="http://schemas.microsoft.com/office/drawing/2014/main" id="{E45A61D9-20B5-C640-89BA-01CC8F08BAD7}"/>
              </a:ext>
            </a:extLst>
          </p:cNvPr>
          <p:cNvGraphicFramePr>
            <a:graphicFrameLocks noGrp="1"/>
          </p:cNvGraphicFramePr>
          <p:nvPr>
            <p:extLst>
              <p:ext uri="{D42A27DB-BD31-4B8C-83A1-F6EECF244321}">
                <p14:modId xmlns:p14="http://schemas.microsoft.com/office/powerpoint/2010/main" val="3328346891"/>
              </p:ext>
            </p:extLst>
          </p:nvPr>
        </p:nvGraphicFramePr>
        <p:xfrm>
          <a:off x="708024" y="1342179"/>
          <a:ext cx="10798175" cy="4754880"/>
        </p:xfrm>
        <a:graphic>
          <a:graphicData uri="http://schemas.openxmlformats.org/drawingml/2006/table">
            <a:tbl>
              <a:tblPr firstRow="1" bandRow="1">
                <a:tableStyleId>{5940675A-B579-460E-94D1-54222C63F5DA}</a:tableStyleId>
              </a:tblPr>
              <a:tblGrid>
                <a:gridCol w="1758951">
                  <a:extLst>
                    <a:ext uri="{9D8B030D-6E8A-4147-A177-3AD203B41FA5}">
                      <a16:colId xmlns:a16="http://schemas.microsoft.com/office/drawing/2014/main" val="2003264701"/>
                    </a:ext>
                  </a:extLst>
                </a:gridCol>
                <a:gridCol w="4514850">
                  <a:extLst>
                    <a:ext uri="{9D8B030D-6E8A-4147-A177-3AD203B41FA5}">
                      <a16:colId xmlns:a16="http://schemas.microsoft.com/office/drawing/2014/main" val="2823650381"/>
                    </a:ext>
                  </a:extLst>
                </a:gridCol>
                <a:gridCol w="4524374">
                  <a:extLst>
                    <a:ext uri="{9D8B030D-6E8A-4147-A177-3AD203B41FA5}">
                      <a16:colId xmlns:a16="http://schemas.microsoft.com/office/drawing/2014/main" val="725054941"/>
                    </a:ext>
                  </a:extLst>
                </a:gridCol>
              </a:tblGrid>
              <a:tr h="244004">
                <a:tc>
                  <a:txBody>
                    <a:bodyPr/>
                    <a:lstStyle/>
                    <a:p>
                      <a:endParaRPr kumimoji="1" lang="ja-JP" altLang="en-US" b="1" dirty="0">
                        <a:latin typeface="Cambria" panose="02040503050406030204" pitchFamily="18" charset="0"/>
                      </a:endParaRPr>
                    </a:p>
                  </a:txBody>
                  <a:tcPr>
                    <a:solidFill>
                      <a:schemeClr val="accent6">
                        <a:lumMod val="40000"/>
                        <a:lumOff val="60000"/>
                      </a:schemeClr>
                    </a:solidFill>
                  </a:tcPr>
                </a:tc>
                <a:tc>
                  <a:txBody>
                    <a:bodyPr/>
                    <a:lstStyle/>
                    <a:p>
                      <a:r>
                        <a:rPr kumimoji="1" lang="en-US" altLang="ja-JP" b="1" dirty="0">
                          <a:latin typeface="Cambria" panose="02040503050406030204" pitchFamily="18" charset="0"/>
                          <a:ea typeface="Cambria" panose="02040503050406030204" pitchFamily="18" charset="0"/>
                        </a:rPr>
                        <a:t>Level 3 Autonomous Car</a:t>
                      </a:r>
                      <a:endParaRPr kumimoji="1" lang="ja-JP" altLang="en-US" b="1" dirty="0">
                        <a:latin typeface="Cambria" panose="02040503050406030204" pitchFamily="18" charset="0"/>
                      </a:endParaRPr>
                    </a:p>
                  </a:txBody>
                  <a:tcPr>
                    <a:solidFill>
                      <a:schemeClr val="accent6">
                        <a:lumMod val="40000"/>
                        <a:lumOff val="60000"/>
                      </a:schemeClr>
                    </a:solidFill>
                  </a:tcPr>
                </a:tc>
                <a:tc>
                  <a:txBody>
                    <a:bodyPr/>
                    <a:lstStyle/>
                    <a:p>
                      <a:r>
                        <a:rPr kumimoji="1" lang="en-US" altLang="ja-JP" b="1" dirty="0">
                          <a:latin typeface="Cambria" panose="02040503050406030204" pitchFamily="18" charset="0"/>
                          <a:ea typeface="Cambria" panose="02040503050406030204" pitchFamily="18" charset="0"/>
                        </a:rPr>
                        <a:t>Level 4 Autonomous Car</a:t>
                      </a:r>
                      <a:endParaRPr kumimoji="1" lang="ja-JP" altLang="en-US" b="1" dirty="0">
                        <a:latin typeface="Cambria" panose="02040503050406030204" pitchFamily="18" charset="0"/>
                      </a:endParaRPr>
                    </a:p>
                  </a:txBody>
                  <a:tcPr>
                    <a:solidFill>
                      <a:schemeClr val="accent6">
                        <a:lumMod val="40000"/>
                        <a:lumOff val="60000"/>
                      </a:schemeClr>
                    </a:solidFill>
                  </a:tcPr>
                </a:tc>
                <a:extLst>
                  <a:ext uri="{0D108BD9-81ED-4DB2-BD59-A6C34878D82A}">
                    <a16:rowId xmlns:a16="http://schemas.microsoft.com/office/drawing/2014/main" val="570291142"/>
                  </a:ext>
                </a:extLst>
              </a:tr>
              <a:tr h="481119">
                <a:tc>
                  <a:txBody>
                    <a:bodyPr/>
                    <a:lstStyle/>
                    <a:p>
                      <a:r>
                        <a:rPr kumimoji="1" lang="en-US" altLang="ja-JP" dirty="0">
                          <a:latin typeface="Cambria" panose="02040503050406030204" pitchFamily="18" charset="0"/>
                          <a:ea typeface="Cambria" panose="02040503050406030204" pitchFamily="18" charset="0"/>
                        </a:rPr>
                        <a:t>Definition</a:t>
                      </a:r>
                      <a:endParaRPr kumimoji="1" lang="ja-JP" altLang="en-US" dirty="0">
                        <a:latin typeface="Cambria" panose="02040503050406030204" pitchFamily="18" charset="0"/>
                      </a:endParaRPr>
                    </a:p>
                  </a:txBody>
                  <a:tcPr/>
                </a:tc>
                <a:tc>
                  <a:txBody>
                    <a:bodyPr/>
                    <a:lstStyle/>
                    <a:p>
                      <a:r>
                        <a:rPr kumimoji="1" lang="en-US" altLang="ja-JP" dirty="0">
                          <a:latin typeface="Cambria" panose="02040503050406030204" pitchFamily="18" charset="0"/>
                        </a:rPr>
                        <a:t>The system performs all driving operations under defined conditions. However, if it is difficult to continue automatic operation, the driver must return to driving at any time at the request of the system (the system is the primary driver, and the driver if it is difficult to continue operation)</a:t>
                      </a:r>
                      <a:endParaRPr kumimoji="1" lang="ja-JP" altLang="en-US" dirty="0">
                        <a:latin typeface="Cambria" panose="02040503050406030204" pitchFamily="18" charset="0"/>
                      </a:endParaRPr>
                    </a:p>
                  </a:txBody>
                  <a:tcPr/>
                </a:tc>
                <a:tc>
                  <a:txBody>
                    <a:bodyPr/>
                    <a:lstStyle/>
                    <a:p>
                      <a:r>
                        <a:rPr kumimoji="1" lang="en-US" altLang="ja-JP" dirty="0">
                          <a:latin typeface="Cambria" panose="02040503050406030204" pitchFamily="18" charset="0"/>
                        </a:rPr>
                        <a:t>In a limited area that meets specific driving environment conditions, the automatic A state in which the automatic guided vehicle replaces the entire driving operation in a limited area that meets certain driving environment conditions.</a:t>
                      </a:r>
                      <a:endParaRPr kumimoji="1" lang="ja-JP" altLang="en-US" dirty="0">
                        <a:latin typeface="Cambria" panose="02040503050406030204" pitchFamily="18" charset="0"/>
                      </a:endParaRPr>
                    </a:p>
                  </a:txBody>
                  <a:tcPr/>
                </a:tc>
                <a:extLst>
                  <a:ext uri="{0D108BD9-81ED-4DB2-BD59-A6C34878D82A}">
                    <a16:rowId xmlns:a16="http://schemas.microsoft.com/office/drawing/2014/main" val="1212550119"/>
                  </a:ext>
                </a:extLst>
              </a:tr>
              <a:tr h="370840">
                <a:tc>
                  <a:txBody>
                    <a:bodyPr/>
                    <a:lstStyle/>
                    <a:p>
                      <a:r>
                        <a:rPr kumimoji="1" lang="en-US" altLang="ja-JP" dirty="0">
                          <a:latin typeface="Cambria" panose="02040503050406030204" pitchFamily="18" charset="0"/>
                          <a:ea typeface="Cambria" panose="02040503050406030204" pitchFamily="18" charset="0"/>
                        </a:rPr>
                        <a:t>Responsibility</a:t>
                      </a:r>
                    </a:p>
                    <a:p>
                      <a:r>
                        <a:rPr kumimoji="1" lang="en-US" altLang="ja-JP" dirty="0">
                          <a:latin typeface="Cambria" panose="02040503050406030204" pitchFamily="18" charset="0"/>
                          <a:ea typeface="Cambria" panose="02040503050406030204" pitchFamily="18" charset="0"/>
                        </a:rPr>
                        <a:t>to accident</a:t>
                      </a:r>
                      <a:endParaRPr kumimoji="1" lang="ja-JP" altLang="en-US" dirty="0">
                        <a:latin typeface="Cambria" panose="02040503050406030204" pitchFamily="18" charset="0"/>
                      </a:endParaRPr>
                    </a:p>
                  </a:txBody>
                  <a:tcPr/>
                </a:tc>
                <a:tc>
                  <a:txBody>
                    <a:bodyPr/>
                    <a:lstStyle/>
                    <a:p>
                      <a:r>
                        <a:rPr kumimoji="1" lang="en-US" altLang="ja-JP" b="1" dirty="0">
                          <a:solidFill>
                            <a:srgbClr val="FF0000"/>
                          </a:solidFill>
                          <a:latin typeface="Cambria" panose="02040503050406030204" pitchFamily="18" charset="0"/>
                          <a:ea typeface="Cambria" panose="02040503050406030204" pitchFamily="18" charset="0"/>
                        </a:rPr>
                        <a:t>Drivers</a:t>
                      </a:r>
                      <a:endParaRPr kumimoji="1" lang="ja-JP" altLang="en-US" b="1" dirty="0">
                        <a:solidFill>
                          <a:srgbClr val="FF0000"/>
                        </a:solidFill>
                        <a:latin typeface="Cambria" panose="02040503050406030204" pitchFamily="18" charset="0"/>
                      </a:endParaRPr>
                    </a:p>
                  </a:txBody>
                  <a:tcPr/>
                </a:tc>
                <a:tc>
                  <a:txBody>
                    <a:bodyPr/>
                    <a:lstStyle/>
                    <a:p>
                      <a:r>
                        <a:rPr kumimoji="1" lang="en-US" altLang="ja-JP" b="1" strike="sngStrike" dirty="0">
                          <a:solidFill>
                            <a:srgbClr val="FF0000"/>
                          </a:solidFill>
                          <a:latin typeface="Cambria" panose="02040503050406030204" pitchFamily="18" charset="0"/>
                          <a:ea typeface="Cambria" panose="02040503050406030204" pitchFamily="18" charset="0"/>
                        </a:rPr>
                        <a:t>Manufacturer </a:t>
                      </a:r>
                    </a:p>
                    <a:p>
                      <a:r>
                        <a:rPr kumimoji="1" lang="en-US" altLang="ja-JP" dirty="0">
                          <a:latin typeface="Cambria" panose="02040503050406030204" pitchFamily="18" charset="0"/>
                          <a:ea typeface="Cambria" panose="02040503050406030204" pitchFamily="18" charset="0"/>
                        </a:rPr>
                        <a:t>Impossible because of too much vehicles</a:t>
                      </a:r>
                    </a:p>
                    <a:p>
                      <a:endParaRPr kumimoji="1" lang="en-US" altLang="ja-JP" dirty="0">
                        <a:latin typeface="Cambria" panose="02040503050406030204" pitchFamily="18" charset="0"/>
                        <a:ea typeface="Cambria" panose="02040503050406030204" pitchFamily="18" charset="0"/>
                      </a:endParaRPr>
                    </a:p>
                    <a:p>
                      <a:r>
                        <a:rPr kumimoji="1" lang="en-US" altLang="ja-JP" dirty="0">
                          <a:latin typeface="Cambria" panose="02040503050406030204" pitchFamily="18" charset="0"/>
                          <a:ea typeface="Cambria" panose="02040503050406030204" pitchFamily="18" charset="0"/>
                        </a:rPr>
                        <a:t>So, autonomous cars will be sold to  </a:t>
                      </a:r>
                    </a:p>
                    <a:p>
                      <a:r>
                        <a:rPr kumimoji="1" lang="en-US" altLang="ja-JP" b="1" dirty="0">
                          <a:solidFill>
                            <a:srgbClr val="FF0000"/>
                          </a:solidFill>
                          <a:latin typeface="Cambria" panose="02040503050406030204" pitchFamily="18" charset="0"/>
                          <a:ea typeface="Cambria" panose="02040503050406030204" pitchFamily="18" charset="0"/>
                        </a:rPr>
                        <a:t>Mobility-Service Companies </a:t>
                      </a:r>
                      <a:r>
                        <a:rPr kumimoji="1" lang="en-US" altLang="ja-JP" dirty="0">
                          <a:latin typeface="Cambria" panose="02040503050406030204" pitchFamily="18" charset="0"/>
                          <a:ea typeface="Cambria" panose="02040503050406030204" pitchFamily="18" charset="0"/>
                        </a:rPr>
                        <a:t>(Areal and small)</a:t>
                      </a:r>
                    </a:p>
                  </a:txBody>
                  <a:tcPr/>
                </a:tc>
                <a:extLst>
                  <a:ext uri="{0D108BD9-81ED-4DB2-BD59-A6C34878D82A}">
                    <a16:rowId xmlns:a16="http://schemas.microsoft.com/office/drawing/2014/main" val="3542411718"/>
                  </a:ext>
                </a:extLst>
              </a:tr>
              <a:tr h="370840">
                <a:tc>
                  <a:txBody>
                    <a:bodyPr/>
                    <a:lstStyle/>
                    <a:p>
                      <a:r>
                        <a:rPr kumimoji="1" lang="en-US" altLang="ja-JP" dirty="0">
                          <a:latin typeface="Cambria" panose="02040503050406030204" pitchFamily="18" charset="0"/>
                        </a:rPr>
                        <a:t>System design</a:t>
                      </a:r>
                      <a:endParaRPr kumimoji="1" lang="ja-JP" altLang="en-US" dirty="0">
                        <a:latin typeface="Cambria" panose="02040503050406030204" pitchFamily="18" charset="0"/>
                      </a:endParaRPr>
                    </a:p>
                  </a:txBody>
                  <a:tcPr/>
                </a:tc>
                <a:tc>
                  <a:txBody>
                    <a:bodyPr/>
                    <a:lstStyle/>
                    <a:p>
                      <a:r>
                        <a:rPr kumimoji="1" lang="en-US" altLang="ja-JP" dirty="0">
                          <a:latin typeface="Cambria" panose="02040503050406030204" pitchFamily="18" charset="0"/>
                        </a:rPr>
                        <a:t>Design cars that the driver will want.</a:t>
                      </a:r>
                      <a:endParaRPr kumimoji="1" lang="ja-JP" altLang="en-US" dirty="0">
                        <a:latin typeface="Cambria" panose="02040503050406030204" pitchFamily="18" charset="0"/>
                      </a:endParaRPr>
                    </a:p>
                  </a:txBody>
                  <a:tcPr/>
                </a:tc>
                <a:tc>
                  <a:txBody>
                    <a:bodyPr/>
                    <a:lstStyle/>
                    <a:p>
                      <a:r>
                        <a:rPr kumimoji="1" lang="en-US" altLang="ja-JP" dirty="0">
                          <a:latin typeface="Cambria" panose="02040503050406030204" pitchFamily="18" charset="0"/>
                        </a:rPr>
                        <a:t>Design cars that the mobility-service companies can take responsibility.</a:t>
                      </a:r>
                    </a:p>
                  </a:txBody>
                  <a:tcPr/>
                </a:tc>
                <a:extLst>
                  <a:ext uri="{0D108BD9-81ED-4DB2-BD59-A6C34878D82A}">
                    <a16:rowId xmlns:a16="http://schemas.microsoft.com/office/drawing/2014/main" val="1154601216"/>
                  </a:ext>
                </a:extLst>
              </a:tr>
            </a:tbl>
          </a:graphicData>
        </a:graphic>
      </p:graphicFrame>
      <p:sp>
        <p:nvSpPr>
          <p:cNvPr id="4" name="テキスト ボックス 3">
            <a:extLst>
              <a:ext uri="{FF2B5EF4-FFF2-40B4-BE49-F238E27FC236}">
                <a16:creationId xmlns:a16="http://schemas.microsoft.com/office/drawing/2014/main" id="{4F526419-D491-9A9A-C29D-C4017DBB9A18}"/>
              </a:ext>
            </a:extLst>
          </p:cNvPr>
          <p:cNvSpPr txBox="1"/>
          <p:nvPr/>
        </p:nvSpPr>
        <p:spPr>
          <a:xfrm>
            <a:off x="646031" y="6248153"/>
            <a:ext cx="10369551" cy="369332"/>
          </a:xfrm>
          <a:prstGeom prst="rect">
            <a:avLst/>
          </a:prstGeom>
          <a:noFill/>
        </p:spPr>
        <p:txBody>
          <a:bodyPr wrap="square" rtlCol="0">
            <a:spAutoFit/>
          </a:bodyPr>
          <a:lstStyle/>
          <a:p>
            <a:r>
              <a:rPr kumimoji="1" lang="en-US" altLang="ja-JP" dirty="0">
                <a:latin typeface="Cambria" panose="02040503050406030204" pitchFamily="18" charset="0"/>
                <a:ea typeface="Cambria" panose="02040503050406030204" pitchFamily="18" charset="0"/>
              </a:rPr>
              <a:t>Therefore, a system </a:t>
            </a:r>
            <a:r>
              <a:rPr lang="en-US" altLang="ja-JP" dirty="0">
                <a:latin typeface="Cambria" panose="02040503050406030204" pitchFamily="18" charset="0"/>
                <a:ea typeface="Cambria" panose="02040503050406030204" pitchFamily="18" charset="0"/>
              </a:rPr>
              <a:t>may be</a:t>
            </a:r>
            <a:r>
              <a:rPr kumimoji="1" lang="en-US" altLang="ja-JP" dirty="0">
                <a:latin typeface="Cambria" panose="02040503050406030204" pitchFamily="18" charset="0"/>
                <a:ea typeface="Cambria" panose="02040503050406030204" pitchFamily="18" charset="0"/>
              </a:rPr>
              <a:t> defined by responsibilities (?).</a:t>
            </a:r>
            <a:endParaRPr kumimoji="1" lang="ja-JP" altLang="en-US" dirty="0">
              <a:latin typeface="Cambria" panose="02040503050406030204" pitchFamily="18" charset="0"/>
            </a:endParaRPr>
          </a:p>
        </p:txBody>
      </p:sp>
      <p:sp>
        <p:nvSpPr>
          <p:cNvPr id="5" name="スライド番号プレースホルダー 4">
            <a:extLst>
              <a:ext uri="{FF2B5EF4-FFF2-40B4-BE49-F238E27FC236}">
                <a16:creationId xmlns:a16="http://schemas.microsoft.com/office/drawing/2014/main" id="{A60FE74A-BCCE-E85B-44D0-4C33B75FAC20}"/>
              </a:ext>
            </a:extLst>
          </p:cNvPr>
          <p:cNvSpPr>
            <a:spLocks noGrp="1"/>
          </p:cNvSpPr>
          <p:nvPr>
            <p:ph type="sldNum" sz="quarter" idx="12"/>
          </p:nvPr>
        </p:nvSpPr>
        <p:spPr/>
        <p:txBody>
          <a:bodyPr/>
          <a:lstStyle/>
          <a:p>
            <a:fld id="{7BC64D54-1E1A-461D-B9E8-DCA61258D2EC}" type="slidenum">
              <a:rPr kumimoji="1" lang="ja-JP" altLang="en-US" smtClean="0"/>
              <a:t>7</a:t>
            </a:fld>
            <a:endParaRPr kumimoji="1" lang="ja-JP" altLang="en-US"/>
          </a:p>
        </p:txBody>
      </p:sp>
    </p:spTree>
    <p:extLst>
      <p:ext uri="{BB962C8B-B14F-4D97-AF65-F5344CB8AC3E}">
        <p14:creationId xmlns:p14="http://schemas.microsoft.com/office/powerpoint/2010/main" val="354133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2"/>
          </p:nvPr>
        </p:nvSpPr>
        <p:spPr bwMode="auto">
          <a:xfrm>
            <a:off x="0" y="6553200"/>
            <a:ext cx="1731963" cy="268288"/>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82628" tIns="41315" rIns="82628" bIns="41315" numCol="1" anchor="ctr" anchorCtr="0" compatLnSpc="1">
            <a:prstTxWarp prst="textNoShape">
              <a:avLst/>
            </a:prstTxWarp>
          </a:bodyPr>
          <a:lstStyle>
            <a:defPPr>
              <a:defRPr lang="en-US"/>
            </a:defPPr>
            <a:lvl1pPr algn="l" rtl="0" eaLnBrk="0" fontAlgn="base" hangingPunct="0">
              <a:spcBef>
                <a:spcPct val="0"/>
              </a:spcBef>
              <a:spcAft>
                <a:spcPct val="0"/>
              </a:spcAft>
              <a:defRPr sz="1000" b="0" kern="1200">
                <a:solidFill>
                  <a:srgbClr val="333399"/>
                </a:solidFill>
                <a:latin typeface="Arial" pitchFamily="26" charset="0"/>
                <a:ea typeface="ＭＳ Ｐゴシック" pitchFamily="26" charset="-128"/>
                <a:cs typeface="ＭＳ Ｐゴシック" pitchFamily="26" charset="-128"/>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r>
              <a:rPr lang="en-US"/>
              <a:t>12 Dec 2022</a:t>
            </a:r>
            <a:endParaRPr lang="en-US" sz="1000" b="0">
              <a:solidFill>
                <a:srgbClr val="333399"/>
              </a:solidFill>
            </a:endParaRPr>
          </a:p>
        </p:txBody>
      </p:sp>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76201"/>
            <a:ext cx="1295400" cy="56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8" name="Rectangle 5"/>
          <p:cNvSpPr>
            <a:spLocks noChangeArrowheads="1"/>
          </p:cNvSpPr>
          <p:nvPr/>
        </p:nvSpPr>
        <p:spPr bwMode="auto">
          <a:xfrm>
            <a:off x="1524000" y="0"/>
            <a:ext cx="1371600" cy="609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a:p>
        </p:txBody>
      </p:sp>
      <p:sp>
        <p:nvSpPr>
          <p:cNvPr id="16389" name="Rectangle 6"/>
          <p:cNvSpPr>
            <a:spLocks noChangeArrowheads="1"/>
          </p:cNvSpPr>
          <p:nvPr/>
        </p:nvSpPr>
        <p:spPr bwMode="auto">
          <a:xfrm>
            <a:off x="9220200" y="0"/>
            <a:ext cx="1447800" cy="6858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a:p>
        </p:txBody>
      </p:sp>
      <p:sp>
        <p:nvSpPr>
          <p:cNvPr id="16390" name="Rectangle 7"/>
          <p:cNvSpPr>
            <a:spLocks noChangeArrowheads="1"/>
          </p:cNvSpPr>
          <p:nvPr/>
        </p:nvSpPr>
        <p:spPr bwMode="auto">
          <a:xfrm>
            <a:off x="1524000" y="6248400"/>
            <a:ext cx="1371600" cy="609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a:p>
        </p:txBody>
      </p:sp>
      <p:sp>
        <p:nvSpPr>
          <p:cNvPr id="16391" name="Rectangle 8"/>
          <p:cNvSpPr>
            <a:spLocks noChangeArrowheads="1"/>
          </p:cNvSpPr>
          <p:nvPr/>
        </p:nvSpPr>
        <p:spPr bwMode="auto">
          <a:xfrm>
            <a:off x="9296400" y="6248400"/>
            <a:ext cx="1371600" cy="609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a:p>
        </p:txBody>
      </p:sp>
      <p:sp>
        <p:nvSpPr>
          <p:cNvPr id="16392" name="Rectangle 9"/>
          <p:cNvSpPr>
            <a:spLocks noChangeArrowheads="1"/>
          </p:cNvSpPr>
          <p:nvPr/>
        </p:nvSpPr>
        <p:spPr bwMode="auto">
          <a:xfrm>
            <a:off x="1905000" y="609600"/>
            <a:ext cx="8534400" cy="609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a:p>
        </p:txBody>
      </p:sp>
      <p:sp>
        <p:nvSpPr>
          <p:cNvPr id="929803" name="Text Box 11"/>
          <p:cNvSpPr txBox="1">
            <a:spLocks noChangeArrowheads="1"/>
          </p:cNvSpPr>
          <p:nvPr/>
        </p:nvSpPr>
        <p:spPr bwMode="auto">
          <a:xfrm>
            <a:off x="2292351" y="1006476"/>
            <a:ext cx="7597775" cy="3108543"/>
          </a:xfrm>
          <a:prstGeom prst="rect">
            <a:avLst/>
          </a:prstGeom>
          <a:noFill/>
          <a:ln w="76200">
            <a:solidFill>
              <a:srgbClr val="000099"/>
            </a:solidFill>
            <a:miter lim="800000"/>
            <a:headEnd type="none" w="sm" len="sm"/>
            <a:tailEnd type="none" w="sm" len="sm"/>
          </a:ln>
          <a:effec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sz="2800" dirty="0">
              <a:solidFill>
                <a:srgbClr val="000099"/>
              </a:solidFill>
              <a:effectLst>
                <a:outerShdw blurRad="38100" dist="38100" dir="2700000" algn="tl">
                  <a:srgbClr val="DDDDDD"/>
                </a:outerShdw>
              </a:effectLst>
            </a:endParaRPr>
          </a:p>
          <a:p>
            <a:pPr algn="ctr"/>
            <a:r>
              <a:rPr lang="en-US" sz="3200" dirty="0">
                <a:solidFill>
                  <a:srgbClr val="000099"/>
                </a:solidFill>
                <a:effectLst>
                  <a:outerShdw blurRad="38100" dist="38100" dir="2700000" algn="tl">
                    <a:srgbClr val="DDDDDD"/>
                  </a:outerShdw>
                </a:effectLst>
              </a:rPr>
              <a:t>CCSDS System Engineering</a:t>
            </a:r>
          </a:p>
          <a:p>
            <a:pPr algn="ctr"/>
            <a:r>
              <a:rPr lang="en-US" sz="3200" dirty="0">
                <a:solidFill>
                  <a:srgbClr val="000099"/>
                </a:solidFill>
                <a:effectLst>
                  <a:outerShdw blurRad="38100" dist="38100" dir="2700000" algn="tl">
                    <a:srgbClr val="DDDDDD"/>
                  </a:outerShdw>
                </a:effectLst>
              </a:rPr>
              <a:t>Area (SEA): System Architecture WG (SAWG)</a:t>
            </a:r>
          </a:p>
          <a:p>
            <a:pPr algn="ctr"/>
            <a:r>
              <a:rPr lang="en-US" sz="3200" dirty="0">
                <a:solidFill>
                  <a:srgbClr val="000099"/>
                </a:solidFill>
                <a:effectLst>
                  <a:outerShdw blurRad="38100" dist="38100" dir="2700000" algn="tl">
                    <a:srgbClr val="DDDDDD"/>
                  </a:outerShdw>
                </a:effectLst>
              </a:rPr>
              <a:t>RASDS Update Views</a:t>
            </a:r>
          </a:p>
          <a:p>
            <a:pPr algn="ctr"/>
            <a:endParaRPr lang="en-US" sz="4000" dirty="0">
              <a:solidFill>
                <a:srgbClr val="000099"/>
              </a:solidFill>
              <a:effectLst>
                <a:outerShdw blurRad="38100" dist="38100" dir="2700000" algn="tl">
                  <a:srgbClr val="DDDDDD"/>
                </a:outerShdw>
              </a:effectLst>
            </a:endParaRPr>
          </a:p>
        </p:txBody>
      </p:sp>
      <p:sp>
        <p:nvSpPr>
          <p:cNvPr id="16394" name="Text Box 12"/>
          <p:cNvSpPr txBox="1">
            <a:spLocks noChangeArrowheads="1"/>
          </p:cNvSpPr>
          <p:nvPr/>
        </p:nvSpPr>
        <p:spPr bwMode="auto">
          <a:xfrm>
            <a:off x="2214934" y="4511099"/>
            <a:ext cx="7914539"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dirty="0">
              <a:solidFill>
                <a:srgbClr val="000099"/>
              </a:solidFill>
            </a:endParaRPr>
          </a:p>
          <a:p>
            <a:pPr algn="ctr"/>
            <a:r>
              <a:rPr lang="en-US" dirty="0">
                <a:solidFill>
                  <a:srgbClr val="000099"/>
                </a:solidFill>
              </a:rPr>
              <a:t>Peter Shames, SEA AD</a:t>
            </a:r>
          </a:p>
          <a:p>
            <a:pPr algn="ctr"/>
            <a:r>
              <a:rPr lang="en-US" sz="2000" dirty="0">
                <a:solidFill>
                  <a:srgbClr val="000099"/>
                </a:solidFill>
              </a:rPr>
              <a:t>Fred </a:t>
            </a:r>
            <a:r>
              <a:rPr lang="en-US" sz="2000" dirty="0" err="1">
                <a:solidFill>
                  <a:srgbClr val="000099"/>
                </a:solidFill>
              </a:rPr>
              <a:t>Slane</a:t>
            </a:r>
            <a:r>
              <a:rPr lang="en-US" sz="2000" dirty="0">
                <a:solidFill>
                  <a:srgbClr val="000099"/>
                </a:solidFill>
              </a:rPr>
              <a:t>, Ramon </a:t>
            </a:r>
            <a:r>
              <a:rPr lang="en-US" sz="2000" dirty="0" err="1">
                <a:solidFill>
                  <a:srgbClr val="000099"/>
                </a:solidFill>
              </a:rPr>
              <a:t>Krosley</a:t>
            </a:r>
            <a:r>
              <a:rPr lang="en-US" sz="2000" dirty="0">
                <a:solidFill>
                  <a:srgbClr val="000099"/>
                </a:solidFill>
              </a:rPr>
              <a:t>, Costin </a:t>
            </a:r>
            <a:r>
              <a:rPr lang="en-US" sz="2000" dirty="0" err="1">
                <a:solidFill>
                  <a:srgbClr val="000099"/>
                </a:solidFill>
              </a:rPr>
              <a:t>Radulescu</a:t>
            </a:r>
            <a:r>
              <a:rPr lang="en-US" sz="2000" dirty="0">
                <a:solidFill>
                  <a:srgbClr val="000099"/>
                </a:solidFill>
              </a:rPr>
              <a:t>, Christian </a:t>
            </a:r>
            <a:r>
              <a:rPr lang="en-US" sz="2000" dirty="0" err="1">
                <a:solidFill>
                  <a:srgbClr val="000099"/>
                </a:solidFill>
              </a:rPr>
              <a:t>Stangl</a:t>
            </a:r>
            <a:endParaRPr lang="en-US" sz="2000" dirty="0">
              <a:solidFill>
                <a:srgbClr val="000099"/>
              </a:solidFill>
            </a:endParaRPr>
          </a:p>
          <a:p>
            <a:pPr algn="ctr"/>
            <a:endParaRPr lang="en-US" sz="1000" u="sng" dirty="0">
              <a:solidFill>
                <a:schemeClr val="accent1"/>
              </a:solidFill>
            </a:endParaRPr>
          </a:p>
          <a:p>
            <a:pPr algn="ctr"/>
            <a:r>
              <a:rPr lang="en-US" sz="1800" dirty="0">
                <a:solidFill>
                  <a:srgbClr val="000099"/>
                </a:solidFill>
              </a:rPr>
              <a:t>12 Dec 2022</a:t>
            </a:r>
            <a:endParaRPr lang="en-US" sz="1200" u="sng" dirty="0">
              <a:solidFill>
                <a:srgbClr val="0033C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2209800" y="508862"/>
            <a:ext cx="7772400" cy="854075"/>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a:lstStyle>
            <a:lvl1pPr algn="ctr" eaLnBrk="0" hangingPunct="0">
              <a:lnSpc>
                <a:spcPct val="90000"/>
              </a:lnSpc>
              <a:defRPr sz="2500">
                <a:solidFill>
                  <a:srgbClr val="0099A6"/>
                </a:solidFill>
                <a:latin typeface="+mj-lt"/>
                <a:ea typeface="ＭＳ Ｐゴシック" pitchFamily="26" charset="-128"/>
                <a:cs typeface="ＭＳ Ｐゴシック" pitchFamily="26" charset="-128"/>
              </a:defRPr>
            </a:lvl1pPr>
            <a:lvl2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2pPr>
            <a:lvl3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3pPr>
            <a:lvl4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4pPr>
            <a:lvl5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5pPr>
            <a:lvl6pPr marL="457200" algn="ctr" eaLnBrk="0" fontAlgn="base" hangingPunct="0">
              <a:lnSpc>
                <a:spcPct val="90000"/>
              </a:lnSpc>
              <a:spcBef>
                <a:spcPct val="0"/>
              </a:spcBef>
              <a:spcAft>
                <a:spcPct val="0"/>
              </a:spcAft>
              <a:defRPr sz="2500">
                <a:solidFill>
                  <a:schemeClr val="hlink"/>
                </a:solidFill>
                <a:latin typeface="Arial" pitchFamily="-107" charset="0"/>
              </a:defRPr>
            </a:lvl6pPr>
            <a:lvl7pPr marL="914400" algn="ctr" eaLnBrk="0" fontAlgn="base" hangingPunct="0">
              <a:lnSpc>
                <a:spcPct val="90000"/>
              </a:lnSpc>
              <a:spcBef>
                <a:spcPct val="0"/>
              </a:spcBef>
              <a:spcAft>
                <a:spcPct val="0"/>
              </a:spcAft>
              <a:defRPr sz="2500">
                <a:solidFill>
                  <a:schemeClr val="hlink"/>
                </a:solidFill>
                <a:latin typeface="Arial" pitchFamily="-107" charset="0"/>
              </a:defRPr>
            </a:lvl7pPr>
            <a:lvl8pPr marL="1371600" algn="ctr" eaLnBrk="0" fontAlgn="base" hangingPunct="0">
              <a:lnSpc>
                <a:spcPct val="90000"/>
              </a:lnSpc>
              <a:spcBef>
                <a:spcPct val="0"/>
              </a:spcBef>
              <a:spcAft>
                <a:spcPct val="0"/>
              </a:spcAft>
              <a:defRPr sz="2500">
                <a:solidFill>
                  <a:schemeClr val="hlink"/>
                </a:solidFill>
                <a:latin typeface="Arial" pitchFamily="-107" charset="0"/>
              </a:defRPr>
            </a:lvl8pPr>
            <a:lvl9pPr marL="1828800" algn="ctr" eaLnBrk="0" fontAlgn="base" hangingPunct="0">
              <a:lnSpc>
                <a:spcPct val="90000"/>
              </a:lnSpc>
              <a:spcBef>
                <a:spcPct val="0"/>
              </a:spcBef>
              <a:spcAft>
                <a:spcPct val="0"/>
              </a:spcAft>
              <a:defRPr sz="2500">
                <a:solidFill>
                  <a:schemeClr val="hlink"/>
                </a:solidFill>
                <a:latin typeface="Arial" pitchFamily="-107" charset="0"/>
              </a:defRPr>
            </a:lvl9pPr>
          </a:lstStyle>
          <a:p>
            <a:r>
              <a:rPr lang="en-US" dirty="0"/>
              <a:t>System Architecture Model Objectives</a:t>
            </a:r>
          </a:p>
        </p:txBody>
      </p:sp>
      <p:sp>
        <p:nvSpPr>
          <p:cNvPr id="12293" name="Text Box 5"/>
          <p:cNvSpPr txBox="1">
            <a:spLocks noChangeArrowheads="1"/>
          </p:cNvSpPr>
          <p:nvPr/>
        </p:nvSpPr>
        <p:spPr bwMode="auto">
          <a:xfrm>
            <a:off x="2209800" y="1080361"/>
            <a:ext cx="7772400" cy="56007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imes New Roman" charset="0"/>
                <a:ea typeface="ＭＳ Ｐゴシック" charset="0"/>
                <a:cs typeface="ＭＳ Ｐゴシック" charset="0"/>
              </a:defRPr>
            </a:lvl9pPr>
          </a:lstStyle>
          <a:p>
            <a:r>
              <a:rPr lang="en-US" sz="1600" dirty="0"/>
              <a:t>"Modeling, in the broadest sense, is the </a:t>
            </a:r>
            <a:r>
              <a:rPr lang="en-US" sz="1600" dirty="0">
                <a:highlight>
                  <a:srgbClr val="00FF00"/>
                </a:highlight>
              </a:rPr>
              <a:t>cost-effective use</a:t>
            </a:r>
            <a:r>
              <a:rPr lang="en-US" sz="1600" dirty="0"/>
              <a:t> of something in place of something else for some cognitive purpose. It allows us to use something that </a:t>
            </a:r>
            <a:r>
              <a:rPr lang="en-US" sz="1600" dirty="0">
                <a:highlight>
                  <a:srgbClr val="FFFF00"/>
                </a:highlight>
              </a:rPr>
              <a:t>is simpler, safer or cheaper </a:t>
            </a:r>
            <a:r>
              <a:rPr lang="en-US" sz="1600" dirty="0"/>
              <a:t>than reality instead of reality for some purpose. </a:t>
            </a:r>
          </a:p>
          <a:p>
            <a:r>
              <a:rPr lang="en-US" sz="1600" dirty="0"/>
              <a:t>A model represents reality for the given purpose; the model is an abstraction of reality in the sense that it cannot represent all aspects of reality. This allows us to deal with the world in a simplified manner, avoiding the complexity, danger and irreversibility of reality." </a:t>
            </a:r>
          </a:p>
          <a:p>
            <a:endParaRPr lang="en-US" sz="1800" dirty="0">
              <a:highlight>
                <a:srgbClr val="00FFFF"/>
              </a:highlight>
            </a:endParaRPr>
          </a:p>
          <a:p>
            <a:pPr lvl="1"/>
            <a:r>
              <a:rPr lang="en-US" sz="1400" dirty="0">
                <a:highlight>
                  <a:srgbClr val="00FFFF"/>
                </a:highlight>
              </a:rPr>
              <a:t>Rothenberg, Jeff. “The Nature of Modeling”, RAND, https://</a:t>
            </a:r>
            <a:r>
              <a:rPr lang="en-US" sz="1400" dirty="0" err="1">
                <a:highlight>
                  <a:srgbClr val="00FFFF"/>
                </a:highlight>
              </a:rPr>
              <a:t>www.rand.org</a:t>
            </a:r>
            <a:r>
              <a:rPr lang="en-US" sz="1400" dirty="0">
                <a:highlight>
                  <a:srgbClr val="00FFFF"/>
                </a:highlight>
              </a:rPr>
              <a:t>/content/dam/rand/pubs/notes/2007/N3027.pdf</a:t>
            </a:r>
          </a:p>
          <a:p>
            <a:pPr marL="0" indent="0">
              <a:lnSpc>
                <a:spcPct val="90000"/>
              </a:lnSpc>
              <a:spcBef>
                <a:spcPts val="600"/>
              </a:spcBef>
              <a:defRPr/>
            </a:pPr>
            <a:endParaRPr lang="en-US" sz="1800" dirty="0">
              <a:latin typeface="Arial" charset="0"/>
            </a:endParaRPr>
          </a:p>
          <a:p>
            <a:pPr>
              <a:lnSpc>
                <a:spcPct val="90000"/>
              </a:lnSpc>
              <a:spcBef>
                <a:spcPts val="600"/>
              </a:spcBef>
              <a:buFont typeface="Arial" charset="0"/>
              <a:buChar char="•"/>
              <a:defRPr/>
            </a:pPr>
            <a:r>
              <a:rPr lang="en-US" sz="1800" dirty="0">
                <a:latin typeface="Arial" charset="0"/>
              </a:rPr>
              <a:t>RASDS provides a modeling framework and methodology, a specific Space System Reference Architecture model …</a:t>
            </a:r>
          </a:p>
          <a:p>
            <a:pPr lvl="1">
              <a:lnSpc>
                <a:spcPct val="90000"/>
              </a:lnSpc>
              <a:spcBef>
                <a:spcPts val="600"/>
              </a:spcBef>
              <a:buFont typeface="Arial" charset="0"/>
              <a:buChar char="•"/>
              <a:defRPr/>
            </a:pPr>
            <a:r>
              <a:rPr lang="en-US" sz="1600" dirty="0">
                <a:latin typeface="Arial" charset="0"/>
              </a:rPr>
              <a:t> Provides clear &amp; unambiguous views of systems architectures</a:t>
            </a:r>
          </a:p>
          <a:p>
            <a:pPr lvl="1">
              <a:lnSpc>
                <a:spcPct val="90000"/>
              </a:lnSpc>
              <a:spcBef>
                <a:spcPts val="600"/>
              </a:spcBef>
              <a:buFont typeface="Arial" charset="0"/>
              <a:buChar char="•"/>
              <a:defRPr/>
            </a:pPr>
            <a:r>
              <a:rPr lang="en-US" sz="1600" dirty="0">
                <a:latin typeface="Arial" charset="0"/>
              </a:rPr>
              <a:t> Shows relationship of design to requirements and driving scenarios</a:t>
            </a:r>
          </a:p>
          <a:p>
            <a:pPr lvl="1">
              <a:lnSpc>
                <a:spcPct val="90000"/>
              </a:lnSpc>
              <a:spcBef>
                <a:spcPts val="600"/>
              </a:spcBef>
              <a:buFont typeface="Arial" charset="0"/>
              <a:buChar char="•"/>
              <a:defRPr/>
            </a:pPr>
            <a:r>
              <a:rPr lang="en-US" sz="1600" dirty="0">
                <a:latin typeface="Arial" charset="0"/>
              </a:rPr>
              <a:t> Separates abstract design from implementation concerns in the model to maintain a degree of freedom to do trades</a:t>
            </a:r>
          </a:p>
          <a:p>
            <a:pPr lvl="1">
              <a:lnSpc>
                <a:spcPct val="90000"/>
              </a:lnSpc>
              <a:spcBef>
                <a:spcPts val="600"/>
              </a:spcBef>
              <a:buFont typeface="Arial" charset="0"/>
              <a:buChar char="•"/>
              <a:defRPr/>
            </a:pPr>
            <a:r>
              <a:rPr lang="en-US" sz="1600" dirty="0">
                <a:latin typeface="Arial" charset="0"/>
              </a:rPr>
              <a:t> Details the model &amp; views to the level appropriate for further systems engineering, supports evolution of the design</a:t>
            </a:r>
          </a:p>
          <a:p>
            <a:pPr lvl="1">
              <a:lnSpc>
                <a:spcPct val="90000"/>
              </a:lnSpc>
              <a:spcBef>
                <a:spcPts val="600"/>
              </a:spcBef>
              <a:buFont typeface="Arial" charset="0"/>
              <a:buChar char="•"/>
              <a:defRPr/>
            </a:pPr>
            <a:r>
              <a:rPr lang="en-US" sz="1600" dirty="0">
                <a:latin typeface="Arial" charset="0"/>
              </a:rPr>
              <a:t> Enables concurrent design of spacecraft, ground systems, science operations, control systems, and their components</a:t>
            </a:r>
          </a:p>
          <a:p>
            <a:pPr>
              <a:lnSpc>
                <a:spcPct val="90000"/>
              </a:lnSpc>
              <a:spcBef>
                <a:spcPts val="600"/>
              </a:spcBef>
              <a:buClr>
                <a:srgbClr val="C403DA"/>
              </a:buClr>
              <a:buFont typeface="Arial" charset="0"/>
              <a:buChar char="•"/>
              <a:defRPr/>
            </a:pPr>
            <a:endParaRPr lang="en-US" sz="1800" dirty="0">
              <a:solidFill>
                <a:srgbClr val="C403DA"/>
              </a:solidFill>
              <a:latin typeface="Arial" charset="0"/>
            </a:endParaRPr>
          </a:p>
          <a:p>
            <a:endParaRPr lang="en-US" sz="1600" dirty="0"/>
          </a:p>
        </p:txBody>
      </p:sp>
      <p:sp>
        <p:nvSpPr>
          <p:cNvPr id="2" name="Date Placeholder 1">
            <a:extLst>
              <a:ext uri="{FF2B5EF4-FFF2-40B4-BE49-F238E27FC236}">
                <a16:creationId xmlns:a16="http://schemas.microsoft.com/office/drawing/2014/main" id="{CFD7D3C6-7601-8E42-B0FC-C0C60B742A7B}"/>
              </a:ext>
            </a:extLst>
          </p:cNvPr>
          <p:cNvSpPr>
            <a:spLocks noGrp="1"/>
          </p:cNvSpPr>
          <p:nvPr>
            <p:ph type="dt" sz="half" idx="2"/>
          </p:nvPr>
        </p:nvSpPr>
        <p:spPr bwMode="auto">
          <a:xfrm>
            <a:off x="0" y="6553200"/>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defPPr>
              <a:defRPr lang="en-US"/>
            </a:defPPr>
            <a:lvl1pPr algn="l" rtl="0" eaLnBrk="0" fontAlgn="base" hangingPunct="0">
              <a:spcBef>
                <a:spcPct val="0"/>
              </a:spcBef>
              <a:spcAft>
                <a:spcPct val="0"/>
              </a:spcAft>
              <a:defRPr sz="1000" b="0" kern="1200">
                <a:solidFill>
                  <a:srgbClr val="333399"/>
                </a:solidFill>
                <a:latin typeface="Arial" pitchFamily="26" charset="0"/>
                <a:ea typeface="ＭＳ Ｐゴシック" pitchFamily="26" charset="-128"/>
                <a:cs typeface="ＭＳ Ｐゴシック" pitchFamily="26" charset="-128"/>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r>
              <a:rPr lang="en-US"/>
              <a:t>12 Dec 2022</a:t>
            </a:r>
            <a:endParaRPr lang="en-US" dirty="0"/>
          </a:p>
        </p:txBody>
      </p:sp>
    </p:spTree>
    <p:extLst>
      <p:ext uri="{BB962C8B-B14F-4D97-AF65-F5344CB8AC3E}">
        <p14:creationId xmlns:p14="http://schemas.microsoft.com/office/powerpoint/2010/main" val="924124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1655</Words>
  <Application>Microsoft Office PowerPoint</Application>
  <PresentationFormat>ワイド画面</PresentationFormat>
  <Paragraphs>255</Paragraphs>
  <Slides>11</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游ゴシック</vt:lpstr>
      <vt:lpstr>游ゴシック Light</vt:lpstr>
      <vt:lpstr>Arial</vt:lpstr>
      <vt:lpstr>Calibri</vt:lpstr>
      <vt:lpstr>Cambria</vt:lpstr>
      <vt:lpstr>Gill Sans MT</vt:lpstr>
      <vt:lpstr>Helvetica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Original RASDS Top Level Object Ontology</vt:lpstr>
      <vt:lpstr>Example Ontology - Formalized Relationships among Terms (Functional Viewpoint example with added Correspondences)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Koki Asari</dc:creator>
  <cp:lastModifiedBy>Koki Asari</cp:lastModifiedBy>
  <cp:revision>4</cp:revision>
  <dcterms:created xsi:type="dcterms:W3CDTF">2023-05-26T05:04:45Z</dcterms:created>
  <dcterms:modified xsi:type="dcterms:W3CDTF">2023-05-27T01:18:37Z</dcterms:modified>
</cp:coreProperties>
</file>