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handoutMasterIdLst>
    <p:handoutMasterId r:id="rId59"/>
  </p:handoutMasterIdLst>
  <p:sldIdLst>
    <p:sldId id="644" r:id="rId2"/>
    <p:sldId id="736" r:id="rId3"/>
    <p:sldId id="5226" r:id="rId4"/>
    <p:sldId id="732" r:id="rId5"/>
    <p:sldId id="730" r:id="rId6"/>
    <p:sldId id="773" r:id="rId7"/>
    <p:sldId id="772" r:id="rId8"/>
    <p:sldId id="296" r:id="rId9"/>
    <p:sldId id="2092" r:id="rId10"/>
    <p:sldId id="372" r:id="rId11"/>
    <p:sldId id="5231" r:id="rId12"/>
    <p:sldId id="2035" r:id="rId13"/>
    <p:sldId id="746" r:id="rId14"/>
    <p:sldId id="494" r:id="rId15"/>
    <p:sldId id="5232" r:id="rId16"/>
    <p:sldId id="297" r:id="rId17"/>
    <p:sldId id="5246" r:id="rId18"/>
    <p:sldId id="747" r:id="rId19"/>
    <p:sldId id="766" r:id="rId20"/>
    <p:sldId id="5233" r:id="rId21"/>
    <p:sldId id="299" r:id="rId22"/>
    <p:sldId id="5247" r:id="rId23"/>
    <p:sldId id="748" r:id="rId24"/>
    <p:sldId id="757" r:id="rId25"/>
    <p:sldId id="495" r:id="rId26"/>
    <p:sldId id="5234" r:id="rId27"/>
    <p:sldId id="2068" r:id="rId28"/>
    <p:sldId id="5248" r:id="rId29"/>
    <p:sldId id="749" r:id="rId30"/>
    <p:sldId id="493" r:id="rId31"/>
    <p:sldId id="5235" r:id="rId32"/>
    <p:sldId id="2060" r:id="rId33"/>
    <p:sldId id="5249" r:id="rId34"/>
    <p:sldId id="750" r:id="rId35"/>
    <p:sldId id="768" r:id="rId36"/>
    <p:sldId id="5236" r:id="rId37"/>
    <p:sldId id="2071" r:id="rId38"/>
    <p:sldId id="5250" r:id="rId39"/>
    <p:sldId id="751" r:id="rId40"/>
    <p:sldId id="5240" r:id="rId41"/>
    <p:sldId id="5241" r:id="rId42"/>
    <p:sldId id="2072" r:id="rId43"/>
    <p:sldId id="5251" r:id="rId44"/>
    <p:sldId id="752" r:id="rId45"/>
    <p:sldId id="2044" r:id="rId46"/>
    <p:sldId id="5242" r:id="rId47"/>
    <p:sldId id="5243" r:id="rId48"/>
    <p:sldId id="2082" r:id="rId49"/>
    <p:sldId id="5252" r:id="rId50"/>
    <p:sldId id="761" r:id="rId51"/>
    <p:sldId id="762" r:id="rId52"/>
    <p:sldId id="770" r:id="rId53"/>
    <p:sldId id="5244" r:id="rId54"/>
    <p:sldId id="2075" r:id="rId55"/>
    <p:sldId id="5253" r:id="rId56"/>
    <p:sldId id="741" r:id="rId57"/>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606"/>
    <a:srgbClr val="3FCCB6"/>
    <a:srgbClr val="FF7C00"/>
    <a:srgbClr val="CCC30C"/>
    <a:srgbClr val="0C8FCC"/>
    <a:srgbClr val="CC0ECC"/>
    <a:srgbClr val="00FF00"/>
    <a:srgbClr val="323399"/>
    <a:srgbClr val="BCE0E3"/>
    <a:srgbClr val="009A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9"/>
    <p:restoredTop sz="99449" autoAdjust="0"/>
  </p:normalViewPr>
  <p:slideViewPr>
    <p:cSldViewPr>
      <p:cViewPr varScale="1">
        <p:scale>
          <a:sx n="164" d="100"/>
          <a:sy n="164" d="100"/>
        </p:scale>
        <p:origin x="736" y="184"/>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19</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21</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25</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27</a:t>
            </a:fld>
            <a:endParaRPr lang="en-GB" altLang="en-US"/>
          </a:p>
        </p:txBody>
      </p:sp>
    </p:spTree>
    <p:extLst>
      <p:ext uri="{BB962C8B-B14F-4D97-AF65-F5344CB8AC3E}">
        <p14:creationId xmlns:p14="http://schemas.microsoft.com/office/powerpoint/2010/main" val="4043482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30</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32</a:t>
            </a:fld>
            <a:endParaRPr lang="en-GB" altLang="en-US"/>
          </a:p>
        </p:txBody>
      </p:sp>
    </p:spTree>
    <p:extLst>
      <p:ext uri="{BB962C8B-B14F-4D97-AF65-F5344CB8AC3E}">
        <p14:creationId xmlns:p14="http://schemas.microsoft.com/office/powerpoint/2010/main" val="288786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35</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37</a:t>
            </a:fld>
            <a:endParaRPr lang="en-GB" altLang="en-US"/>
          </a:p>
        </p:txBody>
      </p:sp>
    </p:spTree>
    <p:extLst>
      <p:ext uri="{BB962C8B-B14F-4D97-AF65-F5344CB8AC3E}">
        <p14:creationId xmlns:p14="http://schemas.microsoft.com/office/powerpoint/2010/main" val="4180299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40</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223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42</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45</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48</a:t>
            </a:fld>
            <a:endParaRPr lang="en-GB" altLang="en-US"/>
          </a:p>
        </p:txBody>
      </p:sp>
    </p:spTree>
    <p:extLst>
      <p:ext uri="{BB962C8B-B14F-4D97-AF65-F5344CB8AC3E}">
        <p14:creationId xmlns:p14="http://schemas.microsoft.com/office/powerpoint/2010/main" val="2721059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52</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54</a:t>
            </a:fld>
            <a:endParaRPr lang="en-GB" altLang="en-US"/>
          </a:p>
        </p:txBody>
      </p:sp>
    </p:spTree>
    <p:extLst>
      <p:ext uri="{BB962C8B-B14F-4D97-AF65-F5344CB8AC3E}">
        <p14:creationId xmlns:p14="http://schemas.microsoft.com/office/powerpoint/2010/main" val="213844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4</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4</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5</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5</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6</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8</a:t>
            </a:fld>
            <a:endParaRPr lang="en-GB" altLang="en-US"/>
          </a:p>
        </p:txBody>
      </p:sp>
    </p:spTree>
    <p:extLst>
      <p:ext uri="{BB962C8B-B14F-4D97-AF65-F5344CB8AC3E}">
        <p14:creationId xmlns:p14="http://schemas.microsoft.com/office/powerpoint/2010/main" val="33867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10</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14</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16</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11 May 2023</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11 May 2023</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11 May 2023</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11 May 2023</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14" imgW="5668166" imgH="809738" progId="">
                  <p:embed/>
                </p:oleObj>
              </mc:Choice>
              <mc:Fallback>
                <p:oleObj name="Bitmap Image" r:id="rId14" imgW="5668166" imgH="809738" progId="">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11 May 2023</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600986"/>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Security Views</a:t>
            </a:r>
          </a:p>
          <a:p>
            <a:pPr algn="ctr"/>
            <a:endParaRPr lang="en-US" dirty="0">
              <a:solidFill>
                <a:srgbClr val="000099"/>
              </a:solidFill>
              <a:effectLst>
                <a:outerShdw blurRad="38100" dist="38100" dir="2700000" algn="tl">
                  <a:srgbClr val="DDDDDD"/>
                </a:outerShdw>
              </a:effectLst>
            </a:endParaRPr>
          </a:p>
          <a:p>
            <a:pPr algn="ctr"/>
            <a:r>
              <a:rPr lang="en-US" dirty="0">
                <a:solidFill>
                  <a:srgbClr val="000099"/>
                </a:solidFill>
                <a:effectLst>
                  <a:outerShdw blurRad="38100" dist="38100" dir="2700000" algn="tl">
                    <a:srgbClr val="DDDDDD"/>
                  </a:outerShdw>
                </a:effectLst>
              </a:rPr>
              <a:t>Edited for: Mark Winstead - coauthor NIST SP 800-160 Vol 1 Rev1</a:t>
            </a:r>
          </a:p>
        </p:txBody>
      </p:sp>
      <p:sp>
        <p:nvSpPr>
          <p:cNvPr id="16394" name="Text Box 12"/>
          <p:cNvSpPr txBox="1">
            <a:spLocks noChangeArrowheads="1"/>
          </p:cNvSpPr>
          <p:nvPr/>
        </p:nvSpPr>
        <p:spPr bwMode="auto">
          <a:xfrm>
            <a:off x="690933" y="4648200"/>
            <a:ext cx="791453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r>
              <a:rPr lang="en-US" sz="2000" dirty="0">
                <a:solidFill>
                  <a:srgbClr val="000099"/>
                </a:solidFill>
              </a:rPr>
              <a:t>Fred </a:t>
            </a:r>
            <a:r>
              <a:rPr lang="en-US" sz="2000" dirty="0" err="1">
                <a:solidFill>
                  <a:srgbClr val="000099"/>
                </a:solidFill>
              </a:rPr>
              <a:t>Slane</a:t>
            </a:r>
            <a:r>
              <a:rPr lang="en-US" sz="2000" dirty="0">
                <a:solidFill>
                  <a:srgbClr val="000099"/>
                </a:solidFill>
              </a:rPr>
              <a:t>, Ramon </a:t>
            </a:r>
            <a:r>
              <a:rPr lang="en-US" sz="2000" dirty="0" err="1">
                <a:solidFill>
                  <a:srgbClr val="000099"/>
                </a:solidFill>
              </a:rPr>
              <a:t>Krosley</a:t>
            </a:r>
            <a:r>
              <a:rPr lang="en-US" sz="2000" dirty="0">
                <a:solidFill>
                  <a:srgbClr val="000099"/>
                </a:solidFill>
              </a:rPr>
              <a:t>, Costin </a:t>
            </a:r>
            <a:r>
              <a:rPr lang="en-US" sz="2000" dirty="0" err="1">
                <a:solidFill>
                  <a:srgbClr val="000099"/>
                </a:solidFill>
              </a:rPr>
              <a:t>Radulescu</a:t>
            </a:r>
            <a:r>
              <a:rPr lang="en-US" sz="2000" dirty="0">
                <a:solidFill>
                  <a:srgbClr val="000099"/>
                </a:solidFill>
              </a:rPr>
              <a:t>, Christian </a:t>
            </a:r>
            <a:r>
              <a:rPr lang="en-US" sz="2000" dirty="0" err="1">
                <a:solidFill>
                  <a:srgbClr val="000099"/>
                </a:solidFill>
              </a:rPr>
              <a:t>Stangl</a:t>
            </a:r>
            <a:endParaRPr lang="en-US" sz="2000" dirty="0">
              <a:solidFill>
                <a:srgbClr val="000099"/>
              </a:solidFill>
            </a:endParaRPr>
          </a:p>
          <a:p>
            <a:pPr algn="ctr"/>
            <a:endParaRPr lang="en-US" sz="1000" u="sng" dirty="0">
              <a:solidFill>
                <a:schemeClr val="accent1"/>
              </a:solidFill>
            </a:endParaRPr>
          </a:p>
          <a:p>
            <a:pPr algn="ctr"/>
            <a:r>
              <a:rPr lang="en-US" sz="1800" dirty="0">
                <a:solidFill>
                  <a:srgbClr val="000099"/>
                </a:solidFill>
              </a:rPr>
              <a:t>24 May 2023</a:t>
            </a: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Set of Object Features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67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How objects are configured</a:t>
            </a:r>
          </a:p>
          <a:p>
            <a:pPr eaLnBrk="1" hangingPunct="1"/>
            <a:r>
              <a:rPr kumimoji="1" lang="en-US" altLang="ja-JP" sz="1800" dirty="0">
                <a:latin typeface="Arial" panose="020B0604020202020204" pitchFamily="34" charset="0"/>
                <a:ea typeface="Osaka" charset="-128"/>
              </a:rPr>
              <a:t>    controlled, and monitored</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Issues</a:t>
            </a:r>
          </a:p>
          <a:p>
            <a:pPr eaLnBrk="1" hangingPunct="1"/>
            <a:r>
              <a:rPr kumimoji="1" lang="en-US" altLang="ja-JP" sz="1800" dirty="0">
                <a:latin typeface="Arial" panose="020B0604020202020204" pitchFamily="34" charset="0"/>
                <a:ea typeface="Osaka" charset="-128"/>
              </a:rPr>
              <a:t>  Resources</a:t>
            </a:r>
          </a:p>
          <a:p>
            <a:pPr eaLnBrk="1" hangingPunct="1"/>
            <a:r>
              <a:rPr kumimoji="1" lang="en-US" altLang="ja-JP" sz="1800" dirty="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C00000"/>
                </a:solidFill>
              </a:rPr>
              <a:t>Example</a:t>
            </a:r>
            <a:r>
              <a:rPr lang="en-US" sz="2000" dirty="0">
                <a:solidFill>
                  <a:srgbClr val="0099A6"/>
                </a:solidFill>
              </a:rPr>
              <a:t> Ontology - Formalized Relationships among Terms</a:t>
            </a:r>
            <a:br>
              <a:rPr lang="en-US" sz="2000" dirty="0">
                <a:solidFill>
                  <a:srgbClr val="0099A6"/>
                </a:solidFill>
              </a:rPr>
            </a:br>
            <a:r>
              <a:rPr lang="en-US" sz="1800" dirty="0">
                <a:solidFill>
                  <a:srgbClr val="FF0000"/>
                </a:solidFill>
              </a:rPr>
              <a:t>(Functional Viewpoint example with added Correspondences)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202088" y="1269344"/>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1783694"/>
            <a:ext cx="1239688" cy="95950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5687863" y="1853571"/>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398397" y="5157651"/>
            <a:ext cx="3080817" cy="1200329"/>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Correspondence</a:t>
            </a:r>
            <a:r>
              <a:rPr lang="en-US" sz="900" dirty="0">
                <a:solidFill>
                  <a:srgbClr val="0070C0"/>
                </a:solidFill>
              </a:rPr>
              <a:t>: A function such that for elements in one viewpoint there is a related element in another viewpoint; the condition of being in conformity from elements in one viewpoint to elements in another. </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41" name="Rounded Rectangle 40">
            <a:extLst>
              <a:ext uri="{FF2B5EF4-FFF2-40B4-BE49-F238E27FC236}">
                <a16:creationId xmlns:a16="http://schemas.microsoft.com/office/drawing/2014/main" id="{0068728D-C6D0-99BC-3C99-886CDEE2841C}"/>
              </a:ext>
            </a:extLst>
          </p:cNvPr>
          <p:cNvSpPr/>
          <p:nvPr/>
        </p:nvSpPr>
        <p:spPr>
          <a:xfrm>
            <a:off x="7239000" y="4419600"/>
            <a:ext cx="114300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42" name="Straight Arrow Connector 41">
            <a:extLst>
              <a:ext uri="{FF2B5EF4-FFF2-40B4-BE49-F238E27FC236}">
                <a16:creationId xmlns:a16="http://schemas.microsoft.com/office/drawing/2014/main" id="{AE0CC6E3-9F37-D21A-0CBE-5F357A099E22}"/>
              </a:ext>
            </a:extLst>
          </p:cNvPr>
          <p:cNvCxnSpPr>
            <a:cxnSpLocks/>
            <a:stCxn id="60" idx="2"/>
            <a:endCxn id="41" idx="0"/>
          </p:cNvCxnSpPr>
          <p:nvPr/>
        </p:nvCxnSpPr>
        <p:spPr>
          <a:xfrm>
            <a:off x="6226519" y="3875685"/>
            <a:ext cx="1583981" cy="54391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F17284B-FA41-69E5-000B-D0730ED6BDA8}"/>
              </a:ext>
            </a:extLst>
          </p:cNvPr>
          <p:cNvSpPr txBox="1"/>
          <p:nvPr/>
        </p:nvSpPr>
        <p:spPr>
          <a:xfrm>
            <a:off x="7018509" y="3868340"/>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51" name="Rounded Rectangle 50">
            <a:extLst>
              <a:ext uri="{FF2B5EF4-FFF2-40B4-BE49-F238E27FC236}">
                <a16:creationId xmlns:a16="http://schemas.microsoft.com/office/drawing/2014/main" id="{E0771077-DD70-A970-7283-26C0F73D3276}"/>
              </a:ext>
            </a:extLst>
          </p:cNvPr>
          <p:cNvSpPr/>
          <p:nvPr/>
        </p:nvSpPr>
        <p:spPr>
          <a:xfrm>
            <a:off x="884871" y="1634860"/>
            <a:ext cx="114300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Table Entry</a:t>
            </a:r>
          </a:p>
        </p:txBody>
      </p:sp>
      <p:cxnSp>
        <p:nvCxnSpPr>
          <p:cNvPr id="55" name="Straight Arrow Connector 54">
            <a:extLst>
              <a:ext uri="{FF2B5EF4-FFF2-40B4-BE49-F238E27FC236}">
                <a16:creationId xmlns:a16="http://schemas.microsoft.com/office/drawing/2014/main" id="{23289028-165F-D470-FD29-E9C48DD4F85C}"/>
              </a:ext>
            </a:extLst>
          </p:cNvPr>
          <p:cNvCxnSpPr>
            <a:cxnSpLocks/>
            <a:endCxn id="51" idx="2"/>
          </p:cNvCxnSpPr>
          <p:nvPr/>
        </p:nvCxnSpPr>
        <p:spPr>
          <a:xfrm flipH="1" flipV="1">
            <a:off x="1456371" y="2149210"/>
            <a:ext cx="677229" cy="81821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7725EFD-9D5C-3EDB-9988-02E0C881BD62}"/>
              </a:ext>
            </a:extLst>
          </p:cNvPr>
          <p:cNvSpPr txBox="1"/>
          <p:nvPr/>
        </p:nvSpPr>
        <p:spPr>
          <a:xfrm>
            <a:off x="1665537" y="2186692"/>
            <a:ext cx="1039563" cy="346249"/>
          </a:xfrm>
          <a:prstGeom prst="rect">
            <a:avLst/>
          </a:prstGeom>
          <a:noFill/>
        </p:spPr>
        <p:txBody>
          <a:bodyPr wrap="square" rtlCol="0">
            <a:spAutoFit/>
          </a:bodyPr>
          <a:lstStyle>
            <a:defPPr>
              <a:defRPr lang="en-US"/>
            </a:defPPr>
            <a:lvl1pPr>
              <a:defRPr sz="825"/>
            </a:lvl1pPr>
          </a:lstStyle>
          <a:p>
            <a:r>
              <a:rPr lang="en-US" dirty="0"/>
              <a:t>Specifies aspects .. (</a:t>
            </a:r>
            <a:r>
              <a:rPr lang="en-US" dirty="0" err="1"/>
              <a:t>corr</a:t>
            </a:r>
            <a:r>
              <a:rPr lang="en-US" dirty="0"/>
              <a:t>)</a:t>
            </a:r>
          </a:p>
        </p:txBody>
      </p:sp>
      <p:sp>
        <p:nvSpPr>
          <p:cNvPr id="10" name="Flowchart: Decision 17">
            <a:extLst>
              <a:ext uri="{FF2B5EF4-FFF2-40B4-BE49-F238E27FC236}">
                <a16:creationId xmlns:a16="http://schemas.microsoft.com/office/drawing/2014/main" id="{EA434AE0-460F-EB5D-C7F5-09C37EF50649}"/>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19" name="TextBox 18">
            <a:extLst>
              <a:ext uri="{FF2B5EF4-FFF2-40B4-BE49-F238E27FC236}">
                <a16:creationId xmlns:a16="http://schemas.microsoft.com/office/drawing/2014/main" id="{7019DB81-C955-F25A-FCB7-90B0CDA94121}"/>
              </a:ext>
            </a:extLst>
          </p:cNvPr>
          <p:cNvSpPr txBox="1"/>
          <p:nvPr/>
        </p:nvSpPr>
        <p:spPr>
          <a:xfrm>
            <a:off x="4135504" y="5491520"/>
            <a:ext cx="4708688" cy="646331"/>
          </a:xfrm>
          <a:prstGeom prst="rect">
            <a:avLst/>
          </a:prstGeom>
          <a:noFill/>
        </p:spPr>
        <p:txBody>
          <a:bodyPr wrap="square">
            <a:spAutoFit/>
          </a:bodyPr>
          <a:lstStyle/>
          <a:p>
            <a:pPr lvl="1"/>
            <a:r>
              <a:rPr lang="en-US" sz="1200" u="sng" dirty="0">
                <a:solidFill>
                  <a:srgbClr val="C00000"/>
                </a:solidFill>
              </a:rPr>
              <a:t>Correspondence</a:t>
            </a:r>
            <a:r>
              <a:rPr lang="en-US" sz="1200" dirty="0">
                <a:solidFill>
                  <a:srgbClr val="C00000"/>
                </a:solidFill>
              </a:rPr>
              <a:t> (</a:t>
            </a:r>
            <a:r>
              <a:rPr lang="en-US" sz="1200" dirty="0" err="1">
                <a:solidFill>
                  <a:srgbClr val="C00000"/>
                </a:solidFill>
              </a:rPr>
              <a:t>corr</a:t>
            </a:r>
            <a:r>
              <a:rPr lang="en-US" sz="1200" dirty="0">
                <a:solidFill>
                  <a:srgbClr val="C00000"/>
                </a:solidFill>
              </a:rPr>
              <a:t>): Colored objects shown with dashed lines are formally defined in other viewpoints and are referenced by correspondence </a:t>
            </a:r>
          </a:p>
        </p:txBody>
      </p:sp>
    </p:spTree>
    <p:extLst>
      <p:ext uri="{BB962C8B-B14F-4D97-AF65-F5344CB8AC3E}">
        <p14:creationId xmlns:p14="http://schemas.microsoft.com/office/powerpoint/2010/main" val="183989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a:t>
            </a:r>
            <a:r>
              <a:rPr lang="en-US" sz="1400" dirty="0">
                <a:solidFill>
                  <a:srgbClr val="FF0000"/>
                </a:solidFill>
              </a:rPr>
              <a:t>functions</a:t>
            </a:r>
            <a:r>
              <a:rPr lang="en-US" sz="1400" dirty="0"/>
              <a:t>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11 May 2023</a:t>
            </a:r>
            <a:endParaRPr lang="en-US" altLang="en-US" sz="1000" b="0" dirty="0"/>
          </a:p>
        </p:txBody>
      </p:sp>
    </p:spTree>
    <p:extLst>
      <p:ext uri="{BB962C8B-B14F-4D97-AF65-F5344CB8AC3E}">
        <p14:creationId xmlns:p14="http://schemas.microsoft.com/office/powerpoint/2010/main" val="28506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334000"/>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types,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information objects are found (by correspondence)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253787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Performance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(Functional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535027" y="1305142"/>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4448175" y="1819492"/>
            <a:ext cx="1572627" cy="923708"/>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59843" y="2959113"/>
            <a:ext cx="813043" cy="346249"/>
          </a:xfrm>
          <a:prstGeom prst="rect">
            <a:avLst/>
          </a:prstGeom>
          <a:noFill/>
        </p:spPr>
        <p:txBody>
          <a:bodyPr wrap="none" rtlCol="0">
            <a:spAutoFit/>
          </a:bodyPr>
          <a:lstStyle/>
          <a:p>
            <a:r>
              <a:rPr lang="en-US" sz="825" dirty="0"/>
              <a:t>Produces / </a:t>
            </a:r>
          </a:p>
          <a:p>
            <a:r>
              <a:rPr lang="en-US" sz="825" dirty="0"/>
              <a:t>Consumes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766319" y="1859377"/>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65" name="Rounded Rectangle 64">
            <a:extLst>
              <a:ext uri="{FF2B5EF4-FFF2-40B4-BE49-F238E27FC236}">
                <a16:creationId xmlns:a16="http://schemas.microsoft.com/office/drawing/2014/main" id="{AFB2EF3D-79C4-F786-2D6E-6BDA89A03D64}"/>
              </a:ext>
            </a:extLst>
          </p:cNvPr>
          <p:cNvSpPr/>
          <p:nvPr/>
        </p:nvSpPr>
        <p:spPr>
          <a:xfrm>
            <a:off x="1752600" y="1299960"/>
            <a:ext cx="121920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Requirement</a:t>
            </a:r>
          </a:p>
        </p:txBody>
      </p:sp>
      <p:cxnSp>
        <p:nvCxnSpPr>
          <p:cNvPr id="66" name="Straight Arrow Connector 65">
            <a:extLst>
              <a:ext uri="{FF2B5EF4-FFF2-40B4-BE49-F238E27FC236}">
                <a16:creationId xmlns:a16="http://schemas.microsoft.com/office/drawing/2014/main" id="{C9BD4A1C-D595-BF01-6FA0-200C023C12FD}"/>
              </a:ext>
            </a:extLst>
          </p:cNvPr>
          <p:cNvCxnSpPr>
            <a:cxnSpLocks/>
            <a:stCxn id="65" idx="2"/>
            <a:endCxn id="12" idx="0"/>
          </p:cNvCxnSpPr>
          <p:nvPr/>
        </p:nvCxnSpPr>
        <p:spPr>
          <a:xfrm>
            <a:off x="2362200" y="1814310"/>
            <a:ext cx="2085975" cy="92889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2C8ADFD-9D47-731F-1B2E-BED7FE2E5805}"/>
              </a:ext>
            </a:extLst>
          </p:cNvPr>
          <p:cNvSpPr txBox="1"/>
          <p:nvPr/>
        </p:nvSpPr>
        <p:spPr>
          <a:xfrm>
            <a:off x="2978275" y="1783096"/>
            <a:ext cx="871537" cy="346249"/>
          </a:xfrm>
          <a:prstGeom prst="rect">
            <a:avLst/>
          </a:prstGeom>
          <a:noFill/>
        </p:spPr>
        <p:txBody>
          <a:bodyPr wrap="square" rtlCol="0">
            <a:spAutoFit/>
          </a:bodyPr>
          <a:lstStyle/>
          <a:p>
            <a:r>
              <a:rPr lang="en-US" sz="825" dirty="0"/>
              <a:t>Fulfilled by 1.. (</a:t>
            </a:r>
            <a:r>
              <a:rPr lang="en-US" sz="825" dirty="0" err="1"/>
              <a:t>corr</a:t>
            </a:r>
            <a:r>
              <a:rPr lang="en-US" sz="825" dirty="0"/>
              <a:t>)</a:t>
            </a:r>
          </a:p>
        </p:txBody>
      </p:sp>
      <p:sp>
        <p:nvSpPr>
          <p:cNvPr id="76" name="Flowchart: Decision 17">
            <a:extLst>
              <a:ext uri="{FF2B5EF4-FFF2-40B4-BE49-F238E27FC236}">
                <a16:creationId xmlns:a16="http://schemas.microsoft.com/office/drawing/2014/main" id="{EEA1BE6E-F847-0B30-FD9C-572B5C253C02}"/>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F9C17A35-58B2-BDFB-EDE0-369EFC90F73F}"/>
              </a:ext>
            </a:extLst>
          </p:cNvPr>
          <p:cNvSpPr/>
          <p:nvPr/>
        </p:nvSpPr>
        <p:spPr>
          <a:xfrm>
            <a:off x="7239000" y="4419600"/>
            <a:ext cx="114300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9" name="Straight Arrow Connector 8">
            <a:extLst>
              <a:ext uri="{FF2B5EF4-FFF2-40B4-BE49-F238E27FC236}">
                <a16:creationId xmlns:a16="http://schemas.microsoft.com/office/drawing/2014/main" id="{502997EB-E796-2C4B-CBEE-E70091E1720F}"/>
              </a:ext>
            </a:extLst>
          </p:cNvPr>
          <p:cNvCxnSpPr>
            <a:cxnSpLocks/>
            <a:stCxn id="60" idx="2"/>
            <a:endCxn id="8" idx="0"/>
          </p:cNvCxnSpPr>
          <p:nvPr/>
        </p:nvCxnSpPr>
        <p:spPr>
          <a:xfrm>
            <a:off x="6226519" y="3875685"/>
            <a:ext cx="1583981" cy="54391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28FABFF-EE29-0D52-DC9A-CC2EC6F83EA5}"/>
              </a:ext>
            </a:extLst>
          </p:cNvPr>
          <p:cNvSpPr txBox="1"/>
          <p:nvPr/>
        </p:nvSpPr>
        <p:spPr>
          <a:xfrm>
            <a:off x="7018509" y="3868340"/>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11" name="Rectangle 10">
            <a:extLst>
              <a:ext uri="{FF2B5EF4-FFF2-40B4-BE49-F238E27FC236}">
                <a16:creationId xmlns:a16="http://schemas.microsoft.com/office/drawing/2014/main" id="{EBE6AF22-C9B8-F707-D687-AB35C1341B5C}"/>
              </a:ext>
            </a:extLst>
          </p:cNvPr>
          <p:cNvSpPr/>
          <p:nvPr/>
        </p:nvSpPr>
        <p:spPr>
          <a:xfrm>
            <a:off x="271983" y="5567072"/>
            <a:ext cx="3919017" cy="784830"/>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Behavior</a:t>
            </a:r>
            <a:r>
              <a:rPr lang="en-US" sz="900" dirty="0">
                <a:solidFill>
                  <a:srgbClr val="0070C0"/>
                </a:solidFill>
              </a:rPr>
              <a:t>: A set of actions performed by an object for some purpose. </a:t>
            </a:r>
          </a:p>
        </p:txBody>
      </p:sp>
    </p:spTree>
    <p:extLst>
      <p:ext uri="{BB962C8B-B14F-4D97-AF65-F5344CB8AC3E}">
        <p14:creationId xmlns:p14="http://schemas.microsoft.com/office/powerpoint/2010/main" val="79279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978400"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Data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Tree>
    <p:extLst>
      <p:ext uri="{BB962C8B-B14F-4D97-AF65-F5344CB8AC3E}">
        <p14:creationId xmlns:p14="http://schemas.microsoft.com/office/powerpoint/2010/main" val="1578505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E33-EA12-4025-FF68-5DFF89873D44}"/>
              </a:ext>
            </a:extLst>
          </p:cNvPr>
          <p:cNvSpPr>
            <a:spLocks noGrp="1"/>
          </p:cNvSpPr>
          <p:nvPr>
            <p:ph type="title"/>
          </p:nvPr>
        </p:nvSpPr>
        <p:spPr>
          <a:xfrm>
            <a:off x="457200" y="36512"/>
            <a:ext cx="8229600" cy="1143000"/>
          </a:xfrm>
        </p:spPr>
        <p:txBody>
          <a:bodyPr vert="horz"/>
          <a:lstStyle/>
          <a:p>
            <a:r>
              <a:rPr lang="en-US" sz="2000" dirty="0">
                <a:solidFill>
                  <a:srgbClr val="0099A6"/>
                </a:solidFill>
              </a:rPr>
              <a:t>RASDS++ Security Aspects</a:t>
            </a:r>
            <a:br>
              <a:rPr lang="en-US" sz="2000" dirty="0">
                <a:solidFill>
                  <a:srgbClr val="0099A6"/>
                </a:solidFill>
              </a:rPr>
            </a:br>
            <a:r>
              <a:rPr lang="en-US" sz="2000" dirty="0">
                <a:solidFill>
                  <a:srgbClr val="0099A6"/>
                </a:solidFill>
              </a:rPr>
              <a:t>Functional Viewpoint</a:t>
            </a:r>
          </a:p>
        </p:txBody>
      </p:sp>
      <p:sp>
        <p:nvSpPr>
          <p:cNvPr id="4" name="Content Placeholder 3">
            <a:extLst>
              <a:ext uri="{FF2B5EF4-FFF2-40B4-BE49-F238E27FC236}">
                <a16:creationId xmlns:a16="http://schemas.microsoft.com/office/drawing/2014/main" id="{931B4110-24D2-D6DF-66D9-82343793B06C}"/>
              </a:ext>
            </a:extLst>
          </p:cNvPr>
          <p:cNvSpPr>
            <a:spLocks noGrp="1"/>
          </p:cNvSpPr>
          <p:nvPr>
            <p:ph idx="1"/>
          </p:nvPr>
        </p:nvSpPr>
        <p:spPr/>
        <p:txBody>
          <a:bodyPr/>
          <a:lstStyle/>
          <a:p>
            <a:r>
              <a:rPr lang="en-US" dirty="0"/>
              <a:t>Specific security functions</a:t>
            </a:r>
          </a:p>
          <a:p>
            <a:pPr lvl="1"/>
            <a:r>
              <a:rPr lang="en-US" dirty="0"/>
              <a:t>Authentication</a:t>
            </a:r>
          </a:p>
          <a:p>
            <a:pPr lvl="1"/>
            <a:r>
              <a:rPr lang="en-US" dirty="0"/>
              <a:t>Encryption</a:t>
            </a:r>
          </a:p>
          <a:p>
            <a:pPr lvl="1"/>
            <a:r>
              <a:rPr lang="en-US" dirty="0"/>
              <a:t>Risk assessment</a:t>
            </a:r>
          </a:p>
          <a:p>
            <a:pPr lvl="1"/>
            <a:r>
              <a:rPr lang="en-US" dirty="0"/>
              <a:t>Threat assessment</a:t>
            </a:r>
          </a:p>
          <a:p>
            <a:pPr lvl="1"/>
            <a:r>
              <a:rPr lang="en-US" dirty="0"/>
              <a:t>Monitoring</a:t>
            </a:r>
          </a:p>
          <a:p>
            <a:pPr lvl="1"/>
            <a:r>
              <a:rPr lang="en-US" dirty="0"/>
              <a:t>Identity management / ICAM</a:t>
            </a:r>
          </a:p>
          <a:p>
            <a:pPr lvl="1"/>
            <a:r>
              <a:rPr lang="en-US" dirty="0"/>
              <a:t>Application management</a:t>
            </a:r>
          </a:p>
          <a:p>
            <a:pPr lvl="1"/>
            <a:r>
              <a:rPr lang="en-US" dirty="0"/>
              <a:t>Network management</a:t>
            </a:r>
          </a:p>
          <a:p>
            <a:pPr lvl="1"/>
            <a:r>
              <a:rPr lang="en-US" dirty="0" err="1"/>
              <a:t>etc</a:t>
            </a:r>
            <a:endParaRPr lang="en-US" dirty="0"/>
          </a:p>
          <a:p>
            <a:pPr lvl="1"/>
            <a:endParaRPr lang="en-US" dirty="0"/>
          </a:p>
        </p:txBody>
      </p:sp>
      <p:sp>
        <p:nvSpPr>
          <p:cNvPr id="3" name="Date Placeholder 2">
            <a:extLst>
              <a:ext uri="{FF2B5EF4-FFF2-40B4-BE49-F238E27FC236}">
                <a16:creationId xmlns:a16="http://schemas.microsoft.com/office/drawing/2014/main" id="{9A53BA46-851E-8B36-B016-E5C65B237068}"/>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22066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syntax and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8992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(transformations, access)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3207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r>
              <a:rPr kumimoji="1" lang="en-US" altLang="ja-JP" sz="1600" b="0" dirty="0">
                <a:solidFill>
                  <a:schemeClr val="bg1">
                    <a:lumMod val="65000"/>
                  </a:schemeClr>
                </a:solidFill>
                <a:latin typeface="Arial" panose="020B0604020202020204" pitchFamily="34" charset="0"/>
                <a:ea typeface="Osaka" charset="-128"/>
              </a:rPr>
              <a:t>  Type conversion</a:t>
            </a:r>
          </a:p>
          <a:p>
            <a:r>
              <a:rPr kumimoji="1" lang="en-US" altLang="ja-JP" sz="1600" b="0" dirty="0">
                <a:solidFill>
                  <a:schemeClr val="bg1">
                    <a:lumMod val="65000"/>
                  </a:schemeClr>
                </a:solidFill>
                <a:latin typeface="Arial" panose="020B0604020202020204" pitchFamily="34" charset="0"/>
                <a:ea typeface="Osaka" charset="-128"/>
              </a:rPr>
              <a:t>  Access / security</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p:txBody>
      </p:sp>
    </p:spTree>
    <p:extLst>
      <p:ext uri="{BB962C8B-B14F-4D97-AF65-F5344CB8AC3E}">
        <p14:creationId xmlns:p14="http://schemas.microsoft.com/office/powerpoint/2010/main" val="63834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11 May 2023</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(ISO 13537) was published in Sept 2008</a:t>
            </a:r>
          </a:p>
          <a:p>
            <a:pPr lvl="1"/>
            <a:r>
              <a:rPr lang="en-US" sz="1600" dirty="0">
                <a:latin typeface="Arial" charset="0"/>
                <a:ea typeface="ＭＳ Ｐゴシック" charset="0"/>
                <a:cs typeface="ＭＳ Ｐゴシック" charset="0"/>
              </a:rPr>
              <a:t>RASDS included five viewpoints: Enterprise, Functional, Connectivity (nodes &amp; links), Protocols, and Information</a:t>
            </a:r>
          </a:p>
          <a:p>
            <a:pPr lvl="1"/>
            <a:r>
              <a:rPr lang="en-US" sz="1600" dirty="0">
                <a:latin typeface="Arial" charset="0"/>
                <a:ea typeface="ＭＳ Ｐゴシック" charset="0"/>
                <a:cs typeface="ＭＳ Ｐゴシック" charset="0"/>
              </a:rPr>
              <a:t>RASDS++ is now being revised to add Services, Physical (components &amp; connectors), and Operations, and to augment Enterprise</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RASDS++ aligns with ISO 42010-2022 and also ISO 10746 (RM-ODP)</a:t>
            </a:r>
          </a:p>
          <a:p>
            <a:pPr lvl="1"/>
            <a:r>
              <a:rPr lang="en-US" sz="1600" dirty="0">
                <a:latin typeface="Arial" charset="0"/>
                <a:ea typeface="ＭＳ Ｐゴシック" charset="0"/>
                <a:cs typeface="ＭＳ Ｐゴシック" charset="0"/>
              </a:rPr>
              <a:t>Viewpoints, view, correspondence, and related terminology and concepts are direct from ISO 42010</a:t>
            </a:r>
          </a:p>
          <a:p>
            <a:pPr lvl="1"/>
            <a:r>
              <a:rPr lang="en-US" sz="1600" dirty="0">
                <a:latin typeface="Arial" charset="0"/>
                <a:ea typeface="ＭＳ Ｐゴシック" charset="0"/>
                <a:cs typeface="ＭＳ Ｐゴシック" charset="0"/>
              </a:rPr>
              <a:t>The initial set of viewpoints were derived from ISO 10746, with adaptations to include protocol stacks and nodes/links suitable for systems that operate terrestrially and in deep space</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This presentation introduces the RASDS++ viewpoints, concepts, and terminology</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It adds a focus on the security aspects of a system, or system of systems, architecture </a:t>
            </a:r>
            <a:endParaRPr lang="en-US" sz="1600" dirty="0"/>
          </a:p>
          <a:p>
            <a:pPr lvl="1"/>
            <a:r>
              <a:rPr lang="en-US" sz="1600" dirty="0">
                <a:latin typeface="Arial" charset="0"/>
                <a:ea typeface="ＭＳ Ｐゴシック" charset="0"/>
                <a:cs typeface="ＭＳ Ｐゴシック" charset="0"/>
              </a:rPr>
              <a:t>Each viewpoint is used to address a specific set of security topics in the context of an entire systems architecture</a:t>
            </a:r>
          </a:p>
          <a:p>
            <a:pPr lvl="1"/>
            <a:r>
              <a:rPr lang="en-US" sz="1600" dirty="0">
                <a:latin typeface="Arial" charset="0"/>
                <a:ea typeface="ＭＳ Ｐゴシック" charset="0"/>
                <a:cs typeface="ＭＳ Ｐゴシック" charset="0"/>
              </a:rPr>
              <a:t>The materials have been condensed to focus on the security aspects</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(Information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500933" y="4044765"/>
            <a:ext cx="1410984"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Representation</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49812" y="2743200"/>
            <a:ext cx="108413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477106" cy="846562"/>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1040670" cy="219291"/>
          </a:xfrm>
          <a:prstGeom prst="rect">
            <a:avLst/>
          </a:prstGeom>
          <a:noFill/>
        </p:spPr>
        <p:txBody>
          <a:bodyPr wrap="none" rtlCol="0">
            <a:spAutoFit/>
          </a:bodyPr>
          <a:lstStyle/>
          <a:p>
            <a:r>
              <a:rPr lang="en-US" sz="825" dirty="0"/>
              <a:t>Constrained by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53997" y="1947783"/>
            <a:ext cx="1084138" cy="346249"/>
          </a:xfrm>
          <a:prstGeom prst="rect">
            <a:avLst/>
          </a:prstGeom>
          <a:noFill/>
        </p:spPr>
        <p:txBody>
          <a:bodyPr wrap="square" rtlCol="0">
            <a:spAutoFit/>
          </a:bodyPr>
          <a:lstStyle/>
          <a:p>
            <a:r>
              <a:rPr lang="en-US" sz="825" dirty="0"/>
              <a:t>Produces / Consumes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Rules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57391" y="2607915"/>
            <a:ext cx="687084" cy="346249"/>
          </a:xfrm>
          <a:prstGeom prst="rect">
            <a:avLst/>
          </a:prstGeom>
          <a:noFill/>
        </p:spPr>
        <p:txBody>
          <a:bodyPr wrap="square" rtlCol="0">
            <a:spAutoFit/>
          </a:bodyPr>
          <a:lstStyle/>
          <a:p>
            <a:r>
              <a:rPr lang="en-US" sz="825" dirty="0"/>
              <a:t>Has 0.. (</a:t>
            </a:r>
            <a:r>
              <a:rPr lang="en-US" sz="825" dirty="0" err="1"/>
              <a:t>corr</a:t>
            </a:r>
            <a:r>
              <a:rPr lang="en-US" sz="825" dirty="0"/>
              <a:t>)</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81200" y="2750646"/>
            <a:ext cx="1180565"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Realizations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p:cNvCxnSpPr>
          <p:nvPr/>
        </p:nvCxnSpPr>
        <p:spPr>
          <a:xfrm flipH="1">
            <a:off x="3161765" y="3000375"/>
            <a:ext cx="688047" cy="744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206425" y="3257550"/>
            <a:ext cx="185456" cy="7872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571483" y="3264996"/>
            <a:ext cx="929450" cy="10369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4391881" y="2743200"/>
            <a:ext cx="542069" cy="257175"/>
          </a:xfrm>
          <a:prstGeom prst="bentConnector4">
            <a:avLst>
              <a:gd name="adj1" fmla="val -42172"/>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Relationships …</a:t>
            </a:r>
          </a:p>
        </p:txBody>
      </p:sp>
      <p:sp>
        <p:nvSpPr>
          <p:cNvPr id="8" name="Flowchart: Decision 17">
            <a:extLst>
              <a:ext uri="{FF2B5EF4-FFF2-40B4-BE49-F238E27FC236}">
                <a16:creationId xmlns:a16="http://schemas.microsoft.com/office/drawing/2014/main" id="{965DF76D-CF71-9083-68EE-902416D2F7F7}"/>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 name="Rectangle 8">
            <a:extLst>
              <a:ext uri="{FF2B5EF4-FFF2-40B4-BE49-F238E27FC236}">
                <a16:creationId xmlns:a16="http://schemas.microsoft.com/office/drawing/2014/main" id="{3EA91DF9-23CC-EB31-0A05-1487C548520F}"/>
              </a:ext>
            </a:extLst>
          </p:cNvPr>
          <p:cNvSpPr/>
          <p:nvPr/>
        </p:nvSpPr>
        <p:spPr>
          <a:xfrm>
            <a:off x="-177876" y="5481814"/>
            <a:ext cx="3701507" cy="784830"/>
          </a:xfrm>
          <a:prstGeom prst="rect">
            <a:avLst/>
          </a:prstGeom>
        </p:spPr>
        <p:txBody>
          <a:bodyPr wrap="square">
            <a:spAutoFit/>
          </a:bodyPr>
          <a:lstStyle/>
          <a:p>
            <a:pPr lvl="1"/>
            <a:r>
              <a:rPr lang="en-US" sz="900" u="sng" dirty="0">
                <a:solidFill>
                  <a:srgbClr val="0070C0"/>
                </a:solidFill>
              </a:rPr>
              <a:t>Information</a:t>
            </a:r>
            <a:r>
              <a:rPr lang="en-US" sz="900" dirty="0">
                <a:solidFill>
                  <a:srgbClr val="0070C0"/>
                </a:solidFill>
              </a:rPr>
              <a:t>: Data, along with the necessary structure and syntax to allow interpretation and use of that data; may also have associated metadata, including the relationships among Data Objects, rules for their use and transformation, and policies on access.</a:t>
            </a:r>
          </a:p>
        </p:txBody>
      </p:sp>
    </p:spTree>
    <p:extLst>
      <p:ext uri="{BB962C8B-B14F-4D97-AF65-F5344CB8AC3E}">
        <p14:creationId xmlns:p14="http://schemas.microsoft.com/office/powerpoint/2010/main" val="147516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Rounded Rectangle 4"/>
          <p:cNvSpPr/>
          <p:nvPr/>
        </p:nvSpPr>
        <p:spPr bwMode="auto">
          <a:xfrm>
            <a:off x="5660671"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636335"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076495"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560004"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076495"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611334"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300631"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291"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5374407" y="2973038"/>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941607" y="2540913"/>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1" name="Rounded Rectangle 30"/>
          <p:cNvSpPr/>
          <p:nvPr/>
        </p:nvSpPr>
        <p:spPr bwMode="auto">
          <a:xfrm>
            <a:off x="2708343"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708343"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708343"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708343"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146593"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708343"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122552"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4277206" y="3068267"/>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Tree>
    <p:extLst>
      <p:ext uri="{BB962C8B-B14F-4D97-AF65-F5344CB8AC3E}">
        <p14:creationId xmlns:p14="http://schemas.microsoft.com/office/powerpoint/2010/main" val="128527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E33-EA12-4025-FF68-5DFF89873D44}"/>
              </a:ext>
            </a:extLst>
          </p:cNvPr>
          <p:cNvSpPr>
            <a:spLocks noGrp="1"/>
          </p:cNvSpPr>
          <p:nvPr>
            <p:ph type="title"/>
          </p:nvPr>
        </p:nvSpPr>
        <p:spPr>
          <a:xfrm>
            <a:off x="457200" y="36512"/>
            <a:ext cx="8229600" cy="1143000"/>
          </a:xfrm>
        </p:spPr>
        <p:txBody>
          <a:bodyPr vert="horz"/>
          <a:lstStyle/>
          <a:p>
            <a:r>
              <a:rPr lang="en-US" sz="2000" dirty="0">
                <a:solidFill>
                  <a:srgbClr val="0099A6"/>
                </a:solidFill>
              </a:rPr>
              <a:t>RASDS++ Security Aspects</a:t>
            </a:r>
            <a:br>
              <a:rPr lang="en-US" sz="2000" dirty="0">
                <a:solidFill>
                  <a:srgbClr val="0099A6"/>
                </a:solidFill>
              </a:rPr>
            </a:br>
            <a:r>
              <a:rPr lang="en-US" sz="2000" dirty="0">
                <a:solidFill>
                  <a:srgbClr val="0099A6"/>
                </a:solidFill>
              </a:rPr>
              <a:t>Information Viewpoint</a:t>
            </a:r>
          </a:p>
        </p:txBody>
      </p:sp>
      <p:sp>
        <p:nvSpPr>
          <p:cNvPr id="4" name="Content Placeholder 3">
            <a:extLst>
              <a:ext uri="{FF2B5EF4-FFF2-40B4-BE49-F238E27FC236}">
                <a16:creationId xmlns:a16="http://schemas.microsoft.com/office/drawing/2014/main" id="{931B4110-24D2-D6DF-66D9-82343793B06C}"/>
              </a:ext>
            </a:extLst>
          </p:cNvPr>
          <p:cNvSpPr>
            <a:spLocks noGrp="1"/>
          </p:cNvSpPr>
          <p:nvPr>
            <p:ph idx="1"/>
          </p:nvPr>
        </p:nvSpPr>
        <p:spPr/>
        <p:txBody>
          <a:bodyPr/>
          <a:lstStyle/>
          <a:p>
            <a:r>
              <a:rPr lang="en-US" dirty="0"/>
              <a:t>Specific security information</a:t>
            </a:r>
          </a:p>
          <a:p>
            <a:pPr lvl="1"/>
            <a:r>
              <a:rPr lang="en-US" dirty="0"/>
              <a:t>Keys</a:t>
            </a:r>
          </a:p>
          <a:p>
            <a:pPr lvl="1"/>
            <a:r>
              <a:rPr lang="en-US" dirty="0"/>
              <a:t>Passwords</a:t>
            </a:r>
          </a:p>
          <a:p>
            <a:pPr lvl="1"/>
            <a:r>
              <a:rPr lang="en-US" dirty="0"/>
              <a:t>Risk models</a:t>
            </a:r>
          </a:p>
          <a:p>
            <a:pPr lvl="1"/>
            <a:r>
              <a:rPr lang="en-US" dirty="0"/>
              <a:t>Threat models</a:t>
            </a:r>
          </a:p>
          <a:p>
            <a:pPr lvl="1"/>
            <a:r>
              <a:rPr lang="en-US" dirty="0"/>
              <a:t>User device database</a:t>
            </a:r>
          </a:p>
          <a:p>
            <a:pPr lvl="1"/>
            <a:r>
              <a:rPr lang="en-US" dirty="0"/>
              <a:t>Identity management / ICAM</a:t>
            </a:r>
          </a:p>
          <a:p>
            <a:pPr lvl="1"/>
            <a:r>
              <a:rPr lang="en-US" dirty="0"/>
              <a:t>Application database</a:t>
            </a:r>
          </a:p>
          <a:p>
            <a:pPr lvl="1"/>
            <a:r>
              <a:rPr lang="en-US" dirty="0"/>
              <a:t>Network device database</a:t>
            </a:r>
          </a:p>
          <a:p>
            <a:pPr lvl="1"/>
            <a:r>
              <a:rPr lang="en-US" dirty="0"/>
              <a:t>Data at rest / in transit</a:t>
            </a:r>
          </a:p>
          <a:p>
            <a:pPr lvl="1"/>
            <a:r>
              <a:rPr lang="en-US" dirty="0" err="1"/>
              <a:t>etc</a:t>
            </a:r>
            <a:endParaRPr lang="en-US" dirty="0"/>
          </a:p>
          <a:p>
            <a:pPr lvl="1"/>
            <a:endParaRPr lang="en-US" dirty="0"/>
          </a:p>
        </p:txBody>
      </p:sp>
      <p:sp>
        <p:nvSpPr>
          <p:cNvPr id="3" name="Date Placeholder 2">
            <a:extLst>
              <a:ext uri="{FF2B5EF4-FFF2-40B4-BE49-F238E27FC236}">
                <a16:creationId xmlns:a16="http://schemas.microsoft.com/office/drawing/2014/main" id="{9A53BA46-851E-8B36-B016-E5C65B237068}"/>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659807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a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28264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monitored</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(Connectivity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Node</a:t>
            </a:r>
          </a:p>
          <a:p>
            <a:pPr algn="ctr"/>
            <a:r>
              <a:rPr lang="en-US" sz="1200" dirty="0">
                <a:solidFill>
                  <a:schemeClr val="bg1"/>
                </a:solidFill>
              </a:rPr>
              <a:t>(Component)</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50562" y="5097679"/>
            <a:ext cx="4168127" cy="1338828"/>
          </a:xfrm>
          <a:prstGeom prst="rect">
            <a:avLst/>
          </a:prstGeom>
        </p:spPr>
        <p:txBody>
          <a:bodyPr wrap="square">
            <a:spAutoFit/>
          </a:bodyPr>
          <a:lstStyle/>
          <a:p>
            <a:pPr lvl="1"/>
            <a:r>
              <a:rPr lang="en-US" sz="900" u="sng" dirty="0">
                <a:solidFill>
                  <a:srgbClr val="0070C0"/>
                </a:solidFill>
              </a:rPr>
              <a:t>Node</a:t>
            </a:r>
            <a:r>
              <a:rPr lang="en-US" sz="900" dirty="0">
                <a:solidFill>
                  <a:srgbClr val="0070C0"/>
                </a:solidFill>
              </a:rPr>
              <a:t>: A model of a space data system physical entity operating in a physical environment. A Node is a configuration of Engineering Objects forming a single unit for the purpose of location in space, and embodying a set of processing, storage and communication functions. </a:t>
            </a:r>
          </a:p>
          <a:p>
            <a:pPr lvl="1"/>
            <a:r>
              <a:rPr lang="en-US" sz="900" u="sng" dirty="0">
                <a:solidFill>
                  <a:srgbClr val="0070C0"/>
                </a:solidFill>
              </a:rPr>
              <a:t>Link</a:t>
            </a:r>
            <a:r>
              <a:rPr lang="en-US" sz="900" dirty="0">
                <a:solidFill>
                  <a:srgbClr val="0070C0"/>
                </a:solidFill>
              </a:rPr>
              <a:t>: A Link provides interconnections between Nodes for communication and coordination. A Link may be implemented by a wired connection or with some RF or optical communications media. </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0" idx="1"/>
            <a:endCxn id="69" idx="2"/>
          </p:cNvCxnSpPr>
          <p:nvPr/>
        </p:nvCxnSpPr>
        <p:spPr>
          <a:xfrm flipH="1" flipV="1">
            <a:off x="2434066" y="3337692"/>
            <a:ext cx="833437" cy="112663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929960" y="3386749"/>
            <a:ext cx="830677" cy="219291"/>
          </a:xfrm>
          <a:prstGeom prst="rect">
            <a:avLst/>
          </a:prstGeom>
          <a:noFill/>
        </p:spPr>
        <p:txBody>
          <a:bodyPr wrap="square" rtlCol="0">
            <a:spAutoFit/>
          </a:bodyPr>
          <a:lstStyle>
            <a:defPPr>
              <a:defRPr lang="en-US"/>
            </a:defPPr>
            <a:lvl1pPr>
              <a:defRPr sz="825"/>
            </a:lvl1pPr>
          </a:lstStyle>
          <a:p>
            <a:r>
              <a:rPr lang="en-US" dirty="0"/>
              <a:t>Has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People</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830749" y="4730932"/>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Link</a:t>
            </a:r>
          </a:p>
          <a:p>
            <a:pPr algn="ctr"/>
            <a:r>
              <a:rPr lang="en-US" sz="1200" dirty="0">
                <a:solidFill>
                  <a:schemeClr val="bg1"/>
                </a:solidFill>
              </a:rPr>
              <a:t>(Connector)</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290331" y="4415265"/>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endCxn id="40" idx="1"/>
          </p:cNvCxnSpPr>
          <p:nvPr/>
        </p:nvCxnSpPr>
        <p:spPr>
          <a:xfrm>
            <a:off x="5867400" y="4475608"/>
            <a:ext cx="963349" cy="5124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300844" y="2451430"/>
            <a:ext cx="871537" cy="473206"/>
          </a:xfrm>
          <a:prstGeom prst="rect">
            <a:avLst/>
          </a:prstGeom>
          <a:noFill/>
        </p:spPr>
        <p:txBody>
          <a:bodyPr wrap="square" rtlCol="0">
            <a:spAutoFit/>
          </a:bodyPr>
          <a:lstStyle/>
          <a:p>
            <a:r>
              <a:rPr lang="en-US" sz="825" dirty="0"/>
              <a:t>Composed of / Aggregation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p:cNvCxnSpPr>
          <p:nvPr/>
        </p:nvCxnSpPr>
        <p:spPr>
          <a:xfrm flipV="1">
            <a:off x="5175939" y="4486781"/>
            <a:ext cx="249810" cy="806513"/>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4604224" y="5293294"/>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82" name="TextBox 81">
            <a:extLst>
              <a:ext uri="{FF2B5EF4-FFF2-40B4-BE49-F238E27FC236}">
                <a16:creationId xmlns:a16="http://schemas.microsoft.com/office/drawing/2014/main" id="{A9E0550E-D9BD-3B03-4D98-192C198415A0}"/>
              </a:ext>
            </a:extLst>
          </p:cNvPr>
          <p:cNvSpPr txBox="1"/>
          <p:nvPr/>
        </p:nvSpPr>
        <p:spPr>
          <a:xfrm>
            <a:off x="4572000" y="4533989"/>
            <a:ext cx="892153" cy="346249"/>
          </a:xfrm>
          <a:prstGeom prst="rect">
            <a:avLst/>
          </a:prstGeom>
          <a:noFill/>
        </p:spPr>
        <p:txBody>
          <a:bodyPr wrap="square" rtlCol="0">
            <a:spAutoFit/>
          </a:bodyPr>
          <a:lstStyle>
            <a:defPPr>
              <a:defRPr lang="en-US"/>
            </a:defPPr>
            <a:lvl1pPr>
              <a:defRPr sz="825"/>
            </a:lvl1pPr>
          </a:lstStyle>
          <a:p>
            <a:r>
              <a:rPr lang="en-US" dirty="0"/>
              <a:t>Implemented by (</a:t>
            </a:r>
            <a:r>
              <a:rPr lang="en-US" dirty="0" err="1"/>
              <a:t>corr</a:t>
            </a:r>
            <a:r>
              <a:rPr lang="en-US" dirty="0"/>
              <a:t>)</a:t>
            </a:r>
          </a:p>
        </p:txBody>
      </p:sp>
      <p:sp>
        <p:nvSpPr>
          <p:cNvPr id="83" name="TextBox 82">
            <a:extLst>
              <a:ext uri="{FF2B5EF4-FFF2-40B4-BE49-F238E27FC236}">
                <a16:creationId xmlns:a16="http://schemas.microsoft.com/office/drawing/2014/main" id="{0F5C7806-B736-2AEF-6D5B-73018A320426}"/>
              </a:ext>
            </a:extLst>
          </p:cNvPr>
          <p:cNvSpPr txBox="1"/>
          <p:nvPr/>
        </p:nvSpPr>
        <p:spPr>
          <a:xfrm>
            <a:off x="1885677" y="3537473"/>
            <a:ext cx="767102" cy="219291"/>
          </a:xfrm>
          <a:prstGeom prst="rect">
            <a:avLst/>
          </a:prstGeom>
          <a:noFill/>
        </p:spPr>
        <p:txBody>
          <a:bodyPr wrap="square" rtlCol="0">
            <a:spAutoFit/>
          </a:bodyPr>
          <a:lstStyle/>
          <a:p>
            <a:r>
              <a:rPr lang="en-US" sz="825" dirty="0"/>
              <a:t>Offers 0..</a:t>
            </a:r>
          </a:p>
        </p:txBody>
      </p:sp>
    </p:spTree>
    <p:extLst>
      <p:ext uri="{BB962C8B-B14F-4D97-AF65-F5344CB8AC3E}">
        <p14:creationId xmlns:p14="http://schemas.microsoft.com/office/powerpoint/2010/main" val="1187413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allows interface binding to be characterized, see Communications Viewpoint)</a:t>
            </a:r>
          </a:p>
          <a:p>
            <a:pPr>
              <a:lnSpc>
                <a:spcPts val="1700"/>
              </a:lnSpc>
            </a:pPr>
            <a:r>
              <a:rPr lang="en-GB" sz="1000" b="0" dirty="0">
                <a:latin typeface="Arial" panose="020B0604020202020204" pitchFamily="34" charset="0"/>
                <a:cs typeface="Arial" panose="020B0604020202020204" pitchFamily="34" charset="0"/>
              </a:rPr>
              <a:t>Not shown are Information Objects describing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48D53544-D256-B04B-8D71-E238E4AB1001}"/>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673F10-3E53-5440-B542-24D91C8182C8}"/>
              </a:ext>
            </a:extLst>
          </p:cNvPr>
          <p:cNvSpPr/>
          <p:nvPr/>
        </p:nvSpPr>
        <p:spPr>
          <a:xfrm>
            <a:off x="3331884" y="553548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1848604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E33-EA12-4025-FF68-5DFF89873D44}"/>
              </a:ext>
            </a:extLst>
          </p:cNvPr>
          <p:cNvSpPr>
            <a:spLocks noGrp="1"/>
          </p:cNvSpPr>
          <p:nvPr>
            <p:ph type="title"/>
          </p:nvPr>
        </p:nvSpPr>
        <p:spPr>
          <a:xfrm>
            <a:off x="457200" y="36512"/>
            <a:ext cx="8229600" cy="1143000"/>
          </a:xfrm>
        </p:spPr>
        <p:txBody>
          <a:bodyPr vert="horz"/>
          <a:lstStyle/>
          <a:p>
            <a:r>
              <a:rPr lang="en-US" sz="2000" dirty="0">
                <a:solidFill>
                  <a:srgbClr val="0099A6"/>
                </a:solidFill>
              </a:rPr>
              <a:t>RASDS++ Security Aspects</a:t>
            </a:r>
            <a:br>
              <a:rPr lang="en-US" sz="2000" dirty="0">
                <a:solidFill>
                  <a:srgbClr val="0099A6"/>
                </a:solidFill>
              </a:rPr>
            </a:br>
            <a:r>
              <a:rPr lang="en-US" sz="2000" dirty="0">
                <a:solidFill>
                  <a:srgbClr val="0099A6"/>
                </a:solidFill>
              </a:rPr>
              <a:t>Connectivity Viewpoint</a:t>
            </a:r>
          </a:p>
        </p:txBody>
      </p:sp>
      <p:sp>
        <p:nvSpPr>
          <p:cNvPr id="4" name="Content Placeholder 3">
            <a:extLst>
              <a:ext uri="{FF2B5EF4-FFF2-40B4-BE49-F238E27FC236}">
                <a16:creationId xmlns:a16="http://schemas.microsoft.com/office/drawing/2014/main" id="{931B4110-24D2-D6DF-66D9-82343793B06C}"/>
              </a:ext>
            </a:extLst>
          </p:cNvPr>
          <p:cNvSpPr>
            <a:spLocks noGrp="1"/>
          </p:cNvSpPr>
          <p:nvPr>
            <p:ph idx="1"/>
          </p:nvPr>
        </p:nvSpPr>
        <p:spPr/>
        <p:txBody>
          <a:bodyPr/>
          <a:lstStyle/>
          <a:p>
            <a:r>
              <a:rPr lang="en-US" dirty="0"/>
              <a:t>Specific security nodes &amp; links</a:t>
            </a:r>
          </a:p>
          <a:p>
            <a:pPr lvl="1"/>
            <a:r>
              <a:rPr lang="en-US" dirty="0"/>
              <a:t>Firewalls</a:t>
            </a:r>
          </a:p>
          <a:p>
            <a:pPr lvl="1"/>
            <a:r>
              <a:rPr lang="en-US" dirty="0"/>
              <a:t>Routers</a:t>
            </a:r>
          </a:p>
          <a:p>
            <a:pPr lvl="1"/>
            <a:r>
              <a:rPr lang="en-US" dirty="0"/>
              <a:t>Backbone &amp; leaf networks</a:t>
            </a:r>
          </a:p>
          <a:p>
            <a:pPr lvl="1"/>
            <a:r>
              <a:rPr lang="en-US" dirty="0"/>
              <a:t>Primary &amp; backup network services</a:t>
            </a:r>
          </a:p>
          <a:p>
            <a:pPr lvl="1"/>
            <a:r>
              <a:rPr lang="en-US" dirty="0" err="1"/>
              <a:t>WiFi</a:t>
            </a:r>
            <a:r>
              <a:rPr lang="en-US" dirty="0"/>
              <a:t> servers</a:t>
            </a:r>
          </a:p>
          <a:p>
            <a:pPr lvl="1"/>
            <a:r>
              <a:rPr lang="en-US" dirty="0"/>
              <a:t>VPN servers</a:t>
            </a:r>
          </a:p>
          <a:p>
            <a:pPr lvl="1"/>
            <a:r>
              <a:rPr lang="en-US" dirty="0"/>
              <a:t>Compute servers / data centers</a:t>
            </a:r>
          </a:p>
          <a:p>
            <a:pPr lvl="1"/>
            <a:r>
              <a:rPr lang="en-US" dirty="0"/>
              <a:t>User devices</a:t>
            </a:r>
          </a:p>
          <a:p>
            <a:pPr lvl="1"/>
            <a:r>
              <a:rPr lang="en-US" dirty="0"/>
              <a:t>Identity devices</a:t>
            </a:r>
          </a:p>
          <a:p>
            <a:pPr lvl="1"/>
            <a:r>
              <a:rPr lang="en-US" dirty="0"/>
              <a:t>Network / security devices (IDS, </a:t>
            </a:r>
            <a:r>
              <a:rPr lang="en-US" dirty="0" err="1"/>
              <a:t>etc</a:t>
            </a:r>
            <a:r>
              <a:rPr lang="en-US" dirty="0"/>
              <a:t>)</a:t>
            </a:r>
          </a:p>
          <a:p>
            <a:pPr lvl="1"/>
            <a:r>
              <a:rPr lang="en-US" dirty="0" err="1"/>
              <a:t>etc</a:t>
            </a:r>
            <a:endParaRPr lang="en-US" dirty="0"/>
          </a:p>
          <a:p>
            <a:pPr lvl="1"/>
            <a:endParaRPr lang="en-US" dirty="0"/>
          </a:p>
        </p:txBody>
      </p:sp>
      <p:sp>
        <p:nvSpPr>
          <p:cNvPr id="3" name="Date Placeholder 2">
            <a:extLst>
              <a:ext uri="{FF2B5EF4-FFF2-40B4-BE49-F238E27FC236}">
                <a16:creationId xmlns:a16="http://schemas.microsoft.com/office/drawing/2014/main" id="{9A53BA46-851E-8B36-B016-E5C65B237068}"/>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359467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 bindings,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service access point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ISO 42010-2022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448852" y="914400"/>
            <a:ext cx="8229600" cy="5410200"/>
          </a:xfrm>
        </p:spPr>
        <p:txBody>
          <a:bodyPr/>
          <a:lstStyle/>
          <a:p>
            <a:r>
              <a:rPr lang="en-US" sz="1700" dirty="0"/>
              <a:t>Architecture Viewpoint</a:t>
            </a:r>
          </a:p>
          <a:p>
            <a:pPr lvl="1"/>
            <a:r>
              <a:rPr lang="en-US" sz="1400" dirty="0"/>
              <a:t>Set of conventions for the creation, interpretation, and use of an architecture view to frame one or more concerns</a:t>
            </a:r>
          </a:p>
          <a:p>
            <a:pPr lvl="1"/>
            <a:r>
              <a:rPr lang="en-US" sz="1400" dirty="0"/>
              <a:t>Note: a viewpoint is a frame of reference for the concerns determined by the architect as relevant to the purpose of the architecture description.</a:t>
            </a:r>
          </a:p>
          <a:p>
            <a:pPr lvl="1"/>
            <a:r>
              <a:rPr lang="en-US" sz="1400" dirty="0"/>
              <a:t>Note: The conventions of an architecture viewpoint are included in a specification of this viewpoint. In some communities and architecture frameworks, “view specification” is used to mean the same thing.</a:t>
            </a:r>
          </a:p>
          <a:p>
            <a:r>
              <a:rPr lang="en-US" sz="1700" dirty="0"/>
              <a:t>Architecture View</a:t>
            </a:r>
          </a:p>
          <a:p>
            <a:pPr lvl="1"/>
            <a:r>
              <a:rPr lang="en-US" sz="1400" dirty="0"/>
              <a:t>A Information item, governed by an architecture viewpoint, comprising a portion of an architecture description </a:t>
            </a:r>
          </a:p>
          <a:p>
            <a:pPr lvl="1"/>
            <a:r>
              <a:rPr lang="en-US" sz="1400" dirty="0"/>
              <a:t>Note: An architecture view could include contextual schema, conceptual, logical and physical data models, data dictionary and documents as view components, and entities, relations and attributes as AD elements.</a:t>
            </a:r>
          </a:p>
          <a:p>
            <a:r>
              <a:rPr lang="en-US" sz="1700" dirty="0"/>
              <a:t>Concern</a:t>
            </a:r>
          </a:p>
          <a:p>
            <a:pPr lvl="1"/>
            <a:r>
              <a:rPr lang="en-US" sz="1400" dirty="0"/>
              <a:t>Matter of relevance or importance to a stakeholder regarding an entity of interest, or some matter related to that entity.</a:t>
            </a:r>
          </a:p>
          <a:p>
            <a:pPr lvl="1"/>
            <a:r>
              <a:rPr lang="en-US" sz="1400" dirty="0"/>
              <a:t>Note: Stated concerns are useful when relevant to the purpose of the architecting effort and refer to specific rather than categorical difficulties, problems, or requirements.</a:t>
            </a:r>
          </a:p>
          <a:p>
            <a:r>
              <a:rPr lang="en-US" sz="1700" dirty="0"/>
              <a:t>Correspondence</a:t>
            </a:r>
          </a:p>
          <a:p>
            <a:pPr lvl="1"/>
            <a:r>
              <a:rPr lang="en-US" sz="1400" dirty="0"/>
              <a:t>Identified or named relationship between two or more architecture description elements </a:t>
            </a:r>
          </a:p>
          <a:p>
            <a:pPr lvl="1"/>
            <a:r>
              <a:rPr lang="en-US" sz="1400" dirty="0"/>
              <a:t>Note: A function such that for elements in one viewpoint there is a related element in another viewpoint; the condition of being in conformity from elements in one viewpoint to elements in another. </a:t>
            </a:r>
          </a:p>
          <a:p>
            <a:pPr lvl="1"/>
            <a:r>
              <a:rPr lang="en-US" sz="1400" dirty="0"/>
              <a:t>Note: Correspondences are used to express a wide range of relationships, such as equivalence, composition, refinement, consistency, traceability, dependency, constraint, satisfaction, and obligation.</a:t>
            </a:r>
          </a:p>
          <a:p>
            <a:pPr lvl="1"/>
            <a:endParaRPr lang="en-US" sz="1400" dirty="0"/>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11 May 2023</a:t>
            </a:r>
            <a:endParaRPr lang="en-US" altLang="en-US" sz="1000" b="0" dirty="0"/>
          </a:p>
        </p:txBody>
      </p:sp>
    </p:spTree>
    <p:extLst>
      <p:ext uri="{BB962C8B-B14F-4D97-AF65-F5344CB8AC3E}">
        <p14:creationId xmlns:p14="http://schemas.microsoft.com/office/powerpoint/2010/main" val="1306946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3124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(SAP):</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 (Layer n SDU)</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monitored</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 (SAP, Layer n-1 SDU)</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(Protocol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359640" y="4146760"/>
            <a:ext cx="1600588" cy="61644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Provided/required</a:t>
            </a:r>
          </a:p>
          <a:p>
            <a:pPr algn="ctr"/>
            <a:r>
              <a:rPr lang="en-US" sz="1200" dirty="0">
                <a:solidFill>
                  <a:schemeClr val="bg1"/>
                </a:solidFill>
              </a:rPr>
              <a:t>Service</a:t>
            </a:r>
          </a:p>
          <a:p>
            <a:pPr algn="ctr"/>
            <a:r>
              <a:rPr lang="en-US" sz="1200" dirty="0">
                <a:solidFill>
                  <a:schemeClr val="bg1"/>
                </a:solidFill>
              </a:rPr>
              <a:t>Interfaces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flipV="1">
            <a:off x="5086350" y="2631502"/>
            <a:ext cx="1085850" cy="449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854269" y="2581184"/>
            <a:ext cx="1184940" cy="219291"/>
          </a:xfrm>
          <a:prstGeom prst="rect">
            <a:avLst/>
          </a:prstGeom>
          <a:noFill/>
        </p:spPr>
        <p:txBody>
          <a:bodyPr wrap="none" rtlCol="0">
            <a:spAutoFit/>
          </a:bodyPr>
          <a:lstStyle/>
          <a:p>
            <a:r>
              <a:rPr lang="en-US" sz="825" dirty="0"/>
              <a:t>Formalizes PDUs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172200" y="2374327"/>
            <a:ext cx="1019625"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 Data Units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911052" y="2721104"/>
            <a:ext cx="826345" cy="219291"/>
          </a:xfrm>
          <a:prstGeom prst="rect">
            <a:avLst/>
          </a:prstGeom>
          <a:noFill/>
        </p:spPr>
        <p:txBody>
          <a:bodyPr wrap="square" rtlCol="0">
            <a:spAutoFit/>
          </a:bodyPr>
          <a:lstStyle/>
          <a:p>
            <a:r>
              <a:rPr lang="en-US" sz="825" dirty="0"/>
              <a:t>Specifies 1..</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Behavior</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562496"/>
            <a:ext cx="4082507" cy="784830"/>
          </a:xfrm>
          <a:prstGeom prst="rect">
            <a:avLst/>
          </a:prstGeom>
        </p:spPr>
        <p:txBody>
          <a:bodyPr wrap="square">
            <a:spAutoFit/>
          </a:bodyPr>
          <a:lstStyle/>
          <a:p>
            <a:pPr lvl="1"/>
            <a:r>
              <a:rPr lang="en-US" sz="900" u="sng" dirty="0">
                <a:solidFill>
                  <a:srgbClr val="0070C0"/>
                </a:solidFill>
              </a:rPr>
              <a:t>Protocol</a:t>
            </a:r>
            <a:r>
              <a:rPr lang="en-US" sz="900" dirty="0">
                <a:solidFill>
                  <a:srgbClr val="0070C0"/>
                </a:solidFill>
              </a:rPr>
              <a:t>: A set of rules and formats (semantic and syntactic) used to determine the communication behavior of (N-layer)-protocol-entities in the performance of (N-layer)- functions; the description of the state machines within a Protocol Entity and the PDUs that are exchanged between these entities.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59934" y="3337692"/>
            <a:ext cx="288241" cy="809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60889" y="3412001"/>
            <a:ext cx="1085850" cy="346249"/>
          </a:xfrm>
          <a:prstGeom prst="rect">
            <a:avLst/>
          </a:prstGeom>
          <a:noFill/>
        </p:spPr>
        <p:txBody>
          <a:bodyPr wrap="square" rtlCol="0">
            <a:spAutoFit/>
          </a:bodyPr>
          <a:lstStyle>
            <a:defPPr>
              <a:defRPr lang="en-US"/>
            </a:defPPr>
            <a:lvl1pPr>
              <a:defRPr sz="825"/>
            </a:lvl1pPr>
          </a:lstStyle>
          <a:p>
            <a:r>
              <a:rPr lang="en-US" dirty="0"/>
              <a:t>Provides</a:t>
            </a:r>
          </a:p>
          <a:p>
            <a:r>
              <a:rPr lang="en-US" dirty="0"/>
              <a:t>requires 1…</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5171174" y="5042044"/>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Data Units</a:t>
            </a:r>
          </a:p>
        </p:txBody>
      </p:sp>
      <p:sp>
        <p:nvSpPr>
          <p:cNvPr id="41" name="TextBox 40">
            <a:extLst>
              <a:ext uri="{FF2B5EF4-FFF2-40B4-BE49-F238E27FC236}">
                <a16:creationId xmlns:a16="http://schemas.microsoft.com/office/drawing/2014/main" id="{EF23E792-3DF8-644D-783F-4FB5AB7ECFD6}"/>
              </a:ext>
            </a:extLst>
          </p:cNvPr>
          <p:cNvSpPr txBox="1"/>
          <p:nvPr/>
        </p:nvSpPr>
        <p:spPr>
          <a:xfrm>
            <a:off x="4635904" y="4742578"/>
            <a:ext cx="1143430" cy="346249"/>
          </a:xfrm>
          <a:prstGeom prst="rect">
            <a:avLst/>
          </a:prstGeom>
          <a:noFill/>
        </p:spPr>
        <p:txBody>
          <a:bodyPr wrap="square" rtlCol="0">
            <a:spAutoFit/>
          </a:bodyPr>
          <a:lstStyle>
            <a:defPPr>
              <a:defRPr lang="en-US"/>
            </a:defPPr>
            <a:lvl1pPr>
              <a:defRPr sz="825"/>
            </a:lvl1pPr>
          </a:lstStyle>
          <a:p>
            <a:r>
              <a:rPr lang="en-US" sz="825" dirty="0"/>
              <a:t>Formalizes</a:t>
            </a:r>
            <a:r>
              <a:rPr lang="en-US" dirty="0"/>
              <a:t> </a:t>
            </a:r>
          </a:p>
          <a:p>
            <a:r>
              <a:rPr lang="en-US" dirty="0"/>
              <a:t>SDUs …</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4159934" y="4763200"/>
            <a:ext cx="1011240" cy="536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A1440E25-C04E-A181-CAAB-73EAEE8D5D7F}"/>
              </a:ext>
            </a:extLst>
          </p:cNvPr>
          <p:cNvSpPr/>
          <p:nvPr/>
        </p:nvSpPr>
        <p:spPr>
          <a:xfrm>
            <a:off x="2434066" y="1410563"/>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Standard</a:t>
            </a:r>
          </a:p>
        </p:txBody>
      </p:sp>
      <p:cxnSp>
        <p:nvCxnSpPr>
          <p:cNvPr id="37" name="Straight Arrow Connector 36">
            <a:extLst>
              <a:ext uri="{FF2B5EF4-FFF2-40B4-BE49-F238E27FC236}">
                <a16:creationId xmlns:a16="http://schemas.microsoft.com/office/drawing/2014/main" id="{4EBEA48A-89B2-00FD-8CFA-E30E2A3391ED}"/>
              </a:ext>
            </a:extLst>
          </p:cNvPr>
          <p:cNvCxnSpPr>
            <a:cxnSpLocks/>
            <a:stCxn id="36" idx="2"/>
            <a:endCxn id="12" idx="0"/>
          </p:cNvCxnSpPr>
          <p:nvPr/>
        </p:nvCxnSpPr>
        <p:spPr>
          <a:xfrm>
            <a:off x="2919841" y="1924913"/>
            <a:ext cx="1528334" cy="898429"/>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DAE96716-5A52-5B5C-7E0B-57001FE2742D}"/>
              </a:ext>
            </a:extLst>
          </p:cNvPr>
          <p:cNvSpPr txBox="1"/>
          <p:nvPr/>
        </p:nvSpPr>
        <p:spPr>
          <a:xfrm>
            <a:off x="3335160" y="1893511"/>
            <a:ext cx="855840" cy="346249"/>
          </a:xfrm>
          <a:prstGeom prst="rect">
            <a:avLst/>
          </a:prstGeom>
          <a:noFill/>
        </p:spPr>
        <p:txBody>
          <a:bodyPr wrap="square" rtlCol="0">
            <a:spAutoFit/>
          </a:bodyPr>
          <a:lstStyle/>
          <a:p>
            <a:r>
              <a:rPr lang="en-US" sz="825" dirty="0"/>
              <a:t>Normative</a:t>
            </a:r>
          </a:p>
          <a:p>
            <a:r>
              <a:rPr lang="en-US" sz="825" dirty="0"/>
              <a:t>Specification</a:t>
            </a:r>
          </a:p>
        </p:txBody>
      </p:sp>
      <p:sp>
        <p:nvSpPr>
          <p:cNvPr id="45" name="Rounded Rectangle 44">
            <a:extLst>
              <a:ext uri="{FF2B5EF4-FFF2-40B4-BE49-F238E27FC236}">
                <a16:creationId xmlns:a16="http://schemas.microsoft.com/office/drawing/2014/main" id="{7C1A21D2-DCB5-3E8D-6CDF-3F0889785B7C}"/>
              </a:ext>
            </a:extLst>
          </p:cNvPr>
          <p:cNvSpPr/>
          <p:nvPr/>
        </p:nvSpPr>
        <p:spPr>
          <a:xfrm>
            <a:off x="6172200" y="3470250"/>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48" name="Straight Arrow Connector 47">
            <a:extLst>
              <a:ext uri="{FF2B5EF4-FFF2-40B4-BE49-F238E27FC236}">
                <a16:creationId xmlns:a16="http://schemas.microsoft.com/office/drawing/2014/main" id="{84F01BF7-A6E8-8D13-23A0-E172DC138C4E}"/>
              </a:ext>
            </a:extLst>
          </p:cNvPr>
          <p:cNvCxnSpPr>
            <a:cxnSpLocks/>
            <a:stCxn id="12" idx="3"/>
            <a:endCxn id="45" idx="1"/>
          </p:cNvCxnSpPr>
          <p:nvPr/>
        </p:nvCxnSpPr>
        <p:spPr>
          <a:xfrm>
            <a:off x="5086350" y="3080517"/>
            <a:ext cx="1085850" cy="646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069679D2-21CF-AE4D-25BA-ECC0DE6D9580}"/>
              </a:ext>
            </a:extLst>
          </p:cNvPr>
          <p:cNvSpPr txBox="1"/>
          <p:nvPr/>
        </p:nvSpPr>
        <p:spPr>
          <a:xfrm>
            <a:off x="5347679" y="3077848"/>
            <a:ext cx="1071127" cy="219291"/>
          </a:xfrm>
          <a:prstGeom prst="rect">
            <a:avLst/>
          </a:prstGeom>
          <a:noFill/>
        </p:spPr>
        <p:txBody>
          <a:bodyPr wrap="none" rtlCol="0">
            <a:spAutoFit/>
          </a:bodyPr>
          <a:lstStyle/>
          <a:p>
            <a:r>
              <a:rPr lang="en-US" sz="825" dirty="0"/>
              <a:t>Participates in …</a:t>
            </a:r>
          </a:p>
        </p:txBody>
      </p:sp>
      <p:sp>
        <p:nvSpPr>
          <p:cNvPr id="57" name="Rounded Rectangle 56">
            <a:extLst>
              <a:ext uri="{FF2B5EF4-FFF2-40B4-BE49-F238E27FC236}">
                <a16:creationId xmlns:a16="http://schemas.microsoft.com/office/drawing/2014/main" id="{720CBFD9-E1E0-541C-2A3B-B8EC91276F04}"/>
              </a:ext>
            </a:extLst>
          </p:cNvPr>
          <p:cNvSpPr/>
          <p:nvPr/>
        </p:nvSpPr>
        <p:spPr>
          <a:xfrm>
            <a:off x="7010400" y="4454980"/>
            <a:ext cx="12763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58" name="Straight Arrow Connector 57">
            <a:extLst>
              <a:ext uri="{FF2B5EF4-FFF2-40B4-BE49-F238E27FC236}">
                <a16:creationId xmlns:a16="http://schemas.microsoft.com/office/drawing/2014/main" id="{BB4B336A-4776-1B6A-CA12-F01C6BEDAC31}"/>
              </a:ext>
            </a:extLst>
          </p:cNvPr>
          <p:cNvCxnSpPr>
            <a:cxnSpLocks/>
            <a:stCxn id="45" idx="2"/>
            <a:endCxn id="57" idx="0"/>
          </p:cNvCxnSpPr>
          <p:nvPr/>
        </p:nvCxnSpPr>
        <p:spPr>
          <a:xfrm>
            <a:off x="6810375" y="3984600"/>
            <a:ext cx="838200" cy="470380"/>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7A800A82-B61D-BF68-2308-D77E77145A02}"/>
              </a:ext>
            </a:extLst>
          </p:cNvPr>
          <p:cNvSpPr txBox="1"/>
          <p:nvPr/>
        </p:nvSpPr>
        <p:spPr>
          <a:xfrm>
            <a:off x="7141064" y="4010524"/>
            <a:ext cx="955711" cy="219291"/>
          </a:xfrm>
          <a:prstGeom prst="rect">
            <a:avLst/>
          </a:prstGeom>
          <a:noFill/>
        </p:spPr>
        <p:txBody>
          <a:bodyPr wrap="none" rtlCol="0">
            <a:spAutoFit/>
          </a:bodyPr>
          <a:lstStyle/>
          <a:p>
            <a:r>
              <a:rPr lang="en-US" sz="825" dirty="0"/>
              <a:t>Specifies (</a:t>
            </a:r>
            <a:r>
              <a:rPr lang="en-US" sz="825" dirty="0" err="1"/>
              <a:t>corr</a:t>
            </a:r>
            <a:r>
              <a:rPr lang="en-US" sz="825" dirty="0"/>
              <a:t>)</a:t>
            </a:r>
          </a:p>
        </p:txBody>
      </p:sp>
    </p:spTree>
    <p:extLst>
      <p:ext uri="{BB962C8B-B14F-4D97-AF65-F5344CB8AC3E}">
        <p14:creationId xmlns:p14="http://schemas.microsoft.com/office/powerpoint/2010/main" val="3497834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757333" y="203977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4446321" y="517953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4446321" y="539999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4446321" y="562046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4446321" y="584092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884571" y="4869698"/>
            <a:ext cx="4331635"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(some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4446321" y="495906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860530" y="4608088"/>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590800" y="1068551"/>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60949" y="2971800"/>
            <a:ext cx="3810000" cy="3816429"/>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PDUs get exchanged between peer entities at the same layer.  Service Data Units (SDU) get exchanged between upper layer and lower layer protocol entities.</a:t>
            </a:r>
          </a:p>
          <a:p>
            <a:pPr eaLnBrk="1" hangingPunct="1"/>
            <a:r>
              <a:rPr kumimoji="1" lang="en-US" altLang="ja-JP" sz="1100" b="0" dirty="0">
                <a:latin typeface="Arial" panose="020B0604020202020204" pitchFamily="34" charset="0"/>
                <a:ea typeface="Osaka" charset="-128"/>
              </a:rPr>
              <a:t> </a:t>
            </a: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using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  SAPs, APIs, and implementations of protocols are language and deployment specific.</a:t>
            </a:r>
          </a:p>
          <a:p>
            <a:pPr eaLnBrk="1" hangingPunct="1"/>
            <a:endParaRPr kumimoji="1" lang="en-US" altLang="ja-JP" sz="1100" b="0" dirty="0">
              <a:latin typeface="Arial" panose="020B0604020202020204" pitchFamily="34" charset="0"/>
              <a:ea typeface="Osaka" charset="-128"/>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697DBB34-BF1F-1140-99FF-3361BC759B1F}"/>
              </a:ext>
            </a:extLst>
          </p:cNvPr>
          <p:cNvCxnSpPr>
            <a:endCxn id="63" idx="0"/>
          </p:cNvCxnSpPr>
          <p:nvPr/>
        </p:nvCxnSpPr>
        <p:spPr bwMode="auto">
          <a:xfrm>
            <a:off x="4568727" y="2296349"/>
            <a:ext cx="0" cy="140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5125781" y="3299574"/>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0BCE74-7FAC-25EE-F413-20FAF471CC9F}"/>
              </a:ext>
            </a:extLst>
          </p:cNvPr>
          <p:cNvSpPr txBox="1"/>
          <p:nvPr/>
        </p:nvSpPr>
        <p:spPr>
          <a:xfrm>
            <a:off x="288530" y="1434850"/>
            <a:ext cx="4572000" cy="830997"/>
          </a:xfrm>
          <a:prstGeom prst="rect">
            <a:avLst/>
          </a:prstGeom>
          <a:noFill/>
        </p:spPr>
        <p:txBody>
          <a:bodyPr wrap="square">
            <a:spAutoFit/>
          </a:bodyPr>
          <a:lstStyle/>
          <a:p>
            <a:r>
              <a:rPr kumimoji="1" lang="en-US" altLang="ja-JP" dirty="0">
                <a:solidFill>
                  <a:srgbClr val="FF0000"/>
                </a:solidFill>
                <a:latin typeface="Arial" panose="020B0604020202020204" pitchFamily="34" charset="0"/>
                <a:ea typeface="Osaka" charset="-128"/>
              </a:rPr>
              <a:t>Show PDUs &amp; </a:t>
            </a:r>
          </a:p>
          <a:p>
            <a:r>
              <a:rPr kumimoji="1" lang="en-US" altLang="ja-JP" dirty="0">
                <a:solidFill>
                  <a:srgbClr val="FF0000"/>
                </a:solidFill>
                <a:latin typeface="Arial" panose="020B0604020202020204" pitchFamily="34" charset="0"/>
                <a:ea typeface="Osaka" charset="-128"/>
              </a:rPr>
              <a:t>S</a:t>
            </a:r>
            <a:r>
              <a:rPr kumimoji="1" lang="en-US" altLang="ja-JP" sz="2400" dirty="0">
                <a:solidFill>
                  <a:srgbClr val="FF0000"/>
                </a:solidFill>
                <a:latin typeface="Arial" panose="020B0604020202020204" pitchFamily="34" charset="0"/>
                <a:ea typeface="Osaka" charset="-128"/>
              </a:rPr>
              <a:t>DUs???</a:t>
            </a:r>
            <a:endParaRPr lang="en-US" dirty="0">
              <a:solidFill>
                <a:srgbClr val="FF0000"/>
              </a:solidFill>
            </a:endParaRPr>
          </a:p>
        </p:txBody>
      </p:sp>
    </p:spTree>
    <p:extLst>
      <p:ext uri="{BB962C8B-B14F-4D97-AF65-F5344CB8AC3E}">
        <p14:creationId xmlns:p14="http://schemas.microsoft.com/office/powerpoint/2010/main" val="4128087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E33-EA12-4025-FF68-5DFF89873D44}"/>
              </a:ext>
            </a:extLst>
          </p:cNvPr>
          <p:cNvSpPr>
            <a:spLocks noGrp="1"/>
          </p:cNvSpPr>
          <p:nvPr>
            <p:ph type="title"/>
          </p:nvPr>
        </p:nvSpPr>
        <p:spPr>
          <a:xfrm>
            <a:off x="457200" y="36512"/>
            <a:ext cx="8229600" cy="1143000"/>
          </a:xfrm>
        </p:spPr>
        <p:txBody>
          <a:bodyPr vert="horz"/>
          <a:lstStyle/>
          <a:p>
            <a:r>
              <a:rPr lang="en-US" sz="2000" dirty="0">
                <a:solidFill>
                  <a:srgbClr val="0099A6"/>
                </a:solidFill>
              </a:rPr>
              <a:t>RASDS++ Security Aspects</a:t>
            </a:r>
            <a:br>
              <a:rPr lang="en-US" sz="2000" dirty="0">
                <a:solidFill>
                  <a:srgbClr val="0099A6"/>
                </a:solidFill>
              </a:rPr>
            </a:br>
            <a:r>
              <a:rPr lang="en-US" sz="2000" dirty="0">
                <a:solidFill>
                  <a:srgbClr val="0099A6"/>
                </a:solidFill>
              </a:rPr>
              <a:t>Protocol Viewpoint</a:t>
            </a:r>
          </a:p>
        </p:txBody>
      </p:sp>
      <p:sp>
        <p:nvSpPr>
          <p:cNvPr id="4" name="Content Placeholder 3">
            <a:extLst>
              <a:ext uri="{FF2B5EF4-FFF2-40B4-BE49-F238E27FC236}">
                <a16:creationId xmlns:a16="http://schemas.microsoft.com/office/drawing/2014/main" id="{931B4110-24D2-D6DF-66D9-82343793B06C}"/>
              </a:ext>
            </a:extLst>
          </p:cNvPr>
          <p:cNvSpPr>
            <a:spLocks noGrp="1"/>
          </p:cNvSpPr>
          <p:nvPr>
            <p:ph idx="1"/>
          </p:nvPr>
        </p:nvSpPr>
        <p:spPr/>
        <p:txBody>
          <a:bodyPr/>
          <a:lstStyle/>
          <a:p>
            <a:r>
              <a:rPr lang="en-US" dirty="0"/>
              <a:t>Specific security protocols</a:t>
            </a:r>
          </a:p>
          <a:p>
            <a:pPr lvl="1"/>
            <a:r>
              <a:rPr lang="en-US" dirty="0"/>
              <a:t>Access control protocols</a:t>
            </a:r>
          </a:p>
          <a:p>
            <a:pPr lvl="1"/>
            <a:r>
              <a:rPr lang="en-US" dirty="0"/>
              <a:t>2FA protocols</a:t>
            </a:r>
          </a:p>
          <a:p>
            <a:pPr lvl="1"/>
            <a:r>
              <a:rPr lang="en-US" dirty="0" err="1"/>
              <a:t>IPSec</a:t>
            </a:r>
            <a:endParaRPr lang="en-US" dirty="0"/>
          </a:p>
          <a:p>
            <a:pPr lvl="1"/>
            <a:r>
              <a:rPr lang="en-US" dirty="0"/>
              <a:t>HTTPS</a:t>
            </a:r>
          </a:p>
          <a:p>
            <a:pPr lvl="1"/>
            <a:r>
              <a:rPr lang="en-US" dirty="0"/>
              <a:t>Secure DNS</a:t>
            </a:r>
          </a:p>
          <a:p>
            <a:pPr lvl="1"/>
            <a:r>
              <a:rPr lang="en-US" dirty="0"/>
              <a:t>Application layer encryption &amp; authentication</a:t>
            </a:r>
          </a:p>
          <a:p>
            <a:pPr lvl="1"/>
            <a:r>
              <a:rPr lang="en-US" dirty="0"/>
              <a:t>Secure application access</a:t>
            </a:r>
          </a:p>
          <a:p>
            <a:pPr lvl="1"/>
            <a:r>
              <a:rPr lang="en-US" dirty="0"/>
              <a:t>Secure routing updates</a:t>
            </a:r>
          </a:p>
          <a:p>
            <a:pPr lvl="1"/>
            <a:r>
              <a:rPr lang="en-US" dirty="0"/>
              <a:t>Secure device monitoring</a:t>
            </a:r>
          </a:p>
          <a:p>
            <a:pPr lvl="1"/>
            <a:r>
              <a:rPr lang="en-US" dirty="0" err="1"/>
              <a:t>etc</a:t>
            </a:r>
            <a:endParaRPr lang="en-US" dirty="0"/>
          </a:p>
          <a:p>
            <a:pPr lvl="1"/>
            <a:endParaRPr lang="en-US" dirty="0"/>
          </a:p>
        </p:txBody>
      </p:sp>
      <p:sp>
        <p:nvSpPr>
          <p:cNvPr id="3" name="Date Placeholder 2">
            <a:extLst>
              <a:ext uri="{FF2B5EF4-FFF2-40B4-BE49-F238E27FC236}">
                <a16:creationId xmlns:a16="http://schemas.microsoft.com/office/drawing/2014/main" id="{9A53BA46-851E-8B36-B016-E5C65B237068}"/>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191470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8382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includes requirements, system elements); </a:t>
            </a:r>
          </a:p>
          <a:p>
            <a:r>
              <a:rPr lang="en-US" sz="1800" dirty="0"/>
              <a:t>Relationships (ownership, membership, participation, roles, contractual); </a:t>
            </a:r>
          </a:p>
          <a:p>
            <a:r>
              <a:rPr lang="en-US" sz="1800" dirty="0"/>
              <a:t>Correspondences to Information objects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27269" y="3781977"/>
            <a:ext cx="199281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Organization</a:t>
            </a:r>
          </a:p>
          <a:p>
            <a:pPr marL="285750" indent="-285750">
              <a:buFont typeface="Arial" panose="020B0604020202020204" pitchFamily="34" charset="0"/>
              <a:buChar char="•"/>
            </a:pPr>
            <a:r>
              <a:rPr kumimoji="1" lang="en-US" altLang="ja-JP" sz="1200" b="0" dirty="0">
                <a:latin typeface="Arial" panose="020B0604020202020204" pitchFamily="34" charset="0"/>
                <a:ea typeface="Osaka" charset="-128"/>
              </a:rPr>
              <a:t>Assets &amp; Resources (</a:t>
            </a:r>
            <a:r>
              <a:rPr kumimoji="1" lang="en-US" altLang="ja-JP" sz="1200" b="0" dirty="0">
                <a:solidFill>
                  <a:srgbClr val="C00000"/>
                </a:solidFill>
                <a:latin typeface="Arial" panose="020B0604020202020204" pitchFamily="34" charset="0"/>
                <a:ea typeface="Osaka" charset="-128"/>
              </a:rPr>
              <a:t>People, Systems, Budget)</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Objectives</a:t>
            </a:r>
          </a:p>
          <a:p>
            <a:pPr marL="285750" indent="-285750">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Use cases</a:t>
            </a:r>
          </a:p>
          <a:p>
            <a:pPr marL="285750" indent="-285750" eaLnBrk="1" hangingPunct="1">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endParaRPr kumimoji="1" lang="en-US" altLang="ja-JP" sz="12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5352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Enterprise Objects are often described as document exchanges</a:t>
            </a:r>
          </a:p>
          <a:p>
            <a:pPr eaLnBrk="1" hangingPunct="1"/>
            <a:r>
              <a:rPr kumimoji="1" lang="en-US" altLang="ja-JP" sz="1200" b="0" dirty="0">
                <a:solidFill>
                  <a:srgbClr val="FF0000"/>
                </a:solidFill>
                <a:latin typeface="Arial" panose="020B0604020202020204" pitchFamily="34" charset="0"/>
                <a:ea typeface="Osaka" charset="-128"/>
              </a:rPr>
              <a:t>Specific Enterprise Objects may own / implement / operate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Enterprise</a:t>
            </a:r>
            <a:r>
              <a:rPr lang="en-US" sz="2000" dirty="0">
                <a:solidFill>
                  <a:srgbClr val="0099A6"/>
                </a:solidFill>
              </a:rPr>
              <a:t>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2599248" y="4150526"/>
            <a:ext cx="1106184"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Capabilities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1617233" y="1089137"/>
            <a:ext cx="12001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Superior</a:t>
            </a:r>
          </a:p>
          <a:p>
            <a:pPr algn="ctr"/>
            <a:r>
              <a:rPr lang="en-US" sz="1200" dirty="0">
                <a:solidFill>
                  <a:schemeClr val="tx1"/>
                </a:solidFill>
              </a:rPr>
              <a:t>Enterprise</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9133" y="2780089"/>
            <a:ext cx="12763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Organization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38" idx="2"/>
            <a:endCxn id="60" idx="1"/>
          </p:cNvCxnSpPr>
          <p:nvPr/>
        </p:nvCxnSpPr>
        <p:spPr>
          <a:xfrm>
            <a:off x="4200880" y="3301089"/>
            <a:ext cx="739656" cy="1434577"/>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2217308" y="1603487"/>
            <a:ext cx="0" cy="1176602"/>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355191" y="3439834"/>
            <a:ext cx="678391" cy="219291"/>
          </a:xfrm>
          <a:prstGeom prst="rect">
            <a:avLst/>
          </a:prstGeom>
          <a:noFill/>
        </p:spPr>
        <p:txBody>
          <a:bodyPr wrap="none" rtlCol="0">
            <a:spAutoFit/>
          </a:bodyPr>
          <a:lstStyle/>
          <a:p>
            <a:r>
              <a:rPr lang="en-US" sz="825" dirty="0"/>
              <a:t>Perform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2876349" y="1160331"/>
            <a:ext cx="1649059" cy="473206"/>
          </a:xfrm>
          <a:prstGeom prst="rect">
            <a:avLst/>
          </a:prstGeom>
          <a:noFill/>
        </p:spPr>
        <p:txBody>
          <a:bodyPr wrap="square" rtlCol="0">
            <a:spAutoFit/>
          </a:bodyPr>
          <a:lstStyle/>
          <a:p>
            <a:r>
              <a:rPr lang="en-US" sz="825" dirty="0"/>
              <a:t>Provides: Mission, Scope,  Requirements, Governance, Resources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4940536" y="4478491"/>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967591" y="2723902"/>
            <a:ext cx="794459" cy="346249"/>
          </a:xfrm>
          <a:prstGeom prst="rect">
            <a:avLst/>
          </a:prstGeom>
          <a:noFill/>
        </p:spPr>
        <p:txBody>
          <a:bodyPr wrap="square" rtlCol="0">
            <a:spAutoFit/>
          </a:bodyPr>
          <a:lstStyle/>
          <a:p>
            <a:r>
              <a:rPr lang="en-US" sz="825" dirty="0"/>
              <a:t>Consumes / Expends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5722625" y="2786739"/>
            <a:ext cx="109486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Resources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38" idx="3"/>
            <a:endCxn id="8" idx="2"/>
          </p:cNvCxnSpPr>
          <p:nvPr/>
        </p:nvCxnSpPr>
        <p:spPr>
          <a:xfrm flipV="1">
            <a:off x="4748792" y="2069502"/>
            <a:ext cx="973312" cy="97441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257800"/>
            <a:ext cx="4844507" cy="1338828"/>
          </a:xfrm>
          <a:prstGeom prst="rect">
            <a:avLst/>
          </a:prstGeom>
        </p:spPr>
        <p:txBody>
          <a:bodyPr wrap="square">
            <a:spAutoFit/>
          </a:bodyPr>
          <a:lstStyle/>
          <a:p>
            <a:pPr lvl="1"/>
            <a:r>
              <a:rPr lang="en-US" sz="900" u="sng" dirty="0">
                <a:solidFill>
                  <a:srgbClr val="0070C0"/>
                </a:solidFill>
              </a:rPr>
              <a:t>Assets</a:t>
            </a:r>
            <a:r>
              <a:rPr lang="en-US" sz="900" dirty="0">
                <a:solidFill>
                  <a:srgbClr val="0070C0"/>
                </a:solidFill>
              </a:rPr>
              <a:t>: Devices, system components, applications, infrastructure components</a:t>
            </a:r>
          </a:p>
          <a:p>
            <a:pPr lvl="1"/>
            <a:r>
              <a:rPr lang="en-US" sz="900" u="sng" dirty="0">
                <a:solidFill>
                  <a:srgbClr val="0070C0"/>
                </a:solidFill>
              </a:rPr>
              <a:t>Resource</a:t>
            </a:r>
            <a:r>
              <a:rPr lang="en-US" sz="900" dirty="0">
                <a:solidFill>
                  <a:srgbClr val="0070C0"/>
                </a:solidFill>
              </a:rPr>
              <a:t>: Anything available to a system that can support the achievement of objectives; any physical or virtual element that may be of limited availability within a system. In the Enterprise Viewpoint a resource is an entity that has some role, offers services, and performs some action within a system.</a:t>
            </a:r>
          </a:p>
          <a:p>
            <a:pPr lvl="1"/>
            <a:endParaRPr lang="en-US" sz="900" dirty="0">
              <a:solidFill>
                <a:srgbClr val="0070C0"/>
              </a:solidFill>
            </a:endParaRPr>
          </a:p>
          <a:p>
            <a:pPr lvl="1"/>
            <a:r>
              <a:rPr lang="en-US" sz="900" dirty="0">
                <a:solidFill>
                  <a:srgbClr val="0070C0"/>
                </a:solidFill>
              </a:rPr>
              <a:t>Ref: TOGAF, NIST 800-207</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a:off x="2217308" y="3294439"/>
            <a:ext cx="935032" cy="85608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2637087" y="3331010"/>
            <a:ext cx="830677" cy="346249"/>
          </a:xfrm>
          <a:prstGeom prst="rect">
            <a:avLst/>
          </a:prstGeom>
          <a:noFill/>
        </p:spPr>
        <p:txBody>
          <a:bodyPr wrap="square" rtlCol="0">
            <a:spAutoFit/>
          </a:bodyPr>
          <a:lstStyle>
            <a:defPPr>
              <a:defRPr lang="en-US"/>
            </a:defPPr>
            <a:lvl1pPr>
              <a:defRPr sz="825"/>
            </a:lvl1pPr>
          </a:lstStyle>
          <a:p>
            <a:r>
              <a:rPr lang="en-US" sz="825" dirty="0"/>
              <a:t>Possess set of 1..*</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2217308" y="2780089"/>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738422" y="2085780"/>
            <a:ext cx="871537" cy="346249"/>
          </a:xfrm>
          <a:prstGeom prst="rect">
            <a:avLst/>
          </a:prstGeom>
          <a:noFill/>
        </p:spPr>
        <p:txBody>
          <a:bodyPr wrap="square" rtlCol="0">
            <a:spAutoFit/>
          </a:bodyPr>
          <a:lstStyle/>
          <a:p>
            <a:r>
              <a:rPr lang="en-US" sz="825" dirty="0"/>
              <a:t>Composed of …</a:t>
            </a:r>
          </a:p>
        </p:txBody>
      </p:sp>
      <p:cxnSp>
        <p:nvCxnSpPr>
          <p:cNvPr id="34" name="Straight Arrow Connector 33">
            <a:extLst>
              <a:ext uri="{FF2B5EF4-FFF2-40B4-BE49-F238E27FC236}">
                <a16:creationId xmlns:a16="http://schemas.microsoft.com/office/drawing/2014/main" id="{189B9E54-36D8-3003-DAB6-B15D23B81A66}"/>
              </a:ext>
            </a:extLst>
          </p:cNvPr>
          <p:cNvCxnSpPr>
            <a:cxnSpLocks/>
            <a:stCxn id="12" idx="3"/>
            <a:endCxn id="38" idx="1"/>
          </p:cNvCxnSpPr>
          <p:nvPr/>
        </p:nvCxnSpPr>
        <p:spPr>
          <a:xfrm>
            <a:off x="2855483" y="3037264"/>
            <a:ext cx="797484" cy="66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45A786C-FE1A-149C-229C-F97DAA2DBB9B}"/>
              </a:ext>
            </a:extLst>
          </p:cNvPr>
          <p:cNvSpPr txBox="1"/>
          <p:nvPr/>
        </p:nvSpPr>
        <p:spPr>
          <a:xfrm>
            <a:off x="5581494" y="3419147"/>
            <a:ext cx="603050" cy="219291"/>
          </a:xfrm>
          <a:prstGeom prst="rect">
            <a:avLst/>
          </a:prstGeom>
          <a:noFill/>
        </p:spPr>
        <p:txBody>
          <a:bodyPr wrap="none" rtlCol="0">
            <a:spAutoFit/>
          </a:bodyPr>
          <a:lstStyle/>
          <a:p>
            <a:r>
              <a:rPr lang="en-US" sz="825" dirty="0"/>
              <a:t>Create ..</a:t>
            </a:r>
          </a:p>
        </p:txBody>
      </p:sp>
      <p:sp>
        <p:nvSpPr>
          <p:cNvPr id="37" name="Rounded Rectangle 36">
            <a:extLst>
              <a:ext uri="{FF2B5EF4-FFF2-40B4-BE49-F238E27FC236}">
                <a16:creationId xmlns:a16="http://schemas.microsoft.com/office/drawing/2014/main" id="{46BF0EF8-3440-F8AE-2182-C1F06FC27542}"/>
              </a:ext>
            </a:extLst>
          </p:cNvPr>
          <p:cNvSpPr/>
          <p:nvPr/>
        </p:nvSpPr>
        <p:spPr>
          <a:xfrm>
            <a:off x="7159528" y="4476340"/>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Products</a:t>
            </a:r>
          </a:p>
        </p:txBody>
      </p:sp>
      <p:sp>
        <p:nvSpPr>
          <p:cNvPr id="45" name="Rounded Rectangle 44">
            <a:extLst>
              <a:ext uri="{FF2B5EF4-FFF2-40B4-BE49-F238E27FC236}">
                <a16:creationId xmlns:a16="http://schemas.microsoft.com/office/drawing/2014/main" id="{B9CB6FD2-5BE1-48A9-E159-1993464B0A41}"/>
              </a:ext>
            </a:extLst>
          </p:cNvPr>
          <p:cNvSpPr/>
          <p:nvPr/>
        </p:nvSpPr>
        <p:spPr>
          <a:xfrm>
            <a:off x="7563934" y="2403376"/>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Elements</a:t>
            </a:r>
          </a:p>
        </p:txBody>
      </p:sp>
      <p:sp>
        <p:nvSpPr>
          <p:cNvPr id="46" name="Rounded Rectangle 45">
            <a:extLst>
              <a:ext uri="{FF2B5EF4-FFF2-40B4-BE49-F238E27FC236}">
                <a16:creationId xmlns:a16="http://schemas.microsoft.com/office/drawing/2014/main" id="{909104FA-5FB2-D596-873D-7CB730FAAE7F}"/>
              </a:ext>
            </a:extLst>
          </p:cNvPr>
          <p:cNvSpPr/>
          <p:nvPr/>
        </p:nvSpPr>
        <p:spPr>
          <a:xfrm>
            <a:off x="7564867" y="2831294"/>
            <a:ext cx="772096" cy="339579"/>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Data</a:t>
            </a:r>
          </a:p>
        </p:txBody>
      </p:sp>
      <p:sp>
        <p:nvSpPr>
          <p:cNvPr id="47" name="Rounded Rectangle 46">
            <a:extLst>
              <a:ext uri="{FF2B5EF4-FFF2-40B4-BE49-F238E27FC236}">
                <a16:creationId xmlns:a16="http://schemas.microsoft.com/office/drawing/2014/main" id="{71468DB0-FED0-A70C-7B7B-C8D84640A827}"/>
              </a:ext>
            </a:extLst>
          </p:cNvPr>
          <p:cNvSpPr/>
          <p:nvPr/>
        </p:nvSpPr>
        <p:spPr>
          <a:xfrm>
            <a:off x="7563934" y="3259210"/>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Services</a:t>
            </a:r>
          </a:p>
        </p:txBody>
      </p:sp>
      <p:cxnSp>
        <p:nvCxnSpPr>
          <p:cNvPr id="48" name="Straight Arrow Connector 47">
            <a:extLst>
              <a:ext uri="{FF2B5EF4-FFF2-40B4-BE49-F238E27FC236}">
                <a16:creationId xmlns:a16="http://schemas.microsoft.com/office/drawing/2014/main" id="{71F3ED97-1578-B9A4-8F6A-97D99DDA42B0}"/>
              </a:ext>
            </a:extLst>
          </p:cNvPr>
          <p:cNvCxnSpPr>
            <a:cxnSpLocks/>
          </p:cNvCxnSpPr>
          <p:nvPr/>
        </p:nvCxnSpPr>
        <p:spPr>
          <a:xfrm flipV="1">
            <a:off x="6828168" y="2573166"/>
            <a:ext cx="735766" cy="45133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231FE2B-3F61-EC78-60D8-A84562CEB183}"/>
              </a:ext>
            </a:extLst>
          </p:cNvPr>
          <p:cNvCxnSpPr>
            <a:cxnSpLocks/>
          </p:cNvCxnSpPr>
          <p:nvPr/>
        </p:nvCxnSpPr>
        <p:spPr>
          <a:xfrm flipV="1">
            <a:off x="6828168" y="3001084"/>
            <a:ext cx="736699" cy="23414"/>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0FE3DCA-5942-2C38-69C8-76439F9DD28A}"/>
              </a:ext>
            </a:extLst>
          </p:cNvPr>
          <p:cNvCxnSpPr>
            <a:cxnSpLocks/>
          </p:cNvCxnSpPr>
          <p:nvPr/>
        </p:nvCxnSpPr>
        <p:spPr>
          <a:xfrm>
            <a:off x="6828168" y="3024498"/>
            <a:ext cx="735766" cy="40450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DF998564-76FD-D895-3780-1168AE7943B8}"/>
              </a:ext>
            </a:extLst>
          </p:cNvPr>
          <p:cNvSpPr txBox="1"/>
          <p:nvPr/>
        </p:nvSpPr>
        <p:spPr>
          <a:xfrm>
            <a:off x="6791838" y="2516942"/>
            <a:ext cx="639431" cy="196208"/>
          </a:xfrm>
          <a:prstGeom prst="rect">
            <a:avLst/>
          </a:prstGeom>
          <a:noFill/>
        </p:spPr>
        <p:txBody>
          <a:bodyPr wrap="square" rtlCol="0">
            <a:spAutoFit/>
          </a:bodyPr>
          <a:lstStyle/>
          <a:p>
            <a:r>
              <a:rPr lang="en-US" sz="675" dirty="0"/>
              <a:t>Any of 1..</a:t>
            </a:r>
          </a:p>
        </p:txBody>
      </p:sp>
      <p:sp>
        <p:nvSpPr>
          <p:cNvPr id="53" name="Flowchart: Decision 18">
            <a:extLst>
              <a:ext uri="{FF2B5EF4-FFF2-40B4-BE49-F238E27FC236}">
                <a16:creationId xmlns:a16="http://schemas.microsoft.com/office/drawing/2014/main" id="{73772430-63F0-90E6-F9C9-04CC2C80D7EC}"/>
              </a:ext>
            </a:extLst>
          </p:cNvPr>
          <p:cNvSpPr/>
          <p:nvPr/>
        </p:nvSpPr>
        <p:spPr bwMode="auto">
          <a:xfrm flipH="1">
            <a:off x="6813647" y="296937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5" name="Rounded Rectangle 54">
            <a:extLst>
              <a:ext uri="{FF2B5EF4-FFF2-40B4-BE49-F238E27FC236}">
                <a16:creationId xmlns:a16="http://schemas.microsoft.com/office/drawing/2014/main" id="{F765D760-0652-8C1B-DA75-57E2BF01FE83}"/>
              </a:ext>
            </a:extLst>
          </p:cNvPr>
          <p:cNvSpPr/>
          <p:nvPr/>
        </p:nvSpPr>
        <p:spPr>
          <a:xfrm>
            <a:off x="757298" y="4156793"/>
            <a:ext cx="1106184"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Domain</a:t>
            </a:r>
          </a:p>
        </p:txBody>
      </p:sp>
      <p:cxnSp>
        <p:nvCxnSpPr>
          <p:cNvPr id="56" name="Straight Arrow Connector 55">
            <a:extLst>
              <a:ext uri="{FF2B5EF4-FFF2-40B4-BE49-F238E27FC236}">
                <a16:creationId xmlns:a16="http://schemas.microsoft.com/office/drawing/2014/main" id="{28403708-16DF-80A7-9407-5B8C09D8E626}"/>
              </a:ext>
            </a:extLst>
          </p:cNvPr>
          <p:cNvCxnSpPr>
            <a:cxnSpLocks/>
            <a:endCxn id="55" idx="0"/>
          </p:cNvCxnSpPr>
          <p:nvPr/>
        </p:nvCxnSpPr>
        <p:spPr>
          <a:xfrm flipH="1">
            <a:off x="1310390" y="3296956"/>
            <a:ext cx="917599" cy="85983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FBC6C85C-ABB8-81A1-D3CD-714A74E21B89}"/>
              </a:ext>
            </a:extLst>
          </p:cNvPr>
          <p:cNvSpPr txBox="1"/>
          <p:nvPr/>
        </p:nvSpPr>
        <p:spPr>
          <a:xfrm>
            <a:off x="1155485" y="3303717"/>
            <a:ext cx="830677" cy="473206"/>
          </a:xfrm>
          <a:prstGeom prst="rect">
            <a:avLst/>
          </a:prstGeom>
          <a:noFill/>
        </p:spPr>
        <p:txBody>
          <a:bodyPr wrap="square" rtlCol="0">
            <a:spAutoFit/>
          </a:bodyPr>
          <a:lstStyle>
            <a:defPPr>
              <a:defRPr lang="en-US"/>
            </a:defPPr>
            <a:lvl1pPr>
              <a:defRPr sz="825"/>
            </a:lvl1pPr>
          </a:lstStyle>
          <a:p>
            <a:r>
              <a:rPr lang="en-US" dirty="0"/>
              <a:t>Controls / Operates in 1..*</a:t>
            </a:r>
          </a:p>
        </p:txBody>
      </p:sp>
      <p:sp>
        <p:nvSpPr>
          <p:cNvPr id="5" name="Flowchart: Decision 17">
            <a:extLst>
              <a:ext uri="{FF2B5EF4-FFF2-40B4-BE49-F238E27FC236}">
                <a16:creationId xmlns:a16="http://schemas.microsoft.com/office/drawing/2014/main" id="{4E2D8BCB-2023-906F-A656-12F7FF85325B}"/>
              </a:ext>
            </a:extLst>
          </p:cNvPr>
          <p:cNvSpPr/>
          <p:nvPr/>
        </p:nvSpPr>
        <p:spPr bwMode="auto">
          <a:xfrm flipH="1">
            <a:off x="2841149" y="298488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188A6E25-81C8-784C-3F96-12A7DDAE6276}"/>
              </a:ext>
            </a:extLst>
          </p:cNvPr>
          <p:cNvSpPr/>
          <p:nvPr/>
        </p:nvSpPr>
        <p:spPr>
          <a:xfrm>
            <a:off x="5174191" y="1555152"/>
            <a:ext cx="10958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People</a:t>
            </a:r>
          </a:p>
        </p:txBody>
      </p:sp>
      <p:sp>
        <p:nvSpPr>
          <p:cNvPr id="9" name="Rounded Rectangle 8">
            <a:extLst>
              <a:ext uri="{FF2B5EF4-FFF2-40B4-BE49-F238E27FC236}">
                <a16:creationId xmlns:a16="http://schemas.microsoft.com/office/drawing/2014/main" id="{A41452C7-FE6C-577F-02CB-80DD680B0DA1}"/>
              </a:ext>
            </a:extLst>
          </p:cNvPr>
          <p:cNvSpPr/>
          <p:nvPr/>
        </p:nvSpPr>
        <p:spPr>
          <a:xfrm>
            <a:off x="384595" y="1979811"/>
            <a:ext cx="12540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Requirements</a:t>
            </a:r>
          </a:p>
        </p:txBody>
      </p:sp>
      <p:sp>
        <p:nvSpPr>
          <p:cNvPr id="38" name="Rounded Rectangle 37">
            <a:extLst>
              <a:ext uri="{FF2B5EF4-FFF2-40B4-BE49-F238E27FC236}">
                <a16:creationId xmlns:a16="http://schemas.microsoft.com/office/drawing/2014/main" id="{B0C9EA57-2213-B821-6C16-71F034B172EF}"/>
              </a:ext>
            </a:extLst>
          </p:cNvPr>
          <p:cNvSpPr/>
          <p:nvPr/>
        </p:nvSpPr>
        <p:spPr>
          <a:xfrm>
            <a:off x="3652967" y="2786739"/>
            <a:ext cx="10958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Assets</a:t>
            </a:r>
          </a:p>
        </p:txBody>
      </p:sp>
      <p:sp>
        <p:nvSpPr>
          <p:cNvPr id="42" name="TextBox 41">
            <a:extLst>
              <a:ext uri="{FF2B5EF4-FFF2-40B4-BE49-F238E27FC236}">
                <a16:creationId xmlns:a16="http://schemas.microsoft.com/office/drawing/2014/main" id="{A9034B60-1002-6438-3C59-C755F98EDFB4}"/>
              </a:ext>
            </a:extLst>
          </p:cNvPr>
          <p:cNvSpPr txBox="1"/>
          <p:nvPr/>
        </p:nvSpPr>
        <p:spPr>
          <a:xfrm>
            <a:off x="3105788" y="2788434"/>
            <a:ext cx="871537" cy="219291"/>
          </a:xfrm>
          <a:prstGeom prst="rect">
            <a:avLst/>
          </a:prstGeom>
          <a:noFill/>
        </p:spPr>
        <p:txBody>
          <a:bodyPr wrap="square" rtlCol="0">
            <a:spAutoFit/>
          </a:bodyPr>
          <a:lstStyle/>
          <a:p>
            <a:r>
              <a:rPr lang="en-US" sz="825" dirty="0"/>
              <a:t>Values…</a:t>
            </a:r>
          </a:p>
        </p:txBody>
      </p:sp>
      <p:cxnSp>
        <p:nvCxnSpPr>
          <p:cNvPr id="59" name="Straight Arrow Connector 58">
            <a:extLst>
              <a:ext uri="{FF2B5EF4-FFF2-40B4-BE49-F238E27FC236}">
                <a16:creationId xmlns:a16="http://schemas.microsoft.com/office/drawing/2014/main" id="{E3C1C0C9-1D90-6E29-F6CD-09BEC148A0C2}"/>
              </a:ext>
            </a:extLst>
          </p:cNvPr>
          <p:cNvCxnSpPr>
            <a:cxnSpLocks/>
            <a:stCxn id="38" idx="3"/>
            <a:endCxn id="69" idx="1"/>
          </p:cNvCxnSpPr>
          <p:nvPr/>
        </p:nvCxnSpPr>
        <p:spPr>
          <a:xfrm>
            <a:off x="4748792" y="3043914"/>
            <a:ext cx="973833"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07BE19EA-517C-4C9A-478A-AA465E0ADBC2}"/>
              </a:ext>
            </a:extLst>
          </p:cNvPr>
          <p:cNvCxnSpPr>
            <a:cxnSpLocks/>
            <a:stCxn id="60" idx="3"/>
            <a:endCxn id="37" idx="1"/>
          </p:cNvCxnSpPr>
          <p:nvPr/>
        </p:nvCxnSpPr>
        <p:spPr>
          <a:xfrm flipV="1">
            <a:off x="6036361" y="4733515"/>
            <a:ext cx="1123167" cy="2151"/>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C89BC5D2-3D07-4959-0846-4FA24D8C9BDF}"/>
              </a:ext>
            </a:extLst>
          </p:cNvPr>
          <p:cNvCxnSpPr>
            <a:cxnSpLocks/>
            <a:stCxn id="9" idx="0"/>
            <a:endCxn id="7" idx="1"/>
          </p:cNvCxnSpPr>
          <p:nvPr/>
        </p:nvCxnSpPr>
        <p:spPr>
          <a:xfrm flipV="1">
            <a:off x="1011608" y="1346312"/>
            <a:ext cx="605625" cy="633499"/>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BE7962C6-D287-D17F-7162-1A5E8CCCE9E5}"/>
              </a:ext>
            </a:extLst>
          </p:cNvPr>
          <p:cNvSpPr txBox="1"/>
          <p:nvPr/>
        </p:nvSpPr>
        <p:spPr>
          <a:xfrm>
            <a:off x="546357" y="1501693"/>
            <a:ext cx="871537" cy="219291"/>
          </a:xfrm>
          <a:prstGeom prst="rect">
            <a:avLst/>
          </a:prstGeom>
          <a:noFill/>
        </p:spPr>
        <p:txBody>
          <a:bodyPr wrap="square" rtlCol="0">
            <a:spAutoFit/>
          </a:bodyPr>
          <a:lstStyle/>
          <a:p>
            <a:r>
              <a:rPr lang="en-US" sz="825" dirty="0"/>
              <a:t>Specifies…</a:t>
            </a:r>
          </a:p>
        </p:txBody>
      </p:sp>
      <p:cxnSp>
        <p:nvCxnSpPr>
          <p:cNvPr id="86" name="Straight Arrow Connector 85">
            <a:extLst>
              <a:ext uri="{FF2B5EF4-FFF2-40B4-BE49-F238E27FC236}">
                <a16:creationId xmlns:a16="http://schemas.microsoft.com/office/drawing/2014/main" id="{E6DBD3F9-F4D8-DA4C-FDB3-844B4B613A2D}"/>
              </a:ext>
            </a:extLst>
          </p:cNvPr>
          <p:cNvCxnSpPr>
            <a:cxnSpLocks/>
            <a:stCxn id="12" idx="1"/>
            <a:endCxn id="9" idx="2"/>
          </p:cNvCxnSpPr>
          <p:nvPr/>
        </p:nvCxnSpPr>
        <p:spPr>
          <a:xfrm flipH="1" flipV="1">
            <a:off x="1011608" y="2494161"/>
            <a:ext cx="567525" cy="543103"/>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10730594-0046-BC4E-2C16-EE0115268554}"/>
              </a:ext>
            </a:extLst>
          </p:cNvPr>
          <p:cNvSpPr txBox="1"/>
          <p:nvPr/>
        </p:nvSpPr>
        <p:spPr>
          <a:xfrm>
            <a:off x="442653" y="2639802"/>
            <a:ext cx="871537" cy="219291"/>
          </a:xfrm>
          <a:prstGeom prst="rect">
            <a:avLst/>
          </a:prstGeom>
          <a:noFill/>
        </p:spPr>
        <p:txBody>
          <a:bodyPr wrap="square" rtlCol="0">
            <a:spAutoFit/>
          </a:bodyPr>
          <a:lstStyle/>
          <a:p>
            <a:r>
              <a:rPr lang="en-US" sz="825" dirty="0"/>
              <a:t>Constrain …</a:t>
            </a:r>
          </a:p>
        </p:txBody>
      </p:sp>
      <p:sp>
        <p:nvSpPr>
          <p:cNvPr id="11" name="TextBox 10">
            <a:extLst>
              <a:ext uri="{FF2B5EF4-FFF2-40B4-BE49-F238E27FC236}">
                <a16:creationId xmlns:a16="http://schemas.microsoft.com/office/drawing/2014/main" id="{8C5F5093-3FC4-4870-723F-A82C5CFF6A0B}"/>
              </a:ext>
            </a:extLst>
          </p:cNvPr>
          <p:cNvSpPr txBox="1"/>
          <p:nvPr/>
        </p:nvSpPr>
        <p:spPr>
          <a:xfrm>
            <a:off x="6270016" y="4393723"/>
            <a:ext cx="694421" cy="219291"/>
          </a:xfrm>
          <a:prstGeom prst="rect">
            <a:avLst/>
          </a:prstGeom>
          <a:noFill/>
        </p:spPr>
        <p:txBody>
          <a:bodyPr wrap="none" rtlCol="0">
            <a:spAutoFit/>
          </a:bodyPr>
          <a:lstStyle/>
          <a:p>
            <a:r>
              <a:rPr lang="en-US" sz="825" dirty="0"/>
              <a:t>Produce ..</a:t>
            </a:r>
          </a:p>
        </p:txBody>
      </p:sp>
    </p:spTree>
    <p:extLst>
      <p:ext uri="{BB962C8B-B14F-4D97-AF65-F5344CB8AC3E}">
        <p14:creationId xmlns:p14="http://schemas.microsoft.com/office/powerpoint/2010/main" val="2779911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19713" y="2436752"/>
            <a:ext cx="2532133" cy="3970318"/>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an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F370099-6859-4684-3E23-5C227FD6B9AE}"/>
              </a:ext>
            </a:extLst>
          </p:cNvPr>
          <p:cNvSpPr txBox="1"/>
          <p:nvPr/>
        </p:nvSpPr>
        <p:spPr>
          <a:xfrm>
            <a:off x="219713" y="1110843"/>
            <a:ext cx="2532133" cy="738664"/>
          </a:xfrm>
          <a:prstGeom prst="rect">
            <a:avLst/>
          </a:prstGeom>
          <a:noFill/>
        </p:spPr>
        <p:txBody>
          <a:bodyPr wrap="square">
            <a:spAutoFit/>
          </a:bodyPr>
          <a:lstStyle/>
          <a:p>
            <a:r>
              <a:rPr lang="en-US" sz="1400" dirty="0">
                <a:solidFill>
                  <a:srgbClr val="FF3300"/>
                </a:solidFill>
              </a:rPr>
              <a:t>Include Use Case in Enterprise view tie to Services view</a:t>
            </a:r>
            <a:endParaRPr lang="en-US" sz="1400" dirty="0"/>
          </a:p>
        </p:txBody>
      </p:sp>
    </p:spTree>
    <p:extLst>
      <p:ext uri="{BB962C8B-B14F-4D97-AF65-F5344CB8AC3E}">
        <p14:creationId xmlns:p14="http://schemas.microsoft.com/office/powerpoint/2010/main" val="1161240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E33-EA12-4025-FF68-5DFF89873D44}"/>
              </a:ext>
            </a:extLst>
          </p:cNvPr>
          <p:cNvSpPr>
            <a:spLocks noGrp="1"/>
          </p:cNvSpPr>
          <p:nvPr>
            <p:ph type="title"/>
          </p:nvPr>
        </p:nvSpPr>
        <p:spPr>
          <a:xfrm>
            <a:off x="457200" y="36512"/>
            <a:ext cx="8229600" cy="1143000"/>
          </a:xfrm>
        </p:spPr>
        <p:txBody>
          <a:bodyPr vert="horz"/>
          <a:lstStyle/>
          <a:p>
            <a:r>
              <a:rPr lang="en-US" sz="2000" dirty="0">
                <a:solidFill>
                  <a:srgbClr val="0099A6"/>
                </a:solidFill>
              </a:rPr>
              <a:t>RASDS++ Security Aspects</a:t>
            </a:r>
            <a:br>
              <a:rPr lang="en-US" sz="2000" dirty="0">
                <a:solidFill>
                  <a:srgbClr val="0099A6"/>
                </a:solidFill>
              </a:rPr>
            </a:br>
            <a:r>
              <a:rPr lang="en-US" sz="2000" dirty="0">
                <a:solidFill>
                  <a:srgbClr val="0099A6"/>
                </a:solidFill>
              </a:rPr>
              <a:t>Enterprise Viewpoint</a:t>
            </a:r>
          </a:p>
        </p:txBody>
      </p:sp>
      <p:sp>
        <p:nvSpPr>
          <p:cNvPr id="4" name="Content Placeholder 3">
            <a:extLst>
              <a:ext uri="{FF2B5EF4-FFF2-40B4-BE49-F238E27FC236}">
                <a16:creationId xmlns:a16="http://schemas.microsoft.com/office/drawing/2014/main" id="{931B4110-24D2-D6DF-66D9-82343793B06C}"/>
              </a:ext>
            </a:extLst>
          </p:cNvPr>
          <p:cNvSpPr>
            <a:spLocks noGrp="1"/>
          </p:cNvSpPr>
          <p:nvPr>
            <p:ph idx="1"/>
          </p:nvPr>
        </p:nvSpPr>
        <p:spPr/>
        <p:txBody>
          <a:bodyPr/>
          <a:lstStyle/>
          <a:p>
            <a:r>
              <a:rPr lang="en-US" dirty="0"/>
              <a:t>Specific Enterprise security topics</a:t>
            </a:r>
          </a:p>
          <a:p>
            <a:pPr lvl="1"/>
            <a:r>
              <a:rPr lang="en-US" dirty="0"/>
              <a:t>Policies</a:t>
            </a:r>
          </a:p>
          <a:p>
            <a:pPr lvl="1"/>
            <a:r>
              <a:rPr lang="en-US" dirty="0"/>
              <a:t>Rules</a:t>
            </a:r>
          </a:p>
          <a:p>
            <a:pPr lvl="1"/>
            <a:r>
              <a:rPr lang="en-US" dirty="0"/>
              <a:t>Governance</a:t>
            </a:r>
          </a:p>
          <a:p>
            <a:pPr lvl="1"/>
            <a:r>
              <a:rPr lang="en-US" dirty="0"/>
              <a:t>Requirements</a:t>
            </a:r>
          </a:p>
          <a:p>
            <a:pPr lvl="1"/>
            <a:r>
              <a:rPr lang="en-US" dirty="0"/>
              <a:t>Budgets</a:t>
            </a:r>
          </a:p>
          <a:p>
            <a:pPr lvl="1"/>
            <a:r>
              <a:rPr lang="en-US" dirty="0"/>
              <a:t>Personnel</a:t>
            </a:r>
          </a:p>
          <a:p>
            <a:pPr lvl="1"/>
            <a:r>
              <a:rPr lang="en-US" dirty="0"/>
              <a:t>Roles</a:t>
            </a:r>
          </a:p>
          <a:p>
            <a:pPr lvl="1"/>
            <a:r>
              <a:rPr lang="en-US" dirty="0"/>
              <a:t>Resources</a:t>
            </a:r>
          </a:p>
          <a:p>
            <a:pPr lvl="1"/>
            <a:r>
              <a:rPr lang="en-US" dirty="0"/>
              <a:t>Assets</a:t>
            </a:r>
          </a:p>
          <a:p>
            <a:pPr lvl="1"/>
            <a:r>
              <a:rPr lang="en-US" dirty="0"/>
              <a:t>Relationships</a:t>
            </a:r>
          </a:p>
          <a:p>
            <a:pPr lvl="1"/>
            <a:r>
              <a:rPr lang="en-US" dirty="0"/>
              <a:t>Capabilities</a:t>
            </a:r>
          </a:p>
          <a:p>
            <a:pPr lvl="1"/>
            <a:r>
              <a:rPr lang="en-US" dirty="0" err="1"/>
              <a:t>etc</a:t>
            </a:r>
            <a:endParaRPr lang="en-US" dirty="0"/>
          </a:p>
          <a:p>
            <a:pPr lvl="1"/>
            <a:endParaRPr lang="en-US" dirty="0"/>
          </a:p>
        </p:txBody>
      </p:sp>
      <p:sp>
        <p:nvSpPr>
          <p:cNvPr id="3" name="Date Placeholder 2">
            <a:extLst>
              <a:ext uri="{FF2B5EF4-FFF2-40B4-BE49-F238E27FC236}">
                <a16:creationId xmlns:a16="http://schemas.microsoft.com/office/drawing/2014/main" id="{9A53BA46-851E-8B36-B016-E5C65B237068}"/>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578096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offered by a space system, formalized by functions and interfaces.  It describes the interfaces of systems entities (hardware, software, people, and/or procedures), how to request and provide services, and their operations and interface bindings.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bindings,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0"/>
            <a:ext cx="7772400" cy="85407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System Architecture Model </a:t>
            </a:r>
          </a:p>
          <a:p>
            <a:r>
              <a:rPr lang="en-US" dirty="0"/>
              <a:t>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marL="0" indent="0">
              <a:lnSpc>
                <a:spcPct val="90000"/>
              </a:lnSpc>
              <a:spcBef>
                <a:spcPts val="600"/>
              </a:spcBef>
              <a:defRPr/>
            </a:pPr>
            <a:endParaRPr lang="en-US" sz="2400" dirty="0">
              <a:latin typeface="Arial" charset="0"/>
            </a:endParaRPr>
          </a:p>
          <a:p>
            <a:pPr>
              <a:lnSpc>
                <a:spcPct val="90000"/>
              </a:lnSpc>
              <a:spcBef>
                <a:spcPts val="600"/>
              </a:spcBef>
              <a:buFont typeface="Arial" charset="0"/>
              <a:buChar char="•"/>
              <a:defRPr/>
            </a:pPr>
            <a:r>
              <a:rPr lang="en-US" sz="2400" dirty="0">
                <a:latin typeface="Arial" charset="0"/>
              </a:rPr>
              <a:t>RASDS++ provides a modeling framework and methodology, a specific Space System Reference Architecture model …</a:t>
            </a:r>
          </a:p>
          <a:p>
            <a:pPr lvl="1">
              <a:lnSpc>
                <a:spcPct val="90000"/>
              </a:lnSpc>
              <a:spcBef>
                <a:spcPts val="600"/>
              </a:spcBef>
              <a:buFont typeface="Arial" charset="0"/>
              <a:buChar char="•"/>
              <a:defRPr/>
            </a:pPr>
            <a:r>
              <a:rPr lang="en-US" dirty="0">
                <a:latin typeface="Arial" charset="0"/>
              </a:rPr>
              <a:t> Provides clear &amp; unambiguous viewpoints for exploring space systems architectures</a:t>
            </a:r>
          </a:p>
          <a:p>
            <a:pPr lvl="1">
              <a:lnSpc>
                <a:spcPct val="90000"/>
              </a:lnSpc>
              <a:spcBef>
                <a:spcPts val="600"/>
              </a:spcBef>
              <a:buFont typeface="Arial" charset="0"/>
              <a:buChar char="•"/>
              <a:defRPr/>
            </a:pPr>
            <a:r>
              <a:rPr lang="en-US" dirty="0">
                <a:latin typeface="Arial" charset="0"/>
              </a:rPr>
              <a:t> Shows relationship of design to requirements and driving scenarios</a:t>
            </a:r>
          </a:p>
          <a:p>
            <a:pPr lvl="1">
              <a:lnSpc>
                <a:spcPct val="90000"/>
              </a:lnSpc>
              <a:spcBef>
                <a:spcPts val="600"/>
              </a:spcBef>
              <a:buFont typeface="Arial" charset="0"/>
              <a:buChar char="•"/>
              <a:defRPr/>
            </a:pPr>
            <a:r>
              <a:rPr lang="en-US"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dirty="0">
                <a:latin typeface="Arial" charset="0"/>
              </a:rPr>
              <a:t> Details the model &amp; views to the level appropriate for further systems engineering, supports evolution of the design</a:t>
            </a:r>
          </a:p>
          <a:p>
            <a:pPr lvl="1">
              <a:lnSpc>
                <a:spcPct val="90000"/>
              </a:lnSpc>
              <a:spcBef>
                <a:spcPts val="600"/>
              </a:spcBef>
              <a:buFont typeface="Arial" charset="0"/>
              <a:buChar char="•"/>
              <a:defRPr/>
            </a:pPr>
            <a:r>
              <a:rPr lang="en-US" dirty="0">
                <a:latin typeface="Arial" charset="0"/>
              </a:rPr>
              <a:t> Enables concurrent design of spacecraft, ground systems, science operations, control systems, and their components</a:t>
            </a:r>
          </a:p>
          <a:p>
            <a:pPr>
              <a:lnSpc>
                <a:spcPct val="90000"/>
              </a:lnSpc>
              <a:spcBef>
                <a:spcPts val="600"/>
              </a:spcBef>
              <a:buClr>
                <a:srgbClr val="C403DA"/>
              </a:buClr>
              <a:buFont typeface="Arial" charset="0"/>
              <a:buChar char="•"/>
              <a:defRPr/>
            </a:pPr>
            <a:endParaRPr lang="en-US" sz="2400" dirty="0">
              <a:solidFill>
                <a:srgbClr val="C403DA"/>
              </a:solidFill>
              <a:latin typeface="Arial" charset="0"/>
            </a:endParaRPr>
          </a:p>
          <a:p>
            <a:endParaRPr lang="en-US"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11 May 2023</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Viewpoint - </a:t>
            </a: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(Specialized Functional Entity Features)</a:t>
            </a:r>
          </a:p>
        </p:txBody>
      </p:sp>
      <p:sp>
        <p:nvSpPr>
          <p:cNvPr id="2" name="Oval 1">
            <a:extLst>
              <a:ext uri="{FF2B5EF4-FFF2-40B4-BE49-F238E27FC236}">
                <a16:creationId xmlns:a16="http://schemas.microsoft.com/office/drawing/2014/main" id="{28C851FF-4DDB-0B4F-A513-85CABC3432CE}"/>
              </a:ext>
            </a:extLst>
          </p:cNvPr>
          <p:cNvSpPr/>
          <p:nvPr/>
        </p:nvSpPr>
        <p:spPr>
          <a:xfrm>
            <a:off x="3429000" y="2620737"/>
            <a:ext cx="2392363" cy="1049337"/>
          </a:xfrm>
          <a:prstGeom prst="ellipse">
            <a:avLst/>
          </a:prstGeom>
          <a:solidFill>
            <a:srgbClr val="FF7C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Service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Service Objects may involve an app (thick or thin client), or expose a service protocol, or they may have their own UI, or they may be deployed in the cloud and use HTTP/REST and a web browser.</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4">
            <a:extLst>
              <a:ext uri="{FF2B5EF4-FFF2-40B4-BE49-F238E27FC236}">
                <a16:creationId xmlns:a16="http://schemas.microsoft.com/office/drawing/2014/main" id="{496248F9-4B1E-8BAF-D283-276DBA66FBB3}"/>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4" name="Rectangle 8">
            <a:extLst>
              <a:ext uri="{FF2B5EF4-FFF2-40B4-BE49-F238E27FC236}">
                <a16:creationId xmlns:a16="http://schemas.microsoft.com/office/drawing/2014/main" id="{116AFB08-CE49-6813-7630-C812C42BA798}"/>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5" name="Rectangle 9">
            <a:extLst>
              <a:ext uri="{FF2B5EF4-FFF2-40B4-BE49-F238E27FC236}">
                <a16:creationId xmlns:a16="http://schemas.microsoft.com/office/drawing/2014/main" id="{E84C4B13-28DD-E3D4-EB82-9E04C4F06D25}"/>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service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6" name="Rectangle 10">
            <a:extLst>
              <a:ext uri="{FF2B5EF4-FFF2-40B4-BE49-F238E27FC236}">
                <a16:creationId xmlns:a16="http://schemas.microsoft.com/office/drawing/2014/main" id="{60620FBD-57C4-2F12-400D-0A8EA926EEE3}"/>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“user” Objects</a:t>
            </a:r>
          </a:p>
        </p:txBody>
      </p:sp>
    </p:spTree>
    <p:extLst>
      <p:ext uri="{BB962C8B-B14F-4D97-AF65-F5344CB8AC3E}">
        <p14:creationId xmlns:p14="http://schemas.microsoft.com/office/powerpoint/2010/main" val="1683865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Service</a:t>
            </a:r>
            <a:r>
              <a:rPr lang="en-US" sz="2000" dirty="0">
                <a:solidFill>
                  <a:srgbClr val="0099A6"/>
                </a:solidFill>
              </a:rPr>
              <a:t>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1390650" cy="103861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533400" cy="84656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390401" y="319447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81475" y="1932486"/>
            <a:ext cx="871537" cy="346249"/>
          </a:xfrm>
          <a:prstGeom prst="rect">
            <a:avLst/>
          </a:prstGeom>
          <a:noFill/>
        </p:spPr>
        <p:txBody>
          <a:bodyPr wrap="square" rtlCol="0">
            <a:spAutoFit/>
          </a:bodyPr>
          <a:lstStyle/>
          <a:p>
            <a:r>
              <a:rPr lang="en-US" sz="825" dirty="0"/>
              <a:t>Implemented by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324600" y="3781818"/>
            <a:ext cx="92868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Interface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13565" y="5458479"/>
            <a:ext cx="3777707" cy="923330"/>
          </a:xfrm>
          <a:prstGeom prst="rect">
            <a:avLst/>
          </a:prstGeom>
        </p:spPr>
        <p:txBody>
          <a:bodyPr wrap="square">
            <a:spAutoFit/>
          </a:bodyPr>
          <a:lstStyle/>
          <a:p>
            <a:pPr lvl="1"/>
            <a:r>
              <a:rPr lang="en-US" sz="900" u="sng" dirty="0">
                <a:solidFill>
                  <a:srgbClr val="0070C0"/>
                </a:solidFill>
              </a:rPr>
              <a:t>Service</a:t>
            </a:r>
            <a:r>
              <a:rPr lang="en-US" sz="900" dirty="0">
                <a:solidFill>
                  <a:srgbClr val="0070C0"/>
                </a:solidFill>
              </a:rPr>
              <a:t>: A provision of an interface of an object to support actions of another object. </a:t>
            </a:r>
          </a:p>
          <a:p>
            <a:pPr lvl="1"/>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8" name="Rounded Rectangle 7">
            <a:extLst>
              <a:ext uri="{FF2B5EF4-FFF2-40B4-BE49-F238E27FC236}">
                <a16:creationId xmlns:a16="http://schemas.microsoft.com/office/drawing/2014/main" id="{40588B6C-D5F8-58D3-EFBF-EAFEF5E241DB}"/>
              </a:ext>
            </a:extLst>
          </p:cNvPr>
          <p:cNvSpPr/>
          <p:nvPr/>
        </p:nvSpPr>
        <p:spPr>
          <a:xfrm>
            <a:off x="828675" y="4041465"/>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9" name="Straight Arrow Connector 8">
            <a:extLst>
              <a:ext uri="{FF2B5EF4-FFF2-40B4-BE49-F238E27FC236}">
                <a16:creationId xmlns:a16="http://schemas.microsoft.com/office/drawing/2014/main" id="{7FDC17B1-F641-D501-2A77-214024E42A8F}"/>
              </a:ext>
            </a:extLst>
          </p:cNvPr>
          <p:cNvCxnSpPr>
            <a:cxnSpLocks/>
            <a:stCxn id="69" idx="1"/>
            <a:endCxn id="8" idx="0"/>
          </p:cNvCxnSpPr>
          <p:nvPr/>
        </p:nvCxnSpPr>
        <p:spPr>
          <a:xfrm flipH="1">
            <a:off x="1314450" y="3007821"/>
            <a:ext cx="875765" cy="103364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AF0AC3D-F528-F639-63C5-30700B70CF40}"/>
              </a:ext>
            </a:extLst>
          </p:cNvPr>
          <p:cNvSpPr txBox="1"/>
          <p:nvPr/>
        </p:nvSpPr>
        <p:spPr>
          <a:xfrm>
            <a:off x="1561565" y="3695216"/>
            <a:ext cx="871537" cy="346249"/>
          </a:xfrm>
          <a:prstGeom prst="rect">
            <a:avLst/>
          </a:prstGeom>
          <a:noFill/>
        </p:spPr>
        <p:txBody>
          <a:bodyPr wrap="square" rtlCol="0">
            <a:spAutoFit/>
          </a:bodyPr>
          <a:lstStyle/>
          <a:p>
            <a:r>
              <a:rPr lang="en-US" sz="825" dirty="0"/>
              <a:t>Accessed using 1..</a:t>
            </a:r>
          </a:p>
        </p:txBody>
      </p:sp>
      <p:cxnSp>
        <p:nvCxnSpPr>
          <p:cNvPr id="17" name="Straight Arrow Connector 16">
            <a:extLst>
              <a:ext uri="{FF2B5EF4-FFF2-40B4-BE49-F238E27FC236}">
                <a16:creationId xmlns:a16="http://schemas.microsoft.com/office/drawing/2014/main" id="{B527CB9F-9A7C-C76F-38A4-1D18C5A96A19}"/>
              </a:ext>
            </a:extLst>
          </p:cNvPr>
          <p:cNvCxnSpPr>
            <a:cxnSpLocks/>
            <a:stCxn id="12" idx="3"/>
            <a:endCxn id="19" idx="1"/>
          </p:cNvCxnSpPr>
          <p:nvPr/>
        </p:nvCxnSpPr>
        <p:spPr>
          <a:xfrm>
            <a:off x="4933950" y="3000375"/>
            <a:ext cx="1390650" cy="7446"/>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698F1EF-491A-3FC0-B801-166E0A02FCA2}"/>
              </a:ext>
            </a:extLst>
          </p:cNvPr>
          <p:cNvSpPr txBox="1"/>
          <p:nvPr/>
        </p:nvSpPr>
        <p:spPr>
          <a:xfrm>
            <a:off x="5310995" y="2750646"/>
            <a:ext cx="737702" cy="219291"/>
          </a:xfrm>
          <a:prstGeom prst="rect">
            <a:avLst/>
          </a:prstGeom>
          <a:noFill/>
        </p:spPr>
        <p:txBody>
          <a:bodyPr wrap="none" rtlCol="0">
            <a:spAutoFit/>
          </a:bodyPr>
          <a:lstStyle/>
          <a:p>
            <a:r>
              <a:rPr lang="en-US" sz="825" dirty="0"/>
              <a:t>Performs ..</a:t>
            </a:r>
          </a:p>
        </p:txBody>
      </p:sp>
      <p:sp>
        <p:nvSpPr>
          <p:cNvPr id="19" name="Rounded Rectangle 18">
            <a:extLst>
              <a:ext uri="{FF2B5EF4-FFF2-40B4-BE49-F238E27FC236}">
                <a16:creationId xmlns:a16="http://schemas.microsoft.com/office/drawing/2014/main" id="{1C34EF58-9744-31BB-3AF1-CBF5AFF6711F}"/>
              </a:ext>
            </a:extLst>
          </p:cNvPr>
          <p:cNvSpPr/>
          <p:nvPr/>
        </p:nvSpPr>
        <p:spPr>
          <a:xfrm>
            <a:off x="6324600" y="2750646"/>
            <a:ext cx="106680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cxnSp>
        <p:nvCxnSpPr>
          <p:cNvPr id="20" name="Straight Arrow Connector 19">
            <a:extLst>
              <a:ext uri="{FF2B5EF4-FFF2-40B4-BE49-F238E27FC236}">
                <a16:creationId xmlns:a16="http://schemas.microsoft.com/office/drawing/2014/main" id="{0A880F5D-EEBA-91E1-D90A-9C94272AA3D8}"/>
              </a:ext>
            </a:extLst>
          </p:cNvPr>
          <p:cNvCxnSpPr>
            <a:cxnSpLocks/>
            <a:stCxn id="12" idx="3"/>
            <a:endCxn id="22" idx="1"/>
          </p:cNvCxnSpPr>
          <p:nvPr/>
        </p:nvCxnSpPr>
        <p:spPr>
          <a:xfrm flipV="1">
            <a:off x="4933950" y="1948149"/>
            <a:ext cx="1412646" cy="105222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9CC2C1A-4491-A228-D417-FDFF2BF568A8}"/>
              </a:ext>
            </a:extLst>
          </p:cNvPr>
          <p:cNvSpPr txBox="1"/>
          <p:nvPr/>
        </p:nvSpPr>
        <p:spPr>
          <a:xfrm>
            <a:off x="5498752" y="1830672"/>
            <a:ext cx="800219" cy="219291"/>
          </a:xfrm>
          <a:prstGeom prst="rect">
            <a:avLst/>
          </a:prstGeom>
          <a:noFill/>
        </p:spPr>
        <p:txBody>
          <a:bodyPr wrap="none" rtlCol="0">
            <a:spAutoFit/>
          </a:bodyPr>
          <a:lstStyle/>
          <a:p>
            <a:r>
              <a:rPr lang="en-US" sz="825" dirty="0"/>
              <a:t>Implement ..</a:t>
            </a:r>
          </a:p>
        </p:txBody>
      </p:sp>
      <p:sp>
        <p:nvSpPr>
          <p:cNvPr id="22" name="Rounded Rectangle 21">
            <a:extLst>
              <a:ext uri="{FF2B5EF4-FFF2-40B4-BE49-F238E27FC236}">
                <a16:creationId xmlns:a16="http://schemas.microsoft.com/office/drawing/2014/main" id="{069BD84B-D1ED-83E1-AAC1-1F73506AD686}"/>
              </a:ext>
            </a:extLst>
          </p:cNvPr>
          <p:cNvSpPr/>
          <p:nvPr/>
        </p:nvSpPr>
        <p:spPr>
          <a:xfrm>
            <a:off x="6346596" y="1690974"/>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Tree>
    <p:extLst>
      <p:ext uri="{BB962C8B-B14F-4D97-AF65-F5344CB8AC3E}">
        <p14:creationId xmlns:p14="http://schemas.microsoft.com/office/powerpoint/2010/main" val="4289797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7480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11 May 2023</a:t>
            </a:r>
            <a:endParaRPr lang="en-GB" dirty="0"/>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475115" y="2025653"/>
            <a:ext cx="1124940" cy="246221"/>
          </a:xfrm>
          <a:prstGeom prst="rect">
            <a:avLst/>
          </a:prstGeom>
          <a:noFill/>
        </p:spPr>
        <p:txBody>
          <a:bodyPr wrap="squar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5696353" y="1464837"/>
            <a:ext cx="1199863" cy="318528"/>
          </a:xfrm>
          <a:prstGeom prst="callout1">
            <a:avLst>
              <a:gd name="adj1" fmla="val 98681"/>
              <a:gd name="adj2" fmla="val 57086"/>
              <a:gd name="adj3" fmla="val 170214"/>
              <a:gd name="adj4" fmla="val 7917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812178" y="858563"/>
            <a:ext cx="1777777" cy="308527"/>
          </a:xfrm>
          <a:prstGeom prst="callout1">
            <a:avLst>
              <a:gd name="adj1" fmla="val 109986"/>
              <a:gd name="adj2" fmla="val 71135"/>
              <a:gd name="adj3" fmla="val 368351"/>
              <a:gd name="adj4" fmla="val 91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Protocol </a:t>
            </a:r>
            <a:r>
              <a:rPr lang="en-GB" sz="800" b="0" dirty="0" err="1">
                <a:solidFill>
                  <a:schemeClr val="tx1"/>
                </a:solidFill>
                <a:latin typeface="Arial" panose="020B0604020202020204" pitchFamily="34" charset="0"/>
                <a:cs typeface="Arial" panose="020B0604020202020204" pitchFamily="34" charset="0"/>
              </a:rPr>
              <a:t>behavior</a:t>
            </a:r>
            <a:r>
              <a:rPr lang="en-GB" sz="8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334834" cy="319319"/>
          </a:xfrm>
          <a:prstGeom prst="callout1">
            <a:avLst>
              <a:gd name="adj1" fmla="val 108270"/>
              <a:gd name="adj2" fmla="val 40021"/>
              <a:gd name="adj3" fmla="val 269880"/>
              <a:gd name="adj4" fmla="val -6556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Provided Protocol Interface (</a:t>
            </a:r>
            <a:r>
              <a:rPr lang="en-GB" sz="800" b="0" dirty="0">
                <a:latin typeface="Arial" panose="020B0604020202020204" pitchFamily="34" charset="0"/>
                <a:cs typeface="Arial" panose="020B0604020202020204" pitchFamily="34" charset="0"/>
              </a:rPr>
              <a:t>Service</a:t>
            </a:r>
            <a:r>
              <a:rPr lang="en-GB" sz="800" b="0" dirty="0">
                <a:solidFill>
                  <a:schemeClr val="tx1"/>
                </a:solidFill>
                <a:latin typeface="Arial" panose="020B0604020202020204" pitchFamily="34" charset="0"/>
                <a:cs typeface="Arial" panose="020B0604020202020204" pitchFamily="34" charset="0"/>
              </a:rPr>
              <a:t>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2004230" y="2389730"/>
            <a:ext cx="1295397" cy="359404"/>
          </a:xfrm>
          <a:prstGeom prst="callout1">
            <a:avLst>
              <a:gd name="adj1" fmla="val 13930"/>
              <a:gd name="adj2" fmla="val -3058"/>
              <a:gd name="adj3" fmla="val -28363"/>
              <a:gd name="adj4" fmla="val -8698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5085" y="2919682"/>
            <a:ext cx="3200400" cy="3647152"/>
          </a:xfrm>
          <a:prstGeom prst="rect">
            <a:avLst/>
          </a:prstGeom>
        </p:spPr>
        <p:txBody>
          <a:bodyPr wrap="square">
            <a:spAutoFit/>
          </a:bodyPr>
          <a:lstStyle/>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implemented within the layer or in underlying layers.</a:t>
            </a: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3" idx="4"/>
          </p:cNvCxnSpPr>
          <p:nvPr/>
        </p:nvCxnSpPr>
        <p:spPr bwMode="auto">
          <a:xfrm flipV="1">
            <a:off x="7667949" y="1695510"/>
            <a:ext cx="1" cy="1123890"/>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flipV="1">
            <a:off x="4553744" y="2812745"/>
            <a:ext cx="3114205" cy="665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7239000" y="3160158"/>
            <a:ext cx="1027571" cy="307777"/>
          </a:xfrm>
          <a:prstGeom prst="callout1">
            <a:avLst>
              <a:gd name="adj1" fmla="val 1208"/>
              <a:gd name="adj2" fmla="val 44628"/>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Flow direction arrows (optional)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51" name="Rectangle 50">
            <a:extLst>
              <a:ext uri="{FF2B5EF4-FFF2-40B4-BE49-F238E27FC236}">
                <a16:creationId xmlns:a16="http://schemas.microsoft.com/office/drawing/2014/main" id="{FD8505B5-AA80-8F48-842A-4051A61C9502}"/>
              </a:ext>
            </a:extLst>
          </p:cNvPr>
          <p:cNvSpPr/>
          <p:nvPr/>
        </p:nvSpPr>
        <p:spPr>
          <a:xfrm>
            <a:off x="3779912" y="3904019"/>
            <a:ext cx="4572000" cy="523220"/>
          </a:xfrm>
          <a:prstGeom prst="rect">
            <a:avLst/>
          </a:prstGeom>
        </p:spPr>
        <p:txBody>
          <a:bodyPr>
            <a:spAutoFit/>
          </a:bodyPr>
          <a:lstStyle/>
          <a:p>
            <a:r>
              <a:rPr lang="en-US" sz="1400" dirty="0">
                <a:solidFill>
                  <a:srgbClr val="FF3300"/>
                </a:solidFill>
              </a:rPr>
              <a:t>Reflect on how this pattern can be used to describe Message Bus, Web or Cloud, or AMS Service types</a:t>
            </a:r>
            <a:endParaRPr lang="en-US" sz="14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I/F</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Authentication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618939" y="3150267"/>
            <a:ext cx="987689" cy="474791"/>
          </a:xfrm>
          <a:prstGeom prst="callout1">
            <a:avLst>
              <a:gd name="adj1" fmla="val -2113"/>
              <a:gd name="adj2" fmla="val 46367"/>
              <a:gd name="adj3" fmla="val -91365"/>
              <a:gd name="adj4" fmla="val 4018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Interface Binding 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(multiple layers)</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579688" y="1617155"/>
            <a:ext cx="1255474" cy="314437"/>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latin typeface="Arial" panose="020B0604020202020204" pitchFamily="34" charset="0"/>
                <a:cs typeface="Arial" panose="020B0604020202020204" pitchFamily="34" charset="0"/>
              </a:rPr>
              <a:t>Svc Access Authentication </a:t>
            </a:r>
            <a:r>
              <a:rPr lang="en-GB" sz="800" b="0" dirty="0">
                <a:solidFill>
                  <a:schemeClr val="tx1"/>
                </a:solidFill>
                <a:latin typeface="Arial" panose="020B0604020202020204" pitchFamily="34" charset="0"/>
                <a:cs typeface="Arial" panose="020B0604020202020204" pitchFamily="34" charset="0"/>
              </a:rPr>
              <a:t>(optional)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15">
            <a:extLst>
              <a:ext uri="{FF2B5EF4-FFF2-40B4-BE49-F238E27FC236}">
                <a16:creationId xmlns:a16="http://schemas.microsoft.com/office/drawing/2014/main" id="{B18F3475-A810-8A1B-EFDB-02C5763012E0}"/>
              </a:ext>
            </a:extLst>
          </p:cNvPr>
          <p:cNvSpPr>
            <a:spLocks noChangeArrowheads="1"/>
          </p:cNvSpPr>
          <p:nvPr/>
        </p:nvSpPr>
        <p:spPr bwMode="auto">
          <a:xfrm>
            <a:off x="7182499" y="1309421"/>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solidFill>
                  <a:srgbClr val="FF0000"/>
                </a:solidFill>
              </a:rPr>
              <a:t>Service</a:t>
            </a:r>
          </a:p>
          <a:p>
            <a:pPr algn="ctr"/>
            <a:r>
              <a:rPr lang="en-US" sz="1000" dirty="0">
                <a:solidFill>
                  <a:srgbClr val="FF0000"/>
                </a:solidFill>
              </a:rPr>
              <a:t>Provider</a:t>
            </a:r>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Tree>
    <p:extLst>
      <p:ext uri="{BB962C8B-B14F-4D97-AF65-F5344CB8AC3E}">
        <p14:creationId xmlns:p14="http://schemas.microsoft.com/office/powerpoint/2010/main" val="4191667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E33-EA12-4025-FF68-5DFF89873D44}"/>
              </a:ext>
            </a:extLst>
          </p:cNvPr>
          <p:cNvSpPr>
            <a:spLocks noGrp="1"/>
          </p:cNvSpPr>
          <p:nvPr>
            <p:ph type="title"/>
          </p:nvPr>
        </p:nvSpPr>
        <p:spPr>
          <a:xfrm>
            <a:off x="457200" y="36512"/>
            <a:ext cx="8229600" cy="1143000"/>
          </a:xfrm>
        </p:spPr>
        <p:txBody>
          <a:bodyPr vert="horz"/>
          <a:lstStyle/>
          <a:p>
            <a:r>
              <a:rPr lang="en-US" sz="2000" dirty="0">
                <a:solidFill>
                  <a:srgbClr val="0099A6"/>
                </a:solidFill>
              </a:rPr>
              <a:t>RASDS++ Security Aspects</a:t>
            </a:r>
            <a:br>
              <a:rPr lang="en-US" sz="2000" dirty="0">
                <a:solidFill>
                  <a:srgbClr val="0099A6"/>
                </a:solidFill>
              </a:rPr>
            </a:br>
            <a:r>
              <a:rPr lang="en-US" sz="2000" dirty="0">
                <a:solidFill>
                  <a:srgbClr val="0099A6"/>
                </a:solidFill>
              </a:rPr>
              <a:t>Services Viewpoint</a:t>
            </a:r>
          </a:p>
        </p:txBody>
      </p:sp>
      <p:sp>
        <p:nvSpPr>
          <p:cNvPr id="4" name="Content Placeholder 3">
            <a:extLst>
              <a:ext uri="{FF2B5EF4-FFF2-40B4-BE49-F238E27FC236}">
                <a16:creationId xmlns:a16="http://schemas.microsoft.com/office/drawing/2014/main" id="{931B4110-24D2-D6DF-66D9-82343793B06C}"/>
              </a:ext>
            </a:extLst>
          </p:cNvPr>
          <p:cNvSpPr>
            <a:spLocks noGrp="1"/>
          </p:cNvSpPr>
          <p:nvPr>
            <p:ph idx="1"/>
          </p:nvPr>
        </p:nvSpPr>
        <p:spPr/>
        <p:txBody>
          <a:bodyPr/>
          <a:lstStyle/>
          <a:p>
            <a:r>
              <a:rPr lang="en-US" dirty="0"/>
              <a:t>Specific Services security topics</a:t>
            </a:r>
          </a:p>
          <a:p>
            <a:pPr lvl="1"/>
            <a:r>
              <a:rPr lang="en-US" dirty="0"/>
              <a:t>Procured services</a:t>
            </a:r>
          </a:p>
          <a:p>
            <a:pPr lvl="1"/>
            <a:r>
              <a:rPr lang="en-US" dirty="0"/>
              <a:t>Locally built services</a:t>
            </a:r>
          </a:p>
          <a:p>
            <a:pPr lvl="1"/>
            <a:r>
              <a:rPr lang="en-US" dirty="0"/>
              <a:t>Development services</a:t>
            </a:r>
          </a:p>
          <a:p>
            <a:pPr lvl="1"/>
            <a:r>
              <a:rPr lang="en-US" dirty="0"/>
              <a:t>Operations services</a:t>
            </a:r>
          </a:p>
          <a:p>
            <a:pPr lvl="1"/>
            <a:r>
              <a:rPr lang="en-US" dirty="0"/>
              <a:t>SaaS, </a:t>
            </a:r>
            <a:r>
              <a:rPr lang="en-US" dirty="0" err="1"/>
              <a:t>etc</a:t>
            </a:r>
            <a:endParaRPr lang="en-US" dirty="0"/>
          </a:p>
          <a:p>
            <a:pPr lvl="1"/>
            <a:r>
              <a:rPr lang="en-US" dirty="0"/>
              <a:t>Network, power, HVAC, and other services</a:t>
            </a:r>
          </a:p>
          <a:p>
            <a:pPr lvl="1"/>
            <a:r>
              <a:rPr lang="en-US" dirty="0" err="1"/>
              <a:t>etc</a:t>
            </a:r>
            <a:endParaRPr lang="en-US" dirty="0"/>
          </a:p>
          <a:p>
            <a:pPr lvl="1"/>
            <a:endParaRPr lang="en-US" dirty="0"/>
          </a:p>
        </p:txBody>
      </p:sp>
      <p:sp>
        <p:nvSpPr>
          <p:cNvPr id="3" name="Date Placeholder 2">
            <a:extLst>
              <a:ext uri="{FF2B5EF4-FFF2-40B4-BE49-F238E27FC236}">
                <a16:creationId xmlns:a16="http://schemas.microsoft.com/office/drawing/2014/main" id="{9A53BA46-851E-8B36-B016-E5C65B237068}"/>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3675767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55955"/>
            <a:ext cx="8229600" cy="5621045"/>
          </a:xfrm>
        </p:spPr>
        <p:txBody>
          <a:bodyPr/>
          <a:lstStyle/>
          <a:p>
            <a:r>
              <a:rPr lang="en-US" dirty="0"/>
              <a:t>The </a:t>
            </a:r>
            <a:r>
              <a:rPr lang="en-US" dirty="0">
                <a:solidFill>
                  <a:srgbClr val="C00000"/>
                </a:solidFill>
              </a:rPr>
              <a:t>Operations</a:t>
            </a:r>
            <a:r>
              <a:rPr lang="en-US" dirty="0"/>
              <a:t> Viewpoint …</a:t>
            </a:r>
          </a:p>
          <a:p>
            <a:r>
              <a:rPr lang="en-US" sz="1800" dirty="0"/>
              <a:t>Stakeholder Concerns:</a:t>
            </a:r>
          </a:p>
          <a:p>
            <a:pPr lvl="1"/>
            <a:r>
              <a:rPr lang="en-US" sz="1400" dirty="0"/>
              <a:t>The operations enabled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solidFill>
                  <a:srgbClr val="C00000"/>
                </a:solidFill>
              </a:rPr>
              <a:t>Responding to </a:t>
            </a:r>
            <a:r>
              <a:rPr lang="en-US" sz="1400" dirty="0"/>
              <a:t>constraints </a:t>
            </a:r>
            <a:r>
              <a:rPr lang="en-US" sz="1400" dirty="0">
                <a:solidFill>
                  <a:srgbClr val="C00000"/>
                </a:solidFill>
              </a:rPr>
              <a:t>(e.g. cost, performance, policies) </a:t>
            </a:r>
            <a:r>
              <a:rPr lang="en-US" sz="1400" dirty="0"/>
              <a:t>on operations and activities </a:t>
            </a:r>
            <a:r>
              <a:rPr lang="en-US" sz="1400" dirty="0">
                <a:solidFill>
                  <a:srgbClr val="C00000"/>
                </a:solidFill>
              </a:rPr>
              <a:t>(from Enterprise) and Murphy…;(</a:t>
            </a:r>
            <a:r>
              <a:rPr lang="en-US" sz="1400" dirty="0"/>
              <a:t> </a:t>
            </a:r>
          </a:p>
          <a:p>
            <a:pPr lvl="1"/>
            <a:r>
              <a:rPr lang="en-US" sz="1400" dirty="0">
                <a:solidFill>
                  <a:srgbClr val="C00000"/>
                </a:solidFill>
              </a:rPr>
              <a:t>Describing how</a:t>
            </a:r>
            <a:r>
              <a:rPr lang="en-US" sz="1400" dirty="0"/>
              <a:t> these support enterprise capabilities </a:t>
            </a:r>
            <a:r>
              <a:rPr lang="en-US" sz="1400" dirty="0">
                <a:solidFill>
                  <a:srgbClr val="C00000"/>
                </a:solidFill>
              </a:rPr>
              <a:t>(from Enterprise);</a:t>
            </a:r>
          </a:p>
          <a:p>
            <a:pPr lvl="1"/>
            <a:r>
              <a:rPr lang="en-US" sz="1400" dirty="0">
                <a:solidFill>
                  <a:srgbClr val="C00000"/>
                </a:solidFill>
              </a:rPr>
              <a:t>How these utilize systems capabilities (from Connectivity/Deployment); </a:t>
            </a:r>
            <a:r>
              <a:rPr lang="en-US" sz="1400" dirty="0"/>
              <a:t>. </a:t>
            </a:r>
          </a:p>
          <a:p>
            <a:r>
              <a:rPr lang="en-US" sz="1800" dirty="0">
                <a:solidFill>
                  <a:srgbClr val="C00000"/>
                </a:solidFill>
              </a:rPr>
              <a:t>Operations</a:t>
            </a:r>
            <a:r>
              <a:rPr lang="en-US" sz="1800" dirty="0"/>
              <a:t>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people, </a:t>
            </a:r>
            <a:r>
              <a:rPr lang="en-US" sz="1400" dirty="0">
                <a:solidFill>
                  <a:srgbClr val="C00000"/>
                </a:solidFill>
              </a:rPr>
              <a:t>data</a:t>
            </a:r>
            <a:r>
              <a:rPr lang="en-US" sz="1400" dirty="0"/>
              <a:t>, </a:t>
            </a:r>
            <a:r>
              <a:rPr lang="en-US" sz="1400" dirty="0" err="1"/>
              <a:t>etc</a:t>
            </a:r>
            <a:r>
              <a:rPr lang="en-US" sz="1400" dirty="0"/>
              <a:t>) having Operations roles; </a:t>
            </a:r>
          </a:p>
          <a:p>
            <a:pPr lvl="1"/>
            <a:r>
              <a:rPr lang="en-US" sz="1400" dirty="0"/>
              <a:t>Attributes: names, types, flows, relationships, interaction modes, </a:t>
            </a:r>
            <a:r>
              <a:rPr lang="en-US" sz="1400" dirty="0">
                <a:solidFill>
                  <a:srgbClr val="C00000"/>
                </a:solidFill>
              </a:rPr>
              <a:t>states (nominal, off-nominal)</a:t>
            </a:r>
            <a:r>
              <a:rPr lang="en-US" sz="1400" dirty="0"/>
              <a:t>,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r>
              <a:rPr lang="en-US" sz="1800" dirty="0"/>
              <a:t>Correspondences to Enterprise (requirements, objectives, people, policies), Systems (Connectivity view), Information (defined instances of documents, agreements, contracts, policies, requirements, objectives, goals, scenarios)</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
        <p:nvSpPr>
          <p:cNvPr id="6" name="TextBox 5">
            <a:extLst>
              <a:ext uri="{FF2B5EF4-FFF2-40B4-BE49-F238E27FC236}">
                <a16:creationId xmlns:a16="http://schemas.microsoft.com/office/drawing/2014/main" id="{D4A014BD-32A4-1D18-C4BE-8AFDED17D0CD}"/>
              </a:ext>
            </a:extLst>
          </p:cNvPr>
          <p:cNvSpPr txBox="1"/>
          <p:nvPr/>
        </p:nvSpPr>
        <p:spPr>
          <a:xfrm>
            <a:off x="5257800" y="1032917"/>
            <a:ext cx="4114800" cy="769441"/>
          </a:xfrm>
          <a:prstGeom prst="rect">
            <a:avLst/>
          </a:prstGeom>
          <a:noFill/>
        </p:spPr>
        <p:txBody>
          <a:bodyPr wrap="square">
            <a:spAutoFit/>
          </a:bodyPr>
          <a:lstStyle/>
          <a:p>
            <a:r>
              <a:rPr lang="en-US" sz="1100" dirty="0">
                <a:solidFill>
                  <a:srgbClr val="C00000"/>
                </a:solidFill>
              </a:rPr>
              <a:t>Operations viewpoint defines the objects and relations and rules for constructing views</a:t>
            </a:r>
          </a:p>
          <a:p>
            <a:r>
              <a:rPr lang="en-US" sz="1100" dirty="0">
                <a:solidFill>
                  <a:srgbClr val="C00000"/>
                </a:solidFill>
              </a:rPr>
              <a:t>Operations views are used to address specific concerns and represent activities, processes, and behaviors. </a:t>
            </a:r>
          </a:p>
        </p:txBody>
      </p:sp>
    </p:spTree>
    <p:extLst>
      <p:ext uri="{BB962C8B-B14F-4D97-AF65-F5344CB8AC3E}">
        <p14:creationId xmlns:p14="http://schemas.microsoft.com/office/powerpoint/2010/main" val="1382885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Operations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a:t>
            </a:r>
            <a:r>
              <a:rPr kumimoji="1" lang="en-US" altLang="ja-JP" sz="1400" b="0" dirty="0">
                <a:solidFill>
                  <a:srgbClr val="C00000"/>
                </a:solidFill>
                <a:latin typeface="Arial" panose="020B0604020202020204" pitchFamily="34" charset="0"/>
                <a:ea typeface="Osaka" charset="-128"/>
              </a:rPr>
              <a:t>(task,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a:t>
            </a:r>
            <a:r>
              <a:rPr kumimoji="1" lang="en-US" altLang="ja-JP" sz="1600" b="0" dirty="0">
                <a:solidFill>
                  <a:srgbClr val="C00000"/>
                </a:solidFill>
                <a:latin typeface="Arial" panose="020B0604020202020204" pitchFamily="34" charset="0"/>
                <a:ea typeface="Osaka" charset="-128"/>
              </a:rPr>
              <a:t>Organization or </a:t>
            </a:r>
            <a:r>
              <a:rPr kumimoji="1" lang="en-US" altLang="ja-JP" sz="1600" b="0" dirty="0">
                <a:latin typeface="Arial" panose="020B0604020202020204" pitchFamily="34" charset="0"/>
                <a:ea typeface="Osaka" charset="-128"/>
              </a:rPr>
              <a:t>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(Operations Viewpoint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905000" y="3108523"/>
            <a:ext cx="2214290"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Operations</a:t>
            </a:r>
            <a:r>
              <a:rPr lang="en-US" sz="1200" dirty="0">
                <a:solidFill>
                  <a:schemeClr val="bg1"/>
                </a:solidFill>
              </a:rPr>
              <a:t>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533400" y="1817195"/>
            <a:ext cx="1301349"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Operations</a:t>
            </a:r>
          </a:p>
          <a:p>
            <a:pPr algn="ctr"/>
            <a:r>
              <a:rPr lang="en-US" sz="1200" dirty="0">
                <a:solidFill>
                  <a:schemeClr val="tx1"/>
                </a:solidFill>
              </a:rPr>
              <a:t>Requirements</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People</a:t>
            </a:r>
            <a:endParaRPr lang="en-US" sz="1200" dirty="0">
              <a:solidFill>
                <a:srgbClr val="FF0000"/>
              </a:solidFill>
            </a:endParaRP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12" idx="3"/>
          </p:cNvCxnSpPr>
          <p:nvPr/>
        </p:nvCxnSpPr>
        <p:spPr>
          <a:xfrm>
            <a:off x="4119290" y="3358225"/>
            <a:ext cx="1299538" cy="14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a:ln>
            <a:noFill/>
            <a:headEnd type="none" w="med" len="med"/>
            <a:tailEnd type="arrow" w="med" len="med"/>
          </a:ln>
        </p:spPr>
        <p:txBody>
          <a:bodyPr wrap="square" rtlCol="0">
            <a:spAutoFit/>
          </a:bodyPr>
          <a:lstStyle/>
          <a:p>
            <a:r>
              <a:rPr lang="en-US" sz="825" dirty="0"/>
              <a:t>Performed</a:t>
            </a:r>
          </a:p>
          <a:p>
            <a:r>
              <a:rPr lang="en-US" sz="825" dirty="0"/>
              <a:t>by</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586454" y="3624231"/>
            <a:ext cx="687084" cy="346249"/>
          </a:xfrm>
          <a:prstGeom prst="rect">
            <a:avLst/>
          </a:prstGeom>
          <a:noFill/>
        </p:spPr>
        <p:txBody>
          <a:bodyPr wrap="square" rtlCol="0">
            <a:spAutoFit/>
          </a:bodyPr>
          <a:lstStyle/>
          <a:p>
            <a:r>
              <a:rPr lang="en-US" sz="825" dirty="0"/>
              <a:t>Describes / 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473206"/>
          </a:xfrm>
          <a:prstGeom prst="rect">
            <a:avLst/>
          </a:prstGeom>
          <a:noFill/>
        </p:spPr>
        <p:txBody>
          <a:bodyPr wrap="square" rtlCol="0">
            <a:spAutoFit/>
          </a:bodyPr>
          <a:lstStyle/>
          <a:p>
            <a:r>
              <a:rPr lang="en-US" sz="825" dirty="0"/>
              <a:t>Application</a:t>
            </a:r>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1302316" y="2347816"/>
            <a:ext cx="767621" cy="219291"/>
          </a:xfrm>
          <a:prstGeom prst="rect">
            <a:avLst/>
          </a:prstGeom>
          <a:noFill/>
        </p:spPr>
        <p:txBody>
          <a:bodyPr wrap="square" rtlCol="0">
            <a:spAutoFit/>
          </a:bodyPr>
          <a:lstStyle/>
          <a:p>
            <a:r>
              <a:rPr lang="en-US" sz="825" dirty="0"/>
              <a:t>Specify</a:t>
            </a:r>
          </a:p>
        </p:txBody>
      </p:sp>
      <p:cxnSp>
        <p:nvCxnSpPr>
          <p:cNvPr id="57" name="Straight Arrow Connector 56">
            <a:extLst>
              <a:ext uri="{FF2B5EF4-FFF2-40B4-BE49-F238E27FC236}">
                <a16:creationId xmlns:a16="http://schemas.microsoft.com/office/drawing/2014/main" id="{96C4B64B-6F0E-A449-848F-5A2667521A8B}"/>
              </a:ext>
            </a:extLst>
          </p:cNvPr>
          <p:cNvCxnSpPr>
            <a:cxnSpLocks/>
            <a:stCxn id="31" idx="2"/>
            <a:endCxn id="12" idx="1"/>
          </p:cNvCxnSpPr>
          <p:nvPr/>
        </p:nvCxnSpPr>
        <p:spPr>
          <a:xfrm>
            <a:off x="1184075" y="2331545"/>
            <a:ext cx="720925" cy="102668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06551"/>
            <a:ext cx="829747" cy="346249"/>
          </a:xfrm>
          <a:prstGeom prst="rect">
            <a:avLst/>
          </a:prstGeom>
          <a:noFill/>
          <a:ln>
            <a:noFill/>
            <a:headEnd type="none" w="med" len="med"/>
            <a:tailEnd type="arrow" w="med" len="med"/>
          </a:ln>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78922"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Operations</a:t>
            </a:r>
          </a:p>
          <a:p>
            <a:pPr algn="ctr"/>
            <a:r>
              <a:rPr lang="en-US" sz="1200" dirty="0"/>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Data</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507831"/>
          </a:xfrm>
          <a:prstGeom prst="rect">
            <a:avLst/>
          </a:prstGeom>
          <a:noFill/>
        </p:spPr>
        <p:txBody>
          <a:bodyPr wrap="square" rtlCol="0">
            <a:spAutoFit/>
          </a:bodyPr>
          <a:lstStyle/>
          <a:p>
            <a:r>
              <a:rPr lang="en-US" sz="675" dirty="0">
                <a:solidFill>
                  <a:srgbClr val="FF0000"/>
                </a:solidFill>
              </a:rPr>
              <a:t>* A System Element includes “Application”, which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Operations process outlines “how” a particular activity gets done.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11 May 2023</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5163637" y="1965293"/>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Work</a:t>
            </a:r>
          </a:p>
        </p:txBody>
      </p:sp>
      <p:cxnSp>
        <p:nvCxnSpPr>
          <p:cNvPr id="9" name="Straight Arrow Connector 8">
            <a:extLst>
              <a:ext uri="{FF2B5EF4-FFF2-40B4-BE49-F238E27FC236}">
                <a16:creationId xmlns:a16="http://schemas.microsoft.com/office/drawing/2014/main" id="{C0A5C0AB-B1F9-4407-95AA-B9B5D7D4F132}"/>
              </a:ext>
            </a:extLst>
          </p:cNvPr>
          <p:cNvCxnSpPr>
            <a:cxnSpLocks/>
            <a:endCxn id="8" idx="1"/>
          </p:cNvCxnSpPr>
          <p:nvPr/>
        </p:nvCxnSpPr>
        <p:spPr>
          <a:xfrm flipV="1">
            <a:off x="3850322" y="2252658"/>
            <a:ext cx="1313315" cy="85586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3595131" y="2714728"/>
            <a:ext cx="1106329" cy="219291"/>
          </a:xfrm>
          <a:prstGeom prst="rect">
            <a:avLst/>
          </a:prstGeom>
          <a:noFill/>
        </p:spPr>
        <p:txBody>
          <a:bodyPr wrap="square" rtlCol="0">
            <a:spAutoFit/>
          </a:bodyPr>
          <a:lstStyle>
            <a:defPPr>
              <a:defRPr lang="en-US"/>
            </a:defPPr>
            <a:lvl1pPr>
              <a:defRPr sz="825"/>
            </a:lvl1pPr>
          </a:lstStyle>
          <a:p>
            <a:r>
              <a:rPr lang="en-US" dirty="0"/>
              <a:t>Performs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System Element</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510220" y="3615548"/>
            <a:ext cx="1394383" cy="8998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Provides …</a:t>
            </a:r>
          </a:p>
        </p:txBody>
      </p:sp>
      <p:sp>
        <p:nvSpPr>
          <p:cNvPr id="21" name="Rounded Rectangle 20">
            <a:extLst>
              <a:ext uri="{FF2B5EF4-FFF2-40B4-BE49-F238E27FC236}">
                <a16:creationId xmlns:a16="http://schemas.microsoft.com/office/drawing/2014/main" id="{04D3D2F0-392D-30C5-282C-421D2599BD2A}"/>
              </a:ext>
            </a:extLst>
          </p:cNvPr>
          <p:cNvSpPr/>
          <p:nvPr/>
        </p:nvSpPr>
        <p:spPr>
          <a:xfrm>
            <a:off x="3399614" y="1599606"/>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a:t>
            </a:r>
          </a:p>
        </p:txBody>
      </p:sp>
      <p:cxnSp>
        <p:nvCxnSpPr>
          <p:cNvPr id="22" name="Straight Arrow Connector 21">
            <a:extLst>
              <a:ext uri="{FF2B5EF4-FFF2-40B4-BE49-F238E27FC236}">
                <a16:creationId xmlns:a16="http://schemas.microsoft.com/office/drawing/2014/main" id="{B839E2DE-0847-71CE-1335-80748200BBB4}"/>
              </a:ext>
            </a:extLst>
          </p:cNvPr>
          <p:cNvCxnSpPr>
            <a:cxnSpLocks/>
            <a:endCxn id="21" idx="2"/>
          </p:cNvCxnSpPr>
          <p:nvPr/>
        </p:nvCxnSpPr>
        <p:spPr>
          <a:xfrm flipV="1">
            <a:off x="2819400" y="2174335"/>
            <a:ext cx="1246742" cy="92686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6AADAD-951C-8AB5-6B0A-BB19685440EC}"/>
              </a:ext>
            </a:extLst>
          </p:cNvPr>
          <p:cNvSpPr txBox="1"/>
          <p:nvPr/>
        </p:nvSpPr>
        <p:spPr>
          <a:xfrm>
            <a:off x="2497676" y="2690044"/>
            <a:ext cx="1106329" cy="219291"/>
          </a:xfrm>
          <a:prstGeom prst="rect">
            <a:avLst/>
          </a:prstGeom>
          <a:noFill/>
        </p:spPr>
        <p:txBody>
          <a:bodyPr wrap="square" rtlCol="0">
            <a:spAutoFit/>
          </a:bodyPr>
          <a:lstStyle>
            <a:defPPr>
              <a:defRPr lang="en-US"/>
            </a:defPPr>
            <a:lvl1pPr>
              <a:defRPr sz="825"/>
            </a:lvl1pPr>
          </a:lstStyle>
          <a:p>
            <a:r>
              <a:rPr lang="en-US" dirty="0"/>
              <a:t>Produces</a:t>
            </a:r>
          </a:p>
        </p:txBody>
      </p:sp>
      <p:sp>
        <p:nvSpPr>
          <p:cNvPr id="6" name="Rectangle 5">
            <a:extLst>
              <a:ext uri="{FF2B5EF4-FFF2-40B4-BE49-F238E27FC236}">
                <a16:creationId xmlns:a16="http://schemas.microsoft.com/office/drawing/2014/main" id="{DB4FFE01-1D35-435E-8FD4-717D7BB427BE}"/>
              </a:ext>
            </a:extLst>
          </p:cNvPr>
          <p:cNvSpPr/>
          <p:nvPr/>
        </p:nvSpPr>
        <p:spPr>
          <a:xfrm>
            <a:off x="5109155" y="5494998"/>
            <a:ext cx="3415757" cy="507831"/>
          </a:xfrm>
          <a:prstGeom prst="rect">
            <a:avLst/>
          </a:prstGeom>
        </p:spPr>
        <p:txBody>
          <a:bodyPr wrap="square">
            <a:spAutoFit/>
          </a:bodyPr>
          <a:lstStyle/>
          <a:p>
            <a:r>
              <a:rPr lang="en-US" sz="900" u="sng" dirty="0">
                <a:solidFill>
                  <a:srgbClr val="0070C0"/>
                </a:solidFill>
              </a:rPr>
              <a:t>Operations Process</a:t>
            </a:r>
            <a:r>
              <a:rPr lang="en-US" sz="900" dirty="0">
                <a:solidFill>
                  <a:srgbClr val="0070C0"/>
                </a:solidFill>
              </a:rPr>
              <a:t>: An Operations process is defined as a set of activities and tasks that, once completed, will produce a product or perform work</a:t>
            </a:r>
          </a:p>
        </p:txBody>
      </p:sp>
    </p:spTree>
    <p:extLst>
      <p:ext uri="{BB962C8B-B14F-4D97-AF65-F5344CB8AC3E}">
        <p14:creationId xmlns:p14="http://schemas.microsoft.com/office/powerpoint/2010/main" val="4065042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a:t>
            </a:r>
            <a:r>
              <a:rPr lang="en-US" sz="1800" dirty="0">
                <a:solidFill>
                  <a:srgbClr val="FF0000"/>
                </a:solidFill>
              </a:rPr>
              <a:t>Operations</a:t>
            </a:r>
            <a:r>
              <a:rPr lang="en-US" sz="1800" dirty="0">
                <a:solidFill>
                  <a:srgbClr val="0099A6"/>
                </a:solidFill>
              </a:rPr>
              <a:t> </a:t>
            </a:r>
            <a:r>
              <a:rPr lang="en-US" sz="1800" dirty="0">
                <a:solidFill>
                  <a:srgbClr val="FF0000"/>
                </a:solidFill>
              </a:rPr>
              <a:t>Process</a:t>
            </a:r>
            <a:r>
              <a:rPr lang="en-US" sz="1800" dirty="0">
                <a:solidFill>
                  <a:srgbClr val="0099A6"/>
                </a:solidFill>
              </a:rPr>
              <a: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702832" y="1454213"/>
            <a:ext cx="1811768"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Operations</a:t>
            </a:r>
            <a:r>
              <a:rPr lang="en-US" sz="1200" dirty="0">
                <a:solidFill>
                  <a:schemeClr val="bg1"/>
                </a:solidFill>
              </a:rPr>
              <a:t> </a:t>
            </a:r>
            <a:r>
              <a:rPr lang="en-US" sz="1200" dirty="0"/>
              <a:t>Process</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Operations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6771408" y="1911939"/>
            <a:ext cx="2056579" cy="646331"/>
          </a:xfrm>
          <a:prstGeom prst="rect">
            <a:avLst/>
          </a:prstGeom>
        </p:spPr>
        <p:txBody>
          <a:bodyPr wrap="square">
            <a:spAutoFit/>
          </a:bodyPr>
          <a:lstStyle/>
          <a:p>
            <a:r>
              <a:rPr lang="en-US" sz="900" dirty="0">
                <a:solidFill>
                  <a:srgbClr val="00B050"/>
                </a:solidFill>
              </a:rPr>
              <a:t>An Operations process is defined as a set of activities and tasks that, once completed, will produce a product or perform work</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11 May 2023</a:t>
            </a:r>
          </a:p>
        </p:txBody>
      </p:sp>
      <p:sp>
        <p:nvSpPr>
          <p:cNvPr id="14" name="Rounded Rectangle 13">
            <a:extLst>
              <a:ext uri="{FF2B5EF4-FFF2-40B4-BE49-F238E27FC236}">
                <a16:creationId xmlns:a16="http://schemas.microsoft.com/office/drawing/2014/main" id="{E13AF597-B819-2A8C-E4B2-97E27509970D}"/>
              </a:ext>
            </a:extLst>
          </p:cNvPr>
          <p:cNvSpPr/>
          <p:nvPr/>
        </p:nvSpPr>
        <p:spPr bwMode="auto">
          <a:xfrm>
            <a:off x="2139570" y="3208971"/>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Activity</a:t>
            </a:r>
          </a:p>
        </p:txBody>
      </p:sp>
      <p:sp>
        <p:nvSpPr>
          <p:cNvPr id="15" name="Rounded Rectangle 14">
            <a:extLst>
              <a:ext uri="{FF2B5EF4-FFF2-40B4-BE49-F238E27FC236}">
                <a16:creationId xmlns:a16="http://schemas.microsoft.com/office/drawing/2014/main" id="{F757D530-BEE2-E23E-EB61-6623DC80EFA4}"/>
              </a:ext>
            </a:extLst>
          </p:cNvPr>
          <p:cNvSpPr/>
          <p:nvPr/>
        </p:nvSpPr>
        <p:spPr bwMode="auto">
          <a:xfrm>
            <a:off x="2819400" y="2145650"/>
            <a:ext cx="905345" cy="377221"/>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(Std Ops)</a:t>
            </a:r>
          </a:p>
          <a:p>
            <a:pPr algn="ctr"/>
            <a:r>
              <a:rPr lang="en-US" sz="1050" dirty="0">
                <a:solidFill>
                  <a:schemeClr val="bg1"/>
                </a:solidFill>
                <a:latin typeface="+mn-lt"/>
                <a:ea typeface="+mn-ea"/>
                <a:cs typeface="+mn-cs"/>
              </a:rPr>
              <a:t>Procedure</a:t>
            </a:r>
          </a:p>
        </p:txBody>
      </p:sp>
      <p:sp>
        <p:nvSpPr>
          <p:cNvPr id="16" name="Rounded Rectangle 15">
            <a:extLst>
              <a:ext uri="{FF2B5EF4-FFF2-40B4-BE49-F238E27FC236}">
                <a16:creationId xmlns:a16="http://schemas.microsoft.com/office/drawing/2014/main" id="{3C923C43-7BF2-3C0C-14BB-F0F5DFFC4A37}"/>
              </a:ext>
            </a:extLst>
          </p:cNvPr>
          <p:cNvSpPr/>
          <p:nvPr/>
        </p:nvSpPr>
        <p:spPr bwMode="auto">
          <a:xfrm>
            <a:off x="3532082" y="3208971"/>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Task</a:t>
            </a:r>
          </a:p>
        </p:txBody>
      </p:sp>
      <p:sp>
        <p:nvSpPr>
          <p:cNvPr id="17" name="Rounded Rectangle 16">
            <a:extLst>
              <a:ext uri="{FF2B5EF4-FFF2-40B4-BE49-F238E27FC236}">
                <a16:creationId xmlns:a16="http://schemas.microsoft.com/office/drawing/2014/main" id="{A048FB31-A661-578D-90A0-1E7237629784}"/>
              </a:ext>
            </a:extLst>
          </p:cNvPr>
          <p:cNvSpPr/>
          <p:nvPr/>
        </p:nvSpPr>
        <p:spPr bwMode="auto">
          <a:xfrm>
            <a:off x="5055615" y="3538456"/>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Action</a:t>
            </a:r>
          </a:p>
        </p:txBody>
      </p:sp>
      <p:cxnSp>
        <p:nvCxnSpPr>
          <p:cNvPr id="18" name="Straight Arrow Connector 17">
            <a:extLst>
              <a:ext uri="{FF2B5EF4-FFF2-40B4-BE49-F238E27FC236}">
                <a16:creationId xmlns:a16="http://schemas.microsoft.com/office/drawing/2014/main" id="{ACC901FD-8748-E0C2-A92D-CAFC12B23622}"/>
              </a:ext>
            </a:extLst>
          </p:cNvPr>
          <p:cNvCxnSpPr>
            <a:cxnSpLocks/>
            <a:stCxn id="12" idx="2"/>
            <a:endCxn id="14" idx="0"/>
          </p:cNvCxnSpPr>
          <p:nvPr/>
        </p:nvCxnSpPr>
        <p:spPr bwMode="auto">
          <a:xfrm>
            <a:off x="1608716" y="1953616"/>
            <a:ext cx="891165" cy="125535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B37B8131-DCB6-C3AE-9880-B512CFA13DDE}"/>
              </a:ext>
            </a:extLst>
          </p:cNvPr>
          <p:cNvSpPr/>
          <p:nvPr/>
        </p:nvSpPr>
        <p:spPr>
          <a:xfrm>
            <a:off x="2037199" y="2367233"/>
            <a:ext cx="720621" cy="485679"/>
          </a:xfrm>
          <a:prstGeom prst="rect">
            <a:avLst/>
          </a:prstGeom>
        </p:spPr>
        <p:txBody>
          <a:bodyPr wrap="square">
            <a:spAutoFit/>
          </a:bodyPr>
          <a:lstStyle/>
          <a:p>
            <a:r>
              <a:rPr lang="en-US" sz="675" dirty="0"/>
              <a:t>Has 1 .. Inter-related</a:t>
            </a:r>
          </a:p>
        </p:txBody>
      </p:sp>
      <p:cxnSp>
        <p:nvCxnSpPr>
          <p:cNvPr id="20" name="Straight Arrow Connector 19">
            <a:extLst>
              <a:ext uri="{FF2B5EF4-FFF2-40B4-BE49-F238E27FC236}">
                <a16:creationId xmlns:a16="http://schemas.microsoft.com/office/drawing/2014/main" id="{2E0C552D-6084-9F45-F634-ECAF91D3FCE1}"/>
              </a:ext>
            </a:extLst>
          </p:cNvPr>
          <p:cNvCxnSpPr>
            <a:cxnSpLocks/>
            <a:stCxn id="15" idx="2"/>
            <a:endCxn id="16" idx="0"/>
          </p:cNvCxnSpPr>
          <p:nvPr/>
        </p:nvCxnSpPr>
        <p:spPr bwMode="auto">
          <a:xfrm>
            <a:off x="3272073" y="2522871"/>
            <a:ext cx="683113" cy="68610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EB38C41-E872-157B-4A4E-6855257D47C0}"/>
              </a:ext>
            </a:extLst>
          </p:cNvPr>
          <p:cNvSpPr/>
          <p:nvPr/>
        </p:nvSpPr>
        <p:spPr>
          <a:xfrm>
            <a:off x="2816405" y="3399724"/>
            <a:ext cx="759682" cy="485679"/>
          </a:xfrm>
          <a:prstGeom prst="rect">
            <a:avLst/>
          </a:prstGeom>
        </p:spPr>
        <p:txBody>
          <a:bodyPr wrap="square">
            <a:spAutoFit/>
          </a:bodyPr>
          <a:lstStyle/>
          <a:p>
            <a:r>
              <a:rPr lang="en-US" sz="675" dirty="0"/>
              <a:t>Has cohesive set of 1 ..</a:t>
            </a:r>
          </a:p>
        </p:txBody>
      </p:sp>
      <p:cxnSp>
        <p:nvCxnSpPr>
          <p:cNvPr id="25" name="Straight Arrow Connector 24">
            <a:extLst>
              <a:ext uri="{FF2B5EF4-FFF2-40B4-BE49-F238E27FC236}">
                <a16:creationId xmlns:a16="http://schemas.microsoft.com/office/drawing/2014/main" id="{A2E67A91-43BB-30C4-685B-5E3F06D9147C}"/>
              </a:ext>
            </a:extLst>
          </p:cNvPr>
          <p:cNvCxnSpPr>
            <a:cxnSpLocks/>
            <a:stCxn id="14" idx="3"/>
            <a:endCxn id="16" idx="1"/>
          </p:cNvCxnSpPr>
          <p:nvPr/>
        </p:nvCxnSpPr>
        <p:spPr bwMode="auto">
          <a:xfrm>
            <a:off x="2860191" y="3346395"/>
            <a:ext cx="671891" cy="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CC64F53-3235-7A8C-65DD-8E0E9AE975A6}"/>
              </a:ext>
            </a:extLst>
          </p:cNvPr>
          <p:cNvSpPr/>
          <p:nvPr/>
        </p:nvSpPr>
        <p:spPr>
          <a:xfrm>
            <a:off x="3532081" y="2562820"/>
            <a:ext cx="1055105" cy="235902"/>
          </a:xfrm>
          <a:prstGeom prst="rect">
            <a:avLst/>
          </a:prstGeom>
        </p:spPr>
        <p:txBody>
          <a:bodyPr wrap="none">
            <a:spAutoFit/>
          </a:bodyPr>
          <a:lstStyle/>
          <a:p>
            <a:r>
              <a:rPr lang="en-US" sz="675" dirty="0"/>
              <a:t>Ordered set of 1 ..</a:t>
            </a:r>
          </a:p>
        </p:txBody>
      </p:sp>
      <p:cxnSp>
        <p:nvCxnSpPr>
          <p:cNvPr id="28" name="Straight Arrow Connector 27">
            <a:extLst>
              <a:ext uri="{FF2B5EF4-FFF2-40B4-BE49-F238E27FC236}">
                <a16:creationId xmlns:a16="http://schemas.microsoft.com/office/drawing/2014/main" id="{98E1B392-6725-4146-B547-55E545FF7C35}"/>
              </a:ext>
            </a:extLst>
          </p:cNvPr>
          <p:cNvCxnSpPr>
            <a:cxnSpLocks/>
            <a:stCxn id="16" idx="3"/>
          </p:cNvCxnSpPr>
          <p:nvPr/>
        </p:nvCxnSpPr>
        <p:spPr bwMode="auto">
          <a:xfrm>
            <a:off x="4378290" y="3346395"/>
            <a:ext cx="677326" cy="32948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847E908-1C74-0C0B-371E-41661C090CAE}"/>
              </a:ext>
            </a:extLst>
          </p:cNvPr>
          <p:cNvSpPr/>
          <p:nvPr/>
        </p:nvSpPr>
        <p:spPr>
          <a:xfrm>
            <a:off x="4422563" y="3193098"/>
            <a:ext cx="773964" cy="235902"/>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65052F6F-9693-1179-35FA-F24BAD551841}"/>
              </a:ext>
            </a:extLst>
          </p:cNvPr>
          <p:cNvSpPr/>
          <p:nvPr/>
        </p:nvSpPr>
        <p:spPr bwMode="auto">
          <a:xfrm>
            <a:off x="1088865" y="3727559"/>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Product</a:t>
            </a:r>
          </a:p>
        </p:txBody>
      </p:sp>
      <p:cxnSp>
        <p:nvCxnSpPr>
          <p:cNvPr id="32" name="Straight Arrow Connector 31">
            <a:extLst>
              <a:ext uri="{FF2B5EF4-FFF2-40B4-BE49-F238E27FC236}">
                <a16:creationId xmlns:a16="http://schemas.microsoft.com/office/drawing/2014/main" id="{530A6757-B576-9AA9-B182-6F65004BB284}"/>
              </a:ext>
            </a:extLst>
          </p:cNvPr>
          <p:cNvCxnSpPr>
            <a:cxnSpLocks/>
            <a:stCxn id="12" idx="2"/>
            <a:endCxn id="30" idx="0"/>
          </p:cNvCxnSpPr>
          <p:nvPr/>
        </p:nvCxnSpPr>
        <p:spPr bwMode="auto">
          <a:xfrm flipH="1">
            <a:off x="1449176" y="1953616"/>
            <a:ext cx="159540" cy="1773943"/>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FDAA55C3-588D-9261-89B8-7C2DCF00C584}"/>
              </a:ext>
            </a:extLst>
          </p:cNvPr>
          <p:cNvSpPr/>
          <p:nvPr/>
        </p:nvSpPr>
        <p:spPr>
          <a:xfrm>
            <a:off x="1022574" y="2131331"/>
            <a:ext cx="663713" cy="235902"/>
          </a:xfrm>
          <a:prstGeom prst="rect">
            <a:avLst/>
          </a:prstGeom>
        </p:spPr>
        <p:txBody>
          <a:bodyPr wrap="none">
            <a:spAutoFit/>
          </a:bodyPr>
          <a:lstStyle/>
          <a:p>
            <a:r>
              <a:rPr lang="en-US" sz="675" dirty="0"/>
              <a:t>Produces</a:t>
            </a:r>
          </a:p>
        </p:txBody>
      </p:sp>
      <p:sp>
        <p:nvSpPr>
          <p:cNvPr id="34" name="Rounded Rectangle 33">
            <a:extLst>
              <a:ext uri="{FF2B5EF4-FFF2-40B4-BE49-F238E27FC236}">
                <a16:creationId xmlns:a16="http://schemas.microsoft.com/office/drawing/2014/main" id="{6F2FED85-7F71-D2F7-9C31-FE10E6D5213C}"/>
              </a:ext>
            </a:extLst>
          </p:cNvPr>
          <p:cNvSpPr/>
          <p:nvPr/>
        </p:nvSpPr>
        <p:spPr bwMode="auto">
          <a:xfrm>
            <a:off x="4095925" y="4084840"/>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Work</a:t>
            </a:r>
          </a:p>
        </p:txBody>
      </p:sp>
      <p:cxnSp>
        <p:nvCxnSpPr>
          <p:cNvPr id="37" name="Straight Arrow Connector 36">
            <a:extLst>
              <a:ext uri="{FF2B5EF4-FFF2-40B4-BE49-F238E27FC236}">
                <a16:creationId xmlns:a16="http://schemas.microsoft.com/office/drawing/2014/main" id="{B5B1EF66-5414-F358-0819-ACD559B19D7F}"/>
              </a:ext>
            </a:extLst>
          </p:cNvPr>
          <p:cNvCxnSpPr>
            <a:cxnSpLocks/>
            <a:stCxn id="16" idx="2"/>
            <a:endCxn id="34" idx="0"/>
          </p:cNvCxnSpPr>
          <p:nvPr/>
        </p:nvCxnSpPr>
        <p:spPr bwMode="auto">
          <a:xfrm>
            <a:off x="3955186" y="3483818"/>
            <a:ext cx="563843" cy="60102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FC99FE8-3297-725E-1858-1669AC9CA272}"/>
              </a:ext>
            </a:extLst>
          </p:cNvPr>
          <p:cNvSpPr/>
          <p:nvPr/>
        </p:nvSpPr>
        <p:spPr>
          <a:xfrm>
            <a:off x="4187057" y="3534793"/>
            <a:ext cx="421159" cy="235902"/>
          </a:xfrm>
          <a:prstGeom prst="rect">
            <a:avLst/>
          </a:prstGeom>
        </p:spPr>
        <p:txBody>
          <a:bodyPr wrap="none">
            <a:spAutoFit/>
          </a:bodyPr>
          <a:lstStyle/>
          <a:p>
            <a:r>
              <a:rPr lang="en-US" sz="675" dirty="0"/>
              <a:t>Is …</a:t>
            </a:r>
          </a:p>
        </p:txBody>
      </p:sp>
      <p:sp>
        <p:nvSpPr>
          <p:cNvPr id="39" name="Rounded Rectangle 38">
            <a:extLst>
              <a:ext uri="{FF2B5EF4-FFF2-40B4-BE49-F238E27FC236}">
                <a16:creationId xmlns:a16="http://schemas.microsoft.com/office/drawing/2014/main" id="{467201B1-2116-4D2B-0F0F-586EF33C737F}"/>
              </a:ext>
            </a:extLst>
          </p:cNvPr>
          <p:cNvSpPr/>
          <p:nvPr/>
        </p:nvSpPr>
        <p:spPr bwMode="auto">
          <a:xfrm>
            <a:off x="6048550" y="4218239"/>
            <a:ext cx="867906" cy="36079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Systems</a:t>
            </a:r>
          </a:p>
          <a:p>
            <a:pPr algn="ctr"/>
            <a:r>
              <a:rPr lang="en-US" sz="800" dirty="0">
                <a:solidFill>
                  <a:schemeClr val="bg1"/>
                </a:solidFill>
              </a:rPr>
              <a:t>Element</a:t>
            </a:r>
          </a:p>
        </p:txBody>
      </p:sp>
      <p:cxnSp>
        <p:nvCxnSpPr>
          <p:cNvPr id="40" name="Straight Arrow Connector 39">
            <a:extLst>
              <a:ext uri="{FF2B5EF4-FFF2-40B4-BE49-F238E27FC236}">
                <a16:creationId xmlns:a16="http://schemas.microsoft.com/office/drawing/2014/main" id="{DC7E263A-F4CA-21D5-6CA7-71772A775C1F}"/>
              </a:ext>
            </a:extLst>
          </p:cNvPr>
          <p:cNvCxnSpPr>
            <a:cxnSpLocks/>
          </p:cNvCxnSpPr>
          <p:nvPr/>
        </p:nvCxnSpPr>
        <p:spPr bwMode="auto">
          <a:xfrm>
            <a:off x="5907257" y="3675881"/>
            <a:ext cx="620998" cy="542359"/>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93D1570D-8855-3179-56E8-ECB3B6E9C1EC}"/>
              </a:ext>
            </a:extLst>
          </p:cNvPr>
          <p:cNvSpPr/>
          <p:nvPr/>
        </p:nvSpPr>
        <p:spPr>
          <a:xfrm>
            <a:off x="6034568" y="3494889"/>
            <a:ext cx="706599" cy="360790"/>
          </a:xfrm>
          <a:prstGeom prst="rect">
            <a:avLst/>
          </a:prstGeom>
        </p:spPr>
        <p:txBody>
          <a:bodyPr wrap="square">
            <a:spAutoFit/>
          </a:bodyPr>
          <a:lstStyle/>
          <a:p>
            <a:r>
              <a:rPr lang="en-US" sz="675" dirty="0"/>
              <a:t>Occurs  within …</a:t>
            </a:r>
          </a:p>
        </p:txBody>
      </p:sp>
      <p:cxnSp>
        <p:nvCxnSpPr>
          <p:cNvPr id="42" name="Straight Arrow Connector 41">
            <a:extLst>
              <a:ext uri="{FF2B5EF4-FFF2-40B4-BE49-F238E27FC236}">
                <a16:creationId xmlns:a16="http://schemas.microsoft.com/office/drawing/2014/main" id="{E392EFD2-6E2E-8C5A-CA70-4A68AEFCAF5D}"/>
              </a:ext>
            </a:extLst>
          </p:cNvPr>
          <p:cNvCxnSpPr>
            <a:cxnSpLocks/>
            <a:stCxn id="12" idx="2"/>
            <a:endCxn id="15" idx="1"/>
          </p:cNvCxnSpPr>
          <p:nvPr/>
        </p:nvCxnSpPr>
        <p:spPr bwMode="auto">
          <a:xfrm>
            <a:off x="1608716" y="1953616"/>
            <a:ext cx="1210684" cy="38064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76182821-F533-AADE-5D63-0C2A48681060}"/>
              </a:ext>
            </a:extLst>
          </p:cNvPr>
          <p:cNvSpPr/>
          <p:nvPr/>
        </p:nvSpPr>
        <p:spPr>
          <a:xfrm>
            <a:off x="7669265" y="3755656"/>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52" name="Rounded Rectangle 51">
            <a:extLst>
              <a:ext uri="{FF2B5EF4-FFF2-40B4-BE49-F238E27FC236}">
                <a16:creationId xmlns:a16="http://schemas.microsoft.com/office/drawing/2014/main" id="{A1EA7BBB-E654-49DA-6038-3ECA4E3C8B93}"/>
              </a:ext>
            </a:extLst>
          </p:cNvPr>
          <p:cNvSpPr/>
          <p:nvPr/>
        </p:nvSpPr>
        <p:spPr>
          <a:xfrm>
            <a:off x="7670198" y="418357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53" name="Rounded Rectangle 52">
            <a:extLst>
              <a:ext uri="{FF2B5EF4-FFF2-40B4-BE49-F238E27FC236}">
                <a16:creationId xmlns:a16="http://schemas.microsoft.com/office/drawing/2014/main" id="{35C193E7-A6D8-214C-3FDC-5594CD225167}"/>
              </a:ext>
            </a:extLst>
          </p:cNvPr>
          <p:cNvSpPr/>
          <p:nvPr/>
        </p:nvSpPr>
        <p:spPr>
          <a:xfrm>
            <a:off x="7669265" y="4611490"/>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54" name="Straight Arrow Connector 53">
            <a:extLst>
              <a:ext uri="{FF2B5EF4-FFF2-40B4-BE49-F238E27FC236}">
                <a16:creationId xmlns:a16="http://schemas.microsoft.com/office/drawing/2014/main" id="{814A4350-7F2E-BE2D-4FB3-27D913DCC5CD}"/>
              </a:ext>
            </a:extLst>
          </p:cNvPr>
          <p:cNvCxnSpPr>
            <a:cxnSpLocks/>
          </p:cNvCxnSpPr>
          <p:nvPr/>
        </p:nvCxnSpPr>
        <p:spPr>
          <a:xfrm flipV="1">
            <a:off x="6933499" y="3925446"/>
            <a:ext cx="735766" cy="45133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C6FF407-A33D-B921-1802-700F3967A9B6}"/>
              </a:ext>
            </a:extLst>
          </p:cNvPr>
          <p:cNvCxnSpPr>
            <a:cxnSpLocks/>
          </p:cNvCxnSpPr>
          <p:nvPr/>
        </p:nvCxnSpPr>
        <p:spPr>
          <a:xfrm flipV="1">
            <a:off x="6933499" y="4353364"/>
            <a:ext cx="736699" cy="23414"/>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5B0960E-9AB5-F706-2A65-48B8F37055EB}"/>
              </a:ext>
            </a:extLst>
          </p:cNvPr>
          <p:cNvCxnSpPr>
            <a:cxnSpLocks/>
          </p:cNvCxnSpPr>
          <p:nvPr/>
        </p:nvCxnSpPr>
        <p:spPr>
          <a:xfrm>
            <a:off x="6933499" y="4376778"/>
            <a:ext cx="735766" cy="40450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FCB9A15-67F6-6B16-99BA-990CB6D24B80}"/>
              </a:ext>
            </a:extLst>
          </p:cNvPr>
          <p:cNvSpPr txBox="1"/>
          <p:nvPr/>
        </p:nvSpPr>
        <p:spPr>
          <a:xfrm>
            <a:off x="6897169" y="3869222"/>
            <a:ext cx="639431" cy="300082"/>
          </a:xfrm>
          <a:prstGeom prst="rect">
            <a:avLst/>
          </a:prstGeom>
          <a:noFill/>
        </p:spPr>
        <p:txBody>
          <a:bodyPr wrap="square" rtlCol="0">
            <a:spAutoFit/>
          </a:bodyPr>
          <a:lstStyle/>
          <a:p>
            <a:r>
              <a:rPr lang="en-US" sz="675" dirty="0"/>
              <a:t>Composed of 1..</a:t>
            </a:r>
          </a:p>
        </p:txBody>
      </p:sp>
      <p:sp>
        <p:nvSpPr>
          <p:cNvPr id="59" name="Flowchart: Decision 18">
            <a:extLst>
              <a:ext uri="{FF2B5EF4-FFF2-40B4-BE49-F238E27FC236}">
                <a16:creationId xmlns:a16="http://schemas.microsoft.com/office/drawing/2014/main" id="{1221E031-AE9E-6154-15A0-426A5946319E}"/>
              </a:ext>
            </a:extLst>
          </p:cNvPr>
          <p:cNvSpPr/>
          <p:nvPr/>
        </p:nvSpPr>
        <p:spPr bwMode="auto">
          <a:xfrm flipH="1">
            <a:off x="6918978" y="432165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9" name="TextBox 98">
            <a:extLst>
              <a:ext uri="{FF2B5EF4-FFF2-40B4-BE49-F238E27FC236}">
                <a16:creationId xmlns:a16="http://schemas.microsoft.com/office/drawing/2014/main" id="{5F857539-5513-C1A4-4EA6-CE296AB800FC}"/>
              </a:ext>
            </a:extLst>
          </p:cNvPr>
          <p:cNvSpPr txBox="1"/>
          <p:nvPr/>
        </p:nvSpPr>
        <p:spPr>
          <a:xfrm>
            <a:off x="1359985" y="5250497"/>
            <a:ext cx="3356968" cy="830997"/>
          </a:xfrm>
          <a:prstGeom prst="rect">
            <a:avLst/>
          </a:prstGeom>
          <a:noFill/>
        </p:spPr>
        <p:txBody>
          <a:bodyPr wrap="square">
            <a:spAutoFit/>
          </a:bodyPr>
          <a:lstStyle/>
          <a:p>
            <a:r>
              <a:rPr lang="en-US" sz="1600" u="sng" dirty="0">
                <a:solidFill>
                  <a:srgbClr val="C00000"/>
                </a:solidFill>
              </a:rPr>
              <a:t>Missing temporal aspects (Event) from recent Costin work</a:t>
            </a:r>
          </a:p>
          <a:p>
            <a:endParaRPr lang="en-US" sz="1600" u="sng" dirty="0">
              <a:solidFill>
                <a:srgbClr val="C00000"/>
              </a:solidFill>
            </a:endParaRPr>
          </a:p>
        </p:txBody>
      </p:sp>
    </p:spTree>
    <p:extLst>
      <p:ext uri="{BB962C8B-B14F-4D97-AF65-F5344CB8AC3E}">
        <p14:creationId xmlns:p14="http://schemas.microsoft.com/office/powerpoint/2010/main" val="4184601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B20C8-B323-B04C-A9E1-2B4CE1C35846}"/>
              </a:ext>
            </a:extLst>
          </p:cNvPr>
          <p:cNvSpPr/>
          <p:nvPr/>
        </p:nvSpPr>
        <p:spPr bwMode="auto">
          <a:xfrm>
            <a:off x="6554491"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B)</a:t>
            </a:r>
          </a:p>
        </p:txBody>
      </p:sp>
      <p:cxnSp>
        <p:nvCxnSpPr>
          <p:cNvPr id="41" name="Straight Connector 40">
            <a:extLst>
              <a:ext uri="{FF2B5EF4-FFF2-40B4-BE49-F238E27FC236}">
                <a16:creationId xmlns:a16="http://schemas.microsoft.com/office/drawing/2014/main" id="{A33192E9-F2EF-C54A-94DF-99A15673052B}"/>
              </a:ext>
            </a:extLst>
          </p:cNvPr>
          <p:cNvCxnSpPr>
            <a:cxnSpLocks/>
          </p:cNvCxnSpPr>
          <p:nvPr/>
        </p:nvCxnSpPr>
        <p:spPr bwMode="auto">
          <a:xfrm>
            <a:off x="6569056"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2" name="Title 1"/>
          <p:cNvSpPr>
            <a:spLocks noGrp="1"/>
          </p:cNvSpPr>
          <p:nvPr>
            <p:ph type="title"/>
          </p:nvPr>
        </p:nvSpPr>
        <p:spPr>
          <a:xfrm>
            <a:off x="457200" y="152400"/>
            <a:ext cx="8229600" cy="1143000"/>
          </a:xfrm>
        </p:spPr>
        <p:txBody>
          <a:bodyPr vert="horz"/>
          <a:lstStyle/>
          <a:p>
            <a:r>
              <a:rPr lang="en-GB" sz="2000" dirty="0">
                <a:solidFill>
                  <a:srgbClr val="0099A6"/>
                </a:solidFill>
              </a:rPr>
              <a:t>RASDS Operations View Representation</a:t>
            </a:r>
          </a:p>
        </p:txBody>
      </p:sp>
      <p:sp>
        <p:nvSpPr>
          <p:cNvPr id="37" name="Rectangle 36">
            <a:extLst>
              <a:ext uri="{FF2B5EF4-FFF2-40B4-BE49-F238E27FC236}">
                <a16:creationId xmlns:a16="http://schemas.microsoft.com/office/drawing/2014/main" id="{EDF09A24-DA7A-614C-8BCC-1E01DEFE1061}"/>
              </a:ext>
            </a:extLst>
          </p:cNvPr>
          <p:cNvSpPr/>
          <p:nvPr/>
        </p:nvSpPr>
        <p:spPr bwMode="auto">
          <a:xfrm>
            <a:off x="3063498"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A)</a:t>
            </a:r>
          </a:p>
        </p:txBody>
      </p:sp>
      <p:cxnSp>
        <p:nvCxnSpPr>
          <p:cNvPr id="38" name="Straight Connector 37">
            <a:extLst>
              <a:ext uri="{FF2B5EF4-FFF2-40B4-BE49-F238E27FC236}">
                <a16:creationId xmlns:a16="http://schemas.microsoft.com/office/drawing/2014/main" id="{2ED5EA54-ECFC-894E-9C81-1356468310E6}"/>
              </a:ext>
            </a:extLst>
          </p:cNvPr>
          <p:cNvCxnSpPr>
            <a:cxnSpLocks/>
          </p:cNvCxnSpPr>
          <p:nvPr/>
        </p:nvCxnSpPr>
        <p:spPr bwMode="auto">
          <a:xfrm>
            <a:off x="3078063"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4" name="Date Placeholder 3"/>
          <p:cNvSpPr>
            <a:spLocks noGrp="1"/>
          </p:cNvSpPr>
          <p:nvPr>
            <p:ph type="dt" sz="half" idx="2"/>
          </p:nvPr>
        </p:nvSpPr>
        <p:spPr/>
        <p:txBody>
          <a:bodyPr/>
          <a:lstStyle/>
          <a:p>
            <a:r>
              <a:rPr lang="en-US"/>
              <a:t>11 May 2023</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11034" y="1171493"/>
            <a:ext cx="1226602" cy="402798"/>
          </a:xfrm>
          <a:prstGeom prst="callout1">
            <a:avLst>
              <a:gd name="adj1" fmla="val 56309"/>
              <a:gd name="adj2" fmla="val -2459"/>
              <a:gd name="adj3" fmla="val 216936"/>
              <a:gd name="adj4" fmla="val -7008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flow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tasks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4278784" y="2736933"/>
            <a:ext cx="1406497" cy="542517"/>
          </a:xfrm>
          <a:prstGeom prst="callout1">
            <a:avLst>
              <a:gd name="adj1" fmla="val 50552"/>
              <a:gd name="adj2" fmla="val 100513"/>
              <a:gd name="adj3" fmla="val -51927"/>
              <a:gd name="adj4" fmla="val 11896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Source Task</a:t>
            </a:r>
          </a:p>
          <a:p>
            <a:pPr algn="ctr"/>
            <a:r>
              <a:rPr lang="en-GB" sz="1000" b="0" dirty="0">
                <a:latin typeface="Arial" panose="020B0604020202020204" pitchFamily="34" charset="0"/>
                <a:cs typeface="Arial" panose="020B0604020202020204" pitchFamily="34" charset="0"/>
              </a:rPr>
              <a:t>(start/stop or duration,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584944" y="1181407"/>
            <a:ext cx="1726426" cy="379747"/>
          </a:xfrm>
          <a:prstGeom prst="callout1">
            <a:avLst>
              <a:gd name="adj1" fmla="val 102364"/>
              <a:gd name="adj2" fmla="val 48526"/>
              <a:gd name="adj3" fmla="val 178279"/>
              <a:gd name="adj4" fmla="val 2336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Subsequent Task</a:t>
            </a:r>
          </a:p>
          <a:p>
            <a:pPr algn="ctr"/>
            <a:r>
              <a:rPr lang="en-GB" sz="1000" b="0" dirty="0">
                <a:latin typeface="Arial" panose="020B0604020202020204" pitchFamily="34" charset="0"/>
                <a:cs typeface="Arial" panose="020B0604020202020204" pitchFamily="34" charset="0"/>
              </a:rPr>
              <a:t>(start time or event,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9" name="Rectangle 8">
            <a:extLst>
              <a:ext uri="{FF2B5EF4-FFF2-40B4-BE49-F238E27FC236}">
                <a16:creationId xmlns:a16="http://schemas.microsoft.com/office/drawing/2014/main" id="{437F3180-421B-684B-B1A5-F6302584DF13}"/>
              </a:ext>
            </a:extLst>
          </p:cNvPr>
          <p:cNvSpPr/>
          <p:nvPr/>
        </p:nvSpPr>
        <p:spPr>
          <a:xfrm>
            <a:off x="301006" y="988756"/>
            <a:ext cx="2465115" cy="4832092"/>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Operations Objects are Tasks, treated like functions, abstract representations of behavior.  For this purpose they are shown within some system context (</a:t>
            </a:r>
            <a:r>
              <a:rPr kumimoji="1" lang="en-US" altLang="ja-JP" sz="1100" b="0" dirty="0" err="1">
                <a:latin typeface="Arial" panose="020B0604020202020204" pitchFamily="34" charset="0"/>
                <a:ea typeface="Osaka" charset="-128"/>
              </a:rPr>
              <a:t>swimlanes</a:t>
            </a:r>
            <a:r>
              <a:rPr kumimoji="1" lang="en-US" altLang="ja-JP" sz="1100" b="0" dirty="0">
                <a:latin typeface="Arial" panose="020B0604020202020204" pitchFamily="34" charset="0"/>
                <a:ea typeface="Osaka" charset="-128"/>
              </a:rPr>
              <a: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Objects may themselves be decomposed into lower level Operations.  Different uses of the same Operations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views are intended to describe temporal flows among different systems elements.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views may explicitly show timing and/or duration, and are suitable for representing instances, durative events, and sequences of events.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311370" y="1740069"/>
            <a:ext cx="64690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B</a:t>
            </a:r>
          </a:p>
        </p:txBody>
      </p:sp>
    </p:spTree>
    <p:extLst>
      <p:ext uri="{BB962C8B-B14F-4D97-AF65-F5344CB8AC3E}">
        <p14:creationId xmlns:p14="http://schemas.microsoft.com/office/powerpoint/2010/main" val="2382187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E33-EA12-4025-FF68-5DFF89873D44}"/>
              </a:ext>
            </a:extLst>
          </p:cNvPr>
          <p:cNvSpPr>
            <a:spLocks noGrp="1"/>
          </p:cNvSpPr>
          <p:nvPr>
            <p:ph type="title"/>
          </p:nvPr>
        </p:nvSpPr>
        <p:spPr>
          <a:xfrm>
            <a:off x="457200" y="36512"/>
            <a:ext cx="8229600" cy="1143000"/>
          </a:xfrm>
        </p:spPr>
        <p:txBody>
          <a:bodyPr vert="horz"/>
          <a:lstStyle/>
          <a:p>
            <a:r>
              <a:rPr lang="en-US" sz="2000" dirty="0">
                <a:solidFill>
                  <a:srgbClr val="0099A6"/>
                </a:solidFill>
              </a:rPr>
              <a:t>RASDS++ Security Aspects</a:t>
            </a:r>
            <a:br>
              <a:rPr lang="en-US" sz="2000" dirty="0">
                <a:solidFill>
                  <a:srgbClr val="0099A6"/>
                </a:solidFill>
              </a:rPr>
            </a:br>
            <a:r>
              <a:rPr lang="en-US" sz="2000" dirty="0">
                <a:solidFill>
                  <a:srgbClr val="0099A6"/>
                </a:solidFill>
              </a:rPr>
              <a:t>Operations Viewpoint</a:t>
            </a:r>
          </a:p>
        </p:txBody>
      </p:sp>
      <p:sp>
        <p:nvSpPr>
          <p:cNvPr id="4" name="Content Placeholder 3">
            <a:extLst>
              <a:ext uri="{FF2B5EF4-FFF2-40B4-BE49-F238E27FC236}">
                <a16:creationId xmlns:a16="http://schemas.microsoft.com/office/drawing/2014/main" id="{931B4110-24D2-D6DF-66D9-82343793B06C}"/>
              </a:ext>
            </a:extLst>
          </p:cNvPr>
          <p:cNvSpPr>
            <a:spLocks noGrp="1"/>
          </p:cNvSpPr>
          <p:nvPr>
            <p:ph idx="1"/>
          </p:nvPr>
        </p:nvSpPr>
        <p:spPr/>
        <p:txBody>
          <a:bodyPr/>
          <a:lstStyle/>
          <a:p>
            <a:r>
              <a:rPr lang="en-US" dirty="0"/>
              <a:t>Specific Operations security topics</a:t>
            </a:r>
          </a:p>
          <a:p>
            <a:pPr lvl="1"/>
            <a:r>
              <a:rPr lang="en-US" dirty="0"/>
              <a:t>SOC</a:t>
            </a:r>
          </a:p>
          <a:p>
            <a:pPr lvl="1"/>
            <a:r>
              <a:rPr lang="en-US" dirty="0"/>
              <a:t>System monitoring</a:t>
            </a:r>
          </a:p>
          <a:p>
            <a:pPr lvl="1"/>
            <a:r>
              <a:rPr lang="en-US" dirty="0"/>
              <a:t>Threat hunting</a:t>
            </a:r>
          </a:p>
          <a:p>
            <a:pPr lvl="1"/>
            <a:r>
              <a:rPr lang="en-US" dirty="0"/>
              <a:t>ATO assessment</a:t>
            </a:r>
          </a:p>
          <a:p>
            <a:pPr lvl="1"/>
            <a:r>
              <a:rPr lang="en-US" dirty="0"/>
              <a:t>Red Teaming</a:t>
            </a:r>
          </a:p>
          <a:p>
            <a:pPr lvl="1"/>
            <a:r>
              <a:rPr lang="en-US" dirty="0" err="1"/>
              <a:t>etc</a:t>
            </a:r>
            <a:endParaRPr lang="en-US" dirty="0"/>
          </a:p>
          <a:p>
            <a:pPr lvl="1"/>
            <a:endParaRPr lang="en-US" dirty="0"/>
          </a:p>
        </p:txBody>
      </p:sp>
      <p:sp>
        <p:nvSpPr>
          <p:cNvPr id="3" name="Date Placeholder 2">
            <a:extLst>
              <a:ext uri="{FF2B5EF4-FFF2-40B4-BE49-F238E27FC236}">
                <a16:creationId xmlns:a16="http://schemas.microsoft.com/office/drawing/2014/main" id="{9A53BA46-851E-8B36-B016-E5C65B237068}"/>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383230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179514"/>
            <a:ext cx="4767262" cy="2470273"/>
          </a:xfrm>
          <a:prstGeom prst="line">
            <a:avLst/>
          </a:prstGeom>
          <a:noFill/>
          <a:ln w="57240" cap="sq">
            <a:solidFill>
              <a:srgbClr val="FF33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401638" y="1108916"/>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2890838" y="1056482"/>
            <a:ext cx="3357562" cy="525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Capabilities, Organizations, Governance</a:t>
            </a:r>
          </a:p>
        </p:txBody>
      </p:sp>
      <p:sp>
        <p:nvSpPr>
          <p:cNvPr id="9221" name="Rectangle 5"/>
          <p:cNvSpPr>
            <a:spLocks noChangeArrowheads="1"/>
          </p:cNvSpPr>
          <p:nvPr/>
        </p:nvSpPr>
        <p:spPr bwMode="auto">
          <a:xfrm>
            <a:off x="1193800" y="2532810"/>
            <a:ext cx="2128838" cy="423863"/>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Physical</a:t>
            </a:r>
          </a:p>
        </p:txBody>
      </p:sp>
      <p:sp>
        <p:nvSpPr>
          <p:cNvPr id="9222" name="Text Box 6"/>
          <p:cNvSpPr txBox="1">
            <a:spLocks noChangeArrowheads="1"/>
          </p:cNvSpPr>
          <p:nvPr/>
        </p:nvSpPr>
        <p:spPr bwMode="auto">
          <a:xfrm>
            <a:off x="3655219" y="2480252"/>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Component &amp; Connector perspective</a:t>
            </a:r>
          </a:p>
        </p:txBody>
      </p:sp>
      <p:sp>
        <p:nvSpPr>
          <p:cNvPr id="9223" name="Rectangle 7"/>
          <p:cNvSpPr>
            <a:spLocks noChangeArrowheads="1"/>
          </p:cNvSpPr>
          <p:nvPr/>
        </p:nvSpPr>
        <p:spPr bwMode="auto">
          <a:xfrm>
            <a:off x="762000" y="1820863"/>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3348038" y="1757892"/>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1947862" y="3972632"/>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419600" y="3914206"/>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Data Concerns</a:t>
            </a:r>
          </a:p>
          <a:p>
            <a:pPr>
              <a:buClrTx/>
              <a:buFontTx/>
              <a:buNone/>
              <a:defRPr/>
            </a:pPr>
            <a:r>
              <a:rPr lang="en-US" sz="1400" b="1" dirty="0"/>
              <a:t>Relationships and transformations</a:t>
            </a:r>
          </a:p>
        </p:txBody>
      </p:sp>
      <p:sp>
        <p:nvSpPr>
          <p:cNvPr id="9227" name="Rectangle 11"/>
          <p:cNvSpPr>
            <a:spLocks noChangeArrowheads="1"/>
          </p:cNvSpPr>
          <p:nvPr/>
        </p:nvSpPr>
        <p:spPr bwMode="auto">
          <a:xfrm>
            <a:off x="1577149" y="3263332"/>
            <a:ext cx="2128838" cy="422275"/>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Communications</a:t>
            </a:r>
          </a:p>
        </p:txBody>
      </p:sp>
      <p:sp>
        <p:nvSpPr>
          <p:cNvPr id="9228" name="Text Box 12"/>
          <p:cNvSpPr txBox="1">
            <a:spLocks noChangeArrowheads="1"/>
          </p:cNvSpPr>
          <p:nvPr/>
        </p:nvSpPr>
        <p:spPr bwMode="auto">
          <a:xfrm>
            <a:off x="4076700" y="3214119"/>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Protocol Concerns</a:t>
            </a:r>
          </a:p>
          <a:p>
            <a:pPr>
              <a:buClrTx/>
              <a:buFontTx/>
              <a:buNone/>
              <a:defRPr/>
            </a:pPr>
            <a:r>
              <a:rPr lang="en-US" sz="1400" b="1" dirty="0"/>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62" y="941459"/>
            <a:ext cx="2133600" cy="1658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11 May 2023</a:t>
            </a:r>
            <a:endParaRPr lang="en-US" dirty="0"/>
          </a:p>
        </p:txBody>
      </p:sp>
      <p:sp>
        <p:nvSpPr>
          <p:cNvPr id="3" name="Text Box 6">
            <a:extLst>
              <a:ext uri="{FF2B5EF4-FFF2-40B4-BE49-F238E27FC236}">
                <a16:creationId xmlns:a16="http://schemas.microsoft.com/office/drawing/2014/main" id="{6B58FCC1-4509-7627-F792-912F27B673BD}"/>
              </a:ext>
            </a:extLst>
          </p:cNvPr>
          <p:cNvSpPr txBox="1">
            <a:spLocks noChangeArrowheads="1"/>
          </p:cNvSpPr>
          <p:nvPr/>
        </p:nvSpPr>
        <p:spPr bwMode="auto">
          <a:xfrm>
            <a:off x="3911600" y="2895600"/>
            <a:ext cx="3048000" cy="4330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100" b="1" dirty="0"/>
              <a:t>Connectivity Derived Viewpoint</a:t>
            </a:r>
          </a:p>
          <a:p>
            <a:pPr>
              <a:buClrTx/>
              <a:buFontTx/>
              <a:buNone/>
              <a:defRPr/>
            </a:pPr>
            <a:r>
              <a:rPr lang="en-US" sz="1100" b="1" dirty="0"/>
              <a:t>Structural Derived Viewpoint</a:t>
            </a:r>
            <a:endParaRPr lang="en-US" sz="1400" b="1" dirty="0"/>
          </a:p>
        </p:txBody>
      </p:sp>
      <p:sp>
        <p:nvSpPr>
          <p:cNvPr id="4" name="Rectangle 9">
            <a:extLst>
              <a:ext uri="{FF2B5EF4-FFF2-40B4-BE49-F238E27FC236}">
                <a16:creationId xmlns:a16="http://schemas.microsoft.com/office/drawing/2014/main" id="{BE5746B9-B23C-29E2-8FEA-15C3CBB56F56}"/>
              </a:ext>
            </a:extLst>
          </p:cNvPr>
          <p:cNvSpPr>
            <a:spLocks noChangeArrowheads="1"/>
          </p:cNvSpPr>
          <p:nvPr/>
        </p:nvSpPr>
        <p:spPr bwMode="auto">
          <a:xfrm>
            <a:off x="2258219" y="4678485"/>
            <a:ext cx="2128838" cy="423863"/>
          </a:xfrm>
          <a:prstGeom prst="rect">
            <a:avLst/>
          </a:prstGeom>
          <a:solidFill>
            <a:srgbClr val="FF7C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Services</a:t>
            </a:r>
          </a:p>
        </p:txBody>
      </p:sp>
      <p:sp>
        <p:nvSpPr>
          <p:cNvPr id="5" name="Text Box 10">
            <a:extLst>
              <a:ext uri="{FF2B5EF4-FFF2-40B4-BE49-F238E27FC236}">
                <a16:creationId xmlns:a16="http://schemas.microsoft.com/office/drawing/2014/main" id="{78B61399-9564-FB86-F3ED-31B9E73866C2}"/>
              </a:ext>
            </a:extLst>
          </p:cNvPr>
          <p:cNvSpPr txBox="1">
            <a:spLocks noChangeArrowheads="1"/>
          </p:cNvSpPr>
          <p:nvPr/>
        </p:nvSpPr>
        <p:spPr bwMode="auto">
          <a:xfrm>
            <a:off x="4729957" y="4620059"/>
            <a:ext cx="3531486" cy="525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System Service Concerns</a:t>
            </a:r>
          </a:p>
          <a:p>
            <a:pPr>
              <a:buClrTx/>
              <a:buFontTx/>
              <a:buNone/>
              <a:defRPr/>
            </a:pPr>
            <a:r>
              <a:rPr lang="en-US" sz="1400" b="1" dirty="0"/>
              <a:t>Interfaces, protocols, and data exchanged</a:t>
            </a:r>
          </a:p>
        </p:txBody>
      </p:sp>
      <p:sp>
        <p:nvSpPr>
          <p:cNvPr id="6" name="Rectangle 9">
            <a:extLst>
              <a:ext uri="{FF2B5EF4-FFF2-40B4-BE49-F238E27FC236}">
                <a16:creationId xmlns:a16="http://schemas.microsoft.com/office/drawing/2014/main" id="{16EFAE2E-986C-A324-E46B-720423A262F7}"/>
              </a:ext>
            </a:extLst>
          </p:cNvPr>
          <p:cNvSpPr>
            <a:spLocks noChangeArrowheads="1"/>
          </p:cNvSpPr>
          <p:nvPr/>
        </p:nvSpPr>
        <p:spPr bwMode="auto">
          <a:xfrm>
            <a:off x="2641568" y="5344493"/>
            <a:ext cx="2128838" cy="423863"/>
          </a:xfrm>
          <a:prstGeom prst="rect">
            <a:avLst/>
          </a:prstGeom>
          <a:solidFill>
            <a:srgbClr val="3FCCB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Operations</a:t>
            </a:r>
          </a:p>
        </p:txBody>
      </p:sp>
      <p:sp>
        <p:nvSpPr>
          <p:cNvPr id="7" name="Text Box 10">
            <a:extLst>
              <a:ext uri="{FF2B5EF4-FFF2-40B4-BE49-F238E27FC236}">
                <a16:creationId xmlns:a16="http://schemas.microsoft.com/office/drawing/2014/main" id="{C4C030E0-7CB5-04A6-3E75-F2AD3001C79E}"/>
              </a:ext>
            </a:extLst>
          </p:cNvPr>
          <p:cNvSpPr txBox="1">
            <a:spLocks noChangeArrowheads="1"/>
          </p:cNvSpPr>
          <p:nvPr/>
        </p:nvSpPr>
        <p:spPr bwMode="auto">
          <a:xfrm>
            <a:off x="5113306" y="5286067"/>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Operations Concerns</a:t>
            </a:r>
          </a:p>
          <a:p>
            <a:pPr>
              <a:buClrTx/>
              <a:buFontTx/>
              <a:buNone/>
              <a:defRPr/>
            </a:pPr>
            <a:r>
              <a:rPr lang="en-US" sz="1400" b="1" dirty="0"/>
              <a:t>Processes, Activities, Products</a:t>
            </a:r>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junctions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Data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Base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903345"/>
            <a:ext cx="4493538"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Extensions</a:t>
            </a:r>
          </a:p>
          <a:p>
            <a:pPr marL="1028700" lvl="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 Distribution / frame of reference)</a:t>
            </a:r>
          </a:p>
          <a:p>
            <a:pPr marL="1028700" lvl="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1028700" lvl="1">
              <a:buFont typeface="Arial" panose="020B0604020202020204" pitchFamily="34" charset="0"/>
              <a:buChar char="•"/>
            </a:pPr>
            <a:r>
              <a:rPr kumimoji="1" lang="en-US" altLang="ja-JP" sz="1400" b="0" dirty="0">
                <a:latin typeface="Arial" panose="020B0604020202020204" pitchFamily="34" charset="0"/>
                <a:ea typeface="Osaka" charset="-128"/>
              </a:rPr>
              <a:t>Constraints</a:t>
            </a:r>
          </a:p>
          <a:p>
            <a:pPr marL="285750" indent="-285750">
              <a:buFont typeface="Arial" panose="020B0604020202020204" pitchFamily="34" charset="0"/>
              <a:buChar char="•"/>
            </a:pPr>
            <a:endParaRPr kumimoji="1" lang="en-US" altLang="ja-JP" sz="1400" b="0" dirty="0">
              <a:latin typeface="Arial" panose="020B0604020202020204" pitchFamily="34" charset="0"/>
              <a:ea typeface="Osaka" charset="-128"/>
            </a:endParaRP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Relationships among Terms</a:t>
            </a:r>
            <a:br>
              <a:rPr lang="en-US" sz="2000" dirty="0">
                <a:solidFill>
                  <a:srgbClr val="0099A6"/>
                </a:solidFill>
              </a:rPr>
            </a:br>
            <a:r>
              <a:rPr lang="en-US" sz="2000" dirty="0">
                <a:solidFill>
                  <a:srgbClr val="0099A6"/>
                </a:solidFill>
              </a:rPr>
              <a:t>(</a:t>
            </a:r>
            <a:r>
              <a:rPr lang="en-US" sz="2000" dirty="0">
                <a:solidFill>
                  <a:srgbClr val="FF0000"/>
                </a:solidFill>
              </a:rPr>
              <a:t>Physical</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Component</a:t>
            </a:r>
          </a:p>
          <a:p>
            <a:pPr algn="ctr"/>
            <a:r>
              <a:rPr lang="en-US" sz="1200" dirty="0">
                <a:solidFill>
                  <a:schemeClr val="bg1"/>
                </a:solidFill>
              </a:rPr>
              <a:t>(Node)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15969" y="5231707"/>
            <a:ext cx="4366448" cy="1200329"/>
          </a:xfrm>
          <a:prstGeom prst="rect">
            <a:avLst/>
          </a:prstGeom>
        </p:spPr>
        <p:txBody>
          <a:bodyPr wrap="square">
            <a:spAutoFit/>
          </a:bodyPr>
          <a:lstStyle/>
          <a:p>
            <a:r>
              <a:rPr lang="en-US" sz="900" u="sng" dirty="0">
                <a:solidFill>
                  <a:srgbClr val="0070C0"/>
                </a:solidFill>
              </a:rPr>
              <a:t>Component (Node): </a:t>
            </a:r>
            <a:r>
              <a:rPr lang="en-US" sz="900" dirty="0">
                <a:solidFill>
                  <a:srgbClr val="0070C0"/>
                </a:solidFill>
              </a:rPr>
              <a:t>A model of a space data system physical entity operating in a physical environment. A Node is a configuration of Engineering Objects forming a single unit for the purpose of location in space, and embodying a set of processing, storage and communication functions. </a:t>
            </a:r>
          </a:p>
          <a:p>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685145" y="4674530"/>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Connector</a:t>
            </a:r>
          </a:p>
          <a:p>
            <a:pPr algn="ctr"/>
            <a:r>
              <a:rPr lang="en-US" sz="1200" dirty="0">
                <a:solidFill>
                  <a:schemeClr val="bg1"/>
                </a:solidFill>
              </a:rPr>
              <a:t>(Link)</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5601191" y="4475608"/>
            <a:ext cx="1083954" cy="4560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a:endCxn id="40" idx="2"/>
          </p:cNvCxnSpPr>
          <p:nvPr/>
        </p:nvCxnSpPr>
        <p:spPr>
          <a:xfrm flipV="1">
            <a:off x="6239002" y="5188880"/>
            <a:ext cx="1017858" cy="404502"/>
          </a:xfrm>
          <a:prstGeom prst="straightConnector1">
            <a:avLst/>
          </a:prstGeom>
          <a:ln>
            <a:prstDash val="soli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5819323" y="5593382"/>
            <a:ext cx="839357"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a:t>
            </a:r>
          </a:p>
        </p:txBody>
      </p:sp>
      <p:sp>
        <p:nvSpPr>
          <p:cNvPr id="82" name="TextBox 81">
            <a:extLst>
              <a:ext uri="{FF2B5EF4-FFF2-40B4-BE49-F238E27FC236}">
                <a16:creationId xmlns:a16="http://schemas.microsoft.com/office/drawing/2014/main" id="{A9E0550E-D9BD-3B03-4D98-192C198415A0}"/>
              </a:ext>
            </a:extLst>
          </p:cNvPr>
          <p:cNvSpPr txBox="1"/>
          <p:nvPr/>
        </p:nvSpPr>
        <p:spPr>
          <a:xfrm>
            <a:off x="6685937" y="5446198"/>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18FFAF19-4C68-30E6-884E-C344D6148C99}"/>
              </a:ext>
            </a:extLst>
          </p:cNvPr>
          <p:cNvCxnSpPr>
            <a:cxnSpLocks/>
            <a:stCxn id="69" idx="2"/>
            <a:endCxn id="60" idx="1"/>
          </p:cNvCxnSpPr>
          <p:nvPr/>
        </p:nvCxnSpPr>
        <p:spPr>
          <a:xfrm>
            <a:off x="2434066" y="3337692"/>
            <a:ext cx="833437" cy="112663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173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34BC7FF7-97C4-CA4F-8BFF-1D5F57668AB2}"/>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BD7B494-F1A6-764C-A606-AF1EE1FE4D63}"/>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BA5004-7B11-F942-B947-5AA0357CCF49}"/>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14EFCEC-E206-7747-A5E0-EFE3E90FDDAA}"/>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4B6134DD-F268-0D48-9D90-8543CAC3CDE6}"/>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4581C8D4-41B4-6B4D-995C-7032284D58BE}"/>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88D8CFA9-9AF3-5A4B-B0D4-3725DC2C0B91}"/>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2149739-76C0-AA49-AC98-D20FBF76CD1A}"/>
              </a:ext>
            </a:extLst>
          </p:cNvPr>
          <p:cNvSpPr/>
          <p:nvPr/>
        </p:nvSpPr>
        <p:spPr>
          <a:xfrm>
            <a:off x="3323773" y="512275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2794955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E33-EA12-4025-FF68-5DFF89873D44}"/>
              </a:ext>
            </a:extLst>
          </p:cNvPr>
          <p:cNvSpPr>
            <a:spLocks noGrp="1"/>
          </p:cNvSpPr>
          <p:nvPr>
            <p:ph type="title"/>
          </p:nvPr>
        </p:nvSpPr>
        <p:spPr>
          <a:xfrm>
            <a:off x="457200" y="36512"/>
            <a:ext cx="8229600" cy="1143000"/>
          </a:xfrm>
        </p:spPr>
        <p:txBody>
          <a:bodyPr vert="horz"/>
          <a:lstStyle/>
          <a:p>
            <a:r>
              <a:rPr lang="en-US" sz="2000" dirty="0">
                <a:solidFill>
                  <a:srgbClr val="0099A6"/>
                </a:solidFill>
              </a:rPr>
              <a:t>RASDS++ Security Aspects</a:t>
            </a:r>
            <a:br>
              <a:rPr lang="en-US" sz="2000" dirty="0">
                <a:solidFill>
                  <a:srgbClr val="0099A6"/>
                </a:solidFill>
              </a:rPr>
            </a:br>
            <a:r>
              <a:rPr lang="en-US" sz="2000" dirty="0">
                <a:solidFill>
                  <a:srgbClr val="0099A6"/>
                </a:solidFill>
              </a:rPr>
              <a:t>Physical Viewpoint</a:t>
            </a:r>
          </a:p>
        </p:txBody>
      </p:sp>
      <p:sp>
        <p:nvSpPr>
          <p:cNvPr id="4" name="Content Placeholder 3">
            <a:extLst>
              <a:ext uri="{FF2B5EF4-FFF2-40B4-BE49-F238E27FC236}">
                <a16:creationId xmlns:a16="http://schemas.microsoft.com/office/drawing/2014/main" id="{931B4110-24D2-D6DF-66D9-82343793B06C}"/>
              </a:ext>
            </a:extLst>
          </p:cNvPr>
          <p:cNvSpPr>
            <a:spLocks noGrp="1"/>
          </p:cNvSpPr>
          <p:nvPr>
            <p:ph idx="1"/>
          </p:nvPr>
        </p:nvSpPr>
        <p:spPr/>
        <p:txBody>
          <a:bodyPr/>
          <a:lstStyle/>
          <a:p>
            <a:r>
              <a:rPr lang="en-US" dirty="0"/>
              <a:t>Specific Physical security topics</a:t>
            </a:r>
          </a:p>
          <a:p>
            <a:pPr lvl="1"/>
            <a:r>
              <a:rPr lang="en-US" dirty="0"/>
              <a:t>Venue</a:t>
            </a:r>
          </a:p>
          <a:p>
            <a:pPr lvl="1"/>
            <a:r>
              <a:rPr lang="en-US" dirty="0"/>
              <a:t>Location</a:t>
            </a:r>
          </a:p>
          <a:p>
            <a:pPr lvl="1"/>
            <a:r>
              <a:rPr lang="en-US" dirty="0"/>
              <a:t>Perimeter</a:t>
            </a:r>
          </a:p>
          <a:p>
            <a:pPr lvl="1"/>
            <a:r>
              <a:rPr lang="en-US" dirty="0"/>
              <a:t>Gates, fences, (and physical access control)</a:t>
            </a:r>
          </a:p>
          <a:p>
            <a:pPr lvl="1"/>
            <a:r>
              <a:rPr lang="en-US" dirty="0"/>
              <a:t>Power, conditioning, and backup</a:t>
            </a:r>
          </a:p>
          <a:p>
            <a:pPr lvl="1"/>
            <a:r>
              <a:rPr lang="en-US" dirty="0"/>
              <a:t>HVAC and backup</a:t>
            </a:r>
          </a:p>
          <a:p>
            <a:pPr lvl="1"/>
            <a:r>
              <a:rPr lang="en-US" dirty="0"/>
              <a:t>SCIF</a:t>
            </a:r>
          </a:p>
          <a:p>
            <a:pPr lvl="1"/>
            <a:r>
              <a:rPr lang="en-US" dirty="0" err="1"/>
              <a:t>etc</a:t>
            </a:r>
            <a:endParaRPr lang="en-US" dirty="0"/>
          </a:p>
          <a:p>
            <a:pPr lvl="1"/>
            <a:endParaRPr lang="en-US" dirty="0"/>
          </a:p>
        </p:txBody>
      </p:sp>
      <p:sp>
        <p:nvSpPr>
          <p:cNvPr id="3" name="Date Placeholder 2">
            <a:extLst>
              <a:ext uri="{FF2B5EF4-FFF2-40B4-BE49-F238E27FC236}">
                <a16:creationId xmlns:a16="http://schemas.microsoft.com/office/drawing/2014/main" id="{9A53BA46-851E-8B36-B016-E5C65B237068}"/>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362358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888855" y="-2759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Connector</a:t>
            </a:r>
          </a:p>
          <a:p>
            <a:pPr algn="ctr" eaLnBrk="1" hangingPunct="1">
              <a:defRPr/>
            </a:pPr>
            <a:r>
              <a:rPr lang="en-US" sz="1400" dirty="0">
                <a:latin typeface="Helvetica" charset="0"/>
              </a:rPr>
              <a:t>(Link)</a:t>
            </a:r>
            <a:endParaRPr lang="en-US" sz="1400" dirty="0">
              <a:latin typeface="Helvetica" charset="0"/>
              <a:ea typeface="ＭＳ Ｐゴシック" charset="0"/>
            </a:endParaRP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Protocol</a:t>
            </a:r>
            <a:endParaRPr lang="en-US" sz="1200" dirty="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284383"/>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284383"/>
            <a:ext cx="1068526" cy="3819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rgbClr val="C00000"/>
                </a:solidFill>
                <a:latin typeface="Helvetica" charset="0"/>
                <a:ea typeface="ＭＳ Ｐゴシック" charset="0"/>
              </a:rPr>
              <a:t>Enterprise</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185726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048219"/>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23917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Governance</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43013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66630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90" y="1952740"/>
            <a:ext cx="1335657" cy="1112704"/>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3954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Meets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92845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IsImplementedBy</a:t>
            </a:r>
            <a:endParaRPr lang="en-US" sz="700" dirty="0">
              <a:latin typeface="Helvetica" charset="0"/>
              <a:ea typeface="ＭＳ Ｐゴシック" charset="0"/>
            </a:endParaRP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914400"/>
            <a:ext cx="77296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827046"/>
          </a:xfrm>
          <a:prstGeom prst="curvedConnector3">
            <a:avLst>
              <a:gd name="adj1" fmla="val 31198"/>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06330" y="5822892"/>
            <a:ext cx="857927"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143699"/>
            <a:ext cx="734611" cy="111270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p:cNvCxnSpPr>
          <p:nvPr/>
        </p:nvCxnSpPr>
        <p:spPr bwMode="auto">
          <a:xfrm flipH="1">
            <a:off x="5196230" y="1761781"/>
            <a:ext cx="8442" cy="2391798"/>
          </a:xfrm>
          <a:prstGeom prst="curvedConnector4">
            <a:avLst>
              <a:gd name="adj1" fmla="val -2707889"/>
              <a:gd name="adj2" fmla="val 51996"/>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solidFill>
                  <a:srgbClr val="C00000"/>
                </a:solidFill>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Component</a:t>
            </a:r>
          </a:p>
          <a:p>
            <a:pPr algn="ctr" eaLnBrk="1" hangingPunct="1">
              <a:defRPr/>
            </a:pPr>
            <a:r>
              <a:rPr lang="en-US" sz="1400" dirty="0">
                <a:latin typeface="Helvetica" charset="0"/>
              </a:rPr>
              <a:t>(Node)</a:t>
            </a:r>
            <a:endParaRPr lang="en-US" sz="1200" dirty="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2"/>
            <a:ext cx="1068526" cy="69132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40928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Environment</a:t>
            </a:r>
            <a:endParaRPr lang="en-US" sz="1200" dirty="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60024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987233" y="12954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11 May 2023</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a:t>
            </a:r>
            <a:r>
              <a:rPr lang="en-US" sz="1100" dirty="0">
                <a:solidFill>
                  <a:srgbClr val="C00000"/>
                </a:solidFill>
                <a:latin typeface="Helvetica" charset="0"/>
              </a:rPr>
              <a:t>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59"/>
            <a:ext cx="1492324" cy="50402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8"/>
            <a:ext cx="1068526" cy="69984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Flows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122543" y="2247441"/>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
        <p:nvSpPr>
          <p:cNvPr id="3" name="Rectangle 20">
            <a:extLst>
              <a:ext uri="{FF2B5EF4-FFF2-40B4-BE49-F238E27FC236}">
                <a16:creationId xmlns:a16="http://schemas.microsoft.com/office/drawing/2014/main" id="{2DD7B909-7710-4D48-1253-C5D0944EF31F}"/>
              </a:ext>
            </a:extLst>
          </p:cNvPr>
          <p:cNvSpPr>
            <a:spLocks noChangeArrowheads="1"/>
          </p:cNvSpPr>
          <p:nvPr/>
        </p:nvSpPr>
        <p:spPr bwMode="auto">
          <a:xfrm>
            <a:off x="4136842" y="2621003"/>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Resources</a:t>
            </a:r>
          </a:p>
        </p:txBody>
      </p:sp>
    </p:spTree>
    <p:extLst>
      <p:ext uri="{BB962C8B-B14F-4D97-AF65-F5344CB8AC3E}">
        <p14:creationId xmlns:p14="http://schemas.microsoft.com/office/powerpoint/2010/main" val="280436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accurately represent the different classes of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System Object</a:t>
            </a:r>
            <a:br>
              <a:rPr lang="en-US" dirty="0">
                <a:solidFill>
                  <a:srgbClr val="0099A6"/>
                </a:solidFill>
              </a:rPr>
            </a:br>
            <a:r>
              <a:rPr lang="en-US" dirty="0">
                <a:solidFill>
                  <a:srgbClr val="0099A6"/>
                </a:solidFill>
              </a:rPr>
              <a:t>Representations</a:t>
            </a:r>
            <a:br>
              <a:rPr lang="en-US" dirty="0">
                <a:solidFill>
                  <a:srgbClr val="0099A6"/>
                </a:solidFill>
              </a:rPr>
            </a:br>
            <a:endParaRPr lang="en-GB" dirty="0">
              <a:solidFill>
                <a:srgbClr val="0099A6"/>
              </a:solidFill>
            </a:endParaRPr>
          </a:p>
        </p:txBody>
      </p:sp>
      <p:sp>
        <p:nvSpPr>
          <p:cNvPr id="5" name="Date Placeholder 4"/>
          <p:cNvSpPr>
            <a:spLocks noGrp="1"/>
          </p:cNvSpPr>
          <p:nvPr>
            <p:ph type="dt" sz="half" idx="2"/>
          </p:nvPr>
        </p:nvSpPr>
        <p:spPr/>
        <p:txBody>
          <a:bodyPr/>
          <a:lstStyle/>
          <a:p>
            <a:r>
              <a:rPr lang="en-US"/>
              <a:t>11 May 2023</a:t>
            </a:r>
            <a:endParaRPr lang="en-GB" dirty="0"/>
          </a:p>
        </p:txBody>
      </p:sp>
      <p:grpSp>
        <p:nvGrpSpPr>
          <p:cNvPr id="68" name="Group 67"/>
          <p:cNvGrpSpPr/>
          <p:nvPr/>
        </p:nvGrpSpPr>
        <p:grpSpPr>
          <a:xfrm>
            <a:off x="4290152" y="990600"/>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ts val="45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990601"/>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990600"/>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a:spcBef>
                <a:spcPts val="450"/>
              </a:spcBef>
            </a:pPr>
            <a:r>
              <a:rPr kumimoji="1" lang="en-US" sz="2000" dirty="0" err="1">
                <a:solidFill>
                  <a:srgbClr val="000000"/>
                </a:solidFill>
                <a:latin typeface="Arial" pitchFamily="34" charset="0"/>
                <a:cs typeface="Arial" pitchFamily="34" charset="0"/>
              </a:rPr>
              <a:t>InformationObject</a:t>
            </a:r>
            <a:endParaRPr kumimoji="1" lang="en-US" sz="2000" dirty="0">
              <a:solidFill>
                <a:srgbClr val="000000"/>
              </a:solidFill>
              <a:latin typeface="Arial" pitchFamily="34" charset="0"/>
              <a:cs typeface="Arial" pitchFamily="34" charset="0"/>
            </a:endParaRP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022350"/>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988833" y="4074458"/>
            <a:ext cx="1481496" cy="707886"/>
          </a:xfrm>
          <a:prstGeom prst="rect">
            <a:avLst/>
          </a:prstGeom>
        </p:spPr>
        <p:txBody>
          <a:bodyPr wrap="none">
            <a:spAutoFit/>
          </a:bodyPr>
          <a:lstStyle/>
          <a:p>
            <a:pPr algn="ctr" defTabSz="457200" fontAlgn="base">
              <a:spcBef>
                <a:spcPts val="45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2A6F-AEEF-BC74-872A-5724EB373DAA}"/>
              </a:ext>
            </a:extLst>
          </p:cNvPr>
          <p:cNvSpPr>
            <a:spLocks noGrp="1"/>
          </p:cNvSpPr>
          <p:nvPr>
            <p:ph type="title"/>
          </p:nvPr>
        </p:nvSpPr>
        <p:spPr>
          <a:xfrm>
            <a:off x="457200" y="0"/>
            <a:ext cx="8229600" cy="1143000"/>
          </a:xfrm>
        </p:spPr>
        <p:txBody>
          <a:bodyPr vert="horz"/>
          <a:lstStyle/>
          <a:p>
            <a:r>
              <a:rPr lang="en-US" dirty="0">
                <a:solidFill>
                  <a:srgbClr val="0099A6"/>
                </a:solidFill>
              </a:rPr>
              <a:t>RASDS Relationship Types</a:t>
            </a:r>
            <a:br>
              <a:rPr lang="en-US" dirty="0">
                <a:solidFill>
                  <a:srgbClr val="0099A6"/>
                </a:solidFill>
              </a:rPr>
            </a:br>
            <a:r>
              <a:rPr lang="en-US" sz="2000" dirty="0">
                <a:solidFill>
                  <a:srgbClr val="0099A6"/>
                </a:solidFill>
              </a:rPr>
              <a:t>(UML derived)</a:t>
            </a:r>
            <a:endParaRPr lang="en-US" dirty="0">
              <a:solidFill>
                <a:srgbClr val="0099A6"/>
              </a:solidFill>
            </a:endParaRPr>
          </a:p>
        </p:txBody>
      </p:sp>
      <p:sp>
        <p:nvSpPr>
          <p:cNvPr id="3" name="Date Placeholder 2">
            <a:extLst>
              <a:ext uri="{FF2B5EF4-FFF2-40B4-BE49-F238E27FC236}">
                <a16:creationId xmlns:a16="http://schemas.microsoft.com/office/drawing/2014/main" id="{9A1E3FAF-B184-9320-4279-B53192FF57A1}"/>
              </a:ext>
            </a:extLst>
          </p:cNvPr>
          <p:cNvSpPr>
            <a:spLocks noGrp="1"/>
          </p:cNvSpPr>
          <p:nvPr>
            <p:ph type="dt" sz="half" idx="2"/>
          </p:nvPr>
        </p:nvSpPr>
        <p:spPr/>
        <p:txBody>
          <a:bodyPr/>
          <a:lstStyle/>
          <a:p>
            <a:r>
              <a:rPr lang="en-US"/>
              <a:t>11 May 2023</a:t>
            </a:r>
            <a:endParaRPr lang="en-US" dirty="0"/>
          </a:p>
        </p:txBody>
      </p:sp>
      <p:sp>
        <p:nvSpPr>
          <p:cNvPr id="4" name="TextBox 3">
            <a:extLst>
              <a:ext uri="{FF2B5EF4-FFF2-40B4-BE49-F238E27FC236}">
                <a16:creationId xmlns:a16="http://schemas.microsoft.com/office/drawing/2014/main" id="{98EA603A-F72A-61EB-5067-772FE4310D72}"/>
              </a:ext>
            </a:extLst>
          </p:cNvPr>
          <p:cNvSpPr txBox="1"/>
          <p:nvPr/>
        </p:nvSpPr>
        <p:spPr>
          <a:xfrm>
            <a:off x="3886200" y="1524000"/>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5" name="Rectangle 12">
            <a:extLst>
              <a:ext uri="{FF2B5EF4-FFF2-40B4-BE49-F238E27FC236}">
                <a16:creationId xmlns:a16="http://schemas.microsoft.com/office/drawing/2014/main" id="{EF17531E-C4C8-61BA-0270-B744FB2724B4}"/>
              </a:ext>
            </a:extLst>
          </p:cNvPr>
          <p:cNvSpPr>
            <a:spLocks noChangeArrowheads="1"/>
          </p:cNvSpPr>
          <p:nvPr/>
        </p:nvSpPr>
        <p:spPr bwMode="auto">
          <a:xfrm>
            <a:off x="1447800" y="1143391"/>
            <a:ext cx="60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grpSp>
        <p:nvGrpSpPr>
          <p:cNvPr id="6" name="Group 5">
            <a:extLst>
              <a:ext uri="{FF2B5EF4-FFF2-40B4-BE49-F238E27FC236}">
                <a16:creationId xmlns:a16="http://schemas.microsoft.com/office/drawing/2014/main" id="{B7C9252F-BC72-3350-2EFA-E6BB3B093105}"/>
              </a:ext>
            </a:extLst>
          </p:cNvPr>
          <p:cNvGrpSpPr/>
          <p:nvPr/>
        </p:nvGrpSpPr>
        <p:grpSpPr>
          <a:xfrm>
            <a:off x="2788999" y="1619229"/>
            <a:ext cx="874287" cy="966969"/>
            <a:chOff x="3764599" y="2894079"/>
            <a:chExt cx="874287" cy="966969"/>
          </a:xfrm>
        </p:grpSpPr>
        <p:cxnSp>
          <p:nvCxnSpPr>
            <p:cNvPr id="7" name="Straight Connector 6">
              <a:extLst>
                <a:ext uri="{FF2B5EF4-FFF2-40B4-BE49-F238E27FC236}">
                  <a16:creationId xmlns:a16="http://schemas.microsoft.com/office/drawing/2014/main" id="{A4326774-A593-3574-9679-3D6CD4F7A87E}"/>
                </a:ext>
              </a:extLst>
            </p:cNvPr>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8" name="Group 7">
              <a:extLst>
                <a:ext uri="{FF2B5EF4-FFF2-40B4-BE49-F238E27FC236}">
                  <a16:creationId xmlns:a16="http://schemas.microsoft.com/office/drawing/2014/main" id="{A5625BA9-26F5-E628-1B72-4C1E51FF4A16}"/>
                </a:ext>
              </a:extLst>
            </p:cNvPr>
            <p:cNvGrpSpPr/>
            <p:nvPr/>
          </p:nvGrpSpPr>
          <p:grpSpPr>
            <a:xfrm flipH="1">
              <a:off x="3764599" y="3130211"/>
              <a:ext cx="874287" cy="123469"/>
              <a:chOff x="2411760" y="3271836"/>
              <a:chExt cx="874287" cy="123469"/>
            </a:xfrm>
          </p:grpSpPr>
          <p:cxnSp>
            <p:nvCxnSpPr>
              <p:cNvPr id="16" name="Straight Connector 15">
                <a:extLst>
                  <a:ext uri="{FF2B5EF4-FFF2-40B4-BE49-F238E27FC236}">
                    <a16:creationId xmlns:a16="http://schemas.microsoft.com/office/drawing/2014/main" id="{83D34B55-D6D4-9899-50EA-F685F57C6B5B}"/>
                  </a:ext>
                </a:extLst>
              </p:cNvPr>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Flowchart: Decision 17">
                <a:extLst>
                  <a:ext uri="{FF2B5EF4-FFF2-40B4-BE49-F238E27FC236}">
                    <a16:creationId xmlns:a16="http://schemas.microsoft.com/office/drawing/2014/main" id="{D2064579-42BB-8591-E624-CE449B6F05F3}"/>
                  </a:ext>
                </a:extLst>
              </p:cNvPr>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9" name="Group 8">
              <a:extLst>
                <a:ext uri="{FF2B5EF4-FFF2-40B4-BE49-F238E27FC236}">
                  <a16:creationId xmlns:a16="http://schemas.microsoft.com/office/drawing/2014/main" id="{763F4EB2-4A7F-F75C-A057-D6B53F7DF047}"/>
                </a:ext>
              </a:extLst>
            </p:cNvPr>
            <p:cNvGrpSpPr/>
            <p:nvPr/>
          </p:nvGrpSpPr>
          <p:grpSpPr>
            <a:xfrm flipH="1">
              <a:off x="3764599" y="3363126"/>
              <a:ext cx="874287" cy="123469"/>
              <a:chOff x="2411760" y="3511281"/>
              <a:chExt cx="874287" cy="123469"/>
            </a:xfrm>
          </p:grpSpPr>
          <p:cxnSp>
            <p:nvCxnSpPr>
              <p:cNvPr id="14" name="Straight Connector 13">
                <a:extLst>
                  <a:ext uri="{FF2B5EF4-FFF2-40B4-BE49-F238E27FC236}">
                    <a16:creationId xmlns:a16="http://schemas.microsoft.com/office/drawing/2014/main" id="{9DC85DCD-5364-E8E3-51CF-06975FCD9AAB}"/>
                  </a:ext>
                </a:extLst>
              </p:cNvPr>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 name="Flowchart: Decision 18">
                <a:extLst>
                  <a:ext uri="{FF2B5EF4-FFF2-40B4-BE49-F238E27FC236}">
                    <a16:creationId xmlns:a16="http://schemas.microsoft.com/office/drawing/2014/main" id="{ADEA343E-7C9C-8CA2-FCA8-22BC3E6A5F41}"/>
                  </a:ext>
                </a:extLst>
              </p:cNvPr>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10" name="Group 9">
              <a:extLst>
                <a:ext uri="{FF2B5EF4-FFF2-40B4-BE49-F238E27FC236}">
                  <a16:creationId xmlns:a16="http://schemas.microsoft.com/office/drawing/2014/main" id="{A46FCA09-F805-6652-F03F-540569BF0F64}"/>
                </a:ext>
              </a:extLst>
            </p:cNvPr>
            <p:cNvGrpSpPr/>
            <p:nvPr/>
          </p:nvGrpSpPr>
          <p:grpSpPr>
            <a:xfrm flipH="1">
              <a:off x="3764599" y="2894079"/>
              <a:ext cx="874287" cy="126020"/>
              <a:chOff x="2411760" y="3031961"/>
              <a:chExt cx="874287" cy="126020"/>
            </a:xfrm>
          </p:grpSpPr>
          <p:cxnSp>
            <p:nvCxnSpPr>
              <p:cNvPr id="12" name="Straight Connector 11">
                <a:extLst>
                  <a:ext uri="{FF2B5EF4-FFF2-40B4-BE49-F238E27FC236}">
                    <a16:creationId xmlns:a16="http://schemas.microsoft.com/office/drawing/2014/main" id="{8E2FBC6F-94CE-93C0-F2CE-FAD95D72F35B}"/>
                  </a:ext>
                </a:extLst>
              </p:cNvPr>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3" name="Isosceles Triangle 19">
                <a:extLst>
                  <a:ext uri="{FF2B5EF4-FFF2-40B4-BE49-F238E27FC236}">
                    <a16:creationId xmlns:a16="http://schemas.microsoft.com/office/drawing/2014/main" id="{06C5B0F1-D0D4-E49C-3564-434051B3EE32}"/>
                  </a:ext>
                </a:extLst>
              </p:cNvPr>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11" name="Straight Connector 10">
              <a:extLst>
                <a:ext uri="{FF2B5EF4-FFF2-40B4-BE49-F238E27FC236}">
                  <a16:creationId xmlns:a16="http://schemas.microsoft.com/office/drawing/2014/main" id="{94157475-39F6-9752-D9AD-33FBD67CE9E9}"/>
                </a:ext>
              </a:extLst>
            </p:cNvPr>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19" name="TextBox 18">
            <a:extLst>
              <a:ext uri="{FF2B5EF4-FFF2-40B4-BE49-F238E27FC236}">
                <a16:creationId xmlns:a16="http://schemas.microsoft.com/office/drawing/2014/main" id="{108A606D-3851-8BDB-5D29-E8DE9553D29A}"/>
              </a:ext>
            </a:extLst>
          </p:cNvPr>
          <p:cNvSpPr txBox="1"/>
          <p:nvPr/>
        </p:nvSpPr>
        <p:spPr>
          <a:xfrm>
            <a:off x="434419" y="3174203"/>
            <a:ext cx="7772400" cy="3067571"/>
          </a:xfrm>
          <a:prstGeom prst="rect">
            <a:avLst/>
          </a:prstGeom>
          <a:noFill/>
        </p:spPr>
        <p:txBody>
          <a:bodyPr wrap="square">
            <a:spAutoFit/>
          </a:bodyPr>
          <a:lstStyle/>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Inheritance</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a:t>
            </a:r>
            <a:r>
              <a:rPr lang="en-US" sz="1100" b="1" dirty="0"/>
              <a:t>he ability of one class (child class) to inherit the identical functionality of another class (super class), and then add new functionality of its own.  E.g. super class: “round ball”, child classes: “baseball”, “soccer ball”, “basketball”, but not “football”</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Composition</a:t>
            </a:r>
            <a:r>
              <a:rPr lang="en-GB" sz="1400" b="0" dirty="0">
                <a:solidFill>
                  <a:schemeClr val="tx1"/>
                </a:solidFill>
                <a:latin typeface="Arial" panose="020B0604020202020204" pitchFamily="34" charset="0"/>
                <a:cs typeface="Arial" panose="020B0604020202020204" pitchFamily="34" charset="0"/>
              </a:rPr>
              <a:t>: A</a:t>
            </a:r>
            <a:r>
              <a:rPr lang="en-US" sz="1100" b="1" dirty="0"/>
              <a:t> special case of association that describes a relationship between a whole and its existential parts.  E.g. a person, with head, arms, legs.  Note that the parts cannot exist separate from the rest of the person.</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Aggregation</a:t>
            </a:r>
            <a:r>
              <a:rPr lang="en-GB" sz="1400" b="0" dirty="0">
                <a:solidFill>
                  <a:schemeClr val="tx1"/>
                </a:solidFill>
                <a:latin typeface="Arial" panose="020B0604020202020204" pitchFamily="34" charset="0"/>
                <a:cs typeface="Arial" panose="020B0604020202020204" pitchFamily="34" charset="0"/>
              </a:rPr>
              <a:t>: </a:t>
            </a:r>
            <a:r>
              <a:rPr lang="en-US" sz="1100" b="1" dirty="0"/>
              <a:t>a special type of association in which objects are assembled or configured together to create a more complex object.  </a:t>
            </a:r>
            <a:r>
              <a:rPr lang="en-US" sz="1100" dirty="0"/>
              <a:t>E.g. a car is assembled from a body, wheels, and an engine.  Note that the engine can exist apart from the rest of the car</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Association (other relationship, labelled)</a:t>
            </a:r>
            <a:r>
              <a:rPr lang="en-GB" sz="1400" b="0" dirty="0">
                <a:solidFill>
                  <a:schemeClr val="tx1"/>
                </a:solidFill>
                <a:latin typeface="Arial" panose="020B0604020202020204" pitchFamily="34" charset="0"/>
                <a:cs typeface="Arial" panose="020B0604020202020204" pitchFamily="34" charset="0"/>
              </a:rPr>
              <a:t>: </a:t>
            </a:r>
            <a:r>
              <a:rPr lang="en-US" sz="1100" dirty="0"/>
              <a:t>Association is a relationship between classifiers which is used to show that instances of classifiers could be either linked to each other or combined logically.</a:t>
            </a:r>
            <a:endParaRPr lang="en-GB" sz="1100" dirty="0"/>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Directional Association</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A</a:t>
            </a:r>
            <a:r>
              <a:rPr lang="en-US" sz="1100" b="1" dirty="0"/>
              <a:t>ssociations that are navigable in only one direction</a:t>
            </a:r>
            <a:r>
              <a:rPr lang="en-US" sz="1100" dirty="0"/>
              <a:t>. A directed association indicates that control flows from one classifier to another; for example an actor to a use case.</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32280"/>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405271</TotalTime>
  <Pages>51</Pages>
  <Words>8797</Words>
  <Application>Microsoft Macintosh PowerPoint</Application>
  <PresentationFormat>Letter Paper (8.5x11 in)</PresentationFormat>
  <Paragraphs>1280</Paragraphs>
  <Slides>56</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3" baseType="lpstr">
      <vt:lpstr>Arial</vt:lpstr>
      <vt:lpstr>Gill Sans MT</vt:lpstr>
      <vt:lpstr>Helvetica</vt:lpstr>
      <vt:lpstr>Times New Roman</vt:lpstr>
      <vt:lpstr>Wingdings</vt:lpstr>
      <vt:lpstr>TMOD Presentations</vt:lpstr>
      <vt:lpstr>Bitmap Image</vt:lpstr>
      <vt:lpstr>PowerPoint Presentation</vt:lpstr>
      <vt:lpstr>Reference Architecture for  Space Data Systems (RASDS)</vt:lpstr>
      <vt:lpstr>ISO 42010-2022 Architecture Definitions</vt:lpstr>
      <vt:lpstr>PowerPoint Presentation</vt:lpstr>
      <vt:lpstr>PowerPoint Presentation</vt:lpstr>
      <vt:lpstr>Revised RASDS++ (DRAFT) Top Level Object Ontology </vt:lpstr>
      <vt:lpstr>RASDS++ Viewpoint Specifications</vt:lpstr>
      <vt:lpstr>RASDS++ System Object Representations </vt:lpstr>
      <vt:lpstr>RASDS Relationship Types (UML derived)</vt:lpstr>
      <vt:lpstr>PowerPoint Presentation</vt:lpstr>
      <vt:lpstr>Example Ontology - Formalized Relationships among Terms (Functional Viewpoint example with added Correspondences)</vt:lpstr>
      <vt:lpstr>Technical Architecture Definitions</vt:lpstr>
      <vt:lpstr>Functional Viewpoint</vt:lpstr>
      <vt:lpstr>PowerPoint Presentation</vt:lpstr>
      <vt:lpstr>Formalized Relationships among Terms (Functional Viewpoint ontology)</vt:lpstr>
      <vt:lpstr>Extended RASDS Functional View Representation*</vt:lpstr>
      <vt:lpstr>RASDS++ Security Aspects Functional Viewpoint</vt:lpstr>
      <vt:lpstr>Information Viewpoint</vt:lpstr>
      <vt:lpstr>PowerPoint Presentation</vt:lpstr>
      <vt:lpstr>Formalized Relationships among Terms (Information Viewpoint ontology)</vt:lpstr>
      <vt:lpstr>Information Representation (ASL version) (Relationships derived from UML)</vt:lpstr>
      <vt:lpstr>RASDS++ Security Aspects Information Viewpoint</vt:lpstr>
      <vt:lpstr>Connectivity Viewpoint</vt:lpstr>
      <vt:lpstr>Connectivity Viewpoint, contd</vt:lpstr>
      <vt:lpstr>PowerPoint Presentation</vt:lpstr>
      <vt:lpstr>Formalized Relationships among Terms (Connectivity Viewpoint aspects)</vt:lpstr>
      <vt:lpstr>RASDS Connectivity View Representation</vt:lpstr>
      <vt:lpstr>RASDS++ Security Aspects Connectivity Viewpoint</vt:lpstr>
      <vt:lpstr>Communications Viewpoint</vt:lpstr>
      <vt:lpstr>PowerPoint Presentation</vt:lpstr>
      <vt:lpstr>Formalized Relationships among Terms (Protocol Viewpoint ontology)</vt:lpstr>
      <vt:lpstr>RASDS Protocol View Representation </vt:lpstr>
      <vt:lpstr>RASDS++ Security Aspects Protocol Viewpoint</vt:lpstr>
      <vt:lpstr>Enterprise Viewpoint - Revised</vt:lpstr>
      <vt:lpstr>PowerPoint Presentation</vt:lpstr>
      <vt:lpstr>Formalized Relationships among Terms (Enterprise Viewpoint ontology)</vt:lpstr>
      <vt:lpstr>RASDS Enterprise View Representation</vt:lpstr>
      <vt:lpstr>RASDS++ Security Aspects Enterprise Viewpoint</vt:lpstr>
      <vt:lpstr>Services Viewpoint - New</vt:lpstr>
      <vt:lpstr>PowerPoint Presentation</vt:lpstr>
      <vt:lpstr>Formalized Relationships among Terms (Service Viewpoint aspects)</vt:lpstr>
      <vt:lpstr>RASDS Service Protocol Representation </vt:lpstr>
      <vt:lpstr>RASDS++ Security Aspects Services Viewpoint</vt:lpstr>
      <vt:lpstr>Operations Viewpoint - New</vt:lpstr>
      <vt:lpstr>PowerPoint Presentation</vt:lpstr>
      <vt:lpstr>Formalized Relationships among Terms (Operations Viewpoint ontology)</vt:lpstr>
      <vt:lpstr>Formalized Relationships among Terms (Operations Process ontology)</vt:lpstr>
      <vt:lpstr>RASDS Operations View Representation</vt:lpstr>
      <vt:lpstr>RASDS++ Security Aspects Operations Viewpoint</vt:lpstr>
      <vt:lpstr>Physical Viewpoint - New</vt:lpstr>
      <vt:lpstr>Physical / Structural Viewpoint - New, contd</vt:lpstr>
      <vt:lpstr>PowerPoint Presentation</vt:lpstr>
      <vt:lpstr>Relationships among Terms (Physical Viewpoint ontology - redrawn)</vt:lpstr>
      <vt:lpstr>RASDS Physical View Representation</vt:lpstr>
      <vt:lpstr>RASDS++ Security Aspects Physical Viewpoint</vt:lpstr>
      <vt:lpstr>BACKUP</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Shames, Peter M (US 312B)</cp:lastModifiedBy>
  <cp:revision>312</cp:revision>
  <cp:lastPrinted>2022-11-14T20:57:38Z</cp:lastPrinted>
  <dcterms:created xsi:type="dcterms:W3CDTF">2009-09-30T14:54:45Z</dcterms:created>
  <dcterms:modified xsi:type="dcterms:W3CDTF">2023-05-24T23:53:32Z</dcterms:modified>
</cp:coreProperties>
</file>