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6"/>
  </p:notesMasterIdLst>
  <p:handoutMasterIdLst>
    <p:handoutMasterId r:id="rId137"/>
  </p:handoutMasterIdLst>
  <p:sldIdLst>
    <p:sldId id="644" r:id="rId2"/>
    <p:sldId id="736" r:id="rId3"/>
    <p:sldId id="5223" r:id="rId4"/>
    <p:sldId id="5228" r:id="rId5"/>
    <p:sldId id="5213" r:id="rId6"/>
    <p:sldId id="5214" r:id="rId7"/>
    <p:sldId id="5226" r:id="rId8"/>
    <p:sldId id="5227" r:id="rId9"/>
    <p:sldId id="732" r:id="rId10"/>
    <p:sldId id="730" r:id="rId11"/>
    <p:sldId id="737" r:id="rId12"/>
    <p:sldId id="743" r:id="rId13"/>
    <p:sldId id="5229" r:id="rId14"/>
    <p:sldId id="5230" r:id="rId15"/>
    <p:sldId id="765" r:id="rId16"/>
    <p:sldId id="773" r:id="rId17"/>
    <p:sldId id="772" r:id="rId18"/>
    <p:sldId id="296" r:id="rId19"/>
    <p:sldId id="2092" r:id="rId20"/>
    <p:sldId id="372" r:id="rId21"/>
    <p:sldId id="5231" r:id="rId22"/>
    <p:sldId id="2035" r:id="rId23"/>
    <p:sldId id="746" r:id="rId24"/>
    <p:sldId id="494" r:id="rId25"/>
    <p:sldId id="5232" r:id="rId26"/>
    <p:sldId id="297" r:id="rId27"/>
    <p:sldId id="260" r:id="rId28"/>
    <p:sldId id="2067" r:id="rId29"/>
    <p:sldId id="276" r:id="rId30"/>
    <p:sldId id="747" r:id="rId31"/>
    <p:sldId id="766" r:id="rId32"/>
    <p:sldId id="5233" r:id="rId33"/>
    <p:sldId id="299" r:id="rId34"/>
    <p:sldId id="264" r:id="rId35"/>
    <p:sldId id="2070" r:id="rId36"/>
    <p:sldId id="281" r:id="rId37"/>
    <p:sldId id="411" r:id="rId38"/>
    <p:sldId id="748" r:id="rId39"/>
    <p:sldId id="757" r:id="rId40"/>
    <p:sldId id="495" r:id="rId41"/>
    <p:sldId id="5234" r:id="rId42"/>
    <p:sldId id="2068" r:id="rId43"/>
    <p:sldId id="2069" r:id="rId44"/>
    <p:sldId id="303" r:id="rId45"/>
    <p:sldId id="300" r:id="rId46"/>
    <p:sldId id="749" r:id="rId47"/>
    <p:sldId id="493" r:id="rId48"/>
    <p:sldId id="5235" r:id="rId49"/>
    <p:sldId id="2060" r:id="rId50"/>
    <p:sldId id="290" r:id="rId51"/>
    <p:sldId id="442" r:id="rId52"/>
    <p:sldId id="750" r:id="rId53"/>
    <p:sldId id="768" r:id="rId54"/>
    <p:sldId id="5236" r:id="rId55"/>
    <p:sldId id="2071" r:id="rId56"/>
    <p:sldId id="5237" r:id="rId57"/>
    <p:sldId id="292" r:id="rId58"/>
    <p:sldId id="759" r:id="rId59"/>
    <p:sldId id="560" r:id="rId60"/>
    <p:sldId id="2034" r:id="rId61"/>
    <p:sldId id="2039" r:id="rId62"/>
    <p:sldId id="5238" r:id="rId63"/>
    <p:sldId id="5239" r:id="rId64"/>
    <p:sldId id="278" r:id="rId65"/>
    <p:sldId id="733" r:id="rId66"/>
    <p:sldId id="751" r:id="rId67"/>
    <p:sldId id="5240" r:id="rId68"/>
    <p:sldId id="5241" r:id="rId69"/>
    <p:sldId id="2072" r:id="rId70"/>
    <p:sldId id="742" r:id="rId71"/>
    <p:sldId id="769" r:id="rId72"/>
    <p:sldId id="752" r:id="rId73"/>
    <p:sldId id="2044" r:id="rId74"/>
    <p:sldId id="5242" r:id="rId75"/>
    <p:sldId id="5243" r:id="rId76"/>
    <p:sldId id="2079" r:id="rId77"/>
    <p:sldId id="2082" r:id="rId78"/>
    <p:sldId id="2073" r:id="rId79"/>
    <p:sldId id="2041" r:id="rId80"/>
    <p:sldId id="2081" r:id="rId81"/>
    <p:sldId id="781" r:id="rId82"/>
    <p:sldId id="2053" r:id="rId83"/>
    <p:sldId id="2066" r:id="rId84"/>
    <p:sldId id="2057" r:id="rId85"/>
    <p:sldId id="777" r:id="rId86"/>
    <p:sldId id="778" r:id="rId87"/>
    <p:sldId id="779" r:id="rId88"/>
    <p:sldId id="780" r:id="rId89"/>
    <p:sldId id="761" r:id="rId90"/>
    <p:sldId id="762" r:id="rId91"/>
    <p:sldId id="770" r:id="rId92"/>
    <p:sldId id="5244" r:id="rId93"/>
    <p:sldId id="2047" r:id="rId94"/>
    <p:sldId id="2075" r:id="rId95"/>
    <p:sldId id="734" r:id="rId96"/>
    <p:sldId id="2078" r:id="rId97"/>
    <p:sldId id="771" r:id="rId98"/>
    <p:sldId id="2048" r:id="rId99"/>
    <p:sldId id="764" r:id="rId100"/>
    <p:sldId id="2045" r:id="rId101"/>
    <p:sldId id="2046" r:id="rId102"/>
    <p:sldId id="270" r:id="rId103"/>
    <p:sldId id="2055" r:id="rId104"/>
    <p:sldId id="744" r:id="rId105"/>
    <p:sldId id="2056" r:id="rId106"/>
    <p:sldId id="2077" r:id="rId107"/>
    <p:sldId id="478" r:id="rId108"/>
    <p:sldId id="474" r:id="rId109"/>
    <p:sldId id="488" r:id="rId110"/>
    <p:sldId id="476" r:id="rId111"/>
    <p:sldId id="486" r:id="rId112"/>
    <p:sldId id="482" r:id="rId113"/>
    <p:sldId id="2076" r:id="rId114"/>
    <p:sldId id="479" r:id="rId115"/>
    <p:sldId id="483" r:id="rId116"/>
    <p:sldId id="487" r:id="rId117"/>
    <p:sldId id="735" r:id="rId118"/>
    <p:sldId id="741" r:id="rId119"/>
    <p:sldId id="257" r:id="rId120"/>
    <p:sldId id="5212" r:id="rId121"/>
    <p:sldId id="2051" r:id="rId122"/>
    <p:sldId id="2052" r:id="rId123"/>
    <p:sldId id="2043" r:id="rId124"/>
    <p:sldId id="274" r:id="rId125"/>
    <p:sldId id="2049" r:id="rId126"/>
    <p:sldId id="298" r:id="rId127"/>
    <p:sldId id="283" r:id="rId128"/>
    <p:sldId id="269" r:id="rId129"/>
    <p:sldId id="259" r:id="rId130"/>
    <p:sldId id="261" r:id="rId131"/>
    <p:sldId id="729" r:id="rId132"/>
    <p:sldId id="714" r:id="rId133"/>
    <p:sldId id="262" r:id="rId134"/>
    <p:sldId id="263" r:id="rId135"/>
  </p:sldIdLst>
  <p:sldSz cx="9144000" cy="6858000" type="letter"/>
  <p:notesSz cx="7315200" cy="9601200"/>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92">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ECC"/>
    <a:srgbClr val="0C8FCC"/>
    <a:srgbClr val="3FCCB6"/>
    <a:srgbClr val="00FF00"/>
    <a:srgbClr val="CC0606"/>
    <a:srgbClr val="FF7C00"/>
    <a:srgbClr val="323399"/>
    <a:srgbClr val="BCE0E3"/>
    <a:srgbClr val="009A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71"/>
    <p:restoredTop sz="99449" autoAdjust="0"/>
  </p:normalViewPr>
  <p:slideViewPr>
    <p:cSldViewPr>
      <p:cViewPr varScale="1">
        <p:scale>
          <a:sx n="144" d="100"/>
          <a:sy n="144" d="100"/>
        </p:scale>
        <p:origin x="192" y="200"/>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62" d="100"/>
          <a:sy n="162" d="100"/>
        </p:scale>
        <p:origin x="4376" y="2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09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2AC74424-C686-C245-95CF-A686DA47A8D1}" type="slidenum">
              <a:rPr lang="en-US"/>
              <a:pPr/>
              <a:t>‹#›</a:t>
            </a:fld>
            <a:endParaRPr lang="en-US"/>
          </a:p>
        </p:txBody>
      </p:sp>
    </p:spTree>
    <p:extLst>
      <p:ext uri="{BB962C8B-B14F-4D97-AF65-F5344CB8AC3E}">
        <p14:creationId xmlns:p14="http://schemas.microsoft.com/office/powerpoint/2010/main" val="744434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2" name="Rectangle 4"/>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3" name="Rectangle 5"/>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B3493824-80A5-B747-91FF-F475772D276E}" type="slidenum">
              <a:rPr lang="en-US"/>
              <a:pPr/>
              <a:t>‹#›</a:t>
            </a:fld>
            <a:endParaRPr lang="en-US"/>
          </a:p>
        </p:txBody>
      </p:sp>
      <p:sp>
        <p:nvSpPr>
          <p:cNvPr id="2054" name="Rectangle 6"/>
          <p:cNvSpPr>
            <a:spLocks noGrp="1" noChangeArrowheads="1"/>
          </p:cNvSpPr>
          <p:nvPr>
            <p:ph type="body" sz="quarter" idx="3"/>
          </p:nvPr>
        </p:nvSpPr>
        <p:spPr bwMode="auto">
          <a:xfrm>
            <a:off x="977900" y="4560888"/>
            <a:ext cx="5359400" cy="4322762"/>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7" name="Rectangle 7"/>
          <p:cNvSpPr>
            <a:spLocks noGrp="1" noRot="1" noChangeAspect="1" noChangeArrowheads="1" noTextEdit="1"/>
          </p:cNvSpPr>
          <p:nvPr>
            <p:ph type="sldImg" idx="2"/>
          </p:nvPr>
        </p:nvSpPr>
        <p:spPr bwMode="auto">
          <a:xfrm>
            <a:off x="1271588" y="727075"/>
            <a:ext cx="4783137" cy="3587750"/>
          </a:xfrm>
          <a:prstGeom prst="rect">
            <a:avLst/>
          </a:prstGeom>
          <a:noFill/>
          <a:ln w="12700">
            <a:solidFill>
              <a:schemeClr val="tx1"/>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15588092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26" charset="-128"/>
        <a:cs typeface="ＭＳ Ｐゴシック" pitchFamily="26"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5ED95582-8E3A-F043-97EE-CB7BF2D46D46}" type="slidenum">
              <a:rPr lang="en-US" sz="1000" b="0">
                <a:latin typeface="Times New Roman" charset="0"/>
              </a:rPr>
              <a:pPr/>
              <a:t>1</a:t>
            </a:fld>
            <a:endParaRPr lang="en-US" sz="1000" b="0">
              <a:latin typeface="Times New Roman"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47467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F7D56E66-854B-9E4A-937E-8B06B70D232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AC1383-437D-574E-8048-BE0402C16B18}" type="slidenum">
              <a:rPr lang="en-US" altLang="en-US" sz="1200"/>
              <a:pPr/>
              <a:t>20</a:t>
            </a:fld>
            <a:endParaRPr lang="en-US" altLang="en-US" sz="1200"/>
          </a:p>
        </p:txBody>
      </p:sp>
      <p:sp>
        <p:nvSpPr>
          <p:cNvPr id="15362" name="Rectangle 2">
            <a:extLst>
              <a:ext uri="{FF2B5EF4-FFF2-40B4-BE49-F238E27FC236}">
                <a16:creationId xmlns:a16="http://schemas.microsoft.com/office/drawing/2014/main" id="{E3D46945-1668-4843-B909-E3E90B4F6552}"/>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4070739C-6980-7245-8870-1347435656A4}"/>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3464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24</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96508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26</a:t>
            </a:fld>
            <a:endParaRPr lang="en-GB" altLang="en-US"/>
          </a:p>
        </p:txBody>
      </p:sp>
    </p:spTree>
    <p:extLst>
      <p:ext uri="{BB962C8B-B14F-4D97-AF65-F5344CB8AC3E}">
        <p14:creationId xmlns:p14="http://schemas.microsoft.com/office/powerpoint/2010/main" val="387307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4-2, trim top &amp; bottom</a:t>
            </a:r>
          </a:p>
          <a:p>
            <a:endParaRPr lang="en-GB" dirty="0"/>
          </a:p>
          <a:p>
            <a:r>
              <a:rPr lang="en-GB" dirty="0"/>
              <a:t>The 5 MOIMS Areas are colour coded.</a:t>
            </a:r>
          </a:p>
          <a:p>
            <a:r>
              <a:rPr lang="en-GB" dirty="0"/>
              <a:t>Each application</a:t>
            </a:r>
            <a:r>
              <a:rPr lang="en-GB" baseline="0" dirty="0"/>
              <a:t> level interaction is annotated with the Data exchanged.  At this level all Data generated by each Function is grouped as a single type (the abbreviation reflects the function name).</a:t>
            </a:r>
          </a:p>
          <a:p>
            <a:r>
              <a:rPr lang="en-GB" baseline="0" dirty="0"/>
              <a:t>Potential service interfaces identified by MO are indicated by a colour-coded circle representing the Service Provider</a:t>
            </a:r>
          </a:p>
          <a:p>
            <a:r>
              <a:rPr lang="en-GB" baseline="0" dirty="0"/>
              <a:t>Data formats may be separately defined [</a:t>
            </a:r>
            <a:r>
              <a:rPr lang="en-GB" baseline="0" dirty="0" err="1"/>
              <a:t>NAV</a:t>
            </a:r>
            <a:r>
              <a:rPr lang="en-GB" baseline="0" dirty="0"/>
              <a:t>, MPS] or specified in the context of the service [MO M&amp;C, MPS].</a:t>
            </a:r>
          </a:p>
          <a:p>
            <a:endParaRPr lang="en-GB" baseline="0" dirty="0"/>
          </a:p>
          <a:p>
            <a:r>
              <a:rPr lang="en-GB" baseline="0" dirty="0"/>
              <a:t>File Handling is a bit different – there are special services for File Management and File Transfer [the latter delegated to a lower level protocol, such as </a:t>
            </a:r>
            <a:r>
              <a:rPr lang="en-GB" baseline="0" dirty="0" err="1"/>
              <a:t>CFDP</a:t>
            </a:r>
            <a:r>
              <a:rPr lang="en-GB" baseline="0" dirty="0"/>
              <a:t> or FTP], but the file </a:t>
            </a:r>
            <a:r>
              <a:rPr lang="en-GB" i="1" baseline="0" dirty="0"/>
              <a:t>content </a:t>
            </a:r>
            <a:r>
              <a:rPr lang="en-GB" i="0" baseline="0" dirty="0"/>
              <a:t>my be associated with any of the other Functional Areas.  It essentially provides the transport layer for bulk transfer of service messages or data formats.  Mission Data Products may also be transferred as files.</a:t>
            </a:r>
          </a:p>
          <a:p>
            <a:endParaRPr lang="en-GB" i="0" baseline="0" dirty="0"/>
          </a:p>
          <a:p>
            <a:r>
              <a:rPr lang="en-GB" i="0" baseline="0" dirty="0"/>
              <a:t>Note Planning/Scheduling interactions with the GSTS are greyed out as they are outside the scope of </a:t>
            </a:r>
            <a:r>
              <a:rPr lang="en-GB" i="0" baseline="0" dirty="0" err="1"/>
              <a:t>MOIMS</a:t>
            </a:r>
            <a:r>
              <a:rPr lang="en-GB" i="0" baseline="0" dirty="0"/>
              <a:t> standardisation [</a:t>
            </a:r>
            <a:r>
              <a:rPr lang="en-GB" i="0" baseline="0" dirty="0" err="1"/>
              <a:t>CSS</a:t>
            </a:r>
            <a:r>
              <a:rPr lang="en-GB" i="0" baseline="0" dirty="0"/>
              <a:t> boundary agreement].</a:t>
            </a:r>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29</a:t>
            </a:fld>
            <a:endParaRPr lang="en-GB" altLang="en-US"/>
          </a:p>
        </p:txBody>
      </p:sp>
    </p:spTree>
    <p:extLst>
      <p:ext uri="{BB962C8B-B14F-4D97-AF65-F5344CB8AC3E}">
        <p14:creationId xmlns:p14="http://schemas.microsoft.com/office/powerpoint/2010/main" val="439705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31</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30718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33</a:t>
            </a:fld>
            <a:endParaRPr lang="en-GB" altLang="en-US"/>
          </a:p>
        </p:txBody>
      </p:sp>
    </p:spTree>
    <p:extLst>
      <p:ext uri="{BB962C8B-B14F-4D97-AF65-F5344CB8AC3E}">
        <p14:creationId xmlns:p14="http://schemas.microsoft.com/office/powerpoint/2010/main" val="560075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ASL Figure 5-15, trim top &amp; bottom</a:t>
            </a:r>
          </a:p>
          <a:p>
            <a:endParaRPr lang="en-US" dirty="0"/>
          </a:p>
        </p:txBody>
      </p:sp>
      <p:sp>
        <p:nvSpPr>
          <p:cNvPr id="4" name="Slide Number Placeholder 3"/>
          <p:cNvSpPr>
            <a:spLocks noGrp="1"/>
          </p:cNvSpPr>
          <p:nvPr>
            <p:ph type="sldNum" sz="quarter" idx="5"/>
          </p:nvPr>
        </p:nvSpPr>
        <p:spPr/>
        <p:txBody>
          <a:bodyPr/>
          <a:lstStyle/>
          <a:p>
            <a:fld id="{71C74822-B71A-864B-A96D-0A475AF4EC22}" type="slidenum">
              <a:rPr lang="en-US" smtClean="0"/>
              <a:t>36</a:t>
            </a:fld>
            <a:endParaRPr lang="en-US"/>
          </a:p>
        </p:txBody>
      </p:sp>
    </p:spTree>
    <p:extLst>
      <p:ext uri="{BB962C8B-B14F-4D97-AF65-F5344CB8AC3E}">
        <p14:creationId xmlns:p14="http://schemas.microsoft.com/office/powerpoint/2010/main" val="3564810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ASL Figure 5-16, trim top &amp; bottom</a:t>
            </a:r>
          </a:p>
          <a:p>
            <a:endParaRPr lang="en-US" dirty="0"/>
          </a:p>
        </p:txBody>
      </p:sp>
      <p:sp>
        <p:nvSpPr>
          <p:cNvPr id="4" name="Slide Number Placeholder 3"/>
          <p:cNvSpPr>
            <a:spLocks noGrp="1"/>
          </p:cNvSpPr>
          <p:nvPr>
            <p:ph type="sldNum" sz="quarter" idx="5"/>
          </p:nvPr>
        </p:nvSpPr>
        <p:spPr/>
        <p:txBody>
          <a:bodyPr/>
          <a:lstStyle/>
          <a:p>
            <a:fld id="{71C74822-B71A-864B-A96D-0A475AF4EC22}" type="slidenum">
              <a:rPr lang="en-US" smtClean="0"/>
              <a:t>37</a:t>
            </a:fld>
            <a:endParaRPr lang="en-US"/>
          </a:p>
        </p:txBody>
      </p:sp>
    </p:spTree>
    <p:extLst>
      <p:ext uri="{BB962C8B-B14F-4D97-AF65-F5344CB8AC3E}">
        <p14:creationId xmlns:p14="http://schemas.microsoft.com/office/powerpoint/2010/main" val="2235714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40</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61495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42</a:t>
            </a:fld>
            <a:endParaRPr lang="en-GB" altLang="en-US"/>
          </a:p>
        </p:txBody>
      </p:sp>
    </p:spTree>
    <p:extLst>
      <p:ext uri="{BB962C8B-B14F-4D97-AF65-F5344CB8AC3E}">
        <p14:creationId xmlns:p14="http://schemas.microsoft.com/office/powerpoint/2010/main" val="4043482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EC97609-713F-6B4D-B50B-956EB9ED48A6}" type="slidenum">
              <a:rPr lang="en-US" sz="1000" b="0">
                <a:latin typeface="Times New Roman" charset="0"/>
              </a:rPr>
              <a:pPr/>
              <a:t>2</a:t>
            </a:fld>
            <a:endParaRPr lang="en-US" sz="1000" b="0">
              <a:latin typeface="Times New Roman"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06539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9-2, trim headers &amp; footers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a:t>ABA: Spacecraft, ESLT, MOC and SMC (ignore NOC)</a:t>
            </a:r>
            <a:br>
              <a:rPr lang="en-GB" sz="1200" dirty="0"/>
            </a:br>
            <a:r>
              <a:rPr lang="en-GB" sz="1200" dirty="0"/>
              <a:t>On-board Functions: Basic M&amp;C; On-board Procedures; On-board Scheduler</a:t>
            </a:r>
            <a:br>
              <a:rPr lang="en-GB" sz="1200" dirty="0"/>
            </a:br>
            <a:r>
              <a:rPr lang="en-GB" sz="1200" dirty="0"/>
              <a:t>Tracking done by Dedicated ESLT</a:t>
            </a:r>
            <a:br>
              <a:rPr lang="en-GB" sz="1200" dirty="0"/>
            </a:br>
            <a:r>
              <a:rPr lang="en-GB" sz="1200" dirty="0"/>
              <a:t>S/C DB, OBSW and OBCPs from S/C Manufacturer, also supporting performance monitoring and fault diagnosis</a:t>
            </a:r>
            <a:br>
              <a:rPr lang="en-GB" sz="1200" dirty="0"/>
            </a:br>
            <a:r>
              <a:rPr lang="en-GB" sz="1200" dirty="0"/>
              <a:t>All other functions in MOC</a:t>
            </a:r>
          </a:p>
          <a:p>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44</a:t>
            </a:fld>
            <a:endParaRPr lang="en-GB" altLang="en-US"/>
          </a:p>
        </p:txBody>
      </p:sp>
    </p:spTree>
    <p:extLst>
      <p:ext uri="{BB962C8B-B14F-4D97-AF65-F5344CB8AC3E}">
        <p14:creationId xmlns:p14="http://schemas.microsoft.com/office/powerpoint/2010/main" val="18541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3-7,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45</a:t>
            </a:fld>
            <a:endParaRPr lang="en-GB" altLang="en-US"/>
          </a:p>
        </p:txBody>
      </p:sp>
    </p:spTree>
    <p:extLst>
      <p:ext uri="{BB962C8B-B14F-4D97-AF65-F5344CB8AC3E}">
        <p14:creationId xmlns:p14="http://schemas.microsoft.com/office/powerpoint/2010/main" val="1675332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411329F0-A77B-5D45-BFF5-E31AA0CBBA7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B8280E-19C4-7C49-822B-CEC21B506321}" type="slidenum">
              <a:rPr lang="en-US" altLang="en-US" sz="1200"/>
              <a:pPr/>
              <a:t>47</a:t>
            </a:fld>
            <a:endParaRPr lang="en-US" altLang="en-US" sz="1200"/>
          </a:p>
        </p:txBody>
      </p:sp>
      <p:sp>
        <p:nvSpPr>
          <p:cNvPr id="25602" name="Rectangle 2">
            <a:extLst>
              <a:ext uri="{FF2B5EF4-FFF2-40B4-BE49-F238E27FC236}">
                <a16:creationId xmlns:a16="http://schemas.microsoft.com/office/drawing/2014/main" id="{BEACA633-7F35-C94F-B345-74E08BDE5858}"/>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9C4236E5-CB8B-964C-AD82-BF8B33255406}"/>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9187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49</a:t>
            </a:fld>
            <a:endParaRPr lang="en-GB" altLang="en-US"/>
          </a:p>
        </p:txBody>
      </p:sp>
    </p:spTree>
    <p:extLst>
      <p:ext uri="{BB962C8B-B14F-4D97-AF65-F5344CB8AC3E}">
        <p14:creationId xmlns:p14="http://schemas.microsoft.com/office/powerpoint/2010/main" val="2887862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latin typeface="Times New Roman" pitchFamily="18" charset="0"/>
                <a:ea typeface="ＭＳ Ｐゴシック" pitchFamily="34" charset="-128"/>
              </a:rPr>
              <a:t>12/12/12: Updated Peter’s version so all lines were the same width, alignment</a:t>
            </a:r>
            <a:r>
              <a:rPr lang="en-US" baseline="0" dirty="0">
                <a:latin typeface="Times New Roman" pitchFamily="18" charset="0"/>
                <a:ea typeface="ＭＳ Ｐゴシック" pitchFamily="34" charset="-128"/>
              </a:rPr>
              <a:t> within text boxes was center, general alignment adjustments. Added “C &amp; S” definition to bottom.</a:t>
            </a:r>
            <a:endParaRPr lang="en-US" dirty="0">
              <a:latin typeface="Times New Roman" pitchFamily="18" charset="0"/>
              <a:ea typeface="ＭＳ Ｐゴシック" pitchFamily="34" charset="-128"/>
            </a:endParaRPr>
          </a:p>
        </p:txBody>
      </p:sp>
      <p:sp>
        <p:nvSpPr>
          <p:cNvPr id="36868"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C4A0B6E2-9714-44F8-A5AC-377243E44F0A}" type="slidenum">
              <a:rPr lang="en-US" sz="1200">
                <a:solidFill>
                  <a:srgbClr val="000000"/>
                </a:solidFill>
              </a:rPr>
              <a:pPr algn="r" fontAlgn="base">
                <a:spcBef>
                  <a:spcPct val="0"/>
                </a:spcBef>
                <a:spcAft>
                  <a:spcPct val="0"/>
                </a:spcAft>
              </a:pPr>
              <a:t>50</a:t>
            </a:fld>
            <a:endParaRPr lang="en-US"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rPr>
              <a:t>ASL Fig 9-16, trim headers &amp; footers</a:t>
            </a:r>
          </a:p>
          <a:p>
            <a:pPr eaLnBrk="1" hangingPunct="1"/>
            <a:endParaRPr lang="en-US" dirty="0">
              <a:latin typeface="Times New Roman" pitchFamily="18" charset="0"/>
              <a:ea typeface="ＭＳ Ｐゴシック" pitchFamily="34" charset="-128"/>
            </a:endParaRPr>
          </a:p>
          <a:p>
            <a:pPr eaLnBrk="1" hangingPunct="1"/>
            <a:endParaRPr lang="en-US" dirty="0">
              <a:latin typeface="Times New Roman" pitchFamily="18" charset="0"/>
              <a:ea typeface="ＭＳ Ｐゴシック" pitchFamily="34" charset="-128"/>
            </a:endParaRPr>
          </a:p>
          <a:p>
            <a:pPr eaLnBrk="1" hangingPunct="1"/>
            <a:r>
              <a:rPr lang="en-US" dirty="0">
                <a:latin typeface="Times New Roman" pitchFamily="18" charset="0"/>
                <a:ea typeface="ＭＳ Ｐゴシック" pitchFamily="34" charset="-128"/>
              </a:rPr>
              <a:t>12/12/12: New slide from Peter.  Figure title</a:t>
            </a:r>
            <a:r>
              <a:rPr lang="en-US" baseline="0" dirty="0">
                <a:latin typeface="Times New Roman" pitchFamily="18" charset="0"/>
                <a:ea typeface="ＭＳ Ｐゴシック" pitchFamily="34" charset="-128"/>
              </a:rPr>
              <a:t> in document is shown above. PPT original figure title is “</a:t>
            </a:r>
            <a:r>
              <a:rPr lang="en-GB" sz="1200" b="1" dirty="0"/>
              <a:t>SSI Secure Single Link Cross Support – Forward</a:t>
            </a:r>
          </a:p>
          <a:p>
            <a:pPr eaLnBrk="1" hangingPunct="1"/>
            <a:r>
              <a:rPr lang="en-GB" sz="1200" b="1" dirty="0"/>
              <a:t>(File, Frame &amp; Message all DTN)</a:t>
            </a:r>
            <a:endParaRPr lang="en-US" sz="1200" b="1" dirty="0"/>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a:latin typeface="Times New Roman" pitchFamily="18" charset="0"/>
              <a:ea typeface="ＭＳ Ｐゴシック" pitchFamily="34" charset="-128"/>
            </a:endParaRPr>
          </a:p>
          <a:p>
            <a:pPr eaLnBrk="1" hangingPunct="1">
              <a:spcBef>
                <a:spcPct val="0"/>
              </a:spcBef>
            </a:pPr>
            <a:endParaRPr lang="en-US" dirty="0">
              <a:latin typeface="Times New Roman" pitchFamily="18" charset="0"/>
              <a:ea typeface="ＭＳ Ｐゴシック" pitchFamily="34" charset="-128"/>
            </a:endParaRPr>
          </a:p>
        </p:txBody>
      </p:sp>
      <p:sp>
        <p:nvSpPr>
          <p:cNvPr id="39939"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r"/>
            <a:fld id="{12FF7593-2D13-499F-9658-F88A171F4723}" type="slidenum">
              <a:rPr lang="en-US" sz="1200"/>
              <a:pPr algn="r"/>
              <a:t>51</a:t>
            </a:fld>
            <a:endParaRPr lang="en-US" sz="1200"/>
          </a:p>
        </p:txBody>
      </p:sp>
    </p:spTree>
    <p:extLst>
      <p:ext uri="{BB962C8B-B14F-4D97-AF65-F5344CB8AC3E}">
        <p14:creationId xmlns:p14="http://schemas.microsoft.com/office/powerpoint/2010/main" val="3436145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53</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91428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55</a:t>
            </a:fld>
            <a:endParaRPr lang="en-GB" altLang="en-US"/>
          </a:p>
        </p:txBody>
      </p:sp>
    </p:spTree>
    <p:extLst>
      <p:ext uri="{BB962C8B-B14F-4D97-AF65-F5344CB8AC3E}">
        <p14:creationId xmlns:p14="http://schemas.microsoft.com/office/powerpoint/2010/main" val="4180299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44A1B44-3BE1-8946-A873-385D648DBF51}"/>
              </a:ext>
            </a:extLst>
          </p:cNvPr>
          <p:cNvSpPr>
            <a:spLocks noGrp="1" noChangeArrowheads="1"/>
          </p:cNvSpPr>
          <p:nvPr>
            <p:ph type="sldNum" sz="quarter" idx="5"/>
          </p:nvPr>
        </p:nvSpPr>
        <p:spPr>
          <a:ln/>
        </p:spPr>
        <p:txBody>
          <a:bodyPr/>
          <a:lstStyle/>
          <a:p>
            <a:fld id="{6E2A76AB-612C-8A46-B1D0-7780BA3B631C}" type="slidenum">
              <a:rPr lang="en-US" altLang="en-US"/>
              <a:pPr/>
              <a:t>59</a:t>
            </a:fld>
            <a:endParaRPr lang="en-US" altLang="en-US"/>
          </a:p>
        </p:txBody>
      </p:sp>
      <p:sp>
        <p:nvSpPr>
          <p:cNvPr id="491522" name="Rectangle 2">
            <a:extLst>
              <a:ext uri="{FF2B5EF4-FFF2-40B4-BE49-F238E27FC236}">
                <a16:creationId xmlns:a16="http://schemas.microsoft.com/office/drawing/2014/main" id="{3927E332-4341-3047-AAC9-C81B2D6F570F}"/>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23" name="Text Box 3">
            <a:extLst>
              <a:ext uri="{FF2B5EF4-FFF2-40B4-BE49-F238E27FC236}">
                <a16:creationId xmlns:a16="http://schemas.microsoft.com/office/drawing/2014/main" id="{47DAFFBF-9224-7942-8EF2-EF1D5BFEA79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65</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074376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153EEB2A-01F6-ED49-B825-33EDF41833EF}" type="slidenum">
              <a:rPr lang="en-US"/>
              <a:pPr>
                <a:defRPr/>
              </a:pPr>
              <a:t>3</a:t>
            </a:fld>
            <a:endParaRPr lang="en-US"/>
          </a:p>
        </p:txBody>
      </p:sp>
      <p:sp>
        <p:nvSpPr>
          <p:cNvPr id="45057"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80FB71EF-367A-AA4E-AB1D-6D8E90B762A9}" type="slidenum">
              <a:rPr lang="en-US" sz="1300"/>
              <a:pPr algn="r">
                <a:buClrTx/>
                <a:buFontTx/>
                <a:buNone/>
                <a:defRPr/>
              </a:pPr>
              <a:t>3</a:t>
            </a:fld>
            <a:endParaRPr lang="en-US" sz="1300"/>
          </a:p>
        </p:txBody>
      </p:sp>
      <p:sp>
        <p:nvSpPr>
          <p:cNvPr id="45058"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5059" name="Text Box 3"/>
          <p:cNvSpPr txBox="1">
            <a:spLocks noGrp="1" noChangeArrowheads="1"/>
          </p:cNvSpPr>
          <p:nvPr>
            <p:ph type="body" idx="1"/>
          </p:nvPr>
        </p:nvSpPr>
        <p:spPr>
          <a:xfrm>
            <a:off x="731520" y="4560571"/>
            <a:ext cx="585216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785068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67</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2236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69</a:t>
            </a:fld>
            <a:endParaRPr lang="en-GB" altLang="en-US"/>
          </a:p>
        </p:txBody>
      </p:sp>
    </p:spTree>
    <p:extLst>
      <p:ext uri="{BB962C8B-B14F-4D97-AF65-F5344CB8AC3E}">
        <p14:creationId xmlns:p14="http://schemas.microsoft.com/office/powerpoint/2010/main" val="4164234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73</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15117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77</a:t>
            </a:fld>
            <a:endParaRPr lang="en-GB" altLang="en-US"/>
          </a:p>
        </p:txBody>
      </p:sp>
    </p:spTree>
    <p:extLst>
      <p:ext uri="{BB962C8B-B14F-4D97-AF65-F5344CB8AC3E}">
        <p14:creationId xmlns:p14="http://schemas.microsoft.com/office/powerpoint/2010/main" val="2721059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82</a:t>
            </a:fld>
            <a:endParaRPr lang="en-GB" altLang="en-US"/>
          </a:p>
        </p:txBody>
      </p:sp>
    </p:spTree>
    <p:extLst>
      <p:ext uri="{BB962C8B-B14F-4D97-AF65-F5344CB8AC3E}">
        <p14:creationId xmlns:p14="http://schemas.microsoft.com/office/powerpoint/2010/main" val="1666647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85</a:t>
            </a:fld>
            <a:endParaRPr lang="en-GB" altLang="en-US"/>
          </a:p>
        </p:txBody>
      </p:sp>
    </p:spTree>
    <p:extLst>
      <p:ext uri="{BB962C8B-B14F-4D97-AF65-F5344CB8AC3E}">
        <p14:creationId xmlns:p14="http://schemas.microsoft.com/office/powerpoint/2010/main" val="31658208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86</a:t>
            </a:fld>
            <a:endParaRPr lang="en-GB" altLang="en-US"/>
          </a:p>
        </p:txBody>
      </p:sp>
    </p:spTree>
    <p:extLst>
      <p:ext uri="{BB962C8B-B14F-4D97-AF65-F5344CB8AC3E}">
        <p14:creationId xmlns:p14="http://schemas.microsoft.com/office/powerpoint/2010/main" val="4121115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87</a:t>
            </a:fld>
            <a:endParaRPr lang="en-GB" altLang="en-US"/>
          </a:p>
        </p:txBody>
      </p:sp>
    </p:spTree>
    <p:extLst>
      <p:ext uri="{BB962C8B-B14F-4D97-AF65-F5344CB8AC3E}">
        <p14:creationId xmlns:p14="http://schemas.microsoft.com/office/powerpoint/2010/main" val="4232431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88</a:t>
            </a:fld>
            <a:endParaRPr lang="en-GB" altLang="en-US"/>
          </a:p>
        </p:txBody>
      </p:sp>
    </p:spTree>
    <p:extLst>
      <p:ext uri="{BB962C8B-B14F-4D97-AF65-F5344CB8AC3E}">
        <p14:creationId xmlns:p14="http://schemas.microsoft.com/office/powerpoint/2010/main" val="30482406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91</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46926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153EEB2A-01F6-ED49-B825-33EDF41833EF}" type="slidenum">
              <a:rPr lang="en-US"/>
              <a:pPr>
                <a:defRPr/>
              </a:pPr>
              <a:t>9</a:t>
            </a:fld>
            <a:endParaRPr lang="en-US"/>
          </a:p>
        </p:txBody>
      </p:sp>
      <p:sp>
        <p:nvSpPr>
          <p:cNvPr id="45057"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80FB71EF-367A-AA4E-AB1D-6D8E90B762A9}" type="slidenum">
              <a:rPr lang="en-US" sz="1300"/>
              <a:pPr algn="r">
                <a:buClrTx/>
                <a:buFontTx/>
                <a:buNone/>
                <a:defRPr/>
              </a:pPr>
              <a:t>9</a:t>
            </a:fld>
            <a:endParaRPr lang="en-US" sz="1300"/>
          </a:p>
        </p:txBody>
      </p:sp>
      <p:sp>
        <p:nvSpPr>
          <p:cNvPr id="45058"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5059" name="Text Box 3"/>
          <p:cNvSpPr txBox="1">
            <a:spLocks noGrp="1" noChangeArrowheads="1"/>
          </p:cNvSpPr>
          <p:nvPr>
            <p:ph type="body" idx="1"/>
          </p:nvPr>
        </p:nvSpPr>
        <p:spPr>
          <a:xfrm>
            <a:off x="731520" y="4560571"/>
            <a:ext cx="585216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55718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94</a:t>
            </a:fld>
            <a:endParaRPr lang="en-GB" altLang="en-US"/>
          </a:p>
        </p:txBody>
      </p:sp>
    </p:spTree>
    <p:extLst>
      <p:ext uri="{BB962C8B-B14F-4D97-AF65-F5344CB8AC3E}">
        <p14:creationId xmlns:p14="http://schemas.microsoft.com/office/powerpoint/2010/main" val="21384452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37010A26-7B13-874C-AAAD-CC75741A6BD4}" type="slidenum">
              <a:rPr lang="en-US"/>
              <a:pPr>
                <a:defRPr/>
              </a:pPr>
              <a:t>95</a:t>
            </a:fld>
            <a:endParaRPr lang="en-US"/>
          </a:p>
        </p:txBody>
      </p:sp>
      <p:sp>
        <p:nvSpPr>
          <p:cNvPr id="4915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565D4F37-24C5-2944-B9B1-2E75F1EF9FBA}" type="slidenum">
              <a:rPr lang="en-US" sz="1300"/>
              <a:pPr algn="r">
                <a:buClrTx/>
                <a:buFontTx/>
                <a:buNone/>
                <a:defRPr/>
              </a:pPr>
              <a:t>95</a:t>
            </a:fld>
            <a:endParaRPr lang="en-US" sz="1300"/>
          </a:p>
        </p:txBody>
      </p:sp>
      <p:sp>
        <p:nvSpPr>
          <p:cNvPr id="4915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915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340026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DD77EFC-155B-3942-83F6-03C5B50260A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E8E959-E1B2-CE41-A042-8EDDC54444C2}" type="slidenum">
              <a:rPr lang="en-US" altLang="en-US" sz="1200"/>
              <a:pPr/>
              <a:t>99</a:t>
            </a:fld>
            <a:endParaRPr lang="en-US" altLang="en-US" sz="1200"/>
          </a:p>
        </p:txBody>
      </p:sp>
      <p:sp>
        <p:nvSpPr>
          <p:cNvPr id="23554" name="Rectangle 2">
            <a:extLst>
              <a:ext uri="{FF2B5EF4-FFF2-40B4-BE49-F238E27FC236}">
                <a16:creationId xmlns:a16="http://schemas.microsoft.com/office/drawing/2014/main" id="{7477B8D2-DEA0-6540-B2A0-AED748A5FBC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3714B67-8838-7E4F-9074-16DD8630475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054746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02E3E95-26CC-FB41-9480-3B8849F76063}"/>
              </a:ext>
            </a:extLst>
          </p:cNvPr>
          <p:cNvSpPr>
            <a:spLocks noGrp="1" noChangeArrowheads="1"/>
          </p:cNvSpPr>
          <p:nvPr>
            <p:ph type="sldNum" sz="quarter" idx="5"/>
          </p:nvPr>
        </p:nvSpPr>
        <p:spPr>
          <a:ln/>
        </p:spPr>
        <p:txBody>
          <a:bodyPr/>
          <a:lstStyle/>
          <a:p>
            <a:fld id="{3B6806A3-D0AA-2546-91DB-605436EDA883}" type="slidenum">
              <a:rPr lang="en-US" altLang="en-US"/>
              <a:pPr/>
              <a:t>107</a:t>
            </a:fld>
            <a:endParaRPr lang="en-US" altLang="en-US"/>
          </a:p>
        </p:txBody>
      </p:sp>
      <p:sp>
        <p:nvSpPr>
          <p:cNvPr id="334850" name="Rectangle 2">
            <a:extLst>
              <a:ext uri="{FF2B5EF4-FFF2-40B4-BE49-F238E27FC236}">
                <a16:creationId xmlns:a16="http://schemas.microsoft.com/office/drawing/2014/main" id="{6513FB02-002C-5A41-B4B4-D63C5A9F2D99}"/>
              </a:ext>
            </a:extLst>
          </p:cNvPr>
          <p:cNvSpPr>
            <a:spLocks noGrp="1" noRot="1" noChangeAspect="1" noChangeArrowheads="1" noTextEdit="1"/>
          </p:cNvSpPr>
          <p:nvPr>
            <p:ph type="sldImg"/>
          </p:nvPr>
        </p:nvSpPr>
        <p:spPr>
          <a:ln/>
        </p:spPr>
      </p:sp>
      <p:sp>
        <p:nvSpPr>
          <p:cNvPr id="334851" name="Rectangle 3">
            <a:extLst>
              <a:ext uri="{FF2B5EF4-FFF2-40B4-BE49-F238E27FC236}">
                <a16:creationId xmlns:a16="http://schemas.microsoft.com/office/drawing/2014/main" id="{E02D38C6-C8B0-CA46-A0CE-357285F3DC3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A29EBD-C306-7243-BD0B-115D81CE7B13}"/>
              </a:ext>
            </a:extLst>
          </p:cNvPr>
          <p:cNvSpPr>
            <a:spLocks noGrp="1" noChangeArrowheads="1"/>
          </p:cNvSpPr>
          <p:nvPr>
            <p:ph type="sldNum" sz="quarter" idx="5"/>
          </p:nvPr>
        </p:nvSpPr>
        <p:spPr>
          <a:ln/>
        </p:spPr>
        <p:txBody>
          <a:bodyPr/>
          <a:lstStyle/>
          <a:p>
            <a:fld id="{FB07E3C7-22F3-7349-A2CD-117F856EAEC7}" type="slidenum">
              <a:rPr lang="en-US" altLang="en-US"/>
              <a:pPr/>
              <a:t>108</a:t>
            </a:fld>
            <a:endParaRPr lang="en-US" altLang="en-US"/>
          </a:p>
        </p:txBody>
      </p:sp>
      <p:sp>
        <p:nvSpPr>
          <p:cNvPr id="335874" name="Rectangle 2">
            <a:extLst>
              <a:ext uri="{FF2B5EF4-FFF2-40B4-BE49-F238E27FC236}">
                <a16:creationId xmlns:a16="http://schemas.microsoft.com/office/drawing/2014/main" id="{97ECBD92-D2B0-294B-8257-59E66126024F}"/>
              </a:ext>
            </a:extLst>
          </p:cNvPr>
          <p:cNvSpPr>
            <a:spLocks noGrp="1" noRot="1" noChangeAspect="1" noChangeArrowheads="1" noTextEdit="1"/>
          </p:cNvSpPr>
          <p:nvPr>
            <p:ph type="sldImg"/>
          </p:nvPr>
        </p:nvSpPr>
        <p:spPr>
          <a:ln/>
        </p:spPr>
      </p:sp>
      <p:sp>
        <p:nvSpPr>
          <p:cNvPr id="335875" name="Rectangle 3">
            <a:extLst>
              <a:ext uri="{FF2B5EF4-FFF2-40B4-BE49-F238E27FC236}">
                <a16:creationId xmlns:a16="http://schemas.microsoft.com/office/drawing/2014/main" id="{D08700F6-1194-0A46-8D1B-98207339E5B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E80541-2152-DC42-BDE0-FF2E3D9B835E}"/>
              </a:ext>
            </a:extLst>
          </p:cNvPr>
          <p:cNvSpPr>
            <a:spLocks noGrp="1" noChangeArrowheads="1"/>
          </p:cNvSpPr>
          <p:nvPr>
            <p:ph type="sldNum" sz="quarter" idx="5"/>
          </p:nvPr>
        </p:nvSpPr>
        <p:spPr>
          <a:ln/>
        </p:spPr>
        <p:txBody>
          <a:bodyPr/>
          <a:lstStyle/>
          <a:p>
            <a:fld id="{A8BEF9F3-C96D-5347-AF12-D27AA0D88096}" type="slidenum">
              <a:rPr lang="en-US" altLang="en-US"/>
              <a:pPr/>
              <a:t>109</a:t>
            </a:fld>
            <a:endParaRPr lang="en-US" altLang="en-US"/>
          </a:p>
        </p:txBody>
      </p:sp>
      <p:sp>
        <p:nvSpPr>
          <p:cNvPr id="336898" name="Rectangle 2">
            <a:extLst>
              <a:ext uri="{FF2B5EF4-FFF2-40B4-BE49-F238E27FC236}">
                <a16:creationId xmlns:a16="http://schemas.microsoft.com/office/drawing/2014/main" id="{8E3FC48A-CCAB-A042-AF28-315FEF3AD663}"/>
              </a:ext>
            </a:extLst>
          </p:cNvPr>
          <p:cNvSpPr>
            <a:spLocks noGrp="1" noRot="1" noChangeAspect="1" noChangeArrowheads="1" noTextEdit="1"/>
          </p:cNvSpPr>
          <p:nvPr>
            <p:ph type="sldImg"/>
          </p:nvPr>
        </p:nvSpPr>
        <p:spPr>
          <a:ln/>
        </p:spPr>
      </p:sp>
      <p:sp>
        <p:nvSpPr>
          <p:cNvPr id="336899" name="Rectangle 3">
            <a:extLst>
              <a:ext uri="{FF2B5EF4-FFF2-40B4-BE49-F238E27FC236}">
                <a16:creationId xmlns:a16="http://schemas.microsoft.com/office/drawing/2014/main" id="{6CA0D298-5047-D141-BF59-5FF6CCF8C91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789D36-0BEF-4049-AE0F-4B4D8330AA5F}"/>
              </a:ext>
            </a:extLst>
          </p:cNvPr>
          <p:cNvSpPr>
            <a:spLocks noGrp="1" noChangeArrowheads="1"/>
          </p:cNvSpPr>
          <p:nvPr>
            <p:ph type="sldNum" sz="quarter" idx="5"/>
          </p:nvPr>
        </p:nvSpPr>
        <p:spPr>
          <a:ln/>
        </p:spPr>
        <p:txBody>
          <a:bodyPr/>
          <a:lstStyle/>
          <a:p>
            <a:fld id="{25FE667B-7BEC-8643-89ED-983688BDD140}" type="slidenum">
              <a:rPr lang="en-US" altLang="en-US"/>
              <a:pPr/>
              <a:t>110</a:t>
            </a:fld>
            <a:endParaRPr lang="en-US" altLang="en-US"/>
          </a:p>
        </p:txBody>
      </p:sp>
      <p:sp>
        <p:nvSpPr>
          <p:cNvPr id="337922" name="Rectangle 2">
            <a:extLst>
              <a:ext uri="{FF2B5EF4-FFF2-40B4-BE49-F238E27FC236}">
                <a16:creationId xmlns:a16="http://schemas.microsoft.com/office/drawing/2014/main" id="{9A694BFA-9455-2245-AD20-EE413DFC628C}"/>
              </a:ext>
            </a:extLst>
          </p:cNvPr>
          <p:cNvSpPr>
            <a:spLocks noGrp="1" noRot="1" noChangeAspect="1" noChangeArrowheads="1" noTextEdit="1"/>
          </p:cNvSpPr>
          <p:nvPr>
            <p:ph type="sldImg"/>
          </p:nvPr>
        </p:nvSpPr>
        <p:spPr>
          <a:ln/>
        </p:spPr>
      </p:sp>
      <p:sp>
        <p:nvSpPr>
          <p:cNvPr id="337923" name="Rectangle 3">
            <a:extLst>
              <a:ext uri="{FF2B5EF4-FFF2-40B4-BE49-F238E27FC236}">
                <a16:creationId xmlns:a16="http://schemas.microsoft.com/office/drawing/2014/main" id="{E519326E-AF96-2F4F-894E-CFDA49946A4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FF9F48-22B3-8B44-A6C3-AA1A355E61B5}"/>
              </a:ext>
            </a:extLst>
          </p:cNvPr>
          <p:cNvSpPr>
            <a:spLocks noGrp="1" noChangeArrowheads="1"/>
          </p:cNvSpPr>
          <p:nvPr>
            <p:ph type="sldNum" sz="quarter" idx="5"/>
          </p:nvPr>
        </p:nvSpPr>
        <p:spPr>
          <a:ln/>
        </p:spPr>
        <p:txBody>
          <a:bodyPr/>
          <a:lstStyle/>
          <a:p>
            <a:fld id="{431EC919-DEB7-774A-9F70-D7363AD762D6}" type="slidenum">
              <a:rPr lang="en-US" altLang="en-US"/>
              <a:pPr/>
              <a:t>111</a:t>
            </a:fld>
            <a:endParaRPr lang="en-US" altLang="en-US"/>
          </a:p>
        </p:txBody>
      </p:sp>
      <p:sp>
        <p:nvSpPr>
          <p:cNvPr id="338946" name="Rectangle 2">
            <a:extLst>
              <a:ext uri="{FF2B5EF4-FFF2-40B4-BE49-F238E27FC236}">
                <a16:creationId xmlns:a16="http://schemas.microsoft.com/office/drawing/2014/main" id="{772EF6A9-6E57-7846-BC5C-A189001D432D}"/>
              </a:ext>
            </a:extLst>
          </p:cNvPr>
          <p:cNvSpPr>
            <a:spLocks noGrp="1" noRot="1" noChangeAspect="1" noChangeArrowheads="1" noTextEdit="1"/>
          </p:cNvSpPr>
          <p:nvPr>
            <p:ph type="sldImg"/>
          </p:nvPr>
        </p:nvSpPr>
        <p:spPr>
          <a:ln/>
        </p:spPr>
      </p:sp>
      <p:sp>
        <p:nvSpPr>
          <p:cNvPr id="338947" name="Rectangle 3">
            <a:extLst>
              <a:ext uri="{FF2B5EF4-FFF2-40B4-BE49-F238E27FC236}">
                <a16:creationId xmlns:a16="http://schemas.microsoft.com/office/drawing/2014/main" id="{F7FEB937-AF0D-F543-9A38-928B6D440C9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818A7-9447-2E44-ADB3-842F9491785D}"/>
              </a:ext>
            </a:extLst>
          </p:cNvPr>
          <p:cNvSpPr>
            <a:spLocks noGrp="1" noChangeArrowheads="1"/>
          </p:cNvSpPr>
          <p:nvPr>
            <p:ph type="sldNum" sz="quarter" idx="5"/>
          </p:nvPr>
        </p:nvSpPr>
        <p:spPr>
          <a:ln/>
        </p:spPr>
        <p:txBody>
          <a:bodyPr/>
          <a:lstStyle/>
          <a:p>
            <a:fld id="{BA71FD50-F486-D649-8853-64D03E7BC7A9}" type="slidenum">
              <a:rPr lang="en-US" altLang="en-US"/>
              <a:pPr/>
              <a:t>112</a:t>
            </a:fld>
            <a:endParaRPr lang="en-US" altLang="en-US"/>
          </a:p>
        </p:txBody>
      </p:sp>
      <p:sp>
        <p:nvSpPr>
          <p:cNvPr id="339970" name="Rectangle 2">
            <a:extLst>
              <a:ext uri="{FF2B5EF4-FFF2-40B4-BE49-F238E27FC236}">
                <a16:creationId xmlns:a16="http://schemas.microsoft.com/office/drawing/2014/main" id="{A0681376-338E-BE44-B8CC-C084FFDAA3F3}"/>
              </a:ext>
            </a:extLst>
          </p:cNvPr>
          <p:cNvSpPr>
            <a:spLocks noGrp="1" noRot="1" noChangeAspect="1" noChangeArrowheads="1" noTextEdit="1"/>
          </p:cNvSpPr>
          <p:nvPr>
            <p:ph type="sldImg"/>
          </p:nvPr>
        </p:nvSpPr>
        <p:spPr>
          <a:ln/>
        </p:spPr>
      </p:sp>
      <p:sp>
        <p:nvSpPr>
          <p:cNvPr id="339971" name="Rectangle 3">
            <a:extLst>
              <a:ext uri="{FF2B5EF4-FFF2-40B4-BE49-F238E27FC236}">
                <a16:creationId xmlns:a16="http://schemas.microsoft.com/office/drawing/2014/main" id="{9E40125D-245C-7B47-A941-73514CCD1EB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D0DC54-C2E2-DD46-845D-23531E06A18B}"/>
              </a:ext>
            </a:extLst>
          </p:cNvPr>
          <p:cNvSpPr>
            <a:spLocks noGrp="1" noChangeArrowheads="1"/>
          </p:cNvSpPr>
          <p:nvPr>
            <p:ph type="sldNum" sz="quarter" idx="5"/>
          </p:nvPr>
        </p:nvSpPr>
        <p:spPr>
          <a:ln/>
        </p:spPr>
        <p:txBody>
          <a:bodyPr/>
          <a:lstStyle/>
          <a:p>
            <a:fld id="{235A12ED-85EC-FD44-BDF6-37435FCAC68B}" type="slidenum">
              <a:rPr lang="en-US" altLang="en-US"/>
              <a:pPr/>
              <a:t>113</a:t>
            </a:fld>
            <a:endParaRPr lang="en-US" altLang="en-US"/>
          </a:p>
        </p:txBody>
      </p:sp>
      <p:sp>
        <p:nvSpPr>
          <p:cNvPr id="340994" name="Rectangle 2">
            <a:extLst>
              <a:ext uri="{FF2B5EF4-FFF2-40B4-BE49-F238E27FC236}">
                <a16:creationId xmlns:a16="http://schemas.microsoft.com/office/drawing/2014/main" id="{7EF9D49D-4AEA-C04F-AE88-B34F7706529B}"/>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0B280F1A-0422-C946-A867-A0880221DEE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5C927E8A-00B1-2740-AFA4-31CB74C14031}" type="slidenum">
              <a:rPr lang="en-US"/>
              <a:pPr>
                <a:defRPr/>
              </a:pPr>
              <a:t>10</a:t>
            </a:fld>
            <a:endParaRPr lang="en-US"/>
          </a:p>
        </p:txBody>
      </p:sp>
      <p:sp>
        <p:nvSpPr>
          <p:cNvPr id="41985"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3E161AFB-77FD-DB4C-9226-2A9AFB1F0354}" type="slidenum">
              <a:rPr lang="en-US" sz="1300">
                <a:latin typeface="Arial" charset="0"/>
              </a:rPr>
              <a:pPr algn="r">
                <a:buClrTx/>
                <a:buFontTx/>
                <a:buNone/>
                <a:defRPr/>
              </a:pPr>
              <a:t>10</a:t>
            </a:fld>
            <a:endParaRPr lang="en-US" sz="1300">
              <a:latin typeface="Arial" charset="0"/>
            </a:endParaRPr>
          </a:p>
        </p:txBody>
      </p:sp>
      <p:sp>
        <p:nvSpPr>
          <p:cNvPr id="41986"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1987"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7449843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2872A1-5234-A640-B6A0-C27C787CA770}"/>
              </a:ext>
            </a:extLst>
          </p:cNvPr>
          <p:cNvSpPr>
            <a:spLocks noGrp="1" noChangeArrowheads="1"/>
          </p:cNvSpPr>
          <p:nvPr>
            <p:ph type="sldNum" sz="quarter" idx="5"/>
          </p:nvPr>
        </p:nvSpPr>
        <p:spPr>
          <a:ln/>
        </p:spPr>
        <p:txBody>
          <a:bodyPr/>
          <a:lstStyle/>
          <a:p>
            <a:fld id="{F69C1EE5-7389-3A48-B417-D126AA3B6DD6}" type="slidenum">
              <a:rPr lang="en-US" altLang="en-US"/>
              <a:pPr/>
              <a:t>114</a:t>
            </a:fld>
            <a:endParaRPr lang="en-US" altLang="en-US"/>
          </a:p>
        </p:txBody>
      </p:sp>
      <p:sp>
        <p:nvSpPr>
          <p:cNvPr id="342018" name="Rectangle 2">
            <a:extLst>
              <a:ext uri="{FF2B5EF4-FFF2-40B4-BE49-F238E27FC236}">
                <a16:creationId xmlns:a16="http://schemas.microsoft.com/office/drawing/2014/main" id="{115AB192-CE83-3544-92DE-E774EE5D3741}"/>
              </a:ext>
            </a:extLst>
          </p:cNvPr>
          <p:cNvSpPr>
            <a:spLocks noGrp="1" noRot="1" noChangeAspect="1" noChangeArrowheads="1" noTextEdit="1"/>
          </p:cNvSpPr>
          <p:nvPr>
            <p:ph type="sldImg"/>
          </p:nvPr>
        </p:nvSpPr>
        <p:spPr>
          <a:ln/>
        </p:spPr>
      </p:sp>
      <p:sp>
        <p:nvSpPr>
          <p:cNvPr id="342019" name="Rectangle 3">
            <a:extLst>
              <a:ext uri="{FF2B5EF4-FFF2-40B4-BE49-F238E27FC236}">
                <a16:creationId xmlns:a16="http://schemas.microsoft.com/office/drawing/2014/main" id="{504D7BB8-D658-C349-BC89-CD7919730C1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35E1DBD-342E-F04D-8904-D1AF10032FA7}"/>
              </a:ext>
            </a:extLst>
          </p:cNvPr>
          <p:cNvSpPr>
            <a:spLocks noGrp="1" noChangeArrowheads="1"/>
          </p:cNvSpPr>
          <p:nvPr>
            <p:ph type="sldNum" sz="quarter" idx="5"/>
          </p:nvPr>
        </p:nvSpPr>
        <p:spPr>
          <a:ln/>
        </p:spPr>
        <p:txBody>
          <a:bodyPr/>
          <a:lstStyle/>
          <a:p>
            <a:fld id="{018093E4-FFD6-204E-B0E0-E18F11A4E0AD}" type="slidenum">
              <a:rPr lang="en-US" altLang="en-US"/>
              <a:pPr/>
              <a:t>115</a:t>
            </a:fld>
            <a:endParaRPr lang="en-US" altLang="en-US"/>
          </a:p>
        </p:txBody>
      </p:sp>
      <p:sp>
        <p:nvSpPr>
          <p:cNvPr id="343042" name="Rectangle 2">
            <a:extLst>
              <a:ext uri="{FF2B5EF4-FFF2-40B4-BE49-F238E27FC236}">
                <a16:creationId xmlns:a16="http://schemas.microsoft.com/office/drawing/2014/main" id="{50C00261-4DA2-4748-9428-476214A469D8}"/>
              </a:ext>
            </a:extLst>
          </p:cNvPr>
          <p:cNvSpPr>
            <a:spLocks noGrp="1" noRot="1" noChangeAspect="1" noChangeArrowheads="1" noTextEdit="1"/>
          </p:cNvSpPr>
          <p:nvPr>
            <p:ph type="sldImg"/>
          </p:nvPr>
        </p:nvSpPr>
        <p:spPr>
          <a:ln/>
        </p:spPr>
      </p:sp>
      <p:sp>
        <p:nvSpPr>
          <p:cNvPr id="343043" name="Rectangle 3">
            <a:extLst>
              <a:ext uri="{FF2B5EF4-FFF2-40B4-BE49-F238E27FC236}">
                <a16:creationId xmlns:a16="http://schemas.microsoft.com/office/drawing/2014/main" id="{BBC2FC4D-65AE-9948-8358-560EFB6FACF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86AD4F-47E2-3941-9F8E-3D87AEF29010}"/>
              </a:ext>
            </a:extLst>
          </p:cNvPr>
          <p:cNvSpPr>
            <a:spLocks noGrp="1" noChangeArrowheads="1"/>
          </p:cNvSpPr>
          <p:nvPr>
            <p:ph type="sldNum" sz="quarter" idx="5"/>
          </p:nvPr>
        </p:nvSpPr>
        <p:spPr>
          <a:ln/>
        </p:spPr>
        <p:txBody>
          <a:bodyPr/>
          <a:lstStyle/>
          <a:p>
            <a:fld id="{3C0351E6-4BA3-B248-B005-F4D64890056F}" type="slidenum">
              <a:rPr lang="en-US" altLang="en-US"/>
              <a:pPr/>
              <a:t>116</a:t>
            </a:fld>
            <a:endParaRPr lang="en-US" altLang="en-US"/>
          </a:p>
        </p:txBody>
      </p:sp>
      <p:sp>
        <p:nvSpPr>
          <p:cNvPr id="344066" name="Rectangle 2">
            <a:extLst>
              <a:ext uri="{FF2B5EF4-FFF2-40B4-BE49-F238E27FC236}">
                <a16:creationId xmlns:a16="http://schemas.microsoft.com/office/drawing/2014/main" id="{E8BD0547-DBC6-0C47-B6D4-79E00DED71F6}"/>
              </a:ext>
            </a:extLst>
          </p:cNvPr>
          <p:cNvSpPr>
            <a:spLocks noGrp="1" noRot="1" noChangeAspect="1" noChangeArrowheads="1" noTextEdit="1"/>
          </p:cNvSpPr>
          <p:nvPr>
            <p:ph type="sldImg"/>
          </p:nvPr>
        </p:nvSpPr>
        <p:spPr>
          <a:ln/>
        </p:spPr>
      </p:sp>
      <p:sp>
        <p:nvSpPr>
          <p:cNvPr id="344067" name="Rectangle 3">
            <a:extLst>
              <a:ext uri="{FF2B5EF4-FFF2-40B4-BE49-F238E27FC236}">
                <a16:creationId xmlns:a16="http://schemas.microsoft.com/office/drawing/2014/main" id="{8BBA82FA-7F9D-5245-B806-56DC8F14DE3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6680748-82FE-1546-9AA8-1F947DC1403A}" type="slidenum">
              <a:rPr lang="en-US"/>
              <a:pPr>
                <a:defRPr/>
              </a:pPr>
              <a:t>117</a:t>
            </a:fld>
            <a:endParaRPr lang="en-US"/>
          </a:p>
        </p:txBody>
      </p:sp>
      <p:sp>
        <p:nvSpPr>
          <p:cNvPr id="5017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a:xfrm>
            <a:off x="975360" y="4560570"/>
            <a:ext cx="5364480" cy="432054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6194411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05AD18E-9F6A-4244-BA6F-42E1F5F1AD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B0B69-B90D-8542-832F-53B129631A96}" type="slidenum">
              <a:rPr lang="en-US" altLang="en-US" sz="1200"/>
              <a:pPr/>
              <a:t>119</a:t>
            </a:fld>
            <a:endParaRPr lang="en-US" altLang="en-US" sz="1200"/>
          </a:p>
        </p:txBody>
      </p:sp>
      <p:sp>
        <p:nvSpPr>
          <p:cNvPr id="5122" name="Rectangle 2">
            <a:extLst>
              <a:ext uri="{FF2B5EF4-FFF2-40B4-BE49-F238E27FC236}">
                <a16:creationId xmlns:a16="http://schemas.microsoft.com/office/drawing/2014/main" id="{CEA599F8-D3A4-B545-9BC1-496157232ADD}"/>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27651" name="Rectangle 3">
            <a:extLst>
              <a:ext uri="{FF2B5EF4-FFF2-40B4-BE49-F238E27FC236}">
                <a16:creationId xmlns:a16="http://schemas.microsoft.com/office/drawing/2014/main" id="{0A4D1F7D-0827-504E-8137-8CB96B06D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430275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DD77EFC-155B-3942-83F6-03C5B50260A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E8E959-E1B2-CE41-A042-8EDDC54444C2}" type="slidenum">
              <a:rPr lang="en-US" altLang="en-US" sz="1200"/>
              <a:pPr/>
              <a:t>124</a:t>
            </a:fld>
            <a:endParaRPr lang="en-US" altLang="en-US" sz="1200"/>
          </a:p>
        </p:txBody>
      </p:sp>
      <p:sp>
        <p:nvSpPr>
          <p:cNvPr id="23554" name="Rectangle 2">
            <a:extLst>
              <a:ext uri="{FF2B5EF4-FFF2-40B4-BE49-F238E27FC236}">
                <a16:creationId xmlns:a16="http://schemas.microsoft.com/office/drawing/2014/main" id="{7477B8D2-DEA0-6540-B2A0-AED748A5FBC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3714B67-8838-7E4F-9074-16DD8630475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7694177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8-4,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126</a:t>
            </a:fld>
            <a:endParaRPr lang="en-GB" altLang="en-US"/>
          </a:p>
        </p:txBody>
      </p:sp>
    </p:spTree>
    <p:extLst>
      <p:ext uri="{BB962C8B-B14F-4D97-AF65-F5344CB8AC3E}">
        <p14:creationId xmlns:p14="http://schemas.microsoft.com/office/powerpoint/2010/main" val="30218380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127</a:t>
            </a:fld>
            <a:endParaRPr lang="en-GB" altLang="en-US"/>
          </a:p>
        </p:txBody>
      </p:sp>
    </p:spTree>
    <p:extLst>
      <p:ext uri="{BB962C8B-B14F-4D97-AF65-F5344CB8AC3E}">
        <p14:creationId xmlns:p14="http://schemas.microsoft.com/office/powerpoint/2010/main" val="6882564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463D3361-C72C-1E49-9698-BB99F246F13B}" type="slidenum">
              <a:rPr lang="en-US"/>
              <a:pPr>
                <a:defRPr/>
              </a:pPr>
              <a:t>131</a:t>
            </a:fld>
            <a:endParaRPr lang="en-US"/>
          </a:p>
        </p:txBody>
      </p:sp>
      <p:sp>
        <p:nvSpPr>
          <p:cNvPr id="40961"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EB1A942D-6066-F042-9F4B-1A29184074D1}" type="slidenum">
              <a:rPr lang="en-US" sz="1300">
                <a:latin typeface="Arial" charset="0"/>
              </a:rPr>
              <a:pPr algn="r">
                <a:buClrTx/>
                <a:buFontTx/>
                <a:buNone/>
                <a:defRPr/>
              </a:pPr>
              <a:t>131</a:t>
            </a:fld>
            <a:endParaRPr lang="en-US" sz="1300">
              <a:latin typeface="Arial" charset="0"/>
            </a:endParaRPr>
          </a:p>
        </p:txBody>
      </p:sp>
      <p:sp>
        <p:nvSpPr>
          <p:cNvPr id="40962"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0963"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07552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12</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075659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2F44661-5C38-9D4A-B23D-CDBEE001772F}" type="slidenum">
              <a:rPr lang="en-US"/>
              <a:pPr>
                <a:defRPr/>
              </a:pPr>
              <a:t>13</a:t>
            </a:fld>
            <a:endParaRPr lang="en-US"/>
          </a:p>
        </p:txBody>
      </p:sp>
      <p:sp>
        <p:nvSpPr>
          <p:cNvPr id="4403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D1F8BE35-E5C6-8441-9FD7-24F4E11E7F47}" type="slidenum">
              <a:rPr lang="en-US" sz="1300">
                <a:latin typeface="Arial" charset="0"/>
              </a:rPr>
              <a:pPr algn="r">
                <a:buClrTx/>
                <a:buFontTx/>
                <a:buNone/>
                <a:defRPr/>
              </a:pPr>
              <a:t>13</a:t>
            </a:fld>
            <a:endParaRPr lang="en-US" sz="1300">
              <a:latin typeface="Arial" charset="0"/>
            </a:endParaRPr>
          </a:p>
        </p:txBody>
      </p:sp>
      <p:sp>
        <p:nvSpPr>
          <p:cNvPr id="4403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403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121636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05AD18E-9F6A-4244-BA6F-42E1F5F1AD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B0B69-B90D-8542-832F-53B129631A96}" type="slidenum">
              <a:rPr lang="en-US" altLang="en-US" sz="1200"/>
              <a:pPr/>
              <a:t>16</a:t>
            </a:fld>
            <a:endParaRPr lang="en-US" altLang="en-US" sz="1200"/>
          </a:p>
        </p:txBody>
      </p:sp>
      <p:sp>
        <p:nvSpPr>
          <p:cNvPr id="5122" name="Rectangle 2">
            <a:extLst>
              <a:ext uri="{FF2B5EF4-FFF2-40B4-BE49-F238E27FC236}">
                <a16:creationId xmlns:a16="http://schemas.microsoft.com/office/drawing/2014/main" id="{CEA599F8-D3A4-B545-9BC1-496157232ADD}"/>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27651" name="Rectangle 3">
            <a:extLst>
              <a:ext uri="{FF2B5EF4-FFF2-40B4-BE49-F238E27FC236}">
                <a16:creationId xmlns:a16="http://schemas.microsoft.com/office/drawing/2014/main" id="{0A4D1F7D-0827-504E-8137-8CB96B06D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16387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3-1,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18</a:t>
            </a:fld>
            <a:endParaRPr lang="en-GB" altLang="en-US"/>
          </a:p>
        </p:txBody>
      </p:sp>
    </p:spTree>
    <p:extLst>
      <p:ext uri="{BB962C8B-B14F-4D97-AF65-F5344CB8AC3E}">
        <p14:creationId xmlns:p14="http://schemas.microsoft.com/office/powerpoint/2010/main" val="338674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1.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2.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3.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4.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5.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6.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7.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8.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9.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0.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E4DD65A-BA7B-D04E-95B1-EFE67F81DF15}"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vert="horz"/>
          <a:lstStyle>
            <a:lvl1pPr>
              <a:defRPr>
                <a:solidFill>
                  <a:srgbClr val="0099A6"/>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9" name="Rectangle 1002"/>
          <p:cNvSpPr>
            <a:spLocks noGrp="1" noChangeArrowheads="1"/>
          </p:cNvSpPr>
          <p:nvPr>
            <p:ph type="dt" sz="half" idx="10"/>
          </p:nvPr>
        </p:nvSpPr>
        <p:spPr/>
        <p:txBody>
          <a:bodyPr/>
          <a:lstStyle>
            <a:lvl1pPr>
              <a:defRPr/>
            </a:lvl1pPr>
          </a:lstStyle>
          <a:p>
            <a:r>
              <a:rPr lang="en-US"/>
              <a:t>20 Mar 2023</a:t>
            </a:r>
            <a:endParaRPr lang="en-US" dirty="0"/>
          </a:p>
        </p:txBody>
      </p:sp>
    </p:spTree>
    <p:extLst>
      <p:ext uri="{BB962C8B-B14F-4D97-AF65-F5344CB8AC3E}">
        <p14:creationId xmlns:p14="http://schemas.microsoft.com/office/powerpoint/2010/main" val="157111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D5BC4973-2DC5-7F49-98DC-0DB93428E062}"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91A03877-474D-8045-8BAC-A7718FEB1E8C}"/>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20 Mar 2023</a:t>
            </a:r>
            <a:endParaRPr lang="en-US" dirty="0"/>
          </a:p>
        </p:txBody>
      </p:sp>
    </p:spTree>
    <p:extLst>
      <p:ext uri="{BB962C8B-B14F-4D97-AF65-F5344CB8AC3E}">
        <p14:creationId xmlns:p14="http://schemas.microsoft.com/office/powerpoint/2010/main" val="216214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F4755A6-3225-7E48-9F3D-4C93E6C4DD6B}"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2E79AF2F-7A3C-9C4B-8004-42553685C1B5}"/>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20 Mar 2023</a:t>
            </a:r>
            <a:endParaRPr lang="en-US" dirty="0"/>
          </a:p>
        </p:txBody>
      </p:sp>
    </p:spTree>
    <p:extLst>
      <p:ext uri="{BB962C8B-B14F-4D97-AF65-F5344CB8AC3E}">
        <p14:creationId xmlns:p14="http://schemas.microsoft.com/office/powerpoint/2010/main" val="3686677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CC3C486-0556-4B49-A832-9A505CBAAF36}"/>
              </a:ext>
            </a:extLst>
          </p:cNvPr>
          <p:cNvSpPr>
            <a:spLocks noGrp="1"/>
          </p:cNvSpPr>
          <p:nvPr>
            <p:ph type="dt" sz="half" idx="2"/>
          </p:nvPr>
        </p:nvSpPr>
        <p:spPr>
          <a:xfrm>
            <a:off x="85725" y="6533924"/>
            <a:ext cx="742950" cy="260350"/>
          </a:xfrm>
          <a:prstGeom prst="rect">
            <a:avLst/>
          </a:prstGeom>
        </p:spPr>
        <p:txBody>
          <a:bodyPr vert="horz" lIns="91440" tIns="45720" rIns="91440" bIns="45720" rtlCol="0" anchor="ctr"/>
          <a:lstStyle>
            <a:lvl1pPr algn="l">
              <a:defRPr sz="900" smtClean="0">
                <a:solidFill>
                  <a:srgbClr val="1F497D"/>
                </a:solidFill>
                <a:latin typeface="Arial" charset="0"/>
                <a:ea typeface="Osaka" charset="0"/>
                <a:cs typeface="Osaka" charset="0"/>
              </a:defRPr>
            </a:lvl1pPr>
          </a:lstStyle>
          <a:p>
            <a:pPr>
              <a:defRPr/>
            </a:pPr>
            <a:r>
              <a:rPr lang="en-US"/>
              <a:t>20 Mar 2023</a:t>
            </a:r>
          </a:p>
        </p:txBody>
      </p:sp>
      <p:sp>
        <p:nvSpPr>
          <p:cNvPr id="4" name="Slide Number Placeholder 5">
            <a:extLst>
              <a:ext uri="{FF2B5EF4-FFF2-40B4-BE49-F238E27FC236}">
                <a16:creationId xmlns:a16="http://schemas.microsoft.com/office/drawing/2014/main" id="{A8000659-C8A9-DD44-A78F-36E709A0C585}"/>
              </a:ext>
            </a:extLst>
          </p:cNvPr>
          <p:cNvSpPr>
            <a:spLocks noGrp="1"/>
          </p:cNvSpPr>
          <p:nvPr>
            <p:ph type="sldNum" sz="quarter" idx="4"/>
          </p:nvPr>
        </p:nvSpPr>
        <p:spPr>
          <a:xfrm>
            <a:off x="7302953" y="6533924"/>
            <a:ext cx="1828800" cy="260350"/>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1F497D"/>
                </a:solidFill>
              </a:defRPr>
            </a:lvl1pPr>
          </a:lstStyle>
          <a:p>
            <a:r>
              <a:rPr lang="en-US" altLang="en-US"/>
              <a:t>                                   </a:t>
            </a:r>
            <a:fld id="{223AF3C6-1824-4126-84C8-45C1C210ED39}" type="slidenum">
              <a:rPr lang="en-US" altLang="en-US"/>
              <a:pPr/>
              <a:t>‹#›</a:t>
            </a:fld>
            <a:endParaRPr lang="en-US" altLang="en-US" sz="1050"/>
          </a:p>
        </p:txBody>
      </p:sp>
      <p:sp>
        <p:nvSpPr>
          <p:cNvPr id="5" name="Footer Placeholder 1">
            <a:extLst>
              <a:ext uri="{FF2B5EF4-FFF2-40B4-BE49-F238E27FC236}">
                <a16:creationId xmlns:a16="http://schemas.microsoft.com/office/drawing/2014/main" id="{28030807-9FB7-E640-969F-1118B00214E9}"/>
              </a:ext>
            </a:extLst>
          </p:cNvPr>
          <p:cNvSpPr>
            <a:spLocks noGrp="1"/>
          </p:cNvSpPr>
          <p:nvPr>
            <p:ph type="ftr" sz="quarter" idx="3"/>
          </p:nvPr>
        </p:nvSpPr>
        <p:spPr>
          <a:xfrm>
            <a:off x="1943100" y="6480631"/>
            <a:ext cx="5257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374796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Content">
    <p:spTree>
      <p:nvGrpSpPr>
        <p:cNvPr id="1" name=""/>
        <p:cNvGrpSpPr/>
        <p:nvPr/>
      </p:nvGrpSpPr>
      <p:grpSpPr>
        <a:xfrm>
          <a:off x="0" y="0"/>
          <a:ext cx="0" cy="0"/>
          <a:chOff x="0" y="0"/>
          <a:chExt cx="0" cy="0"/>
        </a:xfrm>
      </p:grpSpPr>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5" y="6454143"/>
            <a:ext cx="363421" cy="280881"/>
          </a:xfrm>
          <a:prstGeom prst="rect">
            <a:avLst/>
          </a:prstGeom>
        </p:spPr>
      </p:pic>
      <p:sp>
        <p:nvSpPr>
          <p:cNvPr id="10" name="Content Placeholder 2"/>
          <p:cNvSpPr>
            <a:spLocks noGrp="1"/>
          </p:cNvSpPr>
          <p:nvPr>
            <p:ph sz="quarter" idx="19"/>
          </p:nvPr>
        </p:nvSpPr>
        <p:spPr>
          <a:xfrm>
            <a:off x="254000" y="2136141"/>
            <a:ext cx="8514079" cy="36258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8">
            <a:extLst>
              <a:ext uri="{FF2B5EF4-FFF2-40B4-BE49-F238E27FC236}">
                <a16:creationId xmlns:a16="http://schemas.microsoft.com/office/drawing/2014/main" id="{E5D1BC3C-A796-9D4C-BC42-BAFCC4B82A5E}"/>
              </a:ext>
            </a:extLst>
          </p:cNvPr>
          <p:cNvSpPr>
            <a:spLocks noGrp="1"/>
          </p:cNvSpPr>
          <p:nvPr>
            <p:ph type="title"/>
          </p:nvPr>
        </p:nvSpPr>
        <p:spPr>
          <a:xfrm>
            <a:off x="254001" y="1296637"/>
            <a:ext cx="8514080" cy="578801"/>
          </a:xfrm>
        </p:spPr>
        <p:txBody>
          <a:bodyPr>
            <a:noAutofit/>
          </a:bodyPr>
          <a:lstStyle/>
          <a:p>
            <a:r>
              <a:rPr lang="en-US"/>
              <a:t>Click to edit Master title style</a:t>
            </a:r>
          </a:p>
        </p:txBody>
      </p:sp>
      <p:pic>
        <p:nvPicPr>
          <p:cNvPr id="13" name="Picture 12">
            <a:extLst>
              <a:ext uri="{FF2B5EF4-FFF2-40B4-BE49-F238E27FC236}">
                <a16:creationId xmlns:a16="http://schemas.microsoft.com/office/drawing/2014/main" id="{B779C721-477D-EC49-9A44-2679110C4C5D}"/>
              </a:ext>
            </a:extLst>
          </p:cNvPr>
          <p:cNvPicPr>
            <a:picLocks noChangeAspect="1"/>
          </p:cNvPicPr>
          <p:nvPr userDrawn="1"/>
        </p:nvPicPr>
        <p:blipFill>
          <a:blip r:embed="rId3"/>
          <a:stretch>
            <a:fillRect/>
          </a:stretch>
        </p:blipFill>
        <p:spPr>
          <a:xfrm>
            <a:off x="0" y="2"/>
            <a:ext cx="9144000" cy="729129"/>
          </a:xfrm>
          <a:prstGeom prst="rect">
            <a:avLst/>
          </a:prstGeom>
        </p:spPr>
      </p:pic>
      <p:sp>
        <p:nvSpPr>
          <p:cNvPr id="4" name="Date Placeholder 3">
            <a:extLst>
              <a:ext uri="{FF2B5EF4-FFF2-40B4-BE49-F238E27FC236}">
                <a16:creationId xmlns:a16="http://schemas.microsoft.com/office/drawing/2014/main" id="{585CC67A-8AC2-F444-9D50-8E6F610CD54C}"/>
              </a:ext>
            </a:extLst>
          </p:cNvPr>
          <p:cNvSpPr>
            <a:spLocks noGrp="1"/>
          </p:cNvSpPr>
          <p:nvPr>
            <p:ph type="dt" sz="half" idx="20"/>
          </p:nvPr>
        </p:nvSpPr>
        <p:spPr/>
        <p:txBody>
          <a:bodyPr/>
          <a:lstStyle/>
          <a:p>
            <a:r>
              <a:rPr lang="en-US"/>
              <a:t>20 Mar 2023</a:t>
            </a:r>
            <a:endParaRPr lang="en-US" dirty="0"/>
          </a:p>
        </p:txBody>
      </p:sp>
      <p:sp>
        <p:nvSpPr>
          <p:cNvPr id="5" name="Footer Placeholder 4">
            <a:extLst>
              <a:ext uri="{FF2B5EF4-FFF2-40B4-BE49-F238E27FC236}">
                <a16:creationId xmlns:a16="http://schemas.microsoft.com/office/drawing/2014/main" id="{6BCC3086-E0B1-B648-A265-637E30029543}"/>
              </a:ext>
            </a:extLst>
          </p:cNvPr>
          <p:cNvSpPr>
            <a:spLocks noGrp="1"/>
          </p:cNvSpPr>
          <p:nvPr>
            <p:ph type="ftr" sz="quarter" idx="21"/>
          </p:nvPr>
        </p:nvSpPr>
        <p:spPr/>
        <p:txBody>
          <a:bodyPr/>
          <a:lstStyle/>
          <a:p>
            <a:endParaRPr lang="en-US" dirty="0"/>
          </a:p>
        </p:txBody>
      </p:sp>
      <p:sp>
        <p:nvSpPr>
          <p:cNvPr id="6" name="Slide Number Placeholder 5">
            <a:extLst>
              <a:ext uri="{FF2B5EF4-FFF2-40B4-BE49-F238E27FC236}">
                <a16:creationId xmlns:a16="http://schemas.microsoft.com/office/drawing/2014/main" id="{6E94DEAC-7342-944E-BEA6-1D4169B64360}"/>
              </a:ext>
            </a:extLst>
          </p:cNvPr>
          <p:cNvSpPr>
            <a:spLocks noGrp="1"/>
          </p:cNvSpPr>
          <p:nvPr>
            <p:ph type="sldNum" sz="quarter" idx="22"/>
          </p:nvPr>
        </p:nvSpPr>
        <p:spPr/>
        <p:txBody>
          <a:bodyPr/>
          <a:lstStyle/>
          <a:p>
            <a:fld id="{1BA354C8-45E3-4E72-B8A7-299530F3F3A9}" type="slidenum">
              <a:rPr lang="en-US" smtClean="0"/>
              <a:pPr/>
              <a:t>‹#›</a:t>
            </a:fld>
            <a:endParaRPr lang="en-US" dirty="0"/>
          </a:p>
        </p:txBody>
      </p:sp>
    </p:spTree>
    <p:extLst>
      <p:ext uri="{BB962C8B-B14F-4D97-AF65-F5344CB8AC3E}">
        <p14:creationId xmlns:p14="http://schemas.microsoft.com/office/powerpoint/2010/main" val="208598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61E4687-1ABE-B44F-A6A6-CFBCB0686193}"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0099A6"/>
                </a:solidFill>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1002"/>
          <p:cNvSpPr>
            <a:spLocks noGrp="1" noChangeArrowheads="1"/>
          </p:cNvSpPr>
          <p:nvPr>
            <p:ph type="dt" sz="half" idx="10"/>
          </p:nvPr>
        </p:nvSpPr>
        <p:spPr/>
        <p:txBody>
          <a:bodyPr/>
          <a:lstStyle>
            <a:lvl1pPr>
              <a:defRPr/>
            </a:lvl1pPr>
          </a:lstStyle>
          <a:p>
            <a:r>
              <a:rPr lang="en-US"/>
              <a:t>20 Mar 2023</a:t>
            </a:r>
            <a:endParaRPr lang="en-US" dirty="0"/>
          </a:p>
        </p:txBody>
      </p:sp>
    </p:spTree>
    <p:extLst>
      <p:ext uri="{BB962C8B-B14F-4D97-AF65-F5344CB8AC3E}">
        <p14:creationId xmlns:p14="http://schemas.microsoft.com/office/powerpoint/2010/main" val="22271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C527252-DB41-8B40-8BD8-C999B497A3B1}"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9" name="Rectangle 1002"/>
          <p:cNvSpPr>
            <a:spLocks noGrp="1" noChangeArrowheads="1"/>
          </p:cNvSpPr>
          <p:nvPr>
            <p:ph type="dt" sz="half" idx="10"/>
          </p:nvPr>
        </p:nvSpPr>
        <p:spPr/>
        <p:txBody>
          <a:bodyPr/>
          <a:lstStyle>
            <a:lvl1pPr>
              <a:defRPr/>
            </a:lvl1pPr>
          </a:lstStyle>
          <a:p>
            <a:r>
              <a:rPr lang="en-US"/>
              <a:t>20 Mar 2023</a:t>
            </a:r>
            <a:endParaRPr lang="en-US" dirty="0"/>
          </a:p>
        </p:txBody>
      </p:sp>
    </p:spTree>
    <p:extLst>
      <p:ext uri="{BB962C8B-B14F-4D97-AF65-F5344CB8AC3E}">
        <p14:creationId xmlns:p14="http://schemas.microsoft.com/office/powerpoint/2010/main" val="428126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BFF68888-5E0E-D545-9F3E-5F557FB942E3}"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02">
            <a:extLst>
              <a:ext uri="{FF2B5EF4-FFF2-40B4-BE49-F238E27FC236}">
                <a16:creationId xmlns:a16="http://schemas.microsoft.com/office/drawing/2014/main" id="{6B89C549-23C4-2B46-8407-E3BCD8FB1297}"/>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20 Mar 2023</a:t>
            </a:r>
            <a:endParaRPr lang="en-US" dirty="0"/>
          </a:p>
        </p:txBody>
      </p:sp>
    </p:spTree>
    <p:extLst>
      <p:ext uri="{BB962C8B-B14F-4D97-AF65-F5344CB8AC3E}">
        <p14:creationId xmlns:p14="http://schemas.microsoft.com/office/powerpoint/2010/main" val="43335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8"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10"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EFE623B-8E6C-F149-90FF-2D6D06886A68}" type="slidenum">
              <a:rPr lang="en-US" sz="1000" b="0">
                <a:solidFill>
                  <a:srgbClr val="333399"/>
                </a:solidFill>
              </a:rPr>
              <a:pPr defTabSz="820738" eaLnBrk="0" hangingPunct="0"/>
              <a:t>‹#›</a:t>
            </a:fld>
            <a:endParaRPr lang="en-US" sz="1000" b="0">
              <a:solidFill>
                <a:srgbClr val="333399"/>
              </a:solidFill>
            </a:endParaRPr>
          </a:p>
        </p:txBody>
      </p:sp>
      <p:pic>
        <p:nvPicPr>
          <p:cNvPr id="11"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002">
            <a:extLst>
              <a:ext uri="{FF2B5EF4-FFF2-40B4-BE49-F238E27FC236}">
                <a16:creationId xmlns:a16="http://schemas.microsoft.com/office/drawing/2014/main" id="{3C695648-63D2-8F48-A28F-12C088AF225C}"/>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20 Mar 2023</a:t>
            </a:r>
            <a:endParaRPr lang="en-US" dirty="0"/>
          </a:p>
        </p:txBody>
      </p:sp>
    </p:spTree>
    <p:extLst>
      <p:ext uri="{BB962C8B-B14F-4D97-AF65-F5344CB8AC3E}">
        <p14:creationId xmlns:p14="http://schemas.microsoft.com/office/powerpoint/2010/main" val="98403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4"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6"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1C6867A-A690-EA45-93A8-A8F53C9DE089}" type="slidenum">
              <a:rPr lang="en-US" sz="1000" b="0">
                <a:solidFill>
                  <a:srgbClr val="333399"/>
                </a:solidFill>
              </a:rPr>
              <a:pPr defTabSz="820738" eaLnBrk="0" hangingPunct="0"/>
              <a:t>‹#›</a:t>
            </a:fld>
            <a:endParaRPr lang="en-US" sz="1000" b="0">
              <a:solidFill>
                <a:srgbClr val="333399"/>
              </a:solidFill>
            </a:endParaRPr>
          </a:p>
        </p:txBody>
      </p:sp>
      <p:pic>
        <p:nvPicPr>
          <p:cNvPr id="7"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9" name="Rectangle 1002">
            <a:extLst>
              <a:ext uri="{FF2B5EF4-FFF2-40B4-BE49-F238E27FC236}">
                <a16:creationId xmlns:a16="http://schemas.microsoft.com/office/drawing/2014/main" id="{1DAA37FD-9AEE-7F48-AD6F-94BE33B9762A}"/>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20 Mar 2023</a:t>
            </a:r>
            <a:endParaRPr lang="en-US" dirty="0"/>
          </a:p>
        </p:txBody>
      </p:sp>
    </p:spTree>
    <p:extLst>
      <p:ext uri="{BB962C8B-B14F-4D97-AF65-F5344CB8AC3E}">
        <p14:creationId xmlns:p14="http://schemas.microsoft.com/office/powerpoint/2010/main" val="409726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3"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0452566C-52AE-3B42-BC92-E99F64FF8610}" type="slidenum">
              <a:rPr lang="en-US" sz="1000" b="0">
                <a:solidFill>
                  <a:srgbClr val="333399"/>
                </a:solidFill>
              </a:rPr>
              <a:pPr defTabSz="820738" eaLnBrk="0" hangingPunct="0"/>
              <a:t>‹#›</a:t>
            </a:fld>
            <a:endParaRPr lang="en-US" sz="1000" b="0">
              <a:solidFill>
                <a:srgbClr val="333399"/>
              </a:solidFill>
            </a:endParaRPr>
          </a:p>
        </p:txBody>
      </p:sp>
      <p:pic>
        <p:nvPicPr>
          <p:cNvPr id="6"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1002">
            <a:extLst>
              <a:ext uri="{FF2B5EF4-FFF2-40B4-BE49-F238E27FC236}">
                <a16:creationId xmlns:a16="http://schemas.microsoft.com/office/drawing/2014/main" id="{108899A8-4759-774E-BAD6-2B734225B9E2}"/>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20 Mar 2023</a:t>
            </a:r>
            <a:endParaRPr lang="en-US" dirty="0"/>
          </a:p>
        </p:txBody>
      </p:sp>
    </p:spTree>
    <p:extLst>
      <p:ext uri="{BB962C8B-B14F-4D97-AF65-F5344CB8AC3E}">
        <p14:creationId xmlns:p14="http://schemas.microsoft.com/office/powerpoint/2010/main" val="270706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9780DDF-6A49-9946-81E9-F97A108AF92B}"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CEF32C9D-1FD8-9140-AA86-9E19517EE0EA}"/>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20 Mar 2023</a:t>
            </a:r>
            <a:endParaRPr lang="en-US" dirty="0"/>
          </a:p>
        </p:txBody>
      </p:sp>
    </p:spTree>
    <p:extLst>
      <p:ext uri="{BB962C8B-B14F-4D97-AF65-F5344CB8AC3E}">
        <p14:creationId xmlns:p14="http://schemas.microsoft.com/office/powerpoint/2010/main" val="427853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B7F7E20-F281-214D-AEF5-4B82AF58D484}"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D500933A-977D-DE44-8866-2FBE234EB55B}"/>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20 Mar 2023</a:t>
            </a:r>
            <a:endParaRPr lang="en-US" dirty="0"/>
          </a:p>
        </p:txBody>
      </p:sp>
    </p:spTree>
    <p:extLst>
      <p:ext uri="{BB962C8B-B14F-4D97-AF65-F5344CB8AC3E}">
        <p14:creationId xmlns:p14="http://schemas.microsoft.com/office/powerpoint/2010/main" val="9559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15" imgW="5668166" imgH="809738" progId="">
                  <p:embed/>
                </p:oleObj>
              </mc:Choice>
              <mc:Fallback>
                <p:oleObj name="Bitmap Image" r:id="rId15" imgW="5668166" imgH="809738" progId="">
                  <p:embed/>
                  <p:pic>
                    <p:nvPicPr>
                      <p:cNvPr id="0"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1027" name="Picture 100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064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40650" name="Rectangle 1002"/>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20 Mar 2023</a:t>
            </a:r>
            <a:endParaRPr lang="en-US" dirty="0"/>
          </a:p>
        </p:txBody>
      </p:sp>
      <p:sp>
        <p:nvSpPr>
          <p:cNvPr id="540651"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A7827CB-B016-B64A-8767-604E4B81BBA7}" type="slidenum">
              <a:rPr lang="en-US" sz="1000" b="0">
                <a:solidFill>
                  <a:srgbClr val="333399"/>
                </a:solidFill>
              </a:rPr>
              <a:pPr defTabSz="820738" eaLnBrk="0" hangingPunct="0"/>
              <a:t>‹#›</a:t>
            </a:fld>
            <a:endParaRPr lang="en-US" sz="1000" b="0">
              <a:solidFill>
                <a:srgbClr val="333399"/>
              </a:solidFill>
            </a:endParaRPr>
          </a:p>
        </p:txBody>
      </p:sp>
      <p:pic>
        <p:nvPicPr>
          <p:cNvPr id="1031" name="Picture 100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ＭＳ Ｐゴシック" pitchFamily="26" charset="-128"/>
          <a:cs typeface="ＭＳ Ｐゴシック" pitchFamily="26" charset="-128"/>
        </a:defRPr>
      </a:lvl1pPr>
      <a:lvl2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2pPr>
      <a:lvl3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3pPr>
      <a:lvl4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4pPr>
      <a:lvl5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5pPr>
      <a:lvl6pPr marL="457200" algn="ctr" rtl="0" eaLnBrk="0" fontAlgn="base" hangingPunct="0">
        <a:lnSpc>
          <a:spcPct val="90000"/>
        </a:lnSpc>
        <a:spcBef>
          <a:spcPct val="0"/>
        </a:spcBef>
        <a:spcAft>
          <a:spcPct val="0"/>
        </a:spcAft>
        <a:defRPr sz="2500" b="1">
          <a:solidFill>
            <a:schemeClr val="hlink"/>
          </a:solidFill>
          <a:latin typeface="Arial" pitchFamily="-107" charset="0"/>
        </a:defRPr>
      </a:lvl6pPr>
      <a:lvl7pPr marL="914400" algn="ctr" rtl="0" eaLnBrk="0" fontAlgn="base" hangingPunct="0">
        <a:lnSpc>
          <a:spcPct val="90000"/>
        </a:lnSpc>
        <a:spcBef>
          <a:spcPct val="0"/>
        </a:spcBef>
        <a:spcAft>
          <a:spcPct val="0"/>
        </a:spcAft>
        <a:defRPr sz="2500" b="1">
          <a:solidFill>
            <a:schemeClr val="hlink"/>
          </a:solidFill>
          <a:latin typeface="Arial" pitchFamily="-107" charset="0"/>
        </a:defRPr>
      </a:lvl7pPr>
      <a:lvl8pPr marL="1371600" algn="ctr" rtl="0" eaLnBrk="0" fontAlgn="base" hangingPunct="0">
        <a:lnSpc>
          <a:spcPct val="90000"/>
        </a:lnSpc>
        <a:spcBef>
          <a:spcPct val="0"/>
        </a:spcBef>
        <a:spcAft>
          <a:spcPct val="0"/>
        </a:spcAft>
        <a:defRPr sz="2500" b="1">
          <a:solidFill>
            <a:schemeClr val="hlink"/>
          </a:solidFill>
          <a:latin typeface="Arial" pitchFamily="-107" charset="0"/>
        </a:defRPr>
      </a:lvl8pPr>
      <a:lvl9pPr marL="1828800" algn="ctr" rtl="0" eaLnBrk="0" fontAlgn="base" hangingPunct="0">
        <a:lnSpc>
          <a:spcPct val="90000"/>
        </a:lnSpc>
        <a:spcBef>
          <a:spcPct val="0"/>
        </a:spcBef>
        <a:spcAft>
          <a:spcPct val="0"/>
        </a:spcAft>
        <a:defRPr sz="2500" b="1">
          <a:solidFill>
            <a:schemeClr val="hlink"/>
          </a:solidFill>
          <a:latin typeface="Arial" pitchFamily="-107"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6.png"/><Relationship Id="rId7"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22.png"/><Relationship Id="rId4" Type="http://schemas.openxmlformats.org/officeDocument/2006/relationships/image" Target="../media/image27.png"/></Relationships>
</file>

<file path=ppt/slides/_rels/slide1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8" Type="http://schemas.openxmlformats.org/officeDocument/2006/relationships/hyperlink" Target="https://dodcio.defense.gov/Library/DoDArchitectureFramework/dodaf20_ov6b.aspx" TargetMode="External"/><Relationship Id="rId3" Type="http://schemas.openxmlformats.org/officeDocument/2006/relationships/hyperlink" Target="https://dodcio.defense.gov/Library/DoDArchitectureFramework/dodaf20_ov2.aspx" TargetMode="External"/><Relationship Id="rId7" Type="http://schemas.openxmlformats.org/officeDocument/2006/relationships/hyperlink" Target="https://dodcio.defense.gov/Library/DoDArchitectureFramework/dodaf20_ov6a.aspx" TargetMode="External"/><Relationship Id="rId2" Type="http://schemas.openxmlformats.org/officeDocument/2006/relationships/hyperlink" Target="https://dodcio.defense.gov/Library/DoDArchitectureFramework/dodaf20_ov1.aspx" TargetMode="External"/><Relationship Id="rId1" Type="http://schemas.openxmlformats.org/officeDocument/2006/relationships/slideLayout" Target="../slideLayouts/slideLayout2.xml"/><Relationship Id="rId6" Type="http://schemas.openxmlformats.org/officeDocument/2006/relationships/hyperlink" Target="https://dodcio.defense.gov/Library/DoDArchitectureFramework/dodaf20_ov5ab.aspx" TargetMode="External"/><Relationship Id="rId5" Type="http://schemas.openxmlformats.org/officeDocument/2006/relationships/hyperlink" Target="https://dodcio.defense.gov/Library/DoDArchitectureFramework/dodaf20_ov4.aspx" TargetMode="External"/><Relationship Id="rId4" Type="http://schemas.openxmlformats.org/officeDocument/2006/relationships/hyperlink" Target="https://dodcio.defense.gov/Library/DoDArchitectureFramework/dodaf20_ov3.aspx" TargetMode="External"/><Relationship Id="rId9" Type="http://schemas.openxmlformats.org/officeDocument/2006/relationships/hyperlink" Target="https://dodcio.defense.gov/Library/DoDArchitectureFramework/dodaf20_ov6c.aspx" TargetMode="External"/></Relationships>
</file>

<file path=ppt/slides/_rels/slide1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8" Type="http://schemas.openxmlformats.org/officeDocument/2006/relationships/hyperlink" Target="https://dodcio.defense.gov/Library/DoDArchitectureFramework/dodaf20_services6.aspx" TargetMode="External"/><Relationship Id="rId13" Type="http://schemas.openxmlformats.org/officeDocument/2006/relationships/hyperlink" Target="https://dodcio.defense.gov/Library/DoDArchitectureFramework/dodaf20_services10b.aspx" TargetMode="External"/><Relationship Id="rId3" Type="http://schemas.openxmlformats.org/officeDocument/2006/relationships/hyperlink" Target="https://dodcio.defense.gov/Library/DoDArchitectureFramework/dodaf20_services2.aspx" TargetMode="External"/><Relationship Id="rId7" Type="http://schemas.openxmlformats.org/officeDocument/2006/relationships/hyperlink" Target="https://dodcio.defense.gov/Library/DoDArchitectureFramework/dodaf20_services5.aspx" TargetMode="External"/><Relationship Id="rId12" Type="http://schemas.openxmlformats.org/officeDocument/2006/relationships/hyperlink" Target="https://dodcio.defense.gov/Library/DoDArchitectureFramework/dodaf20_services10a.aspx" TargetMode="External"/><Relationship Id="rId2" Type="http://schemas.openxmlformats.org/officeDocument/2006/relationships/hyperlink" Target="https://dodcio.defense.gov/Library/DoDArchitectureFramework/dodaf20_services1.aspx" TargetMode="External"/><Relationship Id="rId1" Type="http://schemas.openxmlformats.org/officeDocument/2006/relationships/slideLayout" Target="../slideLayouts/slideLayout2.xml"/><Relationship Id="rId6" Type="http://schemas.openxmlformats.org/officeDocument/2006/relationships/hyperlink" Target="https://dodcio.defense.gov/Library/DoDArchitectureFramework/dodaf20_services4.aspx" TargetMode="External"/><Relationship Id="rId11" Type="http://schemas.openxmlformats.org/officeDocument/2006/relationships/hyperlink" Target="https://dodcio.defense.gov/Library/DoDArchitectureFramework/dodaf20_services9.aspx" TargetMode="External"/><Relationship Id="rId5" Type="http://schemas.openxmlformats.org/officeDocument/2006/relationships/hyperlink" Target="https://dodcio.defense.gov/Library/DoDArchitectureFramework/dodaf20_services3b.aspx" TargetMode="External"/><Relationship Id="rId10" Type="http://schemas.openxmlformats.org/officeDocument/2006/relationships/hyperlink" Target="https://dodcio.defense.gov/Library/DoDArchitectureFramework/dodaf20_services8.aspx" TargetMode="External"/><Relationship Id="rId4" Type="http://schemas.openxmlformats.org/officeDocument/2006/relationships/hyperlink" Target="https://dodcio.defense.gov/Library/DoDArchitectureFramework/dodaf20_services3a.aspx" TargetMode="External"/><Relationship Id="rId9" Type="http://schemas.openxmlformats.org/officeDocument/2006/relationships/hyperlink" Target="https://dodcio.defense.gov/Library/DoDArchitectureFramework/dodaf20_services7.aspx" TargetMode="External"/><Relationship Id="rId14" Type="http://schemas.openxmlformats.org/officeDocument/2006/relationships/hyperlink" Target="https://dodcio.defense.gov/Library/DoDArchitectureFramework/dodaf20_services10c.asp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Engineering" TargetMode="External"/><Relationship Id="rId13" Type="http://schemas.openxmlformats.org/officeDocument/2006/relationships/hyperlink" Target="https://en.wikipedia.org/wiki/Synergy" TargetMode="External"/><Relationship Id="rId3" Type="http://schemas.openxmlformats.org/officeDocument/2006/relationships/hyperlink" Target="https://en.wikipedia.org/wiki/Systems_architecture" TargetMode="External"/><Relationship Id="rId7" Type="http://schemas.openxmlformats.org/officeDocument/2006/relationships/hyperlink" Target="https://en.wikipedia.org/wiki/Interdisciplinary" TargetMode="External"/><Relationship Id="rId12" Type="http://schemas.openxmlformats.org/officeDocument/2006/relationships/hyperlink" Target="https://en.wikipedia.org/wiki/Systems_thinking" TargetMode="External"/><Relationship Id="rId2" Type="http://schemas.openxmlformats.org/officeDocument/2006/relationships/hyperlink" Target="https://en.wikipedia.org/wiki/Information_and_communications_technology" TargetMode="External"/><Relationship Id="rId1" Type="http://schemas.openxmlformats.org/officeDocument/2006/relationships/slideLayout" Target="../slideLayouts/slideLayout2.xml"/><Relationship Id="rId6" Type="http://schemas.openxmlformats.org/officeDocument/2006/relationships/hyperlink" Target="https://en.wikipedia.org/wiki/Systems_architect" TargetMode="External"/><Relationship Id="rId11" Type="http://schemas.openxmlformats.org/officeDocument/2006/relationships/hyperlink" Target="https://en.wikipedia.org/wiki/Enterprise_life_cycle" TargetMode="External"/><Relationship Id="rId5" Type="http://schemas.openxmlformats.org/officeDocument/2006/relationships/hyperlink" Target="https://en.wikipedia.org/wiki/Implementation" TargetMode="External"/><Relationship Id="rId10" Type="http://schemas.openxmlformats.org/officeDocument/2006/relationships/hyperlink" Target="https://en.wikipedia.org/wiki/Complex_system" TargetMode="External"/><Relationship Id="rId4" Type="http://schemas.openxmlformats.org/officeDocument/2006/relationships/hyperlink" Target="https://en.wikipedia.org/wiki/Requirements" TargetMode="External"/><Relationship Id="rId9" Type="http://schemas.openxmlformats.org/officeDocument/2006/relationships/hyperlink" Target="https://en.wikipedia.org/wiki/Engineering_management" TargetMode="External"/><Relationship Id="rId14" Type="http://schemas.openxmlformats.org/officeDocument/2006/relationships/hyperlink" Target="https://en.wikipedia.org/wiki/Function_(engineerin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Information_science" TargetMode="External"/><Relationship Id="rId2" Type="http://schemas.openxmlformats.org/officeDocument/2006/relationships/hyperlink" Target="https://en.wikipedia.org/wiki/Computer_science" TargetMode="External"/><Relationship Id="rId1" Type="http://schemas.openxmlformats.org/officeDocument/2006/relationships/slideLayout" Target="../slideLayouts/slideLayout2.xml"/><Relationship Id="rId4" Type="http://schemas.openxmlformats.org/officeDocument/2006/relationships/hyperlink" Target="https://en.wikipedia.org/wiki/Domain_of_discourse"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svg"/><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en.wikipedia.org/wiki/Computer_program"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urldefense.us/v3/__https:/en.wikipedia.org/wiki/Black_box__;!!PvBDto6Hs4WbVuu7!c781dVTJbgzp17Nf2sjpbJs018DVFA9wKTlQkJgRJaYO2Z9fNfQ7tZVvaRAlXK-0LjXdw9Dr$" TargetMode="External"/><Relationship Id="rId2" Type="http://schemas.openxmlformats.org/officeDocument/2006/relationships/hyperlink" Target="https://en.wikipedia.org/wiki/Service-oriented_architecture"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so-architecture.org/42010" TargetMode="External"/><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2"/>
          </p:nvPr>
        </p:nvSpPr>
        <p:spPr>
          <a:xfrm>
            <a:off x="0" y="6553200"/>
            <a:ext cx="1731963" cy="268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20 Mar 2023</a:t>
            </a:r>
          </a:p>
        </p:txBody>
      </p:sp>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620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8" name="Rectangle 5"/>
          <p:cNvSpPr>
            <a:spLocks noChangeArrowheads="1"/>
          </p:cNvSpPr>
          <p:nvPr/>
        </p:nvSpPr>
        <p:spPr bwMode="auto">
          <a:xfrm>
            <a:off x="0" y="0"/>
            <a:ext cx="1371600" cy="609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89" name="Rectangle 6"/>
          <p:cNvSpPr>
            <a:spLocks noChangeArrowheads="1"/>
          </p:cNvSpPr>
          <p:nvPr/>
        </p:nvSpPr>
        <p:spPr bwMode="auto">
          <a:xfrm>
            <a:off x="7696200" y="0"/>
            <a:ext cx="1447800" cy="685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0" name="Rectangle 7"/>
          <p:cNvSpPr>
            <a:spLocks noChangeArrowheads="1"/>
          </p:cNvSpPr>
          <p:nvPr/>
        </p:nvSpPr>
        <p:spPr bwMode="auto">
          <a:xfrm>
            <a:off x="0" y="6248400"/>
            <a:ext cx="1371600" cy="609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1" name="Rectangle 8"/>
          <p:cNvSpPr>
            <a:spLocks noChangeArrowheads="1"/>
          </p:cNvSpPr>
          <p:nvPr/>
        </p:nvSpPr>
        <p:spPr bwMode="auto">
          <a:xfrm>
            <a:off x="7772400" y="6248400"/>
            <a:ext cx="1371600" cy="609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2" name="Rectangle 9"/>
          <p:cNvSpPr>
            <a:spLocks noChangeArrowheads="1"/>
          </p:cNvSpPr>
          <p:nvPr/>
        </p:nvSpPr>
        <p:spPr bwMode="auto">
          <a:xfrm>
            <a:off x="381000" y="609600"/>
            <a:ext cx="8534400" cy="609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929803" name="Text Box 11"/>
          <p:cNvSpPr txBox="1">
            <a:spLocks noChangeArrowheads="1"/>
          </p:cNvSpPr>
          <p:nvPr/>
        </p:nvSpPr>
        <p:spPr bwMode="auto">
          <a:xfrm>
            <a:off x="768350" y="1006475"/>
            <a:ext cx="7597775" cy="3108543"/>
          </a:xfrm>
          <a:prstGeom prst="rect">
            <a:avLst/>
          </a:prstGeom>
          <a:noFill/>
          <a:ln w="76200">
            <a:solidFill>
              <a:srgbClr val="000099"/>
            </a:solidFill>
            <a:miter lim="800000"/>
            <a:headEnd type="none" w="sm" len="sm"/>
            <a:tailEnd type="none" w="sm" len="sm"/>
          </a:ln>
          <a:effec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sz="2800" dirty="0">
              <a:solidFill>
                <a:srgbClr val="000099"/>
              </a:solidFill>
              <a:effectLst>
                <a:outerShdw blurRad="38100" dist="38100" dir="2700000" algn="tl">
                  <a:srgbClr val="DDDDDD"/>
                </a:outerShdw>
              </a:effectLst>
            </a:endParaRPr>
          </a:p>
          <a:p>
            <a:pPr algn="ctr"/>
            <a:r>
              <a:rPr lang="en-US" sz="3200" dirty="0">
                <a:solidFill>
                  <a:srgbClr val="000099"/>
                </a:solidFill>
                <a:effectLst>
                  <a:outerShdw blurRad="38100" dist="38100" dir="2700000" algn="tl">
                    <a:srgbClr val="DDDDDD"/>
                  </a:outerShdw>
                </a:effectLst>
              </a:rPr>
              <a:t>CCSDS System Engineering</a:t>
            </a:r>
          </a:p>
          <a:p>
            <a:pPr algn="ctr"/>
            <a:r>
              <a:rPr lang="en-US" sz="3200" dirty="0">
                <a:solidFill>
                  <a:srgbClr val="000099"/>
                </a:solidFill>
                <a:effectLst>
                  <a:outerShdw blurRad="38100" dist="38100" dir="2700000" algn="tl">
                    <a:srgbClr val="DDDDDD"/>
                  </a:outerShdw>
                </a:effectLst>
              </a:rPr>
              <a:t>Area (SEA): System Architecture WG (SAWG)</a:t>
            </a:r>
          </a:p>
          <a:p>
            <a:pPr algn="ctr"/>
            <a:r>
              <a:rPr lang="en-US" sz="3200" dirty="0">
                <a:solidFill>
                  <a:srgbClr val="000099"/>
                </a:solidFill>
                <a:effectLst>
                  <a:outerShdw blurRad="38100" dist="38100" dir="2700000" algn="tl">
                    <a:srgbClr val="DDDDDD"/>
                  </a:outerShdw>
                </a:effectLst>
              </a:rPr>
              <a:t>RASDS++ Update Views</a:t>
            </a:r>
          </a:p>
          <a:p>
            <a:pPr algn="ctr"/>
            <a:endParaRPr lang="en-US" sz="4000" dirty="0">
              <a:solidFill>
                <a:srgbClr val="000099"/>
              </a:solidFill>
              <a:effectLst>
                <a:outerShdw blurRad="38100" dist="38100" dir="2700000" algn="tl">
                  <a:srgbClr val="DDDDDD"/>
                </a:outerShdw>
              </a:effectLst>
            </a:endParaRPr>
          </a:p>
        </p:txBody>
      </p:sp>
      <p:sp>
        <p:nvSpPr>
          <p:cNvPr id="16394" name="Text Box 12"/>
          <p:cNvSpPr txBox="1">
            <a:spLocks noChangeArrowheads="1"/>
          </p:cNvSpPr>
          <p:nvPr/>
        </p:nvSpPr>
        <p:spPr bwMode="auto">
          <a:xfrm>
            <a:off x="690933" y="4511099"/>
            <a:ext cx="7914539"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dirty="0">
              <a:solidFill>
                <a:srgbClr val="000099"/>
              </a:solidFill>
            </a:endParaRPr>
          </a:p>
          <a:p>
            <a:pPr algn="ctr"/>
            <a:r>
              <a:rPr lang="en-US" dirty="0">
                <a:solidFill>
                  <a:srgbClr val="000099"/>
                </a:solidFill>
              </a:rPr>
              <a:t>Peter Shames, SEA AD</a:t>
            </a:r>
          </a:p>
          <a:p>
            <a:pPr algn="ctr"/>
            <a:r>
              <a:rPr lang="en-US" sz="2000" dirty="0">
                <a:solidFill>
                  <a:srgbClr val="000099"/>
                </a:solidFill>
              </a:rPr>
              <a:t>Fred </a:t>
            </a:r>
            <a:r>
              <a:rPr lang="en-US" sz="2000" dirty="0" err="1">
                <a:solidFill>
                  <a:srgbClr val="000099"/>
                </a:solidFill>
              </a:rPr>
              <a:t>Slane</a:t>
            </a:r>
            <a:r>
              <a:rPr lang="en-US" sz="2000" dirty="0">
                <a:solidFill>
                  <a:srgbClr val="000099"/>
                </a:solidFill>
              </a:rPr>
              <a:t>, Ramon </a:t>
            </a:r>
            <a:r>
              <a:rPr lang="en-US" sz="2000" dirty="0" err="1">
                <a:solidFill>
                  <a:srgbClr val="000099"/>
                </a:solidFill>
              </a:rPr>
              <a:t>Krosley</a:t>
            </a:r>
            <a:r>
              <a:rPr lang="en-US" sz="2000" dirty="0">
                <a:solidFill>
                  <a:srgbClr val="000099"/>
                </a:solidFill>
              </a:rPr>
              <a:t>, Costin </a:t>
            </a:r>
            <a:r>
              <a:rPr lang="en-US" sz="2000" dirty="0" err="1">
                <a:solidFill>
                  <a:srgbClr val="000099"/>
                </a:solidFill>
              </a:rPr>
              <a:t>Radulescu</a:t>
            </a:r>
            <a:r>
              <a:rPr lang="en-US" sz="2000" dirty="0">
                <a:solidFill>
                  <a:srgbClr val="000099"/>
                </a:solidFill>
              </a:rPr>
              <a:t>, Christian </a:t>
            </a:r>
            <a:r>
              <a:rPr lang="en-US" sz="2000" dirty="0" err="1">
                <a:solidFill>
                  <a:srgbClr val="000099"/>
                </a:solidFill>
              </a:rPr>
              <a:t>Stangl</a:t>
            </a:r>
            <a:endParaRPr lang="en-US" sz="2000" dirty="0">
              <a:solidFill>
                <a:srgbClr val="000099"/>
              </a:solidFill>
            </a:endParaRPr>
          </a:p>
          <a:p>
            <a:pPr algn="ctr"/>
            <a:endParaRPr lang="en-US" sz="1000" u="sng" dirty="0">
              <a:solidFill>
                <a:schemeClr val="accent1"/>
              </a:solidFill>
            </a:endParaRPr>
          </a:p>
          <a:p>
            <a:pPr algn="ctr"/>
            <a:r>
              <a:rPr lang="en-US" sz="1800" dirty="0">
                <a:solidFill>
                  <a:srgbClr val="000099"/>
                </a:solidFill>
              </a:rPr>
              <a:t>20 Mar 2023</a:t>
            </a:r>
            <a:endParaRPr lang="en-US" sz="1200" u="sng" dirty="0">
              <a:solidFill>
                <a:srgbClr val="0033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0"/>
            <a:ext cx="8229600" cy="5365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5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400" dirty="0"/>
              <a:t>Reference Architecture </a:t>
            </a:r>
            <a:br>
              <a:rPr lang="en-US" sz="2400" dirty="0"/>
            </a:br>
            <a:r>
              <a:rPr lang="en-US" sz="2400" dirty="0"/>
              <a:t>for Space Data Systems</a:t>
            </a:r>
          </a:p>
        </p:txBody>
      </p:sp>
      <p:sp>
        <p:nvSpPr>
          <p:cNvPr id="9218" name="Line 2"/>
          <p:cNvSpPr>
            <a:spLocks noChangeShapeType="1"/>
          </p:cNvSpPr>
          <p:nvPr/>
        </p:nvSpPr>
        <p:spPr bwMode="auto">
          <a:xfrm flipV="1">
            <a:off x="1676400" y="2741613"/>
            <a:ext cx="4800600" cy="1908175"/>
          </a:xfrm>
          <a:prstGeom prst="line">
            <a:avLst/>
          </a:prstGeom>
          <a:noFill/>
          <a:ln w="57240" cap="sq">
            <a:solidFill>
              <a:srgbClr val="FF33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219" name="Rectangle 3"/>
          <p:cNvSpPr>
            <a:spLocks noChangeArrowheads="1"/>
          </p:cNvSpPr>
          <p:nvPr/>
        </p:nvSpPr>
        <p:spPr bwMode="auto">
          <a:xfrm>
            <a:off x="685800" y="2209800"/>
            <a:ext cx="2128838" cy="423863"/>
          </a:xfrm>
          <a:prstGeom prst="rect">
            <a:avLst/>
          </a:prstGeom>
          <a:solidFill>
            <a:srgbClr val="00FF00"/>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rPr>
              <a:t>Enterprise</a:t>
            </a:r>
          </a:p>
        </p:txBody>
      </p:sp>
      <p:sp>
        <p:nvSpPr>
          <p:cNvPr id="9220" name="Text Box 4"/>
          <p:cNvSpPr txBox="1">
            <a:spLocks noChangeArrowheads="1"/>
          </p:cNvSpPr>
          <p:nvPr/>
        </p:nvSpPr>
        <p:spPr bwMode="auto">
          <a:xfrm>
            <a:off x="3124200" y="2133600"/>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Business Concerns</a:t>
            </a:r>
          </a:p>
          <a:p>
            <a:pPr>
              <a:buClrTx/>
              <a:buFontTx/>
              <a:buNone/>
              <a:defRPr/>
            </a:pPr>
            <a:r>
              <a:rPr lang="en-US" sz="1400" b="1" dirty="0"/>
              <a:t>Organizational perspective</a:t>
            </a:r>
          </a:p>
        </p:txBody>
      </p:sp>
      <p:sp>
        <p:nvSpPr>
          <p:cNvPr id="9221" name="Rectangle 5"/>
          <p:cNvSpPr>
            <a:spLocks noChangeArrowheads="1"/>
          </p:cNvSpPr>
          <p:nvPr/>
        </p:nvSpPr>
        <p:spPr bwMode="auto">
          <a:xfrm>
            <a:off x="1219200" y="2971800"/>
            <a:ext cx="2128838" cy="423863"/>
          </a:xfrm>
          <a:prstGeom prst="rect">
            <a:avLst/>
          </a:prstGeom>
          <a:solidFill>
            <a:srgbClr val="33CCFF"/>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Connectivity</a:t>
            </a:r>
          </a:p>
        </p:txBody>
      </p:sp>
      <p:sp>
        <p:nvSpPr>
          <p:cNvPr id="9222" name="Text Box 6"/>
          <p:cNvSpPr txBox="1">
            <a:spLocks noChangeArrowheads="1"/>
          </p:cNvSpPr>
          <p:nvPr/>
        </p:nvSpPr>
        <p:spPr bwMode="auto">
          <a:xfrm>
            <a:off x="3581400" y="2819400"/>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Physical Concerns</a:t>
            </a:r>
          </a:p>
          <a:p>
            <a:pPr>
              <a:buClrTx/>
              <a:buFontTx/>
              <a:buNone/>
              <a:defRPr/>
            </a:pPr>
            <a:r>
              <a:rPr lang="en-US" sz="1400" b="1" dirty="0"/>
              <a:t>Node &amp; Link  perspective</a:t>
            </a:r>
          </a:p>
        </p:txBody>
      </p:sp>
      <p:sp>
        <p:nvSpPr>
          <p:cNvPr id="9223" name="Rectangle 7"/>
          <p:cNvSpPr>
            <a:spLocks noChangeArrowheads="1"/>
          </p:cNvSpPr>
          <p:nvPr/>
        </p:nvSpPr>
        <p:spPr bwMode="auto">
          <a:xfrm>
            <a:off x="1676400" y="3717925"/>
            <a:ext cx="2128838" cy="423863"/>
          </a:xfrm>
          <a:prstGeom prst="rect">
            <a:avLst/>
          </a:prstGeom>
          <a:solidFill>
            <a:srgbClr val="CC0ECC"/>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Functional</a:t>
            </a:r>
          </a:p>
        </p:txBody>
      </p:sp>
      <p:sp>
        <p:nvSpPr>
          <p:cNvPr id="9224" name="Text Box 8"/>
          <p:cNvSpPr txBox="1">
            <a:spLocks noChangeArrowheads="1"/>
          </p:cNvSpPr>
          <p:nvPr/>
        </p:nvSpPr>
        <p:spPr bwMode="auto">
          <a:xfrm>
            <a:off x="4343400" y="3733800"/>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Computational Concerns</a:t>
            </a:r>
          </a:p>
          <a:p>
            <a:pPr>
              <a:buClrTx/>
              <a:buFontTx/>
              <a:buNone/>
              <a:defRPr/>
            </a:pPr>
            <a:r>
              <a:rPr lang="en-US" sz="1400" b="1" dirty="0"/>
              <a:t>Functional composition</a:t>
            </a:r>
          </a:p>
        </p:txBody>
      </p:sp>
      <p:sp>
        <p:nvSpPr>
          <p:cNvPr id="9225" name="Rectangle 9"/>
          <p:cNvSpPr>
            <a:spLocks noChangeArrowheads="1"/>
          </p:cNvSpPr>
          <p:nvPr/>
        </p:nvSpPr>
        <p:spPr bwMode="auto">
          <a:xfrm>
            <a:off x="2133600" y="4403725"/>
            <a:ext cx="2128838" cy="423863"/>
          </a:xfrm>
          <a:prstGeom prst="rect">
            <a:avLst/>
          </a:prstGeom>
          <a:solidFill>
            <a:srgbClr val="FF0000"/>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Information</a:t>
            </a:r>
          </a:p>
        </p:txBody>
      </p:sp>
      <p:sp>
        <p:nvSpPr>
          <p:cNvPr id="9226" name="Text Box 10"/>
          <p:cNvSpPr txBox="1">
            <a:spLocks noChangeArrowheads="1"/>
          </p:cNvSpPr>
          <p:nvPr/>
        </p:nvSpPr>
        <p:spPr bwMode="auto">
          <a:xfrm>
            <a:off x="4724400" y="4419600"/>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a:t>Data Concerns</a:t>
            </a:r>
          </a:p>
          <a:p>
            <a:pPr>
              <a:buClrTx/>
              <a:buFontTx/>
              <a:buNone/>
              <a:defRPr/>
            </a:pPr>
            <a:r>
              <a:rPr lang="en-US" sz="1400" b="1"/>
              <a:t>Relationships and transformations</a:t>
            </a:r>
          </a:p>
        </p:txBody>
      </p:sp>
      <p:sp>
        <p:nvSpPr>
          <p:cNvPr id="9227" name="Rectangle 11"/>
          <p:cNvSpPr>
            <a:spLocks noChangeArrowheads="1"/>
          </p:cNvSpPr>
          <p:nvPr/>
        </p:nvSpPr>
        <p:spPr bwMode="auto">
          <a:xfrm>
            <a:off x="2590800" y="5106988"/>
            <a:ext cx="2128838" cy="422275"/>
          </a:xfrm>
          <a:prstGeom prst="rect">
            <a:avLst/>
          </a:prstGeom>
          <a:solidFill>
            <a:srgbClr val="FFFF00"/>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Communications</a:t>
            </a:r>
          </a:p>
        </p:txBody>
      </p:sp>
      <p:sp>
        <p:nvSpPr>
          <p:cNvPr id="9228" name="Text Box 12"/>
          <p:cNvSpPr txBox="1">
            <a:spLocks noChangeArrowheads="1"/>
          </p:cNvSpPr>
          <p:nvPr/>
        </p:nvSpPr>
        <p:spPr bwMode="auto">
          <a:xfrm>
            <a:off x="5105400" y="5029200"/>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a:t>Protocol Concerns</a:t>
            </a:r>
          </a:p>
          <a:p>
            <a:pPr>
              <a:buClrTx/>
              <a:buFontTx/>
              <a:buNone/>
              <a:defRPr/>
            </a:pPr>
            <a:r>
              <a:rPr lang="en-US" sz="1400" b="1"/>
              <a:t>Communications stack perspective</a:t>
            </a:r>
          </a:p>
        </p:txBody>
      </p:sp>
      <p:sp>
        <p:nvSpPr>
          <p:cNvPr id="9229" name="Freeform 13"/>
          <p:cNvSpPr>
            <a:spLocks noChangeArrowheads="1"/>
          </p:cNvSpPr>
          <p:nvPr/>
        </p:nvSpPr>
        <p:spPr bwMode="auto">
          <a:xfrm rot="21240000">
            <a:off x="1430338" y="4594225"/>
            <a:ext cx="125412" cy="254000"/>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9 0 0"/>
              <a:gd name="G13" fmla="*/ 1 0 51712"/>
              <a:gd name="G14" fmla="*/ 1 0 51712"/>
              <a:gd name="G15" fmla="*/ 1 0 51712"/>
              <a:gd name="G16" fmla="cos G14 G15"/>
              <a:gd name="G17" fmla="+- 1 0 0"/>
              <a:gd name="G18" fmla="+- 1 0 0"/>
              <a:gd name="G19" fmla="+- 1 0 0"/>
              <a:gd name="G20" fmla="+- 1 0 0"/>
              <a:gd name="G21" fmla="+- 1 0 0"/>
              <a:gd name="G22" fmla="+- 1 0 0"/>
              <a:gd name="G23" fmla="+- 1 0 0"/>
              <a:gd name="G24" fmla="+- 1 0 0"/>
              <a:gd name="G25" fmla="+- 1 0 0"/>
              <a:gd name="G26" fmla="+- 1 0 0"/>
              <a:gd name="T0" fmla="*/ 2147483647 w 121"/>
              <a:gd name="T1" fmla="*/ 2147483647 h 263"/>
              <a:gd name="T2" fmla="*/ 2147483647 w 121"/>
              <a:gd name="T3" fmla="*/ 2147483647 h 263"/>
              <a:gd name="T4" fmla="*/ 2147483647 w 121"/>
              <a:gd name="T5" fmla="*/ 2147483647 h 263"/>
              <a:gd name="T6" fmla="*/ 2147483647 w 121"/>
              <a:gd name="T7" fmla="*/ 2147483647 h 263"/>
              <a:gd name="T8" fmla="*/ 2147483647 w 121"/>
              <a:gd name="T9" fmla="*/ 2147483647 h 263"/>
              <a:gd name="T10" fmla="*/ 2147483647 w 121"/>
              <a:gd name="T11" fmla="*/ 2147483647 h 263"/>
              <a:gd name="T12" fmla="*/ 2147483647 w 121"/>
              <a:gd name="T13" fmla="*/ 2147483647 h 263"/>
              <a:gd name="T14" fmla="*/ 2147483647 w 121"/>
              <a:gd name="T15" fmla="*/ 2147483647 h 263"/>
              <a:gd name="T16" fmla="*/ 2147483647 w 121"/>
              <a:gd name="T17" fmla="*/ 2147483647 h 263"/>
              <a:gd name="T18" fmla="*/ 2147483647 w 121"/>
              <a:gd name="T19" fmla="*/ 2147483647 h 263"/>
              <a:gd name="T20" fmla="*/ 2147483647 w 121"/>
              <a:gd name="T21" fmla="*/ 2147483647 h 263"/>
              <a:gd name="T22" fmla="*/ 2147483647 w 121"/>
              <a:gd name="T23" fmla="*/ 2147483647 h 263"/>
              <a:gd name="T24" fmla="*/ 0 w 121"/>
              <a:gd name="T25" fmla="*/ 2147483647 h 263"/>
              <a:gd name="T26" fmla="*/ 2147483647 w 121"/>
              <a:gd name="T27" fmla="*/ 2147483647 h 263"/>
              <a:gd name="T28" fmla="*/ 2147483647 w 121"/>
              <a:gd name="T29" fmla="*/ 0 h 263"/>
              <a:gd name="T30" fmla="*/ 2147483647 w 121"/>
              <a:gd name="T31" fmla="*/ 0 h 263"/>
              <a:gd name="T32" fmla="*/ 2147483647 w 121"/>
              <a:gd name="T33" fmla="*/ 2147483647 h 263"/>
              <a:gd name="T34" fmla="*/ 2147483647 w 121"/>
              <a:gd name="T35" fmla="*/ 2147483647 h 263"/>
              <a:gd name="T36" fmla="*/ 2147483647 w 121"/>
              <a:gd name="T37" fmla="*/ 2147483647 h 263"/>
              <a:gd name="T38" fmla="*/ 2147483647 w 121"/>
              <a:gd name="T39" fmla="*/ 2147483647 h 263"/>
              <a:gd name="T40" fmla="*/ 2147483647 w 121"/>
              <a:gd name="T41" fmla="*/ 2147483647 h 263"/>
              <a:gd name="T42" fmla="*/ 2147483647 w 121"/>
              <a:gd name="T43" fmla="*/ 2147483647 h 263"/>
              <a:gd name="T44" fmla="*/ 2147483647 w 121"/>
              <a:gd name="T45" fmla="*/ 2147483647 h 263"/>
              <a:gd name="T46" fmla="*/ 2147483647 w 121"/>
              <a:gd name="T47" fmla="*/ 2147483647 h 263"/>
              <a:gd name="T48" fmla="*/ 2147483647 w 121"/>
              <a:gd name="T49" fmla="*/ 214748364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263">
                <a:moveTo>
                  <a:pt x="121" y="254"/>
                </a:moveTo>
                <a:lnTo>
                  <a:pt x="115" y="258"/>
                </a:lnTo>
                <a:lnTo>
                  <a:pt x="107" y="260"/>
                </a:lnTo>
                <a:lnTo>
                  <a:pt x="99" y="262"/>
                </a:lnTo>
                <a:lnTo>
                  <a:pt x="92" y="263"/>
                </a:lnTo>
                <a:lnTo>
                  <a:pt x="91" y="239"/>
                </a:lnTo>
                <a:lnTo>
                  <a:pt x="86" y="208"/>
                </a:lnTo>
                <a:lnTo>
                  <a:pt x="81" y="174"/>
                </a:lnTo>
                <a:lnTo>
                  <a:pt x="71" y="136"/>
                </a:lnTo>
                <a:lnTo>
                  <a:pt x="59" y="99"/>
                </a:lnTo>
                <a:lnTo>
                  <a:pt x="43" y="64"/>
                </a:lnTo>
                <a:lnTo>
                  <a:pt x="23" y="33"/>
                </a:lnTo>
                <a:lnTo>
                  <a:pt x="0" y="9"/>
                </a:lnTo>
                <a:lnTo>
                  <a:pt x="3" y="2"/>
                </a:lnTo>
                <a:lnTo>
                  <a:pt x="10" y="0"/>
                </a:lnTo>
                <a:lnTo>
                  <a:pt x="17" y="0"/>
                </a:lnTo>
                <a:lnTo>
                  <a:pt x="25" y="1"/>
                </a:lnTo>
                <a:lnTo>
                  <a:pt x="51" y="28"/>
                </a:lnTo>
                <a:lnTo>
                  <a:pt x="72" y="60"/>
                </a:lnTo>
                <a:lnTo>
                  <a:pt x="89" y="95"/>
                </a:lnTo>
                <a:lnTo>
                  <a:pt x="102" y="131"/>
                </a:lnTo>
                <a:lnTo>
                  <a:pt x="112" y="167"/>
                </a:lnTo>
                <a:lnTo>
                  <a:pt x="117" y="200"/>
                </a:lnTo>
                <a:lnTo>
                  <a:pt x="121" y="230"/>
                </a:lnTo>
                <a:lnTo>
                  <a:pt x="121" y="254"/>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0" name="Freeform 14"/>
          <p:cNvSpPr>
            <a:spLocks noChangeArrowheads="1"/>
          </p:cNvSpPr>
          <p:nvPr/>
        </p:nvSpPr>
        <p:spPr bwMode="auto">
          <a:xfrm rot="21240000">
            <a:off x="1052513" y="4645025"/>
            <a:ext cx="458787" cy="327025"/>
          </a:xfrm>
          <a:custGeom>
            <a:avLst/>
            <a:gdLst>
              <a:gd name="G0" fmla="+- 1 0 0"/>
              <a:gd name="G1" fmla="+- 1 0 0"/>
              <a:gd name="G2" fmla="+- 1 0 0"/>
              <a:gd name="G3" fmla="+- 1 0 0"/>
              <a:gd name="G4" fmla="+- 1 0 0"/>
              <a:gd name="G5" fmla="*/ 1 0 51712"/>
              <a:gd name="G6" fmla="cos 54736 G5"/>
              <a:gd name="G7" fmla="*/ 1 0 51712"/>
              <a:gd name="G8" fmla="sin 54963 G7"/>
              <a:gd name="G9" fmla="+- G6 G8 0"/>
              <a:gd name="G10" fmla="+- G9 10800 0"/>
              <a:gd name="G11" fmla="+- 1 0 0"/>
              <a:gd name="G12" fmla="+- 1 0 0"/>
              <a:gd name="G13" fmla="+- 1 0 0"/>
              <a:gd name="G14" fmla="+- 1 0 0"/>
              <a:gd name="G15" fmla="+- 1 0 0"/>
              <a:gd name="G16" fmla="+- 274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63 0 0"/>
              <a:gd name="G33" fmla="+- 142 0 0"/>
              <a:gd name="G34" fmla="+- 1 0 0"/>
              <a:gd name="G35" fmla="+- 1 0 0"/>
              <a:gd name="G36" fmla="+- 1 0 0"/>
              <a:gd name="G37" fmla="+- 1 0 0"/>
              <a:gd name="G38" fmla="+- 1 0 0"/>
              <a:gd name="G39" fmla="+- 1 0 0"/>
              <a:gd name="G40" fmla="+- 1 0 0"/>
              <a:gd name="G41" fmla="+- 1 0 0"/>
              <a:gd name="G42" fmla="+- 1 0 0"/>
              <a:gd name="T0" fmla="*/ 2147483647 w 434"/>
              <a:gd name="T1" fmla="*/ 2147483647 h 341"/>
              <a:gd name="T2" fmla="*/ 2147483647 w 434"/>
              <a:gd name="T3" fmla="*/ 2147483647 h 341"/>
              <a:gd name="T4" fmla="*/ 2147483647 w 434"/>
              <a:gd name="T5" fmla="*/ 2147483647 h 341"/>
              <a:gd name="T6" fmla="*/ 2147483647 w 434"/>
              <a:gd name="T7" fmla="*/ 2147483647 h 341"/>
              <a:gd name="T8" fmla="*/ 2147483647 w 434"/>
              <a:gd name="T9" fmla="*/ 2147483647 h 341"/>
              <a:gd name="T10" fmla="*/ 2147483647 w 434"/>
              <a:gd name="T11" fmla="*/ 2147483647 h 341"/>
              <a:gd name="T12" fmla="*/ 2147483647 w 434"/>
              <a:gd name="T13" fmla="*/ 2147483647 h 341"/>
              <a:gd name="T14" fmla="*/ 2147483647 w 434"/>
              <a:gd name="T15" fmla="*/ 2147483647 h 341"/>
              <a:gd name="T16" fmla="*/ 2147483647 w 434"/>
              <a:gd name="T17" fmla="*/ 2147483647 h 341"/>
              <a:gd name="T18" fmla="*/ 2147483647 w 434"/>
              <a:gd name="T19" fmla="*/ 2147483647 h 341"/>
              <a:gd name="T20" fmla="*/ 2147483647 w 434"/>
              <a:gd name="T21" fmla="*/ 2147483647 h 341"/>
              <a:gd name="T22" fmla="*/ 2147483647 w 434"/>
              <a:gd name="T23" fmla="*/ 2147483647 h 341"/>
              <a:gd name="T24" fmla="*/ 2147483647 w 434"/>
              <a:gd name="T25" fmla="*/ 2147483647 h 341"/>
              <a:gd name="T26" fmla="*/ 2147483647 w 434"/>
              <a:gd name="T27" fmla="*/ 2147483647 h 341"/>
              <a:gd name="T28" fmla="*/ 2147483647 w 434"/>
              <a:gd name="T29" fmla="*/ 2147483647 h 341"/>
              <a:gd name="T30" fmla="*/ 2147483647 w 434"/>
              <a:gd name="T31" fmla="*/ 2147483647 h 341"/>
              <a:gd name="T32" fmla="*/ 2147483647 w 434"/>
              <a:gd name="T33" fmla="*/ 2147483647 h 341"/>
              <a:gd name="T34" fmla="*/ 2147483647 w 434"/>
              <a:gd name="T35" fmla="*/ 2147483647 h 341"/>
              <a:gd name="T36" fmla="*/ 2147483647 w 434"/>
              <a:gd name="T37" fmla="*/ 2147483647 h 341"/>
              <a:gd name="T38" fmla="*/ 2147483647 w 434"/>
              <a:gd name="T39" fmla="*/ 2147483647 h 341"/>
              <a:gd name="T40" fmla="*/ 2147483647 w 434"/>
              <a:gd name="T41" fmla="*/ 2147483647 h 341"/>
              <a:gd name="T42" fmla="*/ 2147483647 w 434"/>
              <a:gd name="T43" fmla="*/ 2147483647 h 341"/>
              <a:gd name="T44" fmla="*/ 2147483647 w 434"/>
              <a:gd name="T45" fmla="*/ 2147483647 h 341"/>
              <a:gd name="T46" fmla="*/ 2147483647 w 434"/>
              <a:gd name="T47" fmla="*/ 2147483647 h 341"/>
              <a:gd name="T48" fmla="*/ 2147483647 w 434"/>
              <a:gd name="T49" fmla="*/ 2147483647 h 341"/>
              <a:gd name="T50" fmla="*/ 2147483647 w 434"/>
              <a:gd name="T51" fmla="*/ 2147483647 h 341"/>
              <a:gd name="T52" fmla="*/ 2147483647 w 434"/>
              <a:gd name="T53" fmla="*/ 2147483647 h 341"/>
              <a:gd name="T54" fmla="*/ 2147483647 w 434"/>
              <a:gd name="T55" fmla="*/ 2147483647 h 341"/>
              <a:gd name="T56" fmla="*/ 0 w 434"/>
              <a:gd name="T57" fmla="*/ 2147483647 h 341"/>
              <a:gd name="T58" fmla="*/ 2147483647 w 434"/>
              <a:gd name="T59" fmla="*/ 0 h 341"/>
              <a:gd name="T60" fmla="*/ 2147483647 w 434"/>
              <a:gd name="T61" fmla="*/ 2147483647 h 341"/>
              <a:gd name="T62" fmla="*/ 2147483647 w 434"/>
              <a:gd name="T63" fmla="*/ 2147483647 h 341"/>
              <a:gd name="T64" fmla="*/ 2147483647 w 434"/>
              <a:gd name="T65" fmla="*/ 2147483647 h 341"/>
              <a:gd name="T66" fmla="*/ 2147483647 w 434"/>
              <a:gd name="T67" fmla="*/ 2147483647 h 341"/>
              <a:gd name="T68" fmla="*/ 2147483647 w 434"/>
              <a:gd name="T69" fmla="*/ 2147483647 h 341"/>
              <a:gd name="T70" fmla="*/ 2147483647 w 434"/>
              <a:gd name="T71" fmla="*/ 2147483647 h 341"/>
              <a:gd name="T72" fmla="*/ 2147483647 w 434"/>
              <a:gd name="T73" fmla="*/ 2147483647 h 341"/>
              <a:gd name="T74" fmla="*/ 2147483647 w 434"/>
              <a:gd name="T75" fmla="*/ 214748364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4" h="341">
                <a:moveTo>
                  <a:pt x="434" y="227"/>
                </a:moveTo>
                <a:lnTo>
                  <a:pt x="427" y="230"/>
                </a:lnTo>
                <a:lnTo>
                  <a:pt x="419" y="228"/>
                </a:lnTo>
                <a:lnTo>
                  <a:pt x="411" y="223"/>
                </a:lnTo>
                <a:lnTo>
                  <a:pt x="405" y="219"/>
                </a:lnTo>
                <a:lnTo>
                  <a:pt x="385" y="227"/>
                </a:lnTo>
                <a:lnTo>
                  <a:pt x="364" y="236"/>
                </a:lnTo>
                <a:lnTo>
                  <a:pt x="342" y="244"/>
                </a:lnTo>
                <a:lnTo>
                  <a:pt x="321" y="252"/>
                </a:lnTo>
                <a:lnTo>
                  <a:pt x="299" y="259"/>
                </a:lnTo>
                <a:lnTo>
                  <a:pt x="277" y="267"/>
                </a:lnTo>
                <a:lnTo>
                  <a:pt x="256" y="274"/>
                </a:lnTo>
                <a:lnTo>
                  <a:pt x="234" y="282"/>
                </a:lnTo>
                <a:lnTo>
                  <a:pt x="212" y="289"/>
                </a:lnTo>
                <a:lnTo>
                  <a:pt x="190" y="297"/>
                </a:lnTo>
                <a:lnTo>
                  <a:pt x="168" y="304"/>
                </a:lnTo>
                <a:lnTo>
                  <a:pt x="147" y="311"/>
                </a:lnTo>
                <a:lnTo>
                  <a:pt x="127" y="319"/>
                </a:lnTo>
                <a:lnTo>
                  <a:pt x="106" y="326"/>
                </a:lnTo>
                <a:lnTo>
                  <a:pt x="86" y="333"/>
                </a:lnTo>
                <a:lnTo>
                  <a:pt x="67" y="341"/>
                </a:lnTo>
                <a:lnTo>
                  <a:pt x="66" y="312"/>
                </a:lnTo>
                <a:lnTo>
                  <a:pt x="61" y="284"/>
                </a:lnTo>
                <a:lnTo>
                  <a:pt x="55" y="258"/>
                </a:lnTo>
                <a:lnTo>
                  <a:pt x="47" y="232"/>
                </a:lnTo>
                <a:lnTo>
                  <a:pt x="38" y="208"/>
                </a:lnTo>
                <a:lnTo>
                  <a:pt x="26" y="185"/>
                </a:lnTo>
                <a:lnTo>
                  <a:pt x="14" y="163"/>
                </a:lnTo>
                <a:lnTo>
                  <a:pt x="0" y="142"/>
                </a:lnTo>
                <a:lnTo>
                  <a:pt x="343" y="0"/>
                </a:lnTo>
                <a:lnTo>
                  <a:pt x="364" y="20"/>
                </a:lnTo>
                <a:lnTo>
                  <a:pt x="381" y="45"/>
                </a:lnTo>
                <a:lnTo>
                  <a:pt x="397" y="72"/>
                </a:lnTo>
                <a:lnTo>
                  <a:pt x="410" y="101"/>
                </a:lnTo>
                <a:lnTo>
                  <a:pt x="420" y="132"/>
                </a:lnTo>
                <a:lnTo>
                  <a:pt x="427" y="163"/>
                </a:lnTo>
                <a:lnTo>
                  <a:pt x="432" y="195"/>
                </a:lnTo>
                <a:lnTo>
                  <a:pt x="434" y="227"/>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1" name="Freeform 15"/>
          <p:cNvSpPr>
            <a:spLocks noChangeArrowheads="1"/>
          </p:cNvSpPr>
          <p:nvPr/>
        </p:nvSpPr>
        <p:spPr bwMode="auto">
          <a:xfrm rot="21240000">
            <a:off x="1017588" y="4824413"/>
            <a:ext cx="92075" cy="204787"/>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51712"/>
              <a:gd name="G12" fmla="*/ 1 14739 25856"/>
              <a:gd name="G13" fmla="*/ 1 48365 11520"/>
              <a:gd name="G14" fmla="*/ G13 1 180"/>
              <a:gd name="G15" fmla="*/ G12 1 G14"/>
              <a:gd name="G16" fmla="+- 10 0 0"/>
              <a:gd name="G17" fmla="+- 16 0 0"/>
              <a:gd name="G18" fmla="*/ 1 0 51712"/>
              <a:gd name="G19" fmla="*/ 1 0 51712"/>
              <a:gd name="G20" fmla="+- 1 0 0"/>
              <a:gd name="G21" fmla="+- 1 0 0"/>
              <a:gd name="G22" fmla="+- 1 0 0"/>
              <a:gd name="G23" fmla="+- 1 0 0"/>
              <a:gd name="G24" fmla="+- 1 0 0"/>
              <a:gd name="G25" fmla="+- 1 0 0"/>
              <a:gd name="G26" fmla="+- 1 0 0"/>
              <a:gd name="G27" fmla="+- 1 0 0"/>
              <a:gd name="T0" fmla="*/ 2147483647 w 88"/>
              <a:gd name="T1" fmla="*/ 2147483647 h 212"/>
              <a:gd name="T2" fmla="*/ 2147483647 w 88"/>
              <a:gd name="T3" fmla="*/ 2147483647 h 212"/>
              <a:gd name="T4" fmla="*/ 2147483647 w 88"/>
              <a:gd name="T5" fmla="*/ 2147483647 h 212"/>
              <a:gd name="T6" fmla="*/ 2147483647 w 88"/>
              <a:gd name="T7" fmla="*/ 2147483647 h 212"/>
              <a:gd name="T8" fmla="*/ 2147483647 w 88"/>
              <a:gd name="T9" fmla="*/ 2147483647 h 212"/>
              <a:gd name="T10" fmla="*/ 2147483647 w 88"/>
              <a:gd name="T11" fmla="*/ 2147483647 h 212"/>
              <a:gd name="T12" fmla="*/ 2147483647 w 88"/>
              <a:gd name="T13" fmla="*/ 2147483647 h 212"/>
              <a:gd name="T14" fmla="*/ 2147483647 w 88"/>
              <a:gd name="T15" fmla="*/ 2147483647 h 212"/>
              <a:gd name="T16" fmla="*/ 2147483647 w 88"/>
              <a:gd name="T17" fmla="*/ 2147483647 h 212"/>
              <a:gd name="T18" fmla="*/ 2147483647 w 88"/>
              <a:gd name="T19" fmla="*/ 2147483647 h 212"/>
              <a:gd name="T20" fmla="*/ 2147483647 w 88"/>
              <a:gd name="T21" fmla="*/ 2147483647 h 212"/>
              <a:gd name="T22" fmla="*/ 2147483647 w 88"/>
              <a:gd name="T23" fmla="*/ 2147483647 h 212"/>
              <a:gd name="T24" fmla="*/ 2147483647 w 88"/>
              <a:gd name="T25" fmla="*/ 2147483647 h 212"/>
              <a:gd name="T26" fmla="*/ 2147483647 w 88"/>
              <a:gd name="T27" fmla="*/ 2147483647 h 212"/>
              <a:gd name="T28" fmla="*/ 0 w 88"/>
              <a:gd name="T29" fmla="*/ 2147483647 h 212"/>
              <a:gd name="T30" fmla="*/ 2147483647 w 88"/>
              <a:gd name="T31" fmla="*/ 2147483647 h 212"/>
              <a:gd name="T32" fmla="*/ 2147483647 w 88"/>
              <a:gd name="T33" fmla="*/ 0 h 212"/>
              <a:gd name="T34" fmla="*/ 2147483647 w 88"/>
              <a:gd name="T35" fmla="*/ 2147483647 h 212"/>
              <a:gd name="T36" fmla="*/ 2147483647 w 88"/>
              <a:gd name="T37" fmla="*/ 2147483647 h 212"/>
              <a:gd name="T38" fmla="*/ 2147483647 w 88"/>
              <a:gd name="T39" fmla="*/ 2147483647 h 212"/>
              <a:gd name="T40" fmla="*/ 2147483647 w 88"/>
              <a:gd name="T41" fmla="*/ 2147483647 h 212"/>
              <a:gd name="T42" fmla="*/ 2147483647 w 88"/>
              <a:gd name="T43" fmla="*/ 2147483647 h 212"/>
              <a:gd name="T44" fmla="*/ 2147483647 w 88"/>
              <a:gd name="T45" fmla="*/ 2147483647 h 212"/>
              <a:gd name="T46" fmla="*/ 2147483647 w 88"/>
              <a:gd name="T47" fmla="*/ 2147483647 h 212"/>
              <a:gd name="T48" fmla="*/ 2147483647 w 88"/>
              <a:gd name="T49" fmla="*/ 214748364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212">
                <a:moveTo>
                  <a:pt x="81" y="212"/>
                </a:moveTo>
                <a:lnTo>
                  <a:pt x="75" y="212"/>
                </a:lnTo>
                <a:lnTo>
                  <a:pt x="71" y="210"/>
                </a:lnTo>
                <a:lnTo>
                  <a:pt x="68" y="207"/>
                </a:lnTo>
                <a:lnTo>
                  <a:pt x="64" y="203"/>
                </a:lnTo>
                <a:lnTo>
                  <a:pt x="71" y="177"/>
                </a:lnTo>
                <a:lnTo>
                  <a:pt x="71" y="148"/>
                </a:lnTo>
                <a:lnTo>
                  <a:pt x="64" y="118"/>
                </a:lnTo>
                <a:lnTo>
                  <a:pt x="54" y="89"/>
                </a:lnTo>
                <a:lnTo>
                  <a:pt x="40" y="64"/>
                </a:lnTo>
                <a:lnTo>
                  <a:pt x="28" y="43"/>
                </a:lnTo>
                <a:lnTo>
                  <a:pt x="16" y="28"/>
                </a:lnTo>
                <a:lnTo>
                  <a:pt x="8" y="22"/>
                </a:lnTo>
                <a:lnTo>
                  <a:pt x="2" y="20"/>
                </a:lnTo>
                <a:lnTo>
                  <a:pt x="0" y="16"/>
                </a:lnTo>
                <a:lnTo>
                  <a:pt x="3" y="10"/>
                </a:lnTo>
                <a:lnTo>
                  <a:pt x="11" y="0"/>
                </a:lnTo>
                <a:lnTo>
                  <a:pt x="32" y="18"/>
                </a:lnTo>
                <a:lnTo>
                  <a:pt x="51" y="41"/>
                </a:lnTo>
                <a:lnTo>
                  <a:pt x="66" y="66"/>
                </a:lnTo>
                <a:lnTo>
                  <a:pt x="77" y="94"/>
                </a:lnTo>
                <a:lnTo>
                  <a:pt x="85" y="124"/>
                </a:lnTo>
                <a:lnTo>
                  <a:pt x="88" y="155"/>
                </a:lnTo>
                <a:lnTo>
                  <a:pt x="86" y="184"/>
                </a:lnTo>
                <a:lnTo>
                  <a:pt x="81" y="212"/>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2" name="Freeform 16"/>
          <p:cNvSpPr>
            <a:spLocks noChangeArrowheads="1"/>
          </p:cNvSpPr>
          <p:nvPr/>
        </p:nvSpPr>
        <p:spPr bwMode="auto">
          <a:xfrm rot="21240000">
            <a:off x="663575" y="4894263"/>
            <a:ext cx="414338" cy="244475"/>
          </a:xfrm>
          <a:custGeom>
            <a:avLst/>
            <a:gdLst>
              <a:gd name="G0" fmla="+- 1 0 0"/>
              <a:gd name="G1" fmla="+- 1 0 0"/>
              <a:gd name="G2" fmla="+- 1 0 0"/>
              <a:gd name="G3" fmla="+- 1 0 0"/>
              <a:gd name="G4" fmla="+- 1 0 0"/>
              <a:gd name="G5" fmla="+- 1 0 0"/>
              <a:gd name="G6" fmla="+- 1 0 0"/>
              <a:gd name="G7" fmla="+- 1 0 0"/>
              <a:gd name="G8" fmla="*/ 1 14739 25856"/>
              <a:gd name="G9" fmla="*/ 1 48365 11520"/>
              <a:gd name="G10" fmla="*/ G9 1 180"/>
              <a:gd name="G11" fmla="*/ G8 1 G10"/>
              <a:gd name="G12" fmla="+- 1 0 0"/>
              <a:gd name="G13" fmla="+- 1 0 0"/>
              <a:gd name="G14" fmla="+- 1 0 0"/>
              <a:gd name="G15" fmla="+- 1 0 0"/>
              <a:gd name="G16" fmla="+- 1 0 0"/>
              <a:gd name="G17" fmla="+- 1 0 0"/>
              <a:gd name="G18" fmla="+- 1 0 0"/>
              <a:gd name="G19" fmla="+- 1 0 0"/>
              <a:gd name="G20" fmla="*/ 1 0 51712"/>
              <a:gd name="G21" fmla="cos 54736 G20"/>
              <a:gd name="G22" fmla="*/ 1 0 51712"/>
              <a:gd name="G23" fmla="sin 54968 G22"/>
              <a:gd name="G24" fmla="+- G21 G23 0"/>
              <a:gd name="G25" fmla="+- G24 1080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51712"/>
              <a:gd name="G39" fmla="*/ 1 14739 25856"/>
              <a:gd name="G40" fmla="*/ 1 48365 11520"/>
              <a:gd name="G41" fmla="*/ G40 1 180"/>
              <a:gd name="G42" fmla="*/ G39 1 G41"/>
              <a:gd name="G43" fmla="+- 145 0 0"/>
              <a:gd name="G44" fmla="+- 1 0 0"/>
              <a:gd name="G45" fmla="+- 1 0 0"/>
              <a:gd name="G46" fmla="+- 1 0 0"/>
              <a:gd name="G47" fmla="+- 1 0 0"/>
              <a:gd name="G48" fmla="+- 1 0 0"/>
              <a:gd name="G49" fmla="+- 1 0 0"/>
              <a:gd name="G50" fmla="+- 1 0 0"/>
              <a:gd name="G51" fmla="+- 1 0 0"/>
              <a:gd name="G52" fmla="+- 1 0 0"/>
              <a:gd name="G53" fmla="+- 1 0 0"/>
              <a:gd name="G54" fmla="+- 1 0 0"/>
              <a:gd name="G55" fmla="*/ 1 0 51712"/>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0" fmla="*/ 2147483647 w 395"/>
              <a:gd name="T1" fmla="*/ 2147483647 h 256"/>
              <a:gd name="T2" fmla="*/ 2147483647 w 395"/>
              <a:gd name="T3" fmla="*/ 2147483647 h 256"/>
              <a:gd name="T4" fmla="*/ 2147483647 w 395"/>
              <a:gd name="T5" fmla="*/ 2147483647 h 256"/>
              <a:gd name="T6" fmla="*/ 2147483647 w 395"/>
              <a:gd name="T7" fmla="*/ 2147483647 h 256"/>
              <a:gd name="T8" fmla="*/ 2147483647 w 395"/>
              <a:gd name="T9" fmla="*/ 2147483647 h 256"/>
              <a:gd name="T10" fmla="*/ 2147483647 w 395"/>
              <a:gd name="T11" fmla="*/ 2147483647 h 256"/>
              <a:gd name="T12" fmla="*/ 2147483647 w 395"/>
              <a:gd name="T13" fmla="*/ 2147483647 h 256"/>
              <a:gd name="T14" fmla="*/ 2147483647 w 395"/>
              <a:gd name="T15" fmla="*/ 2147483647 h 256"/>
              <a:gd name="T16" fmla="*/ 2147483647 w 395"/>
              <a:gd name="T17" fmla="*/ 2147483647 h 256"/>
              <a:gd name="T18" fmla="*/ 2147483647 w 395"/>
              <a:gd name="T19" fmla="*/ 2147483647 h 256"/>
              <a:gd name="T20" fmla="*/ 2147483647 w 395"/>
              <a:gd name="T21" fmla="*/ 2147483647 h 256"/>
              <a:gd name="T22" fmla="*/ 2147483647 w 395"/>
              <a:gd name="T23" fmla="*/ 2147483647 h 256"/>
              <a:gd name="T24" fmla="*/ 2147483647 w 395"/>
              <a:gd name="T25" fmla="*/ 2147483647 h 256"/>
              <a:gd name="T26" fmla="*/ 2147483647 w 395"/>
              <a:gd name="T27" fmla="*/ 2147483647 h 256"/>
              <a:gd name="T28" fmla="*/ 2147483647 w 395"/>
              <a:gd name="T29" fmla="*/ 2147483647 h 256"/>
              <a:gd name="T30" fmla="*/ 2147483647 w 395"/>
              <a:gd name="T31" fmla="*/ 2147483647 h 256"/>
              <a:gd name="T32" fmla="*/ 2147483647 w 395"/>
              <a:gd name="T33" fmla="*/ 2147483647 h 256"/>
              <a:gd name="T34" fmla="*/ 2147483647 w 395"/>
              <a:gd name="T35" fmla="*/ 2147483647 h 256"/>
              <a:gd name="T36" fmla="*/ 2147483647 w 395"/>
              <a:gd name="T37" fmla="*/ 2147483647 h 256"/>
              <a:gd name="T38" fmla="*/ 2147483647 w 395"/>
              <a:gd name="T39" fmla="*/ 2147483647 h 256"/>
              <a:gd name="T40" fmla="*/ 2147483647 w 395"/>
              <a:gd name="T41" fmla="*/ 2147483647 h 256"/>
              <a:gd name="T42" fmla="*/ 2147483647 w 395"/>
              <a:gd name="T43" fmla="*/ 2147483647 h 256"/>
              <a:gd name="T44" fmla="*/ 2147483647 w 395"/>
              <a:gd name="T45" fmla="*/ 2147483647 h 256"/>
              <a:gd name="T46" fmla="*/ 2147483647 w 395"/>
              <a:gd name="T47" fmla="*/ 2147483647 h 256"/>
              <a:gd name="T48" fmla="*/ 2147483647 w 395"/>
              <a:gd name="T49" fmla="*/ 2147483647 h 256"/>
              <a:gd name="T50" fmla="*/ 2147483647 w 395"/>
              <a:gd name="T51" fmla="*/ 2147483647 h 256"/>
              <a:gd name="T52" fmla="*/ 2147483647 w 395"/>
              <a:gd name="T53" fmla="*/ 2147483647 h 256"/>
              <a:gd name="T54" fmla="*/ 2147483647 w 395"/>
              <a:gd name="T55" fmla="*/ 2147483647 h 256"/>
              <a:gd name="T56" fmla="*/ 2147483647 w 395"/>
              <a:gd name="T57" fmla="*/ 2147483647 h 256"/>
              <a:gd name="T58" fmla="*/ 2147483647 w 395"/>
              <a:gd name="T59" fmla="*/ 2147483647 h 256"/>
              <a:gd name="T60" fmla="*/ 2147483647 w 395"/>
              <a:gd name="T61" fmla="*/ 2147483647 h 256"/>
              <a:gd name="T62" fmla="*/ 2147483647 w 395"/>
              <a:gd name="T63" fmla="*/ 2147483647 h 256"/>
              <a:gd name="T64" fmla="*/ 0 w 395"/>
              <a:gd name="T65" fmla="*/ 2147483647 h 256"/>
              <a:gd name="T66" fmla="*/ 2147483647 w 395"/>
              <a:gd name="T67" fmla="*/ 2147483647 h 256"/>
              <a:gd name="T68" fmla="*/ 2147483647 w 395"/>
              <a:gd name="T69" fmla="*/ 2147483647 h 256"/>
              <a:gd name="T70" fmla="*/ 2147483647 w 395"/>
              <a:gd name="T71" fmla="*/ 2147483647 h 256"/>
              <a:gd name="T72" fmla="*/ 2147483647 w 395"/>
              <a:gd name="T73" fmla="*/ 2147483647 h 256"/>
              <a:gd name="T74" fmla="*/ 2147483647 w 395"/>
              <a:gd name="T75" fmla="*/ 2147483647 h 256"/>
              <a:gd name="T76" fmla="*/ 2147483647 w 395"/>
              <a:gd name="T77" fmla="*/ 2147483647 h 256"/>
              <a:gd name="T78" fmla="*/ 2147483647 w 395"/>
              <a:gd name="T79" fmla="*/ 2147483647 h 256"/>
              <a:gd name="T80" fmla="*/ 2147483647 w 395"/>
              <a:gd name="T81" fmla="*/ 2147483647 h 256"/>
              <a:gd name="T82" fmla="*/ 2147483647 w 395"/>
              <a:gd name="T83" fmla="*/ 2147483647 h 256"/>
              <a:gd name="T84" fmla="*/ 2147483647 w 395"/>
              <a:gd name="T85" fmla="*/ 2147483647 h 256"/>
              <a:gd name="T86" fmla="*/ 2147483647 w 395"/>
              <a:gd name="T87" fmla="*/ 2147483647 h 256"/>
              <a:gd name="T88" fmla="*/ 2147483647 w 395"/>
              <a:gd name="T89" fmla="*/ 2147483647 h 256"/>
              <a:gd name="T90" fmla="*/ 2147483647 w 395"/>
              <a:gd name="T91" fmla="*/ 2147483647 h 256"/>
              <a:gd name="T92" fmla="*/ 2147483647 w 395"/>
              <a:gd name="T93" fmla="*/ 2147483647 h 256"/>
              <a:gd name="T94" fmla="*/ 2147483647 w 395"/>
              <a:gd name="T95" fmla="*/ 2147483647 h 256"/>
              <a:gd name="T96" fmla="*/ 2147483647 w 395"/>
              <a:gd name="T97" fmla="*/ 0 h 256"/>
              <a:gd name="T98" fmla="*/ 2147483647 w 395"/>
              <a:gd name="T99" fmla="*/ 2147483647 h 256"/>
              <a:gd name="T100" fmla="*/ 2147483647 w 395"/>
              <a:gd name="T101" fmla="*/ 2147483647 h 256"/>
              <a:gd name="T102" fmla="*/ 2147483647 w 395"/>
              <a:gd name="T103" fmla="*/ 2147483647 h 256"/>
              <a:gd name="T104" fmla="*/ 2147483647 w 395"/>
              <a:gd name="T105" fmla="*/ 2147483647 h 256"/>
              <a:gd name="T106" fmla="*/ 2147483647 w 395"/>
              <a:gd name="T107" fmla="*/ 2147483647 h 256"/>
              <a:gd name="T108" fmla="*/ 2147483647 w 395"/>
              <a:gd name="T109" fmla="*/ 2147483647 h 256"/>
              <a:gd name="T110" fmla="*/ 2147483647 w 395"/>
              <a:gd name="T111" fmla="*/ 2147483647 h 256"/>
              <a:gd name="T112" fmla="*/ 2147483647 w 395"/>
              <a:gd name="T113" fmla="*/ 214748364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5" h="256">
                <a:moveTo>
                  <a:pt x="390" y="124"/>
                </a:moveTo>
                <a:lnTo>
                  <a:pt x="372" y="136"/>
                </a:lnTo>
                <a:lnTo>
                  <a:pt x="356" y="139"/>
                </a:lnTo>
                <a:lnTo>
                  <a:pt x="340" y="137"/>
                </a:lnTo>
                <a:lnTo>
                  <a:pt x="326" y="130"/>
                </a:lnTo>
                <a:lnTo>
                  <a:pt x="311" y="121"/>
                </a:lnTo>
                <a:lnTo>
                  <a:pt x="296" y="112"/>
                </a:lnTo>
                <a:lnTo>
                  <a:pt x="281" y="104"/>
                </a:lnTo>
                <a:lnTo>
                  <a:pt x="264" y="100"/>
                </a:lnTo>
                <a:lnTo>
                  <a:pt x="247" y="98"/>
                </a:lnTo>
                <a:lnTo>
                  <a:pt x="225" y="100"/>
                </a:lnTo>
                <a:lnTo>
                  <a:pt x="202" y="106"/>
                </a:lnTo>
                <a:lnTo>
                  <a:pt x="180" y="117"/>
                </a:lnTo>
                <a:lnTo>
                  <a:pt x="160" y="135"/>
                </a:lnTo>
                <a:lnTo>
                  <a:pt x="145" y="158"/>
                </a:lnTo>
                <a:lnTo>
                  <a:pt x="137" y="189"/>
                </a:lnTo>
                <a:lnTo>
                  <a:pt x="137" y="228"/>
                </a:lnTo>
                <a:lnTo>
                  <a:pt x="129" y="232"/>
                </a:lnTo>
                <a:lnTo>
                  <a:pt x="119" y="235"/>
                </a:lnTo>
                <a:lnTo>
                  <a:pt x="106" y="240"/>
                </a:lnTo>
                <a:lnTo>
                  <a:pt x="92" y="244"/>
                </a:lnTo>
                <a:lnTo>
                  <a:pt x="79" y="249"/>
                </a:lnTo>
                <a:lnTo>
                  <a:pt x="66" y="252"/>
                </a:lnTo>
                <a:lnTo>
                  <a:pt x="54" y="255"/>
                </a:lnTo>
                <a:lnTo>
                  <a:pt x="45" y="256"/>
                </a:lnTo>
                <a:lnTo>
                  <a:pt x="42" y="242"/>
                </a:lnTo>
                <a:lnTo>
                  <a:pt x="37" y="228"/>
                </a:lnTo>
                <a:lnTo>
                  <a:pt x="33" y="214"/>
                </a:lnTo>
                <a:lnTo>
                  <a:pt x="27" y="200"/>
                </a:lnTo>
                <a:lnTo>
                  <a:pt x="21" y="188"/>
                </a:lnTo>
                <a:lnTo>
                  <a:pt x="15" y="174"/>
                </a:lnTo>
                <a:lnTo>
                  <a:pt x="8" y="160"/>
                </a:lnTo>
                <a:lnTo>
                  <a:pt x="0" y="145"/>
                </a:lnTo>
                <a:lnTo>
                  <a:pt x="20" y="137"/>
                </a:lnTo>
                <a:lnTo>
                  <a:pt x="41" y="128"/>
                </a:lnTo>
                <a:lnTo>
                  <a:pt x="63" y="120"/>
                </a:lnTo>
                <a:lnTo>
                  <a:pt x="83" y="111"/>
                </a:lnTo>
                <a:lnTo>
                  <a:pt x="105" y="101"/>
                </a:lnTo>
                <a:lnTo>
                  <a:pt x="127" y="93"/>
                </a:lnTo>
                <a:lnTo>
                  <a:pt x="150" y="84"/>
                </a:lnTo>
                <a:lnTo>
                  <a:pt x="172" y="75"/>
                </a:lnTo>
                <a:lnTo>
                  <a:pt x="194" y="66"/>
                </a:lnTo>
                <a:lnTo>
                  <a:pt x="216" y="56"/>
                </a:lnTo>
                <a:lnTo>
                  <a:pt x="238" y="47"/>
                </a:lnTo>
                <a:lnTo>
                  <a:pt x="259" y="38"/>
                </a:lnTo>
                <a:lnTo>
                  <a:pt x="281" y="29"/>
                </a:lnTo>
                <a:lnTo>
                  <a:pt x="302" y="18"/>
                </a:lnTo>
                <a:lnTo>
                  <a:pt x="323" y="9"/>
                </a:lnTo>
                <a:lnTo>
                  <a:pt x="342" y="0"/>
                </a:lnTo>
                <a:lnTo>
                  <a:pt x="358" y="11"/>
                </a:lnTo>
                <a:lnTo>
                  <a:pt x="371" y="29"/>
                </a:lnTo>
                <a:lnTo>
                  <a:pt x="382" y="48"/>
                </a:lnTo>
                <a:lnTo>
                  <a:pt x="388" y="69"/>
                </a:lnTo>
                <a:lnTo>
                  <a:pt x="393" y="89"/>
                </a:lnTo>
                <a:lnTo>
                  <a:pt x="395" y="106"/>
                </a:lnTo>
                <a:lnTo>
                  <a:pt x="394" y="119"/>
                </a:lnTo>
                <a:lnTo>
                  <a:pt x="390" y="124"/>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3" name="Freeform 17"/>
          <p:cNvSpPr>
            <a:spLocks noChangeArrowheads="1"/>
          </p:cNvSpPr>
          <p:nvPr/>
        </p:nvSpPr>
        <p:spPr bwMode="auto">
          <a:xfrm rot="21240000">
            <a:off x="849313" y="5010150"/>
            <a:ext cx="152400" cy="130175"/>
          </a:xfrm>
          <a:custGeom>
            <a:avLst/>
            <a:gdLst>
              <a:gd name="G0" fmla="+- 1 0 0"/>
              <a:gd name="G1" fmla="+- 1 0 0"/>
              <a:gd name="G2" fmla="+- 1 0 0"/>
              <a:gd name="G3" fmla="+- 1 0 0"/>
              <a:gd name="G4" fmla="*/ 1 0 51712"/>
              <a:gd name="G5" fmla="cos 54736 G4"/>
              <a:gd name="G6" fmla="*/ 1 0 51712"/>
              <a:gd name="G7" fmla="sin 54859 G6"/>
              <a:gd name="G8" fmla="+- G5 G7 0"/>
              <a:gd name="G9" fmla="+- G8 10800 0"/>
              <a:gd name="G10" fmla="+- 1 0 0"/>
              <a:gd name="G11" fmla="+- 1 0 0"/>
              <a:gd name="G12" fmla="+- 1 0 0"/>
              <a:gd name="G13" fmla="+- 1 0 0"/>
              <a:gd name="G14" fmla="+- 1 0 0"/>
              <a:gd name="G15" fmla="+- 1 0 0"/>
              <a:gd name="G16" fmla="+- 1 0 0"/>
              <a:gd name="G17" fmla="+- 1 0 0"/>
              <a:gd name="G18" fmla="+- 1 0 0"/>
              <a:gd name="G19" fmla="+- 1 0 0"/>
              <a:gd name="G20" fmla="+- 1 0 0"/>
              <a:gd name="G21" fmla="*/ 1 0 51712"/>
              <a:gd name="G22" fmla="*/ 1 0 51712"/>
              <a:gd name="T0" fmla="*/ 97 256 1"/>
              <a:gd name="T1" fmla="*/ 0 256 1"/>
              <a:gd name="G23" fmla="+- 0 T0 T1"/>
              <a:gd name="G24" fmla="sin G22 G23"/>
              <a:gd name="G25" fmla="*/ 1 0 51712"/>
              <a:gd name="G26" fmla="+- 40 0 0"/>
              <a:gd name="G27" fmla="+- 71 0 0"/>
              <a:gd name="G28" fmla="*/ 1 0 51712"/>
              <a:gd name="G29" fmla="+- 36 0 0"/>
              <a:gd name="G30" fmla="*/ 1 0 51712"/>
              <a:gd name="G31" fmla="+- 1 0 0"/>
              <a:gd name="G32" fmla="+- 1 0 0"/>
              <a:gd name="G33" fmla="+- 1 0 0"/>
              <a:gd name="G34" fmla="+- 1 0 0"/>
              <a:gd name="G35" fmla="+- 1 0 0"/>
              <a:gd name="G36" fmla="+- 1 0 0"/>
              <a:gd name="G37" fmla="+- 1 0 0"/>
              <a:gd name="G38" fmla="+- 1 0 0"/>
              <a:gd name="G39" fmla="+- 1 0 0"/>
              <a:gd name="T2" fmla="*/ 2147483647 w 146"/>
              <a:gd name="T3" fmla="*/ 2147483647 h 138"/>
              <a:gd name="T4" fmla="*/ 2147483647 w 146"/>
              <a:gd name="T5" fmla="*/ 2147483647 h 138"/>
              <a:gd name="T6" fmla="*/ 2147483647 w 146"/>
              <a:gd name="T7" fmla="*/ 2147483647 h 138"/>
              <a:gd name="T8" fmla="*/ 2147483647 w 146"/>
              <a:gd name="T9" fmla="*/ 2147483647 h 138"/>
              <a:gd name="T10" fmla="*/ 2147483647 w 146"/>
              <a:gd name="T11" fmla="*/ 2147483647 h 138"/>
              <a:gd name="T12" fmla="*/ 2147483647 w 146"/>
              <a:gd name="T13" fmla="*/ 2147483647 h 138"/>
              <a:gd name="T14" fmla="*/ 2147483647 w 146"/>
              <a:gd name="T15" fmla="*/ 2147483647 h 138"/>
              <a:gd name="T16" fmla="*/ 2147483647 w 146"/>
              <a:gd name="T17" fmla="*/ 2147483647 h 138"/>
              <a:gd name="T18" fmla="*/ 2147483647 w 146"/>
              <a:gd name="T19" fmla="*/ 2147483647 h 138"/>
              <a:gd name="T20" fmla="*/ 2147483647 w 146"/>
              <a:gd name="T21" fmla="*/ 2147483647 h 138"/>
              <a:gd name="T22" fmla="*/ 2147483647 w 146"/>
              <a:gd name="T23" fmla="*/ 2147483647 h 138"/>
              <a:gd name="T24" fmla="*/ 2147483647 w 146"/>
              <a:gd name="T25" fmla="*/ 2147483647 h 138"/>
              <a:gd name="T26" fmla="*/ 2147483647 w 146"/>
              <a:gd name="T27" fmla="*/ 2147483647 h 138"/>
              <a:gd name="T28" fmla="*/ 2147483647 w 146"/>
              <a:gd name="T29" fmla="*/ 2147483647 h 138"/>
              <a:gd name="T30" fmla="*/ 2147483647 w 146"/>
              <a:gd name="T31" fmla="*/ 2147483647 h 138"/>
              <a:gd name="T32" fmla="*/ 2147483647 w 146"/>
              <a:gd name="T33" fmla="*/ 2147483647 h 138"/>
              <a:gd name="T34" fmla="*/ 2147483647 w 146"/>
              <a:gd name="T35" fmla="*/ 2147483647 h 138"/>
              <a:gd name="T36" fmla="*/ 2147483647 w 146"/>
              <a:gd name="T37" fmla="*/ 2147483647 h 138"/>
              <a:gd name="T38" fmla="*/ 2147483647 w 146"/>
              <a:gd name="T39" fmla="*/ 2147483647 h 138"/>
              <a:gd name="T40" fmla="*/ 2147483647 w 146"/>
              <a:gd name="T41" fmla="*/ 2147483647 h 138"/>
              <a:gd name="T42" fmla="*/ 0 w 146"/>
              <a:gd name="T43" fmla="*/ 2147483647 h 138"/>
              <a:gd name="T44" fmla="*/ 2147483647 w 146"/>
              <a:gd name="T45" fmla="*/ 2147483647 h 138"/>
              <a:gd name="T46" fmla="*/ 2147483647 w 146"/>
              <a:gd name="T47" fmla="*/ 2147483647 h 138"/>
              <a:gd name="T48" fmla="*/ 2147483647 w 146"/>
              <a:gd name="T49" fmla="*/ 2147483647 h 138"/>
              <a:gd name="T50" fmla="*/ 2147483647 w 146"/>
              <a:gd name="T51" fmla="*/ 2147483647 h 138"/>
              <a:gd name="T52" fmla="*/ 2147483647 w 146"/>
              <a:gd name="T53" fmla="*/ 2147483647 h 138"/>
              <a:gd name="T54" fmla="*/ 2147483647 w 146"/>
              <a:gd name="T55" fmla="*/ 2147483647 h 138"/>
              <a:gd name="T56" fmla="*/ 2147483647 w 146"/>
              <a:gd name="T57" fmla="*/ 0 h 138"/>
              <a:gd name="T58" fmla="*/ 2147483647 w 146"/>
              <a:gd name="T59" fmla="*/ 0 h 138"/>
              <a:gd name="T60" fmla="*/ 2147483647 w 146"/>
              <a:gd name="T61" fmla="*/ 2147483647 h 138"/>
              <a:gd name="T62" fmla="*/ 2147483647 w 146"/>
              <a:gd name="T63" fmla="*/ 2147483647 h 138"/>
              <a:gd name="T64" fmla="*/ 2147483647 w 146"/>
              <a:gd name="T65" fmla="*/ 2147483647 h 138"/>
              <a:gd name="T66" fmla="*/ 2147483647 w 146"/>
              <a:gd name="T67" fmla="*/ 2147483647 h 138"/>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38">
                <a:moveTo>
                  <a:pt x="143" y="30"/>
                </a:moveTo>
                <a:lnTo>
                  <a:pt x="146" y="49"/>
                </a:lnTo>
                <a:lnTo>
                  <a:pt x="145" y="77"/>
                </a:lnTo>
                <a:lnTo>
                  <a:pt x="139" y="104"/>
                </a:lnTo>
                <a:lnTo>
                  <a:pt x="129" y="123"/>
                </a:lnTo>
                <a:lnTo>
                  <a:pt x="118" y="130"/>
                </a:lnTo>
                <a:lnTo>
                  <a:pt x="108" y="133"/>
                </a:lnTo>
                <a:lnTo>
                  <a:pt x="98" y="136"/>
                </a:lnTo>
                <a:lnTo>
                  <a:pt x="86" y="138"/>
                </a:lnTo>
                <a:lnTo>
                  <a:pt x="76" y="138"/>
                </a:lnTo>
                <a:lnTo>
                  <a:pt x="64" y="136"/>
                </a:lnTo>
                <a:lnTo>
                  <a:pt x="53" y="134"/>
                </a:lnTo>
                <a:lnTo>
                  <a:pt x="42" y="131"/>
                </a:lnTo>
                <a:lnTo>
                  <a:pt x="35" y="125"/>
                </a:lnTo>
                <a:lnTo>
                  <a:pt x="29" y="119"/>
                </a:lnTo>
                <a:lnTo>
                  <a:pt x="22" y="112"/>
                </a:lnTo>
                <a:lnTo>
                  <a:pt x="15" y="105"/>
                </a:lnTo>
                <a:lnTo>
                  <a:pt x="9" y="97"/>
                </a:lnTo>
                <a:lnTo>
                  <a:pt x="4" y="88"/>
                </a:lnTo>
                <a:lnTo>
                  <a:pt x="2" y="80"/>
                </a:lnTo>
                <a:lnTo>
                  <a:pt x="0" y="71"/>
                </a:lnTo>
                <a:lnTo>
                  <a:pt x="1" y="52"/>
                </a:lnTo>
                <a:lnTo>
                  <a:pt x="7" y="36"/>
                </a:lnTo>
                <a:lnTo>
                  <a:pt x="15" y="24"/>
                </a:lnTo>
                <a:lnTo>
                  <a:pt x="26" y="13"/>
                </a:lnTo>
                <a:lnTo>
                  <a:pt x="40" y="7"/>
                </a:lnTo>
                <a:lnTo>
                  <a:pt x="56" y="3"/>
                </a:lnTo>
                <a:lnTo>
                  <a:pt x="72" y="0"/>
                </a:lnTo>
                <a:lnTo>
                  <a:pt x="88" y="0"/>
                </a:lnTo>
                <a:lnTo>
                  <a:pt x="105" y="4"/>
                </a:lnTo>
                <a:lnTo>
                  <a:pt x="120" y="9"/>
                </a:lnTo>
                <a:lnTo>
                  <a:pt x="132" y="18"/>
                </a:lnTo>
                <a:lnTo>
                  <a:pt x="143" y="30"/>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4" name="Freeform 18"/>
          <p:cNvSpPr>
            <a:spLocks noChangeArrowheads="1"/>
          </p:cNvSpPr>
          <p:nvPr/>
        </p:nvSpPr>
        <p:spPr bwMode="auto">
          <a:xfrm rot="21240000">
            <a:off x="885825" y="5038725"/>
            <a:ext cx="79375" cy="66675"/>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51712"/>
              <a:gd name="G13" fmla="*/ 1 0 51712"/>
              <a:gd name="T0" fmla="*/ 58 256 1"/>
              <a:gd name="T1" fmla="*/ 0 256 1"/>
              <a:gd name="G14" fmla="+- 0 T0 T1"/>
              <a:gd name="G15" fmla="sin G13 G14"/>
              <a:gd name="G16" fmla="+- 53 0 0"/>
              <a:gd name="G17" fmla="*/ 1 0 51712"/>
              <a:gd name="G18" fmla="+- 38 0 0"/>
              <a:gd name="G19" fmla="*/ 1 0 51712"/>
              <a:gd name="G20" fmla="*/ 1 0 51712"/>
              <a:gd name="G21" fmla="+- 1 0 0"/>
              <a:gd name="G22" fmla="+- 1 0 0"/>
              <a:gd name="G23" fmla="+- 1 0 0"/>
              <a:gd name="G24" fmla="+- 1 0 0"/>
              <a:gd name="G25" fmla="+- 1 0 0"/>
              <a:gd name="G26" fmla="+- 1 0 0"/>
              <a:gd name="G27" fmla="+- 1 0 0"/>
              <a:gd name="G28" fmla="+- 1 0 0"/>
              <a:gd name="G29" fmla="+- 1 0 0"/>
              <a:gd name="G30" fmla="+- 1 0 0"/>
              <a:gd name="T2" fmla="*/ 2147483647 w 78"/>
              <a:gd name="T3" fmla="*/ 2147483647 h 72"/>
              <a:gd name="T4" fmla="*/ 2147483647 w 78"/>
              <a:gd name="T5" fmla="*/ 2147483647 h 72"/>
              <a:gd name="T6" fmla="*/ 2147483647 w 78"/>
              <a:gd name="T7" fmla="*/ 2147483647 h 72"/>
              <a:gd name="T8" fmla="*/ 2147483647 w 78"/>
              <a:gd name="T9" fmla="*/ 2147483647 h 72"/>
              <a:gd name="T10" fmla="*/ 2147483647 w 78"/>
              <a:gd name="T11" fmla="*/ 2147483647 h 72"/>
              <a:gd name="T12" fmla="*/ 2147483647 w 78"/>
              <a:gd name="T13" fmla="*/ 2147483647 h 72"/>
              <a:gd name="T14" fmla="*/ 2147483647 w 78"/>
              <a:gd name="T15" fmla="*/ 2147483647 h 72"/>
              <a:gd name="T16" fmla="*/ 2147483647 w 78"/>
              <a:gd name="T17" fmla="*/ 2147483647 h 72"/>
              <a:gd name="T18" fmla="*/ 2147483647 w 78"/>
              <a:gd name="T19" fmla="*/ 2147483647 h 72"/>
              <a:gd name="T20" fmla="*/ 2147483647 w 78"/>
              <a:gd name="T21" fmla="*/ 2147483647 h 72"/>
              <a:gd name="T22" fmla="*/ 2147483647 w 78"/>
              <a:gd name="T23" fmla="*/ 2147483647 h 72"/>
              <a:gd name="T24" fmla="*/ 2147483647 w 78"/>
              <a:gd name="T25" fmla="*/ 2147483647 h 72"/>
              <a:gd name="T26" fmla="*/ 2147483647 w 78"/>
              <a:gd name="T27" fmla="*/ 2147483647 h 72"/>
              <a:gd name="T28" fmla="*/ 2147483647 w 78"/>
              <a:gd name="T29" fmla="*/ 2147483647 h 72"/>
              <a:gd name="T30" fmla="*/ 2147483647 w 78"/>
              <a:gd name="T31" fmla="*/ 2147483647 h 72"/>
              <a:gd name="T32" fmla="*/ 2147483647 w 78"/>
              <a:gd name="T33" fmla="*/ 2147483647 h 72"/>
              <a:gd name="T34" fmla="*/ 0 w 78"/>
              <a:gd name="T35" fmla="*/ 2147483647 h 72"/>
              <a:gd name="T36" fmla="*/ 2147483647 w 78"/>
              <a:gd name="T37" fmla="*/ 2147483647 h 72"/>
              <a:gd name="T38" fmla="*/ 2147483647 w 78"/>
              <a:gd name="T39" fmla="*/ 2147483647 h 72"/>
              <a:gd name="T40" fmla="*/ 2147483647 w 78"/>
              <a:gd name="T41" fmla="*/ 2147483647 h 72"/>
              <a:gd name="T42" fmla="*/ 2147483647 w 78"/>
              <a:gd name="T43" fmla="*/ 0 h 72"/>
              <a:gd name="T44" fmla="*/ 2147483647 w 78"/>
              <a:gd name="T45" fmla="*/ 0 h 72"/>
              <a:gd name="T46" fmla="*/ 2147483647 w 78"/>
              <a:gd name="T47" fmla="*/ 0 h 72"/>
              <a:gd name="T48" fmla="*/ 2147483647 w 78"/>
              <a:gd name="T49" fmla="*/ 2147483647 h 72"/>
              <a:gd name="T50" fmla="*/ 2147483647 w 78"/>
              <a:gd name="T51" fmla="*/ 2147483647 h 72"/>
              <a:gd name="T52" fmla="*/ 2147483647 w 78"/>
              <a:gd name="T53" fmla="*/ 2147483647 h 72"/>
              <a:gd name="T54" fmla="*/ 2147483647 w 78"/>
              <a:gd name="T55" fmla="*/ 2147483647 h 72"/>
              <a:gd name="T56" fmla="*/ 2147483647 w 78"/>
              <a:gd name="T57" fmla="*/ 2147483647 h 72"/>
              <a:gd name="T58" fmla="*/ 2147483647 w 78"/>
              <a:gd name="T59" fmla="*/ 2147483647 h 72"/>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72">
                <a:moveTo>
                  <a:pt x="76" y="28"/>
                </a:moveTo>
                <a:lnTo>
                  <a:pt x="78" y="38"/>
                </a:lnTo>
                <a:lnTo>
                  <a:pt x="75" y="48"/>
                </a:lnTo>
                <a:lnTo>
                  <a:pt x="73" y="56"/>
                </a:lnTo>
                <a:lnTo>
                  <a:pt x="68" y="62"/>
                </a:lnTo>
                <a:lnTo>
                  <a:pt x="62" y="67"/>
                </a:lnTo>
                <a:lnTo>
                  <a:pt x="55" y="71"/>
                </a:lnTo>
                <a:lnTo>
                  <a:pt x="47" y="72"/>
                </a:lnTo>
                <a:lnTo>
                  <a:pt x="38" y="72"/>
                </a:lnTo>
                <a:lnTo>
                  <a:pt x="32" y="71"/>
                </a:lnTo>
                <a:lnTo>
                  <a:pt x="25" y="68"/>
                </a:lnTo>
                <a:lnTo>
                  <a:pt x="19" y="66"/>
                </a:lnTo>
                <a:lnTo>
                  <a:pt x="13" y="63"/>
                </a:lnTo>
                <a:lnTo>
                  <a:pt x="9" y="58"/>
                </a:lnTo>
                <a:lnTo>
                  <a:pt x="5" y="53"/>
                </a:lnTo>
                <a:lnTo>
                  <a:pt x="3" y="47"/>
                </a:lnTo>
                <a:lnTo>
                  <a:pt x="0" y="38"/>
                </a:lnTo>
                <a:lnTo>
                  <a:pt x="3" y="24"/>
                </a:lnTo>
                <a:lnTo>
                  <a:pt x="11" y="13"/>
                </a:lnTo>
                <a:lnTo>
                  <a:pt x="21" y="5"/>
                </a:lnTo>
                <a:lnTo>
                  <a:pt x="34" y="0"/>
                </a:lnTo>
                <a:lnTo>
                  <a:pt x="41" y="0"/>
                </a:lnTo>
                <a:lnTo>
                  <a:pt x="48" y="0"/>
                </a:lnTo>
                <a:lnTo>
                  <a:pt x="55" y="3"/>
                </a:lnTo>
                <a:lnTo>
                  <a:pt x="60" y="5"/>
                </a:lnTo>
                <a:lnTo>
                  <a:pt x="66" y="10"/>
                </a:lnTo>
                <a:lnTo>
                  <a:pt x="71" y="14"/>
                </a:lnTo>
                <a:lnTo>
                  <a:pt x="74" y="21"/>
                </a:lnTo>
                <a:lnTo>
                  <a:pt x="76" y="28"/>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5" name="Freeform 19"/>
          <p:cNvSpPr>
            <a:spLocks noChangeArrowheads="1"/>
          </p:cNvSpPr>
          <p:nvPr/>
        </p:nvSpPr>
        <p:spPr bwMode="auto">
          <a:xfrm rot="21240000">
            <a:off x="571500" y="5094288"/>
            <a:ext cx="12700" cy="20637"/>
          </a:xfrm>
          <a:custGeom>
            <a:avLst/>
            <a:gdLst>
              <a:gd name="G0" fmla="*/ 1 0 51712"/>
              <a:gd name="G1" fmla="*/ 1 0 51712"/>
              <a:gd name="G2" fmla="+- 17 0 0"/>
              <a:gd name="G3" fmla="*/ 1 0 51712"/>
              <a:gd name="G4" fmla="+- 6 0 0"/>
              <a:gd name="G5" fmla="*/ 1 0 51712"/>
              <a:gd name="G6" fmla="*/ 1 0 51712"/>
              <a:gd name="G7" fmla="*/ 1 0 51712"/>
              <a:gd name="G8" fmla="*/ 1 0 51712"/>
              <a:gd name="G9" fmla="*/ 1 0 51712"/>
              <a:gd name="T0" fmla="*/ 2147483647 w 13"/>
              <a:gd name="T1" fmla="*/ 2147483647 h 22"/>
              <a:gd name="T2" fmla="*/ 2147483647 w 13"/>
              <a:gd name="T3" fmla="*/ 2147483647 h 22"/>
              <a:gd name="T4" fmla="*/ 0 w 13"/>
              <a:gd name="T5" fmla="*/ 2147483647 h 22"/>
              <a:gd name="T6" fmla="*/ 2147483647 w 13"/>
              <a:gd name="T7" fmla="*/ 2147483647 h 22"/>
              <a:gd name="T8" fmla="*/ 2147483647 w 13"/>
              <a:gd name="T9" fmla="*/ 2147483647 h 22"/>
              <a:gd name="T10" fmla="*/ 2147483647 w 13"/>
              <a:gd name="T11" fmla="*/ 0 h 22"/>
              <a:gd name="T12" fmla="*/ 2147483647 w 13"/>
              <a:gd name="T13" fmla="*/ 2147483647 h 22"/>
              <a:gd name="T14" fmla="*/ 2147483647 w 13"/>
              <a:gd name="T15" fmla="*/ 2147483647 h 22"/>
              <a:gd name="T16" fmla="*/ 2147483647 w 13"/>
              <a:gd name="T17" fmla="*/ 2147483647 h 22"/>
              <a:gd name="T18" fmla="*/ 2147483647 w 13"/>
              <a:gd name="T19" fmla="*/ 214748364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2">
                <a:moveTo>
                  <a:pt x="11" y="17"/>
                </a:moveTo>
                <a:lnTo>
                  <a:pt x="6" y="22"/>
                </a:lnTo>
                <a:lnTo>
                  <a:pt x="0" y="17"/>
                </a:lnTo>
                <a:lnTo>
                  <a:pt x="3" y="12"/>
                </a:lnTo>
                <a:lnTo>
                  <a:pt x="7" y="6"/>
                </a:lnTo>
                <a:lnTo>
                  <a:pt x="6" y="0"/>
                </a:lnTo>
                <a:lnTo>
                  <a:pt x="11" y="3"/>
                </a:lnTo>
                <a:lnTo>
                  <a:pt x="13" y="7"/>
                </a:lnTo>
                <a:lnTo>
                  <a:pt x="13" y="13"/>
                </a:lnTo>
                <a:lnTo>
                  <a:pt x="11" y="17"/>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6" name="Freeform 20"/>
          <p:cNvSpPr>
            <a:spLocks noChangeArrowheads="1"/>
          </p:cNvSpPr>
          <p:nvPr/>
        </p:nvSpPr>
        <p:spPr bwMode="auto">
          <a:xfrm rot="21240000">
            <a:off x="909638" y="5057775"/>
            <a:ext cx="31750" cy="28575"/>
          </a:xfrm>
          <a:custGeom>
            <a:avLst/>
            <a:gdLst>
              <a:gd name="G0" fmla="+- 1 0 0"/>
              <a:gd name="G1" fmla="+- 30 0 0"/>
              <a:gd name="G2" fmla="*/ 1 0 51712"/>
              <a:gd name="G3" fmla="+- 18 0 0"/>
              <a:gd name="G4" fmla="+- 10 0 0"/>
              <a:gd name="G5" fmla="*/ 1 0 51712"/>
              <a:gd name="G6" fmla="+- 1 0 0"/>
              <a:gd name="G7" fmla="+- 1 0 0"/>
              <a:gd name="G8" fmla="+- 1 0 0"/>
              <a:gd name="G9" fmla="+- 1 0 0"/>
              <a:gd name="G10" fmla="+- 1 0 0"/>
              <a:gd name="G11" fmla="+- 1 0 0"/>
              <a:gd name="G12" fmla="+- 1 0 0"/>
              <a:gd name="T0" fmla="*/ 2147483647 w 30"/>
              <a:gd name="T1" fmla="*/ 2147483647 h 30"/>
              <a:gd name="T2" fmla="*/ 2147483647 w 30"/>
              <a:gd name="T3" fmla="*/ 2147483647 h 30"/>
              <a:gd name="T4" fmla="*/ 2147483647 w 30"/>
              <a:gd name="T5" fmla="*/ 2147483647 h 30"/>
              <a:gd name="T6" fmla="*/ 0 w 30"/>
              <a:gd name="T7" fmla="*/ 2147483647 h 30"/>
              <a:gd name="T8" fmla="*/ 0 w 30"/>
              <a:gd name="T9" fmla="*/ 2147483647 h 30"/>
              <a:gd name="T10" fmla="*/ 2147483647 w 30"/>
              <a:gd name="T11" fmla="*/ 2147483647 h 30"/>
              <a:gd name="T12" fmla="*/ 2147483647 w 30"/>
              <a:gd name="T13" fmla="*/ 0 h 30"/>
              <a:gd name="T14" fmla="*/ 2147483647 w 30"/>
              <a:gd name="T15" fmla="*/ 2147483647 h 30"/>
              <a:gd name="T16" fmla="*/ 2147483647 w 30"/>
              <a:gd name="T17" fmla="*/ 2147483647 h 30"/>
              <a:gd name="T18" fmla="*/ 2147483647 w 30"/>
              <a:gd name="T19" fmla="*/ 2147483647 h 30"/>
              <a:gd name="T20" fmla="*/ 2147483647 w 30"/>
              <a:gd name="T21" fmla="*/ 2147483647 h 30"/>
              <a:gd name="T22" fmla="*/ 2147483647 w 30"/>
              <a:gd name="T23" fmla="*/ 2147483647 h 30"/>
              <a:gd name="T24" fmla="*/ 2147483647 w 30"/>
              <a:gd name="T25" fmla="*/ 214748364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22" y="30"/>
                </a:moveTo>
                <a:lnTo>
                  <a:pt x="14" y="30"/>
                </a:lnTo>
                <a:lnTo>
                  <a:pt x="6" y="26"/>
                </a:lnTo>
                <a:lnTo>
                  <a:pt x="0" y="18"/>
                </a:lnTo>
                <a:lnTo>
                  <a:pt x="0" y="10"/>
                </a:lnTo>
                <a:lnTo>
                  <a:pt x="4" y="4"/>
                </a:lnTo>
                <a:lnTo>
                  <a:pt x="14" y="0"/>
                </a:lnTo>
                <a:lnTo>
                  <a:pt x="22" y="2"/>
                </a:lnTo>
                <a:lnTo>
                  <a:pt x="27" y="6"/>
                </a:lnTo>
                <a:lnTo>
                  <a:pt x="30" y="13"/>
                </a:lnTo>
                <a:lnTo>
                  <a:pt x="30" y="20"/>
                </a:lnTo>
                <a:lnTo>
                  <a:pt x="27" y="26"/>
                </a:lnTo>
                <a:lnTo>
                  <a:pt x="22" y="30"/>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7" name="Freeform 21"/>
          <p:cNvSpPr>
            <a:spLocks noChangeArrowheads="1"/>
          </p:cNvSpPr>
          <p:nvPr/>
        </p:nvSpPr>
        <p:spPr bwMode="auto">
          <a:xfrm rot="21240000">
            <a:off x="528638" y="5111750"/>
            <a:ext cx="23812" cy="23813"/>
          </a:xfrm>
          <a:custGeom>
            <a:avLst/>
            <a:gdLst>
              <a:gd name="G0" fmla="+- 1 0 0"/>
              <a:gd name="G1" fmla="+- 1 0 0"/>
              <a:gd name="G2" fmla="*/ 1 0 51712"/>
              <a:gd name="G3" fmla="+- 24 0 0"/>
              <a:gd name="G4" fmla="+- 24 0 0"/>
              <a:gd name="G5" fmla="*/ 1 0 51712"/>
              <a:gd name="G6" fmla="+- 1 0 0"/>
              <a:gd name="G7" fmla="+- 1 0 0"/>
              <a:gd name="G8" fmla="+- 1 0 0"/>
              <a:gd name="G9" fmla="+- 1 0 0"/>
              <a:gd name="T0" fmla="*/ 2147483647 w 22"/>
              <a:gd name="T1" fmla="*/ 2147483647 h 24"/>
              <a:gd name="T2" fmla="*/ 2147483647 w 22"/>
              <a:gd name="T3" fmla="*/ 2147483647 h 24"/>
              <a:gd name="T4" fmla="*/ 2147483647 w 22"/>
              <a:gd name="T5" fmla="*/ 2147483647 h 24"/>
              <a:gd name="T6" fmla="*/ 2147483647 w 22"/>
              <a:gd name="T7" fmla="*/ 2147483647 h 24"/>
              <a:gd name="T8" fmla="*/ 0 w 22"/>
              <a:gd name="T9" fmla="*/ 2147483647 h 24"/>
              <a:gd name="T10" fmla="*/ 2147483647 w 22"/>
              <a:gd name="T11" fmla="*/ 2147483647 h 24"/>
              <a:gd name="T12" fmla="*/ 2147483647 w 22"/>
              <a:gd name="T13" fmla="*/ 0 h 24"/>
              <a:gd name="T14" fmla="*/ 2147483647 w 22"/>
              <a:gd name="T15" fmla="*/ 2147483647 h 24"/>
              <a:gd name="T16" fmla="*/ 2147483647 w 22"/>
              <a:gd name="T17" fmla="*/ 2147483647 h 24"/>
              <a:gd name="T18" fmla="*/ 2147483647 w 22"/>
              <a:gd name="T19" fmla="*/ 214748364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4">
                <a:moveTo>
                  <a:pt x="22" y="20"/>
                </a:moveTo>
                <a:lnTo>
                  <a:pt x="18" y="22"/>
                </a:lnTo>
                <a:lnTo>
                  <a:pt x="13" y="23"/>
                </a:lnTo>
                <a:lnTo>
                  <a:pt x="7" y="24"/>
                </a:lnTo>
                <a:lnTo>
                  <a:pt x="0" y="24"/>
                </a:lnTo>
                <a:lnTo>
                  <a:pt x="15" y="1"/>
                </a:lnTo>
                <a:lnTo>
                  <a:pt x="21" y="0"/>
                </a:lnTo>
                <a:lnTo>
                  <a:pt x="22" y="5"/>
                </a:lnTo>
                <a:lnTo>
                  <a:pt x="22" y="13"/>
                </a:lnTo>
                <a:lnTo>
                  <a:pt x="22" y="20"/>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8" name="Freeform 22"/>
          <p:cNvSpPr>
            <a:spLocks noChangeArrowheads="1"/>
          </p:cNvSpPr>
          <p:nvPr/>
        </p:nvSpPr>
        <p:spPr bwMode="auto">
          <a:xfrm rot="21240000">
            <a:off x="371475" y="5129213"/>
            <a:ext cx="284163" cy="127000"/>
          </a:xfrm>
          <a:custGeom>
            <a:avLst/>
            <a:gdLst>
              <a:gd name="G0" fmla="*/ 1 0 51712"/>
              <a:gd name="G1" fmla="*/ 1 0 51712"/>
              <a:gd name="G2" fmla="+- 40 0 0"/>
              <a:gd name="G3" fmla="+- 19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51712"/>
              <a:gd name="G21" fmla="*/ 1 0 51712"/>
              <a:gd name="T0" fmla="*/ 124 256 1"/>
              <a:gd name="T1" fmla="*/ 0 256 1"/>
              <a:gd name="G22" fmla="+- 0 T0 T1"/>
              <a:gd name="G23" fmla="cos G21 G22"/>
              <a:gd name="G24" fmla="+- 116 0 0"/>
              <a:gd name="G25" fmla="+- 107 0 0"/>
              <a:gd name="G26" fmla="*/ 1 0 51712"/>
              <a:gd name="G27" fmla="+- 1 0 0"/>
              <a:gd name="G28" fmla="+- 1 0 0"/>
              <a:gd name="G29" fmla="*/ 1 0 51712"/>
              <a:gd name="G30" fmla="*/ 1 0 51712"/>
              <a:gd name="T2" fmla="*/ 23 256 1"/>
              <a:gd name="T3" fmla="*/ 0 256 1"/>
              <a:gd name="G31" fmla="+- 0 T2 T3"/>
              <a:gd name="G32" fmla="sin G30 G31"/>
              <a:gd name="G33" fmla="*/ 1 0 51712"/>
              <a:gd name="T4" fmla="*/ 2147483647 w 269"/>
              <a:gd name="T5" fmla="*/ 2147483647 h 133"/>
              <a:gd name="T6" fmla="*/ 2147483647 w 269"/>
              <a:gd name="T7" fmla="*/ 2147483647 h 133"/>
              <a:gd name="T8" fmla="*/ 2147483647 w 269"/>
              <a:gd name="T9" fmla="*/ 2147483647 h 133"/>
              <a:gd name="T10" fmla="*/ 2147483647 w 269"/>
              <a:gd name="T11" fmla="*/ 2147483647 h 133"/>
              <a:gd name="T12" fmla="*/ 2147483647 w 269"/>
              <a:gd name="T13" fmla="*/ 2147483647 h 133"/>
              <a:gd name="T14" fmla="*/ 2147483647 w 269"/>
              <a:gd name="T15" fmla="*/ 2147483647 h 133"/>
              <a:gd name="T16" fmla="*/ 2147483647 w 269"/>
              <a:gd name="T17" fmla="*/ 2147483647 h 133"/>
              <a:gd name="T18" fmla="*/ 2147483647 w 269"/>
              <a:gd name="T19" fmla="*/ 2147483647 h 133"/>
              <a:gd name="T20" fmla="*/ 2147483647 w 269"/>
              <a:gd name="T21" fmla="*/ 2147483647 h 133"/>
              <a:gd name="T22" fmla="*/ 2147483647 w 269"/>
              <a:gd name="T23" fmla="*/ 2147483647 h 133"/>
              <a:gd name="T24" fmla="*/ 2147483647 w 269"/>
              <a:gd name="T25" fmla="*/ 2147483647 h 133"/>
              <a:gd name="T26" fmla="*/ 2147483647 w 269"/>
              <a:gd name="T27" fmla="*/ 2147483647 h 133"/>
              <a:gd name="T28" fmla="*/ 2147483647 w 269"/>
              <a:gd name="T29" fmla="*/ 2147483647 h 133"/>
              <a:gd name="T30" fmla="*/ 2147483647 w 269"/>
              <a:gd name="T31" fmla="*/ 2147483647 h 133"/>
              <a:gd name="T32" fmla="*/ 2147483647 w 269"/>
              <a:gd name="T33" fmla="*/ 2147483647 h 133"/>
              <a:gd name="T34" fmla="*/ 2147483647 w 269"/>
              <a:gd name="T35" fmla="*/ 2147483647 h 133"/>
              <a:gd name="T36" fmla="*/ 2147483647 w 269"/>
              <a:gd name="T37" fmla="*/ 2147483647 h 133"/>
              <a:gd name="T38" fmla="*/ 2147483647 w 269"/>
              <a:gd name="T39" fmla="*/ 2147483647 h 133"/>
              <a:gd name="T40" fmla="*/ 2147483647 w 269"/>
              <a:gd name="T41" fmla="*/ 2147483647 h 133"/>
              <a:gd name="T42" fmla="*/ 2147483647 w 269"/>
              <a:gd name="T43" fmla="*/ 2147483647 h 133"/>
              <a:gd name="T44" fmla="*/ 2147483647 w 269"/>
              <a:gd name="T45" fmla="*/ 2147483647 h 133"/>
              <a:gd name="T46" fmla="*/ 2147483647 w 269"/>
              <a:gd name="T47" fmla="*/ 2147483647 h 133"/>
              <a:gd name="T48" fmla="*/ 2147483647 w 269"/>
              <a:gd name="T49" fmla="*/ 2147483647 h 133"/>
              <a:gd name="T50" fmla="*/ 0 w 269"/>
              <a:gd name="T51" fmla="*/ 2147483647 h 133"/>
              <a:gd name="T52" fmla="*/ 2147483647 w 269"/>
              <a:gd name="T53" fmla="*/ 2147483647 h 133"/>
              <a:gd name="T54" fmla="*/ 2147483647 w 269"/>
              <a:gd name="T55" fmla="*/ 0 h 133"/>
              <a:gd name="T56" fmla="*/ 2147483647 w 269"/>
              <a:gd name="T57" fmla="*/ 2147483647 h 133"/>
              <a:gd name="T58" fmla="*/ 2147483647 w 269"/>
              <a:gd name="T59" fmla="*/ 2147483647 h 133"/>
              <a:gd name="T60" fmla="*/ 2147483647 w 269"/>
              <a:gd name="T61" fmla="*/ 2147483647 h 133"/>
              <a:gd name="T62" fmla="*/ 2147483647 w 269"/>
              <a:gd name="T63" fmla="*/ 2147483647 h 133"/>
            </a:gdLst>
            <a:ahLst/>
            <a:cxnLst>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9" h="133">
                <a:moveTo>
                  <a:pt x="269" y="36"/>
                </a:moveTo>
                <a:lnTo>
                  <a:pt x="267" y="40"/>
                </a:lnTo>
                <a:lnTo>
                  <a:pt x="263" y="40"/>
                </a:lnTo>
                <a:lnTo>
                  <a:pt x="258" y="38"/>
                </a:lnTo>
                <a:lnTo>
                  <a:pt x="252" y="36"/>
                </a:lnTo>
                <a:lnTo>
                  <a:pt x="243" y="43"/>
                </a:lnTo>
                <a:lnTo>
                  <a:pt x="233" y="45"/>
                </a:lnTo>
                <a:lnTo>
                  <a:pt x="220" y="45"/>
                </a:lnTo>
                <a:lnTo>
                  <a:pt x="208" y="45"/>
                </a:lnTo>
                <a:lnTo>
                  <a:pt x="197" y="46"/>
                </a:lnTo>
                <a:lnTo>
                  <a:pt x="187" y="50"/>
                </a:lnTo>
                <a:lnTo>
                  <a:pt x="181" y="58"/>
                </a:lnTo>
                <a:lnTo>
                  <a:pt x="177" y="71"/>
                </a:lnTo>
                <a:lnTo>
                  <a:pt x="159" y="74"/>
                </a:lnTo>
                <a:lnTo>
                  <a:pt x="139" y="80"/>
                </a:lnTo>
                <a:lnTo>
                  <a:pt x="119" y="88"/>
                </a:lnTo>
                <a:lnTo>
                  <a:pt x="99" y="98"/>
                </a:lnTo>
                <a:lnTo>
                  <a:pt x="78" y="108"/>
                </a:lnTo>
                <a:lnTo>
                  <a:pt x="58" y="118"/>
                </a:lnTo>
                <a:lnTo>
                  <a:pt x="36" y="127"/>
                </a:lnTo>
                <a:lnTo>
                  <a:pt x="15" y="133"/>
                </a:lnTo>
                <a:lnTo>
                  <a:pt x="10" y="124"/>
                </a:lnTo>
                <a:lnTo>
                  <a:pt x="5" y="116"/>
                </a:lnTo>
                <a:lnTo>
                  <a:pt x="0" y="107"/>
                </a:lnTo>
                <a:lnTo>
                  <a:pt x="3" y="96"/>
                </a:lnTo>
                <a:lnTo>
                  <a:pt x="236" y="0"/>
                </a:lnTo>
                <a:lnTo>
                  <a:pt x="250" y="2"/>
                </a:lnTo>
                <a:lnTo>
                  <a:pt x="259" y="10"/>
                </a:lnTo>
                <a:lnTo>
                  <a:pt x="265" y="23"/>
                </a:lnTo>
                <a:lnTo>
                  <a:pt x="269" y="36"/>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9" name="Freeform 23"/>
          <p:cNvSpPr>
            <a:spLocks noChangeArrowheads="1"/>
          </p:cNvSpPr>
          <p:nvPr/>
        </p:nvSpPr>
        <p:spPr bwMode="auto">
          <a:xfrm rot="21240000">
            <a:off x="787400" y="5156200"/>
            <a:ext cx="404813" cy="666750"/>
          </a:xfrm>
          <a:custGeom>
            <a:avLst/>
            <a:gdLst>
              <a:gd name="G0" fmla="+- 1 0 0"/>
              <a:gd name="G1" fmla="+- 1 0 0"/>
              <a:gd name="G2" fmla="+- 1 0 0"/>
              <a:gd name="G3" fmla="+- 1 0 0"/>
              <a:gd name="G4" fmla="+- 1 0 0"/>
              <a:gd name="G5" fmla="+- 1 0 0"/>
              <a:gd name="G6" fmla="+- 1 0 0"/>
              <a:gd name="G7" fmla="+- 1 0 0"/>
              <a:gd name="G8" fmla="*/ 1 0 51712"/>
              <a:gd name="G9" fmla="cos 54736 G8"/>
              <a:gd name="G10" fmla="*/ 1 0 51712"/>
              <a:gd name="G11" fmla="sin 55422 G10"/>
              <a:gd name="G12" fmla="+- G9 G11 0"/>
              <a:gd name="G13" fmla="+- G12 1080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51712"/>
              <a:gd name="G47" fmla="*/ 1 0 51712"/>
              <a:gd name="T0" fmla="*/ 619 256 1"/>
              <a:gd name="T1" fmla="*/ 0 256 1"/>
              <a:gd name="G48" fmla="+- 0 T0 T1"/>
              <a:gd name="G49" fmla="sin G47 G48"/>
              <a:gd name="G50" fmla="*/ 1 0 51712"/>
              <a:gd name="G51" fmla="+- 617 0 0"/>
              <a:gd name="G52" fmla="*/ 1 0 51712"/>
              <a:gd name="G53" fmla="+- 1 0 0"/>
              <a:gd name="G54" fmla="+- 1 0 0"/>
              <a:gd name="G55" fmla="+- 1 0 0"/>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2" fmla="*/ 2147483647 w 385"/>
              <a:gd name="T3" fmla="*/ 0 h 693"/>
              <a:gd name="T4" fmla="*/ 2147483647 w 385"/>
              <a:gd name="T5" fmla="*/ 2147483647 h 693"/>
              <a:gd name="T6" fmla="*/ 2147483647 w 385"/>
              <a:gd name="T7" fmla="*/ 2147483647 h 693"/>
              <a:gd name="T8" fmla="*/ 2147483647 w 385"/>
              <a:gd name="T9" fmla="*/ 2147483647 h 693"/>
              <a:gd name="T10" fmla="*/ 2147483647 w 385"/>
              <a:gd name="T11" fmla="*/ 2147483647 h 693"/>
              <a:gd name="T12" fmla="*/ 2147483647 w 385"/>
              <a:gd name="T13" fmla="*/ 2147483647 h 693"/>
              <a:gd name="T14" fmla="*/ 2147483647 w 385"/>
              <a:gd name="T15" fmla="*/ 2147483647 h 693"/>
              <a:gd name="T16" fmla="*/ 2147483647 w 385"/>
              <a:gd name="T17" fmla="*/ 2147483647 h 693"/>
              <a:gd name="T18" fmla="*/ 2147483647 w 385"/>
              <a:gd name="T19" fmla="*/ 2147483647 h 693"/>
              <a:gd name="T20" fmla="*/ 2147483647 w 385"/>
              <a:gd name="T21" fmla="*/ 2147483647 h 693"/>
              <a:gd name="T22" fmla="*/ 2147483647 w 385"/>
              <a:gd name="T23" fmla="*/ 2147483647 h 693"/>
              <a:gd name="T24" fmla="*/ 2147483647 w 385"/>
              <a:gd name="T25" fmla="*/ 2147483647 h 693"/>
              <a:gd name="T26" fmla="*/ 2147483647 w 385"/>
              <a:gd name="T27" fmla="*/ 2147483647 h 693"/>
              <a:gd name="T28" fmla="*/ 2147483647 w 385"/>
              <a:gd name="T29" fmla="*/ 2147483647 h 693"/>
              <a:gd name="T30" fmla="*/ 2147483647 w 385"/>
              <a:gd name="T31" fmla="*/ 2147483647 h 693"/>
              <a:gd name="T32" fmla="*/ 2147483647 w 385"/>
              <a:gd name="T33" fmla="*/ 2147483647 h 693"/>
              <a:gd name="T34" fmla="*/ 2147483647 w 385"/>
              <a:gd name="T35" fmla="*/ 2147483647 h 693"/>
              <a:gd name="T36" fmla="*/ 2147483647 w 385"/>
              <a:gd name="T37" fmla="*/ 2147483647 h 693"/>
              <a:gd name="T38" fmla="*/ 2147483647 w 385"/>
              <a:gd name="T39" fmla="*/ 2147483647 h 693"/>
              <a:gd name="T40" fmla="*/ 2147483647 w 385"/>
              <a:gd name="T41" fmla="*/ 2147483647 h 693"/>
              <a:gd name="T42" fmla="*/ 2147483647 w 385"/>
              <a:gd name="T43" fmla="*/ 2147483647 h 693"/>
              <a:gd name="T44" fmla="*/ 2147483647 w 385"/>
              <a:gd name="T45" fmla="*/ 2147483647 h 693"/>
              <a:gd name="T46" fmla="*/ 2147483647 w 385"/>
              <a:gd name="T47" fmla="*/ 2147483647 h 693"/>
              <a:gd name="T48" fmla="*/ 2147483647 w 385"/>
              <a:gd name="T49" fmla="*/ 2147483647 h 693"/>
              <a:gd name="T50" fmla="*/ 2147483647 w 385"/>
              <a:gd name="T51" fmla="*/ 2147483647 h 693"/>
              <a:gd name="T52" fmla="*/ 2147483647 w 385"/>
              <a:gd name="T53" fmla="*/ 2147483647 h 693"/>
              <a:gd name="T54" fmla="*/ 2147483647 w 385"/>
              <a:gd name="T55" fmla="*/ 2147483647 h 693"/>
              <a:gd name="T56" fmla="*/ 2147483647 w 385"/>
              <a:gd name="T57" fmla="*/ 2147483647 h 693"/>
              <a:gd name="T58" fmla="*/ 2147483647 w 385"/>
              <a:gd name="T59" fmla="*/ 2147483647 h 693"/>
              <a:gd name="T60" fmla="*/ 2147483647 w 385"/>
              <a:gd name="T61" fmla="*/ 2147483647 h 693"/>
              <a:gd name="T62" fmla="*/ 2147483647 w 385"/>
              <a:gd name="T63" fmla="*/ 2147483647 h 693"/>
              <a:gd name="T64" fmla="*/ 2147483647 w 385"/>
              <a:gd name="T65" fmla="*/ 2147483647 h 693"/>
              <a:gd name="T66" fmla="*/ 2147483647 w 385"/>
              <a:gd name="T67" fmla="*/ 2147483647 h 693"/>
              <a:gd name="T68" fmla="*/ 2147483647 w 385"/>
              <a:gd name="T69" fmla="*/ 2147483647 h 693"/>
              <a:gd name="T70" fmla="*/ 2147483647 w 385"/>
              <a:gd name="T71" fmla="*/ 2147483647 h 693"/>
              <a:gd name="T72" fmla="*/ 2147483647 w 385"/>
              <a:gd name="T73" fmla="*/ 2147483647 h 693"/>
              <a:gd name="T74" fmla="*/ 2147483647 w 385"/>
              <a:gd name="T75" fmla="*/ 2147483647 h 693"/>
              <a:gd name="T76" fmla="*/ 2147483647 w 385"/>
              <a:gd name="T77" fmla="*/ 2147483647 h 693"/>
              <a:gd name="T78" fmla="*/ 2147483647 w 385"/>
              <a:gd name="T79" fmla="*/ 2147483647 h 693"/>
              <a:gd name="T80" fmla="*/ 2147483647 w 385"/>
              <a:gd name="T81" fmla="*/ 2147483647 h 693"/>
              <a:gd name="T82" fmla="*/ 2147483647 w 385"/>
              <a:gd name="T83" fmla="*/ 2147483647 h 693"/>
              <a:gd name="T84" fmla="*/ 2147483647 w 385"/>
              <a:gd name="T85" fmla="*/ 2147483647 h 693"/>
              <a:gd name="T86" fmla="*/ 2147483647 w 385"/>
              <a:gd name="T87" fmla="*/ 2147483647 h 693"/>
              <a:gd name="T88" fmla="*/ 2147483647 w 385"/>
              <a:gd name="T89" fmla="*/ 2147483647 h 693"/>
              <a:gd name="T90" fmla="*/ 0 w 385"/>
              <a:gd name="T91" fmla="*/ 2147483647 h 693"/>
              <a:gd name="T92" fmla="*/ 2147483647 w 385"/>
              <a:gd name="T93" fmla="*/ 2147483647 h 693"/>
              <a:gd name="T94" fmla="*/ 2147483647 w 385"/>
              <a:gd name="T95" fmla="*/ 2147483647 h 693"/>
              <a:gd name="T96" fmla="*/ 2147483647 w 385"/>
              <a:gd name="T97" fmla="*/ 2147483647 h 693"/>
              <a:gd name="T98" fmla="*/ 2147483647 w 385"/>
              <a:gd name="T99" fmla="*/ 2147483647 h 693"/>
              <a:gd name="T100" fmla="*/ 2147483647 w 385"/>
              <a:gd name="T101" fmla="*/ 2147483647 h 693"/>
              <a:gd name="T102" fmla="*/ 2147483647 w 385"/>
              <a:gd name="T103" fmla="*/ 2147483647 h 693"/>
              <a:gd name="T104" fmla="*/ 2147483647 w 385"/>
              <a:gd name="T105" fmla="*/ 2147483647 h 693"/>
              <a:gd name="T106" fmla="*/ 2147483647 w 385"/>
              <a:gd name="T107" fmla="*/ 0 h 693"/>
              <a:gd name="T108" fmla="*/ 2147483647 w 385"/>
              <a:gd name="T109" fmla="*/ 2147483647 h 693"/>
              <a:gd name="T110" fmla="*/ 2147483647 w 385"/>
              <a:gd name="T111" fmla="*/ 2147483647 h 693"/>
              <a:gd name="T112" fmla="*/ 2147483647 w 385"/>
              <a:gd name="T113" fmla="*/ 2147483647 h 693"/>
              <a:gd name="T114" fmla="*/ 2147483647 w 385"/>
              <a:gd name="T115" fmla="*/ 2147483647 h 693"/>
              <a:gd name="T116" fmla="*/ 2147483647 w 385"/>
              <a:gd name="T117" fmla="*/ 2147483647 h 693"/>
              <a:gd name="T118" fmla="*/ 2147483647 w 385"/>
              <a:gd name="T119" fmla="*/ 2147483647 h 693"/>
              <a:gd name="T120" fmla="*/ 2147483647 w 385"/>
              <a:gd name="T121" fmla="*/ 2147483647 h 693"/>
              <a:gd name="T122" fmla="*/ 2147483647 w 385"/>
              <a:gd name="T123" fmla="*/ 0 h 693"/>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5" h="693">
                <a:moveTo>
                  <a:pt x="210" y="0"/>
                </a:moveTo>
                <a:lnTo>
                  <a:pt x="232" y="85"/>
                </a:lnTo>
                <a:lnTo>
                  <a:pt x="255" y="172"/>
                </a:lnTo>
                <a:lnTo>
                  <a:pt x="278" y="260"/>
                </a:lnTo>
                <a:lnTo>
                  <a:pt x="301" y="349"/>
                </a:lnTo>
                <a:lnTo>
                  <a:pt x="324" y="436"/>
                </a:lnTo>
                <a:lnTo>
                  <a:pt x="347" y="523"/>
                </a:lnTo>
                <a:lnTo>
                  <a:pt x="367" y="606"/>
                </a:lnTo>
                <a:lnTo>
                  <a:pt x="385" y="686"/>
                </a:lnTo>
                <a:lnTo>
                  <a:pt x="380" y="690"/>
                </a:lnTo>
                <a:lnTo>
                  <a:pt x="375" y="691"/>
                </a:lnTo>
                <a:lnTo>
                  <a:pt x="369" y="693"/>
                </a:lnTo>
                <a:lnTo>
                  <a:pt x="364" y="693"/>
                </a:lnTo>
                <a:lnTo>
                  <a:pt x="358" y="693"/>
                </a:lnTo>
                <a:lnTo>
                  <a:pt x="352" y="691"/>
                </a:lnTo>
                <a:lnTo>
                  <a:pt x="347" y="690"/>
                </a:lnTo>
                <a:lnTo>
                  <a:pt x="343" y="686"/>
                </a:lnTo>
                <a:lnTo>
                  <a:pt x="334" y="656"/>
                </a:lnTo>
                <a:lnTo>
                  <a:pt x="317" y="598"/>
                </a:lnTo>
                <a:lnTo>
                  <a:pt x="298" y="517"/>
                </a:lnTo>
                <a:lnTo>
                  <a:pt x="275" y="424"/>
                </a:lnTo>
                <a:lnTo>
                  <a:pt x="249" y="323"/>
                </a:lnTo>
                <a:lnTo>
                  <a:pt x="224" y="225"/>
                </a:lnTo>
                <a:lnTo>
                  <a:pt x="200" y="137"/>
                </a:lnTo>
                <a:lnTo>
                  <a:pt x="178" y="65"/>
                </a:lnTo>
                <a:lnTo>
                  <a:pt x="168" y="63"/>
                </a:lnTo>
                <a:lnTo>
                  <a:pt x="161" y="69"/>
                </a:lnTo>
                <a:lnTo>
                  <a:pt x="154" y="79"/>
                </a:lnTo>
                <a:lnTo>
                  <a:pt x="147" y="87"/>
                </a:lnTo>
                <a:lnTo>
                  <a:pt x="134" y="156"/>
                </a:lnTo>
                <a:lnTo>
                  <a:pt x="122" y="222"/>
                </a:lnTo>
                <a:lnTo>
                  <a:pt x="109" y="286"/>
                </a:lnTo>
                <a:lnTo>
                  <a:pt x="96" y="351"/>
                </a:lnTo>
                <a:lnTo>
                  <a:pt x="84" y="414"/>
                </a:lnTo>
                <a:lnTo>
                  <a:pt x="71" y="478"/>
                </a:lnTo>
                <a:lnTo>
                  <a:pt x="57" y="543"/>
                </a:lnTo>
                <a:lnTo>
                  <a:pt x="43" y="611"/>
                </a:lnTo>
                <a:lnTo>
                  <a:pt x="38" y="613"/>
                </a:lnTo>
                <a:lnTo>
                  <a:pt x="32" y="615"/>
                </a:lnTo>
                <a:lnTo>
                  <a:pt x="26" y="616"/>
                </a:lnTo>
                <a:lnTo>
                  <a:pt x="20" y="618"/>
                </a:lnTo>
                <a:lnTo>
                  <a:pt x="15" y="619"/>
                </a:lnTo>
                <a:lnTo>
                  <a:pt x="9" y="619"/>
                </a:lnTo>
                <a:lnTo>
                  <a:pt x="4" y="619"/>
                </a:lnTo>
                <a:lnTo>
                  <a:pt x="0" y="617"/>
                </a:lnTo>
                <a:lnTo>
                  <a:pt x="4" y="594"/>
                </a:lnTo>
                <a:lnTo>
                  <a:pt x="17" y="533"/>
                </a:lnTo>
                <a:lnTo>
                  <a:pt x="35" y="444"/>
                </a:lnTo>
                <a:lnTo>
                  <a:pt x="58" y="341"/>
                </a:lnTo>
                <a:lnTo>
                  <a:pt x="81" y="233"/>
                </a:lnTo>
                <a:lnTo>
                  <a:pt x="103" y="132"/>
                </a:lnTo>
                <a:lnTo>
                  <a:pt x="122" y="51"/>
                </a:lnTo>
                <a:lnTo>
                  <a:pt x="134" y="0"/>
                </a:lnTo>
                <a:lnTo>
                  <a:pt x="145" y="5"/>
                </a:lnTo>
                <a:lnTo>
                  <a:pt x="156" y="8"/>
                </a:lnTo>
                <a:lnTo>
                  <a:pt x="167" y="10"/>
                </a:lnTo>
                <a:lnTo>
                  <a:pt x="178" y="10"/>
                </a:lnTo>
                <a:lnTo>
                  <a:pt x="187" y="8"/>
                </a:lnTo>
                <a:lnTo>
                  <a:pt x="197" y="5"/>
                </a:lnTo>
                <a:lnTo>
                  <a:pt x="203" y="3"/>
                </a:lnTo>
                <a:lnTo>
                  <a:pt x="210" y="0"/>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40" name="Freeform 24"/>
          <p:cNvSpPr>
            <a:spLocks noChangeArrowheads="1"/>
          </p:cNvSpPr>
          <p:nvPr/>
        </p:nvSpPr>
        <p:spPr bwMode="auto">
          <a:xfrm rot="21240000">
            <a:off x="666750" y="5454650"/>
            <a:ext cx="57150" cy="17463"/>
          </a:xfrm>
          <a:custGeom>
            <a:avLst/>
            <a:gdLst>
              <a:gd name="G0" fmla="+- 1 0 0"/>
              <a:gd name="G1" fmla="+- 1 0 0"/>
              <a:gd name="G2" fmla="+- 1 0 0"/>
              <a:gd name="G3" fmla="+- 1 0 0"/>
              <a:gd name="G4" fmla="+- 1 0 0"/>
              <a:gd name="G5" fmla="+- 1 0 0"/>
              <a:gd name="G6" fmla="*/ 1 0 51712"/>
              <a:gd name="G7" fmla="+- 17 0 0"/>
              <a:gd name="G8" fmla="+- 16 0 0"/>
              <a:gd name="G9" fmla="*/ 1 0 51712"/>
              <a:gd name="G10" fmla="*/ 1 0 51712"/>
              <a:gd name="G11" fmla="*/ 1 0 51712"/>
              <a:gd name="G12" fmla="sin G10 G11"/>
              <a:gd name="G13" fmla="*/ 1 0 51712"/>
              <a:gd name="G14" fmla="+- 1 0 0"/>
              <a:gd name="G15" fmla="+- 1 0 0"/>
              <a:gd name="G16" fmla="+- 1 0 0"/>
              <a:gd name="G17" fmla="+- 1 0 0"/>
              <a:gd name="G18" fmla="+- 1 0 0"/>
              <a:gd name="G19" fmla="+- 1 0 0"/>
              <a:gd name="T0" fmla="*/ 2147483647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0 w 53"/>
              <a:gd name="T17" fmla="*/ 2147483647 h 19"/>
              <a:gd name="T18" fmla="*/ 2147483647 w 53"/>
              <a:gd name="T19" fmla="*/ 2147483647 h 19"/>
              <a:gd name="T20" fmla="*/ 2147483647 w 53"/>
              <a:gd name="T21" fmla="*/ 0 h 19"/>
              <a:gd name="T22" fmla="*/ 2147483647 w 53"/>
              <a:gd name="T23" fmla="*/ 0 h 19"/>
              <a:gd name="T24" fmla="*/ 2147483647 w 53"/>
              <a:gd name="T25" fmla="*/ 0 h 19"/>
              <a:gd name="T26" fmla="*/ 2147483647 w 53"/>
              <a:gd name="T27" fmla="*/ 0 h 19"/>
              <a:gd name="T28" fmla="*/ 2147483647 w 53"/>
              <a:gd name="T29" fmla="*/ 2147483647 h 19"/>
              <a:gd name="T30" fmla="*/ 2147483647 w 53"/>
              <a:gd name="T31" fmla="*/ 2147483647 h 19"/>
              <a:gd name="T32" fmla="*/ 2147483647 w 53"/>
              <a:gd name="T33" fmla="*/ 2147483647 h 19"/>
              <a:gd name="T34" fmla="*/ 2147483647 w 53"/>
              <a:gd name="T35" fmla="*/ 214748364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9">
                <a:moveTo>
                  <a:pt x="53" y="8"/>
                </a:moveTo>
                <a:lnTo>
                  <a:pt x="49" y="13"/>
                </a:lnTo>
                <a:lnTo>
                  <a:pt x="43" y="16"/>
                </a:lnTo>
                <a:lnTo>
                  <a:pt x="37" y="17"/>
                </a:lnTo>
                <a:lnTo>
                  <a:pt x="30" y="19"/>
                </a:lnTo>
                <a:lnTo>
                  <a:pt x="23" y="19"/>
                </a:lnTo>
                <a:lnTo>
                  <a:pt x="15" y="19"/>
                </a:lnTo>
                <a:lnTo>
                  <a:pt x="7" y="17"/>
                </a:lnTo>
                <a:lnTo>
                  <a:pt x="0" y="16"/>
                </a:lnTo>
                <a:lnTo>
                  <a:pt x="3" y="1"/>
                </a:lnTo>
                <a:lnTo>
                  <a:pt x="9" y="0"/>
                </a:lnTo>
                <a:lnTo>
                  <a:pt x="16" y="0"/>
                </a:lnTo>
                <a:lnTo>
                  <a:pt x="23" y="0"/>
                </a:lnTo>
                <a:lnTo>
                  <a:pt x="30" y="0"/>
                </a:lnTo>
                <a:lnTo>
                  <a:pt x="36" y="1"/>
                </a:lnTo>
                <a:lnTo>
                  <a:pt x="42" y="2"/>
                </a:lnTo>
                <a:lnTo>
                  <a:pt x="47" y="5"/>
                </a:lnTo>
                <a:lnTo>
                  <a:pt x="53" y="8"/>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924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295400"/>
            <a:ext cx="2133600" cy="16589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9242" name="Rectangle 26"/>
          <p:cNvSpPr>
            <a:spLocks noChangeArrowheads="1"/>
          </p:cNvSpPr>
          <p:nvPr/>
        </p:nvSpPr>
        <p:spPr bwMode="auto">
          <a:xfrm>
            <a:off x="152400" y="6049962"/>
            <a:ext cx="3124200" cy="350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360" tIns="44280" rIns="90360" bIns="44280">
            <a:spAutoFit/>
          </a:bodyPr>
          <a:lstStyle/>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Derived from: RM-ODP, ISO 10746</a:t>
            </a:r>
          </a:p>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Compliant with IEEE 1471 and ISO 42010</a:t>
            </a:r>
          </a:p>
        </p:txBody>
      </p:sp>
      <p:sp>
        <p:nvSpPr>
          <p:cNvPr id="2" name="Date Placeholder 1">
            <a:extLst>
              <a:ext uri="{FF2B5EF4-FFF2-40B4-BE49-F238E27FC236}">
                <a16:creationId xmlns:a16="http://schemas.microsoft.com/office/drawing/2014/main" id="{3B59C952-F598-1A4E-AC2B-516642BC35D9}"/>
              </a:ext>
            </a:extLst>
          </p:cNvPr>
          <p:cNvSpPr>
            <a:spLocks noGrp="1"/>
          </p:cNvSpPr>
          <p:nvPr>
            <p:ph type="dt" sz="half" idx="2"/>
          </p:nvPr>
        </p:nvSpPr>
        <p:spPr/>
        <p:txBody>
          <a:bodyPr/>
          <a:lstStyle/>
          <a:p>
            <a:r>
              <a:rPr lang="en-US"/>
              <a:t>20 Mar 2023</a:t>
            </a:r>
            <a:endParaRPr lang="en-US" dirty="0"/>
          </a:p>
        </p:txBody>
      </p:sp>
    </p:spTree>
    <p:extLst>
      <p:ext uri="{BB962C8B-B14F-4D97-AF65-F5344CB8AC3E}">
        <p14:creationId xmlns:p14="http://schemas.microsoft.com/office/powerpoint/2010/main" val="201670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F1AEB-8AB7-0347-80E5-437537FA4A3F}"/>
              </a:ext>
            </a:extLst>
          </p:cNvPr>
          <p:cNvSpPr>
            <a:spLocks noGrp="1"/>
          </p:cNvSpPr>
          <p:nvPr>
            <p:ph type="title"/>
          </p:nvPr>
        </p:nvSpPr>
        <p:spPr/>
        <p:txBody>
          <a:bodyPr/>
          <a:lstStyle/>
          <a:p>
            <a:r>
              <a:rPr lang="en-US" altLang="en-US" sz="2800" kern="1200" dirty="0">
                <a:latin typeface="Arial" charset="0"/>
                <a:ea typeface="ＭＳ Ｐゴシック" charset="0"/>
              </a:rPr>
              <a:t>Comments on Physical / Structural View</a:t>
            </a:r>
            <a:br>
              <a:rPr lang="en-US" altLang="en-US" sz="2800" kern="1200" dirty="0">
                <a:latin typeface="Arial" charset="0"/>
                <a:ea typeface="ＭＳ Ｐゴシック" charset="0"/>
              </a:rPr>
            </a:br>
            <a:r>
              <a:rPr lang="en-US" altLang="en-US" sz="2800" kern="1200" dirty="0">
                <a:latin typeface="Arial" charset="0"/>
                <a:ea typeface="ＭＳ Ｐゴシック" charset="0"/>
              </a:rPr>
              <a:t>(and other Physical Views)</a:t>
            </a:r>
            <a:endParaRPr lang="en-US" dirty="0"/>
          </a:p>
        </p:txBody>
      </p:sp>
      <p:sp>
        <p:nvSpPr>
          <p:cNvPr id="3" name="Content Placeholder 2">
            <a:extLst>
              <a:ext uri="{FF2B5EF4-FFF2-40B4-BE49-F238E27FC236}">
                <a16:creationId xmlns:a16="http://schemas.microsoft.com/office/drawing/2014/main" id="{9A4233E3-5DE1-E140-9213-9B71DB6AEF27}"/>
              </a:ext>
            </a:extLst>
          </p:cNvPr>
          <p:cNvSpPr>
            <a:spLocks noGrp="1"/>
          </p:cNvSpPr>
          <p:nvPr>
            <p:ph idx="1"/>
          </p:nvPr>
        </p:nvSpPr>
        <p:spPr>
          <a:xfrm>
            <a:off x="457200" y="1417638"/>
            <a:ext cx="8229600" cy="4525963"/>
          </a:xfrm>
        </p:spPr>
        <p:txBody>
          <a:bodyPr/>
          <a:lstStyle/>
          <a:p>
            <a:r>
              <a:rPr lang="en-US" dirty="0"/>
              <a:t>Physical / Structural view can be directly related to the Connectivity Views</a:t>
            </a:r>
          </a:p>
          <a:p>
            <a:pPr lvl="1"/>
            <a:r>
              <a:rPr lang="en-US" dirty="0"/>
              <a:t>Same sets of Nodes, different Connector types, different flows (energetic), different attributes</a:t>
            </a:r>
          </a:p>
          <a:p>
            <a:pPr lvl="1"/>
            <a:r>
              <a:rPr lang="en-US" dirty="0"/>
              <a:t>The same representation may be used (for crude mechanical drawings)</a:t>
            </a:r>
          </a:p>
          <a:p>
            <a:pPr lvl="1"/>
            <a:r>
              <a:rPr lang="en-US" dirty="0"/>
              <a:t>The Mechanical Engineering world has its own preferred representations and specialized analyses</a:t>
            </a:r>
          </a:p>
          <a:p>
            <a:r>
              <a:rPr lang="en-US" dirty="0"/>
              <a:t>Physical / Thermal &amp; Power views may also be similarly modeled using PPT diagrams</a:t>
            </a:r>
          </a:p>
          <a:p>
            <a:pPr lvl="1"/>
            <a:r>
              <a:rPr lang="en-US" dirty="0"/>
              <a:t>Nodes are the same, but different attributes are relevant</a:t>
            </a:r>
          </a:p>
          <a:p>
            <a:pPr lvl="1"/>
            <a:r>
              <a:rPr lang="en-US" dirty="0"/>
              <a:t>Value of these specific representations, except as a way to relate the different views seems questionable</a:t>
            </a:r>
          </a:p>
          <a:p>
            <a:r>
              <a:rPr lang="en-US" dirty="0"/>
              <a:t>Physical / Propulsion, Magnetic, Gravitational and other views also require different views of these energetic processes</a:t>
            </a:r>
          </a:p>
        </p:txBody>
      </p:sp>
      <p:sp>
        <p:nvSpPr>
          <p:cNvPr id="4" name="Date Placeholder 3">
            <a:extLst>
              <a:ext uri="{FF2B5EF4-FFF2-40B4-BE49-F238E27FC236}">
                <a16:creationId xmlns:a16="http://schemas.microsoft.com/office/drawing/2014/main" id="{831B0EA8-6BD2-1942-8DAB-FDEA13C270F2}"/>
              </a:ext>
            </a:extLst>
          </p:cNvPr>
          <p:cNvSpPr>
            <a:spLocks noGrp="1"/>
          </p:cNvSpPr>
          <p:nvPr>
            <p:ph type="dt" sz="half" idx="10"/>
          </p:nvPr>
        </p:nvSpPr>
        <p:spPr/>
        <p:txBody>
          <a:bodyPr/>
          <a:lstStyle/>
          <a:p>
            <a:r>
              <a:rPr lang="en-US"/>
              <a:t>20 Mar 2023</a:t>
            </a:r>
            <a:endParaRPr lang="en-US" dirty="0"/>
          </a:p>
        </p:txBody>
      </p:sp>
    </p:spTree>
    <p:extLst>
      <p:ext uri="{BB962C8B-B14F-4D97-AF65-F5344CB8AC3E}">
        <p14:creationId xmlns:p14="http://schemas.microsoft.com/office/powerpoint/2010/main" val="18034430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4918A-0C3F-5A47-BF52-90132F01BCCB}"/>
              </a:ext>
            </a:extLst>
          </p:cNvPr>
          <p:cNvSpPr>
            <a:spLocks noGrp="1"/>
          </p:cNvSpPr>
          <p:nvPr>
            <p:ph type="title"/>
          </p:nvPr>
        </p:nvSpPr>
        <p:spPr>
          <a:xfrm>
            <a:off x="457200" y="0"/>
            <a:ext cx="8229600" cy="792162"/>
          </a:xfrm>
        </p:spPr>
        <p:txBody>
          <a:bodyPr/>
          <a:lstStyle/>
          <a:p>
            <a:r>
              <a:rPr lang="en-US" altLang="en-US" sz="2400" kern="1200" dirty="0">
                <a:latin typeface="Arial" charset="0"/>
                <a:ea typeface="ＭＳ Ｐゴシック" charset="0"/>
              </a:rPr>
              <a:t>Proposal for Physical / Structural View</a:t>
            </a:r>
            <a:br>
              <a:rPr lang="en-US" altLang="en-US" sz="2400" kern="1200" dirty="0">
                <a:latin typeface="Arial" charset="0"/>
                <a:ea typeface="ＭＳ Ｐゴシック" charset="0"/>
              </a:rPr>
            </a:br>
            <a:r>
              <a:rPr lang="en-US" altLang="en-US" sz="2400" kern="1200" dirty="0">
                <a:latin typeface="Arial" charset="0"/>
                <a:ea typeface="ＭＳ Ｐゴシック" charset="0"/>
              </a:rPr>
              <a:t>(and other Physical Views)</a:t>
            </a:r>
            <a:endParaRPr lang="en-US" dirty="0"/>
          </a:p>
        </p:txBody>
      </p:sp>
      <p:sp>
        <p:nvSpPr>
          <p:cNvPr id="3" name="Content Placeholder 2">
            <a:extLst>
              <a:ext uri="{FF2B5EF4-FFF2-40B4-BE49-F238E27FC236}">
                <a16:creationId xmlns:a16="http://schemas.microsoft.com/office/drawing/2014/main" id="{60DC8C70-8CF6-D545-A0D6-26512356F7A4}"/>
              </a:ext>
            </a:extLst>
          </p:cNvPr>
          <p:cNvSpPr>
            <a:spLocks noGrp="1"/>
          </p:cNvSpPr>
          <p:nvPr>
            <p:ph idx="1"/>
          </p:nvPr>
        </p:nvSpPr>
        <p:spPr>
          <a:xfrm>
            <a:off x="457200" y="1166018"/>
            <a:ext cx="8229600" cy="4525963"/>
          </a:xfrm>
        </p:spPr>
        <p:txBody>
          <a:bodyPr/>
          <a:lstStyle/>
          <a:p>
            <a:r>
              <a:rPr lang="en-US" dirty="0"/>
              <a:t>Architecture diagrams that relate Connectivity view objects, essential for communications &amp; protocols, can only weakly support engineering and other detailed Physical views</a:t>
            </a:r>
          </a:p>
          <a:p>
            <a:pPr lvl="1"/>
            <a:r>
              <a:rPr lang="en-US" dirty="0"/>
              <a:t>Recommend using a common set of simplified 3-D architecture diagrams, where useful, to tie these viewpoints together logically</a:t>
            </a:r>
          </a:p>
          <a:p>
            <a:pPr lvl="1"/>
            <a:r>
              <a:rPr lang="en-US" dirty="0"/>
              <a:t>Expect to use engineering domain specific representations that are able to support detailed analyses</a:t>
            </a:r>
          </a:p>
          <a:p>
            <a:pPr lvl="2"/>
            <a:r>
              <a:rPr lang="en-US" dirty="0"/>
              <a:t>Identify that there are some engineering disciplines that are now coupling various physical aspects, such as thermal and electrical flow from spot welding, or finite element analysis that connects structural, thermal, and other flows.</a:t>
            </a:r>
          </a:p>
          <a:p>
            <a:pPr lvl="1"/>
            <a:r>
              <a:rPr lang="en-US" dirty="0"/>
              <a:t>Recommend using a single, common, underlying information model, with suitable attribute sets, to model these elements and tie these different aspects together</a:t>
            </a:r>
          </a:p>
          <a:p>
            <a:pPr lvl="2"/>
            <a:r>
              <a:rPr lang="en-US" dirty="0">
                <a:solidFill>
                  <a:srgbClr val="FF0000"/>
                </a:solidFill>
              </a:rPr>
              <a:t>Consider use of OML / IMCE approaches</a:t>
            </a:r>
          </a:p>
        </p:txBody>
      </p:sp>
      <p:sp>
        <p:nvSpPr>
          <p:cNvPr id="4" name="Date Placeholder 3">
            <a:extLst>
              <a:ext uri="{FF2B5EF4-FFF2-40B4-BE49-F238E27FC236}">
                <a16:creationId xmlns:a16="http://schemas.microsoft.com/office/drawing/2014/main" id="{0936F8DF-B5D6-CD46-B727-E50D37C69432}"/>
              </a:ext>
            </a:extLst>
          </p:cNvPr>
          <p:cNvSpPr>
            <a:spLocks noGrp="1"/>
          </p:cNvSpPr>
          <p:nvPr>
            <p:ph type="dt" sz="half" idx="10"/>
          </p:nvPr>
        </p:nvSpPr>
        <p:spPr/>
        <p:txBody>
          <a:bodyPr/>
          <a:lstStyle/>
          <a:p>
            <a:r>
              <a:rPr lang="en-US"/>
              <a:t>20 Mar 2023</a:t>
            </a:r>
            <a:endParaRPr lang="en-US" dirty="0"/>
          </a:p>
        </p:txBody>
      </p:sp>
    </p:spTree>
    <p:extLst>
      <p:ext uri="{BB962C8B-B14F-4D97-AF65-F5344CB8AC3E}">
        <p14:creationId xmlns:p14="http://schemas.microsoft.com/office/powerpoint/2010/main" val="392894382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データ 3">
            <a:extLst>
              <a:ext uri="{FF2B5EF4-FFF2-40B4-BE49-F238E27FC236}">
                <a16:creationId xmlns:a16="http://schemas.microsoft.com/office/drawing/2014/main" id="{558CA4C5-BA46-399E-C87A-C6B6DFB7CFB0}"/>
              </a:ext>
            </a:extLst>
          </p:cNvPr>
          <p:cNvSpPr/>
          <p:nvPr/>
        </p:nvSpPr>
        <p:spPr>
          <a:xfrm>
            <a:off x="2729110" y="3504151"/>
            <a:ext cx="4486151" cy="1422409"/>
          </a:xfrm>
          <a:prstGeom prst="flowChartInputOutpu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8" name="グループ化 107">
            <a:extLst>
              <a:ext uri="{FF2B5EF4-FFF2-40B4-BE49-F238E27FC236}">
                <a16:creationId xmlns:a16="http://schemas.microsoft.com/office/drawing/2014/main" id="{E1859CB8-5189-D3F3-DC1D-33AA9C8F18A1}"/>
              </a:ext>
            </a:extLst>
          </p:cNvPr>
          <p:cNvGrpSpPr/>
          <p:nvPr/>
        </p:nvGrpSpPr>
        <p:grpSpPr>
          <a:xfrm>
            <a:off x="2862636" y="3490122"/>
            <a:ext cx="4225506" cy="1438513"/>
            <a:chOff x="7770790" y="512433"/>
            <a:chExt cx="4225506" cy="1438513"/>
          </a:xfrm>
        </p:grpSpPr>
        <p:cxnSp>
          <p:nvCxnSpPr>
            <p:cNvPr id="109" name="直線コネクタ 108">
              <a:extLst>
                <a:ext uri="{FF2B5EF4-FFF2-40B4-BE49-F238E27FC236}">
                  <a16:creationId xmlns:a16="http://schemas.microsoft.com/office/drawing/2014/main" id="{16E60C7A-3D63-E305-3B45-325CDF531135}"/>
                </a:ext>
              </a:extLst>
            </p:cNvPr>
            <p:cNvCxnSpPr>
              <a:cxnSpLocks/>
            </p:cNvCxnSpPr>
            <p:nvPr/>
          </p:nvCxnSpPr>
          <p:spPr>
            <a:xfrm flipH="1">
              <a:off x="9404213" y="528537"/>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20D6B07F-B625-A181-2B2E-2D13D3421DD2}"/>
                </a:ext>
              </a:extLst>
            </p:cNvPr>
            <p:cNvCxnSpPr>
              <a:cxnSpLocks/>
            </p:cNvCxnSpPr>
            <p:nvPr/>
          </p:nvCxnSpPr>
          <p:spPr>
            <a:xfrm flipH="1">
              <a:off x="8058368" y="12397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C0060E95-514F-3E42-C37B-B4B51078E1BF}"/>
                </a:ext>
              </a:extLst>
            </p:cNvPr>
            <p:cNvCxnSpPr>
              <a:cxnSpLocks/>
            </p:cNvCxnSpPr>
            <p:nvPr/>
          </p:nvCxnSpPr>
          <p:spPr>
            <a:xfrm flipH="1">
              <a:off x="8288801" y="8639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B958FF35-AFC5-D366-C705-0A1B1D9B0482}"/>
                </a:ext>
              </a:extLst>
            </p:cNvPr>
            <p:cNvCxnSpPr>
              <a:cxnSpLocks/>
            </p:cNvCxnSpPr>
            <p:nvPr/>
          </p:nvCxnSpPr>
          <p:spPr>
            <a:xfrm flipH="1">
              <a:off x="7770790" y="1690518"/>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D9085DE1-6983-E796-6A72-FC881A65CFD6}"/>
                </a:ext>
              </a:extLst>
            </p:cNvPr>
            <p:cNvCxnSpPr>
              <a:cxnSpLocks/>
            </p:cNvCxnSpPr>
            <p:nvPr/>
          </p:nvCxnSpPr>
          <p:spPr>
            <a:xfrm flipH="1">
              <a:off x="9980985" y="524445"/>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7BCCBEA9-A764-D451-E1B4-38D7F534456B}"/>
                </a:ext>
              </a:extLst>
            </p:cNvPr>
            <p:cNvCxnSpPr>
              <a:cxnSpLocks/>
            </p:cNvCxnSpPr>
            <p:nvPr/>
          </p:nvCxnSpPr>
          <p:spPr>
            <a:xfrm flipH="1">
              <a:off x="8194145" y="522659"/>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26D4F25E-C6A2-E94E-CD5B-6B4AFE5B9E88}"/>
                </a:ext>
              </a:extLst>
            </p:cNvPr>
            <p:cNvCxnSpPr>
              <a:cxnSpLocks/>
            </p:cNvCxnSpPr>
            <p:nvPr/>
          </p:nvCxnSpPr>
          <p:spPr>
            <a:xfrm flipH="1">
              <a:off x="10570402" y="512433"/>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603CE75D-D095-C1DC-84FD-0B765A778CA7}"/>
                </a:ext>
              </a:extLst>
            </p:cNvPr>
            <p:cNvCxnSpPr>
              <a:cxnSpLocks/>
            </p:cNvCxnSpPr>
            <p:nvPr/>
          </p:nvCxnSpPr>
          <p:spPr>
            <a:xfrm flipH="1">
              <a:off x="8794875" y="515720"/>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8856242C-46D6-86DF-9CD4-098DBE032B6C}"/>
                </a:ext>
              </a:extLst>
            </p:cNvPr>
            <p:cNvCxnSpPr>
              <a:cxnSpLocks/>
            </p:cNvCxnSpPr>
            <p:nvPr/>
          </p:nvCxnSpPr>
          <p:spPr>
            <a:xfrm flipH="1">
              <a:off x="8407375" y="6852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FB405504-CB7E-8EDC-68D6-75725C4B4AD0}"/>
                </a:ext>
              </a:extLst>
            </p:cNvPr>
            <p:cNvCxnSpPr>
              <a:cxnSpLocks/>
            </p:cNvCxnSpPr>
            <p:nvPr/>
          </p:nvCxnSpPr>
          <p:spPr>
            <a:xfrm flipH="1">
              <a:off x="8163091" y="10492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853EE3E1-FC99-839F-39FF-76408DECBA9B}"/>
                </a:ext>
              </a:extLst>
            </p:cNvPr>
            <p:cNvCxnSpPr>
              <a:cxnSpLocks/>
            </p:cNvCxnSpPr>
            <p:nvPr/>
          </p:nvCxnSpPr>
          <p:spPr>
            <a:xfrm flipH="1">
              <a:off x="7919164" y="1453481"/>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テキスト ボックス 10">
            <a:extLst>
              <a:ext uri="{FF2B5EF4-FFF2-40B4-BE49-F238E27FC236}">
                <a16:creationId xmlns:a16="http://schemas.microsoft.com/office/drawing/2014/main" id="{2577AF76-E066-1899-5155-5FC63C37CE03}"/>
              </a:ext>
            </a:extLst>
          </p:cNvPr>
          <p:cNvSpPr txBox="1"/>
          <p:nvPr/>
        </p:nvSpPr>
        <p:spPr>
          <a:xfrm>
            <a:off x="878878" y="1937653"/>
            <a:ext cx="1374969" cy="338554"/>
          </a:xfrm>
          <a:prstGeom prst="rect">
            <a:avLst/>
          </a:prstGeom>
          <a:noFill/>
        </p:spPr>
        <p:txBody>
          <a:bodyPr wrap="square" rtlCol="0">
            <a:spAutoFit/>
          </a:bodyPr>
          <a:lstStyle/>
          <a:p>
            <a:r>
              <a:rPr kumimoji="1" lang="en-US" altLang="ja-JP" sz="1600" b="1" dirty="0">
                <a:solidFill>
                  <a:srgbClr val="00B050"/>
                </a:solidFill>
                <a:latin typeface="Cambria" panose="02040503050406030204" pitchFamily="18" charset="0"/>
              </a:rPr>
              <a:t>Enterprise</a:t>
            </a:r>
            <a:endParaRPr kumimoji="1" lang="ja-JP" altLang="en-US" sz="1600" b="1" dirty="0">
              <a:solidFill>
                <a:srgbClr val="00B050"/>
              </a:solidFill>
              <a:latin typeface="Cambria" panose="02040503050406030204" pitchFamily="18" charset="0"/>
            </a:endParaRPr>
          </a:p>
        </p:txBody>
      </p:sp>
      <p:sp>
        <p:nvSpPr>
          <p:cNvPr id="12" name="テキスト ボックス 11">
            <a:extLst>
              <a:ext uri="{FF2B5EF4-FFF2-40B4-BE49-F238E27FC236}">
                <a16:creationId xmlns:a16="http://schemas.microsoft.com/office/drawing/2014/main" id="{AF735510-9C96-0669-0969-742EC2D20A2D}"/>
              </a:ext>
            </a:extLst>
          </p:cNvPr>
          <p:cNvSpPr txBox="1"/>
          <p:nvPr/>
        </p:nvSpPr>
        <p:spPr>
          <a:xfrm>
            <a:off x="839393" y="3606091"/>
            <a:ext cx="1502909" cy="338554"/>
          </a:xfrm>
          <a:prstGeom prst="rect">
            <a:avLst/>
          </a:prstGeom>
          <a:noFill/>
        </p:spPr>
        <p:txBody>
          <a:bodyPr wrap="square" rtlCol="0">
            <a:spAutoFit/>
          </a:bodyPr>
          <a:lstStyle/>
          <a:p>
            <a:r>
              <a:rPr kumimoji="1" lang="en-US" altLang="ja-JP" sz="1600" b="1" dirty="0">
                <a:solidFill>
                  <a:srgbClr val="FF0000"/>
                </a:solidFill>
                <a:latin typeface="Cambria" panose="02040503050406030204" pitchFamily="18" charset="0"/>
                <a:ea typeface="Cambria" panose="02040503050406030204" pitchFamily="18" charset="0"/>
              </a:rPr>
              <a:t>Information</a:t>
            </a:r>
          </a:p>
        </p:txBody>
      </p:sp>
      <p:sp>
        <p:nvSpPr>
          <p:cNvPr id="13" name="テキスト ボックス 12">
            <a:extLst>
              <a:ext uri="{FF2B5EF4-FFF2-40B4-BE49-F238E27FC236}">
                <a16:creationId xmlns:a16="http://schemas.microsoft.com/office/drawing/2014/main" id="{6AA26BBA-3C8B-0A40-7FBA-5ED70B7C06B4}"/>
              </a:ext>
            </a:extLst>
          </p:cNvPr>
          <p:cNvSpPr txBox="1"/>
          <p:nvPr/>
        </p:nvSpPr>
        <p:spPr>
          <a:xfrm>
            <a:off x="790338" y="5280543"/>
            <a:ext cx="1696055" cy="338554"/>
          </a:xfrm>
          <a:prstGeom prst="rect">
            <a:avLst/>
          </a:prstGeom>
          <a:noFill/>
        </p:spPr>
        <p:txBody>
          <a:bodyPr wrap="square" rtlCol="0">
            <a:spAutoFit/>
          </a:bodyPr>
          <a:lstStyle/>
          <a:p>
            <a:r>
              <a:rPr kumimoji="1" lang="en-US" altLang="ja-JP" sz="1600" b="1" dirty="0">
                <a:solidFill>
                  <a:srgbClr val="00B050"/>
                </a:solidFill>
                <a:latin typeface="Cambria" panose="02040503050406030204" pitchFamily="18" charset="0"/>
                <a:ea typeface="Cambria" panose="02040503050406030204" pitchFamily="18" charset="0"/>
              </a:rPr>
              <a:t>Environment</a:t>
            </a:r>
          </a:p>
        </p:txBody>
      </p:sp>
      <p:sp>
        <p:nvSpPr>
          <p:cNvPr id="14" name="テキスト ボックス 13">
            <a:extLst>
              <a:ext uri="{FF2B5EF4-FFF2-40B4-BE49-F238E27FC236}">
                <a16:creationId xmlns:a16="http://schemas.microsoft.com/office/drawing/2014/main" id="{E6695C6A-EB7C-287F-E156-78092E7F6F39}"/>
              </a:ext>
            </a:extLst>
          </p:cNvPr>
          <p:cNvSpPr txBox="1"/>
          <p:nvPr/>
        </p:nvSpPr>
        <p:spPr>
          <a:xfrm>
            <a:off x="841694" y="3055908"/>
            <a:ext cx="1487506" cy="338554"/>
          </a:xfrm>
          <a:prstGeom prst="rect">
            <a:avLst/>
          </a:prstGeom>
          <a:noFill/>
        </p:spPr>
        <p:txBody>
          <a:bodyPr wrap="square" rtlCol="0">
            <a:spAutoFit/>
          </a:bodyPr>
          <a:lstStyle/>
          <a:p>
            <a:r>
              <a:rPr kumimoji="1" lang="en-US" altLang="ja-JP" sz="1600" b="1" dirty="0">
                <a:solidFill>
                  <a:srgbClr val="0070C0"/>
                </a:solidFill>
                <a:latin typeface="Cambria" panose="02040503050406030204" pitchFamily="18" charset="0"/>
              </a:rPr>
              <a:t>Function</a:t>
            </a:r>
            <a:endParaRPr kumimoji="1" lang="ja-JP" altLang="en-US" sz="1600" b="1" dirty="0">
              <a:solidFill>
                <a:srgbClr val="0070C0"/>
              </a:solidFill>
              <a:latin typeface="Cambria" panose="02040503050406030204" pitchFamily="18" charset="0"/>
            </a:endParaRPr>
          </a:p>
        </p:txBody>
      </p:sp>
      <p:sp>
        <p:nvSpPr>
          <p:cNvPr id="15" name="テキスト ボックス 14">
            <a:extLst>
              <a:ext uri="{FF2B5EF4-FFF2-40B4-BE49-F238E27FC236}">
                <a16:creationId xmlns:a16="http://schemas.microsoft.com/office/drawing/2014/main" id="{D8530DF0-7CB6-1E2D-E3D5-D2741D3F364B}"/>
              </a:ext>
            </a:extLst>
          </p:cNvPr>
          <p:cNvSpPr txBox="1"/>
          <p:nvPr/>
        </p:nvSpPr>
        <p:spPr>
          <a:xfrm rot="18106214">
            <a:off x="1664869" y="5643014"/>
            <a:ext cx="1503456"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Requirement</a:t>
            </a:r>
            <a:endParaRPr kumimoji="1" lang="ja-JP" altLang="en-US" sz="1600" dirty="0">
              <a:latin typeface="Cambria" panose="02040503050406030204" pitchFamily="18" charset="0"/>
            </a:endParaRPr>
          </a:p>
        </p:txBody>
      </p:sp>
      <p:sp>
        <p:nvSpPr>
          <p:cNvPr id="16" name="テキスト ボックス 15">
            <a:extLst>
              <a:ext uri="{FF2B5EF4-FFF2-40B4-BE49-F238E27FC236}">
                <a16:creationId xmlns:a16="http://schemas.microsoft.com/office/drawing/2014/main" id="{BDFAF25B-D7FC-D315-0380-95DC5491BE86}"/>
              </a:ext>
            </a:extLst>
          </p:cNvPr>
          <p:cNvSpPr txBox="1"/>
          <p:nvPr/>
        </p:nvSpPr>
        <p:spPr>
          <a:xfrm rot="18106214">
            <a:off x="2564097" y="5695159"/>
            <a:ext cx="1734417" cy="584775"/>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Design &amp; Engineering</a:t>
            </a:r>
            <a:endParaRPr kumimoji="1" lang="ja-JP" altLang="en-US" sz="1600" dirty="0">
              <a:latin typeface="Cambria" panose="02040503050406030204" pitchFamily="18" charset="0"/>
            </a:endParaRPr>
          </a:p>
        </p:txBody>
      </p:sp>
      <p:sp>
        <p:nvSpPr>
          <p:cNvPr id="17" name="テキスト ボックス 16">
            <a:extLst>
              <a:ext uri="{FF2B5EF4-FFF2-40B4-BE49-F238E27FC236}">
                <a16:creationId xmlns:a16="http://schemas.microsoft.com/office/drawing/2014/main" id="{DAD9EC49-713F-40D1-61BA-20863C4A21EF}"/>
              </a:ext>
            </a:extLst>
          </p:cNvPr>
          <p:cNvSpPr txBox="1"/>
          <p:nvPr/>
        </p:nvSpPr>
        <p:spPr>
          <a:xfrm rot="18106214">
            <a:off x="3399751" y="5655479"/>
            <a:ext cx="1422410"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Production</a:t>
            </a:r>
            <a:endParaRPr kumimoji="1" lang="ja-JP" altLang="en-US" sz="1600" dirty="0">
              <a:latin typeface="Cambria" panose="02040503050406030204" pitchFamily="18" charset="0"/>
            </a:endParaRPr>
          </a:p>
        </p:txBody>
      </p:sp>
      <p:sp>
        <p:nvSpPr>
          <p:cNvPr id="18" name="テキスト ボックス 17">
            <a:extLst>
              <a:ext uri="{FF2B5EF4-FFF2-40B4-BE49-F238E27FC236}">
                <a16:creationId xmlns:a16="http://schemas.microsoft.com/office/drawing/2014/main" id="{A4EF1E9A-7DA2-3AC9-1B16-E8FE7CC083F1}"/>
              </a:ext>
            </a:extLst>
          </p:cNvPr>
          <p:cNvSpPr txBox="1"/>
          <p:nvPr/>
        </p:nvSpPr>
        <p:spPr>
          <a:xfrm rot="18106214">
            <a:off x="3934691" y="5623646"/>
            <a:ext cx="1407733" cy="338554"/>
          </a:xfrm>
          <a:prstGeom prst="rect">
            <a:avLst/>
          </a:prstGeom>
          <a:noFill/>
        </p:spPr>
        <p:txBody>
          <a:bodyPr wrap="square" rtlCol="0">
            <a:spAutoFit/>
          </a:bodyPr>
          <a:lstStyle/>
          <a:p>
            <a:pPr algn="r"/>
            <a:r>
              <a:rPr lang="en-US" altLang="ja-JP" sz="1600" dirty="0">
                <a:latin typeface="Cambria" panose="02040503050406030204" pitchFamily="18" charset="0"/>
                <a:ea typeface="Cambria" panose="02040503050406030204" pitchFamily="18" charset="0"/>
              </a:rPr>
              <a:t>Verification</a:t>
            </a:r>
            <a:endParaRPr kumimoji="1" lang="ja-JP" altLang="en-US" sz="1600" dirty="0">
              <a:latin typeface="Cambria" panose="02040503050406030204" pitchFamily="18" charset="0"/>
            </a:endParaRPr>
          </a:p>
        </p:txBody>
      </p:sp>
      <p:sp>
        <p:nvSpPr>
          <p:cNvPr id="19" name="テキスト ボックス 18">
            <a:extLst>
              <a:ext uri="{FF2B5EF4-FFF2-40B4-BE49-F238E27FC236}">
                <a16:creationId xmlns:a16="http://schemas.microsoft.com/office/drawing/2014/main" id="{15FBBC69-EF83-536C-96D3-E141FED3201D}"/>
              </a:ext>
            </a:extLst>
          </p:cNvPr>
          <p:cNvSpPr txBox="1"/>
          <p:nvPr/>
        </p:nvSpPr>
        <p:spPr>
          <a:xfrm rot="18106214">
            <a:off x="4458619" y="5573971"/>
            <a:ext cx="1413514"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Operations</a:t>
            </a:r>
            <a:endParaRPr kumimoji="1" lang="ja-JP" altLang="en-US" sz="1600" dirty="0">
              <a:latin typeface="Cambria" panose="02040503050406030204" pitchFamily="18" charset="0"/>
            </a:endParaRPr>
          </a:p>
        </p:txBody>
      </p:sp>
      <p:cxnSp>
        <p:nvCxnSpPr>
          <p:cNvPr id="20" name="直線矢印コネクタ 19">
            <a:extLst>
              <a:ext uri="{FF2B5EF4-FFF2-40B4-BE49-F238E27FC236}">
                <a16:creationId xmlns:a16="http://schemas.microsoft.com/office/drawing/2014/main" id="{E166B8F1-C694-6629-3471-A86EFD72DCF4}"/>
              </a:ext>
            </a:extLst>
          </p:cNvPr>
          <p:cNvCxnSpPr>
            <a:cxnSpLocks/>
          </p:cNvCxnSpPr>
          <p:nvPr/>
        </p:nvCxnSpPr>
        <p:spPr>
          <a:xfrm>
            <a:off x="2729110" y="5136357"/>
            <a:ext cx="3578049" cy="59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CF68AA50-0946-5EB5-91A2-E053A729F173}"/>
              </a:ext>
            </a:extLst>
          </p:cNvPr>
          <p:cNvSpPr txBox="1"/>
          <p:nvPr/>
        </p:nvSpPr>
        <p:spPr>
          <a:xfrm>
            <a:off x="6785225" y="4545472"/>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System</a:t>
            </a:r>
          </a:p>
        </p:txBody>
      </p:sp>
      <p:sp>
        <p:nvSpPr>
          <p:cNvPr id="22" name="テキスト ボックス 21">
            <a:extLst>
              <a:ext uri="{FF2B5EF4-FFF2-40B4-BE49-F238E27FC236}">
                <a16:creationId xmlns:a16="http://schemas.microsoft.com/office/drawing/2014/main" id="{10811F03-8A48-BEBC-4CC2-E781B13CE9A9}"/>
              </a:ext>
            </a:extLst>
          </p:cNvPr>
          <p:cNvSpPr txBox="1"/>
          <p:nvPr/>
        </p:nvSpPr>
        <p:spPr>
          <a:xfrm>
            <a:off x="6940884" y="4328469"/>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Venue</a:t>
            </a:r>
            <a:endParaRPr kumimoji="1" lang="ja-JP" altLang="en-US" sz="1600" dirty="0">
              <a:latin typeface="Cambria" panose="02040503050406030204" pitchFamily="18" charset="0"/>
            </a:endParaRPr>
          </a:p>
        </p:txBody>
      </p:sp>
      <p:sp>
        <p:nvSpPr>
          <p:cNvPr id="23" name="テキスト ボックス 22">
            <a:extLst>
              <a:ext uri="{FF2B5EF4-FFF2-40B4-BE49-F238E27FC236}">
                <a16:creationId xmlns:a16="http://schemas.microsoft.com/office/drawing/2014/main" id="{8886E1C3-E8DB-621B-1B53-72DD587BBF0F}"/>
              </a:ext>
            </a:extLst>
          </p:cNvPr>
          <p:cNvSpPr txBox="1"/>
          <p:nvPr/>
        </p:nvSpPr>
        <p:spPr>
          <a:xfrm>
            <a:off x="7252304" y="3863610"/>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Region</a:t>
            </a:r>
            <a:endParaRPr kumimoji="1" lang="ja-JP" altLang="en-US" sz="1600" dirty="0">
              <a:latin typeface="Cambria" panose="02040503050406030204" pitchFamily="18" charset="0"/>
            </a:endParaRPr>
          </a:p>
        </p:txBody>
      </p:sp>
      <p:sp>
        <p:nvSpPr>
          <p:cNvPr id="24" name="テキスト ボックス 23">
            <a:extLst>
              <a:ext uri="{FF2B5EF4-FFF2-40B4-BE49-F238E27FC236}">
                <a16:creationId xmlns:a16="http://schemas.microsoft.com/office/drawing/2014/main" id="{991D29B6-B4BE-954F-705B-D8642C29B912}"/>
              </a:ext>
            </a:extLst>
          </p:cNvPr>
          <p:cNvSpPr txBox="1"/>
          <p:nvPr/>
        </p:nvSpPr>
        <p:spPr>
          <a:xfrm>
            <a:off x="7387587" y="3656322"/>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Globe</a:t>
            </a:r>
            <a:endParaRPr kumimoji="1" lang="ja-JP" altLang="en-US" sz="1600" dirty="0">
              <a:latin typeface="Cambria" panose="02040503050406030204" pitchFamily="18" charset="0"/>
            </a:endParaRPr>
          </a:p>
        </p:txBody>
      </p:sp>
      <p:sp>
        <p:nvSpPr>
          <p:cNvPr id="25" name="テキスト ボックス 24">
            <a:extLst>
              <a:ext uri="{FF2B5EF4-FFF2-40B4-BE49-F238E27FC236}">
                <a16:creationId xmlns:a16="http://schemas.microsoft.com/office/drawing/2014/main" id="{3F29AD7F-4343-5939-2E41-DF50A82695AC}"/>
              </a:ext>
            </a:extLst>
          </p:cNvPr>
          <p:cNvSpPr txBox="1"/>
          <p:nvPr/>
        </p:nvSpPr>
        <p:spPr>
          <a:xfrm>
            <a:off x="7495603" y="3415757"/>
            <a:ext cx="907326"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Space</a:t>
            </a:r>
            <a:endParaRPr kumimoji="1" lang="ja-JP" altLang="en-US" sz="1600" dirty="0">
              <a:latin typeface="Cambria" panose="02040503050406030204" pitchFamily="18" charset="0"/>
            </a:endParaRPr>
          </a:p>
        </p:txBody>
      </p:sp>
      <p:sp>
        <p:nvSpPr>
          <p:cNvPr id="26" name="テキスト ボックス 25">
            <a:extLst>
              <a:ext uri="{FF2B5EF4-FFF2-40B4-BE49-F238E27FC236}">
                <a16:creationId xmlns:a16="http://schemas.microsoft.com/office/drawing/2014/main" id="{0F9830D4-560F-B0C2-F823-319E5BC7F4EE}"/>
              </a:ext>
            </a:extLst>
          </p:cNvPr>
          <p:cNvSpPr txBox="1"/>
          <p:nvPr/>
        </p:nvSpPr>
        <p:spPr>
          <a:xfrm>
            <a:off x="7095234" y="4089484"/>
            <a:ext cx="1199537"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City</a:t>
            </a:r>
            <a:endParaRPr kumimoji="1" lang="ja-JP" altLang="en-US" sz="1600" dirty="0">
              <a:latin typeface="Cambria" panose="02040503050406030204" pitchFamily="18" charset="0"/>
            </a:endParaRPr>
          </a:p>
        </p:txBody>
      </p:sp>
      <p:sp>
        <p:nvSpPr>
          <p:cNvPr id="27" name="テキスト ボックス 26">
            <a:extLst>
              <a:ext uri="{FF2B5EF4-FFF2-40B4-BE49-F238E27FC236}">
                <a16:creationId xmlns:a16="http://schemas.microsoft.com/office/drawing/2014/main" id="{A76FCCBE-24DD-0443-96BE-F18A956C95F1}"/>
              </a:ext>
            </a:extLst>
          </p:cNvPr>
          <p:cNvSpPr txBox="1"/>
          <p:nvPr/>
        </p:nvSpPr>
        <p:spPr>
          <a:xfrm>
            <a:off x="3899841" y="4947272"/>
            <a:ext cx="1040872" cy="318924"/>
          </a:xfrm>
          <a:prstGeom prst="rect">
            <a:avLst/>
          </a:prstGeom>
          <a:solidFill>
            <a:schemeClr val="bg1"/>
          </a:solidFill>
        </p:spPr>
        <p:txBody>
          <a:bodyPr wrap="square" lIns="36000" tIns="36000" rIns="36000" bIns="36000" rtlCol="0">
            <a:spAutoFit/>
          </a:bodyPr>
          <a:lstStyle/>
          <a:p>
            <a:pPr algn="ctr"/>
            <a:r>
              <a:rPr kumimoji="1" lang="en-US" altLang="ja-JP" sz="1600" b="1" dirty="0">
                <a:solidFill>
                  <a:schemeClr val="accent6"/>
                </a:solidFill>
                <a:latin typeface="Cambria" panose="02040503050406030204" pitchFamily="18" charset="0"/>
                <a:ea typeface="Cambria" panose="02040503050406030204" pitchFamily="18" charset="0"/>
              </a:rPr>
              <a:t>Lifecycle</a:t>
            </a:r>
            <a:endParaRPr kumimoji="1" lang="ja-JP" altLang="en-US" sz="1600" b="1" dirty="0">
              <a:solidFill>
                <a:schemeClr val="accent6"/>
              </a:solidFill>
              <a:latin typeface="Cambria" panose="02040503050406030204" pitchFamily="18" charset="0"/>
            </a:endParaRPr>
          </a:p>
        </p:txBody>
      </p:sp>
      <p:sp>
        <p:nvSpPr>
          <p:cNvPr id="28" name="テキスト ボックス 27">
            <a:extLst>
              <a:ext uri="{FF2B5EF4-FFF2-40B4-BE49-F238E27FC236}">
                <a16:creationId xmlns:a16="http://schemas.microsoft.com/office/drawing/2014/main" id="{51F3FDC9-4B38-9370-8DD4-D5C0D58CFFF9}"/>
              </a:ext>
            </a:extLst>
          </p:cNvPr>
          <p:cNvSpPr txBox="1"/>
          <p:nvPr/>
        </p:nvSpPr>
        <p:spPr>
          <a:xfrm rot="16200000">
            <a:off x="-1366037" y="3146200"/>
            <a:ext cx="3691539" cy="584775"/>
          </a:xfrm>
          <a:prstGeom prst="rect">
            <a:avLst/>
          </a:prstGeom>
          <a:noFill/>
        </p:spPr>
        <p:txBody>
          <a:bodyPr wrap="square" rtlCol="0">
            <a:spAutoFit/>
          </a:bodyPr>
          <a:lstStyle/>
          <a:p>
            <a:pPr algn="ctr"/>
            <a:r>
              <a:rPr kumimoji="1" lang="en-US" altLang="ja-JP" sz="1600" dirty="0">
                <a:solidFill>
                  <a:schemeClr val="tx1">
                    <a:lumMod val="50000"/>
                    <a:lumOff val="50000"/>
                  </a:schemeClr>
                </a:solidFill>
                <a:latin typeface="Cambria" panose="02040503050406030204" pitchFamily="18" charset="0"/>
                <a:ea typeface="Cambria" panose="02040503050406030204" pitchFamily="18" charset="0"/>
              </a:rPr>
              <a:t>RASDS/RASDS++</a:t>
            </a:r>
          </a:p>
          <a:p>
            <a:pPr algn="ctr"/>
            <a:r>
              <a:rPr lang="en-US" altLang="ja-JP" sz="1600" b="1" dirty="0">
                <a:solidFill>
                  <a:schemeClr val="tx1">
                    <a:lumMod val="50000"/>
                    <a:lumOff val="50000"/>
                  </a:schemeClr>
                </a:solidFill>
                <a:latin typeface="Cambria" panose="02040503050406030204" pitchFamily="18" charset="0"/>
                <a:ea typeface="Cambria" panose="02040503050406030204" pitchFamily="18" charset="0"/>
              </a:rPr>
              <a:t>Interoperability viewpoints</a:t>
            </a:r>
            <a:endParaRPr kumimoji="1" lang="ja-JP" altLang="en-US" sz="1600" b="1" dirty="0">
              <a:solidFill>
                <a:schemeClr val="tx1">
                  <a:lumMod val="50000"/>
                  <a:lumOff val="50000"/>
                </a:schemeClr>
              </a:solidFill>
              <a:latin typeface="Cambria" panose="02040503050406030204" pitchFamily="18" charset="0"/>
            </a:endParaRPr>
          </a:p>
        </p:txBody>
      </p:sp>
      <p:sp>
        <p:nvSpPr>
          <p:cNvPr id="29" name="テキスト ボックス 28">
            <a:extLst>
              <a:ext uri="{FF2B5EF4-FFF2-40B4-BE49-F238E27FC236}">
                <a16:creationId xmlns:a16="http://schemas.microsoft.com/office/drawing/2014/main" id="{31814370-C28B-B6D3-ED46-979940ADE11D}"/>
              </a:ext>
            </a:extLst>
          </p:cNvPr>
          <p:cNvSpPr txBox="1"/>
          <p:nvPr/>
        </p:nvSpPr>
        <p:spPr>
          <a:xfrm rot="18106214">
            <a:off x="5259950" y="5445172"/>
            <a:ext cx="1029791"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Disposal</a:t>
            </a:r>
            <a:endParaRPr kumimoji="1" lang="ja-JP" altLang="en-US" sz="1600" dirty="0">
              <a:latin typeface="Cambria" panose="02040503050406030204" pitchFamily="18" charset="0"/>
            </a:endParaRPr>
          </a:p>
        </p:txBody>
      </p:sp>
      <p:cxnSp>
        <p:nvCxnSpPr>
          <p:cNvPr id="30" name="直線矢印コネクタ 29">
            <a:extLst>
              <a:ext uri="{FF2B5EF4-FFF2-40B4-BE49-F238E27FC236}">
                <a16:creationId xmlns:a16="http://schemas.microsoft.com/office/drawing/2014/main" id="{45496E9B-109F-B3E5-A3C2-B138749E0C58}"/>
              </a:ext>
            </a:extLst>
          </p:cNvPr>
          <p:cNvCxnSpPr>
            <a:cxnSpLocks/>
          </p:cNvCxnSpPr>
          <p:nvPr/>
        </p:nvCxnSpPr>
        <p:spPr>
          <a:xfrm flipV="1">
            <a:off x="6551344" y="3504151"/>
            <a:ext cx="849642" cy="1480198"/>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2D5AFE90-7BF4-0BFD-308F-52A9DA4A5768}"/>
              </a:ext>
            </a:extLst>
          </p:cNvPr>
          <p:cNvSpPr txBox="1"/>
          <p:nvPr/>
        </p:nvSpPr>
        <p:spPr>
          <a:xfrm rot="18126862">
            <a:off x="6505181" y="4110307"/>
            <a:ext cx="885791" cy="246221"/>
          </a:xfrm>
          <a:prstGeom prst="rect">
            <a:avLst/>
          </a:prstGeom>
          <a:solidFill>
            <a:schemeClr val="bg1"/>
          </a:solidFill>
        </p:spPr>
        <p:txBody>
          <a:bodyPr wrap="square" lIns="36000" tIns="0" rIns="36000" bIns="0" rtlCol="0">
            <a:spAutoFit/>
          </a:bodyPr>
          <a:lstStyle/>
          <a:p>
            <a:pPr algn="ctr"/>
            <a:r>
              <a:rPr kumimoji="1" lang="en-US" altLang="ja-JP" sz="1600" b="1" dirty="0">
                <a:solidFill>
                  <a:schemeClr val="accent6"/>
                </a:solidFill>
                <a:latin typeface="Cambria" panose="02040503050406030204" pitchFamily="18" charset="0"/>
                <a:ea typeface="Cambria" panose="02040503050406030204" pitchFamily="18" charset="0"/>
              </a:rPr>
              <a:t>Scope</a:t>
            </a:r>
            <a:endParaRPr kumimoji="1" lang="ja-JP" altLang="en-US" sz="1600" b="1" dirty="0">
              <a:solidFill>
                <a:schemeClr val="accent6"/>
              </a:solidFill>
              <a:latin typeface="Cambria" panose="02040503050406030204" pitchFamily="18" charset="0"/>
            </a:endParaRPr>
          </a:p>
        </p:txBody>
      </p:sp>
      <p:sp>
        <p:nvSpPr>
          <p:cNvPr id="32" name="テキスト ボックス 31">
            <a:extLst>
              <a:ext uri="{FF2B5EF4-FFF2-40B4-BE49-F238E27FC236}">
                <a16:creationId xmlns:a16="http://schemas.microsoft.com/office/drawing/2014/main" id="{BEBA6755-66B0-C3B5-5314-AA0BDE19B71E}"/>
              </a:ext>
            </a:extLst>
          </p:cNvPr>
          <p:cNvSpPr txBox="1"/>
          <p:nvPr/>
        </p:nvSpPr>
        <p:spPr>
          <a:xfrm>
            <a:off x="6634912" y="4782490"/>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Component</a:t>
            </a:r>
          </a:p>
        </p:txBody>
      </p:sp>
      <p:sp>
        <p:nvSpPr>
          <p:cNvPr id="34" name="テキスト ボックス 33">
            <a:extLst>
              <a:ext uri="{FF2B5EF4-FFF2-40B4-BE49-F238E27FC236}">
                <a16:creationId xmlns:a16="http://schemas.microsoft.com/office/drawing/2014/main" id="{01AA7901-239D-3999-B2E7-FA05A343503A}"/>
              </a:ext>
            </a:extLst>
          </p:cNvPr>
          <p:cNvSpPr txBox="1"/>
          <p:nvPr/>
        </p:nvSpPr>
        <p:spPr>
          <a:xfrm>
            <a:off x="846296" y="2401466"/>
            <a:ext cx="1696055" cy="584775"/>
          </a:xfrm>
          <a:prstGeom prst="rect">
            <a:avLst/>
          </a:prstGeom>
          <a:noFill/>
        </p:spPr>
        <p:txBody>
          <a:bodyPr wrap="square" rtlCol="0">
            <a:spAutoFit/>
          </a:bodyPr>
          <a:lstStyle/>
          <a:p>
            <a:r>
              <a:rPr lang="en-US" altLang="ja-JP" sz="1600" b="1" dirty="0">
                <a:solidFill>
                  <a:schemeClr val="accent4">
                    <a:lumMod val="75000"/>
                  </a:schemeClr>
                </a:solidFill>
                <a:latin typeface="Cambria" panose="02040503050406030204" pitchFamily="18" charset="0"/>
                <a:ea typeface="Cambria" panose="02040503050406030204" pitchFamily="18" charset="0"/>
              </a:rPr>
              <a:t>Connectivity</a:t>
            </a:r>
          </a:p>
          <a:p>
            <a:r>
              <a:rPr kumimoji="1" lang="en-US" altLang="ja-JP" sz="1600" b="1" dirty="0">
                <a:solidFill>
                  <a:schemeClr val="accent4">
                    <a:lumMod val="75000"/>
                  </a:schemeClr>
                </a:solidFill>
                <a:latin typeface="Cambria" panose="02040503050406030204" pitchFamily="18" charset="0"/>
                <a:ea typeface="Cambria" panose="02040503050406030204" pitchFamily="18" charset="0"/>
              </a:rPr>
              <a:t>(Structure)</a:t>
            </a:r>
          </a:p>
        </p:txBody>
      </p:sp>
      <p:sp>
        <p:nvSpPr>
          <p:cNvPr id="41" name="テキスト ボックス 40">
            <a:extLst>
              <a:ext uri="{FF2B5EF4-FFF2-40B4-BE49-F238E27FC236}">
                <a16:creationId xmlns:a16="http://schemas.microsoft.com/office/drawing/2014/main" id="{2A23CABB-325B-AD97-096B-50E3B8BE301C}"/>
              </a:ext>
            </a:extLst>
          </p:cNvPr>
          <p:cNvSpPr txBox="1"/>
          <p:nvPr/>
        </p:nvSpPr>
        <p:spPr>
          <a:xfrm>
            <a:off x="824537" y="4114800"/>
            <a:ext cx="1858472" cy="338554"/>
          </a:xfrm>
          <a:prstGeom prst="rect">
            <a:avLst/>
          </a:prstGeom>
          <a:noFill/>
        </p:spPr>
        <p:txBody>
          <a:bodyPr wrap="square" rtlCol="0">
            <a:spAutoFit/>
          </a:bodyPr>
          <a:lstStyle/>
          <a:p>
            <a:r>
              <a:rPr kumimoji="1" lang="en-US" altLang="ja-JP" sz="1600" b="1" dirty="0">
                <a:solidFill>
                  <a:schemeClr val="accent6">
                    <a:lumMod val="50000"/>
                  </a:schemeClr>
                </a:solidFill>
                <a:latin typeface="Cambria" panose="02040503050406030204" pitchFamily="18" charset="0"/>
                <a:ea typeface="Cambria" panose="02040503050406030204" pitchFamily="18" charset="0"/>
              </a:rPr>
              <a:t>Communication</a:t>
            </a:r>
          </a:p>
        </p:txBody>
      </p:sp>
      <p:sp>
        <p:nvSpPr>
          <p:cNvPr id="60" name="正方形/長方形 59">
            <a:extLst>
              <a:ext uri="{FF2B5EF4-FFF2-40B4-BE49-F238E27FC236}">
                <a16:creationId xmlns:a16="http://schemas.microsoft.com/office/drawing/2014/main" id="{E9C25937-A566-EACC-C382-9E987B1190EB}"/>
              </a:ext>
            </a:extLst>
          </p:cNvPr>
          <p:cNvSpPr/>
          <p:nvPr/>
        </p:nvSpPr>
        <p:spPr>
          <a:xfrm>
            <a:off x="3645522" y="6442279"/>
            <a:ext cx="2087417" cy="336408"/>
          </a:xfrm>
          <a:prstGeom prst="rect">
            <a:avLst/>
          </a:prstGeom>
          <a:solidFill>
            <a:schemeClr val="accent5">
              <a:lumMod val="75000"/>
            </a:schemeClr>
          </a:solidFill>
          <a:ln w="19050">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600" dirty="0">
                <a:solidFill>
                  <a:schemeClr val="bg1"/>
                </a:solidFill>
                <a:latin typeface="Cambria" panose="02040503050406030204" pitchFamily="18" charset="0"/>
              </a:rPr>
              <a:t>Mission assurance</a:t>
            </a:r>
            <a:endParaRPr kumimoji="1" lang="ja-JP" altLang="en-US" sz="1600" dirty="0">
              <a:solidFill>
                <a:schemeClr val="bg1"/>
              </a:solidFill>
              <a:latin typeface="Cambria" panose="02040503050406030204" pitchFamily="18" charset="0"/>
            </a:endParaRPr>
          </a:p>
        </p:txBody>
      </p:sp>
      <p:sp>
        <p:nvSpPr>
          <p:cNvPr id="61" name="正方形/長方形 60">
            <a:extLst>
              <a:ext uri="{FF2B5EF4-FFF2-40B4-BE49-F238E27FC236}">
                <a16:creationId xmlns:a16="http://schemas.microsoft.com/office/drawing/2014/main" id="{D27A4A4F-9A75-BEC7-1FDD-9B40D3B09F7B}"/>
              </a:ext>
            </a:extLst>
          </p:cNvPr>
          <p:cNvSpPr/>
          <p:nvPr/>
        </p:nvSpPr>
        <p:spPr>
          <a:xfrm>
            <a:off x="5185516" y="6058991"/>
            <a:ext cx="2087417" cy="305825"/>
          </a:xfrm>
          <a:prstGeom prst="rect">
            <a:avLst/>
          </a:prstGeom>
          <a:solidFill>
            <a:schemeClr val="accent5">
              <a:lumMod val="75000"/>
            </a:schemeClr>
          </a:solidFill>
          <a:ln w="19050">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1600" dirty="0">
                <a:solidFill>
                  <a:schemeClr val="bg1"/>
                </a:solidFill>
                <a:latin typeface="Cambria" panose="02040503050406030204" pitchFamily="18" charset="0"/>
              </a:rPr>
              <a:t>Service/Operation</a:t>
            </a:r>
            <a:endParaRPr kumimoji="1" lang="ja-JP" altLang="en-US" sz="1600" dirty="0">
              <a:solidFill>
                <a:schemeClr val="bg1"/>
              </a:solidFill>
              <a:latin typeface="Cambria" panose="02040503050406030204" pitchFamily="18" charset="0"/>
            </a:endParaRPr>
          </a:p>
        </p:txBody>
      </p:sp>
      <p:sp>
        <p:nvSpPr>
          <p:cNvPr id="62" name="右中かっこ 61">
            <a:extLst>
              <a:ext uri="{FF2B5EF4-FFF2-40B4-BE49-F238E27FC236}">
                <a16:creationId xmlns:a16="http://schemas.microsoft.com/office/drawing/2014/main" id="{AB2FC3F4-C191-E8A9-8921-9E56F6BB3939}"/>
              </a:ext>
            </a:extLst>
          </p:cNvPr>
          <p:cNvSpPr/>
          <p:nvPr/>
        </p:nvSpPr>
        <p:spPr>
          <a:xfrm rot="5400000">
            <a:off x="4610138" y="5765601"/>
            <a:ext cx="157740" cy="847672"/>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cxnSp>
        <p:nvCxnSpPr>
          <p:cNvPr id="63" name="直線矢印コネクタ 62">
            <a:extLst>
              <a:ext uri="{FF2B5EF4-FFF2-40B4-BE49-F238E27FC236}">
                <a16:creationId xmlns:a16="http://schemas.microsoft.com/office/drawing/2014/main" id="{92B573F7-380D-7157-6A97-7D6390541BE5}"/>
              </a:ext>
            </a:extLst>
          </p:cNvPr>
          <p:cNvCxnSpPr>
            <a:cxnSpLocks/>
            <a:stCxn id="60" idx="0"/>
            <a:endCxn id="62" idx="1"/>
          </p:cNvCxnSpPr>
          <p:nvPr/>
        </p:nvCxnSpPr>
        <p:spPr>
          <a:xfrm flipH="1" flipV="1">
            <a:off x="4689008" y="6268307"/>
            <a:ext cx="223" cy="1739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00194833-CD82-1B69-937F-AC396C3C1A06}"/>
              </a:ext>
            </a:extLst>
          </p:cNvPr>
          <p:cNvCxnSpPr>
            <a:cxnSpLocks/>
            <a:endCxn id="19" idx="2"/>
          </p:cNvCxnSpPr>
          <p:nvPr/>
        </p:nvCxnSpPr>
        <p:spPr>
          <a:xfrm flipH="1" flipV="1">
            <a:off x="5309290" y="5832375"/>
            <a:ext cx="84000" cy="2266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DD1A4B30-88C2-4155-8C67-93788FA7623A}"/>
              </a:ext>
            </a:extLst>
          </p:cNvPr>
          <p:cNvSpPr/>
          <p:nvPr/>
        </p:nvSpPr>
        <p:spPr>
          <a:xfrm>
            <a:off x="7562441" y="2698980"/>
            <a:ext cx="1498167" cy="647414"/>
          </a:xfrm>
          <a:prstGeom prst="rect">
            <a:avLst/>
          </a:prstGeom>
          <a:solidFill>
            <a:schemeClr val="accent5">
              <a:lumMod val="75000"/>
            </a:schemeClr>
          </a:solidFill>
          <a:ln w="19050">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1600" dirty="0">
                <a:solidFill>
                  <a:schemeClr val="bg1"/>
                </a:solidFill>
                <a:latin typeface="Cambria" panose="02040503050406030204" pitchFamily="18" charset="0"/>
              </a:rPr>
              <a:t>Wider </a:t>
            </a:r>
          </a:p>
          <a:p>
            <a:pPr algn="ctr"/>
            <a:r>
              <a:rPr lang="en-US" altLang="ja-JP" sz="1600" dirty="0">
                <a:solidFill>
                  <a:schemeClr val="bg1"/>
                </a:solidFill>
                <a:latin typeface="Cambria" panose="02040503050406030204" pitchFamily="18" charset="0"/>
              </a:rPr>
              <a:t>Spatial Scope</a:t>
            </a:r>
          </a:p>
        </p:txBody>
      </p:sp>
      <p:sp>
        <p:nvSpPr>
          <p:cNvPr id="66" name="右中かっこ 65">
            <a:extLst>
              <a:ext uri="{FF2B5EF4-FFF2-40B4-BE49-F238E27FC236}">
                <a16:creationId xmlns:a16="http://schemas.microsoft.com/office/drawing/2014/main" id="{18B4A1FC-333F-F3E8-B14C-27EB1A7D74A7}"/>
              </a:ext>
            </a:extLst>
          </p:cNvPr>
          <p:cNvSpPr/>
          <p:nvPr/>
        </p:nvSpPr>
        <p:spPr>
          <a:xfrm>
            <a:off x="8200813" y="3604938"/>
            <a:ext cx="221424" cy="539610"/>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cxnSp>
        <p:nvCxnSpPr>
          <p:cNvPr id="67" name="直線矢印コネクタ 66">
            <a:extLst>
              <a:ext uri="{FF2B5EF4-FFF2-40B4-BE49-F238E27FC236}">
                <a16:creationId xmlns:a16="http://schemas.microsoft.com/office/drawing/2014/main" id="{12966390-AB1B-9DCC-AA7D-F4D67EC604EE}"/>
              </a:ext>
            </a:extLst>
          </p:cNvPr>
          <p:cNvCxnSpPr>
            <a:cxnSpLocks/>
            <a:stCxn id="66" idx="1"/>
          </p:cNvCxnSpPr>
          <p:nvPr/>
        </p:nvCxnSpPr>
        <p:spPr>
          <a:xfrm flipV="1">
            <a:off x="8422237" y="3340820"/>
            <a:ext cx="0" cy="5339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B94E6C4A-4192-9AAA-BE9E-953417E623ED}"/>
              </a:ext>
            </a:extLst>
          </p:cNvPr>
          <p:cNvSpPr txBox="1"/>
          <p:nvPr/>
        </p:nvSpPr>
        <p:spPr>
          <a:xfrm>
            <a:off x="14724" y="-17307"/>
            <a:ext cx="9144000" cy="584775"/>
          </a:xfrm>
          <a:prstGeom prst="rect">
            <a:avLst/>
          </a:prstGeom>
        </p:spPr>
        <p:txBody>
          <a:bodyPr vert="horz"/>
          <a:lstStyle>
            <a:lvl1pPr algn="ctr" eaLnBrk="0" hangingPunct="0">
              <a:lnSpc>
                <a:spcPct val="90000"/>
              </a:lnSpc>
              <a:defRPr>
                <a:solidFill>
                  <a:srgbClr val="0099A6"/>
                </a:solidFill>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altLang="ja-JP" dirty="0"/>
              <a:t>Proposed Utilization of RASDS/RASDS++</a:t>
            </a:r>
            <a:endParaRPr lang="ja-JP" altLang="en-US" dirty="0"/>
          </a:p>
        </p:txBody>
      </p:sp>
      <p:grpSp>
        <p:nvGrpSpPr>
          <p:cNvPr id="96" name="グループ化 95">
            <a:extLst>
              <a:ext uri="{FF2B5EF4-FFF2-40B4-BE49-F238E27FC236}">
                <a16:creationId xmlns:a16="http://schemas.microsoft.com/office/drawing/2014/main" id="{5C07D7B7-65B7-8DAB-67E9-FAB501883E1C}"/>
              </a:ext>
            </a:extLst>
          </p:cNvPr>
          <p:cNvGrpSpPr/>
          <p:nvPr/>
        </p:nvGrpSpPr>
        <p:grpSpPr>
          <a:xfrm>
            <a:off x="2794011" y="2484192"/>
            <a:ext cx="4225506" cy="1438513"/>
            <a:chOff x="7770790" y="512433"/>
            <a:chExt cx="4225506" cy="1438513"/>
          </a:xfrm>
        </p:grpSpPr>
        <p:cxnSp>
          <p:nvCxnSpPr>
            <p:cNvPr id="97" name="直線コネクタ 96">
              <a:extLst>
                <a:ext uri="{FF2B5EF4-FFF2-40B4-BE49-F238E27FC236}">
                  <a16:creationId xmlns:a16="http://schemas.microsoft.com/office/drawing/2014/main" id="{609CD2DB-C477-483F-AD2C-6D901BFAFA3A}"/>
                </a:ext>
              </a:extLst>
            </p:cNvPr>
            <p:cNvCxnSpPr>
              <a:cxnSpLocks/>
            </p:cNvCxnSpPr>
            <p:nvPr/>
          </p:nvCxnSpPr>
          <p:spPr>
            <a:xfrm flipH="1">
              <a:off x="9404213" y="528537"/>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DDEEE7F3-29CE-16B1-1A44-B47B614F8597}"/>
                </a:ext>
              </a:extLst>
            </p:cNvPr>
            <p:cNvCxnSpPr>
              <a:cxnSpLocks/>
            </p:cNvCxnSpPr>
            <p:nvPr/>
          </p:nvCxnSpPr>
          <p:spPr>
            <a:xfrm flipH="1">
              <a:off x="8058368" y="12397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7CB24E81-7B17-D634-2587-B5AE8214B2C2}"/>
                </a:ext>
              </a:extLst>
            </p:cNvPr>
            <p:cNvCxnSpPr>
              <a:cxnSpLocks/>
            </p:cNvCxnSpPr>
            <p:nvPr/>
          </p:nvCxnSpPr>
          <p:spPr>
            <a:xfrm flipH="1">
              <a:off x="8288801" y="8639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8D87F1B9-5B7A-BD34-0BF6-61EA522B1B43}"/>
                </a:ext>
              </a:extLst>
            </p:cNvPr>
            <p:cNvCxnSpPr>
              <a:cxnSpLocks/>
            </p:cNvCxnSpPr>
            <p:nvPr/>
          </p:nvCxnSpPr>
          <p:spPr>
            <a:xfrm flipH="1">
              <a:off x="7770790" y="1690518"/>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8E474BA7-D27E-ED58-0AD3-B6DA201D1020}"/>
                </a:ext>
              </a:extLst>
            </p:cNvPr>
            <p:cNvCxnSpPr>
              <a:cxnSpLocks/>
            </p:cNvCxnSpPr>
            <p:nvPr/>
          </p:nvCxnSpPr>
          <p:spPr>
            <a:xfrm flipH="1">
              <a:off x="9980985" y="524445"/>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0125A1C0-F7F5-DDAB-9E4B-95721C17C3A7}"/>
                </a:ext>
              </a:extLst>
            </p:cNvPr>
            <p:cNvCxnSpPr>
              <a:cxnSpLocks/>
            </p:cNvCxnSpPr>
            <p:nvPr/>
          </p:nvCxnSpPr>
          <p:spPr>
            <a:xfrm flipH="1">
              <a:off x="8194145" y="522659"/>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92C3F02F-3690-9E74-E105-8B6EDCCF2078}"/>
                </a:ext>
              </a:extLst>
            </p:cNvPr>
            <p:cNvCxnSpPr>
              <a:cxnSpLocks/>
            </p:cNvCxnSpPr>
            <p:nvPr/>
          </p:nvCxnSpPr>
          <p:spPr>
            <a:xfrm flipH="1">
              <a:off x="10570402" y="512433"/>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371C2B96-C848-8376-EBA9-D35413E85181}"/>
                </a:ext>
              </a:extLst>
            </p:cNvPr>
            <p:cNvCxnSpPr>
              <a:cxnSpLocks/>
            </p:cNvCxnSpPr>
            <p:nvPr/>
          </p:nvCxnSpPr>
          <p:spPr>
            <a:xfrm flipH="1">
              <a:off x="8794875" y="515720"/>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BDD11E10-BEFE-27E5-49E4-C3FBEC603CA1}"/>
                </a:ext>
              </a:extLst>
            </p:cNvPr>
            <p:cNvCxnSpPr>
              <a:cxnSpLocks/>
            </p:cNvCxnSpPr>
            <p:nvPr/>
          </p:nvCxnSpPr>
          <p:spPr>
            <a:xfrm flipH="1">
              <a:off x="8407375" y="6852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79C8A411-93B8-9C20-8C6B-0E87834E5DD2}"/>
                </a:ext>
              </a:extLst>
            </p:cNvPr>
            <p:cNvCxnSpPr>
              <a:cxnSpLocks/>
            </p:cNvCxnSpPr>
            <p:nvPr/>
          </p:nvCxnSpPr>
          <p:spPr>
            <a:xfrm flipH="1">
              <a:off x="8163091" y="10492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6678C8FB-9B5B-1292-0ECC-DB3D5131B0B1}"/>
                </a:ext>
              </a:extLst>
            </p:cNvPr>
            <p:cNvCxnSpPr>
              <a:cxnSpLocks/>
            </p:cNvCxnSpPr>
            <p:nvPr/>
          </p:nvCxnSpPr>
          <p:spPr>
            <a:xfrm flipH="1">
              <a:off x="7919164" y="1453481"/>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フローチャート: データ 4">
            <a:extLst>
              <a:ext uri="{FF2B5EF4-FFF2-40B4-BE49-F238E27FC236}">
                <a16:creationId xmlns:a16="http://schemas.microsoft.com/office/drawing/2014/main" id="{C0400292-6AA8-1CA7-D09A-C5EB08B2FB2A}"/>
              </a:ext>
            </a:extLst>
          </p:cNvPr>
          <p:cNvSpPr/>
          <p:nvPr/>
        </p:nvSpPr>
        <p:spPr>
          <a:xfrm>
            <a:off x="2724611" y="3047797"/>
            <a:ext cx="4486151" cy="1422409"/>
          </a:xfrm>
          <a:prstGeom prst="flowChartInputOutput">
            <a:avLst/>
          </a:prstGeom>
          <a:solidFill>
            <a:srgbClr val="548235">
              <a:alpha val="8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6" name="グループ化 145">
            <a:extLst>
              <a:ext uri="{FF2B5EF4-FFF2-40B4-BE49-F238E27FC236}">
                <a16:creationId xmlns:a16="http://schemas.microsoft.com/office/drawing/2014/main" id="{3A41BFE0-9520-8F62-C989-916315514086}"/>
              </a:ext>
            </a:extLst>
          </p:cNvPr>
          <p:cNvGrpSpPr/>
          <p:nvPr/>
        </p:nvGrpSpPr>
        <p:grpSpPr>
          <a:xfrm>
            <a:off x="2862985" y="3050817"/>
            <a:ext cx="4225506" cy="1438513"/>
            <a:chOff x="7770790" y="512433"/>
            <a:chExt cx="4225506" cy="1438513"/>
          </a:xfrm>
        </p:grpSpPr>
        <p:cxnSp>
          <p:nvCxnSpPr>
            <p:cNvPr id="147" name="直線コネクタ 146">
              <a:extLst>
                <a:ext uri="{FF2B5EF4-FFF2-40B4-BE49-F238E27FC236}">
                  <a16:creationId xmlns:a16="http://schemas.microsoft.com/office/drawing/2014/main" id="{820B7C2F-A267-4E05-8226-A941C5260BC4}"/>
                </a:ext>
              </a:extLst>
            </p:cNvPr>
            <p:cNvCxnSpPr>
              <a:cxnSpLocks/>
            </p:cNvCxnSpPr>
            <p:nvPr/>
          </p:nvCxnSpPr>
          <p:spPr>
            <a:xfrm flipH="1">
              <a:off x="9404213" y="528537"/>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a:extLst>
                <a:ext uri="{FF2B5EF4-FFF2-40B4-BE49-F238E27FC236}">
                  <a16:creationId xmlns:a16="http://schemas.microsoft.com/office/drawing/2014/main" id="{E14A217D-20CE-B9AF-9394-338B76636DC4}"/>
                </a:ext>
              </a:extLst>
            </p:cNvPr>
            <p:cNvCxnSpPr>
              <a:cxnSpLocks/>
            </p:cNvCxnSpPr>
            <p:nvPr/>
          </p:nvCxnSpPr>
          <p:spPr>
            <a:xfrm flipH="1">
              <a:off x="8058368" y="12397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a:extLst>
                <a:ext uri="{FF2B5EF4-FFF2-40B4-BE49-F238E27FC236}">
                  <a16:creationId xmlns:a16="http://schemas.microsoft.com/office/drawing/2014/main" id="{6D479667-C50E-A495-0113-079D3C64C0B9}"/>
                </a:ext>
              </a:extLst>
            </p:cNvPr>
            <p:cNvCxnSpPr>
              <a:cxnSpLocks/>
            </p:cNvCxnSpPr>
            <p:nvPr/>
          </p:nvCxnSpPr>
          <p:spPr>
            <a:xfrm flipH="1">
              <a:off x="8288801" y="8639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EE108D06-9239-FCF2-A9B8-A7AF368530D7}"/>
                </a:ext>
              </a:extLst>
            </p:cNvPr>
            <p:cNvCxnSpPr>
              <a:cxnSpLocks/>
            </p:cNvCxnSpPr>
            <p:nvPr/>
          </p:nvCxnSpPr>
          <p:spPr>
            <a:xfrm flipH="1">
              <a:off x="7770790" y="1690518"/>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a:extLst>
                <a:ext uri="{FF2B5EF4-FFF2-40B4-BE49-F238E27FC236}">
                  <a16:creationId xmlns:a16="http://schemas.microsoft.com/office/drawing/2014/main" id="{AF797C10-0CD6-777F-F9F2-ADA60A745C72}"/>
                </a:ext>
              </a:extLst>
            </p:cNvPr>
            <p:cNvCxnSpPr>
              <a:cxnSpLocks/>
            </p:cNvCxnSpPr>
            <p:nvPr/>
          </p:nvCxnSpPr>
          <p:spPr>
            <a:xfrm flipH="1">
              <a:off x="9980985" y="524445"/>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直線コネクタ 151">
              <a:extLst>
                <a:ext uri="{FF2B5EF4-FFF2-40B4-BE49-F238E27FC236}">
                  <a16:creationId xmlns:a16="http://schemas.microsoft.com/office/drawing/2014/main" id="{37967316-ACEF-D486-E098-CB5CDE699CED}"/>
                </a:ext>
              </a:extLst>
            </p:cNvPr>
            <p:cNvCxnSpPr>
              <a:cxnSpLocks/>
            </p:cNvCxnSpPr>
            <p:nvPr/>
          </p:nvCxnSpPr>
          <p:spPr>
            <a:xfrm flipH="1">
              <a:off x="8194145" y="522659"/>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a:extLst>
                <a:ext uri="{FF2B5EF4-FFF2-40B4-BE49-F238E27FC236}">
                  <a16:creationId xmlns:a16="http://schemas.microsoft.com/office/drawing/2014/main" id="{12B6F657-2106-3043-6809-213FD7BC64B7}"/>
                </a:ext>
              </a:extLst>
            </p:cNvPr>
            <p:cNvCxnSpPr>
              <a:cxnSpLocks/>
            </p:cNvCxnSpPr>
            <p:nvPr/>
          </p:nvCxnSpPr>
          <p:spPr>
            <a:xfrm flipH="1">
              <a:off x="10570402" y="512433"/>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a:extLst>
                <a:ext uri="{FF2B5EF4-FFF2-40B4-BE49-F238E27FC236}">
                  <a16:creationId xmlns:a16="http://schemas.microsoft.com/office/drawing/2014/main" id="{5ADFE216-5E7F-9C67-8EBC-A318F1991A37}"/>
                </a:ext>
              </a:extLst>
            </p:cNvPr>
            <p:cNvCxnSpPr>
              <a:cxnSpLocks/>
            </p:cNvCxnSpPr>
            <p:nvPr/>
          </p:nvCxnSpPr>
          <p:spPr>
            <a:xfrm flipH="1">
              <a:off x="8794875" y="515720"/>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C5E197D4-E912-F39D-B14D-734C6D009CF9}"/>
                </a:ext>
              </a:extLst>
            </p:cNvPr>
            <p:cNvCxnSpPr>
              <a:cxnSpLocks/>
            </p:cNvCxnSpPr>
            <p:nvPr/>
          </p:nvCxnSpPr>
          <p:spPr>
            <a:xfrm flipH="1">
              <a:off x="8407375" y="6852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7E216ECD-99F4-67F9-0778-40E8480C549B}"/>
                </a:ext>
              </a:extLst>
            </p:cNvPr>
            <p:cNvCxnSpPr>
              <a:cxnSpLocks/>
            </p:cNvCxnSpPr>
            <p:nvPr/>
          </p:nvCxnSpPr>
          <p:spPr>
            <a:xfrm flipH="1">
              <a:off x="8163091" y="10492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id="{34361B0D-A1E8-3DEE-1B91-0692E7D5AC13}"/>
                </a:ext>
              </a:extLst>
            </p:cNvPr>
            <p:cNvCxnSpPr>
              <a:cxnSpLocks/>
            </p:cNvCxnSpPr>
            <p:nvPr/>
          </p:nvCxnSpPr>
          <p:spPr>
            <a:xfrm flipH="1">
              <a:off x="7919164" y="1453481"/>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楕円 69">
            <a:extLst>
              <a:ext uri="{FF2B5EF4-FFF2-40B4-BE49-F238E27FC236}">
                <a16:creationId xmlns:a16="http://schemas.microsoft.com/office/drawing/2014/main" id="{84D39FE4-8BB8-61DC-CD1C-A0486931D752}"/>
              </a:ext>
            </a:extLst>
          </p:cNvPr>
          <p:cNvSpPr/>
          <p:nvPr/>
        </p:nvSpPr>
        <p:spPr>
          <a:xfrm>
            <a:off x="3645522" y="3968683"/>
            <a:ext cx="1357228" cy="293933"/>
          </a:xfrm>
          <a:prstGeom prst="ellipse">
            <a:avLst/>
          </a:prstGeom>
          <a:solidFill>
            <a:srgbClr val="385723">
              <a:alpha val="98039"/>
            </a:srgbClr>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accent6">
                    <a:lumMod val="75000"/>
                  </a:schemeClr>
                </a:solidFill>
                <a:latin typeface="Cambria" panose="02040503050406030204" pitchFamily="18" charset="0"/>
              </a:rPr>
              <a:t>Protocol</a:t>
            </a:r>
            <a:endParaRPr kumimoji="1" lang="ja-JP" altLang="en-US" sz="1300" dirty="0">
              <a:solidFill>
                <a:schemeClr val="accent6">
                  <a:lumMod val="75000"/>
                </a:schemeClr>
              </a:solidFill>
              <a:latin typeface="Cambria" panose="02040503050406030204" pitchFamily="18" charset="0"/>
            </a:endParaRPr>
          </a:p>
        </p:txBody>
      </p:sp>
      <p:sp>
        <p:nvSpPr>
          <p:cNvPr id="69" name="楕円 68">
            <a:extLst>
              <a:ext uri="{FF2B5EF4-FFF2-40B4-BE49-F238E27FC236}">
                <a16:creationId xmlns:a16="http://schemas.microsoft.com/office/drawing/2014/main" id="{778CF907-25B9-A2D6-2559-D64C4F6B74E1}"/>
              </a:ext>
            </a:extLst>
          </p:cNvPr>
          <p:cNvSpPr/>
          <p:nvPr/>
        </p:nvSpPr>
        <p:spPr>
          <a:xfrm>
            <a:off x="5157013" y="3962152"/>
            <a:ext cx="682290" cy="235090"/>
          </a:xfrm>
          <a:prstGeom prst="ellipse">
            <a:avLst/>
          </a:prstGeom>
          <a:solidFill>
            <a:srgbClr val="385723">
              <a:alpha val="98039"/>
            </a:srgbClr>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accent6">
                    <a:lumMod val="75000"/>
                  </a:schemeClr>
                </a:solidFill>
                <a:latin typeface="Cambria" panose="02040503050406030204" pitchFamily="18" charset="0"/>
              </a:rPr>
              <a:t>RF</a:t>
            </a:r>
            <a:endParaRPr kumimoji="1" lang="ja-JP" altLang="en-US" sz="1300" dirty="0">
              <a:solidFill>
                <a:schemeClr val="accent6">
                  <a:lumMod val="75000"/>
                </a:schemeClr>
              </a:solidFill>
              <a:latin typeface="Cambria" panose="02040503050406030204" pitchFamily="18" charset="0"/>
            </a:endParaRPr>
          </a:p>
        </p:txBody>
      </p:sp>
      <p:sp>
        <p:nvSpPr>
          <p:cNvPr id="6" name="フローチャート: データ 5">
            <a:extLst>
              <a:ext uri="{FF2B5EF4-FFF2-40B4-BE49-F238E27FC236}">
                <a16:creationId xmlns:a16="http://schemas.microsoft.com/office/drawing/2014/main" id="{61E0B80B-F9C6-1BD2-6D02-B51AFD34DFA6}"/>
              </a:ext>
            </a:extLst>
          </p:cNvPr>
          <p:cNvSpPr/>
          <p:nvPr/>
        </p:nvSpPr>
        <p:spPr>
          <a:xfrm>
            <a:off x="2668363" y="2482200"/>
            <a:ext cx="4486151" cy="1422409"/>
          </a:xfrm>
          <a:prstGeom prst="flowChartInputOutput">
            <a:avLst/>
          </a:prstGeom>
          <a:solidFill>
            <a:srgbClr val="A9D18E">
              <a:alpha val="81176"/>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楕円 72">
            <a:extLst>
              <a:ext uri="{FF2B5EF4-FFF2-40B4-BE49-F238E27FC236}">
                <a16:creationId xmlns:a16="http://schemas.microsoft.com/office/drawing/2014/main" id="{7F14D1FC-5A6C-95F0-D344-9EE85F03AA56}"/>
              </a:ext>
            </a:extLst>
          </p:cNvPr>
          <p:cNvSpPr/>
          <p:nvPr/>
        </p:nvSpPr>
        <p:spPr>
          <a:xfrm>
            <a:off x="3952933" y="3476191"/>
            <a:ext cx="1569224" cy="297511"/>
          </a:xfrm>
          <a:prstGeom prst="ellipse">
            <a:avLst/>
          </a:prstGeom>
          <a:solidFill>
            <a:schemeClr val="accent6">
              <a:lumMod val="60000"/>
              <a:lumOff val="40000"/>
            </a:schemeClr>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accent6">
                    <a:lumMod val="75000"/>
                  </a:schemeClr>
                </a:solidFill>
                <a:latin typeface="Cambria" panose="02040503050406030204" pitchFamily="18" charset="0"/>
              </a:rPr>
              <a:t>Data model</a:t>
            </a:r>
            <a:endParaRPr kumimoji="1" lang="ja-JP" altLang="en-US" sz="1300" dirty="0">
              <a:solidFill>
                <a:schemeClr val="accent6">
                  <a:lumMod val="75000"/>
                </a:schemeClr>
              </a:solidFill>
              <a:latin typeface="Cambria" panose="02040503050406030204" pitchFamily="18" charset="0"/>
            </a:endParaRPr>
          </a:p>
        </p:txBody>
      </p:sp>
      <p:grpSp>
        <p:nvGrpSpPr>
          <p:cNvPr id="162" name="グループ化 161">
            <a:extLst>
              <a:ext uri="{FF2B5EF4-FFF2-40B4-BE49-F238E27FC236}">
                <a16:creationId xmlns:a16="http://schemas.microsoft.com/office/drawing/2014/main" id="{3C1E58A2-003E-AB53-5599-3F33DCEE07F5}"/>
              </a:ext>
            </a:extLst>
          </p:cNvPr>
          <p:cNvGrpSpPr/>
          <p:nvPr/>
        </p:nvGrpSpPr>
        <p:grpSpPr>
          <a:xfrm>
            <a:off x="2655198" y="1920685"/>
            <a:ext cx="4486151" cy="1438513"/>
            <a:chOff x="1825006" y="643238"/>
            <a:chExt cx="4486151" cy="1438513"/>
          </a:xfrm>
        </p:grpSpPr>
        <p:sp>
          <p:nvSpPr>
            <p:cNvPr id="7" name="フローチャート: データ 6">
              <a:extLst>
                <a:ext uri="{FF2B5EF4-FFF2-40B4-BE49-F238E27FC236}">
                  <a16:creationId xmlns:a16="http://schemas.microsoft.com/office/drawing/2014/main" id="{EBBF413D-C4D6-80D4-2E83-13362006100C}"/>
                </a:ext>
              </a:extLst>
            </p:cNvPr>
            <p:cNvSpPr/>
            <p:nvPr/>
          </p:nvSpPr>
          <p:spPr>
            <a:xfrm>
              <a:off x="1825006" y="654886"/>
              <a:ext cx="4486151" cy="1422409"/>
            </a:xfrm>
            <a:prstGeom prst="flowChartInputOutput">
              <a:avLst/>
            </a:prstGeom>
            <a:solidFill>
              <a:srgbClr val="C5E0B4">
                <a:alpha val="8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3" name="グループ化 132">
              <a:extLst>
                <a:ext uri="{FF2B5EF4-FFF2-40B4-BE49-F238E27FC236}">
                  <a16:creationId xmlns:a16="http://schemas.microsoft.com/office/drawing/2014/main" id="{E48A4142-9CA5-CFCF-704E-F83E25AEC371}"/>
                </a:ext>
              </a:extLst>
            </p:cNvPr>
            <p:cNvGrpSpPr/>
            <p:nvPr/>
          </p:nvGrpSpPr>
          <p:grpSpPr>
            <a:xfrm>
              <a:off x="1958785" y="643238"/>
              <a:ext cx="4225506" cy="1438513"/>
              <a:chOff x="7770790" y="512433"/>
              <a:chExt cx="4225506" cy="1438513"/>
            </a:xfrm>
          </p:grpSpPr>
          <p:cxnSp>
            <p:nvCxnSpPr>
              <p:cNvPr id="134" name="直線コネクタ 133">
                <a:extLst>
                  <a:ext uri="{FF2B5EF4-FFF2-40B4-BE49-F238E27FC236}">
                    <a16:creationId xmlns:a16="http://schemas.microsoft.com/office/drawing/2014/main" id="{377171F6-E1E0-2C98-B35E-A0583B94D639}"/>
                  </a:ext>
                </a:extLst>
              </p:cNvPr>
              <p:cNvCxnSpPr>
                <a:cxnSpLocks/>
              </p:cNvCxnSpPr>
              <p:nvPr/>
            </p:nvCxnSpPr>
            <p:spPr>
              <a:xfrm flipH="1">
                <a:off x="9404213" y="528537"/>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94B2A503-2206-EB52-5D17-12058E01367C}"/>
                  </a:ext>
                </a:extLst>
              </p:cNvPr>
              <p:cNvCxnSpPr>
                <a:cxnSpLocks/>
              </p:cNvCxnSpPr>
              <p:nvPr/>
            </p:nvCxnSpPr>
            <p:spPr>
              <a:xfrm flipH="1">
                <a:off x="8058368" y="1239742"/>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C8AAEA0A-A32D-9BD1-9DD5-235C1EE30F82}"/>
                  </a:ext>
                </a:extLst>
              </p:cNvPr>
              <p:cNvCxnSpPr>
                <a:cxnSpLocks/>
              </p:cNvCxnSpPr>
              <p:nvPr/>
            </p:nvCxnSpPr>
            <p:spPr>
              <a:xfrm flipH="1">
                <a:off x="8288801" y="863994"/>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CEB58057-00F0-9C95-8A86-6FBAC8F5C3D0}"/>
                  </a:ext>
                </a:extLst>
              </p:cNvPr>
              <p:cNvCxnSpPr>
                <a:cxnSpLocks/>
              </p:cNvCxnSpPr>
              <p:nvPr/>
            </p:nvCxnSpPr>
            <p:spPr>
              <a:xfrm flipH="1">
                <a:off x="7770790" y="1690518"/>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71B32F7B-C9EC-4134-2998-352A02060D71}"/>
                  </a:ext>
                </a:extLst>
              </p:cNvPr>
              <p:cNvCxnSpPr>
                <a:cxnSpLocks/>
              </p:cNvCxnSpPr>
              <p:nvPr/>
            </p:nvCxnSpPr>
            <p:spPr>
              <a:xfrm flipH="1">
                <a:off x="9980985" y="524445"/>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a16="http://schemas.microsoft.com/office/drawing/2014/main" id="{6D28BE18-FA31-B421-AE71-E4EAF2865732}"/>
                  </a:ext>
                </a:extLst>
              </p:cNvPr>
              <p:cNvCxnSpPr>
                <a:cxnSpLocks/>
              </p:cNvCxnSpPr>
              <p:nvPr/>
            </p:nvCxnSpPr>
            <p:spPr>
              <a:xfrm flipH="1">
                <a:off x="8194145" y="522659"/>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a:extLst>
                  <a:ext uri="{FF2B5EF4-FFF2-40B4-BE49-F238E27FC236}">
                    <a16:creationId xmlns:a16="http://schemas.microsoft.com/office/drawing/2014/main" id="{0DF4739F-C815-5ECE-B28A-CC639CAC2D38}"/>
                  </a:ext>
                </a:extLst>
              </p:cNvPr>
              <p:cNvCxnSpPr>
                <a:cxnSpLocks/>
              </p:cNvCxnSpPr>
              <p:nvPr/>
            </p:nvCxnSpPr>
            <p:spPr>
              <a:xfrm flipH="1">
                <a:off x="10570402" y="512433"/>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a:extLst>
                  <a:ext uri="{FF2B5EF4-FFF2-40B4-BE49-F238E27FC236}">
                    <a16:creationId xmlns:a16="http://schemas.microsoft.com/office/drawing/2014/main" id="{D317F123-A6B2-168C-630C-95DD3FC73795}"/>
                  </a:ext>
                </a:extLst>
              </p:cNvPr>
              <p:cNvCxnSpPr>
                <a:cxnSpLocks/>
              </p:cNvCxnSpPr>
              <p:nvPr/>
            </p:nvCxnSpPr>
            <p:spPr>
              <a:xfrm flipH="1">
                <a:off x="8794875" y="515720"/>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a16="http://schemas.microsoft.com/office/drawing/2014/main" id="{D2D0BC2C-32A9-2519-06C1-A9D069A7E65D}"/>
                  </a:ext>
                </a:extLst>
              </p:cNvPr>
              <p:cNvCxnSpPr>
                <a:cxnSpLocks/>
              </p:cNvCxnSpPr>
              <p:nvPr/>
            </p:nvCxnSpPr>
            <p:spPr>
              <a:xfrm flipH="1">
                <a:off x="8407375" y="685294"/>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a:extLst>
                  <a:ext uri="{FF2B5EF4-FFF2-40B4-BE49-F238E27FC236}">
                    <a16:creationId xmlns:a16="http://schemas.microsoft.com/office/drawing/2014/main" id="{F8807D5E-4B3F-905D-41DE-2038391E4C37}"/>
                  </a:ext>
                </a:extLst>
              </p:cNvPr>
              <p:cNvCxnSpPr>
                <a:cxnSpLocks/>
              </p:cNvCxnSpPr>
              <p:nvPr/>
            </p:nvCxnSpPr>
            <p:spPr>
              <a:xfrm flipH="1">
                <a:off x="8163091" y="1049242"/>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a:extLst>
                  <a:ext uri="{FF2B5EF4-FFF2-40B4-BE49-F238E27FC236}">
                    <a16:creationId xmlns:a16="http://schemas.microsoft.com/office/drawing/2014/main" id="{E9BA6BF8-B921-F4AD-8D13-0BB303C705C6}"/>
                  </a:ext>
                </a:extLst>
              </p:cNvPr>
              <p:cNvCxnSpPr>
                <a:cxnSpLocks/>
              </p:cNvCxnSpPr>
              <p:nvPr/>
            </p:nvCxnSpPr>
            <p:spPr>
              <a:xfrm flipH="1">
                <a:off x="7919164" y="1453481"/>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8" name="グループ化 157">
            <a:extLst>
              <a:ext uri="{FF2B5EF4-FFF2-40B4-BE49-F238E27FC236}">
                <a16:creationId xmlns:a16="http://schemas.microsoft.com/office/drawing/2014/main" id="{4E405ADE-EEAD-C68D-8D70-60E5683F776B}"/>
              </a:ext>
            </a:extLst>
          </p:cNvPr>
          <p:cNvGrpSpPr/>
          <p:nvPr/>
        </p:nvGrpSpPr>
        <p:grpSpPr>
          <a:xfrm>
            <a:off x="2648916" y="1421517"/>
            <a:ext cx="4486151" cy="1466730"/>
            <a:chOff x="2674516" y="1225025"/>
            <a:chExt cx="4486151" cy="1466730"/>
          </a:xfrm>
        </p:grpSpPr>
        <p:sp>
          <p:nvSpPr>
            <p:cNvPr id="8" name="フローチャート: データ 7">
              <a:extLst>
                <a:ext uri="{FF2B5EF4-FFF2-40B4-BE49-F238E27FC236}">
                  <a16:creationId xmlns:a16="http://schemas.microsoft.com/office/drawing/2014/main" id="{E688FDC7-CDA2-510E-FE04-73DA1DD2BA1E}"/>
                </a:ext>
              </a:extLst>
            </p:cNvPr>
            <p:cNvSpPr/>
            <p:nvPr/>
          </p:nvSpPr>
          <p:spPr>
            <a:xfrm>
              <a:off x="2674516" y="1243463"/>
              <a:ext cx="4486151" cy="1422409"/>
            </a:xfrm>
            <a:prstGeom prst="flowChartInputOutput">
              <a:avLst/>
            </a:prstGeom>
            <a:solidFill>
              <a:srgbClr val="D8EBCD">
                <a:alpha val="69804"/>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C318C851-30C2-2703-1619-F2E3064FED86}"/>
                </a:ext>
              </a:extLst>
            </p:cNvPr>
            <p:cNvSpPr/>
            <p:nvPr/>
          </p:nvSpPr>
          <p:spPr>
            <a:xfrm rot="2539700">
              <a:off x="3863480" y="1388584"/>
              <a:ext cx="709782" cy="1196330"/>
            </a:xfrm>
            <a:prstGeom prst="ellipse">
              <a:avLst/>
            </a:prstGeom>
            <a:solidFill>
              <a:schemeClr val="accent6">
                <a:lumMod val="40000"/>
                <a:lumOff val="60000"/>
              </a:schemeClr>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mbria" panose="02040503050406030204" pitchFamily="18" charset="0"/>
              </a:endParaRPr>
            </a:p>
          </p:txBody>
        </p:sp>
        <p:cxnSp>
          <p:nvCxnSpPr>
            <p:cNvPr id="44" name="直線コネクタ 43">
              <a:extLst>
                <a:ext uri="{FF2B5EF4-FFF2-40B4-BE49-F238E27FC236}">
                  <a16:creationId xmlns:a16="http://schemas.microsoft.com/office/drawing/2014/main" id="{716F626A-E562-5527-5016-7A12618AE61B}"/>
                </a:ext>
              </a:extLst>
            </p:cNvPr>
            <p:cNvCxnSpPr>
              <a:cxnSpLocks/>
              <a:stCxn id="8" idx="0"/>
              <a:endCxn id="8" idx="3"/>
            </p:cNvCxnSpPr>
            <p:nvPr/>
          </p:nvCxnSpPr>
          <p:spPr>
            <a:xfrm flipH="1">
              <a:off x="4468976" y="1243463"/>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AB87B35C-7C26-D504-1B1F-B4EA3786E4DD}"/>
                </a:ext>
              </a:extLst>
            </p:cNvPr>
            <p:cNvCxnSpPr>
              <a:cxnSpLocks/>
              <a:stCxn id="8" idx="5"/>
              <a:endCxn id="8" idx="2"/>
            </p:cNvCxnSpPr>
            <p:nvPr/>
          </p:nvCxnSpPr>
          <p:spPr>
            <a:xfrm flipH="1">
              <a:off x="3123131" y="1954668"/>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BBC3F94B-52AA-017B-3D45-89F8B4BBF049}"/>
                </a:ext>
              </a:extLst>
            </p:cNvPr>
            <p:cNvCxnSpPr>
              <a:cxnSpLocks/>
            </p:cNvCxnSpPr>
            <p:nvPr/>
          </p:nvCxnSpPr>
          <p:spPr>
            <a:xfrm flipH="1">
              <a:off x="3340449" y="1587340"/>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3DCDFE58-A143-68C6-D282-3F1B5EE60935}"/>
                </a:ext>
              </a:extLst>
            </p:cNvPr>
            <p:cNvCxnSpPr>
              <a:cxnSpLocks/>
            </p:cNvCxnSpPr>
            <p:nvPr/>
          </p:nvCxnSpPr>
          <p:spPr>
            <a:xfrm flipH="1">
              <a:off x="2840535" y="2417159"/>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92AD6898-D43E-6B05-453D-8579DB916C5D}"/>
                </a:ext>
              </a:extLst>
            </p:cNvPr>
            <p:cNvCxnSpPr>
              <a:cxnSpLocks/>
            </p:cNvCxnSpPr>
            <p:nvPr/>
          </p:nvCxnSpPr>
          <p:spPr>
            <a:xfrm flipH="1">
              <a:off x="5051017" y="1269346"/>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726341DC-2E38-DEE3-27E4-B0A330A3563F}"/>
                </a:ext>
              </a:extLst>
            </p:cNvPr>
            <p:cNvCxnSpPr>
              <a:cxnSpLocks/>
            </p:cNvCxnSpPr>
            <p:nvPr/>
          </p:nvCxnSpPr>
          <p:spPr>
            <a:xfrm flipH="1">
              <a:off x="3279070" y="1230567"/>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A9867191-8BB5-E265-1503-FFB4EC7AA1AA}"/>
                </a:ext>
              </a:extLst>
            </p:cNvPr>
            <p:cNvCxnSpPr>
              <a:cxnSpLocks/>
            </p:cNvCxnSpPr>
            <p:nvPr/>
          </p:nvCxnSpPr>
          <p:spPr>
            <a:xfrm flipH="1">
              <a:off x="5694110" y="1245472"/>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DDB00B70-F857-8717-EB3E-38A89702E917}"/>
                </a:ext>
              </a:extLst>
            </p:cNvPr>
            <p:cNvCxnSpPr>
              <a:cxnSpLocks/>
            </p:cNvCxnSpPr>
            <p:nvPr/>
          </p:nvCxnSpPr>
          <p:spPr>
            <a:xfrm flipH="1">
              <a:off x="3888588" y="1225025"/>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5" name="楕円 54">
              <a:extLst>
                <a:ext uri="{FF2B5EF4-FFF2-40B4-BE49-F238E27FC236}">
                  <a16:creationId xmlns:a16="http://schemas.microsoft.com/office/drawing/2014/main" id="{FFC4EA2D-7FAC-ACDC-C708-775D43F96500}"/>
                </a:ext>
              </a:extLst>
            </p:cNvPr>
            <p:cNvSpPr/>
            <p:nvPr/>
          </p:nvSpPr>
          <p:spPr>
            <a:xfrm rot="2539700">
              <a:off x="4994952" y="1289020"/>
              <a:ext cx="357551" cy="638408"/>
            </a:xfrm>
            <a:prstGeom prst="ellipse">
              <a:avLst/>
            </a:prstGeom>
            <a:solidFill>
              <a:schemeClr val="accent6">
                <a:lumMod val="40000"/>
                <a:lumOff val="60000"/>
              </a:schemeClr>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mbria" panose="02040503050406030204" pitchFamily="18" charset="0"/>
              </a:endParaRPr>
            </a:p>
          </p:txBody>
        </p:sp>
        <p:cxnSp>
          <p:nvCxnSpPr>
            <p:cNvPr id="75" name="直線コネクタ 74">
              <a:extLst>
                <a:ext uri="{FF2B5EF4-FFF2-40B4-BE49-F238E27FC236}">
                  <a16:creationId xmlns:a16="http://schemas.microsoft.com/office/drawing/2014/main" id="{E199657F-6073-ABC4-C0C1-E8A5C87A51B7}"/>
                </a:ext>
              </a:extLst>
            </p:cNvPr>
            <p:cNvCxnSpPr>
              <a:cxnSpLocks/>
            </p:cNvCxnSpPr>
            <p:nvPr/>
          </p:nvCxnSpPr>
          <p:spPr>
            <a:xfrm flipH="1">
              <a:off x="2980388" y="2175284"/>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3E33060B-8FB6-EC04-B3DE-0FA741F447A2}"/>
                </a:ext>
              </a:extLst>
            </p:cNvPr>
            <p:cNvCxnSpPr>
              <a:cxnSpLocks/>
            </p:cNvCxnSpPr>
            <p:nvPr/>
          </p:nvCxnSpPr>
          <p:spPr>
            <a:xfrm flipH="1">
              <a:off x="3220770" y="1759473"/>
              <a:ext cx="3589531" cy="15501"/>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BA626B00-3994-9837-13AD-93973B0DEE2D}"/>
                </a:ext>
              </a:extLst>
            </p:cNvPr>
            <p:cNvCxnSpPr>
              <a:cxnSpLocks/>
            </p:cNvCxnSpPr>
            <p:nvPr/>
          </p:nvCxnSpPr>
          <p:spPr>
            <a:xfrm flipH="1">
              <a:off x="3471511" y="1393457"/>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58" name="直線コネクタ 57">
            <a:extLst>
              <a:ext uri="{FF2B5EF4-FFF2-40B4-BE49-F238E27FC236}">
                <a16:creationId xmlns:a16="http://schemas.microsoft.com/office/drawing/2014/main" id="{1B708FEB-E7A0-98E2-D571-35C55285BA7E}"/>
              </a:ext>
            </a:extLst>
          </p:cNvPr>
          <p:cNvCxnSpPr>
            <a:cxnSpLocks/>
          </p:cNvCxnSpPr>
          <p:nvPr/>
        </p:nvCxnSpPr>
        <p:spPr>
          <a:xfrm flipH="1">
            <a:off x="3957262" y="2093234"/>
            <a:ext cx="1066" cy="349636"/>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8450E21F-3DA8-D54A-44E1-E77FEB0D3294}"/>
              </a:ext>
            </a:extLst>
          </p:cNvPr>
          <p:cNvCxnSpPr>
            <a:cxnSpLocks/>
          </p:cNvCxnSpPr>
          <p:nvPr/>
        </p:nvCxnSpPr>
        <p:spPr>
          <a:xfrm>
            <a:off x="4321778" y="1904288"/>
            <a:ext cx="0" cy="305295"/>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7DE40591-9868-DA8D-7F0E-8B0B63A45935}"/>
              </a:ext>
            </a:extLst>
          </p:cNvPr>
          <p:cNvCxnSpPr>
            <a:cxnSpLocks/>
          </p:cNvCxnSpPr>
          <p:nvPr/>
        </p:nvCxnSpPr>
        <p:spPr>
          <a:xfrm flipH="1">
            <a:off x="5308554" y="1326536"/>
            <a:ext cx="8701" cy="241267"/>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61" name="グループ化 160">
            <a:extLst>
              <a:ext uri="{FF2B5EF4-FFF2-40B4-BE49-F238E27FC236}">
                <a16:creationId xmlns:a16="http://schemas.microsoft.com/office/drawing/2014/main" id="{8D179726-6027-BCE9-5211-61ABD02EADF1}"/>
              </a:ext>
            </a:extLst>
          </p:cNvPr>
          <p:cNvGrpSpPr/>
          <p:nvPr/>
        </p:nvGrpSpPr>
        <p:grpSpPr>
          <a:xfrm>
            <a:off x="2623188" y="914183"/>
            <a:ext cx="4486151" cy="1438513"/>
            <a:chOff x="7609753" y="512433"/>
            <a:chExt cx="4486151" cy="1438513"/>
          </a:xfrm>
        </p:grpSpPr>
        <p:sp>
          <p:nvSpPr>
            <p:cNvPr id="59" name="フローチャート: データ 58">
              <a:extLst>
                <a:ext uri="{FF2B5EF4-FFF2-40B4-BE49-F238E27FC236}">
                  <a16:creationId xmlns:a16="http://schemas.microsoft.com/office/drawing/2014/main" id="{CB68DF6A-222B-3A22-B97B-5BDB252B928C}"/>
                </a:ext>
              </a:extLst>
            </p:cNvPr>
            <p:cNvSpPr/>
            <p:nvPr/>
          </p:nvSpPr>
          <p:spPr>
            <a:xfrm>
              <a:off x="7609753" y="528537"/>
              <a:ext cx="4486151" cy="1422409"/>
            </a:xfrm>
            <a:prstGeom prst="flowChartInputOutput">
              <a:avLst/>
            </a:prstGeom>
            <a:solidFill>
              <a:srgbClr val="E2F0D9">
                <a:alpha val="6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5" name="グループ化 94">
              <a:extLst>
                <a:ext uri="{FF2B5EF4-FFF2-40B4-BE49-F238E27FC236}">
                  <a16:creationId xmlns:a16="http://schemas.microsoft.com/office/drawing/2014/main" id="{4E0150E0-7AEF-C127-6824-46035B63ECB0}"/>
                </a:ext>
              </a:extLst>
            </p:cNvPr>
            <p:cNvGrpSpPr/>
            <p:nvPr/>
          </p:nvGrpSpPr>
          <p:grpSpPr>
            <a:xfrm>
              <a:off x="7770790" y="512433"/>
              <a:ext cx="4225506" cy="1438513"/>
              <a:chOff x="7770790" y="512433"/>
              <a:chExt cx="4225506" cy="1438513"/>
            </a:xfrm>
          </p:grpSpPr>
          <p:cxnSp>
            <p:nvCxnSpPr>
              <p:cNvPr id="35" name="直線コネクタ 34">
                <a:extLst>
                  <a:ext uri="{FF2B5EF4-FFF2-40B4-BE49-F238E27FC236}">
                    <a16:creationId xmlns:a16="http://schemas.microsoft.com/office/drawing/2014/main" id="{EDBA9A38-1E5D-51A7-F685-42EDEC348DA7}"/>
                  </a:ext>
                </a:extLst>
              </p:cNvPr>
              <p:cNvCxnSpPr>
                <a:cxnSpLocks/>
                <a:stCxn id="59" idx="0"/>
                <a:endCxn id="59" idx="3"/>
              </p:cNvCxnSpPr>
              <p:nvPr/>
            </p:nvCxnSpPr>
            <p:spPr>
              <a:xfrm flipH="1">
                <a:off x="9404213" y="528537"/>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32C7790-0FFE-1C93-4242-78CD717422C5}"/>
                  </a:ext>
                </a:extLst>
              </p:cNvPr>
              <p:cNvCxnSpPr>
                <a:cxnSpLocks/>
                <a:stCxn id="59" idx="5"/>
                <a:endCxn id="59" idx="2"/>
              </p:cNvCxnSpPr>
              <p:nvPr/>
            </p:nvCxnSpPr>
            <p:spPr>
              <a:xfrm flipH="1">
                <a:off x="8058368" y="1239742"/>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7DCF84CD-DEB5-48B0-BBE1-E7ACE00BE6DA}"/>
                  </a:ext>
                </a:extLst>
              </p:cNvPr>
              <p:cNvCxnSpPr>
                <a:cxnSpLocks/>
              </p:cNvCxnSpPr>
              <p:nvPr/>
            </p:nvCxnSpPr>
            <p:spPr>
              <a:xfrm flipH="1">
                <a:off x="8288801" y="863994"/>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30A4BEDD-FDD8-43B8-08BF-968F2068DB87}"/>
                  </a:ext>
                </a:extLst>
              </p:cNvPr>
              <p:cNvCxnSpPr>
                <a:cxnSpLocks/>
              </p:cNvCxnSpPr>
              <p:nvPr/>
            </p:nvCxnSpPr>
            <p:spPr>
              <a:xfrm flipH="1">
                <a:off x="7770790" y="1690518"/>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FF77502-F676-5E36-6EC2-0852C2D9784F}"/>
                  </a:ext>
                </a:extLst>
              </p:cNvPr>
              <p:cNvCxnSpPr>
                <a:cxnSpLocks/>
              </p:cNvCxnSpPr>
              <p:nvPr/>
            </p:nvCxnSpPr>
            <p:spPr>
              <a:xfrm flipH="1">
                <a:off x="9980985" y="524445"/>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A88B2D62-F40F-9ECF-90A7-8BB96F59ECD3}"/>
                  </a:ext>
                </a:extLst>
              </p:cNvPr>
              <p:cNvCxnSpPr>
                <a:cxnSpLocks/>
              </p:cNvCxnSpPr>
              <p:nvPr/>
            </p:nvCxnSpPr>
            <p:spPr>
              <a:xfrm flipH="1">
                <a:off x="8194145" y="522659"/>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67045FA8-C94A-E61A-8D76-26F320012548}"/>
                  </a:ext>
                </a:extLst>
              </p:cNvPr>
              <p:cNvCxnSpPr>
                <a:cxnSpLocks/>
              </p:cNvCxnSpPr>
              <p:nvPr/>
            </p:nvCxnSpPr>
            <p:spPr>
              <a:xfrm flipH="1">
                <a:off x="10570402" y="512433"/>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74F90B14-37F3-FFD1-49FB-E66329AEAB70}"/>
                  </a:ext>
                </a:extLst>
              </p:cNvPr>
              <p:cNvCxnSpPr>
                <a:cxnSpLocks/>
              </p:cNvCxnSpPr>
              <p:nvPr/>
            </p:nvCxnSpPr>
            <p:spPr>
              <a:xfrm flipH="1">
                <a:off x="8794875" y="515720"/>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3C7A5D5B-A77E-6164-0DB3-6F0E9401D385}"/>
                  </a:ext>
                </a:extLst>
              </p:cNvPr>
              <p:cNvCxnSpPr>
                <a:cxnSpLocks/>
              </p:cNvCxnSpPr>
              <p:nvPr/>
            </p:nvCxnSpPr>
            <p:spPr>
              <a:xfrm flipH="1">
                <a:off x="8407375" y="685294"/>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992C17D4-953E-5C5A-49A3-038DD23BBCBF}"/>
                  </a:ext>
                </a:extLst>
              </p:cNvPr>
              <p:cNvCxnSpPr>
                <a:cxnSpLocks/>
              </p:cNvCxnSpPr>
              <p:nvPr/>
            </p:nvCxnSpPr>
            <p:spPr>
              <a:xfrm flipH="1">
                <a:off x="8163091" y="1049242"/>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04565467-D896-851F-F6D1-FAB30B673CD8}"/>
                  </a:ext>
                </a:extLst>
              </p:cNvPr>
              <p:cNvCxnSpPr>
                <a:cxnSpLocks/>
              </p:cNvCxnSpPr>
              <p:nvPr/>
            </p:nvCxnSpPr>
            <p:spPr>
              <a:xfrm flipH="1">
                <a:off x="7919164" y="1453481"/>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52" name="楕円 51">
              <a:extLst>
                <a:ext uri="{FF2B5EF4-FFF2-40B4-BE49-F238E27FC236}">
                  <a16:creationId xmlns:a16="http://schemas.microsoft.com/office/drawing/2014/main" id="{57C0C7BF-0980-F16A-5482-935869B06103}"/>
                </a:ext>
              </a:extLst>
            </p:cNvPr>
            <p:cNvSpPr/>
            <p:nvPr/>
          </p:nvSpPr>
          <p:spPr>
            <a:xfrm rot="2539700">
              <a:off x="8786289" y="625106"/>
              <a:ext cx="709782" cy="1196330"/>
            </a:xfrm>
            <a:prstGeom prst="ellipse">
              <a:avLst/>
            </a:prstGeom>
            <a:solidFill>
              <a:srgbClr val="C5E0B4">
                <a:alpha val="70980"/>
              </a:srgbClr>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mbria" panose="02040503050406030204" pitchFamily="18" charset="0"/>
              </a:endParaRPr>
            </a:p>
          </p:txBody>
        </p:sp>
        <p:sp>
          <p:nvSpPr>
            <p:cNvPr id="56" name="楕円 55">
              <a:extLst>
                <a:ext uri="{FF2B5EF4-FFF2-40B4-BE49-F238E27FC236}">
                  <a16:creationId xmlns:a16="http://schemas.microsoft.com/office/drawing/2014/main" id="{CDC9EA8E-45AF-0BC7-5CD1-56EA38371240}"/>
                </a:ext>
              </a:extLst>
            </p:cNvPr>
            <p:cNvSpPr/>
            <p:nvPr/>
          </p:nvSpPr>
          <p:spPr>
            <a:xfrm rot="2539700">
              <a:off x="10027350" y="594770"/>
              <a:ext cx="432804" cy="609408"/>
            </a:xfrm>
            <a:prstGeom prst="ellipse">
              <a:avLst/>
            </a:prstGeom>
            <a:solidFill>
              <a:srgbClr val="C5E0B4">
                <a:alpha val="60000"/>
              </a:srgbClr>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mbria" panose="02040503050406030204" pitchFamily="18" charset="0"/>
              </a:endParaRPr>
            </a:p>
          </p:txBody>
        </p:sp>
      </p:grpSp>
      <p:cxnSp>
        <p:nvCxnSpPr>
          <p:cNvPr id="57" name="直線コネクタ 56">
            <a:extLst>
              <a:ext uri="{FF2B5EF4-FFF2-40B4-BE49-F238E27FC236}">
                <a16:creationId xmlns:a16="http://schemas.microsoft.com/office/drawing/2014/main" id="{8F2466BE-DE90-78A9-8B68-4DD11CC8A564}"/>
              </a:ext>
            </a:extLst>
          </p:cNvPr>
          <p:cNvCxnSpPr>
            <a:cxnSpLocks/>
          </p:cNvCxnSpPr>
          <p:nvPr/>
        </p:nvCxnSpPr>
        <p:spPr>
          <a:xfrm>
            <a:off x="5112844" y="1533094"/>
            <a:ext cx="0" cy="250738"/>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5" name="テキスト ボックス 74">
            <a:extLst>
              <a:ext uri="{FF2B5EF4-FFF2-40B4-BE49-F238E27FC236}">
                <a16:creationId xmlns:a16="http://schemas.microsoft.com/office/drawing/2014/main" id="{F13B3091-3F30-E95E-19A5-070EE3B8BCC3}"/>
              </a:ext>
            </a:extLst>
          </p:cNvPr>
          <p:cNvSpPr txBox="1"/>
          <p:nvPr/>
        </p:nvSpPr>
        <p:spPr>
          <a:xfrm>
            <a:off x="287167" y="381000"/>
            <a:ext cx="8645236" cy="757130"/>
          </a:xfrm>
          <a:prstGeom prst="rect">
            <a:avLst/>
          </a:prstGeom>
        </p:spPr>
        <p:txBody>
          <a:bodyPr vert="horz"/>
          <a:lstStyle>
            <a:defPPr>
              <a:defRPr lang="en-US"/>
            </a:defPPr>
            <a:lvl1pPr algn="ctr" eaLnBrk="0" hangingPunct="0">
              <a:lnSpc>
                <a:spcPct val="90000"/>
              </a:lnSpc>
              <a:defRPr>
                <a:solidFill>
                  <a:srgbClr val="0099A6"/>
                </a:solidFill>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altLang="ja-JP" sz="1600" dirty="0"/>
              <a:t>3D-view of views: Viewpoints, adding Lifecycle, Scope dimensions</a:t>
            </a:r>
            <a:endParaRPr lang="ja-JP" altLang="en-US" sz="1600" dirty="0"/>
          </a:p>
        </p:txBody>
      </p:sp>
      <p:sp>
        <p:nvSpPr>
          <p:cNvPr id="168" name="テキスト ボックス 167">
            <a:extLst>
              <a:ext uri="{FF2B5EF4-FFF2-40B4-BE49-F238E27FC236}">
                <a16:creationId xmlns:a16="http://schemas.microsoft.com/office/drawing/2014/main" id="{620E44B8-ED8A-516C-49A2-768DB7A7B662}"/>
              </a:ext>
            </a:extLst>
          </p:cNvPr>
          <p:cNvSpPr txBox="1"/>
          <p:nvPr/>
        </p:nvSpPr>
        <p:spPr>
          <a:xfrm>
            <a:off x="3742761" y="1351927"/>
            <a:ext cx="865942" cy="492443"/>
          </a:xfrm>
          <a:prstGeom prst="rect">
            <a:avLst/>
          </a:prstGeom>
          <a:noFill/>
        </p:spPr>
        <p:txBody>
          <a:bodyPr wrap="none" rtlCol="0">
            <a:spAutoFit/>
          </a:bodyPr>
          <a:lstStyle/>
          <a:p>
            <a:pPr algn="ctr"/>
            <a:r>
              <a:rPr kumimoji="1" lang="en-US" altLang="ja-JP" sz="1300" dirty="0">
                <a:solidFill>
                  <a:srgbClr val="00B050"/>
                </a:solidFill>
                <a:latin typeface="Cambria" panose="02040503050406030204" pitchFamily="18" charset="0"/>
                <a:ea typeface="Cambria" panose="02040503050406030204" pitchFamily="18" charset="0"/>
              </a:rPr>
              <a:t>Business</a:t>
            </a:r>
          </a:p>
          <a:p>
            <a:pPr algn="ctr"/>
            <a:r>
              <a:rPr kumimoji="1" lang="en-US" altLang="ja-JP" sz="1300" dirty="0">
                <a:solidFill>
                  <a:srgbClr val="00B050"/>
                </a:solidFill>
                <a:latin typeface="Cambria" panose="02040503050406030204" pitchFamily="18" charset="0"/>
                <a:ea typeface="Cambria" panose="02040503050406030204" pitchFamily="18" charset="0"/>
              </a:rPr>
              <a:t>model</a:t>
            </a:r>
          </a:p>
        </p:txBody>
      </p:sp>
      <p:sp>
        <p:nvSpPr>
          <p:cNvPr id="128" name="テキスト ボックス 14">
            <a:extLst>
              <a:ext uri="{FF2B5EF4-FFF2-40B4-BE49-F238E27FC236}">
                <a16:creationId xmlns:a16="http://schemas.microsoft.com/office/drawing/2014/main" id="{8CBB11C2-470C-3DCD-AF0F-ADB2A189574A}"/>
              </a:ext>
            </a:extLst>
          </p:cNvPr>
          <p:cNvSpPr txBox="1"/>
          <p:nvPr/>
        </p:nvSpPr>
        <p:spPr>
          <a:xfrm rot="18106214">
            <a:off x="2160737" y="5691607"/>
            <a:ext cx="1503456" cy="338554"/>
          </a:xfrm>
          <a:prstGeom prst="rect">
            <a:avLst/>
          </a:prstGeom>
          <a:noFill/>
        </p:spPr>
        <p:txBody>
          <a:bodyPr wrap="square" rtlCol="0">
            <a:spAutoFit/>
          </a:bodyPr>
          <a:lstStyle/>
          <a:p>
            <a:pPr algn="r"/>
            <a:r>
              <a:rPr kumimoji="1" lang="en-US" altLang="ja-JP" sz="1600" dirty="0">
                <a:solidFill>
                  <a:srgbClr val="FF0000"/>
                </a:solidFill>
                <a:latin typeface="Cambria" panose="02040503050406030204" pitchFamily="18" charset="0"/>
                <a:ea typeface="Cambria" panose="02040503050406030204" pitchFamily="18" charset="0"/>
              </a:rPr>
              <a:t>Architecture</a:t>
            </a:r>
            <a:endParaRPr kumimoji="1" lang="ja-JP" altLang="en-US" sz="1600" dirty="0">
              <a:solidFill>
                <a:srgbClr val="FF0000"/>
              </a:solidFill>
              <a:latin typeface="Cambria" panose="02040503050406030204" pitchFamily="18" charset="0"/>
            </a:endParaRPr>
          </a:p>
        </p:txBody>
      </p:sp>
      <p:sp>
        <p:nvSpPr>
          <p:cNvPr id="129" name="テキスト ボックス 12">
            <a:extLst>
              <a:ext uri="{FF2B5EF4-FFF2-40B4-BE49-F238E27FC236}">
                <a16:creationId xmlns:a16="http://schemas.microsoft.com/office/drawing/2014/main" id="{FA6EDDC7-D95F-74B0-E468-C9BC6E3D964D}"/>
              </a:ext>
            </a:extLst>
          </p:cNvPr>
          <p:cNvSpPr txBox="1"/>
          <p:nvPr/>
        </p:nvSpPr>
        <p:spPr>
          <a:xfrm>
            <a:off x="827844" y="4615017"/>
            <a:ext cx="1696055" cy="338554"/>
          </a:xfrm>
          <a:prstGeom prst="rect">
            <a:avLst/>
          </a:prstGeom>
          <a:noFill/>
        </p:spPr>
        <p:txBody>
          <a:bodyPr wrap="square" rtlCol="0">
            <a:spAutoFit/>
          </a:bodyPr>
          <a:lstStyle/>
          <a:p>
            <a:r>
              <a:rPr kumimoji="1" lang="en-US" altLang="ja-JP" sz="1600" b="1" dirty="0">
                <a:solidFill>
                  <a:srgbClr val="7030A0"/>
                </a:solidFill>
                <a:latin typeface="Cambria" panose="02040503050406030204" pitchFamily="18" charset="0"/>
                <a:ea typeface="Cambria" panose="02040503050406030204" pitchFamily="18" charset="0"/>
              </a:rPr>
              <a:t>Operational</a:t>
            </a:r>
          </a:p>
        </p:txBody>
      </p:sp>
      <p:sp>
        <p:nvSpPr>
          <p:cNvPr id="2" name="Rounded Rectangle 1">
            <a:extLst>
              <a:ext uri="{FF2B5EF4-FFF2-40B4-BE49-F238E27FC236}">
                <a16:creationId xmlns:a16="http://schemas.microsoft.com/office/drawing/2014/main" id="{C357AF59-8B51-59A3-8ACB-75FB4F500BA7}"/>
              </a:ext>
            </a:extLst>
          </p:cNvPr>
          <p:cNvSpPr/>
          <p:nvPr/>
        </p:nvSpPr>
        <p:spPr>
          <a:xfrm>
            <a:off x="846296" y="1875147"/>
            <a:ext cx="1643078" cy="3405396"/>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2" name="TextBox 131">
            <a:extLst>
              <a:ext uri="{FF2B5EF4-FFF2-40B4-BE49-F238E27FC236}">
                <a16:creationId xmlns:a16="http://schemas.microsoft.com/office/drawing/2014/main" id="{5A03FF40-74E3-D95D-6E43-83C486A1C0C8}"/>
              </a:ext>
            </a:extLst>
          </p:cNvPr>
          <p:cNvSpPr txBox="1"/>
          <p:nvPr/>
        </p:nvSpPr>
        <p:spPr>
          <a:xfrm>
            <a:off x="14724" y="6285374"/>
            <a:ext cx="2777543" cy="400110"/>
          </a:xfrm>
          <a:prstGeom prst="rect">
            <a:avLst/>
          </a:prstGeom>
          <a:noFill/>
        </p:spPr>
        <p:txBody>
          <a:bodyPr wrap="square">
            <a:spAutoFit/>
          </a:bodyPr>
          <a:lstStyle/>
          <a:p>
            <a:pPr marL="0" indent="0">
              <a:buNone/>
            </a:pPr>
            <a:r>
              <a:rPr lang="en-US" altLang="ja-JP" sz="1000"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Source: Koki </a:t>
            </a:r>
            <a:r>
              <a:rPr lang="en-US" altLang="ja-JP" sz="1000" dirty="0" err="1">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Asari</a:t>
            </a:r>
            <a:r>
              <a:rPr lang="en-US" altLang="ja-JP" sz="1000"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 Japan Space Systems </a:t>
            </a:r>
          </a:p>
          <a:p>
            <a:pPr marL="0" indent="0">
              <a:buNone/>
            </a:pPr>
            <a:r>
              <a:rPr lang="en-US" altLang="ja-JP" sz="1000" b="1"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ISO</a:t>
            </a:r>
            <a:r>
              <a:rPr lang="ja-JP" altLang="en-US" sz="1000" b="1">
                <a:solidFill>
                  <a:schemeClr val="tx2">
                    <a:lumMod val="50000"/>
                  </a:schemeClr>
                </a:solidFill>
                <a:latin typeface="Cambria" panose="02040503050406030204" pitchFamily="18" charset="0"/>
                <a:ea typeface="HG丸ｺﾞｼｯｸM-PRO" pitchFamily="50" charset="-128"/>
                <a:cs typeface="Arial" panose="020B0604020202020204" pitchFamily="34" charset="0"/>
              </a:rPr>
              <a:t> </a:t>
            </a:r>
            <a:r>
              <a:rPr lang="en-US" altLang="ja-JP" sz="1000"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TC 20/SC 14/WG8</a:t>
            </a:r>
            <a:endParaRPr lang="en-US" altLang="ja-JP" sz="1000" dirty="0">
              <a:latin typeface="Cambria" panose="02040503050406030204" pitchFamily="18" charset="0"/>
              <a:ea typeface="Cambria" panose="02040503050406030204" pitchFamily="18" charset="0"/>
              <a:cs typeface="Arial" panose="020B0604020202020204" pitchFamily="34" charset="0"/>
            </a:endParaRPr>
          </a:p>
        </p:txBody>
      </p:sp>
      <p:sp>
        <p:nvSpPr>
          <p:cNvPr id="10" name="Date Placeholder 9">
            <a:extLst>
              <a:ext uri="{FF2B5EF4-FFF2-40B4-BE49-F238E27FC236}">
                <a16:creationId xmlns:a16="http://schemas.microsoft.com/office/drawing/2014/main" id="{AA2DE28C-1149-096D-14C4-6A71DA2FF984}"/>
              </a:ext>
            </a:extLst>
          </p:cNvPr>
          <p:cNvSpPr>
            <a:spLocks noGrp="1"/>
          </p:cNvSpPr>
          <p:nvPr>
            <p:ph type="dt" sz="half" idx="10"/>
          </p:nvPr>
        </p:nvSpPr>
        <p:spPr/>
        <p:txBody>
          <a:bodyPr/>
          <a:lstStyle/>
          <a:p>
            <a:r>
              <a:rPr lang="en-US"/>
              <a:t>20 Mar 2023</a:t>
            </a:r>
            <a:endParaRPr lang="en-US" dirty="0"/>
          </a:p>
        </p:txBody>
      </p:sp>
    </p:spTree>
    <p:extLst>
      <p:ext uri="{BB962C8B-B14F-4D97-AF65-F5344CB8AC3E}">
        <p14:creationId xmlns:p14="http://schemas.microsoft.com/office/powerpoint/2010/main" val="415155140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6AED-128A-1A44-8C0B-690C9EA9A4F7}"/>
              </a:ext>
            </a:extLst>
          </p:cNvPr>
          <p:cNvSpPr>
            <a:spLocks noGrp="1"/>
          </p:cNvSpPr>
          <p:nvPr>
            <p:ph type="title"/>
          </p:nvPr>
        </p:nvSpPr>
        <p:spPr/>
        <p:txBody>
          <a:bodyPr/>
          <a:lstStyle/>
          <a:p>
            <a:r>
              <a:rPr lang="en-US" dirty="0"/>
              <a:t>RASDS Object Hierarchies</a:t>
            </a:r>
          </a:p>
        </p:txBody>
      </p:sp>
      <p:sp>
        <p:nvSpPr>
          <p:cNvPr id="3" name="Content Placeholder 2">
            <a:extLst>
              <a:ext uri="{FF2B5EF4-FFF2-40B4-BE49-F238E27FC236}">
                <a16:creationId xmlns:a16="http://schemas.microsoft.com/office/drawing/2014/main" id="{0E26E1C3-8579-3A45-8EDE-D059D282FA36}"/>
              </a:ext>
            </a:extLst>
          </p:cNvPr>
          <p:cNvSpPr>
            <a:spLocks noGrp="1"/>
          </p:cNvSpPr>
          <p:nvPr>
            <p:ph idx="1"/>
          </p:nvPr>
        </p:nvSpPr>
        <p:spPr/>
        <p:txBody>
          <a:bodyPr/>
          <a:lstStyle/>
          <a:p>
            <a:r>
              <a:rPr lang="en-US" dirty="0"/>
              <a:t>In many systems architecture contexts explicitly identify different kinds of objects, and different hierarchies of objects, that are needed in the domain:</a:t>
            </a:r>
          </a:p>
          <a:p>
            <a:pPr lvl="1"/>
            <a:r>
              <a:rPr lang="en-US" dirty="0"/>
              <a:t>Enterprise: mission phases, org structures, requirements decomposition “levels”</a:t>
            </a:r>
          </a:p>
          <a:p>
            <a:pPr lvl="1"/>
            <a:r>
              <a:rPr lang="en-US" dirty="0"/>
              <a:t>Functions: high level “functional groups”, “complex functions”, “atomic functions”</a:t>
            </a:r>
          </a:p>
          <a:p>
            <a:pPr lvl="1"/>
            <a:r>
              <a:rPr lang="en-US" dirty="0"/>
              <a:t>System Elements: systems, subsystems, elements, devices, components …</a:t>
            </a:r>
          </a:p>
          <a:p>
            <a:pPr lvl="1"/>
            <a:endParaRPr lang="en-US" dirty="0"/>
          </a:p>
          <a:p>
            <a:r>
              <a:rPr lang="en-US" dirty="0"/>
              <a:t>Because of the wide range of possible domains RASDS cannot create any definitive hierarchies, but it can provide examples and descriptions of how to do this.</a:t>
            </a:r>
          </a:p>
        </p:txBody>
      </p:sp>
      <p:sp>
        <p:nvSpPr>
          <p:cNvPr id="4" name="Date Placeholder 3">
            <a:extLst>
              <a:ext uri="{FF2B5EF4-FFF2-40B4-BE49-F238E27FC236}">
                <a16:creationId xmlns:a16="http://schemas.microsoft.com/office/drawing/2014/main" id="{E95B0E82-16C0-6842-90B3-5A8402E94712}"/>
              </a:ext>
            </a:extLst>
          </p:cNvPr>
          <p:cNvSpPr>
            <a:spLocks noGrp="1"/>
          </p:cNvSpPr>
          <p:nvPr>
            <p:ph type="dt" sz="half" idx="10"/>
          </p:nvPr>
        </p:nvSpPr>
        <p:spPr/>
        <p:txBody>
          <a:bodyPr/>
          <a:lstStyle/>
          <a:p>
            <a:r>
              <a:rPr lang="en-US"/>
              <a:t>20 Mar 2023</a:t>
            </a:r>
            <a:endParaRPr lang="en-US" dirty="0"/>
          </a:p>
        </p:txBody>
      </p:sp>
      <p:sp>
        <p:nvSpPr>
          <p:cNvPr id="5" name="Rectangle 4">
            <a:extLst>
              <a:ext uri="{FF2B5EF4-FFF2-40B4-BE49-F238E27FC236}">
                <a16:creationId xmlns:a16="http://schemas.microsoft.com/office/drawing/2014/main" id="{EF8E8979-90CD-2A49-AEA2-9413C90FE1B8}"/>
              </a:ext>
            </a:extLst>
          </p:cNvPr>
          <p:cNvSpPr/>
          <p:nvPr/>
        </p:nvSpPr>
        <p:spPr>
          <a:xfrm>
            <a:off x="1981200" y="1123325"/>
            <a:ext cx="4082656" cy="338554"/>
          </a:xfrm>
          <a:prstGeom prst="rect">
            <a:avLst/>
          </a:prstGeom>
        </p:spPr>
        <p:txBody>
          <a:bodyPr wrap="none">
            <a:spAutoFit/>
          </a:bodyPr>
          <a:lstStyle/>
          <a:p>
            <a:r>
              <a:rPr lang="en-US" sz="1600" i="1" dirty="0">
                <a:solidFill>
                  <a:srgbClr val="FF0000"/>
                </a:solidFill>
              </a:rPr>
              <a:t>Intro notions of Fred’s SC14 hierarchies</a:t>
            </a:r>
          </a:p>
        </p:txBody>
      </p:sp>
    </p:spTree>
    <p:extLst>
      <p:ext uri="{BB962C8B-B14F-4D97-AF65-F5344CB8AC3E}">
        <p14:creationId xmlns:p14="http://schemas.microsoft.com/office/powerpoint/2010/main" val="17262940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9D24B-F4D9-FB47-B645-F4B58AEE1B93}"/>
              </a:ext>
            </a:extLst>
          </p:cNvPr>
          <p:cNvSpPr>
            <a:spLocks noGrp="1"/>
          </p:cNvSpPr>
          <p:nvPr>
            <p:ph type="title"/>
          </p:nvPr>
        </p:nvSpPr>
        <p:spPr/>
        <p:txBody>
          <a:bodyPr/>
          <a:lstStyle/>
          <a:p>
            <a:r>
              <a:rPr lang="en-US" dirty="0"/>
              <a:t>UML System Decomposition Profile</a:t>
            </a:r>
          </a:p>
        </p:txBody>
      </p:sp>
      <p:sp>
        <p:nvSpPr>
          <p:cNvPr id="3" name="Content Placeholder 2">
            <a:extLst>
              <a:ext uri="{FF2B5EF4-FFF2-40B4-BE49-F238E27FC236}">
                <a16:creationId xmlns:a16="http://schemas.microsoft.com/office/drawing/2014/main" id="{AC73465A-46E9-EC48-A8B5-DFDBF55DE903}"/>
              </a:ext>
            </a:extLst>
          </p:cNvPr>
          <p:cNvSpPr>
            <a:spLocks noGrp="1"/>
          </p:cNvSpPr>
          <p:nvPr>
            <p:ph idx="1"/>
          </p:nvPr>
        </p:nvSpPr>
        <p:spPr>
          <a:xfrm>
            <a:off x="457200" y="990600"/>
            <a:ext cx="8229600" cy="5059363"/>
          </a:xfrm>
        </p:spPr>
        <p:txBody>
          <a:bodyPr/>
          <a:lstStyle/>
          <a:p>
            <a:r>
              <a:rPr lang="en-US" dirty="0"/>
              <a:t>The following is just one possible example of how to do this:</a:t>
            </a:r>
          </a:p>
          <a:p>
            <a:pPr lvl="1"/>
            <a:r>
              <a:rPr lang="en-US" dirty="0"/>
              <a:t>Created using SysML</a:t>
            </a:r>
          </a:p>
          <a:p>
            <a:pPr lvl="1"/>
            <a:r>
              <a:rPr lang="en-US" dirty="0"/>
              <a:t>Defines the &lt;&lt;stereotype&gt;&gt; for the top level system elements</a:t>
            </a:r>
          </a:p>
          <a:p>
            <a:pPr lvl="1"/>
            <a:r>
              <a:rPr lang="en-US" dirty="0"/>
              <a:t>Defines names for successive levels of decomposition of system elements, down to Subsystem</a:t>
            </a:r>
          </a:p>
          <a:p>
            <a:pPr lvl="1"/>
            <a:r>
              <a:rPr lang="en-US" dirty="0"/>
              <a:t>Splits below that level into a hardware hierarchy (HW) and a software hierarchy (SW)</a:t>
            </a:r>
          </a:p>
          <a:p>
            <a:pPr lvl="1"/>
            <a:r>
              <a:rPr lang="en-US" dirty="0"/>
              <a:t>Other hierarchies of terms and levels may be selected and defined, as driven by project needs.  Just use them consistently.</a:t>
            </a:r>
          </a:p>
          <a:p>
            <a:pPr lvl="1"/>
            <a:r>
              <a:rPr lang="en-US" dirty="0"/>
              <a:t>Use the same basic process to create other decomposition hierarchies, like SE or RQ Levels.</a:t>
            </a:r>
          </a:p>
          <a:p>
            <a:r>
              <a:rPr lang="en-US" dirty="0"/>
              <a:t>This example also defines a non-normative color palette for different groupings of function types, i.e. kinds of functions, or different ownership.</a:t>
            </a:r>
          </a:p>
          <a:p>
            <a:pPr lvl="1"/>
            <a:endParaRPr lang="en-US" dirty="0"/>
          </a:p>
        </p:txBody>
      </p:sp>
      <p:sp>
        <p:nvSpPr>
          <p:cNvPr id="4" name="Date Placeholder 3">
            <a:extLst>
              <a:ext uri="{FF2B5EF4-FFF2-40B4-BE49-F238E27FC236}">
                <a16:creationId xmlns:a16="http://schemas.microsoft.com/office/drawing/2014/main" id="{E1889014-4126-974F-9F42-7688A0ED2181}"/>
              </a:ext>
            </a:extLst>
          </p:cNvPr>
          <p:cNvSpPr>
            <a:spLocks noGrp="1"/>
          </p:cNvSpPr>
          <p:nvPr>
            <p:ph type="dt" sz="half" idx="10"/>
          </p:nvPr>
        </p:nvSpPr>
        <p:spPr/>
        <p:txBody>
          <a:bodyPr/>
          <a:lstStyle/>
          <a:p>
            <a:r>
              <a:rPr lang="en-US"/>
              <a:t>20 Mar 2023</a:t>
            </a:r>
            <a:endParaRPr lang="en-US" dirty="0"/>
          </a:p>
        </p:txBody>
      </p:sp>
    </p:spTree>
    <p:extLst>
      <p:ext uri="{BB962C8B-B14F-4D97-AF65-F5344CB8AC3E}">
        <p14:creationId xmlns:p14="http://schemas.microsoft.com/office/powerpoint/2010/main" val="371196928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951D-7A27-EF40-85A1-7661F72CE37F}"/>
              </a:ext>
            </a:extLst>
          </p:cNvPr>
          <p:cNvSpPr>
            <a:spLocks noGrp="1"/>
          </p:cNvSpPr>
          <p:nvPr>
            <p:ph type="title"/>
          </p:nvPr>
        </p:nvSpPr>
        <p:spPr/>
        <p:txBody>
          <a:bodyPr/>
          <a:lstStyle/>
          <a:p>
            <a:r>
              <a:rPr lang="en-US" dirty="0"/>
              <a:t>SysML Example of System Decomposition</a:t>
            </a:r>
          </a:p>
        </p:txBody>
      </p:sp>
      <p:pic>
        <p:nvPicPr>
          <p:cNvPr id="6" name="Content Placeholder 5">
            <a:extLst>
              <a:ext uri="{FF2B5EF4-FFF2-40B4-BE49-F238E27FC236}">
                <a16:creationId xmlns:a16="http://schemas.microsoft.com/office/drawing/2014/main" id="{296E52CF-C66D-944B-BFE6-C3A14EA575CD}"/>
              </a:ext>
            </a:extLst>
          </p:cNvPr>
          <p:cNvPicPr>
            <a:picLocks noGrp="1" noChangeAspect="1"/>
          </p:cNvPicPr>
          <p:nvPr>
            <p:ph idx="1"/>
          </p:nvPr>
        </p:nvPicPr>
        <p:blipFill rotWithShape="1">
          <a:blip r:embed="rId2"/>
          <a:srcRect t="2140" r="918" b="14752"/>
          <a:stretch/>
        </p:blipFill>
        <p:spPr>
          <a:xfrm>
            <a:off x="380999" y="762000"/>
            <a:ext cx="8582297" cy="5562600"/>
          </a:xfrm>
        </p:spPr>
      </p:pic>
      <p:sp>
        <p:nvSpPr>
          <p:cNvPr id="4" name="Date Placeholder 3">
            <a:extLst>
              <a:ext uri="{FF2B5EF4-FFF2-40B4-BE49-F238E27FC236}">
                <a16:creationId xmlns:a16="http://schemas.microsoft.com/office/drawing/2014/main" id="{475177E4-5516-274A-91C9-336CFF9408BD}"/>
              </a:ext>
            </a:extLst>
          </p:cNvPr>
          <p:cNvSpPr>
            <a:spLocks noGrp="1"/>
          </p:cNvSpPr>
          <p:nvPr>
            <p:ph type="dt" sz="half" idx="10"/>
          </p:nvPr>
        </p:nvSpPr>
        <p:spPr/>
        <p:txBody>
          <a:bodyPr/>
          <a:lstStyle/>
          <a:p>
            <a:r>
              <a:rPr lang="en-US"/>
              <a:t>20 Mar 2023</a:t>
            </a:r>
            <a:endParaRPr lang="en-US" dirty="0"/>
          </a:p>
        </p:txBody>
      </p:sp>
    </p:spTree>
    <p:extLst>
      <p:ext uri="{BB962C8B-B14F-4D97-AF65-F5344CB8AC3E}">
        <p14:creationId xmlns:p14="http://schemas.microsoft.com/office/powerpoint/2010/main" val="35464386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AD3D1-3518-704E-B134-358DF51D7746}"/>
              </a:ext>
            </a:extLst>
          </p:cNvPr>
          <p:cNvSpPr>
            <a:spLocks noGrp="1"/>
          </p:cNvSpPr>
          <p:nvPr>
            <p:ph type="title"/>
          </p:nvPr>
        </p:nvSpPr>
        <p:spPr/>
        <p:txBody>
          <a:bodyPr/>
          <a:lstStyle/>
          <a:p>
            <a:r>
              <a:rPr lang="en-US" dirty="0"/>
              <a:t>Mapping RASDS Into SysML</a:t>
            </a:r>
          </a:p>
        </p:txBody>
      </p:sp>
      <p:sp>
        <p:nvSpPr>
          <p:cNvPr id="3" name="Content Placeholder 2">
            <a:extLst>
              <a:ext uri="{FF2B5EF4-FFF2-40B4-BE49-F238E27FC236}">
                <a16:creationId xmlns:a16="http://schemas.microsoft.com/office/drawing/2014/main" id="{A9B44E83-E129-5B4E-9C58-5DE775945C70}"/>
              </a:ext>
            </a:extLst>
          </p:cNvPr>
          <p:cNvSpPr>
            <a:spLocks noGrp="1"/>
          </p:cNvSpPr>
          <p:nvPr>
            <p:ph idx="1"/>
          </p:nvPr>
        </p:nvSpPr>
        <p:spPr/>
        <p:txBody>
          <a:bodyPr/>
          <a:lstStyle/>
          <a:p>
            <a:r>
              <a:rPr lang="en-US" dirty="0"/>
              <a:t>Introduce general approach of mapping RASDS PPT presentation style to SysML / MBSE	</a:t>
            </a:r>
          </a:p>
          <a:p>
            <a:pPr lvl="1"/>
            <a:r>
              <a:rPr lang="en-US" dirty="0"/>
              <a:t>Create Profile</a:t>
            </a:r>
          </a:p>
          <a:p>
            <a:pPr lvl="1"/>
            <a:r>
              <a:rPr lang="en-US" dirty="0"/>
              <a:t>List diagram type to Viewpoint mapping approaches</a:t>
            </a:r>
          </a:p>
          <a:p>
            <a:r>
              <a:rPr lang="en-US" dirty="0"/>
              <a:t>Use the following set of “PPT hacked” example diagrams?</a:t>
            </a:r>
          </a:p>
          <a:p>
            <a:r>
              <a:rPr lang="en-US" dirty="0"/>
              <a:t>Or use example diagrams from Shames, Sarrel, Friedenthal paper?</a:t>
            </a:r>
          </a:p>
        </p:txBody>
      </p:sp>
      <p:sp>
        <p:nvSpPr>
          <p:cNvPr id="4" name="Date Placeholder 3">
            <a:extLst>
              <a:ext uri="{FF2B5EF4-FFF2-40B4-BE49-F238E27FC236}">
                <a16:creationId xmlns:a16="http://schemas.microsoft.com/office/drawing/2014/main" id="{7A653ED5-5F41-2C45-8D01-E4B3EB1226D3}"/>
              </a:ext>
            </a:extLst>
          </p:cNvPr>
          <p:cNvSpPr>
            <a:spLocks noGrp="1"/>
          </p:cNvSpPr>
          <p:nvPr>
            <p:ph type="dt" sz="half" idx="10"/>
          </p:nvPr>
        </p:nvSpPr>
        <p:spPr/>
        <p:txBody>
          <a:bodyPr/>
          <a:lstStyle/>
          <a:p>
            <a:r>
              <a:rPr lang="en-US"/>
              <a:t>20 Mar 2023</a:t>
            </a:r>
            <a:endParaRPr lang="en-US" dirty="0"/>
          </a:p>
        </p:txBody>
      </p:sp>
    </p:spTree>
    <p:extLst>
      <p:ext uri="{BB962C8B-B14F-4D97-AF65-F5344CB8AC3E}">
        <p14:creationId xmlns:p14="http://schemas.microsoft.com/office/powerpoint/2010/main" val="33704648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6B0BBA1-3FBB-1B48-907E-BA16437D77C1}"/>
              </a:ext>
            </a:extLst>
          </p:cNvPr>
          <p:cNvSpPr>
            <a:spLocks noGrp="1"/>
          </p:cNvSpPr>
          <p:nvPr>
            <p:ph type="dt" sz="half" idx="10"/>
          </p:nvPr>
        </p:nvSpPr>
        <p:spPr/>
        <p:txBody>
          <a:bodyPr/>
          <a:lstStyle/>
          <a:p>
            <a:r>
              <a:rPr lang="en-US" altLang="en-US"/>
              <a:t>20 Mar 2023</a:t>
            </a:r>
          </a:p>
        </p:txBody>
      </p:sp>
      <p:sp>
        <p:nvSpPr>
          <p:cNvPr id="305154" name="Rectangle 2">
            <a:extLst>
              <a:ext uri="{FF2B5EF4-FFF2-40B4-BE49-F238E27FC236}">
                <a16:creationId xmlns:a16="http://schemas.microsoft.com/office/drawing/2014/main" id="{E3E53AC2-BDD9-2141-ACF7-A42C6A895FAF}"/>
              </a:ext>
            </a:extLst>
          </p:cNvPr>
          <p:cNvSpPr>
            <a:spLocks noGrp="1" noChangeArrowheads="1"/>
          </p:cNvSpPr>
          <p:nvPr>
            <p:ph type="title"/>
          </p:nvPr>
        </p:nvSpPr>
        <p:spPr/>
        <p:txBody>
          <a:bodyPr/>
          <a:lstStyle/>
          <a:p>
            <a:r>
              <a:rPr lang="en-US" altLang="en-US"/>
              <a:t>Mapping RASDS into SysML</a:t>
            </a:r>
          </a:p>
        </p:txBody>
      </p:sp>
      <p:sp>
        <p:nvSpPr>
          <p:cNvPr id="305155" name="Rectangle 3">
            <a:extLst>
              <a:ext uri="{FF2B5EF4-FFF2-40B4-BE49-F238E27FC236}">
                <a16:creationId xmlns:a16="http://schemas.microsoft.com/office/drawing/2014/main" id="{6AE73D89-2BA1-294A-95F0-7BB5EAC79AFF}"/>
              </a:ext>
            </a:extLst>
          </p:cNvPr>
          <p:cNvSpPr>
            <a:spLocks noGrp="1" noChangeArrowheads="1"/>
          </p:cNvSpPr>
          <p:nvPr>
            <p:ph type="body" idx="1"/>
          </p:nvPr>
        </p:nvSpPr>
        <p:spPr>
          <a:xfrm>
            <a:off x="457200" y="1066800"/>
            <a:ext cx="8229600" cy="5410200"/>
          </a:xfrm>
        </p:spPr>
        <p:txBody>
          <a:bodyPr/>
          <a:lstStyle/>
          <a:p>
            <a:pPr>
              <a:lnSpc>
                <a:spcPct val="90000"/>
              </a:lnSpc>
            </a:pPr>
            <a:r>
              <a:rPr lang="en-US" altLang="en-US" sz="2400" dirty="0"/>
              <a:t>No simple one for one mapping from RASDS to </a:t>
            </a:r>
            <a:r>
              <a:rPr lang="en-US" altLang="en-US" sz="2400" dirty="0" err="1"/>
              <a:t>SysML</a:t>
            </a:r>
            <a:r>
              <a:rPr lang="en-US" altLang="en-US" sz="2400" dirty="0"/>
              <a:t>, their intent and scope are different</a:t>
            </a:r>
          </a:p>
          <a:p>
            <a:pPr>
              <a:lnSpc>
                <a:spcPct val="90000"/>
              </a:lnSpc>
            </a:pPr>
            <a:r>
              <a:rPr lang="en-US" altLang="en-US" sz="2400" dirty="0"/>
              <a:t>RASDS uses Viewpoints to expose different concerns of a single system</a:t>
            </a:r>
          </a:p>
          <a:p>
            <a:pPr>
              <a:lnSpc>
                <a:spcPct val="90000"/>
              </a:lnSpc>
            </a:pPr>
            <a:r>
              <a:rPr lang="en-US" altLang="en-US" sz="2400" dirty="0" err="1"/>
              <a:t>SysML</a:t>
            </a:r>
            <a:r>
              <a:rPr lang="en-US" altLang="en-US" sz="2400" dirty="0"/>
              <a:t> uses specific diagrams to capture system structure, behavior, parameters and requirements</a:t>
            </a:r>
          </a:p>
          <a:p>
            <a:pPr>
              <a:lnSpc>
                <a:spcPct val="90000"/>
              </a:lnSpc>
            </a:pPr>
            <a:r>
              <a:rPr lang="en-US" altLang="en-US" sz="2400" dirty="0"/>
              <a:t>More than one </a:t>
            </a:r>
            <a:r>
              <a:rPr lang="en-US" altLang="en-US" sz="2400" dirty="0" err="1"/>
              <a:t>SysML</a:t>
            </a:r>
            <a:r>
              <a:rPr lang="en-US" altLang="en-US" sz="2400" dirty="0"/>
              <a:t> diagram, focused on different RASDS object classes, may be usefully applied to different Viewpoints</a:t>
            </a:r>
          </a:p>
          <a:p>
            <a:pPr>
              <a:lnSpc>
                <a:spcPct val="90000"/>
              </a:lnSpc>
            </a:pPr>
            <a:r>
              <a:rPr lang="en-US" altLang="en-US" sz="2400" dirty="0"/>
              <a:t>Extended </a:t>
            </a:r>
            <a:r>
              <a:rPr lang="en-US" altLang="en-US" sz="2400" dirty="0" err="1"/>
              <a:t>SysML</a:t>
            </a:r>
            <a:r>
              <a:rPr lang="en-US" altLang="en-US" sz="2400" dirty="0"/>
              <a:t> Views may be used to define the relationships between Viewpoints and Diagrams</a:t>
            </a:r>
          </a:p>
          <a:p>
            <a:pPr>
              <a:lnSpc>
                <a:spcPct val="90000"/>
              </a:lnSpc>
            </a:pPr>
            <a:r>
              <a:rPr lang="en-US" altLang="en-US" sz="2400" dirty="0" err="1"/>
              <a:t>SysML</a:t>
            </a:r>
            <a:r>
              <a:rPr lang="en-US" altLang="en-US" sz="2400" dirty="0"/>
              <a:t> can provide useful tooling and offer support for more accurate fine grained modeling of structure, relationships and behavior than was expected of RASDS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5A3EF9F-A37C-D349-83F3-07E4A5C6F1B0}"/>
              </a:ext>
            </a:extLst>
          </p:cNvPr>
          <p:cNvSpPr>
            <a:spLocks noGrp="1"/>
          </p:cNvSpPr>
          <p:nvPr>
            <p:ph type="dt" sz="half" idx="10"/>
          </p:nvPr>
        </p:nvSpPr>
        <p:spPr/>
        <p:txBody>
          <a:bodyPr/>
          <a:lstStyle/>
          <a:p>
            <a:r>
              <a:rPr lang="en-US" altLang="en-US"/>
              <a:t>20 Mar 2023</a:t>
            </a:r>
          </a:p>
        </p:txBody>
      </p:sp>
      <p:sp>
        <p:nvSpPr>
          <p:cNvPr id="301059" name="Rectangle 3">
            <a:extLst>
              <a:ext uri="{FF2B5EF4-FFF2-40B4-BE49-F238E27FC236}">
                <a16:creationId xmlns:a16="http://schemas.microsoft.com/office/drawing/2014/main" id="{99E93F90-C2F0-8F48-8F22-80E79F2A689F}"/>
              </a:ext>
            </a:extLst>
          </p:cNvPr>
          <p:cNvSpPr>
            <a:spLocks noGrp="1" noChangeArrowheads="1"/>
          </p:cNvSpPr>
          <p:nvPr>
            <p:ph type="body" idx="1"/>
          </p:nvPr>
        </p:nvSpPr>
        <p:spPr>
          <a:xfrm>
            <a:off x="685800" y="830059"/>
            <a:ext cx="7772400" cy="4708525"/>
          </a:xfrm>
        </p:spPr>
        <p:txBody>
          <a:bodyPr/>
          <a:lstStyle/>
          <a:p>
            <a:pPr>
              <a:lnSpc>
                <a:spcPct val="90000"/>
              </a:lnSpc>
            </a:pPr>
            <a:r>
              <a:rPr lang="en-US" altLang="en-US" sz="2000" dirty="0"/>
              <a:t>Enterprise</a:t>
            </a:r>
          </a:p>
          <a:p>
            <a:pPr lvl="1">
              <a:lnSpc>
                <a:spcPct val="90000"/>
              </a:lnSpc>
            </a:pPr>
            <a:r>
              <a:rPr lang="en-US" altLang="en-US" sz="1800" dirty="0"/>
              <a:t>Organizational component &amp; collaboration diagrams</a:t>
            </a:r>
          </a:p>
          <a:p>
            <a:pPr lvl="1">
              <a:lnSpc>
                <a:spcPct val="90000"/>
              </a:lnSpc>
            </a:pPr>
            <a:r>
              <a:rPr lang="en-US" altLang="en-US" sz="1800" dirty="0"/>
              <a:t>Use case, interaction overview diagrams</a:t>
            </a:r>
          </a:p>
          <a:p>
            <a:pPr lvl="1">
              <a:lnSpc>
                <a:spcPct val="90000"/>
              </a:lnSpc>
            </a:pPr>
            <a:r>
              <a:rPr lang="en-US" altLang="en-US" sz="1800" dirty="0"/>
              <a:t>Requirements &amp; constraints for rules, policies &amp; agreements </a:t>
            </a:r>
          </a:p>
          <a:p>
            <a:pPr>
              <a:lnSpc>
                <a:spcPct val="90000"/>
              </a:lnSpc>
            </a:pPr>
            <a:r>
              <a:rPr lang="en-US" altLang="en-US" sz="2000" dirty="0"/>
              <a:t>Connectivity</a:t>
            </a:r>
          </a:p>
          <a:p>
            <a:pPr lvl="1">
              <a:lnSpc>
                <a:spcPct val="90000"/>
              </a:lnSpc>
            </a:pPr>
            <a:r>
              <a:rPr lang="en-US" altLang="en-US" sz="1800" dirty="0"/>
              <a:t>Physical component, composition, collaboration &amp; class diagrams</a:t>
            </a:r>
          </a:p>
          <a:p>
            <a:pPr lvl="1">
              <a:lnSpc>
                <a:spcPct val="90000"/>
              </a:lnSpc>
            </a:pPr>
            <a:r>
              <a:rPr lang="en-US" altLang="en-US" sz="1800" dirty="0"/>
              <a:t>Parametric diagram for physical link characterization</a:t>
            </a:r>
          </a:p>
          <a:p>
            <a:pPr>
              <a:lnSpc>
                <a:spcPct val="90000"/>
              </a:lnSpc>
            </a:pPr>
            <a:r>
              <a:rPr lang="en-US" altLang="en-US" sz="2000" dirty="0"/>
              <a:t>Functional</a:t>
            </a:r>
          </a:p>
          <a:p>
            <a:pPr lvl="1">
              <a:lnSpc>
                <a:spcPct val="90000"/>
              </a:lnSpc>
            </a:pPr>
            <a:r>
              <a:rPr lang="en-US" altLang="en-US" sz="1800" dirty="0"/>
              <a:t>Logical component, collaboration &amp; class diagrams</a:t>
            </a:r>
          </a:p>
          <a:p>
            <a:pPr lvl="1">
              <a:lnSpc>
                <a:spcPct val="90000"/>
              </a:lnSpc>
            </a:pPr>
            <a:r>
              <a:rPr lang="en-US" altLang="en-US" sz="1800" dirty="0"/>
              <a:t>Activity, state chart, parametric, &amp; timing diagrams</a:t>
            </a:r>
          </a:p>
          <a:p>
            <a:pPr>
              <a:lnSpc>
                <a:spcPct val="90000"/>
              </a:lnSpc>
            </a:pPr>
            <a:r>
              <a:rPr lang="en-US" altLang="en-US" sz="2000" dirty="0"/>
              <a:t>Informational</a:t>
            </a:r>
          </a:p>
          <a:p>
            <a:pPr lvl="1">
              <a:lnSpc>
                <a:spcPct val="90000"/>
              </a:lnSpc>
            </a:pPr>
            <a:r>
              <a:rPr lang="en-US" altLang="en-US" sz="1800" dirty="0"/>
              <a:t>Information class &amp; parametric diagrams</a:t>
            </a:r>
          </a:p>
          <a:p>
            <a:pPr>
              <a:lnSpc>
                <a:spcPct val="90000"/>
              </a:lnSpc>
            </a:pPr>
            <a:r>
              <a:rPr lang="en-US" altLang="en-US" sz="2000" dirty="0"/>
              <a:t>Communication</a:t>
            </a:r>
          </a:p>
          <a:p>
            <a:pPr lvl="1">
              <a:lnSpc>
                <a:spcPct val="90000"/>
              </a:lnSpc>
            </a:pPr>
            <a:r>
              <a:rPr lang="en-US" altLang="en-US" sz="1800" dirty="0"/>
              <a:t>Protocol component &amp; collaboration diagrams</a:t>
            </a:r>
          </a:p>
          <a:p>
            <a:pPr lvl="1">
              <a:lnSpc>
                <a:spcPct val="90000"/>
              </a:lnSpc>
            </a:pPr>
            <a:r>
              <a:rPr lang="en-US" altLang="en-US" sz="1800" dirty="0"/>
              <a:t>State machine, sequence, activity &amp; timing diagrams</a:t>
            </a:r>
          </a:p>
          <a:p>
            <a:pPr>
              <a:lnSpc>
                <a:spcPct val="90000"/>
              </a:lnSpc>
            </a:pPr>
            <a:r>
              <a:rPr lang="en-US" altLang="en-US" sz="2100" dirty="0"/>
              <a:t>Operational</a:t>
            </a:r>
          </a:p>
          <a:p>
            <a:pPr lvl="1">
              <a:lnSpc>
                <a:spcPct val="90000"/>
              </a:lnSpc>
            </a:pPr>
            <a:r>
              <a:rPr lang="en-US" altLang="en-US" sz="1800" dirty="0"/>
              <a:t>Activity / </a:t>
            </a:r>
            <a:r>
              <a:rPr lang="en-US" altLang="en-US" sz="1800" dirty="0" err="1"/>
              <a:t>swimlane</a:t>
            </a:r>
            <a:r>
              <a:rPr lang="en-US" altLang="en-US" sz="1800" dirty="0"/>
              <a:t> diagrams, tasks and flows</a:t>
            </a:r>
          </a:p>
        </p:txBody>
      </p:sp>
      <p:sp>
        <p:nvSpPr>
          <p:cNvPr id="301058" name="Rectangle 2">
            <a:extLst>
              <a:ext uri="{FF2B5EF4-FFF2-40B4-BE49-F238E27FC236}">
                <a16:creationId xmlns:a16="http://schemas.microsoft.com/office/drawing/2014/main" id="{C8F7CE21-6D60-E84D-8B36-CB11CB9D317D}"/>
              </a:ext>
            </a:extLst>
          </p:cNvPr>
          <p:cNvSpPr>
            <a:spLocks noGrp="1" noChangeArrowheads="1"/>
          </p:cNvSpPr>
          <p:nvPr>
            <p:ph type="title"/>
          </p:nvPr>
        </p:nvSpPr>
        <p:spPr/>
        <p:txBody>
          <a:bodyPr/>
          <a:lstStyle/>
          <a:p>
            <a:r>
              <a:rPr lang="en-US" altLang="en-US"/>
              <a:t>Mapping RASDS into SysML</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Date Placeholder 2">
            <a:extLst>
              <a:ext uri="{FF2B5EF4-FFF2-40B4-BE49-F238E27FC236}">
                <a16:creationId xmlns:a16="http://schemas.microsoft.com/office/drawing/2014/main" id="{215A5670-CD10-574F-BFAB-8A4FA1743907}"/>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20 Mar 2023</a:t>
            </a:r>
          </a:p>
        </p:txBody>
      </p:sp>
      <p:sp>
        <p:nvSpPr>
          <p:cNvPr id="315474" name="Text Box 82">
            <a:extLst>
              <a:ext uri="{FF2B5EF4-FFF2-40B4-BE49-F238E27FC236}">
                <a16:creationId xmlns:a16="http://schemas.microsoft.com/office/drawing/2014/main" id="{021D1146-00BB-3D40-8321-3D9DDB09051F}"/>
              </a:ext>
            </a:extLst>
          </p:cNvPr>
          <p:cNvSpPr txBox="1">
            <a:spLocks noChangeArrowheads="1"/>
          </p:cNvSpPr>
          <p:nvPr/>
        </p:nvSpPr>
        <p:spPr bwMode="auto">
          <a:xfrm rot="-1919598">
            <a:off x="1565275" y="2840038"/>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15434" name="Rectangle 42">
            <a:extLst>
              <a:ext uri="{FF2B5EF4-FFF2-40B4-BE49-F238E27FC236}">
                <a16:creationId xmlns:a16="http://schemas.microsoft.com/office/drawing/2014/main" id="{8C47B5D6-C7E6-E142-81CB-F59CF3723DC7}"/>
              </a:ext>
            </a:extLst>
          </p:cNvPr>
          <p:cNvSpPr>
            <a:spLocks noChangeArrowheads="1"/>
          </p:cNvSpPr>
          <p:nvPr/>
        </p:nvSpPr>
        <p:spPr bwMode="auto">
          <a:xfrm>
            <a:off x="1524000" y="2325688"/>
            <a:ext cx="6408738" cy="32908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394" name="Rectangle 2">
            <a:extLst>
              <a:ext uri="{FF2B5EF4-FFF2-40B4-BE49-F238E27FC236}">
                <a16:creationId xmlns:a16="http://schemas.microsoft.com/office/drawing/2014/main" id="{74D15DDA-9812-5847-A7B8-5303C6CC844E}"/>
              </a:ext>
            </a:extLst>
          </p:cNvPr>
          <p:cNvSpPr>
            <a:spLocks noGrp="1" noChangeArrowheads="1"/>
          </p:cNvSpPr>
          <p:nvPr>
            <p:ph type="title"/>
          </p:nvPr>
        </p:nvSpPr>
        <p:spPr/>
        <p:txBody>
          <a:bodyPr/>
          <a:lstStyle/>
          <a:p>
            <a:r>
              <a:rPr lang="en-US" altLang="en-US" sz="2800"/>
              <a:t>Enterprise View Using SysML </a:t>
            </a:r>
            <a:br>
              <a:rPr lang="en-US" altLang="en-US" sz="2800"/>
            </a:br>
            <a:r>
              <a:rPr lang="en-US" altLang="en-US" sz="2800"/>
              <a:t>Use Case Diagram</a:t>
            </a:r>
          </a:p>
        </p:txBody>
      </p:sp>
      <p:grpSp>
        <p:nvGrpSpPr>
          <p:cNvPr id="315398" name="Group 6">
            <a:extLst>
              <a:ext uri="{FF2B5EF4-FFF2-40B4-BE49-F238E27FC236}">
                <a16:creationId xmlns:a16="http://schemas.microsoft.com/office/drawing/2014/main" id="{F8E06410-198C-2141-83DA-BA7073A9AE91}"/>
              </a:ext>
            </a:extLst>
          </p:cNvPr>
          <p:cNvGrpSpPr>
            <a:grpSpLocks/>
          </p:cNvGrpSpPr>
          <p:nvPr/>
        </p:nvGrpSpPr>
        <p:grpSpPr bwMode="auto">
          <a:xfrm>
            <a:off x="619125" y="1406525"/>
            <a:ext cx="8147050" cy="4864100"/>
            <a:chOff x="906" y="1255"/>
            <a:chExt cx="4110" cy="2326"/>
          </a:xfrm>
        </p:grpSpPr>
        <p:sp>
          <p:nvSpPr>
            <p:cNvPr id="315395" name="Rectangle 3">
              <a:extLst>
                <a:ext uri="{FF2B5EF4-FFF2-40B4-BE49-F238E27FC236}">
                  <a16:creationId xmlns:a16="http://schemas.microsoft.com/office/drawing/2014/main" id="{3276900C-21AA-CD4F-AC30-F626DC4A9860}"/>
                </a:ext>
              </a:extLst>
            </p:cNvPr>
            <p:cNvSpPr>
              <a:spLocks noChangeArrowheads="1"/>
            </p:cNvSpPr>
            <p:nvPr/>
          </p:nvSpPr>
          <p:spPr bwMode="auto">
            <a:xfrm>
              <a:off x="906" y="1255"/>
              <a:ext cx="4110" cy="2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396" name="Freeform 4">
              <a:extLst>
                <a:ext uri="{FF2B5EF4-FFF2-40B4-BE49-F238E27FC236}">
                  <a16:creationId xmlns:a16="http://schemas.microsoft.com/office/drawing/2014/main" id="{8C76D3A8-FB40-714C-9F46-558D75382AE8}"/>
                </a:ext>
              </a:extLst>
            </p:cNvPr>
            <p:cNvSpPr>
              <a:spLocks/>
            </p:cNvSpPr>
            <p:nvPr/>
          </p:nvSpPr>
          <p:spPr bwMode="auto">
            <a:xfrm>
              <a:off x="911" y="1255"/>
              <a:ext cx="1532" cy="296"/>
            </a:xfrm>
            <a:custGeom>
              <a:avLst/>
              <a:gdLst>
                <a:gd name="T0" fmla="*/ 0 w 1532"/>
                <a:gd name="T1" fmla="*/ 296 h 296"/>
                <a:gd name="T2" fmla="*/ 1403 w 1532"/>
                <a:gd name="T3" fmla="*/ 290 h 296"/>
                <a:gd name="T4" fmla="*/ 1532 w 1532"/>
                <a:gd name="T5" fmla="*/ 185 h 296"/>
                <a:gd name="T6" fmla="*/ 1532 w 1532"/>
                <a:gd name="T7" fmla="*/ 0 h 296"/>
              </a:gdLst>
              <a:ahLst/>
              <a:cxnLst>
                <a:cxn ang="0">
                  <a:pos x="T0" y="T1"/>
                </a:cxn>
                <a:cxn ang="0">
                  <a:pos x="T2" y="T3"/>
                </a:cxn>
                <a:cxn ang="0">
                  <a:pos x="T4" y="T5"/>
                </a:cxn>
                <a:cxn ang="0">
                  <a:pos x="T6" y="T7"/>
                </a:cxn>
              </a:cxnLst>
              <a:rect l="0" t="0" r="r" b="b"/>
              <a:pathLst>
                <a:path w="1532" h="296">
                  <a:moveTo>
                    <a:pt x="0" y="296"/>
                  </a:moveTo>
                  <a:lnTo>
                    <a:pt x="1403" y="290"/>
                  </a:lnTo>
                  <a:lnTo>
                    <a:pt x="1532" y="185"/>
                  </a:lnTo>
                  <a:lnTo>
                    <a:pt x="1532"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397" name="Rectangle 5">
            <a:extLst>
              <a:ext uri="{FF2B5EF4-FFF2-40B4-BE49-F238E27FC236}">
                <a16:creationId xmlns:a16="http://schemas.microsoft.com/office/drawing/2014/main" id="{AD2D3831-1AA5-D349-A537-9D8FA15C30EA}"/>
              </a:ext>
            </a:extLst>
          </p:cNvPr>
          <p:cNvSpPr>
            <a:spLocks noChangeArrowheads="1"/>
          </p:cNvSpPr>
          <p:nvPr/>
        </p:nvSpPr>
        <p:spPr bwMode="auto">
          <a:xfrm>
            <a:off x="1298575" y="1535113"/>
            <a:ext cx="1511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a:solidFill>
                  <a:srgbClr val="000000"/>
                </a:solidFill>
                <a:latin typeface="Arial" panose="020B0604020202020204" pitchFamily="34" charset="0"/>
              </a:rPr>
              <a:t>&lt;&lt;usage&gt;&gt;</a:t>
            </a:r>
          </a:p>
          <a:p>
            <a:pPr algn="ctr"/>
            <a:r>
              <a:rPr lang="en-US" altLang="en-US" sz="1200">
                <a:solidFill>
                  <a:srgbClr val="000000"/>
                </a:solidFill>
                <a:latin typeface="Arial" panose="020B0604020202020204" pitchFamily="34" charset="0"/>
              </a:rPr>
              <a:t>Enterprise: Use Case</a:t>
            </a:r>
            <a:endParaRPr lang="en-US" altLang="en-US" sz="1200"/>
          </a:p>
        </p:txBody>
      </p:sp>
      <p:sp>
        <p:nvSpPr>
          <p:cNvPr id="315399" name="Oval 7">
            <a:extLst>
              <a:ext uri="{FF2B5EF4-FFF2-40B4-BE49-F238E27FC236}">
                <a16:creationId xmlns:a16="http://schemas.microsoft.com/office/drawing/2014/main" id="{1A8F3695-A66F-9747-9AD4-6388FAF50DDD}"/>
              </a:ext>
            </a:extLst>
          </p:cNvPr>
          <p:cNvSpPr>
            <a:spLocks noChangeArrowheads="1"/>
          </p:cNvSpPr>
          <p:nvPr/>
        </p:nvSpPr>
        <p:spPr bwMode="auto">
          <a:xfrm rot="-23403">
            <a:off x="3787775" y="2397125"/>
            <a:ext cx="2032000" cy="7334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Mars Exploration</a:t>
            </a:r>
          </a:p>
          <a:p>
            <a:pPr algn="ctr" eaLnBrk="0" hangingPunct="0"/>
            <a:r>
              <a:rPr lang="en-US" altLang="en-US" sz="1200" b="1">
                <a:latin typeface="Arial" panose="020B0604020202020204" pitchFamily="34" charset="0"/>
              </a:rPr>
              <a:t>Program </a:t>
            </a:r>
            <a:r>
              <a:rPr lang="en-US" altLang="en-US" sz="1200" b="1" u="sng">
                <a:latin typeface="Arial" panose="020B0604020202020204" pitchFamily="34" charset="0"/>
              </a:rPr>
              <a:t>Federation</a:t>
            </a:r>
          </a:p>
        </p:txBody>
      </p:sp>
      <p:sp>
        <p:nvSpPr>
          <p:cNvPr id="315400" name="Oval 8">
            <a:extLst>
              <a:ext uri="{FF2B5EF4-FFF2-40B4-BE49-F238E27FC236}">
                <a16:creationId xmlns:a16="http://schemas.microsoft.com/office/drawing/2014/main" id="{05AD1630-18E9-EC44-AA92-D24911D352C1}"/>
              </a:ext>
            </a:extLst>
          </p:cNvPr>
          <p:cNvSpPr>
            <a:spLocks noChangeArrowheads="1"/>
          </p:cNvSpPr>
          <p:nvPr/>
        </p:nvSpPr>
        <p:spPr bwMode="auto">
          <a:xfrm>
            <a:off x="1890713" y="3997325"/>
            <a:ext cx="12954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Mission A</a:t>
            </a:r>
          </a:p>
        </p:txBody>
      </p:sp>
      <p:sp>
        <p:nvSpPr>
          <p:cNvPr id="315401" name="Oval 9">
            <a:extLst>
              <a:ext uri="{FF2B5EF4-FFF2-40B4-BE49-F238E27FC236}">
                <a16:creationId xmlns:a16="http://schemas.microsoft.com/office/drawing/2014/main" id="{477068A1-A50B-794C-B818-4DB890E76F59}"/>
              </a:ext>
            </a:extLst>
          </p:cNvPr>
          <p:cNvSpPr>
            <a:spLocks noChangeArrowheads="1"/>
          </p:cNvSpPr>
          <p:nvPr/>
        </p:nvSpPr>
        <p:spPr bwMode="auto">
          <a:xfrm>
            <a:off x="1901825" y="3124200"/>
            <a:ext cx="1244600" cy="4000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Agency ABC</a:t>
            </a:r>
          </a:p>
        </p:txBody>
      </p:sp>
      <p:sp>
        <p:nvSpPr>
          <p:cNvPr id="315403" name="Oval 11">
            <a:extLst>
              <a:ext uri="{FF2B5EF4-FFF2-40B4-BE49-F238E27FC236}">
                <a16:creationId xmlns:a16="http://schemas.microsoft.com/office/drawing/2014/main" id="{C957583B-6714-B748-BA52-E42CD0FA25C2}"/>
              </a:ext>
            </a:extLst>
          </p:cNvPr>
          <p:cNvSpPr>
            <a:spLocks noChangeArrowheads="1"/>
          </p:cNvSpPr>
          <p:nvPr/>
        </p:nvSpPr>
        <p:spPr bwMode="auto">
          <a:xfrm>
            <a:off x="3716338" y="4422775"/>
            <a:ext cx="8382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GTN B</a:t>
            </a:r>
          </a:p>
        </p:txBody>
      </p:sp>
      <p:sp>
        <p:nvSpPr>
          <p:cNvPr id="315405" name="Oval 13">
            <a:extLst>
              <a:ext uri="{FF2B5EF4-FFF2-40B4-BE49-F238E27FC236}">
                <a16:creationId xmlns:a16="http://schemas.microsoft.com/office/drawing/2014/main" id="{AE5FA1B6-540E-F648-8E12-201997CE3F80}"/>
              </a:ext>
            </a:extLst>
          </p:cNvPr>
          <p:cNvSpPr>
            <a:spLocks noChangeArrowheads="1"/>
          </p:cNvSpPr>
          <p:nvPr/>
        </p:nvSpPr>
        <p:spPr bwMode="auto">
          <a:xfrm>
            <a:off x="6323013" y="3938588"/>
            <a:ext cx="1295400" cy="3810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Mission Q</a:t>
            </a:r>
            <a:endParaRPr lang="en-US" altLang="en-US" sz="1800">
              <a:solidFill>
                <a:schemeClr val="bg1"/>
              </a:solidFill>
              <a:latin typeface="Times" pitchFamily="2" charset="0"/>
            </a:endParaRPr>
          </a:p>
        </p:txBody>
      </p:sp>
      <p:sp>
        <p:nvSpPr>
          <p:cNvPr id="315408" name="Oval 16">
            <a:extLst>
              <a:ext uri="{FF2B5EF4-FFF2-40B4-BE49-F238E27FC236}">
                <a16:creationId xmlns:a16="http://schemas.microsoft.com/office/drawing/2014/main" id="{46F9387A-A3C7-CE4F-AECE-67C39F17A368}"/>
              </a:ext>
            </a:extLst>
          </p:cNvPr>
          <p:cNvSpPr>
            <a:spLocks noChangeArrowheads="1"/>
          </p:cNvSpPr>
          <p:nvPr/>
        </p:nvSpPr>
        <p:spPr bwMode="auto">
          <a:xfrm>
            <a:off x="5946775" y="4881563"/>
            <a:ext cx="9906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Instr C</a:t>
            </a:r>
          </a:p>
        </p:txBody>
      </p:sp>
      <p:sp>
        <p:nvSpPr>
          <p:cNvPr id="315410" name="Oval 18">
            <a:extLst>
              <a:ext uri="{FF2B5EF4-FFF2-40B4-BE49-F238E27FC236}">
                <a16:creationId xmlns:a16="http://schemas.microsoft.com/office/drawing/2014/main" id="{5C59EC17-B095-8C4E-883E-DCF91F87B67D}"/>
              </a:ext>
            </a:extLst>
          </p:cNvPr>
          <p:cNvSpPr>
            <a:spLocks noChangeArrowheads="1"/>
          </p:cNvSpPr>
          <p:nvPr/>
        </p:nvSpPr>
        <p:spPr bwMode="auto">
          <a:xfrm>
            <a:off x="6315075" y="3149600"/>
            <a:ext cx="1244600" cy="40005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Agency QRS</a:t>
            </a:r>
          </a:p>
        </p:txBody>
      </p:sp>
      <p:sp>
        <p:nvSpPr>
          <p:cNvPr id="315411" name="AutoShape 19">
            <a:extLst>
              <a:ext uri="{FF2B5EF4-FFF2-40B4-BE49-F238E27FC236}">
                <a16:creationId xmlns:a16="http://schemas.microsoft.com/office/drawing/2014/main" id="{BBE9109C-4EDF-6A42-91FF-7518C96455B7}"/>
              </a:ext>
            </a:extLst>
          </p:cNvPr>
          <p:cNvSpPr>
            <a:spLocks noChangeArrowheads="1"/>
          </p:cNvSpPr>
          <p:nvPr/>
        </p:nvSpPr>
        <p:spPr bwMode="auto">
          <a:xfrm flipV="1">
            <a:off x="6683375" y="5715000"/>
            <a:ext cx="820738" cy="40005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altLang="en-US" sz="900">
                <a:latin typeface="Arial" panose="020B0604020202020204" pitchFamily="34" charset="0"/>
              </a:rPr>
              <a:t>Instrument</a:t>
            </a:r>
          </a:p>
          <a:p>
            <a:pPr algn="ctr"/>
            <a:r>
              <a:rPr lang="en-US" altLang="en-US" sz="900">
                <a:latin typeface="Arial" panose="020B0604020202020204" pitchFamily="34" charset="0"/>
              </a:rPr>
              <a:t>Integration</a:t>
            </a:r>
          </a:p>
        </p:txBody>
      </p:sp>
      <p:sp>
        <p:nvSpPr>
          <p:cNvPr id="315412" name="AutoShape 20">
            <a:extLst>
              <a:ext uri="{FF2B5EF4-FFF2-40B4-BE49-F238E27FC236}">
                <a16:creationId xmlns:a16="http://schemas.microsoft.com/office/drawing/2014/main" id="{CC9EF258-5E1B-4A4B-ABF5-FD84D900CD73}"/>
              </a:ext>
            </a:extLst>
          </p:cNvPr>
          <p:cNvSpPr>
            <a:spLocks noChangeArrowheads="1"/>
          </p:cNvSpPr>
          <p:nvPr/>
        </p:nvSpPr>
        <p:spPr bwMode="auto">
          <a:xfrm flipV="1">
            <a:off x="1344613" y="5759450"/>
            <a:ext cx="820737" cy="40005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altLang="en-US" sz="900">
                <a:latin typeface="Arial" panose="020B0604020202020204" pitchFamily="34" charset="0"/>
              </a:rPr>
              <a:t>Operations</a:t>
            </a:r>
          </a:p>
          <a:p>
            <a:pPr algn="ctr"/>
            <a:r>
              <a:rPr lang="en-US" altLang="en-US" sz="900">
                <a:latin typeface="Arial" panose="020B0604020202020204" pitchFamily="34" charset="0"/>
              </a:rPr>
              <a:t>Contract</a:t>
            </a:r>
          </a:p>
        </p:txBody>
      </p:sp>
      <p:sp>
        <p:nvSpPr>
          <p:cNvPr id="315413" name="Line 21">
            <a:extLst>
              <a:ext uri="{FF2B5EF4-FFF2-40B4-BE49-F238E27FC236}">
                <a16:creationId xmlns:a16="http://schemas.microsoft.com/office/drawing/2014/main" id="{8167ABC1-7A40-5244-AF05-80F7A3622C6C}"/>
              </a:ext>
            </a:extLst>
          </p:cNvPr>
          <p:cNvSpPr>
            <a:spLocks noChangeShapeType="1"/>
          </p:cNvSpPr>
          <p:nvPr/>
        </p:nvSpPr>
        <p:spPr bwMode="auto">
          <a:xfrm flipH="1">
            <a:off x="3106738" y="2871788"/>
            <a:ext cx="703262" cy="371475"/>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4" name="Rectangle 22">
            <a:extLst>
              <a:ext uri="{FF2B5EF4-FFF2-40B4-BE49-F238E27FC236}">
                <a16:creationId xmlns:a16="http://schemas.microsoft.com/office/drawing/2014/main" id="{E5A0E8C0-56F1-A648-95FD-FDE0ACF4E344}"/>
              </a:ext>
            </a:extLst>
          </p:cNvPr>
          <p:cNvSpPr>
            <a:spLocks noChangeArrowheads="1"/>
          </p:cNvSpPr>
          <p:nvPr/>
        </p:nvSpPr>
        <p:spPr bwMode="auto">
          <a:xfrm>
            <a:off x="3263900" y="301783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5" name="Line 23">
            <a:extLst>
              <a:ext uri="{FF2B5EF4-FFF2-40B4-BE49-F238E27FC236}">
                <a16:creationId xmlns:a16="http://schemas.microsoft.com/office/drawing/2014/main" id="{42117C1D-2CF0-0E48-9ED8-C19F20B8EEE6}"/>
              </a:ext>
            </a:extLst>
          </p:cNvPr>
          <p:cNvSpPr>
            <a:spLocks noChangeShapeType="1"/>
          </p:cNvSpPr>
          <p:nvPr/>
        </p:nvSpPr>
        <p:spPr bwMode="auto">
          <a:xfrm>
            <a:off x="5738813" y="2898775"/>
            <a:ext cx="676275" cy="331788"/>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6" name="Rectangle 24">
            <a:extLst>
              <a:ext uri="{FF2B5EF4-FFF2-40B4-BE49-F238E27FC236}">
                <a16:creationId xmlns:a16="http://schemas.microsoft.com/office/drawing/2014/main" id="{56E0CBCF-7531-004B-81D2-C7DDA4B285BD}"/>
              </a:ext>
            </a:extLst>
          </p:cNvPr>
          <p:cNvSpPr>
            <a:spLocks noChangeArrowheads="1"/>
          </p:cNvSpPr>
          <p:nvPr/>
        </p:nvSpPr>
        <p:spPr bwMode="auto">
          <a:xfrm>
            <a:off x="5329238" y="304323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7" name="Line 25">
            <a:extLst>
              <a:ext uri="{FF2B5EF4-FFF2-40B4-BE49-F238E27FC236}">
                <a16:creationId xmlns:a16="http://schemas.microsoft.com/office/drawing/2014/main" id="{3DE0D25D-143E-7147-88D6-6DBB80F724FF}"/>
              </a:ext>
            </a:extLst>
          </p:cNvPr>
          <p:cNvSpPr>
            <a:spLocks noChangeShapeType="1"/>
          </p:cNvSpPr>
          <p:nvPr/>
        </p:nvSpPr>
        <p:spPr bwMode="auto">
          <a:xfrm>
            <a:off x="6937375" y="3567113"/>
            <a:ext cx="31750" cy="354012"/>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8" name="Rectangle 26">
            <a:extLst>
              <a:ext uri="{FF2B5EF4-FFF2-40B4-BE49-F238E27FC236}">
                <a16:creationId xmlns:a16="http://schemas.microsoft.com/office/drawing/2014/main" id="{2BC483E2-86EF-1C44-ACFA-7E47E8AE0942}"/>
              </a:ext>
            </a:extLst>
          </p:cNvPr>
          <p:cNvSpPr>
            <a:spLocks noChangeArrowheads="1"/>
          </p:cNvSpPr>
          <p:nvPr/>
        </p:nvSpPr>
        <p:spPr bwMode="auto">
          <a:xfrm>
            <a:off x="6919913" y="3624263"/>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9" name="Line 27">
            <a:extLst>
              <a:ext uri="{FF2B5EF4-FFF2-40B4-BE49-F238E27FC236}">
                <a16:creationId xmlns:a16="http://schemas.microsoft.com/office/drawing/2014/main" id="{6506501D-03F9-3749-B358-61882FD6C122}"/>
              </a:ext>
            </a:extLst>
          </p:cNvPr>
          <p:cNvSpPr>
            <a:spLocks noChangeShapeType="1"/>
          </p:cNvSpPr>
          <p:nvPr/>
        </p:nvSpPr>
        <p:spPr bwMode="auto">
          <a:xfrm flipH="1">
            <a:off x="6573838" y="4295775"/>
            <a:ext cx="369887" cy="558800"/>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0" name="Rectangle 28">
            <a:extLst>
              <a:ext uri="{FF2B5EF4-FFF2-40B4-BE49-F238E27FC236}">
                <a16:creationId xmlns:a16="http://schemas.microsoft.com/office/drawing/2014/main" id="{E917E2DE-53C8-E046-B6DA-FAB481DB2D87}"/>
              </a:ext>
            </a:extLst>
          </p:cNvPr>
          <p:cNvSpPr>
            <a:spLocks noChangeArrowheads="1"/>
          </p:cNvSpPr>
          <p:nvPr/>
        </p:nvSpPr>
        <p:spPr bwMode="auto">
          <a:xfrm>
            <a:off x="5969000" y="4422775"/>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1" name="Line 29">
            <a:extLst>
              <a:ext uri="{FF2B5EF4-FFF2-40B4-BE49-F238E27FC236}">
                <a16:creationId xmlns:a16="http://schemas.microsoft.com/office/drawing/2014/main" id="{11CADE1E-BD5E-FC46-BD26-3368674BC591}"/>
              </a:ext>
            </a:extLst>
          </p:cNvPr>
          <p:cNvSpPr>
            <a:spLocks noChangeShapeType="1"/>
          </p:cNvSpPr>
          <p:nvPr/>
        </p:nvSpPr>
        <p:spPr bwMode="auto">
          <a:xfrm>
            <a:off x="3082925" y="3414713"/>
            <a:ext cx="879475" cy="1016000"/>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2" name="Rectangle 30">
            <a:extLst>
              <a:ext uri="{FF2B5EF4-FFF2-40B4-BE49-F238E27FC236}">
                <a16:creationId xmlns:a16="http://schemas.microsoft.com/office/drawing/2014/main" id="{62DA8833-F19B-A54B-A21B-210394AF78DB}"/>
              </a:ext>
            </a:extLst>
          </p:cNvPr>
          <p:cNvSpPr>
            <a:spLocks noChangeArrowheads="1"/>
          </p:cNvSpPr>
          <p:nvPr/>
        </p:nvSpPr>
        <p:spPr bwMode="auto">
          <a:xfrm>
            <a:off x="3571875" y="3921125"/>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3" name="Line 31">
            <a:extLst>
              <a:ext uri="{FF2B5EF4-FFF2-40B4-BE49-F238E27FC236}">
                <a16:creationId xmlns:a16="http://schemas.microsoft.com/office/drawing/2014/main" id="{9C44FF22-A149-5549-B211-72DEF9E05231}"/>
              </a:ext>
            </a:extLst>
          </p:cNvPr>
          <p:cNvSpPr>
            <a:spLocks noChangeShapeType="1"/>
          </p:cNvSpPr>
          <p:nvPr/>
        </p:nvSpPr>
        <p:spPr bwMode="auto">
          <a:xfrm flipH="1">
            <a:off x="2484438" y="3548063"/>
            <a:ext cx="9525" cy="439737"/>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4" name="Rectangle 32">
            <a:extLst>
              <a:ext uri="{FF2B5EF4-FFF2-40B4-BE49-F238E27FC236}">
                <a16:creationId xmlns:a16="http://schemas.microsoft.com/office/drawing/2014/main" id="{CB6B6A83-2586-B74C-9EE6-6EA72493D109}"/>
              </a:ext>
            </a:extLst>
          </p:cNvPr>
          <p:cNvSpPr>
            <a:spLocks noChangeArrowheads="1"/>
          </p:cNvSpPr>
          <p:nvPr/>
        </p:nvSpPr>
        <p:spPr bwMode="auto">
          <a:xfrm>
            <a:off x="1644650" y="363378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5" name="Line 33">
            <a:extLst>
              <a:ext uri="{FF2B5EF4-FFF2-40B4-BE49-F238E27FC236}">
                <a16:creationId xmlns:a16="http://schemas.microsoft.com/office/drawing/2014/main" id="{CC2C9783-0288-D94B-8FD5-D4D82A4AA085}"/>
              </a:ext>
            </a:extLst>
          </p:cNvPr>
          <p:cNvSpPr>
            <a:spLocks noChangeShapeType="1"/>
          </p:cNvSpPr>
          <p:nvPr/>
        </p:nvSpPr>
        <p:spPr bwMode="auto">
          <a:xfrm flipH="1">
            <a:off x="3448050" y="4784725"/>
            <a:ext cx="477838" cy="361950"/>
          </a:xfrm>
          <a:prstGeom prst="line">
            <a:avLst/>
          </a:prstGeom>
          <a:noFill/>
          <a:ln w="9525">
            <a:solidFill>
              <a:schemeClr val="tx1"/>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6" name="Rectangle 34">
            <a:extLst>
              <a:ext uri="{FF2B5EF4-FFF2-40B4-BE49-F238E27FC236}">
                <a16:creationId xmlns:a16="http://schemas.microsoft.com/office/drawing/2014/main" id="{4CCF61E8-EB6A-724F-A235-8A86801DF32F}"/>
              </a:ext>
            </a:extLst>
          </p:cNvPr>
          <p:cNvSpPr>
            <a:spLocks noChangeArrowheads="1"/>
          </p:cNvSpPr>
          <p:nvPr/>
        </p:nvSpPr>
        <p:spPr bwMode="auto">
          <a:xfrm>
            <a:off x="3652838" y="4919663"/>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27" name="Oval 35">
            <a:extLst>
              <a:ext uri="{FF2B5EF4-FFF2-40B4-BE49-F238E27FC236}">
                <a16:creationId xmlns:a16="http://schemas.microsoft.com/office/drawing/2014/main" id="{14A8FEE7-8A0C-B149-A86F-00D54BF154DF}"/>
              </a:ext>
            </a:extLst>
          </p:cNvPr>
          <p:cNvSpPr>
            <a:spLocks noChangeArrowheads="1"/>
          </p:cNvSpPr>
          <p:nvPr/>
        </p:nvSpPr>
        <p:spPr bwMode="auto">
          <a:xfrm rot="-23403">
            <a:off x="4113213" y="3392488"/>
            <a:ext cx="1477962" cy="3778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Cross Support</a:t>
            </a:r>
          </a:p>
          <a:p>
            <a:pPr algn="ctr" eaLnBrk="0" hangingPunct="0"/>
            <a:r>
              <a:rPr lang="en-US" altLang="en-US" sz="1200" b="1">
                <a:latin typeface="Arial" panose="020B0604020202020204" pitchFamily="34" charset="0"/>
              </a:rPr>
              <a:t>Agreement</a:t>
            </a:r>
            <a:endParaRPr lang="en-US" altLang="en-US" sz="1200" b="1" u="sng">
              <a:latin typeface="Arial" panose="020B0604020202020204" pitchFamily="34" charset="0"/>
            </a:endParaRPr>
          </a:p>
        </p:txBody>
      </p:sp>
      <p:sp>
        <p:nvSpPr>
          <p:cNvPr id="315428" name="Line 36">
            <a:extLst>
              <a:ext uri="{FF2B5EF4-FFF2-40B4-BE49-F238E27FC236}">
                <a16:creationId xmlns:a16="http://schemas.microsoft.com/office/drawing/2014/main" id="{4682A79F-AF8B-C84A-83B7-D93F9B6FC8A6}"/>
              </a:ext>
            </a:extLst>
          </p:cNvPr>
          <p:cNvSpPr>
            <a:spLocks noChangeShapeType="1"/>
          </p:cNvSpPr>
          <p:nvPr/>
        </p:nvSpPr>
        <p:spPr bwMode="auto">
          <a:xfrm flipH="1" flipV="1">
            <a:off x="3117850" y="3332163"/>
            <a:ext cx="977900" cy="244475"/>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1" name="Rectangle 39">
            <a:extLst>
              <a:ext uri="{FF2B5EF4-FFF2-40B4-BE49-F238E27FC236}">
                <a16:creationId xmlns:a16="http://schemas.microsoft.com/office/drawing/2014/main" id="{7960342F-BB26-A543-BBA7-FE0533C84880}"/>
              </a:ext>
            </a:extLst>
          </p:cNvPr>
          <p:cNvSpPr>
            <a:spLocks noChangeArrowheads="1"/>
          </p:cNvSpPr>
          <p:nvPr/>
        </p:nvSpPr>
        <p:spPr bwMode="auto">
          <a:xfrm>
            <a:off x="3243263" y="3486150"/>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32" name="Rectangle 40">
            <a:extLst>
              <a:ext uri="{FF2B5EF4-FFF2-40B4-BE49-F238E27FC236}">
                <a16:creationId xmlns:a16="http://schemas.microsoft.com/office/drawing/2014/main" id="{0F22C507-6740-B44E-AFE3-A951CB684157}"/>
              </a:ext>
            </a:extLst>
          </p:cNvPr>
          <p:cNvSpPr>
            <a:spLocks noChangeArrowheads="1"/>
          </p:cNvSpPr>
          <p:nvPr/>
        </p:nvSpPr>
        <p:spPr bwMode="auto">
          <a:xfrm>
            <a:off x="5621338" y="3492500"/>
            <a:ext cx="8509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900">
                <a:latin typeface="Arial" panose="020B0604020202020204" pitchFamily="34" charset="0"/>
              </a:rPr>
              <a:t>&lt;&lt;extends&gt;&gt;</a:t>
            </a:r>
          </a:p>
        </p:txBody>
      </p:sp>
      <p:sp>
        <p:nvSpPr>
          <p:cNvPr id="315433" name="Line 41">
            <a:extLst>
              <a:ext uri="{FF2B5EF4-FFF2-40B4-BE49-F238E27FC236}">
                <a16:creationId xmlns:a16="http://schemas.microsoft.com/office/drawing/2014/main" id="{F75ED40F-1D5C-8F4C-861C-3DD195982E3E}"/>
              </a:ext>
            </a:extLst>
          </p:cNvPr>
          <p:cNvSpPr>
            <a:spLocks noChangeShapeType="1"/>
          </p:cNvSpPr>
          <p:nvPr/>
        </p:nvSpPr>
        <p:spPr bwMode="auto">
          <a:xfrm flipV="1">
            <a:off x="5595938" y="3376613"/>
            <a:ext cx="712787" cy="195262"/>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5441" name="Group 49">
            <a:extLst>
              <a:ext uri="{FF2B5EF4-FFF2-40B4-BE49-F238E27FC236}">
                <a16:creationId xmlns:a16="http://schemas.microsoft.com/office/drawing/2014/main" id="{8B77166B-11A8-2249-BD86-AA8A1F960B40}"/>
              </a:ext>
            </a:extLst>
          </p:cNvPr>
          <p:cNvGrpSpPr>
            <a:grpSpLocks/>
          </p:cNvGrpSpPr>
          <p:nvPr/>
        </p:nvGrpSpPr>
        <p:grpSpPr bwMode="auto">
          <a:xfrm>
            <a:off x="4322763" y="5718175"/>
            <a:ext cx="152400" cy="404813"/>
            <a:chOff x="208" y="1717"/>
            <a:chExt cx="96" cy="255"/>
          </a:xfrm>
        </p:grpSpPr>
        <p:sp>
          <p:nvSpPr>
            <p:cNvPr id="315435" name="Oval 43">
              <a:extLst>
                <a:ext uri="{FF2B5EF4-FFF2-40B4-BE49-F238E27FC236}">
                  <a16:creationId xmlns:a16="http://schemas.microsoft.com/office/drawing/2014/main" id="{CA2FA6ED-2C31-7544-9A50-B9F0BCF6142F}"/>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6" name="Line 44">
              <a:extLst>
                <a:ext uri="{FF2B5EF4-FFF2-40B4-BE49-F238E27FC236}">
                  <a16:creationId xmlns:a16="http://schemas.microsoft.com/office/drawing/2014/main" id="{E0E24855-DD4A-254D-BBB3-59C710C6B4CD}"/>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7" name="Line 45">
              <a:extLst>
                <a:ext uri="{FF2B5EF4-FFF2-40B4-BE49-F238E27FC236}">
                  <a16:creationId xmlns:a16="http://schemas.microsoft.com/office/drawing/2014/main" id="{32402082-D843-424B-863B-D30191C193B8}"/>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9" name="Line 47">
              <a:extLst>
                <a:ext uri="{FF2B5EF4-FFF2-40B4-BE49-F238E27FC236}">
                  <a16:creationId xmlns:a16="http://schemas.microsoft.com/office/drawing/2014/main" id="{E13BE5BB-0B5A-9141-AC34-B74EEC73E56E}"/>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0" name="Line 48">
              <a:extLst>
                <a:ext uri="{FF2B5EF4-FFF2-40B4-BE49-F238E27FC236}">
                  <a16:creationId xmlns:a16="http://schemas.microsoft.com/office/drawing/2014/main" id="{8B3935D8-F3FB-FA40-A61D-DB1E0DAF4105}"/>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42" name="Rectangle 50">
            <a:extLst>
              <a:ext uri="{FF2B5EF4-FFF2-40B4-BE49-F238E27FC236}">
                <a16:creationId xmlns:a16="http://schemas.microsoft.com/office/drawing/2014/main" id="{29F45E91-DB79-9A45-8EF3-1E68BA2240D2}"/>
              </a:ext>
            </a:extLst>
          </p:cNvPr>
          <p:cNvSpPr>
            <a:spLocks noChangeArrowheads="1"/>
          </p:cNvSpPr>
          <p:nvPr/>
        </p:nvSpPr>
        <p:spPr bwMode="auto">
          <a:xfrm>
            <a:off x="4410075" y="5678488"/>
            <a:ext cx="12763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Service Operations</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&lt;&lt;Secondary&gt;&gt;</a:t>
            </a:r>
          </a:p>
        </p:txBody>
      </p:sp>
      <p:grpSp>
        <p:nvGrpSpPr>
          <p:cNvPr id="315443" name="Group 51">
            <a:extLst>
              <a:ext uri="{FF2B5EF4-FFF2-40B4-BE49-F238E27FC236}">
                <a16:creationId xmlns:a16="http://schemas.microsoft.com/office/drawing/2014/main" id="{95233572-DF32-4A4D-9D8F-ED62A2BC3AE4}"/>
              </a:ext>
            </a:extLst>
          </p:cNvPr>
          <p:cNvGrpSpPr>
            <a:grpSpLocks/>
          </p:cNvGrpSpPr>
          <p:nvPr/>
        </p:nvGrpSpPr>
        <p:grpSpPr bwMode="auto">
          <a:xfrm>
            <a:off x="989013" y="3397250"/>
            <a:ext cx="152400" cy="404813"/>
            <a:chOff x="208" y="1717"/>
            <a:chExt cx="96" cy="255"/>
          </a:xfrm>
        </p:grpSpPr>
        <p:sp>
          <p:nvSpPr>
            <p:cNvPr id="315444" name="Oval 52">
              <a:extLst>
                <a:ext uri="{FF2B5EF4-FFF2-40B4-BE49-F238E27FC236}">
                  <a16:creationId xmlns:a16="http://schemas.microsoft.com/office/drawing/2014/main" id="{6FFB264E-ED39-8044-9FB6-FD222E776874}"/>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5" name="Line 53">
              <a:extLst>
                <a:ext uri="{FF2B5EF4-FFF2-40B4-BE49-F238E27FC236}">
                  <a16:creationId xmlns:a16="http://schemas.microsoft.com/office/drawing/2014/main" id="{826FFAFA-062D-4040-B384-12967828EADA}"/>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6" name="Line 54">
              <a:extLst>
                <a:ext uri="{FF2B5EF4-FFF2-40B4-BE49-F238E27FC236}">
                  <a16:creationId xmlns:a16="http://schemas.microsoft.com/office/drawing/2014/main" id="{CFFE08B0-889D-C943-9919-D5B7F1F1A354}"/>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7" name="Line 55">
              <a:extLst>
                <a:ext uri="{FF2B5EF4-FFF2-40B4-BE49-F238E27FC236}">
                  <a16:creationId xmlns:a16="http://schemas.microsoft.com/office/drawing/2014/main" id="{08469501-7BC7-054C-BD1A-CECEC17FB8BB}"/>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8" name="Line 56">
              <a:extLst>
                <a:ext uri="{FF2B5EF4-FFF2-40B4-BE49-F238E27FC236}">
                  <a16:creationId xmlns:a16="http://schemas.microsoft.com/office/drawing/2014/main" id="{65E13B5C-BA18-544F-A461-9626BFA64C6C}"/>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49" name="Rectangle 57">
            <a:extLst>
              <a:ext uri="{FF2B5EF4-FFF2-40B4-BE49-F238E27FC236}">
                <a16:creationId xmlns:a16="http://schemas.microsoft.com/office/drawing/2014/main" id="{58CE8AB7-FDBF-D34B-B3EB-8E5EA83C772F}"/>
              </a:ext>
            </a:extLst>
          </p:cNvPr>
          <p:cNvSpPr>
            <a:spLocks noChangeArrowheads="1"/>
          </p:cNvSpPr>
          <p:nvPr/>
        </p:nvSpPr>
        <p:spPr bwMode="auto">
          <a:xfrm>
            <a:off x="639763" y="3717925"/>
            <a:ext cx="8826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Science</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50" name="Group 58">
            <a:extLst>
              <a:ext uri="{FF2B5EF4-FFF2-40B4-BE49-F238E27FC236}">
                <a16:creationId xmlns:a16="http://schemas.microsoft.com/office/drawing/2014/main" id="{5647A538-173C-B84A-84FA-5C2460C9CCED}"/>
              </a:ext>
            </a:extLst>
          </p:cNvPr>
          <p:cNvGrpSpPr>
            <a:grpSpLocks/>
          </p:cNvGrpSpPr>
          <p:nvPr/>
        </p:nvGrpSpPr>
        <p:grpSpPr bwMode="auto">
          <a:xfrm>
            <a:off x="8243888" y="3621088"/>
            <a:ext cx="152400" cy="404812"/>
            <a:chOff x="208" y="1717"/>
            <a:chExt cx="96" cy="255"/>
          </a:xfrm>
        </p:grpSpPr>
        <p:sp>
          <p:nvSpPr>
            <p:cNvPr id="315451" name="Oval 59">
              <a:extLst>
                <a:ext uri="{FF2B5EF4-FFF2-40B4-BE49-F238E27FC236}">
                  <a16:creationId xmlns:a16="http://schemas.microsoft.com/office/drawing/2014/main" id="{5C666E88-7422-8E46-9CF2-C90435DD26E6}"/>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2" name="Line 60">
              <a:extLst>
                <a:ext uri="{FF2B5EF4-FFF2-40B4-BE49-F238E27FC236}">
                  <a16:creationId xmlns:a16="http://schemas.microsoft.com/office/drawing/2014/main" id="{8F8E842E-9BF8-4E40-9723-361DBFFCC7AD}"/>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3" name="Line 61">
              <a:extLst>
                <a:ext uri="{FF2B5EF4-FFF2-40B4-BE49-F238E27FC236}">
                  <a16:creationId xmlns:a16="http://schemas.microsoft.com/office/drawing/2014/main" id="{9157C3E8-5229-C34C-9B9B-CF21A5E3E413}"/>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4" name="Line 62">
              <a:extLst>
                <a:ext uri="{FF2B5EF4-FFF2-40B4-BE49-F238E27FC236}">
                  <a16:creationId xmlns:a16="http://schemas.microsoft.com/office/drawing/2014/main" id="{5FB45782-E814-0C46-B0B6-D44CE9CDB90A}"/>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5" name="Line 63">
              <a:extLst>
                <a:ext uri="{FF2B5EF4-FFF2-40B4-BE49-F238E27FC236}">
                  <a16:creationId xmlns:a16="http://schemas.microsoft.com/office/drawing/2014/main" id="{62AF977E-C341-5F49-960A-4746CBF3E7BB}"/>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56" name="Rectangle 64">
            <a:extLst>
              <a:ext uri="{FF2B5EF4-FFF2-40B4-BE49-F238E27FC236}">
                <a16:creationId xmlns:a16="http://schemas.microsoft.com/office/drawing/2014/main" id="{6C6F3269-19A7-D943-8C1E-C9FC51F4F7F6}"/>
              </a:ext>
            </a:extLst>
          </p:cNvPr>
          <p:cNvSpPr>
            <a:spLocks noChangeArrowheads="1"/>
          </p:cNvSpPr>
          <p:nvPr/>
        </p:nvSpPr>
        <p:spPr bwMode="auto">
          <a:xfrm>
            <a:off x="7894638" y="3970338"/>
            <a:ext cx="8826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Science</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57" name="Group 65">
            <a:extLst>
              <a:ext uri="{FF2B5EF4-FFF2-40B4-BE49-F238E27FC236}">
                <a16:creationId xmlns:a16="http://schemas.microsoft.com/office/drawing/2014/main" id="{BADE06B5-5E88-1547-B387-9A44E98D36F4}"/>
              </a:ext>
            </a:extLst>
          </p:cNvPr>
          <p:cNvGrpSpPr>
            <a:grpSpLocks/>
          </p:cNvGrpSpPr>
          <p:nvPr/>
        </p:nvGrpSpPr>
        <p:grpSpPr bwMode="auto">
          <a:xfrm>
            <a:off x="8258175" y="4984750"/>
            <a:ext cx="152400" cy="404813"/>
            <a:chOff x="208" y="1717"/>
            <a:chExt cx="96" cy="255"/>
          </a:xfrm>
        </p:grpSpPr>
        <p:sp>
          <p:nvSpPr>
            <p:cNvPr id="315458" name="Oval 66">
              <a:extLst>
                <a:ext uri="{FF2B5EF4-FFF2-40B4-BE49-F238E27FC236}">
                  <a16:creationId xmlns:a16="http://schemas.microsoft.com/office/drawing/2014/main" id="{4F0F893B-3793-7543-A9A9-FD7D4B1D3BFC}"/>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9" name="Line 67">
              <a:extLst>
                <a:ext uri="{FF2B5EF4-FFF2-40B4-BE49-F238E27FC236}">
                  <a16:creationId xmlns:a16="http://schemas.microsoft.com/office/drawing/2014/main" id="{6734033A-893B-A04E-9E34-5FAFF55253C1}"/>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0" name="Line 68">
              <a:extLst>
                <a:ext uri="{FF2B5EF4-FFF2-40B4-BE49-F238E27FC236}">
                  <a16:creationId xmlns:a16="http://schemas.microsoft.com/office/drawing/2014/main" id="{B0BBF369-60C9-8C4C-9AE5-960FC95666A1}"/>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1" name="Line 69">
              <a:extLst>
                <a:ext uri="{FF2B5EF4-FFF2-40B4-BE49-F238E27FC236}">
                  <a16:creationId xmlns:a16="http://schemas.microsoft.com/office/drawing/2014/main" id="{7A125465-E7CA-634C-9B97-0490D080E8BB}"/>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2" name="Line 70">
              <a:extLst>
                <a:ext uri="{FF2B5EF4-FFF2-40B4-BE49-F238E27FC236}">
                  <a16:creationId xmlns:a16="http://schemas.microsoft.com/office/drawing/2014/main" id="{57CE9ADD-B5B6-BF4C-8D59-72812BA199D3}"/>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63" name="Rectangle 71">
            <a:extLst>
              <a:ext uri="{FF2B5EF4-FFF2-40B4-BE49-F238E27FC236}">
                <a16:creationId xmlns:a16="http://schemas.microsoft.com/office/drawing/2014/main" id="{38AD687D-BCB8-AD41-8AD1-5EA66B84EEB7}"/>
              </a:ext>
            </a:extLst>
          </p:cNvPr>
          <p:cNvSpPr>
            <a:spLocks noChangeArrowheads="1"/>
          </p:cNvSpPr>
          <p:nvPr/>
        </p:nvSpPr>
        <p:spPr bwMode="auto">
          <a:xfrm>
            <a:off x="7826375" y="5334000"/>
            <a:ext cx="10477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Instrument</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&lt;&lt;Secondary&gt;&gt;</a:t>
            </a:r>
          </a:p>
        </p:txBody>
      </p:sp>
      <p:sp>
        <p:nvSpPr>
          <p:cNvPr id="315464" name="Oval 72">
            <a:extLst>
              <a:ext uri="{FF2B5EF4-FFF2-40B4-BE49-F238E27FC236}">
                <a16:creationId xmlns:a16="http://schemas.microsoft.com/office/drawing/2014/main" id="{AF58FF4C-37ED-B14D-A6D3-8B455795C47B}"/>
              </a:ext>
            </a:extLst>
          </p:cNvPr>
          <p:cNvSpPr>
            <a:spLocks noChangeArrowheads="1"/>
          </p:cNvSpPr>
          <p:nvPr/>
        </p:nvSpPr>
        <p:spPr bwMode="auto">
          <a:xfrm>
            <a:off x="1579563" y="4654550"/>
            <a:ext cx="1066800" cy="430213"/>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Relay</a:t>
            </a:r>
          </a:p>
          <a:p>
            <a:pPr algn="ctr" eaLnBrk="0" hangingPunct="0"/>
            <a:r>
              <a:rPr lang="en-US" altLang="en-US" sz="1200" b="1">
                <a:solidFill>
                  <a:schemeClr val="bg1"/>
                </a:solidFill>
                <a:latin typeface="Arial" panose="020B0604020202020204" pitchFamily="34" charset="0"/>
              </a:rPr>
              <a:t>Service  A</a:t>
            </a:r>
          </a:p>
        </p:txBody>
      </p:sp>
      <p:sp>
        <p:nvSpPr>
          <p:cNvPr id="315465" name="Line 73">
            <a:extLst>
              <a:ext uri="{FF2B5EF4-FFF2-40B4-BE49-F238E27FC236}">
                <a16:creationId xmlns:a16="http://schemas.microsoft.com/office/drawing/2014/main" id="{31BADB6F-A661-434E-9A69-B4C405A9ABF8}"/>
              </a:ext>
            </a:extLst>
          </p:cNvPr>
          <p:cNvSpPr>
            <a:spLocks noChangeShapeType="1"/>
          </p:cNvSpPr>
          <p:nvPr/>
        </p:nvSpPr>
        <p:spPr bwMode="auto">
          <a:xfrm flipH="1">
            <a:off x="2214563" y="4391025"/>
            <a:ext cx="261937" cy="244475"/>
          </a:xfrm>
          <a:prstGeom prst="line">
            <a:avLst/>
          </a:prstGeom>
          <a:noFill/>
          <a:ln w="9525">
            <a:solidFill>
              <a:schemeClr val="tx1"/>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6" name="Rectangle 74">
            <a:extLst>
              <a:ext uri="{FF2B5EF4-FFF2-40B4-BE49-F238E27FC236}">
                <a16:creationId xmlns:a16="http://schemas.microsoft.com/office/drawing/2014/main" id="{9D073C6A-C317-5D4B-A957-95FA5DAED8F0}"/>
              </a:ext>
            </a:extLst>
          </p:cNvPr>
          <p:cNvSpPr>
            <a:spLocks noChangeArrowheads="1"/>
          </p:cNvSpPr>
          <p:nvPr/>
        </p:nvSpPr>
        <p:spPr bwMode="auto">
          <a:xfrm>
            <a:off x="2332038" y="4437063"/>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02" name="Oval 10">
            <a:extLst>
              <a:ext uri="{FF2B5EF4-FFF2-40B4-BE49-F238E27FC236}">
                <a16:creationId xmlns:a16="http://schemas.microsoft.com/office/drawing/2014/main" id="{CEE13CB2-6E0D-1C47-919F-674812E3CEAD}"/>
              </a:ext>
            </a:extLst>
          </p:cNvPr>
          <p:cNvSpPr>
            <a:spLocks noChangeArrowheads="1"/>
          </p:cNvSpPr>
          <p:nvPr/>
        </p:nvSpPr>
        <p:spPr bwMode="auto">
          <a:xfrm>
            <a:off x="2646363" y="5021263"/>
            <a:ext cx="1066800" cy="430212"/>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TT&amp;C</a:t>
            </a:r>
          </a:p>
          <a:p>
            <a:pPr algn="ctr" eaLnBrk="0" hangingPunct="0"/>
            <a:r>
              <a:rPr lang="en-US" altLang="en-US" sz="1200" b="1">
                <a:solidFill>
                  <a:schemeClr val="bg1"/>
                </a:solidFill>
                <a:latin typeface="Arial" panose="020B0604020202020204" pitchFamily="34" charset="0"/>
              </a:rPr>
              <a:t>Service  B</a:t>
            </a:r>
          </a:p>
        </p:txBody>
      </p:sp>
      <p:sp>
        <p:nvSpPr>
          <p:cNvPr id="315467" name="Line 75">
            <a:extLst>
              <a:ext uri="{FF2B5EF4-FFF2-40B4-BE49-F238E27FC236}">
                <a16:creationId xmlns:a16="http://schemas.microsoft.com/office/drawing/2014/main" id="{BA2ABAC4-54D2-A94E-A547-F8ECEB8AB156}"/>
              </a:ext>
            </a:extLst>
          </p:cNvPr>
          <p:cNvSpPr>
            <a:spLocks noChangeShapeType="1"/>
          </p:cNvSpPr>
          <p:nvPr/>
        </p:nvSpPr>
        <p:spPr bwMode="auto">
          <a:xfrm flipV="1">
            <a:off x="2168525" y="5383213"/>
            <a:ext cx="635000" cy="52705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8" name="Line 76">
            <a:extLst>
              <a:ext uri="{FF2B5EF4-FFF2-40B4-BE49-F238E27FC236}">
                <a16:creationId xmlns:a16="http://schemas.microsoft.com/office/drawing/2014/main" id="{B161B276-2FB2-5342-808B-A8269BA1494A}"/>
              </a:ext>
            </a:extLst>
          </p:cNvPr>
          <p:cNvSpPr>
            <a:spLocks noChangeShapeType="1"/>
          </p:cNvSpPr>
          <p:nvPr/>
        </p:nvSpPr>
        <p:spPr bwMode="auto">
          <a:xfrm flipH="1" flipV="1">
            <a:off x="6619875" y="5262563"/>
            <a:ext cx="488950" cy="439737"/>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9" name="Line 77">
            <a:extLst>
              <a:ext uri="{FF2B5EF4-FFF2-40B4-BE49-F238E27FC236}">
                <a16:creationId xmlns:a16="http://schemas.microsoft.com/office/drawing/2014/main" id="{1DC62B2D-E683-604A-A2DA-D621B0EAA1E9}"/>
              </a:ext>
            </a:extLst>
          </p:cNvPr>
          <p:cNvSpPr>
            <a:spLocks noChangeShapeType="1"/>
          </p:cNvSpPr>
          <p:nvPr/>
        </p:nvSpPr>
        <p:spPr bwMode="auto">
          <a:xfrm>
            <a:off x="1157288" y="3590925"/>
            <a:ext cx="733425" cy="5286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0" name="Line 78">
            <a:extLst>
              <a:ext uri="{FF2B5EF4-FFF2-40B4-BE49-F238E27FC236}">
                <a16:creationId xmlns:a16="http://schemas.microsoft.com/office/drawing/2014/main" id="{BCADD426-87CC-934F-8C93-18DCC2AE5183}"/>
              </a:ext>
            </a:extLst>
          </p:cNvPr>
          <p:cNvSpPr>
            <a:spLocks noChangeShapeType="1"/>
          </p:cNvSpPr>
          <p:nvPr/>
        </p:nvSpPr>
        <p:spPr bwMode="auto">
          <a:xfrm>
            <a:off x="3614738" y="5375275"/>
            <a:ext cx="674687" cy="50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1" name="Line 79">
            <a:extLst>
              <a:ext uri="{FF2B5EF4-FFF2-40B4-BE49-F238E27FC236}">
                <a16:creationId xmlns:a16="http://schemas.microsoft.com/office/drawing/2014/main" id="{192B8F28-2F9E-1244-B7DD-1577F37511C5}"/>
              </a:ext>
            </a:extLst>
          </p:cNvPr>
          <p:cNvSpPr>
            <a:spLocks noChangeShapeType="1"/>
          </p:cNvSpPr>
          <p:nvPr/>
        </p:nvSpPr>
        <p:spPr bwMode="auto">
          <a:xfrm>
            <a:off x="6923088" y="5049838"/>
            <a:ext cx="1357312" cy="136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2" name="Line 80">
            <a:extLst>
              <a:ext uri="{FF2B5EF4-FFF2-40B4-BE49-F238E27FC236}">
                <a16:creationId xmlns:a16="http://schemas.microsoft.com/office/drawing/2014/main" id="{78074D73-1C83-9543-84A0-0F44BEEC1EDD}"/>
              </a:ext>
            </a:extLst>
          </p:cNvPr>
          <p:cNvSpPr>
            <a:spLocks noChangeShapeType="1"/>
          </p:cNvSpPr>
          <p:nvPr/>
        </p:nvSpPr>
        <p:spPr bwMode="auto">
          <a:xfrm flipV="1">
            <a:off x="7623175" y="3816350"/>
            <a:ext cx="633413" cy="284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5" name="Rectangle 83">
            <a:extLst>
              <a:ext uri="{FF2B5EF4-FFF2-40B4-BE49-F238E27FC236}">
                <a16:creationId xmlns:a16="http://schemas.microsoft.com/office/drawing/2014/main" id="{8DF495DA-E8DB-1341-8796-3D387E9BA926}"/>
              </a:ext>
            </a:extLst>
          </p:cNvPr>
          <p:cNvSpPr>
            <a:spLocks noChangeArrowheads="1"/>
          </p:cNvSpPr>
          <p:nvPr/>
        </p:nvSpPr>
        <p:spPr bwMode="auto">
          <a:xfrm>
            <a:off x="627063" y="5000625"/>
            <a:ext cx="8826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Mission </a:t>
            </a:r>
          </a:p>
          <a:p>
            <a:pPr algn="ctr"/>
            <a:r>
              <a:rPr lang="en-US" altLang="en-US" sz="900" b="1">
                <a:latin typeface="Arial" panose="020B0604020202020204" pitchFamily="34" charset="0"/>
              </a:rPr>
              <a:t>Operations</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76" name="Group 84">
            <a:extLst>
              <a:ext uri="{FF2B5EF4-FFF2-40B4-BE49-F238E27FC236}">
                <a16:creationId xmlns:a16="http://schemas.microsoft.com/office/drawing/2014/main" id="{D3C07A27-90FC-F646-B602-DF66D12E40FA}"/>
              </a:ext>
            </a:extLst>
          </p:cNvPr>
          <p:cNvGrpSpPr>
            <a:grpSpLocks/>
          </p:cNvGrpSpPr>
          <p:nvPr/>
        </p:nvGrpSpPr>
        <p:grpSpPr bwMode="auto">
          <a:xfrm>
            <a:off x="1004888" y="4614863"/>
            <a:ext cx="152400" cy="404812"/>
            <a:chOff x="208" y="1717"/>
            <a:chExt cx="96" cy="255"/>
          </a:xfrm>
        </p:grpSpPr>
        <p:sp>
          <p:nvSpPr>
            <p:cNvPr id="315477" name="Oval 85">
              <a:extLst>
                <a:ext uri="{FF2B5EF4-FFF2-40B4-BE49-F238E27FC236}">
                  <a16:creationId xmlns:a16="http://schemas.microsoft.com/office/drawing/2014/main" id="{5ACB85ED-02C4-C64E-927F-D8E056011AE7}"/>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8" name="Line 86">
              <a:extLst>
                <a:ext uri="{FF2B5EF4-FFF2-40B4-BE49-F238E27FC236}">
                  <a16:creationId xmlns:a16="http://schemas.microsoft.com/office/drawing/2014/main" id="{66791BF0-DD86-CD4B-B159-40FABE818D8E}"/>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9" name="Line 87">
              <a:extLst>
                <a:ext uri="{FF2B5EF4-FFF2-40B4-BE49-F238E27FC236}">
                  <a16:creationId xmlns:a16="http://schemas.microsoft.com/office/drawing/2014/main" id="{30A5BE9F-F536-EE41-95F6-40DF6C70B146}"/>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80" name="Line 88">
              <a:extLst>
                <a:ext uri="{FF2B5EF4-FFF2-40B4-BE49-F238E27FC236}">
                  <a16:creationId xmlns:a16="http://schemas.microsoft.com/office/drawing/2014/main" id="{2ED54198-F382-4248-BDFE-886117AF734A}"/>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81" name="Line 89">
              <a:extLst>
                <a:ext uri="{FF2B5EF4-FFF2-40B4-BE49-F238E27FC236}">
                  <a16:creationId xmlns:a16="http://schemas.microsoft.com/office/drawing/2014/main" id="{70E417A9-9355-A049-98AC-C92274822794}"/>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82" name="Line 90">
            <a:extLst>
              <a:ext uri="{FF2B5EF4-FFF2-40B4-BE49-F238E27FC236}">
                <a16:creationId xmlns:a16="http://schemas.microsoft.com/office/drawing/2014/main" id="{77D90C49-B639-1B49-8487-0150096148EE}"/>
              </a:ext>
            </a:extLst>
          </p:cNvPr>
          <p:cNvSpPr>
            <a:spLocks noChangeShapeType="1"/>
          </p:cNvSpPr>
          <p:nvPr/>
        </p:nvSpPr>
        <p:spPr bwMode="auto">
          <a:xfrm flipV="1">
            <a:off x="1173163" y="4254500"/>
            <a:ext cx="763587" cy="554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2698"/>
            <a:ext cx="7086600" cy="1143000"/>
          </a:xfrm>
        </p:spPr>
        <p:txBody>
          <a:bodyPr/>
          <a:lstStyle/>
          <a:p>
            <a:r>
              <a:rPr lang="en-US" dirty="0"/>
              <a:t>Relationship of ASL &amp; SCCS-ARD/ADD to RASDS++ Evolution</a:t>
            </a:r>
          </a:p>
        </p:txBody>
      </p:sp>
      <p:sp>
        <p:nvSpPr>
          <p:cNvPr id="3" name="Content Placeholder 2"/>
          <p:cNvSpPr>
            <a:spLocks noGrp="1"/>
          </p:cNvSpPr>
          <p:nvPr>
            <p:ph idx="1"/>
          </p:nvPr>
        </p:nvSpPr>
        <p:spPr>
          <a:xfrm>
            <a:off x="457200" y="990600"/>
            <a:ext cx="8229600" cy="4525963"/>
          </a:xfrm>
        </p:spPr>
        <p:txBody>
          <a:bodyPr/>
          <a:lstStyle/>
          <a:p>
            <a:pPr lvl="0"/>
            <a:r>
              <a:rPr lang="en-US" sz="2400" dirty="0"/>
              <a:t>Two documents, the ASL ADD and the SCCS-ARD/ADD, both use the Reference Architecture for Space Data Systems (RASDS) framework</a:t>
            </a:r>
          </a:p>
          <a:p>
            <a:pPr lvl="0"/>
            <a:r>
              <a:rPr lang="en-US" sz="2400" dirty="0"/>
              <a:t>Each used a consistent set of viewpoints and views based on RASDS method and representations</a:t>
            </a:r>
          </a:p>
          <a:p>
            <a:pPr lvl="1"/>
            <a:r>
              <a:rPr lang="en-US" sz="2000" dirty="0"/>
              <a:t>RASDS provided the baseline set of viewpoints (Enterprise, Functional, Connectivity (deployment), Protocol, and Information.</a:t>
            </a:r>
          </a:p>
          <a:p>
            <a:pPr lvl="1"/>
            <a:r>
              <a:rPr lang="en-US" sz="2000" dirty="0"/>
              <a:t>The ASL ADD added some useful extensions to the functional viewpoint, improved representation for the information viewpoint, and added a tabular services viewpoint.</a:t>
            </a:r>
            <a:endParaRPr lang="en-US" sz="2000" i="1" dirty="0"/>
          </a:p>
          <a:p>
            <a:pPr lvl="1"/>
            <a:r>
              <a:rPr lang="en-US" sz="2000" dirty="0"/>
              <a:t>The SCCS-ARD/ADD developed a representative set of physical elements (nodes), extensively used the Connectivity viewpoint featuring deployed functions and protocol stacks, and developed a set of protocol stack building blocks that could be used to describe end-to-end architectures.</a:t>
            </a:r>
          </a:p>
          <a:p>
            <a:pPr lvl="1"/>
            <a:r>
              <a:rPr lang="en-US" sz="2000" dirty="0"/>
              <a:t>These extensions, and others needed to meet SC14 needs, are being incorporated into the RASDS++ update.</a:t>
            </a:r>
          </a:p>
          <a:p>
            <a:endParaRPr lang="en-US" sz="2300" dirty="0"/>
          </a:p>
        </p:txBody>
      </p:sp>
      <p:sp>
        <p:nvSpPr>
          <p:cNvPr id="4" name="Date Placeholder 3"/>
          <p:cNvSpPr>
            <a:spLocks noGrp="1"/>
          </p:cNvSpPr>
          <p:nvPr>
            <p:ph type="dt" sz="half" idx="10"/>
          </p:nvPr>
        </p:nvSpPr>
        <p:spPr/>
        <p:txBody>
          <a:bodyPr/>
          <a:lstStyle/>
          <a:p>
            <a:r>
              <a:rPr lang="en-US"/>
              <a:t>20 Mar 2023</a:t>
            </a:r>
          </a:p>
        </p:txBody>
      </p:sp>
    </p:spTree>
    <p:extLst>
      <p:ext uri="{BB962C8B-B14F-4D97-AF65-F5344CB8AC3E}">
        <p14:creationId xmlns:p14="http://schemas.microsoft.com/office/powerpoint/2010/main" val="12689228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Date Placeholder 2">
            <a:extLst>
              <a:ext uri="{FF2B5EF4-FFF2-40B4-BE49-F238E27FC236}">
                <a16:creationId xmlns:a16="http://schemas.microsoft.com/office/drawing/2014/main" id="{AB7D35BE-639E-3146-9A3C-7F6F1179BCC1}"/>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20 Mar 2023</a:t>
            </a:r>
          </a:p>
        </p:txBody>
      </p:sp>
      <p:sp>
        <p:nvSpPr>
          <p:cNvPr id="303251" name="Text Box 147">
            <a:extLst>
              <a:ext uri="{FF2B5EF4-FFF2-40B4-BE49-F238E27FC236}">
                <a16:creationId xmlns:a16="http://schemas.microsoft.com/office/drawing/2014/main" id="{18C6DB9B-4B27-2A4C-BD84-D0C91E04A1A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3106" name="Rectangle 2">
            <a:extLst>
              <a:ext uri="{FF2B5EF4-FFF2-40B4-BE49-F238E27FC236}">
                <a16:creationId xmlns:a16="http://schemas.microsoft.com/office/drawing/2014/main" id="{DC66CC7E-59B6-0145-B09E-3E5209309925}"/>
              </a:ext>
            </a:extLst>
          </p:cNvPr>
          <p:cNvSpPr>
            <a:spLocks noGrp="1" noChangeArrowheads="1"/>
          </p:cNvSpPr>
          <p:nvPr>
            <p:ph type="title"/>
          </p:nvPr>
        </p:nvSpPr>
        <p:spPr>
          <a:xfrm>
            <a:off x="685800" y="-21769"/>
            <a:ext cx="7772400" cy="854075"/>
          </a:xfrm>
        </p:spPr>
        <p:txBody>
          <a:bodyPr/>
          <a:lstStyle/>
          <a:p>
            <a:r>
              <a:rPr lang="en-US" altLang="en-US" sz="2400" dirty="0"/>
              <a:t>Connectivity View (Nodes &amp; Links) </a:t>
            </a:r>
            <a:br>
              <a:rPr lang="en-US" altLang="en-US" sz="2400" dirty="0"/>
            </a:br>
            <a:r>
              <a:rPr lang="en-US" altLang="en-US" sz="2400" dirty="0"/>
              <a:t>Using SysML Components (Spacecraft)</a:t>
            </a:r>
          </a:p>
        </p:txBody>
      </p:sp>
      <p:sp>
        <p:nvSpPr>
          <p:cNvPr id="303247" name="Rectangle 143">
            <a:extLst>
              <a:ext uri="{FF2B5EF4-FFF2-40B4-BE49-F238E27FC236}">
                <a16:creationId xmlns:a16="http://schemas.microsoft.com/office/drawing/2014/main" id="{C2B09666-407C-0648-9474-4E30737AEA4A}"/>
              </a:ext>
            </a:extLst>
          </p:cNvPr>
          <p:cNvSpPr>
            <a:spLocks noChangeArrowheads="1"/>
          </p:cNvSpPr>
          <p:nvPr/>
        </p:nvSpPr>
        <p:spPr bwMode="auto">
          <a:xfrm>
            <a:off x="0" y="6394450"/>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03109" name="Rectangle 5">
            <a:extLst>
              <a:ext uri="{FF2B5EF4-FFF2-40B4-BE49-F238E27FC236}">
                <a16:creationId xmlns:a16="http://schemas.microsoft.com/office/drawing/2014/main" id="{154DFCD8-C5C0-C449-A9B7-0B05ADC40F10}"/>
              </a:ext>
            </a:extLst>
          </p:cNvPr>
          <p:cNvSpPr>
            <a:spLocks noChangeArrowheads="1"/>
          </p:cNvSpPr>
          <p:nvPr/>
        </p:nvSpPr>
        <p:spPr bwMode="auto">
          <a:xfrm>
            <a:off x="5259388" y="2152650"/>
            <a:ext cx="2868612" cy="323532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10" name="Rectangle 6">
            <a:extLst>
              <a:ext uri="{FF2B5EF4-FFF2-40B4-BE49-F238E27FC236}">
                <a16:creationId xmlns:a16="http://schemas.microsoft.com/office/drawing/2014/main" id="{6FEDC219-926F-F048-A887-C3738037F100}"/>
              </a:ext>
            </a:extLst>
          </p:cNvPr>
          <p:cNvSpPr>
            <a:spLocks noChangeArrowheads="1"/>
          </p:cNvSpPr>
          <p:nvPr/>
        </p:nvSpPr>
        <p:spPr bwMode="auto">
          <a:xfrm>
            <a:off x="5259388" y="1870075"/>
            <a:ext cx="2868612"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3111" name="Group 7">
            <a:extLst>
              <a:ext uri="{FF2B5EF4-FFF2-40B4-BE49-F238E27FC236}">
                <a16:creationId xmlns:a16="http://schemas.microsoft.com/office/drawing/2014/main" id="{1C6D197B-DCEB-8349-93AA-C4238D7A71F9}"/>
              </a:ext>
            </a:extLst>
          </p:cNvPr>
          <p:cNvGrpSpPr>
            <a:grpSpLocks/>
          </p:cNvGrpSpPr>
          <p:nvPr/>
        </p:nvGrpSpPr>
        <p:grpSpPr bwMode="auto">
          <a:xfrm>
            <a:off x="5259388" y="1870075"/>
            <a:ext cx="3144837" cy="3554413"/>
            <a:chOff x="3499" y="1224"/>
            <a:chExt cx="1807" cy="2239"/>
          </a:xfrm>
        </p:grpSpPr>
        <p:sp>
          <p:nvSpPr>
            <p:cNvPr id="303112" name="Rectangle 8">
              <a:extLst>
                <a:ext uri="{FF2B5EF4-FFF2-40B4-BE49-F238E27FC236}">
                  <a16:creationId xmlns:a16="http://schemas.microsoft.com/office/drawing/2014/main" id="{2A817A13-4705-1843-8479-7873FE79EA6F}"/>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13" name="Rectangle 9">
              <a:extLst>
                <a:ext uri="{FF2B5EF4-FFF2-40B4-BE49-F238E27FC236}">
                  <a16:creationId xmlns:a16="http://schemas.microsoft.com/office/drawing/2014/main" id="{94CEF706-FCCF-2847-A106-2F14B4DDEBDD}"/>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14" name="Rectangle 10">
            <a:extLst>
              <a:ext uri="{FF2B5EF4-FFF2-40B4-BE49-F238E27FC236}">
                <a16:creationId xmlns:a16="http://schemas.microsoft.com/office/drawing/2014/main" id="{42C5A7A3-C438-F345-968F-3287F10DD90C}"/>
              </a:ext>
            </a:extLst>
          </p:cNvPr>
          <p:cNvSpPr>
            <a:spLocks noChangeArrowheads="1"/>
          </p:cNvSpPr>
          <p:nvPr/>
        </p:nvSpPr>
        <p:spPr bwMode="auto">
          <a:xfrm>
            <a:off x="5842000" y="1928813"/>
            <a:ext cx="20193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sciInstr : scienceInstrument</a:t>
            </a:r>
          </a:p>
        </p:txBody>
      </p:sp>
      <p:sp>
        <p:nvSpPr>
          <p:cNvPr id="303115" name="Rectangle 11">
            <a:extLst>
              <a:ext uri="{FF2B5EF4-FFF2-40B4-BE49-F238E27FC236}">
                <a16:creationId xmlns:a16="http://schemas.microsoft.com/office/drawing/2014/main" id="{81CD5063-2FA1-BF4C-8159-2B3C40BE7555}"/>
              </a:ext>
            </a:extLst>
          </p:cNvPr>
          <p:cNvSpPr>
            <a:spLocks noChangeArrowheads="1"/>
          </p:cNvSpPr>
          <p:nvPr/>
        </p:nvSpPr>
        <p:spPr bwMode="auto">
          <a:xfrm>
            <a:off x="1027113" y="1870075"/>
            <a:ext cx="2660650"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3116" name="Group 12">
            <a:extLst>
              <a:ext uri="{FF2B5EF4-FFF2-40B4-BE49-F238E27FC236}">
                <a16:creationId xmlns:a16="http://schemas.microsoft.com/office/drawing/2014/main" id="{3F4BC846-6CD8-0B4B-A65F-A4E1F498A423}"/>
              </a:ext>
            </a:extLst>
          </p:cNvPr>
          <p:cNvGrpSpPr>
            <a:grpSpLocks/>
          </p:cNvGrpSpPr>
          <p:nvPr/>
        </p:nvGrpSpPr>
        <p:grpSpPr bwMode="auto">
          <a:xfrm>
            <a:off x="923925" y="1870075"/>
            <a:ext cx="2767013" cy="3554413"/>
            <a:chOff x="833" y="1224"/>
            <a:chExt cx="1678" cy="2239"/>
          </a:xfrm>
        </p:grpSpPr>
        <p:sp>
          <p:nvSpPr>
            <p:cNvPr id="303117" name="Rectangle 13">
              <a:extLst>
                <a:ext uri="{FF2B5EF4-FFF2-40B4-BE49-F238E27FC236}">
                  <a16:creationId xmlns:a16="http://schemas.microsoft.com/office/drawing/2014/main" id="{0058070B-851F-984B-84BE-3D51A3F3D2A0}"/>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18" name="Rectangle 14">
              <a:extLst>
                <a:ext uri="{FF2B5EF4-FFF2-40B4-BE49-F238E27FC236}">
                  <a16:creationId xmlns:a16="http://schemas.microsoft.com/office/drawing/2014/main" id="{1A607D76-363E-0742-8E12-9C4F848DA3E8}"/>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19" name="Rectangle 15">
            <a:extLst>
              <a:ext uri="{FF2B5EF4-FFF2-40B4-BE49-F238E27FC236}">
                <a16:creationId xmlns:a16="http://schemas.microsoft.com/office/drawing/2014/main" id="{08164AF5-8494-F948-B832-0AED0CC3278C}"/>
              </a:ext>
            </a:extLst>
          </p:cNvPr>
          <p:cNvSpPr>
            <a:spLocks noChangeArrowheads="1"/>
          </p:cNvSpPr>
          <p:nvPr/>
        </p:nvSpPr>
        <p:spPr bwMode="auto">
          <a:xfrm>
            <a:off x="1184275" y="1928813"/>
            <a:ext cx="2247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CDH : CmdDataHandlingSystem</a:t>
            </a:r>
            <a:endParaRPr lang="en-US" altLang="en-US" sz="2800" b="1">
              <a:solidFill>
                <a:schemeClr val="tx2"/>
              </a:solidFill>
              <a:latin typeface="Tahoma" panose="020B0604030504040204" pitchFamily="34" charset="0"/>
            </a:endParaRPr>
          </a:p>
        </p:txBody>
      </p:sp>
      <p:sp>
        <p:nvSpPr>
          <p:cNvPr id="303120" name="Rectangle 16">
            <a:extLst>
              <a:ext uri="{FF2B5EF4-FFF2-40B4-BE49-F238E27FC236}">
                <a16:creationId xmlns:a16="http://schemas.microsoft.com/office/drawing/2014/main" id="{20B9A57F-8214-8F4F-B440-EE6163CA76DA}"/>
              </a:ext>
            </a:extLst>
          </p:cNvPr>
          <p:cNvSpPr>
            <a:spLocks noChangeArrowheads="1"/>
          </p:cNvSpPr>
          <p:nvPr/>
        </p:nvSpPr>
        <p:spPr bwMode="auto">
          <a:xfrm>
            <a:off x="3641725" y="2690813"/>
            <a:ext cx="128588"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1" name="Rectangle 17">
            <a:extLst>
              <a:ext uri="{FF2B5EF4-FFF2-40B4-BE49-F238E27FC236}">
                <a16:creationId xmlns:a16="http://schemas.microsoft.com/office/drawing/2014/main" id="{DFF72D27-DCA4-1D4D-BED5-062BDA091050}"/>
              </a:ext>
            </a:extLst>
          </p:cNvPr>
          <p:cNvSpPr>
            <a:spLocks noChangeArrowheads="1"/>
          </p:cNvSpPr>
          <p:nvPr/>
        </p:nvSpPr>
        <p:spPr bwMode="auto">
          <a:xfrm>
            <a:off x="3641725" y="2690813"/>
            <a:ext cx="128588"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22" name="Rectangle 18">
            <a:extLst>
              <a:ext uri="{FF2B5EF4-FFF2-40B4-BE49-F238E27FC236}">
                <a16:creationId xmlns:a16="http://schemas.microsoft.com/office/drawing/2014/main" id="{97B70B39-FE21-8B49-A33F-60AAF43824FC}"/>
              </a:ext>
            </a:extLst>
          </p:cNvPr>
          <p:cNvSpPr>
            <a:spLocks noChangeArrowheads="1"/>
          </p:cNvSpPr>
          <p:nvPr/>
        </p:nvSpPr>
        <p:spPr bwMode="auto">
          <a:xfrm>
            <a:off x="5178425"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3" name="Rectangle 19">
            <a:extLst>
              <a:ext uri="{FF2B5EF4-FFF2-40B4-BE49-F238E27FC236}">
                <a16:creationId xmlns:a16="http://schemas.microsoft.com/office/drawing/2014/main" id="{1EEE2C83-C902-7247-AABB-30A67B741468}"/>
              </a:ext>
            </a:extLst>
          </p:cNvPr>
          <p:cNvSpPr>
            <a:spLocks noChangeArrowheads="1"/>
          </p:cNvSpPr>
          <p:nvPr/>
        </p:nvSpPr>
        <p:spPr bwMode="auto">
          <a:xfrm>
            <a:off x="52101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4" name="Freeform 20">
            <a:extLst>
              <a:ext uri="{FF2B5EF4-FFF2-40B4-BE49-F238E27FC236}">
                <a16:creationId xmlns:a16="http://schemas.microsoft.com/office/drawing/2014/main" id="{4F5E0536-1615-224B-8C05-E4F33E24FDC6}"/>
              </a:ext>
            </a:extLst>
          </p:cNvPr>
          <p:cNvSpPr>
            <a:spLocks/>
          </p:cNvSpPr>
          <p:nvPr/>
        </p:nvSpPr>
        <p:spPr bwMode="auto">
          <a:xfrm>
            <a:off x="2482850" y="5446713"/>
            <a:ext cx="2420938" cy="2936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27" name="Rectangle 23">
            <a:extLst>
              <a:ext uri="{FF2B5EF4-FFF2-40B4-BE49-F238E27FC236}">
                <a16:creationId xmlns:a16="http://schemas.microsoft.com/office/drawing/2014/main" id="{E16D5F13-872C-9741-AE29-5E0F5AF5A282}"/>
              </a:ext>
            </a:extLst>
          </p:cNvPr>
          <p:cNvSpPr>
            <a:spLocks noChangeArrowheads="1"/>
          </p:cNvSpPr>
          <p:nvPr/>
        </p:nvSpPr>
        <p:spPr bwMode="auto">
          <a:xfrm>
            <a:off x="2417763" y="5370513"/>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8" name="Rectangle 24">
            <a:extLst>
              <a:ext uri="{FF2B5EF4-FFF2-40B4-BE49-F238E27FC236}">
                <a16:creationId xmlns:a16="http://schemas.microsoft.com/office/drawing/2014/main" id="{25D1E740-C0B3-C747-9325-C53CD2453719}"/>
              </a:ext>
            </a:extLst>
          </p:cNvPr>
          <p:cNvSpPr>
            <a:spLocks noChangeArrowheads="1"/>
          </p:cNvSpPr>
          <p:nvPr/>
        </p:nvSpPr>
        <p:spPr bwMode="auto">
          <a:xfrm>
            <a:off x="2417763" y="5370513"/>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0" name="Rectangle 26">
            <a:extLst>
              <a:ext uri="{FF2B5EF4-FFF2-40B4-BE49-F238E27FC236}">
                <a16:creationId xmlns:a16="http://schemas.microsoft.com/office/drawing/2014/main" id="{095EB14D-DEF6-244C-882F-A749309A7BC7}"/>
              </a:ext>
            </a:extLst>
          </p:cNvPr>
          <p:cNvSpPr>
            <a:spLocks noChangeArrowheads="1"/>
          </p:cNvSpPr>
          <p:nvPr/>
        </p:nvSpPr>
        <p:spPr bwMode="auto">
          <a:xfrm>
            <a:off x="3627438" y="4813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1" name="Rectangle 27">
            <a:extLst>
              <a:ext uri="{FF2B5EF4-FFF2-40B4-BE49-F238E27FC236}">
                <a16:creationId xmlns:a16="http://schemas.microsoft.com/office/drawing/2014/main" id="{92F7D0C2-E7EA-3548-A483-F476800B1E49}"/>
              </a:ext>
            </a:extLst>
          </p:cNvPr>
          <p:cNvSpPr>
            <a:spLocks noChangeArrowheads="1"/>
          </p:cNvSpPr>
          <p:nvPr/>
        </p:nvSpPr>
        <p:spPr bwMode="auto">
          <a:xfrm>
            <a:off x="3627438" y="4813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4" name="Rectangle 30">
            <a:extLst>
              <a:ext uri="{FF2B5EF4-FFF2-40B4-BE49-F238E27FC236}">
                <a16:creationId xmlns:a16="http://schemas.microsoft.com/office/drawing/2014/main" id="{D358682A-A418-9944-9DF6-8B0082489B01}"/>
              </a:ext>
            </a:extLst>
          </p:cNvPr>
          <p:cNvSpPr>
            <a:spLocks noChangeArrowheads="1"/>
          </p:cNvSpPr>
          <p:nvPr/>
        </p:nvSpPr>
        <p:spPr bwMode="auto">
          <a:xfrm>
            <a:off x="4991100" y="5530850"/>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5" name="Rectangle 31">
            <a:extLst>
              <a:ext uri="{FF2B5EF4-FFF2-40B4-BE49-F238E27FC236}">
                <a16:creationId xmlns:a16="http://schemas.microsoft.com/office/drawing/2014/main" id="{3B5FE885-888F-464D-A835-99364395B96A}"/>
              </a:ext>
            </a:extLst>
          </p:cNvPr>
          <p:cNvSpPr>
            <a:spLocks noChangeArrowheads="1"/>
          </p:cNvSpPr>
          <p:nvPr/>
        </p:nvSpPr>
        <p:spPr bwMode="auto">
          <a:xfrm>
            <a:off x="4991100" y="5581650"/>
            <a:ext cx="1673225" cy="29686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6" name="Rectangle 32">
            <a:extLst>
              <a:ext uri="{FF2B5EF4-FFF2-40B4-BE49-F238E27FC236}">
                <a16:creationId xmlns:a16="http://schemas.microsoft.com/office/drawing/2014/main" id="{C7AC915A-8100-804B-AA1A-23C0BF77BEEC}"/>
              </a:ext>
            </a:extLst>
          </p:cNvPr>
          <p:cNvSpPr>
            <a:spLocks noChangeArrowheads="1"/>
          </p:cNvSpPr>
          <p:nvPr/>
        </p:nvSpPr>
        <p:spPr bwMode="auto">
          <a:xfrm>
            <a:off x="5410200" y="5643563"/>
            <a:ext cx="952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dl : DownLink</a:t>
            </a:r>
            <a:endParaRPr lang="en-US" altLang="en-US" sz="2800" b="1">
              <a:solidFill>
                <a:schemeClr val="tx2"/>
              </a:solidFill>
              <a:latin typeface="Tahoma" panose="020B0604030504040204" pitchFamily="34" charset="0"/>
            </a:endParaRPr>
          </a:p>
        </p:txBody>
      </p:sp>
      <p:sp>
        <p:nvSpPr>
          <p:cNvPr id="303137" name="Rectangle 33">
            <a:extLst>
              <a:ext uri="{FF2B5EF4-FFF2-40B4-BE49-F238E27FC236}">
                <a16:creationId xmlns:a16="http://schemas.microsoft.com/office/drawing/2014/main" id="{1C92EDAA-78CD-0847-A259-E14C7478E0CE}"/>
              </a:ext>
            </a:extLst>
          </p:cNvPr>
          <p:cNvSpPr>
            <a:spLocks noChangeArrowheads="1"/>
          </p:cNvSpPr>
          <p:nvPr/>
        </p:nvSpPr>
        <p:spPr bwMode="auto">
          <a:xfrm>
            <a:off x="4927600" y="5684838"/>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8" name="Rectangle 34">
            <a:extLst>
              <a:ext uri="{FF2B5EF4-FFF2-40B4-BE49-F238E27FC236}">
                <a16:creationId xmlns:a16="http://schemas.microsoft.com/office/drawing/2014/main" id="{77CDF9A4-4FC6-0E42-AF28-4BA6C9D72CBD}"/>
              </a:ext>
            </a:extLst>
          </p:cNvPr>
          <p:cNvSpPr>
            <a:spLocks noChangeArrowheads="1"/>
          </p:cNvSpPr>
          <p:nvPr/>
        </p:nvSpPr>
        <p:spPr bwMode="auto">
          <a:xfrm>
            <a:off x="4927600" y="5684838"/>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9" name="Freeform 35">
            <a:extLst>
              <a:ext uri="{FF2B5EF4-FFF2-40B4-BE49-F238E27FC236}">
                <a16:creationId xmlns:a16="http://schemas.microsoft.com/office/drawing/2014/main" id="{E6910E44-74F0-CA42-A0EA-780C27AB1BC3}"/>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0" name="Freeform 36">
            <a:extLst>
              <a:ext uri="{FF2B5EF4-FFF2-40B4-BE49-F238E27FC236}">
                <a16:creationId xmlns:a16="http://schemas.microsoft.com/office/drawing/2014/main" id="{281A12E9-03F3-224F-A177-AFE4B9DD1B18}"/>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1" name="Freeform 37">
            <a:extLst>
              <a:ext uri="{FF2B5EF4-FFF2-40B4-BE49-F238E27FC236}">
                <a16:creationId xmlns:a16="http://schemas.microsoft.com/office/drawing/2014/main" id="{6BCB0663-D21E-C246-8F57-A0DD38B29363}"/>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3142" name="Group 38">
            <a:extLst>
              <a:ext uri="{FF2B5EF4-FFF2-40B4-BE49-F238E27FC236}">
                <a16:creationId xmlns:a16="http://schemas.microsoft.com/office/drawing/2014/main" id="{FF3C26A2-B796-9B44-83C3-9A94640A8C13}"/>
              </a:ext>
            </a:extLst>
          </p:cNvPr>
          <p:cNvGrpSpPr>
            <a:grpSpLocks/>
          </p:cNvGrpSpPr>
          <p:nvPr/>
        </p:nvGrpSpPr>
        <p:grpSpPr bwMode="auto">
          <a:xfrm>
            <a:off x="542925" y="1298575"/>
            <a:ext cx="8177213" cy="5030788"/>
            <a:chOff x="672" y="864"/>
            <a:chExt cx="4895" cy="3169"/>
          </a:xfrm>
        </p:grpSpPr>
        <p:sp>
          <p:nvSpPr>
            <p:cNvPr id="303143" name="Rectangle 39">
              <a:extLst>
                <a:ext uri="{FF2B5EF4-FFF2-40B4-BE49-F238E27FC236}">
                  <a16:creationId xmlns:a16="http://schemas.microsoft.com/office/drawing/2014/main" id="{0AF6306D-635D-1E46-AB92-8553AAFC885D}"/>
                </a:ext>
              </a:extLst>
            </p:cNvPr>
            <p:cNvSpPr>
              <a:spLocks noChangeArrowheads="1"/>
            </p:cNvSpPr>
            <p:nvPr/>
          </p:nvSpPr>
          <p:spPr bwMode="auto">
            <a:xfrm>
              <a:off x="672" y="864"/>
              <a:ext cx="4895" cy="316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4" name="Rectangle 40">
              <a:extLst>
                <a:ext uri="{FF2B5EF4-FFF2-40B4-BE49-F238E27FC236}">
                  <a16:creationId xmlns:a16="http://schemas.microsoft.com/office/drawing/2014/main" id="{469F0962-E0E4-7B48-8243-60BB219741FE}"/>
                </a:ext>
              </a:extLst>
            </p:cNvPr>
            <p:cNvSpPr>
              <a:spLocks noChangeArrowheads="1"/>
            </p:cNvSpPr>
            <p:nvPr/>
          </p:nvSpPr>
          <p:spPr bwMode="auto">
            <a:xfrm>
              <a:off x="672" y="864"/>
              <a:ext cx="4895" cy="2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45" name="Rectangle 41">
            <a:extLst>
              <a:ext uri="{FF2B5EF4-FFF2-40B4-BE49-F238E27FC236}">
                <a16:creationId xmlns:a16="http://schemas.microsoft.com/office/drawing/2014/main" id="{004131E6-8C49-4E46-9E1B-6E08E45DFCBB}"/>
              </a:ext>
            </a:extLst>
          </p:cNvPr>
          <p:cNvSpPr>
            <a:spLocks noChangeArrowheads="1"/>
          </p:cNvSpPr>
          <p:nvPr/>
        </p:nvSpPr>
        <p:spPr bwMode="auto">
          <a:xfrm>
            <a:off x="4248150" y="1370013"/>
            <a:ext cx="909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400" b="1">
                <a:solidFill>
                  <a:srgbClr val="000000"/>
                </a:solidFill>
                <a:latin typeface="Arial" panose="020B0604020202020204" pitchFamily="34" charset="0"/>
              </a:rPr>
              <a:t>Spacecraft</a:t>
            </a:r>
            <a:endParaRPr lang="en-US" altLang="en-US" sz="3200" b="1">
              <a:solidFill>
                <a:schemeClr val="tx2"/>
              </a:solidFill>
              <a:latin typeface="Tahoma" panose="020B0604030504040204" pitchFamily="34" charset="0"/>
            </a:endParaRPr>
          </a:p>
        </p:txBody>
      </p:sp>
      <p:sp>
        <p:nvSpPr>
          <p:cNvPr id="303146" name="Rectangle 42">
            <a:extLst>
              <a:ext uri="{FF2B5EF4-FFF2-40B4-BE49-F238E27FC236}">
                <a16:creationId xmlns:a16="http://schemas.microsoft.com/office/drawing/2014/main" id="{D34D07F4-2BC2-F141-8897-B6D43F7AD786}"/>
              </a:ext>
            </a:extLst>
          </p:cNvPr>
          <p:cNvSpPr>
            <a:spLocks noChangeArrowheads="1"/>
          </p:cNvSpPr>
          <p:nvPr/>
        </p:nvSpPr>
        <p:spPr bwMode="auto">
          <a:xfrm>
            <a:off x="4224338" y="2540000"/>
            <a:ext cx="5238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48" name="Rectangle 44">
            <a:extLst>
              <a:ext uri="{FF2B5EF4-FFF2-40B4-BE49-F238E27FC236}">
                <a16:creationId xmlns:a16="http://schemas.microsoft.com/office/drawing/2014/main" id="{A2C9D2FE-5A68-7E45-A127-EEE3C92D8A65}"/>
              </a:ext>
            </a:extLst>
          </p:cNvPr>
          <p:cNvSpPr>
            <a:spLocks noChangeArrowheads="1"/>
          </p:cNvSpPr>
          <p:nvPr/>
        </p:nvSpPr>
        <p:spPr bwMode="auto">
          <a:xfrm>
            <a:off x="4248150" y="4679950"/>
            <a:ext cx="4984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50" name="Line 46">
            <a:extLst>
              <a:ext uri="{FF2B5EF4-FFF2-40B4-BE49-F238E27FC236}">
                <a16:creationId xmlns:a16="http://schemas.microsoft.com/office/drawing/2014/main" id="{C56627D4-CF99-C442-8D96-78981077860E}"/>
              </a:ext>
            </a:extLst>
          </p:cNvPr>
          <p:cNvSpPr>
            <a:spLocks noChangeShapeType="1"/>
          </p:cNvSpPr>
          <p:nvPr/>
        </p:nvSpPr>
        <p:spPr bwMode="auto">
          <a:xfrm flipH="1">
            <a:off x="3759200" y="2744788"/>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51" name="Line 47">
            <a:extLst>
              <a:ext uri="{FF2B5EF4-FFF2-40B4-BE49-F238E27FC236}">
                <a16:creationId xmlns:a16="http://schemas.microsoft.com/office/drawing/2014/main" id="{14A2BA21-FA0F-7A48-922A-0F0A08DE26C2}"/>
              </a:ext>
            </a:extLst>
          </p:cNvPr>
          <p:cNvSpPr>
            <a:spLocks noChangeShapeType="1"/>
          </p:cNvSpPr>
          <p:nvPr/>
        </p:nvSpPr>
        <p:spPr bwMode="auto">
          <a:xfrm flipH="1">
            <a:off x="3768725" y="48688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54" name="Freeform 50">
            <a:extLst>
              <a:ext uri="{FF2B5EF4-FFF2-40B4-BE49-F238E27FC236}">
                <a16:creationId xmlns:a16="http://schemas.microsoft.com/office/drawing/2014/main" id="{BAEDEBC2-6240-A844-989E-8101A6C85E1D}"/>
              </a:ext>
            </a:extLst>
          </p:cNvPr>
          <p:cNvSpPr>
            <a:spLocks noEditPoints="1"/>
          </p:cNvSpPr>
          <p:nvPr/>
        </p:nvSpPr>
        <p:spPr bwMode="auto">
          <a:xfrm>
            <a:off x="6735763" y="2527300"/>
            <a:ext cx="4762"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3155" name="Freeform 51">
            <a:extLst>
              <a:ext uri="{FF2B5EF4-FFF2-40B4-BE49-F238E27FC236}">
                <a16:creationId xmlns:a16="http://schemas.microsoft.com/office/drawing/2014/main" id="{F884F7AF-D292-D84C-8CA4-A2297C1F34C9}"/>
              </a:ext>
            </a:extLst>
          </p:cNvPr>
          <p:cNvSpPr>
            <a:spLocks noEditPoints="1"/>
          </p:cNvSpPr>
          <p:nvPr/>
        </p:nvSpPr>
        <p:spPr bwMode="auto">
          <a:xfrm>
            <a:off x="5726113" y="2962275"/>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3156" name="Freeform 52">
            <a:extLst>
              <a:ext uri="{FF2B5EF4-FFF2-40B4-BE49-F238E27FC236}">
                <a16:creationId xmlns:a16="http://schemas.microsoft.com/office/drawing/2014/main" id="{FD5F7299-FD3F-7547-A853-5A65F57B6D89}"/>
              </a:ext>
            </a:extLst>
          </p:cNvPr>
          <p:cNvSpPr>
            <a:spLocks noEditPoints="1"/>
          </p:cNvSpPr>
          <p:nvPr/>
        </p:nvSpPr>
        <p:spPr bwMode="auto">
          <a:xfrm>
            <a:off x="5726113" y="2962275"/>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3157" name="Rectangle 53">
            <a:extLst>
              <a:ext uri="{FF2B5EF4-FFF2-40B4-BE49-F238E27FC236}">
                <a16:creationId xmlns:a16="http://schemas.microsoft.com/office/drawing/2014/main" id="{A882A9BA-2665-6F4F-9FA6-70B327F4F209}"/>
              </a:ext>
            </a:extLst>
          </p:cNvPr>
          <p:cNvSpPr>
            <a:spLocks noChangeArrowheads="1"/>
          </p:cNvSpPr>
          <p:nvPr/>
        </p:nvSpPr>
        <p:spPr bwMode="auto">
          <a:xfrm>
            <a:off x="5724525" y="2525713"/>
            <a:ext cx="1014413"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58" name="Rectangle 54">
            <a:extLst>
              <a:ext uri="{FF2B5EF4-FFF2-40B4-BE49-F238E27FC236}">
                <a16:creationId xmlns:a16="http://schemas.microsoft.com/office/drawing/2014/main" id="{CE23CE33-B02A-2D49-8BEB-8080086DF14D}"/>
              </a:ext>
            </a:extLst>
          </p:cNvPr>
          <p:cNvSpPr>
            <a:spLocks noChangeArrowheads="1"/>
          </p:cNvSpPr>
          <p:nvPr/>
        </p:nvSpPr>
        <p:spPr bwMode="auto">
          <a:xfrm>
            <a:off x="5724525" y="2424113"/>
            <a:ext cx="1014413" cy="5397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59" name="Rectangle 55">
            <a:extLst>
              <a:ext uri="{FF2B5EF4-FFF2-40B4-BE49-F238E27FC236}">
                <a16:creationId xmlns:a16="http://schemas.microsoft.com/office/drawing/2014/main" id="{DEF2A615-20FB-0445-AA00-B7E611896322}"/>
              </a:ext>
            </a:extLst>
          </p:cNvPr>
          <p:cNvSpPr>
            <a:spLocks noChangeArrowheads="1"/>
          </p:cNvSpPr>
          <p:nvPr/>
        </p:nvSpPr>
        <p:spPr bwMode="auto">
          <a:xfrm>
            <a:off x="5989638" y="2505075"/>
            <a:ext cx="520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 :</a:t>
            </a:r>
          </a:p>
          <a:p>
            <a:pPr algn="ctr"/>
            <a:r>
              <a:rPr lang="en-US" altLang="en-US" sz="1200" b="1">
                <a:solidFill>
                  <a:srgbClr val="000000"/>
                </a:solidFill>
                <a:latin typeface="Arial" panose="020B0604020202020204" pitchFamily="34" charset="0"/>
              </a:rPr>
              <a:t>Sensor</a:t>
            </a:r>
            <a:endParaRPr lang="en-US" altLang="en-US" sz="2800" b="1">
              <a:solidFill>
                <a:schemeClr val="tx2"/>
              </a:solidFill>
              <a:latin typeface="Tahoma" panose="020B0604030504040204" pitchFamily="34" charset="0"/>
            </a:endParaRPr>
          </a:p>
        </p:txBody>
      </p:sp>
      <p:sp>
        <p:nvSpPr>
          <p:cNvPr id="303160" name="Line 56">
            <a:extLst>
              <a:ext uri="{FF2B5EF4-FFF2-40B4-BE49-F238E27FC236}">
                <a16:creationId xmlns:a16="http://schemas.microsoft.com/office/drawing/2014/main" id="{0F2BEA76-996B-994A-8A3B-402F3F46ADFE}"/>
              </a:ext>
            </a:extLst>
          </p:cNvPr>
          <p:cNvSpPr>
            <a:spLocks noChangeShapeType="1"/>
          </p:cNvSpPr>
          <p:nvPr/>
        </p:nvSpPr>
        <p:spPr bwMode="auto">
          <a:xfrm flipH="1">
            <a:off x="5245100" y="2744788"/>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61" name="Rectangle 57">
            <a:extLst>
              <a:ext uri="{FF2B5EF4-FFF2-40B4-BE49-F238E27FC236}">
                <a16:creationId xmlns:a16="http://schemas.microsoft.com/office/drawing/2014/main" id="{49B2D259-2984-9E4C-A500-E8122C9658E9}"/>
              </a:ext>
            </a:extLst>
          </p:cNvPr>
          <p:cNvSpPr>
            <a:spLocks noChangeArrowheads="1"/>
          </p:cNvSpPr>
          <p:nvPr/>
        </p:nvSpPr>
        <p:spPr bwMode="auto">
          <a:xfrm>
            <a:off x="5691188" y="4649788"/>
            <a:ext cx="12430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62" name="Rectangle 58">
            <a:extLst>
              <a:ext uri="{FF2B5EF4-FFF2-40B4-BE49-F238E27FC236}">
                <a16:creationId xmlns:a16="http://schemas.microsoft.com/office/drawing/2014/main" id="{F76661A5-14B8-134F-BD04-E1741164B3AE}"/>
              </a:ext>
            </a:extLst>
          </p:cNvPr>
          <p:cNvSpPr>
            <a:spLocks noChangeArrowheads="1"/>
          </p:cNvSpPr>
          <p:nvPr/>
        </p:nvSpPr>
        <p:spPr bwMode="auto">
          <a:xfrm>
            <a:off x="6253163" y="4697413"/>
            <a:ext cx="203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ic :</a:t>
            </a:r>
            <a:endParaRPr lang="en-US" altLang="en-US" sz="2800" b="1">
              <a:solidFill>
                <a:schemeClr val="tx2"/>
              </a:solidFill>
              <a:latin typeface="Tahoma" panose="020B0604030504040204" pitchFamily="34" charset="0"/>
            </a:endParaRPr>
          </a:p>
        </p:txBody>
      </p:sp>
      <p:sp>
        <p:nvSpPr>
          <p:cNvPr id="303163" name="Rectangle 59">
            <a:extLst>
              <a:ext uri="{FF2B5EF4-FFF2-40B4-BE49-F238E27FC236}">
                <a16:creationId xmlns:a16="http://schemas.microsoft.com/office/drawing/2014/main" id="{13F886D9-F329-E84F-A42F-AEF91B3E1F6A}"/>
              </a:ext>
            </a:extLst>
          </p:cNvPr>
          <p:cNvSpPr>
            <a:spLocks noChangeArrowheads="1"/>
          </p:cNvSpPr>
          <p:nvPr/>
        </p:nvSpPr>
        <p:spPr bwMode="auto">
          <a:xfrm>
            <a:off x="5951538" y="4865688"/>
            <a:ext cx="850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InstrControl</a:t>
            </a:r>
            <a:endParaRPr lang="en-US" altLang="en-US" sz="2800" b="1">
              <a:solidFill>
                <a:schemeClr val="tx2"/>
              </a:solidFill>
              <a:latin typeface="Tahoma" panose="020B0604030504040204" pitchFamily="34" charset="0"/>
            </a:endParaRPr>
          </a:p>
        </p:txBody>
      </p:sp>
      <p:sp>
        <p:nvSpPr>
          <p:cNvPr id="303164" name="Line 60">
            <a:extLst>
              <a:ext uri="{FF2B5EF4-FFF2-40B4-BE49-F238E27FC236}">
                <a16:creationId xmlns:a16="http://schemas.microsoft.com/office/drawing/2014/main" id="{AA085153-7DFD-514D-B301-07E4A3662522}"/>
              </a:ext>
            </a:extLst>
          </p:cNvPr>
          <p:cNvSpPr>
            <a:spLocks noChangeShapeType="1"/>
          </p:cNvSpPr>
          <p:nvPr/>
        </p:nvSpPr>
        <p:spPr bwMode="auto">
          <a:xfrm flipV="1">
            <a:off x="6373813" y="2963863"/>
            <a:ext cx="1587" cy="16859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65" name="Freeform 61">
            <a:extLst>
              <a:ext uri="{FF2B5EF4-FFF2-40B4-BE49-F238E27FC236}">
                <a16:creationId xmlns:a16="http://schemas.microsoft.com/office/drawing/2014/main" id="{8CA516DD-9920-5E4B-833F-FEBE852BB358}"/>
              </a:ext>
            </a:extLst>
          </p:cNvPr>
          <p:cNvSpPr>
            <a:spLocks noEditPoints="1"/>
          </p:cNvSpPr>
          <p:nvPr/>
        </p:nvSpPr>
        <p:spPr bwMode="auto">
          <a:xfrm>
            <a:off x="6891338" y="4302125"/>
            <a:ext cx="1012825" cy="3175"/>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3166" name="Freeform 62">
            <a:extLst>
              <a:ext uri="{FF2B5EF4-FFF2-40B4-BE49-F238E27FC236}">
                <a16:creationId xmlns:a16="http://schemas.microsoft.com/office/drawing/2014/main" id="{AB10FEE5-6511-454C-A5F1-7F0A84C3DF62}"/>
              </a:ext>
            </a:extLst>
          </p:cNvPr>
          <p:cNvSpPr>
            <a:spLocks noEditPoints="1"/>
          </p:cNvSpPr>
          <p:nvPr/>
        </p:nvSpPr>
        <p:spPr bwMode="auto">
          <a:xfrm>
            <a:off x="6891338" y="4302125"/>
            <a:ext cx="1012825" cy="3175"/>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3167" name="Rectangle 63">
            <a:extLst>
              <a:ext uri="{FF2B5EF4-FFF2-40B4-BE49-F238E27FC236}">
                <a16:creationId xmlns:a16="http://schemas.microsoft.com/office/drawing/2014/main" id="{6325635F-1C1F-7347-80E9-84BA2FAC055D}"/>
              </a:ext>
            </a:extLst>
          </p:cNvPr>
          <p:cNvSpPr>
            <a:spLocks noChangeArrowheads="1"/>
          </p:cNvSpPr>
          <p:nvPr/>
        </p:nvSpPr>
        <p:spPr bwMode="auto">
          <a:xfrm>
            <a:off x="6889750" y="3865563"/>
            <a:ext cx="1014413"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68" name="Rectangle 64">
            <a:extLst>
              <a:ext uri="{FF2B5EF4-FFF2-40B4-BE49-F238E27FC236}">
                <a16:creationId xmlns:a16="http://schemas.microsoft.com/office/drawing/2014/main" id="{DDEBC302-9617-3042-A331-D7182E437E4C}"/>
              </a:ext>
            </a:extLst>
          </p:cNvPr>
          <p:cNvSpPr>
            <a:spLocks noChangeArrowheads="1"/>
          </p:cNvSpPr>
          <p:nvPr/>
        </p:nvSpPr>
        <p:spPr bwMode="auto">
          <a:xfrm>
            <a:off x="6889750" y="3865563"/>
            <a:ext cx="10144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69" name="Rectangle 65">
            <a:extLst>
              <a:ext uri="{FF2B5EF4-FFF2-40B4-BE49-F238E27FC236}">
                <a16:creationId xmlns:a16="http://schemas.microsoft.com/office/drawing/2014/main" id="{DEA74080-A6C5-BC4C-8EFD-74F8E56877FF}"/>
              </a:ext>
            </a:extLst>
          </p:cNvPr>
          <p:cNvSpPr>
            <a:spLocks noChangeArrowheads="1"/>
          </p:cNvSpPr>
          <p:nvPr/>
        </p:nvSpPr>
        <p:spPr bwMode="auto">
          <a:xfrm>
            <a:off x="6889750" y="3865563"/>
            <a:ext cx="10144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0" name="Rectangle 66">
            <a:extLst>
              <a:ext uri="{FF2B5EF4-FFF2-40B4-BE49-F238E27FC236}">
                <a16:creationId xmlns:a16="http://schemas.microsoft.com/office/drawing/2014/main" id="{C0E182A6-A5D4-4442-A052-02D15AEAED23}"/>
              </a:ext>
            </a:extLst>
          </p:cNvPr>
          <p:cNvSpPr>
            <a:spLocks noChangeArrowheads="1"/>
          </p:cNvSpPr>
          <p:nvPr/>
        </p:nvSpPr>
        <p:spPr bwMode="auto">
          <a:xfrm>
            <a:off x="6927850" y="4022725"/>
            <a:ext cx="927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ap : Aperture</a:t>
            </a:r>
            <a:endParaRPr lang="en-US" altLang="en-US" sz="2800" b="1">
              <a:solidFill>
                <a:schemeClr val="tx2"/>
              </a:solidFill>
              <a:latin typeface="Tahoma" panose="020B0604030504040204" pitchFamily="34" charset="0"/>
            </a:endParaRPr>
          </a:p>
        </p:txBody>
      </p:sp>
      <p:sp>
        <p:nvSpPr>
          <p:cNvPr id="303171" name="Rectangle 67">
            <a:extLst>
              <a:ext uri="{FF2B5EF4-FFF2-40B4-BE49-F238E27FC236}">
                <a16:creationId xmlns:a16="http://schemas.microsoft.com/office/drawing/2014/main" id="{45359529-36D5-9E49-8311-97947A9CF88A}"/>
              </a:ext>
            </a:extLst>
          </p:cNvPr>
          <p:cNvSpPr>
            <a:spLocks noChangeArrowheads="1"/>
          </p:cNvSpPr>
          <p:nvPr/>
        </p:nvSpPr>
        <p:spPr bwMode="auto">
          <a:xfrm>
            <a:off x="6310313" y="2908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2" name="Rectangle 68">
            <a:extLst>
              <a:ext uri="{FF2B5EF4-FFF2-40B4-BE49-F238E27FC236}">
                <a16:creationId xmlns:a16="http://schemas.microsoft.com/office/drawing/2014/main" id="{D5DFFE3E-2F38-C743-A4B3-A2ACB66FB577}"/>
              </a:ext>
            </a:extLst>
          </p:cNvPr>
          <p:cNvSpPr>
            <a:spLocks noChangeArrowheads="1"/>
          </p:cNvSpPr>
          <p:nvPr/>
        </p:nvSpPr>
        <p:spPr bwMode="auto">
          <a:xfrm>
            <a:off x="6310313" y="2908300"/>
            <a:ext cx="127000"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3" name="Rectangle 69">
            <a:extLst>
              <a:ext uri="{FF2B5EF4-FFF2-40B4-BE49-F238E27FC236}">
                <a16:creationId xmlns:a16="http://schemas.microsoft.com/office/drawing/2014/main" id="{1098CBB7-E108-ED4F-9BE2-154E38D2AFA9}"/>
              </a:ext>
            </a:extLst>
          </p:cNvPr>
          <p:cNvSpPr>
            <a:spLocks noChangeArrowheads="1"/>
          </p:cNvSpPr>
          <p:nvPr/>
        </p:nvSpPr>
        <p:spPr bwMode="auto">
          <a:xfrm>
            <a:off x="6310313" y="4595813"/>
            <a:ext cx="127000"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4" name="Rectangle 70">
            <a:extLst>
              <a:ext uri="{FF2B5EF4-FFF2-40B4-BE49-F238E27FC236}">
                <a16:creationId xmlns:a16="http://schemas.microsoft.com/office/drawing/2014/main" id="{0C06C7C4-C53A-9D4B-89A0-5751267EA0CE}"/>
              </a:ext>
            </a:extLst>
          </p:cNvPr>
          <p:cNvSpPr>
            <a:spLocks noChangeArrowheads="1"/>
          </p:cNvSpPr>
          <p:nvPr/>
        </p:nvSpPr>
        <p:spPr bwMode="auto">
          <a:xfrm>
            <a:off x="6310313" y="4595813"/>
            <a:ext cx="127000"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5" name="Rectangle 71">
            <a:extLst>
              <a:ext uri="{FF2B5EF4-FFF2-40B4-BE49-F238E27FC236}">
                <a16:creationId xmlns:a16="http://schemas.microsoft.com/office/drawing/2014/main" id="{CEA02FC3-2E36-AD4B-9F65-5EABCD0758D6}"/>
              </a:ext>
            </a:extLst>
          </p:cNvPr>
          <p:cNvSpPr>
            <a:spLocks noChangeArrowheads="1"/>
          </p:cNvSpPr>
          <p:nvPr/>
        </p:nvSpPr>
        <p:spPr bwMode="auto">
          <a:xfrm>
            <a:off x="56292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6" name="Rectangle 72">
            <a:extLst>
              <a:ext uri="{FF2B5EF4-FFF2-40B4-BE49-F238E27FC236}">
                <a16:creationId xmlns:a16="http://schemas.microsoft.com/office/drawing/2014/main" id="{ABCF3FCD-EC48-1F4B-A81A-8231918C7323}"/>
              </a:ext>
            </a:extLst>
          </p:cNvPr>
          <p:cNvSpPr>
            <a:spLocks noChangeArrowheads="1"/>
          </p:cNvSpPr>
          <p:nvPr/>
        </p:nvSpPr>
        <p:spPr bwMode="auto">
          <a:xfrm>
            <a:off x="7332663" y="4249738"/>
            <a:ext cx="127000"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7" name="Rectangle 73">
            <a:extLst>
              <a:ext uri="{FF2B5EF4-FFF2-40B4-BE49-F238E27FC236}">
                <a16:creationId xmlns:a16="http://schemas.microsoft.com/office/drawing/2014/main" id="{C19EA41A-3D15-1B49-8C16-E71ED5AE2B4D}"/>
              </a:ext>
            </a:extLst>
          </p:cNvPr>
          <p:cNvSpPr>
            <a:spLocks noChangeArrowheads="1"/>
          </p:cNvSpPr>
          <p:nvPr/>
        </p:nvSpPr>
        <p:spPr bwMode="auto">
          <a:xfrm>
            <a:off x="7332663" y="4249738"/>
            <a:ext cx="127000"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8" name="Rectangle 74">
            <a:extLst>
              <a:ext uri="{FF2B5EF4-FFF2-40B4-BE49-F238E27FC236}">
                <a16:creationId xmlns:a16="http://schemas.microsoft.com/office/drawing/2014/main" id="{58A97A21-7B18-E54C-B6E0-1ACDC078DD38}"/>
              </a:ext>
            </a:extLst>
          </p:cNvPr>
          <p:cNvSpPr>
            <a:spLocks noChangeArrowheads="1"/>
          </p:cNvSpPr>
          <p:nvPr/>
        </p:nvSpPr>
        <p:spPr bwMode="auto">
          <a:xfrm>
            <a:off x="5659438" y="2690813"/>
            <a:ext cx="128587"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9" name="Rectangle 75">
            <a:extLst>
              <a:ext uri="{FF2B5EF4-FFF2-40B4-BE49-F238E27FC236}">
                <a16:creationId xmlns:a16="http://schemas.microsoft.com/office/drawing/2014/main" id="{DDF6B794-2B3A-2542-B2E2-3C062A4C082F}"/>
              </a:ext>
            </a:extLst>
          </p:cNvPr>
          <p:cNvSpPr>
            <a:spLocks noChangeArrowheads="1"/>
          </p:cNvSpPr>
          <p:nvPr/>
        </p:nvSpPr>
        <p:spPr bwMode="auto">
          <a:xfrm>
            <a:off x="5659438" y="2690813"/>
            <a:ext cx="128587"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0" name="Freeform 76">
            <a:extLst>
              <a:ext uri="{FF2B5EF4-FFF2-40B4-BE49-F238E27FC236}">
                <a16:creationId xmlns:a16="http://schemas.microsoft.com/office/drawing/2014/main" id="{4C966251-20F3-CD42-A940-B6AF412085EB}"/>
              </a:ext>
            </a:extLst>
          </p:cNvPr>
          <p:cNvSpPr>
            <a:spLocks/>
          </p:cNvSpPr>
          <p:nvPr/>
        </p:nvSpPr>
        <p:spPr bwMode="auto">
          <a:xfrm>
            <a:off x="6738938" y="2744788"/>
            <a:ext cx="636587" cy="1052512"/>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1" name="Rectangle 77">
            <a:extLst>
              <a:ext uri="{FF2B5EF4-FFF2-40B4-BE49-F238E27FC236}">
                <a16:creationId xmlns:a16="http://schemas.microsoft.com/office/drawing/2014/main" id="{F926682C-9F9F-6749-B3C4-9D13312526B1}"/>
              </a:ext>
            </a:extLst>
          </p:cNvPr>
          <p:cNvSpPr>
            <a:spLocks noChangeArrowheads="1"/>
          </p:cNvSpPr>
          <p:nvPr/>
        </p:nvSpPr>
        <p:spPr bwMode="auto">
          <a:xfrm>
            <a:off x="6675438" y="2690813"/>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82" name="Rectangle 78">
            <a:extLst>
              <a:ext uri="{FF2B5EF4-FFF2-40B4-BE49-F238E27FC236}">
                <a16:creationId xmlns:a16="http://schemas.microsoft.com/office/drawing/2014/main" id="{9FF86DA2-F772-9D4E-9B21-4AEEF75D09FF}"/>
              </a:ext>
            </a:extLst>
          </p:cNvPr>
          <p:cNvSpPr>
            <a:spLocks noChangeArrowheads="1"/>
          </p:cNvSpPr>
          <p:nvPr/>
        </p:nvSpPr>
        <p:spPr bwMode="auto">
          <a:xfrm>
            <a:off x="6675438" y="2690813"/>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4" name="Rectangle 80">
            <a:extLst>
              <a:ext uri="{FF2B5EF4-FFF2-40B4-BE49-F238E27FC236}">
                <a16:creationId xmlns:a16="http://schemas.microsoft.com/office/drawing/2014/main" id="{FFFDEA32-F0D8-F84D-91B5-5E8922EC46B8}"/>
              </a:ext>
            </a:extLst>
          </p:cNvPr>
          <p:cNvSpPr>
            <a:spLocks noChangeArrowheads="1"/>
          </p:cNvSpPr>
          <p:nvPr/>
        </p:nvSpPr>
        <p:spPr bwMode="auto">
          <a:xfrm>
            <a:off x="7326313" y="3811588"/>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03185" name="Rectangle 81">
            <a:extLst>
              <a:ext uri="{FF2B5EF4-FFF2-40B4-BE49-F238E27FC236}">
                <a16:creationId xmlns:a16="http://schemas.microsoft.com/office/drawing/2014/main" id="{B2523AFD-043C-E64C-9703-ABFEC47611AE}"/>
              </a:ext>
            </a:extLst>
          </p:cNvPr>
          <p:cNvSpPr>
            <a:spLocks noChangeArrowheads="1"/>
          </p:cNvSpPr>
          <p:nvPr/>
        </p:nvSpPr>
        <p:spPr bwMode="auto">
          <a:xfrm>
            <a:off x="6729413" y="3209925"/>
            <a:ext cx="598487"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86" name="Rectangle 82">
            <a:extLst>
              <a:ext uri="{FF2B5EF4-FFF2-40B4-BE49-F238E27FC236}">
                <a16:creationId xmlns:a16="http://schemas.microsoft.com/office/drawing/2014/main" id="{87E141F7-BC6F-174C-9D4C-0528A1A54E1D}"/>
              </a:ext>
            </a:extLst>
          </p:cNvPr>
          <p:cNvSpPr>
            <a:spLocks noChangeArrowheads="1"/>
          </p:cNvSpPr>
          <p:nvPr/>
        </p:nvSpPr>
        <p:spPr bwMode="auto">
          <a:xfrm>
            <a:off x="6802438" y="2493963"/>
            <a:ext cx="1104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ap: Mechanical</a:t>
            </a:r>
            <a:endParaRPr lang="en-US" altLang="en-US" sz="2800" b="1">
              <a:solidFill>
                <a:schemeClr val="tx2"/>
              </a:solidFill>
              <a:latin typeface="Tahoma" panose="020B0604030504040204" pitchFamily="34" charset="0"/>
            </a:endParaRPr>
          </a:p>
        </p:txBody>
      </p:sp>
      <p:sp>
        <p:nvSpPr>
          <p:cNvPr id="303188" name="Line 84">
            <a:extLst>
              <a:ext uri="{FF2B5EF4-FFF2-40B4-BE49-F238E27FC236}">
                <a16:creationId xmlns:a16="http://schemas.microsoft.com/office/drawing/2014/main" id="{EB79B5D2-AC89-D34C-823E-890DADC5AE29}"/>
              </a:ext>
            </a:extLst>
          </p:cNvPr>
          <p:cNvSpPr>
            <a:spLocks noChangeShapeType="1"/>
          </p:cNvSpPr>
          <p:nvPr/>
        </p:nvSpPr>
        <p:spPr bwMode="auto">
          <a:xfrm flipH="1">
            <a:off x="5254625" y="4868863"/>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89" name="Rectangle 85">
            <a:extLst>
              <a:ext uri="{FF2B5EF4-FFF2-40B4-BE49-F238E27FC236}">
                <a16:creationId xmlns:a16="http://schemas.microsoft.com/office/drawing/2014/main" id="{4F7EEFDA-C299-9944-A484-F50E22746A99}"/>
              </a:ext>
            </a:extLst>
          </p:cNvPr>
          <p:cNvSpPr>
            <a:spLocks noChangeArrowheads="1"/>
          </p:cNvSpPr>
          <p:nvPr/>
        </p:nvSpPr>
        <p:spPr bwMode="auto">
          <a:xfrm>
            <a:off x="56292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03190" name="Rectangle 86">
            <a:extLst>
              <a:ext uri="{FF2B5EF4-FFF2-40B4-BE49-F238E27FC236}">
                <a16:creationId xmlns:a16="http://schemas.microsoft.com/office/drawing/2014/main" id="{C8CEE315-9DC1-4646-AF1E-20E67393B407}"/>
              </a:ext>
            </a:extLst>
          </p:cNvPr>
          <p:cNvSpPr>
            <a:spLocks noChangeArrowheads="1"/>
          </p:cNvSpPr>
          <p:nvPr/>
        </p:nvSpPr>
        <p:spPr bwMode="auto">
          <a:xfrm>
            <a:off x="2724150" y="4189413"/>
            <a:ext cx="495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ObsFin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03191" name="Rectangle 87">
            <a:extLst>
              <a:ext uri="{FF2B5EF4-FFF2-40B4-BE49-F238E27FC236}">
                <a16:creationId xmlns:a16="http://schemas.microsoft.com/office/drawing/2014/main" id="{689FD546-322C-0E47-AA56-5A2CC2DFF9FB}"/>
              </a:ext>
            </a:extLst>
          </p:cNvPr>
          <p:cNvSpPr>
            <a:spLocks noChangeArrowheads="1"/>
          </p:cNvSpPr>
          <p:nvPr/>
        </p:nvSpPr>
        <p:spPr bwMode="auto">
          <a:xfrm>
            <a:off x="2589213" y="3400425"/>
            <a:ext cx="10033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DataDonePort</a:t>
            </a:r>
            <a:endParaRPr lang="en-US" altLang="en-US" sz="2800" b="1">
              <a:solidFill>
                <a:schemeClr val="tx2"/>
              </a:solidFill>
              <a:latin typeface="Tahoma" panose="020B0604030504040204" pitchFamily="34" charset="0"/>
            </a:endParaRPr>
          </a:p>
        </p:txBody>
      </p:sp>
      <p:sp>
        <p:nvSpPr>
          <p:cNvPr id="303192" name="Freeform 88">
            <a:extLst>
              <a:ext uri="{FF2B5EF4-FFF2-40B4-BE49-F238E27FC236}">
                <a16:creationId xmlns:a16="http://schemas.microsoft.com/office/drawing/2014/main" id="{18A21701-479D-3642-B215-442558562E65}"/>
              </a:ext>
            </a:extLst>
          </p:cNvPr>
          <p:cNvSpPr>
            <a:spLocks noEditPoints="1"/>
          </p:cNvSpPr>
          <p:nvPr/>
        </p:nvSpPr>
        <p:spPr bwMode="auto">
          <a:xfrm>
            <a:off x="2959100" y="2527300"/>
            <a:ext cx="1588" cy="434975"/>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3193" name="Freeform 89">
            <a:extLst>
              <a:ext uri="{FF2B5EF4-FFF2-40B4-BE49-F238E27FC236}">
                <a16:creationId xmlns:a16="http://schemas.microsoft.com/office/drawing/2014/main" id="{91FB42C9-4A09-8E4C-B43E-743206D11F1A}"/>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4" name="Freeform 90">
            <a:extLst>
              <a:ext uri="{FF2B5EF4-FFF2-40B4-BE49-F238E27FC236}">
                <a16:creationId xmlns:a16="http://schemas.microsoft.com/office/drawing/2014/main" id="{185A33B9-8367-4E44-9550-FB868FE6795F}"/>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5" name="Freeform 91">
            <a:extLst>
              <a:ext uri="{FF2B5EF4-FFF2-40B4-BE49-F238E27FC236}">
                <a16:creationId xmlns:a16="http://schemas.microsoft.com/office/drawing/2014/main" id="{985EE6D5-EED7-A74A-A091-78A6A5850DB5}"/>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6" name="Rectangle 92">
            <a:extLst>
              <a:ext uri="{FF2B5EF4-FFF2-40B4-BE49-F238E27FC236}">
                <a16:creationId xmlns:a16="http://schemas.microsoft.com/office/drawing/2014/main" id="{1CC6EF03-ACB4-7047-8C18-A851F47AD78F}"/>
              </a:ext>
            </a:extLst>
          </p:cNvPr>
          <p:cNvSpPr>
            <a:spLocks noChangeArrowheads="1"/>
          </p:cNvSpPr>
          <p:nvPr/>
        </p:nvSpPr>
        <p:spPr bwMode="auto">
          <a:xfrm>
            <a:off x="1944688" y="252571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97" name="Rectangle 93">
            <a:extLst>
              <a:ext uri="{FF2B5EF4-FFF2-40B4-BE49-F238E27FC236}">
                <a16:creationId xmlns:a16="http://schemas.microsoft.com/office/drawing/2014/main" id="{871409D1-AE52-AD46-A5A3-A5D9B7FB0882}"/>
              </a:ext>
            </a:extLst>
          </p:cNvPr>
          <p:cNvSpPr>
            <a:spLocks noChangeArrowheads="1"/>
          </p:cNvSpPr>
          <p:nvPr/>
        </p:nvSpPr>
        <p:spPr bwMode="auto">
          <a:xfrm>
            <a:off x="1838325" y="2525713"/>
            <a:ext cx="1120775"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98" name="Rectangle 94">
            <a:extLst>
              <a:ext uri="{FF2B5EF4-FFF2-40B4-BE49-F238E27FC236}">
                <a16:creationId xmlns:a16="http://schemas.microsoft.com/office/drawing/2014/main" id="{895B2834-6EBB-9C44-A195-EAE097A07B49}"/>
              </a:ext>
            </a:extLst>
          </p:cNvPr>
          <p:cNvSpPr>
            <a:spLocks noChangeArrowheads="1"/>
          </p:cNvSpPr>
          <p:nvPr/>
        </p:nvSpPr>
        <p:spPr bwMode="auto">
          <a:xfrm>
            <a:off x="2287588" y="2574925"/>
            <a:ext cx="304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dm :</a:t>
            </a:r>
            <a:endParaRPr lang="en-US" altLang="en-US" sz="2800" b="1">
              <a:solidFill>
                <a:schemeClr val="tx2"/>
              </a:solidFill>
              <a:latin typeface="Tahoma" panose="020B0604030504040204" pitchFamily="34" charset="0"/>
            </a:endParaRPr>
          </a:p>
        </p:txBody>
      </p:sp>
      <p:sp>
        <p:nvSpPr>
          <p:cNvPr id="303199" name="Rectangle 95">
            <a:extLst>
              <a:ext uri="{FF2B5EF4-FFF2-40B4-BE49-F238E27FC236}">
                <a16:creationId xmlns:a16="http://schemas.microsoft.com/office/drawing/2014/main" id="{E670E33E-EC7F-1B48-8C8F-6893AD870AF5}"/>
              </a:ext>
            </a:extLst>
          </p:cNvPr>
          <p:cNvSpPr>
            <a:spLocks noChangeArrowheads="1"/>
          </p:cNvSpPr>
          <p:nvPr/>
        </p:nvSpPr>
        <p:spPr bwMode="auto">
          <a:xfrm>
            <a:off x="1924050" y="2741613"/>
            <a:ext cx="965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DataManager</a:t>
            </a:r>
            <a:endParaRPr lang="en-US" altLang="en-US" sz="2800" b="1">
              <a:solidFill>
                <a:schemeClr val="tx2"/>
              </a:solidFill>
              <a:latin typeface="Tahoma" panose="020B0604030504040204" pitchFamily="34" charset="0"/>
            </a:endParaRPr>
          </a:p>
        </p:txBody>
      </p:sp>
      <p:sp>
        <p:nvSpPr>
          <p:cNvPr id="303203" name="Rectangle 99">
            <a:extLst>
              <a:ext uri="{FF2B5EF4-FFF2-40B4-BE49-F238E27FC236}">
                <a16:creationId xmlns:a16="http://schemas.microsoft.com/office/drawing/2014/main" id="{0CAC904A-7CFB-E547-A7A0-F7C1A1B5E649}"/>
              </a:ext>
            </a:extLst>
          </p:cNvPr>
          <p:cNvSpPr>
            <a:spLocks noChangeArrowheads="1"/>
          </p:cNvSpPr>
          <p:nvPr/>
        </p:nvSpPr>
        <p:spPr bwMode="auto">
          <a:xfrm>
            <a:off x="1944688" y="3619500"/>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04" name="Rectangle 100">
            <a:extLst>
              <a:ext uri="{FF2B5EF4-FFF2-40B4-BE49-F238E27FC236}">
                <a16:creationId xmlns:a16="http://schemas.microsoft.com/office/drawing/2014/main" id="{DBD9EE5A-42E0-B041-990B-E68A862856B5}"/>
              </a:ext>
            </a:extLst>
          </p:cNvPr>
          <p:cNvSpPr>
            <a:spLocks noChangeArrowheads="1"/>
          </p:cNvSpPr>
          <p:nvPr/>
        </p:nvSpPr>
        <p:spPr bwMode="auto">
          <a:xfrm>
            <a:off x="1773238" y="3619500"/>
            <a:ext cx="130016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05" name="Rectangle 101">
            <a:extLst>
              <a:ext uri="{FF2B5EF4-FFF2-40B4-BE49-F238E27FC236}">
                <a16:creationId xmlns:a16="http://schemas.microsoft.com/office/drawing/2014/main" id="{C00BBD2B-A951-9746-BBC9-9924A626CDF6}"/>
              </a:ext>
            </a:extLst>
          </p:cNvPr>
          <p:cNvSpPr>
            <a:spLocks noChangeArrowheads="1"/>
          </p:cNvSpPr>
          <p:nvPr/>
        </p:nvSpPr>
        <p:spPr bwMode="auto">
          <a:xfrm>
            <a:off x="1895475" y="3668713"/>
            <a:ext cx="1092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ecu : Execution</a:t>
            </a:r>
            <a:endParaRPr lang="en-US" altLang="en-US" sz="2800" b="1">
              <a:solidFill>
                <a:schemeClr val="tx2"/>
              </a:solidFill>
              <a:latin typeface="Tahoma" panose="020B0604030504040204" pitchFamily="34" charset="0"/>
            </a:endParaRPr>
          </a:p>
        </p:txBody>
      </p:sp>
      <p:sp>
        <p:nvSpPr>
          <p:cNvPr id="303206" name="Rectangle 102">
            <a:extLst>
              <a:ext uri="{FF2B5EF4-FFF2-40B4-BE49-F238E27FC236}">
                <a16:creationId xmlns:a16="http://schemas.microsoft.com/office/drawing/2014/main" id="{7C221BF9-C2E7-4347-BF9E-A9F2CE3EA964}"/>
              </a:ext>
            </a:extLst>
          </p:cNvPr>
          <p:cNvSpPr>
            <a:spLocks noChangeArrowheads="1"/>
          </p:cNvSpPr>
          <p:nvPr/>
        </p:nvSpPr>
        <p:spPr bwMode="auto">
          <a:xfrm>
            <a:off x="2009775" y="3835400"/>
            <a:ext cx="838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Control Unit</a:t>
            </a:r>
            <a:endParaRPr lang="en-US" altLang="en-US" sz="2800" b="1">
              <a:solidFill>
                <a:schemeClr val="tx2"/>
              </a:solidFill>
              <a:latin typeface="Tahoma" panose="020B0604030504040204" pitchFamily="34" charset="0"/>
            </a:endParaRPr>
          </a:p>
        </p:txBody>
      </p:sp>
      <p:sp>
        <p:nvSpPr>
          <p:cNvPr id="303207" name="Line 103">
            <a:extLst>
              <a:ext uri="{FF2B5EF4-FFF2-40B4-BE49-F238E27FC236}">
                <a16:creationId xmlns:a16="http://schemas.microsoft.com/office/drawing/2014/main" id="{AC66963A-883A-104D-B7DF-E5544DD28856}"/>
              </a:ext>
            </a:extLst>
          </p:cNvPr>
          <p:cNvSpPr>
            <a:spLocks noChangeShapeType="1"/>
          </p:cNvSpPr>
          <p:nvPr/>
        </p:nvSpPr>
        <p:spPr bwMode="auto">
          <a:xfrm>
            <a:off x="2452688" y="2963863"/>
            <a:ext cx="1587" cy="6556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08" name="Freeform 104">
            <a:extLst>
              <a:ext uri="{FF2B5EF4-FFF2-40B4-BE49-F238E27FC236}">
                <a16:creationId xmlns:a16="http://schemas.microsoft.com/office/drawing/2014/main" id="{1962A305-6540-6040-97D5-FE694168084B}"/>
              </a:ext>
            </a:extLst>
          </p:cNvPr>
          <p:cNvSpPr>
            <a:spLocks noEditPoints="1"/>
          </p:cNvSpPr>
          <p:nvPr/>
        </p:nvSpPr>
        <p:spPr bwMode="auto">
          <a:xfrm>
            <a:off x="2959100" y="4651375"/>
            <a:ext cx="1588" cy="434975"/>
          </a:xfrm>
          <a:custGeom>
            <a:avLst/>
            <a:gdLst>
              <a:gd name="T0" fmla="*/ 0 w 3"/>
              <a:gd name="T1" fmla="*/ 28 h 547"/>
              <a:gd name="T2" fmla="*/ 2 w 3"/>
              <a:gd name="T3" fmla="*/ 0 h 547"/>
              <a:gd name="T4" fmla="*/ 3 w 3"/>
              <a:gd name="T5" fmla="*/ 70 h 547"/>
              <a:gd name="T6" fmla="*/ 0 w 3"/>
              <a:gd name="T7" fmla="*/ 43 h 547"/>
              <a:gd name="T8" fmla="*/ 3 w 3"/>
              <a:gd name="T9" fmla="*/ 44 h 547"/>
              <a:gd name="T10" fmla="*/ 0 w 3"/>
              <a:gd name="T11" fmla="*/ 112 h 547"/>
              <a:gd name="T12" fmla="*/ 2 w 3"/>
              <a:gd name="T13" fmla="*/ 85 h 547"/>
              <a:gd name="T14" fmla="*/ 3 w 3"/>
              <a:gd name="T15" fmla="*/ 155 h 547"/>
              <a:gd name="T16" fmla="*/ 0 w 3"/>
              <a:gd name="T17" fmla="*/ 128 h 547"/>
              <a:gd name="T18" fmla="*/ 3 w 3"/>
              <a:gd name="T19" fmla="*/ 129 h 547"/>
              <a:gd name="T20" fmla="*/ 0 w 3"/>
              <a:gd name="T21" fmla="*/ 196 h 547"/>
              <a:gd name="T22" fmla="*/ 3 w 3"/>
              <a:gd name="T23" fmla="*/ 170 h 547"/>
              <a:gd name="T24" fmla="*/ 1 w 3"/>
              <a:gd name="T25" fmla="*/ 240 h 547"/>
              <a:gd name="T26" fmla="*/ 1 w 3"/>
              <a:gd name="T27" fmla="*/ 212 h 547"/>
              <a:gd name="T28" fmla="*/ 3 w 3"/>
              <a:gd name="T29" fmla="*/ 281 h 547"/>
              <a:gd name="T30" fmla="*/ 0 w 3"/>
              <a:gd name="T31" fmla="*/ 281 h 547"/>
              <a:gd name="T32" fmla="*/ 3 w 3"/>
              <a:gd name="T33" fmla="*/ 255 h 547"/>
              <a:gd name="T34" fmla="*/ 1 w 3"/>
              <a:gd name="T35" fmla="*/ 325 h 547"/>
              <a:gd name="T36" fmla="*/ 1 w 3"/>
              <a:gd name="T37" fmla="*/ 297 h 547"/>
              <a:gd name="T38" fmla="*/ 3 w 3"/>
              <a:gd name="T39" fmla="*/ 366 h 547"/>
              <a:gd name="T40" fmla="*/ 0 w 3"/>
              <a:gd name="T41" fmla="*/ 366 h 547"/>
              <a:gd name="T42" fmla="*/ 3 w 3"/>
              <a:gd name="T43" fmla="*/ 340 h 547"/>
              <a:gd name="T44" fmla="*/ 1 w 3"/>
              <a:gd name="T45" fmla="*/ 410 h 547"/>
              <a:gd name="T46" fmla="*/ 1 w 3"/>
              <a:gd name="T47" fmla="*/ 382 h 547"/>
              <a:gd name="T48" fmla="*/ 3 w 3"/>
              <a:gd name="T49" fmla="*/ 452 h 547"/>
              <a:gd name="T50" fmla="*/ 0 w 3"/>
              <a:gd name="T51" fmla="*/ 425 h 547"/>
              <a:gd name="T52" fmla="*/ 3 w 3"/>
              <a:gd name="T53" fmla="*/ 426 h 547"/>
              <a:gd name="T54" fmla="*/ 0 w 3"/>
              <a:gd name="T55" fmla="*/ 494 h 547"/>
              <a:gd name="T56" fmla="*/ 2 w 3"/>
              <a:gd name="T57" fmla="*/ 466 h 547"/>
              <a:gd name="T58" fmla="*/ 3 w 3"/>
              <a:gd name="T59" fmla="*/ 537 h 547"/>
              <a:gd name="T60" fmla="*/ 0 w 3"/>
              <a:gd name="T61" fmla="*/ 510 h 547"/>
              <a:gd name="T62" fmla="*/ 3 w 3"/>
              <a:gd name="T63" fmla="*/ 510 h 547"/>
              <a:gd name="T64" fmla="*/ 3 w 3"/>
              <a:gd name="T65" fmla="*/ 519 h 547"/>
              <a:gd name="T66" fmla="*/ 0 w 3"/>
              <a:gd name="T67" fmla="*/ 546 h 547"/>
              <a:gd name="T68" fmla="*/ 1 w 3"/>
              <a:gd name="T69" fmla="*/ 477 h 547"/>
              <a:gd name="T70" fmla="*/ 2 w 3"/>
              <a:gd name="T71" fmla="*/ 505 h 547"/>
              <a:gd name="T72" fmla="*/ 0 w 3"/>
              <a:gd name="T73" fmla="*/ 436 h 547"/>
              <a:gd name="T74" fmla="*/ 3 w 3"/>
              <a:gd name="T75" fmla="*/ 436 h 547"/>
              <a:gd name="T76" fmla="*/ 0 w 3"/>
              <a:gd name="T77" fmla="*/ 461 h 547"/>
              <a:gd name="T78" fmla="*/ 1 w 3"/>
              <a:gd name="T79" fmla="*/ 392 h 547"/>
              <a:gd name="T80" fmla="*/ 2 w 3"/>
              <a:gd name="T81" fmla="*/ 420 h 547"/>
              <a:gd name="T82" fmla="*/ 0 w 3"/>
              <a:gd name="T83" fmla="*/ 351 h 547"/>
              <a:gd name="T84" fmla="*/ 3 w 3"/>
              <a:gd name="T85" fmla="*/ 351 h 547"/>
              <a:gd name="T86" fmla="*/ 0 w 3"/>
              <a:gd name="T87" fmla="*/ 376 h 547"/>
              <a:gd name="T88" fmla="*/ 1 w 3"/>
              <a:gd name="T89" fmla="*/ 307 h 547"/>
              <a:gd name="T90" fmla="*/ 2 w 3"/>
              <a:gd name="T91" fmla="*/ 335 h 547"/>
              <a:gd name="T92" fmla="*/ 0 w 3"/>
              <a:gd name="T93" fmla="*/ 266 h 547"/>
              <a:gd name="T94" fmla="*/ 3 w 3"/>
              <a:gd name="T95" fmla="*/ 292 h 547"/>
              <a:gd name="T96" fmla="*/ 0 w 3"/>
              <a:gd name="T97" fmla="*/ 291 h 547"/>
              <a:gd name="T98" fmla="*/ 3 w 3"/>
              <a:gd name="T99" fmla="*/ 222 h 547"/>
              <a:gd name="T100" fmla="*/ 1 w 3"/>
              <a:gd name="T101" fmla="*/ 250 h 547"/>
              <a:gd name="T102" fmla="*/ 0 w 3"/>
              <a:gd name="T103" fmla="*/ 180 h 547"/>
              <a:gd name="T104" fmla="*/ 3 w 3"/>
              <a:gd name="T105" fmla="*/ 207 h 547"/>
              <a:gd name="T106" fmla="*/ 0 w 3"/>
              <a:gd name="T107" fmla="*/ 206 h 547"/>
              <a:gd name="T108" fmla="*/ 3 w 3"/>
              <a:gd name="T109" fmla="*/ 138 h 547"/>
              <a:gd name="T110" fmla="*/ 1 w 3"/>
              <a:gd name="T111" fmla="*/ 165 h 547"/>
              <a:gd name="T112" fmla="*/ 0 w 3"/>
              <a:gd name="T113" fmla="*/ 95 h 547"/>
              <a:gd name="T114" fmla="*/ 3 w 3"/>
              <a:gd name="T115" fmla="*/ 122 h 547"/>
              <a:gd name="T116" fmla="*/ 0 w 3"/>
              <a:gd name="T117" fmla="*/ 122 h 547"/>
              <a:gd name="T118" fmla="*/ 3 w 3"/>
              <a:gd name="T119" fmla="*/ 53 h 547"/>
              <a:gd name="T120" fmla="*/ 0 w 3"/>
              <a:gd name="T121" fmla="*/ 80 h 547"/>
              <a:gd name="T122" fmla="*/ 1 w 3"/>
              <a:gd name="T123" fmla="*/ 10 h 547"/>
              <a:gd name="T124" fmla="*/ 2 w 3"/>
              <a:gd name="T125" fmla="*/ 3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7">
                <a:moveTo>
                  <a:pt x="3" y="1"/>
                </a:moveTo>
                <a:lnTo>
                  <a:pt x="3" y="26"/>
                </a:lnTo>
                <a:lnTo>
                  <a:pt x="3" y="27"/>
                </a:lnTo>
                <a:lnTo>
                  <a:pt x="3" y="28"/>
                </a:lnTo>
                <a:lnTo>
                  <a:pt x="2" y="28"/>
                </a:lnTo>
                <a:lnTo>
                  <a:pt x="1" y="28"/>
                </a:lnTo>
                <a:lnTo>
                  <a:pt x="1" y="28"/>
                </a:lnTo>
                <a:lnTo>
                  <a:pt x="0" y="28"/>
                </a:lnTo>
                <a:lnTo>
                  <a:pt x="0" y="27"/>
                </a:lnTo>
                <a:lnTo>
                  <a:pt x="0" y="26"/>
                </a:lnTo>
                <a:lnTo>
                  <a:pt x="0" y="1"/>
                </a:lnTo>
                <a:lnTo>
                  <a:pt x="0" y="1"/>
                </a:lnTo>
                <a:lnTo>
                  <a:pt x="0" y="0"/>
                </a:lnTo>
                <a:lnTo>
                  <a:pt x="1" y="0"/>
                </a:lnTo>
                <a:lnTo>
                  <a:pt x="1" y="0"/>
                </a:lnTo>
                <a:lnTo>
                  <a:pt x="2" y="0"/>
                </a:lnTo>
                <a:lnTo>
                  <a:pt x="3" y="0"/>
                </a:lnTo>
                <a:lnTo>
                  <a:pt x="3" y="1"/>
                </a:lnTo>
                <a:lnTo>
                  <a:pt x="3" y="1"/>
                </a:lnTo>
                <a:lnTo>
                  <a:pt x="3" y="1"/>
                </a:lnTo>
                <a:close/>
                <a:moveTo>
                  <a:pt x="3" y="44"/>
                </a:moveTo>
                <a:lnTo>
                  <a:pt x="3" y="69"/>
                </a:lnTo>
                <a:lnTo>
                  <a:pt x="3" y="69"/>
                </a:lnTo>
                <a:lnTo>
                  <a:pt x="3" y="70"/>
                </a:lnTo>
                <a:lnTo>
                  <a:pt x="2" y="70"/>
                </a:lnTo>
                <a:lnTo>
                  <a:pt x="1" y="71"/>
                </a:lnTo>
                <a:lnTo>
                  <a:pt x="1" y="70"/>
                </a:lnTo>
                <a:lnTo>
                  <a:pt x="0" y="70"/>
                </a:lnTo>
                <a:lnTo>
                  <a:pt x="0" y="69"/>
                </a:lnTo>
                <a:lnTo>
                  <a:pt x="0" y="69"/>
                </a:lnTo>
                <a:lnTo>
                  <a:pt x="0" y="44"/>
                </a:lnTo>
                <a:lnTo>
                  <a:pt x="0" y="43"/>
                </a:lnTo>
                <a:lnTo>
                  <a:pt x="0" y="43"/>
                </a:lnTo>
                <a:lnTo>
                  <a:pt x="1" y="42"/>
                </a:lnTo>
                <a:lnTo>
                  <a:pt x="1" y="42"/>
                </a:lnTo>
                <a:lnTo>
                  <a:pt x="2" y="42"/>
                </a:lnTo>
                <a:lnTo>
                  <a:pt x="3" y="43"/>
                </a:lnTo>
                <a:lnTo>
                  <a:pt x="3" y="43"/>
                </a:lnTo>
                <a:lnTo>
                  <a:pt x="3" y="44"/>
                </a:lnTo>
                <a:lnTo>
                  <a:pt x="3" y="44"/>
                </a:lnTo>
                <a:close/>
                <a:moveTo>
                  <a:pt x="3" y="86"/>
                </a:moveTo>
                <a:lnTo>
                  <a:pt x="3" y="111"/>
                </a:lnTo>
                <a:lnTo>
                  <a:pt x="3" y="112"/>
                </a:lnTo>
                <a:lnTo>
                  <a:pt x="3" y="112"/>
                </a:lnTo>
                <a:lnTo>
                  <a:pt x="2" y="113"/>
                </a:lnTo>
                <a:lnTo>
                  <a:pt x="1" y="113"/>
                </a:lnTo>
                <a:lnTo>
                  <a:pt x="1" y="113"/>
                </a:lnTo>
                <a:lnTo>
                  <a:pt x="0" y="112"/>
                </a:lnTo>
                <a:lnTo>
                  <a:pt x="0" y="112"/>
                </a:lnTo>
                <a:lnTo>
                  <a:pt x="0" y="111"/>
                </a:lnTo>
                <a:lnTo>
                  <a:pt x="0" y="86"/>
                </a:lnTo>
                <a:lnTo>
                  <a:pt x="0" y="86"/>
                </a:lnTo>
                <a:lnTo>
                  <a:pt x="0" y="85"/>
                </a:lnTo>
                <a:lnTo>
                  <a:pt x="1" y="85"/>
                </a:lnTo>
                <a:lnTo>
                  <a:pt x="1" y="85"/>
                </a:lnTo>
                <a:lnTo>
                  <a:pt x="2" y="85"/>
                </a:lnTo>
                <a:lnTo>
                  <a:pt x="3" y="85"/>
                </a:lnTo>
                <a:lnTo>
                  <a:pt x="3" y="86"/>
                </a:lnTo>
                <a:lnTo>
                  <a:pt x="3" y="86"/>
                </a:lnTo>
                <a:lnTo>
                  <a:pt x="3" y="86"/>
                </a:lnTo>
                <a:close/>
                <a:moveTo>
                  <a:pt x="3" y="129"/>
                </a:moveTo>
                <a:lnTo>
                  <a:pt x="3" y="154"/>
                </a:lnTo>
                <a:lnTo>
                  <a:pt x="3" y="154"/>
                </a:lnTo>
                <a:lnTo>
                  <a:pt x="3" y="155"/>
                </a:lnTo>
                <a:lnTo>
                  <a:pt x="2" y="155"/>
                </a:lnTo>
                <a:lnTo>
                  <a:pt x="1" y="155"/>
                </a:lnTo>
                <a:lnTo>
                  <a:pt x="1" y="155"/>
                </a:lnTo>
                <a:lnTo>
                  <a:pt x="0" y="155"/>
                </a:lnTo>
                <a:lnTo>
                  <a:pt x="0" y="154"/>
                </a:lnTo>
                <a:lnTo>
                  <a:pt x="0" y="154"/>
                </a:lnTo>
                <a:lnTo>
                  <a:pt x="0" y="129"/>
                </a:lnTo>
                <a:lnTo>
                  <a:pt x="0" y="128"/>
                </a:lnTo>
                <a:lnTo>
                  <a:pt x="0" y="127"/>
                </a:lnTo>
                <a:lnTo>
                  <a:pt x="1" y="127"/>
                </a:lnTo>
                <a:lnTo>
                  <a:pt x="1" y="127"/>
                </a:lnTo>
                <a:lnTo>
                  <a:pt x="2" y="127"/>
                </a:lnTo>
                <a:lnTo>
                  <a:pt x="3" y="127"/>
                </a:lnTo>
                <a:lnTo>
                  <a:pt x="3" y="128"/>
                </a:lnTo>
                <a:lnTo>
                  <a:pt x="3" y="129"/>
                </a:lnTo>
                <a:lnTo>
                  <a:pt x="3" y="129"/>
                </a:lnTo>
                <a:close/>
                <a:moveTo>
                  <a:pt x="3" y="171"/>
                </a:moveTo>
                <a:lnTo>
                  <a:pt x="3" y="196"/>
                </a:lnTo>
                <a:lnTo>
                  <a:pt x="3" y="197"/>
                </a:lnTo>
                <a:lnTo>
                  <a:pt x="3" y="197"/>
                </a:lnTo>
                <a:lnTo>
                  <a:pt x="1" y="198"/>
                </a:lnTo>
                <a:lnTo>
                  <a:pt x="0" y="197"/>
                </a:lnTo>
                <a:lnTo>
                  <a:pt x="0" y="197"/>
                </a:lnTo>
                <a:lnTo>
                  <a:pt x="0" y="196"/>
                </a:lnTo>
                <a:lnTo>
                  <a:pt x="0" y="171"/>
                </a:lnTo>
                <a:lnTo>
                  <a:pt x="0" y="170"/>
                </a:lnTo>
                <a:lnTo>
                  <a:pt x="0" y="170"/>
                </a:lnTo>
                <a:lnTo>
                  <a:pt x="1" y="169"/>
                </a:lnTo>
                <a:lnTo>
                  <a:pt x="1" y="169"/>
                </a:lnTo>
                <a:lnTo>
                  <a:pt x="2" y="169"/>
                </a:lnTo>
                <a:lnTo>
                  <a:pt x="3" y="170"/>
                </a:lnTo>
                <a:lnTo>
                  <a:pt x="3" y="170"/>
                </a:lnTo>
                <a:lnTo>
                  <a:pt x="3" y="171"/>
                </a:lnTo>
                <a:lnTo>
                  <a:pt x="3" y="171"/>
                </a:lnTo>
                <a:close/>
                <a:moveTo>
                  <a:pt x="3" y="214"/>
                </a:moveTo>
                <a:lnTo>
                  <a:pt x="3" y="239"/>
                </a:lnTo>
                <a:lnTo>
                  <a:pt x="3" y="239"/>
                </a:lnTo>
                <a:lnTo>
                  <a:pt x="3" y="240"/>
                </a:lnTo>
                <a:lnTo>
                  <a:pt x="2" y="240"/>
                </a:lnTo>
                <a:lnTo>
                  <a:pt x="1" y="240"/>
                </a:lnTo>
                <a:lnTo>
                  <a:pt x="1" y="240"/>
                </a:lnTo>
                <a:lnTo>
                  <a:pt x="0" y="240"/>
                </a:lnTo>
                <a:lnTo>
                  <a:pt x="0" y="239"/>
                </a:lnTo>
                <a:lnTo>
                  <a:pt x="0" y="239"/>
                </a:lnTo>
                <a:lnTo>
                  <a:pt x="0" y="214"/>
                </a:lnTo>
                <a:lnTo>
                  <a:pt x="0" y="213"/>
                </a:lnTo>
                <a:lnTo>
                  <a:pt x="0" y="212"/>
                </a:lnTo>
                <a:lnTo>
                  <a:pt x="1" y="212"/>
                </a:lnTo>
                <a:lnTo>
                  <a:pt x="1" y="212"/>
                </a:lnTo>
                <a:lnTo>
                  <a:pt x="2" y="212"/>
                </a:lnTo>
                <a:lnTo>
                  <a:pt x="3" y="212"/>
                </a:lnTo>
                <a:lnTo>
                  <a:pt x="3" y="213"/>
                </a:lnTo>
                <a:lnTo>
                  <a:pt x="3" y="214"/>
                </a:lnTo>
                <a:lnTo>
                  <a:pt x="3" y="214"/>
                </a:lnTo>
                <a:close/>
                <a:moveTo>
                  <a:pt x="3" y="256"/>
                </a:moveTo>
                <a:lnTo>
                  <a:pt x="3" y="281"/>
                </a:lnTo>
                <a:lnTo>
                  <a:pt x="3" y="281"/>
                </a:lnTo>
                <a:lnTo>
                  <a:pt x="3" y="282"/>
                </a:lnTo>
                <a:lnTo>
                  <a:pt x="2" y="282"/>
                </a:lnTo>
                <a:lnTo>
                  <a:pt x="1" y="283"/>
                </a:lnTo>
                <a:lnTo>
                  <a:pt x="1" y="282"/>
                </a:lnTo>
                <a:lnTo>
                  <a:pt x="0" y="282"/>
                </a:lnTo>
                <a:lnTo>
                  <a:pt x="0" y="281"/>
                </a:lnTo>
                <a:lnTo>
                  <a:pt x="0" y="281"/>
                </a:lnTo>
                <a:lnTo>
                  <a:pt x="0" y="256"/>
                </a:lnTo>
                <a:lnTo>
                  <a:pt x="0" y="255"/>
                </a:lnTo>
                <a:lnTo>
                  <a:pt x="0" y="255"/>
                </a:lnTo>
                <a:lnTo>
                  <a:pt x="1" y="254"/>
                </a:lnTo>
                <a:lnTo>
                  <a:pt x="1" y="254"/>
                </a:lnTo>
                <a:lnTo>
                  <a:pt x="2" y="254"/>
                </a:lnTo>
                <a:lnTo>
                  <a:pt x="3" y="255"/>
                </a:lnTo>
                <a:lnTo>
                  <a:pt x="3" y="255"/>
                </a:lnTo>
                <a:lnTo>
                  <a:pt x="3" y="256"/>
                </a:lnTo>
                <a:lnTo>
                  <a:pt x="3" y="256"/>
                </a:lnTo>
                <a:close/>
                <a:moveTo>
                  <a:pt x="3" y="298"/>
                </a:moveTo>
                <a:lnTo>
                  <a:pt x="3" y="323"/>
                </a:lnTo>
                <a:lnTo>
                  <a:pt x="3" y="324"/>
                </a:lnTo>
                <a:lnTo>
                  <a:pt x="3" y="324"/>
                </a:lnTo>
                <a:lnTo>
                  <a:pt x="2" y="325"/>
                </a:lnTo>
                <a:lnTo>
                  <a:pt x="1" y="325"/>
                </a:lnTo>
                <a:lnTo>
                  <a:pt x="1" y="325"/>
                </a:lnTo>
                <a:lnTo>
                  <a:pt x="0" y="324"/>
                </a:lnTo>
                <a:lnTo>
                  <a:pt x="0" y="324"/>
                </a:lnTo>
                <a:lnTo>
                  <a:pt x="0" y="323"/>
                </a:lnTo>
                <a:lnTo>
                  <a:pt x="0" y="298"/>
                </a:lnTo>
                <a:lnTo>
                  <a:pt x="0" y="298"/>
                </a:lnTo>
                <a:lnTo>
                  <a:pt x="0" y="297"/>
                </a:lnTo>
                <a:lnTo>
                  <a:pt x="1" y="297"/>
                </a:lnTo>
                <a:lnTo>
                  <a:pt x="1" y="297"/>
                </a:lnTo>
                <a:lnTo>
                  <a:pt x="2" y="297"/>
                </a:lnTo>
                <a:lnTo>
                  <a:pt x="3" y="297"/>
                </a:lnTo>
                <a:lnTo>
                  <a:pt x="3" y="298"/>
                </a:lnTo>
                <a:lnTo>
                  <a:pt x="3" y="298"/>
                </a:lnTo>
                <a:lnTo>
                  <a:pt x="3" y="298"/>
                </a:lnTo>
                <a:close/>
                <a:moveTo>
                  <a:pt x="3" y="341"/>
                </a:moveTo>
                <a:lnTo>
                  <a:pt x="3" y="366"/>
                </a:lnTo>
                <a:lnTo>
                  <a:pt x="3" y="366"/>
                </a:lnTo>
                <a:lnTo>
                  <a:pt x="3" y="367"/>
                </a:lnTo>
                <a:lnTo>
                  <a:pt x="2" y="367"/>
                </a:lnTo>
                <a:lnTo>
                  <a:pt x="1" y="367"/>
                </a:lnTo>
                <a:lnTo>
                  <a:pt x="1" y="367"/>
                </a:lnTo>
                <a:lnTo>
                  <a:pt x="0" y="367"/>
                </a:lnTo>
                <a:lnTo>
                  <a:pt x="0" y="366"/>
                </a:lnTo>
                <a:lnTo>
                  <a:pt x="0" y="366"/>
                </a:lnTo>
                <a:lnTo>
                  <a:pt x="0" y="341"/>
                </a:lnTo>
                <a:lnTo>
                  <a:pt x="0" y="340"/>
                </a:lnTo>
                <a:lnTo>
                  <a:pt x="0" y="339"/>
                </a:lnTo>
                <a:lnTo>
                  <a:pt x="1" y="339"/>
                </a:lnTo>
                <a:lnTo>
                  <a:pt x="1" y="339"/>
                </a:lnTo>
                <a:lnTo>
                  <a:pt x="2" y="339"/>
                </a:lnTo>
                <a:lnTo>
                  <a:pt x="3" y="339"/>
                </a:lnTo>
                <a:lnTo>
                  <a:pt x="3" y="340"/>
                </a:lnTo>
                <a:lnTo>
                  <a:pt x="3" y="341"/>
                </a:lnTo>
                <a:lnTo>
                  <a:pt x="3" y="341"/>
                </a:lnTo>
                <a:close/>
                <a:moveTo>
                  <a:pt x="3" y="383"/>
                </a:moveTo>
                <a:lnTo>
                  <a:pt x="3" y="408"/>
                </a:lnTo>
                <a:lnTo>
                  <a:pt x="3" y="409"/>
                </a:lnTo>
                <a:lnTo>
                  <a:pt x="3" y="409"/>
                </a:lnTo>
                <a:lnTo>
                  <a:pt x="2" y="410"/>
                </a:lnTo>
                <a:lnTo>
                  <a:pt x="1" y="410"/>
                </a:lnTo>
                <a:lnTo>
                  <a:pt x="1" y="410"/>
                </a:lnTo>
                <a:lnTo>
                  <a:pt x="0" y="409"/>
                </a:lnTo>
                <a:lnTo>
                  <a:pt x="0" y="409"/>
                </a:lnTo>
                <a:lnTo>
                  <a:pt x="0" y="408"/>
                </a:lnTo>
                <a:lnTo>
                  <a:pt x="0" y="383"/>
                </a:lnTo>
                <a:lnTo>
                  <a:pt x="0" y="382"/>
                </a:lnTo>
                <a:lnTo>
                  <a:pt x="0" y="382"/>
                </a:lnTo>
                <a:lnTo>
                  <a:pt x="1" y="382"/>
                </a:lnTo>
                <a:lnTo>
                  <a:pt x="3" y="382"/>
                </a:lnTo>
                <a:lnTo>
                  <a:pt x="3" y="382"/>
                </a:lnTo>
                <a:lnTo>
                  <a:pt x="3" y="383"/>
                </a:lnTo>
                <a:lnTo>
                  <a:pt x="3" y="383"/>
                </a:lnTo>
                <a:close/>
                <a:moveTo>
                  <a:pt x="3" y="426"/>
                </a:moveTo>
                <a:lnTo>
                  <a:pt x="3" y="451"/>
                </a:lnTo>
                <a:lnTo>
                  <a:pt x="3" y="451"/>
                </a:lnTo>
                <a:lnTo>
                  <a:pt x="3" y="452"/>
                </a:lnTo>
                <a:lnTo>
                  <a:pt x="2" y="452"/>
                </a:lnTo>
                <a:lnTo>
                  <a:pt x="1" y="452"/>
                </a:lnTo>
                <a:lnTo>
                  <a:pt x="1" y="452"/>
                </a:lnTo>
                <a:lnTo>
                  <a:pt x="0" y="452"/>
                </a:lnTo>
                <a:lnTo>
                  <a:pt x="0" y="451"/>
                </a:lnTo>
                <a:lnTo>
                  <a:pt x="0" y="451"/>
                </a:lnTo>
                <a:lnTo>
                  <a:pt x="0" y="426"/>
                </a:lnTo>
                <a:lnTo>
                  <a:pt x="0" y="425"/>
                </a:lnTo>
                <a:lnTo>
                  <a:pt x="0" y="424"/>
                </a:lnTo>
                <a:lnTo>
                  <a:pt x="1" y="424"/>
                </a:lnTo>
                <a:lnTo>
                  <a:pt x="1" y="424"/>
                </a:lnTo>
                <a:lnTo>
                  <a:pt x="2" y="424"/>
                </a:lnTo>
                <a:lnTo>
                  <a:pt x="3" y="424"/>
                </a:lnTo>
                <a:lnTo>
                  <a:pt x="3" y="425"/>
                </a:lnTo>
                <a:lnTo>
                  <a:pt x="3" y="426"/>
                </a:lnTo>
                <a:lnTo>
                  <a:pt x="3" y="426"/>
                </a:lnTo>
                <a:close/>
                <a:moveTo>
                  <a:pt x="3" y="468"/>
                </a:moveTo>
                <a:lnTo>
                  <a:pt x="3" y="493"/>
                </a:lnTo>
                <a:lnTo>
                  <a:pt x="3" y="493"/>
                </a:lnTo>
                <a:lnTo>
                  <a:pt x="3" y="494"/>
                </a:lnTo>
                <a:lnTo>
                  <a:pt x="2" y="494"/>
                </a:lnTo>
                <a:lnTo>
                  <a:pt x="1" y="495"/>
                </a:lnTo>
                <a:lnTo>
                  <a:pt x="1" y="494"/>
                </a:lnTo>
                <a:lnTo>
                  <a:pt x="0" y="494"/>
                </a:lnTo>
                <a:lnTo>
                  <a:pt x="0" y="493"/>
                </a:lnTo>
                <a:lnTo>
                  <a:pt x="0" y="493"/>
                </a:lnTo>
                <a:lnTo>
                  <a:pt x="0" y="468"/>
                </a:lnTo>
                <a:lnTo>
                  <a:pt x="0" y="467"/>
                </a:lnTo>
                <a:lnTo>
                  <a:pt x="0" y="467"/>
                </a:lnTo>
                <a:lnTo>
                  <a:pt x="1" y="466"/>
                </a:lnTo>
                <a:lnTo>
                  <a:pt x="1" y="466"/>
                </a:lnTo>
                <a:lnTo>
                  <a:pt x="2" y="466"/>
                </a:lnTo>
                <a:lnTo>
                  <a:pt x="3" y="467"/>
                </a:lnTo>
                <a:lnTo>
                  <a:pt x="3" y="467"/>
                </a:lnTo>
                <a:lnTo>
                  <a:pt x="3" y="468"/>
                </a:lnTo>
                <a:lnTo>
                  <a:pt x="3" y="468"/>
                </a:lnTo>
                <a:close/>
                <a:moveTo>
                  <a:pt x="3" y="510"/>
                </a:moveTo>
                <a:lnTo>
                  <a:pt x="3" y="535"/>
                </a:lnTo>
                <a:lnTo>
                  <a:pt x="3" y="536"/>
                </a:lnTo>
                <a:lnTo>
                  <a:pt x="3" y="537"/>
                </a:lnTo>
                <a:lnTo>
                  <a:pt x="2" y="537"/>
                </a:lnTo>
                <a:lnTo>
                  <a:pt x="1" y="537"/>
                </a:lnTo>
                <a:lnTo>
                  <a:pt x="1" y="537"/>
                </a:lnTo>
                <a:lnTo>
                  <a:pt x="0" y="537"/>
                </a:lnTo>
                <a:lnTo>
                  <a:pt x="0" y="536"/>
                </a:lnTo>
                <a:lnTo>
                  <a:pt x="0" y="535"/>
                </a:lnTo>
                <a:lnTo>
                  <a:pt x="0" y="510"/>
                </a:lnTo>
                <a:lnTo>
                  <a:pt x="0" y="510"/>
                </a:lnTo>
                <a:lnTo>
                  <a:pt x="0" y="509"/>
                </a:lnTo>
                <a:lnTo>
                  <a:pt x="1" y="509"/>
                </a:lnTo>
                <a:lnTo>
                  <a:pt x="1" y="509"/>
                </a:lnTo>
                <a:lnTo>
                  <a:pt x="2" y="509"/>
                </a:lnTo>
                <a:lnTo>
                  <a:pt x="3" y="509"/>
                </a:lnTo>
                <a:lnTo>
                  <a:pt x="3" y="510"/>
                </a:lnTo>
                <a:lnTo>
                  <a:pt x="3" y="510"/>
                </a:lnTo>
                <a:lnTo>
                  <a:pt x="3" y="510"/>
                </a:lnTo>
                <a:close/>
                <a:moveTo>
                  <a:pt x="0" y="546"/>
                </a:moveTo>
                <a:lnTo>
                  <a:pt x="0" y="521"/>
                </a:lnTo>
                <a:lnTo>
                  <a:pt x="0" y="520"/>
                </a:lnTo>
                <a:lnTo>
                  <a:pt x="0" y="519"/>
                </a:lnTo>
                <a:lnTo>
                  <a:pt x="1" y="519"/>
                </a:lnTo>
                <a:lnTo>
                  <a:pt x="1" y="519"/>
                </a:lnTo>
                <a:lnTo>
                  <a:pt x="2" y="519"/>
                </a:lnTo>
                <a:lnTo>
                  <a:pt x="3" y="519"/>
                </a:lnTo>
                <a:lnTo>
                  <a:pt x="3" y="520"/>
                </a:lnTo>
                <a:lnTo>
                  <a:pt x="3" y="521"/>
                </a:lnTo>
                <a:lnTo>
                  <a:pt x="3" y="546"/>
                </a:lnTo>
                <a:lnTo>
                  <a:pt x="3" y="546"/>
                </a:lnTo>
                <a:lnTo>
                  <a:pt x="3" y="547"/>
                </a:lnTo>
                <a:lnTo>
                  <a:pt x="1" y="547"/>
                </a:lnTo>
                <a:lnTo>
                  <a:pt x="0" y="547"/>
                </a:lnTo>
                <a:lnTo>
                  <a:pt x="0" y="546"/>
                </a:lnTo>
                <a:lnTo>
                  <a:pt x="0" y="546"/>
                </a:lnTo>
                <a:lnTo>
                  <a:pt x="0" y="546"/>
                </a:lnTo>
                <a:close/>
                <a:moveTo>
                  <a:pt x="0" y="503"/>
                </a:moveTo>
                <a:lnTo>
                  <a:pt x="0" y="478"/>
                </a:lnTo>
                <a:lnTo>
                  <a:pt x="0" y="477"/>
                </a:lnTo>
                <a:lnTo>
                  <a:pt x="0" y="477"/>
                </a:lnTo>
                <a:lnTo>
                  <a:pt x="1" y="477"/>
                </a:lnTo>
                <a:lnTo>
                  <a:pt x="1" y="477"/>
                </a:lnTo>
                <a:lnTo>
                  <a:pt x="2" y="477"/>
                </a:lnTo>
                <a:lnTo>
                  <a:pt x="3" y="477"/>
                </a:lnTo>
                <a:lnTo>
                  <a:pt x="3" y="477"/>
                </a:lnTo>
                <a:lnTo>
                  <a:pt x="3" y="478"/>
                </a:lnTo>
                <a:lnTo>
                  <a:pt x="3" y="503"/>
                </a:lnTo>
                <a:lnTo>
                  <a:pt x="3" y="504"/>
                </a:lnTo>
                <a:lnTo>
                  <a:pt x="3" y="504"/>
                </a:lnTo>
                <a:lnTo>
                  <a:pt x="2" y="505"/>
                </a:lnTo>
                <a:lnTo>
                  <a:pt x="1" y="505"/>
                </a:lnTo>
                <a:lnTo>
                  <a:pt x="1" y="505"/>
                </a:lnTo>
                <a:lnTo>
                  <a:pt x="0" y="504"/>
                </a:lnTo>
                <a:lnTo>
                  <a:pt x="0" y="504"/>
                </a:lnTo>
                <a:lnTo>
                  <a:pt x="0" y="503"/>
                </a:lnTo>
                <a:lnTo>
                  <a:pt x="0" y="503"/>
                </a:lnTo>
                <a:close/>
                <a:moveTo>
                  <a:pt x="0" y="461"/>
                </a:moveTo>
                <a:lnTo>
                  <a:pt x="0" y="436"/>
                </a:lnTo>
                <a:lnTo>
                  <a:pt x="0" y="435"/>
                </a:lnTo>
                <a:lnTo>
                  <a:pt x="0" y="435"/>
                </a:lnTo>
                <a:lnTo>
                  <a:pt x="1" y="434"/>
                </a:lnTo>
                <a:lnTo>
                  <a:pt x="1" y="434"/>
                </a:lnTo>
                <a:lnTo>
                  <a:pt x="2" y="434"/>
                </a:lnTo>
                <a:lnTo>
                  <a:pt x="3" y="435"/>
                </a:lnTo>
                <a:lnTo>
                  <a:pt x="3" y="435"/>
                </a:lnTo>
                <a:lnTo>
                  <a:pt x="3" y="436"/>
                </a:lnTo>
                <a:lnTo>
                  <a:pt x="3" y="461"/>
                </a:lnTo>
                <a:lnTo>
                  <a:pt x="3" y="461"/>
                </a:lnTo>
                <a:lnTo>
                  <a:pt x="3" y="462"/>
                </a:lnTo>
                <a:lnTo>
                  <a:pt x="2" y="462"/>
                </a:lnTo>
                <a:lnTo>
                  <a:pt x="1" y="462"/>
                </a:lnTo>
                <a:lnTo>
                  <a:pt x="1" y="462"/>
                </a:lnTo>
                <a:lnTo>
                  <a:pt x="0" y="462"/>
                </a:lnTo>
                <a:lnTo>
                  <a:pt x="0" y="461"/>
                </a:lnTo>
                <a:lnTo>
                  <a:pt x="0" y="461"/>
                </a:lnTo>
                <a:lnTo>
                  <a:pt x="0" y="461"/>
                </a:lnTo>
                <a:close/>
                <a:moveTo>
                  <a:pt x="0" y="418"/>
                </a:moveTo>
                <a:lnTo>
                  <a:pt x="0" y="393"/>
                </a:lnTo>
                <a:lnTo>
                  <a:pt x="0" y="393"/>
                </a:lnTo>
                <a:lnTo>
                  <a:pt x="0" y="392"/>
                </a:lnTo>
                <a:lnTo>
                  <a:pt x="1" y="392"/>
                </a:lnTo>
                <a:lnTo>
                  <a:pt x="1" y="392"/>
                </a:lnTo>
                <a:lnTo>
                  <a:pt x="2" y="392"/>
                </a:lnTo>
                <a:lnTo>
                  <a:pt x="3" y="392"/>
                </a:lnTo>
                <a:lnTo>
                  <a:pt x="3" y="393"/>
                </a:lnTo>
                <a:lnTo>
                  <a:pt x="3" y="393"/>
                </a:lnTo>
                <a:lnTo>
                  <a:pt x="3" y="418"/>
                </a:lnTo>
                <a:lnTo>
                  <a:pt x="3" y="419"/>
                </a:lnTo>
                <a:lnTo>
                  <a:pt x="3" y="420"/>
                </a:lnTo>
                <a:lnTo>
                  <a:pt x="2" y="420"/>
                </a:lnTo>
                <a:lnTo>
                  <a:pt x="1" y="420"/>
                </a:lnTo>
                <a:lnTo>
                  <a:pt x="1" y="420"/>
                </a:lnTo>
                <a:lnTo>
                  <a:pt x="0" y="420"/>
                </a:lnTo>
                <a:lnTo>
                  <a:pt x="0" y="419"/>
                </a:lnTo>
                <a:lnTo>
                  <a:pt x="0" y="418"/>
                </a:lnTo>
                <a:lnTo>
                  <a:pt x="0" y="418"/>
                </a:lnTo>
                <a:close/>
                <a:moveTo>
                  <a:pt x="0" y="376"/>
                </a:moveTo>
                <a:lnTo>
                  <a:pt x="0" y="351"/>
                </a:lnTo>
                <a:lnTo>
                  <a:pt x="0" y="350"/>
                </a:lnTo>
                <a:lnTo>
                  <a:pt x="0" y="350"/>
                </a:lnTo>
                <a:lnTo>
                  <a:pt x="1" y="349"/>
                </a:lnTo>
                <a:lnTo>
                  <a:pt x="1" y="349"/>
                </a:lnTo>
                <a:lnTo>
                  <a:pt x="2" y="349"/>
                </a:lnTo>
                <a:lnTo>
                  <a:pt x="3" y="350"/>
                </a:lnTo>
                <a:lnTo>
                  <a:pt x="3" y="350"/>
                </a:lnTo>
                <a:lnTo>
                  <a:pt x="3" y="351"/>
                </a:lnTo>
                <a:lnTo>
                  <a:pt x="3" y="376"/>
                </a:lnTo>
                <a:lnTo>
                  <a:pt x="3" y="376"/>
                </a:lnTo>
                <a:lnTo>
                  <a:pt x="3" y="377"/>
                </a:lnTo>
                <a:lnTo>
                  <a:pt x="2" y="377"/>
                </a:lnTo>
                <a:lnTo>
                  <a:pt x="1" y="378"/>
                </a:lnTo>
                <a:lnTo>
                  <a:pt x="1" y="377"/>
                </a:lnTo>
                <a:lnTo>
                  <a:pt x="0" y="377"/>
                </a:lnTo>
                <a:lnTo>
                  <a:pt x="0" y="376"/>
                </a:lnTo>
                <a:lnTo>
                  <a:pt x="0" y="376"/>
                </a:lnTo>
                <a:lnTo>
                  <a:pt x="0" y="376"/>
                </a:lnTo>
                <a:close/>
                <a:moveTo>
                  <a:pt x="0" y="334"/>
                </a:moveTo>
                <a:lnTo>
                  <a:pt x="0" y="309"/>
                </a:lnTo>
                <a:lnTo>
                  <a:pt x="0" y="308"/>
                </a:lnTo>
                <a:lnTo>
                  <a:pt x="0" y="307"/>
                </a:lnTo>
                <a:lnTo>
                  <a:pt x="1" y="307"/>
                </a:lnTo>
                <a:lnTo>
                  <a:pt x="1" y="307"/>
                </a:lnTo>
                <a:lnTo>
                  <a:pt x="2" y="307"/>
                </a:lnTo>
                <a:lnTo>
                  <a:pt x="3" y="307"/>
                </a:lnTo>
                <a:lnTo>
                  <a:pt x="3" y="308"/>
                </a:lnTo>
                <a:lnTo>
                  <a:pt x="3" y="309"/>
                </a:lnTo>
                <a:lnTo>
                  <a:pt x="3" y="334"/>
                </a:lnTo>
                <a:lnTo>
                  <a:pt x="3" y="334"/>
                </a:lnTo>
                <a:lnTo>
                  <a:pt x="3" y="335"/>
                </a:lnTo>
                <a:lnTo>
                  <a:pt x="2" y="335"/>
                </a:lnTo>
                <a:lnTo>
                  <a:pt x="1" y="335"/>
                </a:lnTo>
                <a:lnTo>
                  <a:pt x="1" y="335"/>
                </a:lnTo>
                <a:lnTo>
                  <a:pt x="0" y="335"/>
                </a:lnTo>
                <a:lnTo>
                  <a:pt x="0" y="334"/>
                </a:lnTo>
                <a:lnTo>
                  <a:pt x="0" y="334"/>
                </a:lnTo>
                <a:lnTo>
                  <a:pt x="0" y="334"/>
                </a:lnTo>
                <a:close/>
                <a:moveTo>
                  <a:pt x="0" y="291"/>
                </a:moveTo>
                <a:lnTo>
                  <a:pt x="0" y="266"/>
                </a:lnTo>
                <a:lnTo>
                  <a:pt x="0" y="265"/>
                </a:lnTo>
                <a:lnTo>
                  <a:pt x="0" y="265"/>
                </a:lnTo>
                <a:lnTo>
                  <a:pt x="1" y="265"/>
                </a:lnTo>
                <a:lnTo>
                  <a:pt x="3" y="265"/>
                </a:lnTo>
                <a:lnTo>
                  <a:pt x="3" y="265"/>
                </a:lnTo>
                <a:lnTo>
                  <a:pt x="3" y="266"/>
                </a:lnTo>
                <a:lnTo>
                  <a:pt x="3" y="291"/>
                </a:lnTo>
                <a:lnTo>
                  <a:pt x="3" y="292"/>
                </a:lnTo>
                <a:lnTo>
                  <a:pt x="3" y="292"/>
                </a:lnTo>
                <a:lnTo>
                  <a:pt x="2" y="293"/>
                </a:lnTo>
                <a:lnTo>
                  <a:pt x="1" y="293"/>
                </a:lnTo>
                <a:lnTo>
                  <a:pt x="1" y="293"/>
                </a:lnTo>
                <a:lnTo>
                  <a:pt x="0" y="292"/>
                </a:lnTo>
                <a:lnTo>
                  <a:pt x="0" y="292"/>
                </a:lnTo>
                <a:lnTo>
                  <a:pt x="0" y="291"/>
                </a:lnTo>
                <a:lnTo>
                  <a:pt x="0" y="291"/>
                </a:lnTo>
                <a:close/>
                <a:moveTo>
                  <a:pt x="0" y="249"/>
                </a:moveTo>
                <a:lnTo>
                  <a:pt x="0" y="224"/>
                </a:lnTo>
                <a:lnTo>
                  <a:pt x="0" y="223"/>
                </a:lnTo>
                <a:lnTo>
                  <a:pt x="0" y="222"/>
                </a:lnTo>
                <a:lnTo>
                  <a:pt x="1" y="222"/>
                </a:lnTo>
                <a:lnTo>
                  <a:pt x="1" y="222"/>
                </a:lnTo>
                <a:lnTo>
                  <a:pt x="2" y="222"/>
                </a:lnTo>
                <a:lnTo>
                  <a:pt x="3" y="222"/>
                </a:lnTo>
                <a:lnTo>
                  <a:pt x="3" y="223"/>
                </a:lnTo>
                <a:lnTo>
                  <a:pt x="3" y="224"/>
                </a:lnTo>
                <a:lnTo>
                  <a:pt x="3" y="249"/>
                </a:lnTo>
                <a:lnTo>
                  <a:pt x="3" y="249"/>
                </a:lnTo>
                <a:lnTo>
                  <a:pt x="3" y="250"/>
                </a:lnTo>
                <a:lnTo>
                  <a:pt x="2" y="250"/>
                </a:lnTo>
                <a:lnTo>
                  <a:pt x="1" y="250"/>
                </a:lnTo>
                <a:lnTo>
                  <a:pt x="1" y="250"/>
                </a:lnTo>
                <a:lnTo>
                  <a:pt x="0" y="250"/>
                </a:lnTo>
                <a:lnTo>
                  <a:pt x="0" y="249"/>
                </a:lnTo>
                <a:lnTo>
                  <a:pt x="0" y="249"/>
                </a:lnTo>
                <a:lnTo>
                  <a:pt x="0" y="249"/>
                </a:lnTo>
                <a:close/>
                <a:moveTo>
                  <a:pt x="0" y="206"/>
                </a:moveTo>
                <a:lnTo>
                  <a:pt x="0" y="181"/>
                </a:lnTo>
                <a:lnTo>
                  <a:pt x="0" y="181"/>
                </a:lnTo>
                <a:lnTo>
                  <a:pt x="0" y="180"/>
                </a:lnTo>
                <a:lnTo>
                  <a:pt x="1" y="180"/>
                </a:lnTo>
                <a:lnTo>
                  <a:pt x="1" y="180"/>
                </a:lnTo>
                <a:lnTo>
                  <a:pt x="2" y="180"/>
                </a:lnTo>
                <a:lnTo>
                  <a:pt x="3" y="180"/>
                </a:lnTo>
                <a:lnTo>
                  <a:pt x="3" y="181"/>
                </a:lnTo>
                <a:lnTo>
                  <a:pt x="3" y="181"/>
                </a:lnTo>
                <a:lnTo>
                  <a:pt x="3" y="206"/>
                </a:lnTo>
                <a:lnTo>
                  <a:pt x="3" y="207"/>
                </a:lnTo>
                <a:lnTo>
                  <a:pt x="3" y="207"/>
                </a:lnTo>
                <a:lnTo>
                  <a:pt x="2" y="208"/>
                </a:lnTo>
                <a:lnTo>
                  <a:pt x="1" y="208"/>
                </a:lnTo>
                <a:lnTo>
                  <a:pt x="1" y="208"/>
                </a:lnTo>
                <a:lnTo>
                  <a:pt x="0" y="207"/>
                </a:lnTo>
                <a:lnTo>
                  <a:pt x="0" y="207"/>
                </a:lnTo>
                <a:lnTo>
                  <a:pt x="0" y="206"/>
                </a:lnTo>
                <a:lnTo>
                  <a:pt x="0" y="206"/>
                </a:lnTo>
                <a:close/>
                <a:moveTo>
                  <a:pt x="0" y="164"/>
                </a:moveTo>
                <a:lnTo>
                  <a:pt x="0" y="139"/>
                </a:lnTo>
                <a:lnTo>
                  <a:pt x="0" y="138"/>
                </a:lnTo>
                <a:lnTo>
                  <a:pt x="0" y="138"/>
                </a:lnTo>
                <a:lnTo>
                  <a:pt x="1" y="137"/>
                </a:lnTo>
                <a:lnTo>
                  <a:pt x="1" y="137"/>
                </a:lnTo>
                <a:lnTo>
                  <a:pt x="2" y="137"/>
                </a:lnTo>
                <a:lnTo>
                  <a:pt x="3" y="138"/>
                </a:lnTo>
                <a:lnTo>
                  <a:pt x="3" y="138"/>
                </a:lnTo>
                <a:lnTo>
                  <a:pt x="3" y="139"/>
                </a:lnTo>
                <a:lnTo>
                  <a:pt x="3" y="164"/>
                </a:lnTo>
                <a:lnTo>
                  <a:pt x="3" y="164"/>
                </a:lnTo>
                <a:lnTo>
                  <a:pt x="3" y="165"/>
                </a:lnTo>
                <a:lnTo>
                  <a:pt x="2" y="165"/>
                </a:lnTo>
                <a:lnTo>
                  <a:pt x="1" y="166"/>
                </a:lnTo>
                <a:lnTo>
                  <a:pt x="1" y="165"/>
                </a:lnTo>
                <a:lnTo>
                  <a:pt x="0" y="165"/>
                </a:lnTo>
                <a:lnTo>
                  <a:pt x="0" y="164"/>
                </a:lnTo>
                <a:lnTo>
                  <a:pt x="0" y="164"/>
                </a:lnTo>
                <a:lnTo>
                  <a:pt x="0" y="164"/>
                </a:lnTo>
                <a:close/>
                <a:moveTo>
                  <a:pt x="0" y="122"/>
                </a:moveTo>
                <a:lnTo>
                  <a:pt x="0" y="97"/>
                </a:lnTo>
                <a:lnTo>
                  <a:pt x="0" y="96"/>
                </a:lnTo>
                <a:lnTo>
                  <a:pt x="0" y="95"/>
                </a:lnTo>
                <a:lnTo>
                  <a:pt x="1" y="95"/>
                </a:lnTo>
                <a:lnTo>
                  <a:pt x="1" y="95"/>
                </a:lnTo>
                <a:lnTo>
                  <a:pt x="2" y="95"/>
                </a:lnTo>
                <a:lnTo>
                  <a:pt x="3" y="95"/>
                </a:lnTo>
                <a:lnTo>
                  <a:pt x="3" y="96"/>
                </a:lnTo>
                <a:lnTo>
                  <a:pt x="3" y="97"/>
                </a:lnTo>
                <a:lnTo>
                  <a:pt x="3" y="122"/>
                </a:lnTo>
                <a:lnTo>
                  <a:pt x="3" y="122"/>
                </a:lnTo>
                <a:lnTo>
                  <a:pt x="3" y="123"/>
                </a:lnTo>
                <a:lnTo>
                  <a:pt x="2" y="123"/>
                </a:lnTo>
                <a:lnTo>
                  <a:pt x="1" y="123"/>
                </a:lnTo>
                <a:lnTo>
                  <a:pt x="1" y="123"/>
                </a:lnTo>
                <a:lnTo>
                  <a:pt x="0" y="123"/>
                </a:lnTo>
                <a:lnTo>
                  <a:pt x="0" y="122"/>
                </a:lnTo>
                <a:lnTo>
                  <a:pt x="0" y="122"/>
                </a:lnTo>
                <a:lnTo>
                  <a:pt x="0" y="122"/>
                </a:lnTo>
                <a:close/>
                <a:moveTo>
                  <a:pt x="0" y="79"/>
                </a:moveTo>
                <a:lnTo>
                  <a:pt x="0" y="54"/>
                </a:lnTo>
                <a:lnTo>
                  <a:pt x="0" y="53"/>
                </a:lnTo>
                <a:lnTo>
                  <a:pt x="0" y="53"/>
                </a:lnTo>
                <a:lnTo>
                  <a:pt x="1" y="52"/>
                </a:lnTo>
                <a:lnTo>
                  <a:pt x="1" y="52"/>
                </a:lnTo>
                <a:lnTo>
                  <a:pt x="2" y="52"/>
                </a:lnTo>
                <a:lnTo>
                  <a:pt x="3" y="53"/>
                </a:lnTo>
                <a:lnTo>
                  <a:pt x="3" y="53"/>
                </a:lnTo>
                <a:lnTo>
                  <a:pt x="3" y="54"/>
                </a:lnTo>
                <a:lnTo>
                  <a:pt x="3" y="79"/>
                </a:lnTo>
                <a:lnTo>
                  <a:pt x="3" y="80"/>
                </a:lnTo>
                <a:lnTo>
                  <a:pt x="3" y="80"/>
                </a:lnTo>
                <a:lnTo>
                  <a:pt x="1" y="81"/>
                </a:lnTo>
                <a:lnTo>
                  <a:pt x="0" y="80"/>
                </a:lnTo>
                <a:lnTo>
                  <a:pt x="0" y="80"/>
                </a:lnTo>
                <a:lnTo>
                  <a:pt x="0" y="79"/>
                </a:lnTo>
                <a:lnTo>
                  <a:pt x="0" y="79"/>
                </a:lnTo>
                <a:close/>
                <a:moveTo>
                  <a:pt x="0" y="37"/>
                </a:moveTo>
                <a:lnTo>
                  <a:pt x="0" y="12"/>
                </a:lnTo>
                <a:lnTo>
                  <a:pt x="0" y="11"/>
                </a:lnTo>
                <a:lnTo>
                  <a:pt x="0" y="10"/>
                </a:lnTo>
                <a:lnTo>
                  <a:pt x="1" y="10"/>
                </a:lnTo>
                <a:lnTo>
                  <a:pt x="1" y="10"/>
                </a:lnTo>
                <a:lnTo>
                  <a:pt x="2" y="10"/>
                </a:lnTo>
                <a:lnTo>
                  <a:pt x="3" y="10"/>
                </a:lnTo>
                <a:lnTo>
                  <a:pt x="3" y="11"/>
                </a:lnTo>
                <a:lnTo>
                  <a:pt x="3" y="12"/>
                </a:lnTo>
                <a:lnTo>
                  <a:pt x="3" y="37"/>
                </a:lnTo>
                <a:lnTo>
                  <a:pt x="3" y="37"/>
                </a:lnTo>
                <a:lnTo>
                  <a:pt x="3" y="38"/>
                </a:lnTo>
                <a:lnTo>
                  <a:pt x="2" y="38"/>
                </a:lnTo>
                <a:lnTo>
                  <a:pt x="1" y="38"/>
                </a:lnTo>
                <a:lnTo>
                  <a:pt x="1" y="38"/>
                </a:lnTo>
                <a:lnTo>
                  <a:pt x="0" y="38"/>
                </a:lnTo>
                <a:lnTo>
                  <a:pt x="0" y="37"/>
                </a:lnTo>
                <a:lnTo>
                  <a:pt x="0" y="37"/>
                </a:lnTo>
                <a:lnTo>
                  <a:pt x="0" y="37"/>
                </a:lnTo>
                <a:close/>
              </a:path>
            </a:pathLst>
          </a:custGeom>
          <a:solidFill>
            <a:srgbClr val="000000"/>
          </a:solidFill>
          <a:ln w="25400">
            <a:solidFill>
              <a:srgbClr val="000000"/>
            </a:solidFill>
            <a:prstDash val="solid"/>
            <a:round/>
            <a:headEnd/>
            <a:tailEnd/>
          </a:ln>
        </p:spPr>
        <p:txBody>
          <a:bodyPr/>
          <a:lstStyle/>
          <a:p>
            <a:endParaRPr lang="en-US"/>
          </a:p>
        </p:txBody>
      </p:sp>
      <p:sp>
        <p:nvSpPr>
          <p:cNvPr id="303209" name="Freeform 105">
            <a:extLst>
              <a:ext uri="{FF2B5EF4-FFF2-40B4-BE49-F238E27FC236}">
                <a16:creationId xmlns:a16="http://schemas.microsoft.com/office/drawing/2014/main" id="{6B3549BE-8F90-8A48-B053-509666AF8A93}"/>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0" name="Freeform 106">
            <a:extLst>
              <a:ext uri="{FF2B5EF4-FFF2-40B4-BE49-F238E27FC236}">
                <a16:creationId xmlns:a16="http://schemas.microsoft.com/office/drawing/2014/main" id="{1CB25D07-F9CD-5848-A50C-521B9F8FA20D}"/>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1" name="Freeform 107">
            <a:extLst>
              <a:ext uri="{FF2B5EF4-FFF2-40B4-BE49-F238E27FC236}">
                <a16:creationId xmlns:a16="http://schemas.microsoft.com/office/drawing/2014/main" id="{13616429-DC1F-9A4F-B3F1-9B0183855DEA}"/>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2" name="Rectangle 108">
            <a:extLst>
              <a:ext uri="{FF2B5EF4-FFF2-40B4-BE49-F238E27FC236}">
                <a16:creationId xmlns:a16="http://schemas.microsoft.com/office/drawing/2014/main" id="{90C49D2A-38C6-9C4D-8D24-4C4EA4D2541F}"/>
              </a:ext>
            </a:extLst>
          </p:cNvPr>
          <p:cNvSpPr>
            <a:spLocks noChangeArrowheads="1"/>
          </p:cNvSpPr>
          <p:nvPr/>
        </p:nvSpPr>
        <p:spPr bwMode="auto">
          <a:xfrm>
            <a:off x="1944688" y="4649788"/>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13" name="Rectangle 109">
            <a:extLst>
              <a:ext uri="{FF2B5EF4-FFF2-40B4-BE49-F238E27FC236}">
                <a16:creationId xmlns:a16="http://schemas.microsoft.com/office/drawing/2014/main" id="{BDFB7818-AD84-6A4B-BF60-F0AB1287D899}"/>
              </a:ext>
            </a:extLst>
          </p:cNvPr>
          <p:cNvSpPr>
            <a:spLocks noChangeArrowheads="1"/>
          </p:cNvSpPr>
          <p:nvPr/>
        </p:nvSpPr>
        <p:spPr bwMode="auto">
          <a:xfrm>
            <a:off x="1639888" y="4649788"/>
            <a:ext cx="13192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14" name="Rectangle 110">
            <a:extLst>
              <a:ext uri="{FF2B5EF4-FFF2-40B4-BE49-F238E27FC236}">
                <a16:creationId xmlns:a16="http://schemas.microsoft.com/office/drawing/2014/main" id="{C0361DA6-BC6F-EC4B-99FB-599FF0737BEA}"/>
              </a:ext>
            </a:extLst>
          </p:cNvPr>
          <p:cNvSpPr>
            <a:spLocks noChangeArrowheads="1"/>
          </p:cNvSpPr>
          <p:nvPr/>
        </p:nvSpPr>
        <p:spPr bwMode="auto">
          <a:xfrm>
            <a:off x="2139950" y="4697413"/>
            <a:ext cx="254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oc :</a:t>
            </a:r>
            <a:endParaRPr lang="en-US" altLang="en-US" sz="2800" b="1">
              <a:solidFill>
                <a:schemeClr val="tx2"/>
              </a:solidFill>
              <a:latin typeface="Tahoma" panose="020B0604030504040204" pitchFamily="34" charset="0"/>
            </a:endParaRPr>
          </a:p>
        </p:txBody>
      </p:sp>
      <p:sp>
        <p:nvSpPr>
          <p:cNvPr id="303215" name="Rectangle 111">
            <a:extLst>
              <a:ext uri="{FF2B5EF4-FFF2-40B4-BE49-F238E27FC236}">
                <a16:creationId xmlns:a16="http://schemas.microsoft.com/office/drawing/2014/main" id="{EE73B64A-ADED-4944-83EE-59089C429414}"/>
              </a:ext>
            </a:extLst>
          </p:cNvPr>
          <p:cNvSpPr>
            <a:spLocks noChangeArrowheads="1"/>
          </p:cNvSpPr>
          <p:nvPr/>
        </p:nvSpPr>
        <p:spPr bwMode="auto">
          <a:xfrm>
            <a:off x="1893888" y="4865688"/>
            <a:ext cx="812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ObsControl</a:t>
            </a:r>
            <a:endParaRPr lang="en-US" altLang="en-US" sz="2800" b="1">
              <a:solidFill>
                <a:schemeClr val="tx2"/>
              </a:solidFill>
              <a:latin typeface="Tahoma" panose="020B0604030504040204" pitchFamily="34" charset="0"/>
            </a:endParaRPr>
          </a:p>
        </p:txBody>
      </p:sp>
      <p:sp>
        <p:nvSpPr>
          <p:cNvPr id="303216" name="Line 112">
            <a:extLst>
              <a:ext uri="{FF2B5EF4-FFF2-40B4-BE49-F238E27FC236}">
                <a16:creationId xmlns:a16="http://schemas.microsoft.com/office/drawing/2014/main" id="{3CD90846-A8D5-7B4F-A5FE-36390CF0E712}"/>
              </a:ext>
            </a:extLst>
          </p:cNvPr>
          <p:cNvSpPr>
            <a:spLocks noChangeShapeType="1"/>
          </p:cNvSpPr>
          <p:nvPr/>
        </p:nvSpPr>
        <p:spPr bwMode="auto">
          <a:xfrm flipV="1">
            <a:off x="2090738"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17" name="Rectangle 113">
            <a:extLst>
              <a:ext uri="{FF2B5EF4-FFF2-40B4-BE49-F238E27FC236}">
                <a16:creationId xmlns:a16="http://schemas.microsoft.com/office/drawing/2014/main" id="{F3015F32-0654-2F46-82BE-95A2B24A516D}"/>
              </a:ext>
            </a:extLst>
          </p:cNvPr>
          <p:cNvSpPr>
            <a:spLocks noChangeArrowheads="1"/>
          </p:cNvSpPr>
          <p:nvPr/>
        </p:nvSpPr>
        <p:spPr bwMode="auto">
          <a:xfrm>
            <a:off x="2417763" y="503237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18" name="Rectangle 114">
            <a:extLst>
              <a:ext uri="{FF2B5EF4-FFF2-40B4-BE49-F238E27FC236}">
                <a16:creationId xmlns:a16="http://schemas.microsoft.com/office/drawing/2014/main" id="{915CEB1B-AC0C-0B45-B08B-E321A9A68501}"/>
              </a:ext>
            </a:extLst>
          </p:cNvPr>
          <p:cNvSpPr>
            <a:spLocks noChangeArrowheads="1"/>
          </p:cNvSpPr>
          <p:nvPr/>
        </p:nvSpPr>
        <p:spPr bwMode="auto">
          <a:xfrm>
            <a:off x="2417763" y="503237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19" name="Rectangle 115">
            <a:extLst>
              <a:ext uri="{FF2B5EF4-FFF2-40B4-BE49-F238E27FC236}">
                <a16:creationId xmlns:a16="http://schemas.microsoft.com/office/drawing/2014/main" id="{263B636A-4432-5E4C-AAB3-9B6FD5D07B3D}"/>
              </a:ext>
            </a:extLst>
          </p:cNvPr>
          <p:cNvSpPr>
            <a:spLocks noChangeArrowheads="1"/>
          </p:cNvSpPr>
          <p:nvPr/>
        </p:nvSpPr>
        <p:spPr bwMode="auto">
          <a:xfrm>
            <a:off x="2895600" y="4813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0" name="Rectangle 116">
            <a:extLst>
              <a:ext uri="{FF2B5EF4-FFF2-40B4-BE49-F238E27FC236}">
                <a16:creationId xmlns:a16="http://schemas.microsoft.com/office/drawing/2014/main" id="{72B66237-F715-2744-8784-74135C66C8DE}"/>
              </a:ext>
            </a:extLst>
          </p:cNvPr>
          <p:cNvSpPr>
            <a:spLocks noChangeArrowheads="1"/>
          </p:cNvSpPr>
          <p:nvPr/>
        </p:nvSpPr>
        <p:spPr bwMode="auto">
          <a:xfrm>
            <a:off x="2895600" y="4813300"/>
            <a:ext cx="127000"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1" name="Rectangle 117">
            <a:extLst>
              <a:ext uri="{FF2B5EF4-FFF2-40B4-BE49-F238E27FC236}">
                <a16:creationId xmlns:a16="http://schemas.microsoft.com/office/drawing/2014/main" id="{6146427F-557F-714B-A25C-535BD834A14A}"/>
              </a:ext>
            </a:extLst>
          </p:cNvPr>
          <p:cNvSpPr>
            <a:spLocks noChangeArrowheads="1"/>
          </p:cNvSpPr>
          <p:nvPr/>
        </p:nvSpPr>
        <p:spPr bwMode="auto">
          <a:xfrm>
            <a:off x="2027238" y="4002088"/>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2" name="Rectangle 118">
            <a:extLst>
              <a:ext uri="{FF2B5EF4-FFF2-40B4-BE49-F238E27FC236}">
                <a16:creationId xmlns:a16="http://schemas.microsoft.com/office/drawing/2014/main" id="{6687E53B-228C-B94F-B2C2-DE3AA8C7F8B1}"/>
              </a:ext>
            </a:extLst>
          </p:cNvPr>
          <p:cNvSpPr>
            <a:spLocks noChangeArrowheads="1"/>
          </p:cNvSpPr>
          <p:nvPr/>
        </p:nvSpPr>
        <p:spPr bwMode="auto">
          <a:xfrm>
            <a:off x="2027238" y="4002088"/>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3" name="Rectangle 119">
            <a:extLst>
              <a:ext uri="{FF2B5EF4-FFF2-40B4-BE49-F238E27FC236}">
                <a16:creationId xmlns:a16="http://schemas.microsoft.com/office/drawing/2014/main" id="{349E14E8-AE5B-874A-953D-70FF866176CC}"/>
              </a:ext>
            </a:extLst>
          </p:cNvPr>
          <p:cNvSpPr>
            <a:spLocks noChangeArrowheads="1"/>
          </p:cNvSpPr>
          <p:nvPr/>
        </p:nvSpPr>
        <p:spPr bwMode="auto">
          <a:xfrm>
            <a:off x="2389188" y="35655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4" name="Rectangle 120">
            <a:extLst>
              <a:ext uri="{FF2B5EF4-FFF2-40B4-BE49-F238E27FC236}">
                <a16:creationId xmlns:a16="http://schemas.microsoft.com/office/drawing/2014/main" id="{6D2BEBB7-F072-8B49-B1E0-9361BD64B569}"/>
              </a:ext>
            </a:extLst>
          </p:cNvPr>
          <p:cNvSpPr>
            <a:spLocks noChangeArrowheads="1"/>
          </p:cNvSpPr>
          <p:nvPr/>
        </p:nvSpPr>
        <p:spPr bwMode="auto">
          <a:xfrm>
            <a:off x="2389188" y="356552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5" name="Rectangle 121">
            <a:extLst>
              <a:ext uri="{FF2B5EF4-FFF2-40B4-BE49-F238E27FC236}">
                <a16:creationId xmlns:a16="http://schemas.microsoft.com/office/drawing/2014/main" id="{80AFBCE5-82BE-4D49-9153-3B0D8515C552}"/>
              </a:ext>
            </a:extLst>
          </p:cNvPr>
          <p:cNvSpPr>
            <a:spLocks noChangeArrowheads="1"/>
          </p:cNvSpPr>
          <p:nvPr/>
        </p:nvSpPr>
        <p:spPr bwMode="auto">
          <a:xfrm>
            <a:off x="2389188" y="2908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6" name="Rectangle 122">
            <a:extLst>
              <a:ext uri="{FF2B5EF4-FFF2-40B4-BE49-F238E27FC236}">
                <a16:creationId xmlns:a16="http://schemas.microsoft.com/office/drawing/2014/main" id="{9E5C575C-1E20-D545-845C-73B6435739B3}"/>
              </a:ext>
            </a:extLst>
          </p:cNvPr>
          <p:cNvSpPr>
            <a:spLocks noChangeArrowheads="1"/>
          </p:cNvSpPr>
          <p:nvPr/>
        </p:nvSpPr>
        <p:spPr bwMode="auto">
          <a:xfrm>
            <a:off x="2389188" y="2908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7" name="Rectangle 123">
            <a:extLst>
              <a:ext uri="{FF2B5EF4-FFF2-40B4-BE49-F238E27FC236}">
                <a16:creationId xmlns:a16="http://schemas.microsoft.com/office/drawing/2014/main" id="{B3353609-CD1B-E640-ABD9-42334943E894}"/>
              </a:ext>
            </a:extLst>
          </p:cNvPr>
          <p:cNvSpPr>
            <a:spLocks noChangeArrowheads="1"/>
          </p:cNvSpPr>
          <p:nvPr/>
        </p:nvSpPr>
        <p:spPr bwMode="auto">
          <a:xfrm>
            <a:off x="2895600"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8" name="Rectangle 124">
            <a:extLst>
              <a:ext uri="{FF2B5EF4-FFF2-40B4-BE49-F238E27FC236}">
                <a16:creationId xmlns:a16="http://schemas.microsoft.com/office/drawing/2014/main" id="{B051E365-B1AF-8C48-905E-B14D0ABCEAD5}"/>
              </a:ext>
            </a:extLst>
          </p:cNvPr>
          <p:cNvSpPr>
            <a:spLocks noChangeArrowheads="1"/>
          </p:cNvSpPr>
          <p:nvPr/>
        </p:nvSpPr>
        <p:spPr bwMode="auto">
          <a:xfrm>
            <a:off x="2895600" y="269081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9" name="Rectangle 125">
            <a:extLst>
              <a:ext uri="{FF2B5EF4-FFF2-40B4-BE49-F238E27FC236}">
                <a16:creationId xmlns:a16="http://schemas.microsoft.com/office/drawing/2014/main" id="{822431DA-F453-4948-8C0D-0DC2F09FBD88}"/>
              </a:ext>
            </a:extLst>
          </p:cNvPr>
          <p:cNvSpPr>
            <a:spLocks noChangeArrowheads="1"/>
          </p:cNvSpPr>
          <p:nvPr/>
        </p:nvSpPr>
        <p:spPr bwMode="auto">
          <a:xfrm>
            <a:off x="2027238" y="4595813"/>
            <a:ext cx="125412"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30" name="Rectangle 126">
            <a:extLst>
              <a:ext uri="{FF2B5EF4-FFF2-40B4-BE49-F238E27FC236}">
                <a16:creationId xmlns:a16="http://schemas.microsoft.com/office/drawing/2014/main" id="{A76FA79E-3B3C-CA4B-AEE4-AA407D3312DF}"/>
              </a:ext>
            </a:extLst>
          </p:cNvPr>
          <p:cNvSpPr>
            <a:spLocks noChangeArrowheads="1"/>
          </p:cNvSpPr>
          <p:nvPr/>
        </p:nvSpPr>
        <p:spPr bwMode="auto">
          <a:xfrm>
            <a:off x="2027238" y="4595813"/>
            <a:ext cx="125412"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31" name="Rectangle 127">
            <a:extLst>
              <a:ext uri="{FF2B5EF4-FFF2-40B4-BE49-F238E27FC236}">
                <a16:creationId xmlns:a16="http://schemas.microsoft.com/office/drawing/2014/main" id="{709D8D34-A9D8-3F46-A332-C7AB5E72E2C9}"/>
              </a:ext>
            </a:extLst>
          </p:cNvPr>
          <p:cNvSpPr>
            <a:spLocks noChangeArrowheads="1"/>
          </p:cNvSpPr>
          <p:nvPr/>
        </p:nvSpPr>
        <p:spPr bwMode="auto">
          <a:xfrm>
            <a:off x="1287463" y="4179888"/>
            <a:ext cx="749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InstrCmnd</a:t>
            </a:r>
          </a:p>
          <a:p>
            <a:pPr algn="ctr"/>
            <a:r>
              <a:rPr lang="en-US" altLang="en-US" sz="1200" b="1">
                <a:solidFill>
                  <a:srgbClr val="000000"/>
                </a:solidFill>
                <a:latin typeface="Arial" panose="020B0604020202020204" pitchFamily="34" charset="0"/>
              </a:rPr>
              <a:t>Port</a:t>
            </a:r>
          </a:p>
        </p:txBody>
      </p:sp>
      <p:sp>
        <p:nvSpPr>
          <p:cNvPr id="303232" name="Rectangle 128">
            <a:extLst>
              <a:ext uri="{FF2B5EF4-FFF2-40B4-BE49-F238E27FC236}">
                <a16:creationId xmlns:a16="http://schemas.microsoft.com/office/drawing/2014/main" id="{7FB611EA-1A91-AE43-ABDC-EFB6C7792760}"/>
              </a:ext>
            </a:extLst>
          </p:cNvPr>
          <p:cNvSpPr>
            <a:spLocks noChangeArrowheads="1"/>
          </p:cNvSpPr>
          <p:nvPr/>
        </p:nvSpPr>
        <p:spPr bwMode="auto">
          <a:xfrm>
            <a:off x="1831975" y="3141663"/>
            <a:ext cx="522288" cy="14128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36" name="Line 132">
            <a:extLst>
              <a:ext uri="{FF2B5EF4-FFF2-40B4-BE49-F238E27FC236}">
                <a16:creationId xmlns:a16="http://schemas.microsoft.com/office/drawing/2014/main" id="{795F9F5F-55FB-554A-B469-147F5E373C4A}"/>
              </a:ext>
            </a:extLst>
          </p:cNvPr>
          <p:cNvSpPr>
            <a:spLocks noChangeShapeType="1"/>
          </p:cNvSpPr>
          <p:nvPr/>
        </p:nvSpPr>
        <p:spPr bwMode="auto">
          <a:xfrm flipH="1">
            <a:off x="3035300" y="2744788"/>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7" name="Line 133">
            <a:extLst>
              <a:ext uri="{FF2B5EF4-FFF2-40B4-BE49-F238E27FC236}">
                <a16:creationId xmlns:a16="http://schemas.microsoft.com/office/drawing/2014/main" id="{5E249B5E-2AC3-2C48-8847-BD79332E5931}"/>
              </a:ext>
            </a:extLst>
          </p:cNvPr>
          <p:cNvSpPr>
            <a:spLocks noChangeShapeType="1"/>
          </p:cNvSpPr>
          <p:nvPr/>
        </p:nvSpPr>
        <p:spPr bwMode="auto">
          <a:xfrm flipH="1">
            <a:off x="3044825" y="4868863"/>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8" name="Line 134">
            <a:extLst>
              <a:ext uri="{FF2B5EF4-FFF2-40B4-BE49-F238E27FC236}">
                <a16:creationId xmlns:a16="http://schemas.microsoft.com/office/drawing/2014/main" id="{E310E1E3-C06D-1B40-B4C9-8E1A48CACF70}"/>
              </a:ext>
            </a:extLst>
          </p:cNvPr>
          <p:cNvSpPr>
            <a:spLocks noChangeShapeType="1"/>
          </p:cNvSpPr>
          <p:nvPr/>
        </p:nvSpPr>
        <p:spPr bwMode="auto">
          <a:xfrm rot="16200000" flipH="1">
            <a:off x="2376488" y="5265738"/>
            <a:ext cx="2222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9" name="Rectangle 135">
            <a:extLst>
              <a:ext uri="{FF2B5EF4-FFF2-40B4-BE49-F238E27FC236}">
                <a16:creationId xmlns:a16="http://schemas.microsoft.com/office/drawing/2014/main" id="{51B8F6E8-C67F-5E49-904B-30E622907774}"/>
              </a:ext>
            </a:extLst>
          </p:cNvPr>
          <p:cNvSpPr>
            <a:spLocks noChangeArrowheads="1"/>
          </p:cNvSpPr>
          <p:nvPr/>
        </p:nvSpPr>
        <p:spPr bwMode="auto">
          <a:xfrm>
            <a:off x="5178425" y="26908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03240" name="Rectangle 136">
            <a:extLst>
              <a:ext uri="{FF2B5EF4-FFF2-40B4-BE49-F238E27FC236}">
                <a16:creationId xmlns:a16="http://schemas.microsoft.com/office/drawing/2014/main" id="{EF99560B-33C9-FB4F-8FF0-26E7AAFFCF37}"/>
              </a:ext>
            </a:extLst>
          </p:cNvPr>
          <p:cNvSpPr>
            <a:spLocks noChangeArrowheads="1"/>
          </p:cNvSpPr>
          <p:nvPr/>
        </p:nvSpPr>
        <p:spPr bwMode="auto">
          <a:xfrm>
            <a:off x="52101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03241" name="Rectangle 137">
            <a:extLst>
              <a:ext uri="{FF2B5EF4-FFF2-40B4-BE49-F238E27FC236}">
                <a16:creationId xmlns:a16="http://schemas.microsoft.com/office/drawing/2014/main" id="{53871147-FD18-DA4D-9768-4ABB9E61DFBE}"/>
              </a:ext>
            </a:extLst>
          </p:cNvPr>
          <p:cNvSpPr>
            <a:spLocks noChangeArrowheads="1"/>
          </p:cNvSpPr>
          <p:nvPr/>
        </p:nvSpPr>
        <p:spPr bwMode="auto">
          <a:xfrm>
            <a:off x="6850063" y="4789488"/>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03242" name="Rectangle 138">
            <a:extLst>
              <a:ext uri="{FF2B5EF4-FFF2-40B4-BE49-F238E27FC236}">
                <a16:creationId xmlns:a16="http://schemas.microsoft.com/office/drawing/2014/main" id="{1D70C7EE-21BA-884D-B3CE-666A22AD7277}"/>
              </a:ext>
            </a:extLst>
          </p:cNvPr>
          <p:cNvSpPr>
            <a:spLocks noChangeArrowheads="1"/>
          </p:cNvSpPr>
          <p:nvPr/>
        </p:nvSpPr>
        <p:spPr bwMode="auto">
          <a:xfrm>
            <a:off x="4094163" y="5510213"/>
            <a:ext cx="7493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TelemPort</a:t>
            </a:r>
            <a:endParaRPr lang="en-US" altLang="en-US" sz="2800" b="1">
              <a:solidFill>
                <a:schemeClr val="tx2"/>
              </a:solidFill>
              <a:latin typeface="Tahoma" panose="020B0604030504040204" pitchFamily="34" charset="0"/>
            </a:endParaRPr>
          </a:p>
        </p:txBody>
      </p:sp>
      <p:sp>
        <p:nvSpPr>
          <p:cNvPr id="303243" name="AutoShape 139">
            <a:extLst>
              <a:ext uri="{FF2B5EF4-FFF2-40B4-BE49-F238E27FC236}">
                <a16:creationId xmlns:a16="http://schemas.microsoft.com/office/drawing/2014/main" id="{BDF06378-C085-3D4A-B501-63D74CFD0058}"/>
              </a:ext>
            </a:extLst>
          </p:cNvPr>
          <p:cNvSpPr>
            <a:spLocks noChangeArrowheads="1"/>
          </p:cNvSpPr>
          <p:nvPr/>
        </p:nvSpPr>
        <p:spPr bwMode="auto">
          <a:xfrm rot="-5400000">
            <a:off x="4446588" y="264795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244" name="AutoShape 140">
            <a:extLst>
              <a:ext uri="{FF2B5EF4-FFF2-40B4-BE49-F238E27FC236}">
                <a16:creationId xmlns:a16="http://schemas.microsoft.com/office/drawing/2014/main" id="{66FB7FEC-5215-464D-9FAF-9E625CC4F42F}"/>
              </a:ext>
            </a:extLst>
          </p:cNvPr>
          <p:cNvSpPr>
            <a:spLocks noChangeArrowheads="1"/>
          </p:cNvSpPr>
          <p:nvPr/>
        </p:nvSpPr>
        <p:spPr bwMode="auto">
          <a:xfrm rot="5400000">
            <a:off x="4468813" y="47831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245" name="Rectangle 141">
            <a:extLst>
              <a:ext uri="{FF2B5EF4-FFF2-40B4-BE49-F238E27FC236}">
                <a16:creationId xmlns:a16="http://schemas.microsoft.com/office/drawing/2014/main" id="{F99F634B-8399-EE4F-9636-BAD931703096}"/>
              </a:ext>
            </a:extLst>
          </p:cNvPr>
          <p:cNvSpPr>
            <a:spLocks noChangeArrowheads="1"/>
          </p:cNvSpPr>
          <p:nvPr/>
        </p:nvSpPr>
        <p:spPr bwMode="auto">
          <a:xfrm>
            <a:off x="4114800" y="4992688"/>
            <a:ext cx="8445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TakeObs</a:t>
            </a:r>
            <a:endParaRPr lang="en-US" altLang="en-US" sz="2800" b="1">
              <a:solidFill>
                <a:schemeClr val="tx2"/>
              </a:solidFill>
              <a:latin typeface="Tahoma" panose="020B0604030504040204" pitchFamily="34" charset="0"/>
            </a:endParaRPr>
          </a:p>
        </p:txBody>
      </p:sp>
      <p:sp>
        <p:nvSpPr>
          <p:cNvPr id="303246" name="Rectangle 142">
            <a:extLst>
              <a:ext uri="{FF2B5EF4-FFF2-40B4-BE49-F238E27FC236}">
                <a16:creationId xmlns:a16="http://schemas.microsoft.com/office/drawing/2014/main" id="{8EFBFC8C-165A-C047-8CD6-0490F5888689}"/>
              </a:ext>
            </a:extLst>
          </p:cNvPr>
          <p:cNvSpPr>
            <a:spLocks noChangeArrowheads="1"/>
          </p:cNvSpPr>
          <p:nvPr/>
        </p:nvSpPr>
        <p:spPr bwMode="auto">
          <a:xfrm>
            <a:off x="4075113" y="2874963"/>
            <a:ext cx="8826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SensorData</a:t>
            </a:r>
            <a:endParaRPr lang="en-US" altLang="en-US" sz="2800" b="1">
              <a:solidFill>
                <a:schemeClr val="tx2"/>
              </a:solidFill>
              <a:latin typeface="Tahoma" panose="020B0604030504040204" pitchFamily="34" charset="0"/>
            </a:endParaRPr>
          </a:p>
        </p:txBody>
      </p:sp>
      <p:sp>
        <p:nvSpPr>
          <p:cNvPr id="303252" name="Rectangle 148">
            <a:extLst>
              <a:ext uri="{FF2B5EF4-FFF2-40B4-BE49-F238E27FC236}">
                <a16:creationId xmlns:a16="http://schemas.microsoft.com/office/drawing/2014/main" id="{B174E695-9054-AF4A-9DF7-7FDC44F2BAEF}"/>
              </a:ext>
            </a:extLst>
          </p:cNvPr>
          <p:cNvSpPr>
            <a:spLocks noChangeArrowheads="1"/>
          </p:cNvSpPr>
          <p:nvPr/>
        </p:nvSpPr>
        <p:spPr bwMode="auto">
          <a:xfrm>
            <a:off x="6594475" y="56800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53" name="Rectangle 149">
            <a:extLst>
              <a:ext uri="{FF2B5EF4-FFF2-40B4-BE49-F238E27FC236}">
                <a16:creationId xmlns:a16="http://schemas.microsoft.com/office/drawing/2014/main" id="{6F1A14C0-4023-A748-85F7-7517CAF7E6FC}"/>
              </a:ext>
            </a:extLst>
          </p:cNvPr>
          <p:cNvSpPr>
            <a:spLocks noChangeArrowheads="1"/>
          </p:cNvSpPr>
          <p:nvPr/>
        </p:nvSpPr>
        <p:spPr bwMode="auto">
          <a:xfrm>
            <a:off x="7226300" y="62769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54" name="Freeform 150">
            <a:extLst>
              <a:ext uri="{FF2B5EF4-FFF2-40B4-BE49-F238E27FC236}">
                <a16:creationId xmlns:a16="http://schemas.microsoft.com/office/drawing/2014/main" id="{F9E73B72-9964-6941-8F09-EFDBA96A11F6}"/>
              </a:ext>
            </a:extLst>
          </p:cNvPr>
          <p:cNvSpPr>
            <a:spLocks/>
          </p:cNvSpPr>
          <p:nvPr/>
        </p:nvSpPr>
        <p:spPr bwMode="auto">
          <a:xfrm flipH="1" flipV="1">
            <a:off x="6738938" y="5727700"/>
            <a:ext cx="554037" cy="54610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5" name="Freeform 151">
            <a:extLst>
              <a:ext uri="{FF2B5EF4-FFF2-40B4-BE49-F238E27FC236}">
                <a16:creationId xmlns:a16="http://schemas.microsoft.com/office/drawing/2014/main" id="{CB0E61D7-45A6-6A49-943E-BA852DC0A726}"/>
              </a:ext>
            </a:extLst>
          </p:cNvPr>
          <p:cNvSpPr>
            <a:spLocks/>
          </p:cNvSpPr>
          <p:nvPr/>
        </p:nvSpPr>
        <p:spPr bwMode="auto">
          <a:xfrm flipV="1">
            <a:off x="6978650" y="4371975"/>
            <a:ext cx="433388" cy="465138"/>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6" name="Rectangle 152">
            <a:extLst>
              <a:ext uri="{FF2B5EF4-FFF2-40B4-BE49-F238E27FC236}">
                <a16:creationId xmlns:a16="http://schemas.microsoft.com/office/drawing/2014/main" id="{B7BEC292-746E-D74C-9151-E885940E622E}"/>
              </a:ext>
            </a:extLst>
          </p:cNvPr>
          <p:cNvSpPr>
            <a:spLocks noChangeArrowheads="1"/>
          </p:cNvSpPr>
          <p:nvPr/>
        </p:nvSpPr>
        <p:spPr bwMode="auto">
          <a:xfrm>
            <a:off x="6694488" y="6464300"/>
            <a:ext cx="7747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RFAntenna</a:t>
            </a:r>
            <a:endParaRPr lang="en-US" altLang="en-US" sz="2800" b="1">
              <a:solidFill>
                <a:schemeClr val="tx2"/>
              </a:solidFill>
              <a:latin typeface="Tahoma" panose="020B0604030504040204" pitchFamily="34" charset="0"/>
            </a:endParaRPr>
          </a:p>
        </p:txBody>
      </p:sp>
      <p:sp>
        <p:nvSpPr>
          <p:cNvPr id="303258" name="Freeform 154">
            <a:extLst>
              <a:ext uri="{FF2B5EF4-FFF2-40B4-BE49-F238E27FC236}">
                <a16:creationId xmlns:a16="http://schemas.microsoft.com/office/drawing/2014/main" id="{813A2E3C-F288-1346-8625-6ACB0EF0C61B}"/>
              </a:ext>
            </a:extLst>
          </p:cNvPr>
          <p:cNvSpPr>
            <a:spLocks/>
          </p:cNvSpPr>
          <p:nvPr/>
        </p:nvSpPr>
        <p:spPr bwMode="auto">
          <a:xfrm>
            <a:off x="708025" y="3805238"/>
            <a:ext cx="3398838" cy="23129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9" name="Rectangle 155">
            <a:extLst>
              <a:ext uri="{FF2B5EF4-FFF2-40B4-BE49-F238E27FC236}">
                <a16:creationId xmlns:a16="http://schemas.microsoft.com/office/drawing/2014/main" id="{72F54E0B-DB59-754B-92DE-A9395CA2B586}"/>
              </a:ext>
            </a:extLst>
          </p:cNvPr>
          <p:cNvSpPr>
            <a:spLocks noChangeArrowheads="1"/>
          </p:cNvSpPr>
          <p:nvPr/>
        </p:nvSpPr>
        <p:spPr bwMode="auto">
          <a:xfrm>
            <a:off x="873125" y="3773488"/>
            <a:ext cx="125413"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1" name="Rectangle 157">
            <a:extLst>
              <a:ext uri="{FF2B5EF4-FFF2-40B4-BE49-F238E27FC236}">
                <a16:creationId xmlns:a16="http://schemas.microsoft.com/office/drawing/2014/main" id="{B1C8B2DD-A77A-4644-AD4E-B3D4ABE229FB}"/>
              </a:ext>
            </a:extLst>
          </p:cNvPr>
          <p:cNvSpPr>
            <a:spLocks noChangeArrowheads="1"/>
          </p:cNvSpPr>
          <p:nvPr/>
        </p:nvSpPr>
        <p:spPr bwMode="auto">
          <a:xfrm>
            <a:off x="4175125" y="5908675"/>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2" name="Rectangle 158">
            <a:extLst>
              <a:ext uri="{FF2B5EF4-FFF2-40B4-BE49-F238E27FC236}">
                <a16:creationId xmlns:a16="http://schemas.microsoft.com/office/drawing/2014/main" id="{D725B8EB-01A6-B048-B90F-FB47F04C8071}"/>
              </a:ext>
            </a:extLst>
          </p:cNvPr>
          <p:cNvSpPr>
            <a:spLocks noChangeArrowheads="1"/>
          </p:cNvSpPr>
          <p:nvPr/>
        </p:nvSpPr>
        <p:spPr bwMode="auto">
          <a:xfrm>
            <a:off x="4175125" y="5959475"/>
            <a:ext cx="1673225" cy="29686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63" name="Rectangle 159">
            <a:extLst>
              <a:ext uri="{FF2B5EF4-FFF2-40B4-BE49-F238E27FC236}">
                <a16:creationId xmlns:a16="http://schemas.microsoft.com/office/drawing/2014/main" id="{3EC9C662-4B7A-1A4F-B25A-B34ED4902A4D}"/>
              </a:ext>
            </a:extLst>
          </p:cNvPr>
          <p:cNvSpPr>
            <a:spLocks noChangeArrowheads="1"/>
          </p:cNvSpPr>
          <p:nvPr/>
        </p:nvSpPr>
        <p:spPr bwMode="auto">
          <a:xfrm>
            <a:off x="4702175" y="6021388"/>
            <a:ext cx="736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ul : UpLink</a:t>
            </a:r>
            <a:endParaRPr lang="en-US" altLang="en-US" sz="2800" b="1">
              <a:solidFill>
                <a:schemeClr val="tx2"/>
              </a:solidFill>
              <a:latin typeface="Tahoma" panose="020B0604030504040204" pitchFamily="34" charset="0"/>
            </a:endParaRPr>
          </a:p>
        </p:txBody>
      </p:sp>
      <p:sp>
        <p:nvSpPr>
          <p:cNvPr id="303264" name="Rectangle 160">
            <a:extLst>
              <a:ext uri="{FF2B5EF4-FFF2-40B4-BE49-F238E27FC236}">
                <a16:creationId xmlns:a16="http://schemas.microsoft.com/office/drawing/2014/main" id="{678F2E0C-1C07-A142-AFB6-6171CD05822D}"/>
              </a:ext>
            </a:extLst>
          </p:cNvPr>
          <p:cNvSpPr>
            <a:spLocks noChangeArrowheads="1"/>
          </p:cNvSpPr>
          <p:nvPr/>
        </p:nvSpPr>
        <p:spPr bwMode="auto">
          <a:xfrm>
            <a:off x="4111625" y="606266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5" name="Rectangle 161">
            <a:extLst>
              <a:ext uri="{FF2B5EF4-FFF2-40B4-BE49-F238E27FC236}">
                <a16:creationId xmlns:a16="http://schemas.microsoft.com/office/drawing/2014/main" id="{5149C45F-96CC-964C-A398-E1BB45050576}"/>
              </a:ext>
            </a:extLst>
          </p:cNvPr>
          <p:cNvSpPr>
            <a:spLocks noChangeArrowheads="1"/>
          </p:cNvSpPr>
          <p:nvPr/>
        </p:nvSpPr>
        <p:spPr bwMode="auto">
          <a:xfrm>
            <a:off x="4111625" y="606266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66" name="Rectangle 162">
            <a:extLst>
              <a:ext uri="{FF2B5EF4-FFF2-40B4-BE49-F238E27FC236}">
                <a16:creationId xmlns:a16="http://schemas.microsoft.com/office/drawing/2014/main" id="{69A664A9-385E-264B-BDE6-87AA1D381710}"/>
              </a:ext>
            </a:extLst>
          </p:cNvPr>
          <p:cNvSpPr>
            <a:spLocks noChangeArrowheads="1"/>
          </p:cNvSpPr>
          <p:nvPr/>
        </p:nvSpPr>
        <p:spPr bwMode="auto">
          <a:xfrm>
            <a:off x="1712913" y="3759200"/>
            <a:ext cx="125412" cy="1095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9" name="Rectangle 165">
            <a:extLst>
              <a:ext uri="{FF2B5EF4-FFF2-40B4-BE49-F238E27FC236}">
                <a16:creationId xmlns:a16="http://schemas.microsoft.com/office/drawing/2014/main" id="{CBDF8C8A-4632-1049-80A4-F1D2B7842379}"/>
              </a:ext>
            </a:extLst>
          </p:cNvPr>
          <p:cNvSpPr>
            <a:spLocks noChangeArrowheads="1"/>
          </p:cNvSpPr>
          <p:nvPr/>
        </p:nvSpPr>
        <p:spPr bwMode="auto">
          <a:xfrm>
            <a:off x="3005138" y="5897563"/>
            <a:ext cx="1028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TeleCmndPort</a:t>
            </a:r>
            <a:endParaRPr lang="en-US" altLang="en-US" sz="2800" b="1">
              <a:solidFill>
                <a:schemeClr val="tx2"/>
              </a:solidFill>
              <a:latin typeface="Tahoma" panose="020B0604030504040204" pitchFamily="34" charset="0"/>
            </a:endParaRPr>
          </a:p>
        </p:txBody>
      </p:sp>
      <p:sp>
        <p:nvSpPr>
          <p:cNvPr id="303270" name="Rectangle 166">
            <a:extLst>
              <a:ext uri="{FF2B5EF4-FFF2-40B4-BE49-F238E27FC236}">
                <a16:creationId xmlns:a16="http://schemas.microsoft.com/office/drawing/2014/main" id="{ECA904AF-532E-CA4E-8209-2DAAB8A339ED}"/>
              </a:ext>
            </a:extLst>
          </p:cNvPr>
          <p:cNvSpPr>
            <a:spLocks noChangeArrowheads="1"/>
          </p:cNvSpPr>
          <p:nvPr/>
        </p:nvSpPr>
        <p:spPr bwMode="auto">
          <a:xfrm>
            <a:off x="5778500" y="605790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71" name="Freeform 167">
            <a:extLst>
              <a:ext uri="{FF2B5EF4-FFF2-40B4-BE49-F238E27FC236}">
                <a16:creationId xmlns:a16="http://schemas.microsoft.com/office/drawing/2014/main" id="{3F063291-F68E-C943-81AA-00931A4E476B}"/>
              </a:ext>
            </a:extLst>
          </p:cNvPr>
          <p:cNvSpPr>
            <a:spLocks/>
          </p:cNvSpPr>
          <p:nvPr/>
        </p:nvSpPr>
        <p:spPr bwMode="auto">
          <a:xfrm flipH="1" flipV="1">
            <a:off x="5895975" y="6113463"/>
            <a:ext cx="954088" cy="22383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72" name="Rectangle 168">
            <a:extLst>
              <a:ext uri="{FF2B5EF4-FFF2-40B4-BE49-F238E27FC236}">
                <a16:creationId xmlns:a16="http://schemas.microsoft.com/office/drawing/2014/main" id="{89B6CF91-FE58-C74A-A58F-63BAFAABD0EE}"/>
              </a:ext>
            </a:extLst>
          </p:cNvPr>
          <p:cNvSpPr>
            <a:spLocks noChangeArrowheads="1"/>
          </p:cNvSpPr>
          <p:nvPr/>
        </p:nvSpPr>
        <p:spPr bwMode="auto">
          <a:xfrm>
            <a:off x="1122363" y="3433763"/>
            <a:ext cx="54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03273" name="Line 169">
            <a:extLst>
              <a:ext uri="{FF2B5EF4-FFF2-40B4-BE49-F238E27FC236}">
                <a16:creationId xmlns:a16="http://schemas.microsoft.com/office/drawing/2014/main" id="{70EB449F-D0F9-E34B-899D-25BE810FF67D}"/>
              </a:ext>
            </a:extLst>
          </p:cNvPr>
          <p:cNvSpPr>
            <a:spLocks noChangeShapeType="1"/>
          </p:cNvSpPr>
          <p:nvPr/>
        </p:nvSpPr>
        <p:spPr bwMode="auto">
          <a:xfrm flipH="1">
            <a:off x="688975" y="3824288"/>
            <a:ext cx="1036638"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60" name="Rectangle 156">
            <a:extLst>
              <a:ext uri="{FF2B5EF4-FFF2-40B4-BE49-F238E27FC236}">
                <a16:creationId xmlns:a16="http://schemas.microsoft.com/office/drawing/2014/main" id="{FAEE82BC-6335-EC4D-892E-A2808C7A76AB}"/>
              </a:ext>
            </a:extLst>
          </p:cNvPr>
          <p:cNvSpPr>
            <a:spLocks noChangeArrowheads="1"/>
          </p:cNvSpPr>
          <p:nvPr/>
        </p:nvSpPr>
        <p:spPr bwMode="auto">
          <a:xfrm>
            <a:off x="873125" y="377348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03267" name="Rectangle 163">
            <a:extLst>
              <a:ext uri="{FF2B5EF4-FFF2-40B4-BE49-F238E27FC236}">
                <a16:creationId xmlns:a16="http://schemas.microsoft.com/office/drawing/2014/main" id="{5C88B5E7-BC48-9945-B3DD-35D1299EBDFD}"/>
              </a:ext>
            </a:extLst>
          </p:cNvPr>
          <p:cNvSpPr>
            <a:spLocks noChangeArrowheads="1"/>
          </p:cNvSpPr>
          <p:nvPr/>
        </p:nvSpPr>
        <p:spPr bwMode="auto">
          <a:xfrm>
            <a:off x="1712913" y="3759200"/>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03274" name="Line 170">
            <a:extLst>
              <a:ext uri="{FF2B5EF4-FFF2-40B4-BE49-F238E27FC236}">
                <a16:creationId xmlns:a16="http://schemas.microsoft.com/office/drawing/2014/main" id="{27B2E6E1-7FC9-BB40-92FB-14D855607EF9}"/>
              </a:ext>
            </a:extLst>
          </p:cNvPr>
          <p:cNvSpPr>
            <a:spLocks noChangeShapeType="1"/>
          </p:cNvSpPr>
          <p:nvPr/>
        </p:nvSpPr>
        <p:spPr bwMode="auto">
          <a:xfrm flipV="1">
            <a:off x="2652713"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75" name="Rectangle 171">
            <a:extLst>
              <a:ext uri="{FF2B5EF4-FFF2-40B4-BE49-F238E27FC236}">
                <a16:creationId xmlns:a16="http://schemas.microsoft.com/office/drawing/2014/main" id="{CF4676E5-5690-3549-8B0D-5BE1737BF599}"/>
              </a:ext>
            </a:extLst>
          </p:cNvPr>
          <p:cNvSpPr>
            <a:spLocks noChangeArrowheads="1"/>
          </p:cNvSpPr>
          <p:nvPr/>
        </p:nvSpPr>
        <p:spPr bwMode="auto">
          <a:xfrm>
            <a:off x="2589213" y="4002088"/>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76" name="Rectangle 172">
            <a:extLst>
              <a:ext uri="{FF2B5EF4-FFF2-40B4-BE49-F238E27FC236}">
                <a16:creationId xmlns:a16="http://schemas.microsoft.com/office/drawing/2014/main" id="{8F91FFAF-05D6-D54E-9153-FC0A896F66E7}"/>
              </a:ext>
            </a:extLst>
          </p:cNvPr>
          <p:cNvSpPr>
            <a:spLocks noChangeArrowheads="1"/>
          </p:cNvSpPr>
          <p:nvPr/>
        </p:nvSpPr>
        <p:spPr bwMode="auto">
          <a:xfrm>
            <a:off x="2589213" y="4002088"/>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77" name="Rectangle 173">
            <a:extLst>
              <a:ext uri="{FF2B5EF4-FFF2-40B4-BE49-F238E27FC236}">
                <a16:creationId xmlns:a16="http://schemas.microsoft.com/office/drawing/2014/main" id="{E798B258-0EED-4948-80C2-936D57FE08FF}"/>
              </a:ext>
            </a:extLst>
          </p:cNvPr>
          <p:cNvSpPr>
            <a:spLocks noChangeArrowheads="1"/>
          </p:cNvSpPr>
          <p:nvPr/>
        </p:nvSpPr>
        <p:spPr bwMode="auto">
          <a:xfrm>
            <a:off x="2589213" y="4595813"/>
            <a:ext cx="125412"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78" name="Rectangle 174">
            <a:extLst>
              <a:ext uri="{FF2B5EF4-FFF2-40B4-BE49-F238E27FC236}">
                <a16:creationId xmlns:a16="http://schemas.microsoft.com/office/drawing/2014/main" id="{09A35A93-D161-5F48-A32B-C12524DD3C2D}"/>
              </a:ext>
            </a:extLst>
          </p:cNvPr>
          <p:cNvSpPr>
            <a:spLocks noChangeArrowheads="1"/>
          </p:cNvSpPr>
          <p:nvPr/>
        </p:nvSpPr>
        <p:spPr bwMode="auto">
          <a:xfrm>
            <a:off x="2589213" y="4595813"/>
            <a:ext cx="125412"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82" name="Rectangle 178">
            <a:extLst>
              <a:ext uri="{FF2B5EF4-FFF2-40B4-BE49-F238E27FC236}">
                <a16:creationId xmlns:a16="http://schemas.microsoft.com/office/drawing/2014/main" id="{73972611-99C4-634B-BBBE-847A1F91C42E}"/>
              </a:ext>
            </a:extLst>
          </p:cNvPr>
          <p:cNvSpPr>
            <a:spLocks noChangeArrowheads="1"/>
          </p:cNvSpPr>
          <p:nvPr/>
        </p:nvSpPr>
        <p:spPr bwMode="auto">
          <a:xfrm>
            <a:off x="6783388" y="6292850"/>
            <a:ext cx="127000" cy="109538"/>
          </a:xfrm>
          <a:prstGeom prst="rect">
            <a:avLst/>
          </a:prstGeom>
          <a:solidFill>
            <a:schemeClr val="bg1"/>
          </a:solidFill>
          <a:ln w="25400">
            <a:solidFill>
              <a:srgbClr val="000000"/>
            </a:solidFill>
            <a:miter lim="800000"/>
            <a:headEnd/>
            <a:tailEnd/>
          </a:ln>
        </p:spPr>
        <p:txBody>
          <a:bodyPr/>
          <a:lstStyle/>
          <a:p>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Date Placeholder 2">
            <a:extLst>
              <a:ext uri="{FF2B5EF4-FFF2-40B4-BE49-F238E27FC236}">
                <a16:creationId xmlns:a16="http://schemas.microsoft.com/office/drawing/2014/main" id="{055A15C2-4B70-E24B-850F-5BC1F9C8C5E8}"/>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20 Mar 2023</a:t>
            </a:r>
          </a:p>
        </p:txBody>
      </p:sp>
      <p:sp>
        <p:nvSpPr>
          <p:cNvPr id="313346" name="Rectangle 2">
            <a:extLst>
              <a:ext uri="{FF2B5EF4-FFF2-40B4-BE49-F238E27FC236}">
                <a16:creationId xmlns:a16="http://schemas.microsoft.com/office/drawing/2014/main" id="{933BEB35-7A7D-F346-AC6C-A7E2F4B62BC7}"/>
              </a:ext>
            </a:extLst>
          </p:cNvPr>
          <p:cNvSpPr>
            <a:spLocks noGrp="1" noChangeArrowheads="1"/>
          </p:cNvSpPr>
          <p:nvPr>
            <p:ph type="title"/>
          </p:nvPr>
        </p:nvSpPr>
        <p:spPr>
          <a:xfrm>
            <a:off x="487363" y="-1587"/>
            <a:ext cx="8229600" cy="1143000"/>
          </a:xfrm>
        </p:spPr>
        <p:txBody>
          <a:bodyPr/>
          <a:lstStyle/>
          <a:p>
            <a:r>
              <a:rPr lang="en-US" altLang="en-US" sz="2000" dirty="0"/>
              <a:t>Connectivity View (Nodes &amp; Links) </a:t>
            </a:r>
            <a:br>
              <a:rPr lang="en-US" altLang="en-US" sz="2000" dirty="0"/>
            </a:br>
            <a:r>
              <a:rPr lang="en-US" altLang="en-US" sz="2000" dirty="0"/>
              <a:t>Using </a:t>
            </a:r>
            <a:r>
              <a:rPr lang="en-US" altLang="en-US" sz="2000" dirty="0" err="1"/>
              <a:t>SysML</a:t>
            </a:r>
            <a:r>
              <a:rPr lang="en-US" altLang="en-US" sz="2000" dirty="0"/>
              <a:t> Components (MOS &amp; TT&amp;C Systems)</a:t>
            </a:r>
          </a:p>
        </p:txBody>
      </p:sp>
      <p:sp>
        <p:nvSpPr>
          <p:cNvPr id="313476" name="Rectangle 132">
            <a:extLst>
              <a:ext uri="{FF2B5EF4-FFF2-40B4-BE49-F238E27FC236}">
                <a16:creationId xmlns:a16="http://schemas.microsoft.com/office/drawing/2014/main" id="{59C5D7CA-D24F-4C48-8CC1-FF6F6885D633}"/>
              </a:ext>
            </a:extLst>
          </p:cNvPr>
          <p:cNvSpPr>
            <a:spLocks noChangeArrowheads="1"/>
          </p:cNvSpPr>
          <p:nvPr/>
        </p:nvSpPr>
        <p:spPr bwMode="auto">
          <a:xfrm>
            <a:off x="4175125" y="5908675"/>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507" name="Line 163">
            <a:extLst>
              <a:ext uri="{FF2B5EF4-FFF2-40B4-BE49-F238E27FC236}">
                <a16:creationId xmlns:a16="http://schemas.microsoft.com/office/drawing/2014/main" id="{EBD1BEC5-30AA-5345-889D-A595497B2AC2}"/>
              </a:ext>
            </a:extLst>
          </p:cNvPr>
          <p:cNvSpPr>
            <a:spLocks noChangeShapeType="1"/>
          </p:cNvSpPr>
          <p:nvPr/>
        </p:nvSpPr>
        <p:spPr bwMode="auto">
          <a:xfrm flipH="1">
            <a:off x="5249863" y="3786188"/>
            <a:ext cx="3429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49" name="Rectangle 5">
            <a:extLst>
              <a:ext uri="{FF2B5EF4-FFF2-40B4-BE49-F238E27FC236}">
                <a16:creationId xmlns:a16="http://schemas.microsoft.com/office/drawing/2014/main" id="{7E7C748C-6A41-274B-880F-6CF8A704E5D5}"/>
              </a:ext>
            </a:extLst>
          </p:cNvPr>
          <p:cNvSpPr>
            <a:spLocks noChangeArrowheads="1"/>
          </p:cNvSpPr>
          <p:nvPr/>
        </p:nvSpPr>
        <p:spPr bwMode="auto">
          <a:xfrm>
            <a:off x="5259388" y="1870075"/>
            <a:ext cx="2868612"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13350" name="Group 6">
            <a:extLst>
              <a:ext uri="{FF2B5EF4-FFF2-40B4-BE49-F238E27FC236}">
                <a16:creationId xmlns:a16="http://schemas.microsoft.com/office/drawing/2014/main" id="{96EB533E-74D5-C344-9018-BA6C06147FEF}"/>
              </a:ext>
            </a:extLst>
          </p:cNvPr>
          <p:cNvGrpSpPr>
            <a:grpSpLocks/>
          </p:cNvGrpSpPr>
          <p:nvPr/>
        </p:nvGrpSpPr>
        <p:grpSpPr bwMode="auto">
          <a:xfrm>
            <a:off x="5259388" y="1870075"/>
            <a:ext cx="3144837" cy="3554413"/>
            <a:chOff x="3499" y="1224"/>
            <a:chExt cx="1807" cy="2239"/>
          </a:xfrm>
        </p:grpSpPr>
        <p:sp>
          <p:nvSpPr>
            <p:cNvPr id="313351" name="Rectangle 7">
              <a:extLst>
                <a:ext uri="{FF2B5EF4-FFF2-40B4-BE49-F238E27FC236}">
                  <a16:creationId xmlns:a16="http://schemas.microsoft.com/office/drawing/2014/main" id="{8A74ED3A-9AF0-CE49-BD53-BDFA5A9C92CF}"/>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52" name="Rectangle 8">
              <a:extLst>
                <a:ext uri="{FF2B5EF4-FFF2-40B4-BE49-F238E27FC236}">
                  <a16:creationId xmlns:a16="http://schemas.microsoft.com/office/drawing/2014/main" id="{D9228621-50F3-7748-9CAD-6843C2C023F5}"/>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3353" name="Rectangle 9">
            <a:extLst>
              <a:ext uri="{FF2B5EF4-FFF2-40B4-BE49-F238E27FC236}">
                <a16:creationId xmlns:a16="http://schemas.microsoft.com/office/drawing/2014/main" id="{235C6DD6-5D54-E449-A658-58D2D663C555}"/>
              </a:ext>
            </a:extLst>
          </p:cNvPr>
          <p:cNvSpPr>
            <a:spLocks noChangeArrowheads="1"/>
          </p:cNvSpPr>
          <p:nvPr/>
        </p:nvSpPr>
        <p:spPr bwMode="auto">
          <a:xfrm>
            <a:off x="5813425" y="1928813"/>
            <a:ext cx="2108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TT&amp;C : TrackTelemCommand</a:t>
            </a:r>
          </a:p>
        </p:txBody>
      </p:sp>
      <p:sp>
        <p:nvSpPr>
          <p:cNvPr id="313354" name="Rectangle 10">
            <a:extLst>
              <a:ext uri="{FF2B5EF4-FFF2-40B4-BE49-F238E27FC236}">
                <a16:creationId xmlns:a16="http://schemas.microsoft.com/office/drawing/2014/main" id="{02021288-6931-ED46-92CF-4435587FBFC0}"/>
              </a:ext>
            </a:extLst>
          </p:cNvPr>
          <p:cNvSpPr>
            <a:spLocks noChangeArrowheads="1"/>
          </p:cNvSpPr>
          <p:nvPr/>
        </p:nvSpPr>
        <p:spPr bwMode="auto">
          <a:xfrm>
            <a:off x="1027113" y="1870075"/>
            <a:ext cx="2660650"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13355" name="Group 11">
            <a:extLst>
              <a:ext uri="{FF2B5EF4-FFF2-40B4-BE49-F238E27FC236}">
                <a16:creationId xmlns:a16="http://schemas.microsoft.com/office/drawing/2014/main" id="{28471833-7399-2A4C-B5E6-C7137936D2ED}"/>
              </a:ext>
            </a:extLst>
          </p:cNvPr>
          <p:cNvGrpSpPr>
            <a:grpSpLocks/>
          </p:cNvGrpSpPr>
          <p:nvPr/>
        </p:nvGrpSpPr>
        <p:grpSpPr bwMode="auto">
          <a:xfrm>
            <a:off x="923925" y="1870075"/>
            <a:ext cx="2767013" cy="3554413"/>
            <a:chOff x="833" y="1224"/>
            <a:chExt cx="1678" cy="2239"/>
          </a:xfrm>
        </p:grpSpPr>
        <p:sp>
          <p:nvSpPr>
            <p:cNvPr id="313356" name="Rectangle 12">
              <a:extLst>
                <a:ext uri="{FF2B5EF4-FFF2-40B4-BE49-F238E27FC236}">
                  <a16:creationId xmlns:a16="http://schemas.microsoft.com/office/drawing/2014/main" id="{F8D1BC62-A328-2D40-9D65-E755ABD66C12}"/>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57" name="Rectangle 13">
              <a:extLst>
                <a:ext uri="{FF2B5EF4-FFF2-40B4-BE49-F238E27FC236}">
                  <a16:creationId xmlns:a16="http://schemas.microsoft.com/office/drawing/2014/main" id="{1CD42AFE-0689-F648-B48B-5BAA477BB4BB}"/>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3358" name="Rectangle 14">
            <a:extLst>
              <a:ext uri="{FF2B5EF4-FFF2-40B4-BE49-F238E27FC236}">
                <a16:creationId xmlns:a16="http://schemas.microsoft.com/office/drawing/2014/main" id="{8C7D1CD0-8550-DB46-9C55-5C4809660EE2}"/>
              </a:ext>
            </a:extLst>
          </p:cNvPr>
          <p:cNvSpPr>
            <a:spLocks noChangeArrowheads="1"/>
          </p:cNvSpPr>
          <p:nvPr/>
        </p:nvSpPr>
        <p:spPr bwMode="auto">
          <a:xfrm>
            <a:off x="1387475" y="1928813"/>
            <a:ext cx="1854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MOS : MissionOpsSystem</a:t>
            </a:r>
            <a:endParaRPr lang="en-US" altLang="en-US" sz="2800" b="1">
              <a:solidFill>
                <a:schemeClr val="tx2"/>
              </a:solidFill>
              <a:latin typeface="Tahoma" panose="020B0604030504040204" pitchFamily="34" charset="0"/>
            </a:endParaRPr>
          </a:p>
        </p:txBody>
      </p:sp>
      <p:sp>
        <p:nvSpPr>
          <p:cNvPr id="313359" name="Rectangle 15">
            <a:extLst>
              <a:ext uri="{FF2B5EF4-FFF2-40B4-BE49-F238E27FC236}">
                <a16:creationId xmlns:a16="http://schemas.microsoft.com/office/drawing/2014/main" id="{1E59A009-34A3-AB47-9908-269880596308}"/>
              </a:ext>
            </a:extLst>
          </p:cNvPr>
          <p:cNvSpPr>
            <a:spLocks noChangeArrowheads="1"/>
          </p:cNvSpPr>
          <p:nvPr/>
        </p:nvSpPr>
        <p:spPr bwMode="auto">
          <a:xfrm>
            <a:off x="3641725" y="2690813"/>
            <a:ext cx="128588"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0" name="Rectangle 16">
            <a:extLst>
              <a:ext uri="{FF2B5EF4-FFF2-40B4-BE49-F238E27FC236}">
                <a16:creationId xmlns:a16="http://schemas.microsoft.com/office/drawing/2014/main" id="{98AEE4F0-B1C2-B243-A431-4B7915C3EDF4}"/>
              </a:ext>
            </a:extLst>
          </p:cNvPr>
          <p:cNvSpPr>
            <a:spLocks noChangeArrowheads="1"/>
          </p:cNvSpPr>
          <p:nvPr/>
        </p:nvSpPr>
        <p:spPr bwMode="auto">
          <a:xfrm>
            <a:off x="3641725" y="2690813"/>
            <a:ext cx="128588"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1" name="Rectangle 17">
            <a:extLst>
              <a:ext uri="{FF2B5EF4-FFF2-40B4-BE49-F238E27FC236}">
                <a16:creationId xmlns:a16="http://schemas.microsoft.com/office/drawing/2014/main" id="{BB338DAC-2D1D-F94D-B4CF-2ACD0077CAD3}"/>
              </a:ext>
            </a:extLst>
          </p:cNvPr>
          <p:cNvSpPr>
            <a:spLocks noChangeArrowheads="1"/>
          </p:cNvSpPr>
          <p:nvPr/>
        </p:nvSpPr>
        <p:spPr bwMode="auto">
          <a:xfrm>
            <a:off x="5178425"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2" name="Rectangle 18">
            <a:extLst>
              <a:ext uri="{FF2B5EF4-FFF2-40B4-BE49-F238E27FC236}">
                <a16:creationId xmlns:a16="http://schemas.microsoft.com/office/drawing/2014/main" id="{402A6168-7BCC-7C41-A593-95C6A0A39972}"/>
              </a:ext>
            </a:extLst>
          </p:cNvPr>
          <p:cNvSpPr>
            <a:spLocks noChangeArrowheads="1"/>
          </p:cNvSpPr>
          <p:nvPr/>
        </p:nvSpPr>
        <p:spPr bwMode="auto">
          <a:xfrm>
            <a:off x="52101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3" name="Freeform 19">
            <a:extLst>
              <a:ext uri="{FF2B5EF4-FFF2-40B4-BE49-F238E27FC236}">
                <a16:creationId xmlns:a16="http://schemas.microsoft.com/office/drawing/2014/main" id="{59CB481E-3E15-1A45-B07D-F063F378DEC6}"/>
              </a:ext>
            </a:extLst>
          </p:cNvPr>
          <p:cNvSpPr>
            <a:spLocks/>
          </p:cNvSpPr>
          <p:nvPr/>
        </p:nvSpPr>
        <p:spPr bwMode="auto">
          <a:xfrm rot="-5400000">
            <a:off x="2878932" y="4171156"/>
            <a:ext cx="633412" cy="352425"/>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6" name="Rectangle 22">
            <a:extLst>
              <a:ext uri="{FF2B5EF4-FFF2-40B4-BE49-F238E27FC236}">
                <a16:creationId xmlns:a16="http://schemas.microsoft.com/office/drawing/2014/main" id="{3860C438-DADE-7E47-9704-11A7FB3E4E5E}"/>
              </a:ext>
            </a:extLst>
          </p:cNvPr>
          <p:cNvSpPr>
            <a:spLocks noChangeArrowheads="1"/>
          </p:cNvSpPr>
          <p:nvPr/>
        </p:nvSpPr>
        <p:spPr bwMode="auto">
          <a:xfrm>
            <a:off x="3627438" y="4813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7" name="Rectangle 23">
            <a:extLst>
              <a:ext uri="{FF2B5EF4-FFF2-40B4-BE49-F238E27FC236}">
                <a16:creationId xmlns:a16="http://schemas.microsoft.com/office/drawing/2014/main" id="{AB4A0F95-F764-734B-94AC-E0C4DC77DE7D}"/>
              </a:ext>
            </a:extLst>
          </p:cNvPr>
          <p:cNvSpPr>
            <a:spLocks noChangeArrowheads="1"/>
          </p:cNvSpPr>
          <p:nvPr/>
        </p:nvSpPr>
        <p:spPr bwMode="auto">
          <a:xfrm>
            <a:off x="3627438" y="4813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8" name="Rectangle 24">
            <a:extLst>
              <a:ext uri="{FF2B5EF4-FFF2-40B4-BE49-F238E27FC236}">
                <a16:creationId xmlns:a16="http://schemas.microsoft.com/office/drawing/2014/main" id="{C1A6F1D7-0178-1140-8A17-E16EC0A5830B}"/>
              </a:ext>
            </a:extLst>
          </p:cNvPr>
          <p:cNvSpPr>
            <a:spLocks noChangeArrowheads="1"/>
          </p:cNvSpPr>
          <p:nvPr/>
        </p:nvSpPr>
        <p:spPr bwMode="auto">
          <a:xfrm>
            <a:off x="4991100" y="5530850"/>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0" name="Rectangle 36">
            <a:extLst>
              <a:ext uri="{FF2B5EF4-FFF2-40B4-BE49-F238E27FC236}">
                <a16:creationId xmlns:a16="http://schemas.microsoft.com/office/drawing/2014/main" id="{6FFD2FE2-693F-A54E-8090-3E302DB38640}"/>
              </a:ext>
            </a:extLst>
          </p:cNvPr>
          <p:cNvSpPr>
            <a:spLocks noChangeArrowheads="1"/>
          </p:cNvSpPr>
          <p:nvPr/>
        </p:nvSpPr>
        <p:spPr bwMode="auto">
          <a:xfrm>
            <a:off x="4224338" y="2540000"/>
            <a:ext cx="5238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1" name="Rectangle 37">
            <a:extLst>
              <a:ext uri="{FF2B5EF4-FFF2-40B4-BE49-F238E27FC236}">
                <a16:creationId xmlns:a16="http://schemas.microsoft.com/office/drawing/2014/main" id="{FC810686-4C78-D741-A9E8-9335C86AD5C4}"/>
              </a:ext>
            </a:extLst>
          </p:cNvPr>
          <p:cNvSpPr>
            <a:spLocks noChangeArrowheads="1"/>
          </p:cNvSpPr>
          <p:nvPr/>
        </p:nvSpPr>
        <p:spPr bwMode="auto">
          <a:xfrm>
            <a:off x="4248150" y="4679950"/>
            <a:ext cx="4984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2" name="Line 38">
            <a:extLst>
              <a:ext uri="{FF2B5EF4-FFF2-40B4-BE49-F238E27FC236}">
                <a16:creationId xmlns:a16="http://schemas.microsoft.com/office/drawing/2014/main" id="{54E243C9-0F8B-4D4B-994B-4A0F49B7C009}"/>
              </a:ext>
            </a:extLst>
          </p:cNvPr>
          <p:cNvSpPr>
            <a:spLocks noChangeShapeType="1"/>
          </p:cNvSpPr>
          <p:nvPr/>
        </p:nvSpPr>
        <p:spPr bwMode="auto">
          <a:xfrm flipH="1">
            <a:off x="3759200" y="2744788"/>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83" name="Line 39">
            <a:extLst>
              <a:ext uri="{FF2B5EF4-FFF2-40B4-BE49-F238E27FC236}">
                <a16:creationId xmlns:a16="http://schemas.microsoft.com/office/drawing/2014/main" id="{42CC14F0-3D9F-144D-BB82-54D07A90F829}"/>
              </a:ext>
            </a:extLst>
          </p:cNvPr>
          <p:cNvSpPr>
            <a:spLocks noChangeShapeType="1"/>
          </p:cNvSpPr>
          <p:nvPr/>
        </p:nvSpPr>
        <p:spPr bwMode="auto">
          <a:xfrm flipH="1">
            <a:off x="3768725" y="48688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84" name="Freeform 40">
            <a:extLst>
              <a:ext uri="{FF2B5EF4-FFF2-40B4-BE49-F238E27FC236}">
                <a16:creationId xmlns:a16="http://schemas.microsoft.com/office/drawing/2014/main" id="{BAAFB697-44BB-7C4F-B9D9-E7C7657DD534}"/>
              </a:ext>
            </a:extLst>
          </p:cNvPr>
          <p:cNvSpPr>
            <a:spLocks noEditPoints="1"/>
          </p:cNvSpPr>
          <p:nvPr/>
        </p:nvSpPr>
        <p:spPr bwMode="auto">
          <a:xfrm>
            <a:off x="6597650" y="2519363"/>
            <a:ext cx="4763"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13385" name="Freeform 41">
            <a:extLst>
              <a:ext uri="{FF2B5EF4-FFF2-40B4-BE49-F238E27FC236}">
                <a16:creationId xmlns:a16="http://schemas.microsoft.com/office/drawing/2014/main" id="{6DAB4789-156E-0741-96C8-238C63970864}"/>
              </a:ext>
            </a:extLst>
          </p:cNvPr>
          <p:cNvSpPr>
            <a:spLocks noEditPoints="1"/>
          </p:cNvSpPr>
          <p:nvPr/>
        </p:nvSpPr>
        <p:spPr bwMode="auto">
          <a:xfrm>
            <a:off x="5588000" y="295433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13386" name="Freeform 42">
            <a:extLst>
              <a:ext uri="{FF2B5EF4-FFF2-40B4-BE49-F238E27FC236}">
                <a16:creationId xmlns:a16="http://schemas.microsoft.com/office/drawing/2014/main" id="{DF22C223-0564-E144-8F50-A79A53390553}"/>
              </a:ext>
            </a:extLst>
          </p:cNvPr>
          <p:cNvSpPr>
            <a:spLocks noEditPoints="1"/>
          </p:cNvSpPr>
          <p:nvPr/>
        </p:nvSpPr>
        <p:spPr bwMode="auto">
          <a:xfrm>
            <a:off x="5588000" y="295433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13387" name="Rectangle 43">
            <a:extLst>
              <a:ext uri="{FF2B5EF4-FFF2-40B4-BE49-F238E27FC236}">
                <a16:creationId xmlns:a16="http://schemas.microsoft.com/office/drawing/2014/main" id="{303864F9-710A-7146-8E47-BFF99BF9F44E}"/>
              </a:ext>
            </a:extLst>
          </p:cNvPr>
          <p:cNvSpPr>
            <a:spLocks noChangeArrowheads="1"/>
          </p:cNvSpPr>
          <p:nvPr/>
        </p:nvSpPr>
        <p:spPr bwMode="auto">
          <a:xfrm>
            <a:off x="5586413" y="2517775"/>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8" name="Rectangle 44">
            <a:extLst>
              <a:ext uri="{FF2B5EF4-FFF2-40B4-BE49-F238E27FC236}">
                <a16:creationId xmlns:a16="http://schemas.microsoft.com/office/drawing/2014/main" id="{89C5BC93-05D0-FA44-9E4A-4A45DD5DF22D}"/>
              </a:ext>
            </a:extLst>
          </p:cNvPr>
          <p:cNvSpPr>
            <a:spLocks noChangeArrowheads="1"/>
          </p:cNvSpPr>
          <p:nvPr/>
        </p:nvSpPr>
        <p:spPr bwMode="auto">
          <a:xfrm>
            <a:off x="5586413" y="2416175"/>
            <a:ext cx="1014412" cy="5397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89" name="Rectangle 45">
            <a:extLst>
              <a:ext uri="{FF2B5EF4-FFF2-40B4-BE49-F238E27FC236}">
                <a16:creationId xmlns:a16="http://schemas.microsoft.com/office/drawing/2014/main" id="{BDFE196B-AAEF-0549-AA74-907990248CEE}"/>
              </a:ext>
            </a:extLst>
          </p:cNvPr>
          <p:cNvSpPr>
            <a:spLocks noChangeArrowheads="1"/>
          </p:cNvSpPr>
          <p:nvPr/>
        </p:nvSpPr>
        <p:spPr bwMode="auto">
          <a:xfrm>
            <a:off x="5753100" y="2497138"/>
            <a:ext cx="723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TM :</a:t>
            </a:r>
          </a:p>
          <a:p>
            <a:pPr algn="ctr"/>
            <a:r>
              <a:rPr lang="en-US" altLang="en-US" sz="1200" b="1">
                <a:solidFill>
                  <a:srgbClr val="000000"/>
                </a:solidFill>
                <a:latin typeface="Arial" panose="020B0604020202020204" pitchFamily="34" charset="0"/>
              </a:rPr>
              <a:t>Telemetry</a:t>
            </a:r>
            <a:endParaRPr lang="en-US" altLang="en-US" sz="2800" b="1">
              <a:solidFill>
                <a:schemeClr val="tx2"/>
              </a:solidFill>
              <a:latin typeface="Tahoma" panose="020B0604030504040204" pitchFamily="34" charset="0"/>
            </a:endParaRPr>
          </a:p>
        </p:txBody>
      </p:sp>
      <p:sp>
        <p:nvSpPr>
          <p:cNvPr id="313390" name="Line 46">
            <a:extLst>
              <a:ext uri="{FF2B5EF4-FFF2-40B4-BE49-F238E27FC236}">
                <a16:creationId xmlns:a16="http://schemas.microsoft.com/office/drawing/2014/main" id="{F40FAD13-D0B3-C043-99B1-311AEEB86CA6}"/>
              </a:ext>
            </a:extLst>
          </p:cNvPr>
          <p:cNvSpPr>
            <a:spLocks noChangeShapeType="1"/>
          </p:cNvSpPr>
          <p:nvPr/>
        </p:nvSpPr>
        <p:spPr bwMode="auto">
          <a:xfrm flipH="1">
            <a:off x="5245100" y="2744788"/>
            <a:ext cx="3429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91" name="Rectangle 47">
            <a:extLst>
              <a:ext uri="{FF2B5EF4-FFF2-40B4-BE49-F238E27FC236}">
                <a16:creationId xmlns:a16="http://schemas.microsoft.com/office/drawing/2014/main" id="{9679947F-2BB7-F14E-8F20-09CA6B180170}"/>
              </a:ext>
            </a:extLst>
          </p:cNvPr>
          <p:cNvSpPr>
            <a:spLocks noChangeArrowheads="1"/>
          </p:cNvSpPr>
          <p:nvPr/>
        </p:nvSpPr>
        <p:spPr bwMode="auto">
          <a:xfrm>
            <a:off x="5543550" y="3567113"/>
            <a:ext cx="12430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92" name="Rectangle 48">
            <a:extLst>
              <a:ext uri="{FF2B5EF4-FFF2-40B4-BE49-F238E27FC236}">
                <a16:creationId xmlns:a16="http://schemas.microsoft.com/office/drawing/2014/main" id="{33C37994-C85B-9445-BF18-2E70FCB1E795}"/>
              </a:ext>
            </a:extLst>
          </p:cNvPr>
          <p:cNvSpPr>
            <a:spLocks noChangeArrowheads="1"/>
          </p:cNvSpPr>
          <p:nvPr/>
        </p:nvSpPr>
        <p:spPr bwMode="auto">
          <a:xfrm>
            <a:off x="6073775" y="3614738"/>
            <a:ext cx="266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TC :</a:t>
            </a:r>
            <a:endParaRPr lang="en-US" altLang="en-US" sz="2800" b="1">
              <a:solidFill>
                <a:schemeClr val="tx2"/>
              </a:solidFill>
              <a:latin typeface="Tahoma" panose="020B0604030504040204" pitchFamily="34" charset="0"/>
            </a:endParaRPr>
          </a:p>
        </p:txBody>
      </p:sp>
      <p:sp>
        <p:nvSpPr>
          <p:cNvPr id="313393" name="Rectangle 49">
            <a:extLst>
              <a:ext uri="{FF2B5EF4-FFF2-40B4-BE49-F238E27FC236}">
                <a16:creationId xmlns:a16="http://schemas.microsoft.com/office/drawing/2014/main" id="{4898E6A4-5636-C842-B051-3B8787099AFC}"/>
              </a:ext>
            </a:extLst>
          </p:cNvPr>
          <p:cNvSpPr>
            <a:spLocks noChangeArrowheads="1"/>
          </p:cNvSpPr>
          <p:nvPr/>
        </p:nvSpPr>
        <p:spPr bwMode="auto">
          <a:xfrm>
            <a:off x="5675313" y="3763963"/>
            <a:ext cx="1028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Telecommand</a:t>
            </a:r>
            <a:endParaRPr lang="en-US" altLang="en-US" sz="2800" b="1">
              <a:solidFill>
                <a:schemeClr val="tx2"/>
              </a:solidFill>
              <a:latin typeface="Tahoma" panose="020B0604030504040204" pitchFamily="34" charset="0"/>
            </a:endParaRPr>
          </a:p>
        </p:txBody>
      </p:sp>
      <p:sp>
        <p:nvSpPr>
          <p:cNvPr id="313394" name="Line 50">
            <a:extLst>
              <a:ext uri="{FF2B5EF4-FFF2-40B4-BE49-F238E27FC236}">
                <a16:creationId xmlns:a16="http://schemas.microsoft.com/office/drawing/2014/main" id="{3EA6BA51-F9FF-894D-991C-8EDE2C5FB0AD}"/>
              </a:ext>
            </a:extLst>
          </p:cNvPr>
          <p:cNvSpPr>
            <a:spLocks noChangeShapeType="1"/>
          </p:cNvSpPr>
          <p:nvPr/>
        </p:nvSpPr>
        <p:spPr bwMode="auto">
          <a:xfrm flipH="1" flipV="1">
            <a:off x="6122988" y="2955925"/>
            <a:ext cx="7937" cy="5905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97" name="Rectangle 53">
            <a:extLst>
              <a:ext uri="{FF2B5EF4-FFF2-40B4-BE49-F238E27FC236}">
                <a16:creationId xmlns:a16="http://schemas.microsoft.com/office/drawing/2014/main" id="{6BA3BBDE-8A6B-F642-9C33-59006FBCC7AF}"/>
              </a:ext>
            </a:extLst>
          </p:cNvPr>
          <p:cNvSpPr>
            <a:spLocks noChangeArrowheads="1"/>
          </p:cNvSpPr>
          <p:nvPr/>
        </p:nvSpPr>
        <p:spPr bwMode="auto">
          <a:xfrm>
            <a:off x="5700713" y="462756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98" name="Rectangle 54">
            <a:extLst>
              <a:ext uri="{FF2B5EF4-FFF2-40B4-BE49-F238E27FC236}">
                <a16:creationId xmlns:a16="http://schemas.microsoft.com/office/drawing/2014/main" id="{471E547A-37B2-3B42-9F64-AF2908692CE1}"/>
              </a:ext>
            </a:extLst>
          </p:cNvPr>
          <p:cNvSpPr>
            <a:spLocks noChangeArrowheads="1"/>
          </p:cNvSpPr>
          <p:nvPr/>
        </p:nvSpPr>
        <p:spPr bwMode="auto">
          <a:xfrm>
            <a:off x="5748338" y="4627563"/>
            <a:ext cx="1112837" cy="4191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00" name="Rectangle 56">
            <a:extLst>
              <a:ext uri="{FF2B5EF4-FFF2-40B4-BE49-F238E27FC236}">
                <a16:creationId xmlns:a16="http://schemas.microsoft.com/office/drawing/2014/main" id="{058CC9EC-F2DC-594D-8971-D23B4AB14A5D}"/>
              </a:ext>
            </a:extLst>
          </p:cNvPr>
          <p:cNvSpPr>
            <a:spLocks noChangeArrowheads="1"/>
          </p:cNvSpPr>
          <p:nvPr/>
        </p:nvSpPr>
        <p:spPr bwMode="auto">
          <a:xfrm>
            <a:off x="5865813" y="4775200"/>
            <a:ext cx="8509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Pt : Pointing</a:t>
            </a:r>
            <a:endParaRPr lang="en-US" altLang="en-US" sz="2800" b="1">
              <a:solidFill>
                <a:schemeClr val="tx2"/>
              </a:solidFill>
              <a:latin typeface="Tahoma" panose="020B0604030504040204" pitchFamily="34" charset="0"/>
            </a:endParaRPr>
          </a:p>
        </p:txBody>
      </p:sp>
      <p:sp>
        <p:nvSpPr>
          <p:cNvPr id="313402" name="Rectangle 58">
            <a:extLst>
              <a:ext uri="{FF2B5EF4-FFF2-40B4-BE49-F238E27FC236}">
                <a16:creationId xmlns:a16="http://schemas.microsoft.com/office/drawing/2014/main" id="{4F76CF28-8D75-D043-B7BB-404A2C2E6D0D}"/>
              </a:ext>
            </a:extLst>
          </p:cNvPr>
          <p:cNvSpPr>
            <a:spLocks noChangeArrowheads="1"/>
          </p:cNvSpPr>
          <p:nvPr/>
        </p:nvSpPr>
        <p:spPr bwMode="auto">
          <a:xfrm>
            <a:off x="6057900" y="290036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404" name="Rectangle 60">
            <a:extLst>
              <a:ext uri="{FF2B5EF4-FFF2-40B4-BE49-F238E27FC236}">
                <a16:creationId xmlns:a16="http://schemas.microsoft.com/office/drawing/2014/main" id="{8C98BDF0-1DFC-F848-882E-CD25A80B0F44}"/>
              </a:ext>
            </a:extLst>
          </p:cNvPr>
          <p:cNvSpPr>
            <a:spLocks noChangeArrowheads="1"/>
          </p:cNvSpPr>
          <p:nvPr/>
        </p:nvSpPr>
        <p:spPr bwMode="auto">
          <a:xfrm>
            <a:off x="6067425" y="3513138"/>
            <a:ext cx="127000" cy="107950"/>
          </a:xfrm>
          <a:prstGeom prst="rect">
            <a:avLst/>
          </a:prstGeom>
          <a:solidFill>
            <a:schemeClr val="bg1"/>
          </a:solidFill>
          <a:ln w="25400">
            <a:solidFill>
              <a:srgbClr val="000000"/>
            </a:solidFill>
            <a:miter lim="800000"/>
            <a:headEnd/>
            <a:tailEnd/>
          </a:ln>
        </p:spPr>
        <p:txBody>
          <a:bodyPr/>
          <a:lstStyle/>
          <a:p>
            <a:endParaRPr lang="en-US"/>
          </a:p>
        </p:txBody>
      </p:sp>
      <p:sp>
        <p:nvSpPr>
          <p:cNvPr id="313405" name="Rectangle 61">
            <a:extLst>
              <a:ext uri="{FF2B5EF4-FFF2-40B4-BE49-F238E27FC236}">
                <a16:creationId xmlns:a16="http://schemas.microsoft.com/office/drawing/2014/main" id="{17A24358-107A-C148-9F47-AE55F11EFF18}"/>
              </a:ext>
            </a:extLst>
          </p:cNvPr>
          <p:cNvSpPr>
            <a:spLocks noChangeArrowheads="1"/>
          </p:cNvSpPr>
          <p:nvPr/>
        </p:nvSpPr>
        <p:spPr bwMode="auto">
          <a:xfrm>
            <a:off x="5481638" y="37306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08" name="Rectangle 64">
            <a:extLst>
              <a:ext uri="{FF2B5EF4-FFF2-40B4-BE49-F238E27FC236}">
                <a16:creationId xmlns:a16="http://schemas.microsoft.com/office/drawing/2014/main" id="{C75B093D-3912-EE4F-9FE0-4890B484A687}"/>
              </a:ext>
            </a:extLst>
          </p:cNvPr>
          <p:cNvSpPr>
            <a:spLocks noChangeArrowheads="1"/>
          </p:cNvSpPr>
          <p:nvPr/>
        </p:nvSpPr>
        <p:spPr bwMode="auto">
          <a:xfrm>
            <a:off x="5521325" y="2682875"/>
            <a:ext cx="128588"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09" name="Rectangle 65">
            <a:extLst>
              <a:ext uri="{FF2B5EF4-FFF2-40B4-BE49-F238E27FC236}">
                <a16:creationId xmlns:a16="http://schemas.microsoft.com/office/drawing/2014/main" id="{36B9652E-C0F6-C94F-AF9C-85136EE77421}"/>
              </a:ext>
            </a:extLst>
          </p:cNvPr>
          <p:cNvSpPr>
            <a:spLocks noChangeArrowheads="1"/>
          </p:cNvSpPr>
          <p:nvPr/>
        </p:nvSpPr>
        <p:spPr bwMode="auto">
          <a:xfrm>
            <a:off x="5521325" y="2682875"/>
            <a:ext cx="128588"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11" name="Rectangle 67">
            <a:extLst>
              <a:ext uri="{FF2B5EF4-FFF2-40B4-BE49-F238E27FC236}">
                <a16:creationId xmlns:a16="http://schemas.microsoft.com/office/drawing/2014/main" id="{E1B042E7-28B1-F04B-8D21-E2E0FCCA7046}"/>
              </a:ext>
            </a:extLst>
          </p:cNvPr>
          <p:cNvSpPr>
            <a:spLocks noChangeArrowheads="1"/>
          </p:cNvSpPr>
          <p:nvPr/>
        </p:nvSpPr>
        <p:spPr bwMode="auto">
          <a:xfrm>
            <a:off x="6537325" y="2682875"/>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12" name="Rectangle 68">
            <a:extLst>
              <a:ext uri="{FF2B5EF4-FFF2-40B4-BE49-F238E27FC236}">
                <a16:creationId xmlns:a16="http://schemas.microsoft.com/office/drawing/2014/main" id="{8200ED19-A50B-594C-A0C5-E57CB2D2668B}"/>
              </a:ext>
            </a:extLst>
          </p:cNvPr>
          <p:cNvSpPr>
            <a:spLocks noChangeArrowheads="1"/>
          </p:cNvSpPr>
          <p:nvPr/>
        </p:nvSpPr>
        <p:spPr bwMode="auto">
          <a:xfrm>
            <a:off x="6537325" y="2682875"/>
            <a:ext cx="125413"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14" name="Rectangle 70">
            <a:extLst>
              <a:ext uri="{FF2B5EF4-FFF2-40B4-BE49-F238E27FC236}">
                <a16:creationId xmlns:a16="http://schemas.microsoft.com/office/drawing/2014/main" id="{75AF576E-9FDE-4447-A1F7-CA6B61C6A5D3}"/>
              </a:ext>
            </a:extLst>
          </p:cNvPr>
          <p:cNvSpPr>
            <a:spLocks noChangeArrowheads="1"/>
          </p:cNvSpPr>
          <p:nvPr/>
        </p:nvSpPr>
        <p:spPr bwMode="auto">
          <a:xfrm>
            <a:off x="6729413" y="3209925"/>
            <a:ext cx="598487"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15" name="Rectangle 71">
            <a:extLst>
              <a:ext uri="{FF2B5EF4-FFF2-40B4-BE49-F238E27FC236}">
                <a16:creationId xmlns:a16="http://schemas.microsoft.com/office/drawing/2014/main" id="{037F5D4B-1F3E-0A44-9F3F-2D1B56B66662}"/>
              </a:ext>
            </a:extLst>
          </p:cNvPr>
          <p:cNvSpPr>
            <a:spLocks noChangeArrowheads="1"/>
          </p:cNvSpPr>
          <p:nvPr/>
        </p:nvSpPr>
        <p:spPr bwMode="auto">
          <a:xfrm>
            <a:off x="7112000" y="4899025"/>
            <a:ext cx="1181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Ant: Mechanical</a:t>
            </a:r>
            <a:endParaRPr lang="en-US" altLang="en-US" sz="2800" b="1">
              <a:solidFill>
                <a:schemeClr val="tx2"/>
              </a:solidFill>
              <a:latin typeface="Tahoma" panose="020B0604030504040204" pitchFamily="34" charset="0"/>
            </a:endParaRPr>
          </a:p>
        </p:txBody>
      </p:sp>
      <p:sp>
        <p:nvSpPr>
          <p:cNvPr id="313416" name="Line 72">
            <a:extLst>
              <a:ext uri="{FF2B5EF4-FFF2-40B4-BE49-F238E27FC236}">
                <a16:creationId xmlns:a16="http://schemas.microsoft.com/office/drawing/2014/main" id="{E8CF7A5D-43F6-3D40-A4D9-1770DE72D15C}"/>
              </a:ext>
            </a:extLst>
          </p:cNvPr>
          <p:cNvSpPr>
            <a:spLocks noChangeShapeType="1"/>
          </p:cNvSpPr>
          <p:nvPr/>
        </p:nvSpPr>
        <p:spPr bwMode="auto">
          <a:xfrm flipH="1">
            <a:off x="5254625" y="4868863"/>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17" name="Rectangle 73">
            <a:extLst>
              <a:ext uri="{FF2B5EF4-FFF2-40B4-BE49-F238E27FC236}">
                <a16:creationId xmlns:a16="http://schemas.microsoft.com/office/drawing/2014/main" id="{BDE0C633-6E13-6D40-9E79-97EE08434126}"/>
              </a:ext>
            </a:extLst>
          </p:cNvPr>
          <p:cNvSpPr>
            <a:spLocks noChangeArrowheads="1"/>
          </p:cNvSpPr>
          <p:nvPr/>
        </p:nvSpPr>
        <p:spPr bwMode="auto">
          <a:xfrm>
            <a:off x="5481638" y="3730625"/>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13419" name="Rectangle 75">
            <a:extLst>
              <a:ext uri="{FF2B5EF4-FFF2-40B4-BE49-F238E27FC236}">
                <a16:creationId xmlns:a16="http://schemas.microsoft.com/office/drawing/2014/main" id="{61B1B09C-E1B1-9D43-8603-7E3702810C33}"/>
              </a:ext>
            </a:extLst>
          </p:cNvPr>
          <p:cNvSpPr>
            <a:spLocks noChangeArrowheads="1"/>
          </p:cNvSpPr>
          <p:nvPr/>
        </p:nvSpPr>
        <p:spPr bwMode="auto">
          <a:xfrm>
            <a:off x="2535238" y="3400425"/>
            <a:ext cx="1117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TelemDonePort</a:t>
            </a:r>
            <a:endParaRPr lang="en-US" altLang="en-US" sz="2800" b="1">
              <a:solidFill>
                <a:schemeClr val="tx2"/>
              </a:solidFill>
              <a:latin typeface="Tahoma" panose="020B0604030504040204" pitchFamily="34" charset="0"/>
            </a:endParaRPr>
          </a:p>
        </p:txBody>
      </p:sp>
      <p:sp>
        <p:nvSpPr>
          <p:cNvPr id="313420" name="Freeform 76">
            <a:extLst>
              <a:ext uri="{FF2B5EF4-FFF2-40B4-BE49-F238E27FC236}">
                <a16:creationId xmlns:a16="http://schemas.microsoft.com/office/drawing/2014/main" id="{F50FD5F0-AF5F-124D-A6F8-AE5F51E2AC7D}"/>
              </a:ext>
            </a:extLst>
          </p:cNvPr>
          <p:cNvSpPr>
            <a:spLocks noEditPoints="1"/>
          </p:cNvSpPr>
          <p:nvPr/>
        </p:nvSpPr>
        <p:spPr bwMode="auto">
          <a:xfrm>
            <a:off x="2959100" y="2527300"/>
            <a:ext cx="1588" cy="434975"/>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13421" name="Freeform 77">
            <a:extLst>
              <a:ext uri="{FF2B5EF4-FFF2-40B4-BE49-F238E27FC236}">
                <a16:creationId xmlns:a16="http://schemas.microsoft.com/office/drawing/2014/main" id="{F7D04FF5-E1BE-6D4E-995B-FC4B0E54177A}"/>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2" name="Freeform 78">
            <a:extLst>
              <a:ext uri="{FF2B5EF4-FFF2-40B4-BE49-F238E27FC236}">
                <a16:creationId xmlns:a16="http://schemas.microsoft.com/office/drawing/2014/main" id="{4B26C8F7-0C52-474E-8F10-38DF754C9E43}"/>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3" name="Freeform 79">
            <a:extLst>
              <a:ext uri="{FF2B5EF4-FFF2-40B4-BE49-F238E27FC236}">
                <a16:creationId xmlns:a16="http://schemas.microsoft.com/office/drawing/2014/main" id="{C942CDBC-5BC0-E046-86F0-5D49AE5DF504}"/>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4" name="Rectangle 80">
            <a:extLst>
              <a:ext uri="{FF2B5EF4-FFF2-40B4-BE49-F238E27FC236}">
                <a16:creationId xmlns:a16="http://schemas.microsoft.com/office/drawing/2014/main" id="{F7E999F0-AA49-6D48-9035-C0C40D9429D6}"/>
              </a:ext>
            </a:extLst>
          </p:cNvPr>
          <p:cNvSpPr>
            <a:spLocks noChangeArrowheads="1"/>
          </p:cNvSpPr>
          <p:nvPr/>
        </p:nvSpPr>
        <p:spPr bwMode="auto">
          <a:xfrm>
            <a:off x="1944688" y="252571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25" name="Rectangle 81">
            <a:extLst>
              <a:ext uri="{FF2B5EF4-FFF2-40B4-BE49-F238E27FC236}">
                <a16:creationId xmlns:a16="http://schemas.microsoft.com/office/drawing/2014/main" id="{28E8E52A-79D2-1647-BD96-969EFE9EE585}"/>
              </a:ext>
            </a:extLst>
          </p:cNvPr>
          <p:cNvSpPr>
            <a:spLocks noChangeArrowheads="1"/>
          </p:cNvSpPr>
          <p:nvPr/>
        </p:nvSpPr>
        <p:spPr bwMode="auto">
          <a:xfrm>
            <a:off x="1838325" y="2525713"/>
            <a:ext cx="1120775"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26" name="Rectangle 82">
            <a:extLst>
              <a:ext uri="{FF2B5EF4-FFF2-40B4-BE49-F238E27FC236}">
                <a16:creationId xmlns:a16="http://schemas.microsoft.com/office/drawing/2014/main" id="{C0B3F7DA-0D46-0149-8DC3-25FA1C8161E5}"/>
              </a:ext>
            </a:extLst>
          </p:cNvPr>
          <p:cNvSpPr>
            <a:spLocks noChangeArrowheads="1"/>
          </p:cNvSpPr>
          <p:nvPr/>
        </p:nvSpPr>
        <p:spPr bwMode="auto">
          <a:xfrm>
            <a:off x="2287588" y="2574925"/>
            <a:ext cx="304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dm :</a:t>
            </a:r>
            <a:endParaRPr lang="en-US" altLang="en-US" sz="2800" b="1">
              <a:solidFill>
                <a:schemeClr val="tx2"/>
              </a:solidFill>
              <a:latin typeface="Tahoma" panose="020B0604030504040204" pitchFamily="34" charset="0"/>
            </a:endParaRPr>
          </a:p>
        </p:txBody>
      </p:sp>
      <p:sp>
        <p:nvSpPr>
          <p:cNvPr id="313427" name="Rectangle 83">
            <a:extLst>
              <a:ext uri="{FF2B5EF4-FFF2-40B4-BE49-F238E27FC236}">
                <a16:creationId xmlns:a16="http://schemas.microsoft.com/office/drawing/2014/main" id="{F3D6F669-F0E9-0A47-830B-9D620B106925}"/>
              </a:ext>
            </a:extLst>
          </p:cNvPr>
          <p:cNvSpPr>
            <a:spLocks noChangeArrowheads="1"/>
          </p:cNvSpPr>
          <p:nvPr/>
        </p:nvSpPr>
        <p:spPr bwMode="auto">
          <a:xfrm>
            <a:off x="1924050" y="2741613"/>
            <a:ext cx="965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DataManager</a:t>
            </a:r>
            <a:endParaRPr lang="en-US" altLang="en-US" sz="2800" b="1">
              <a:solidFill>
                <a:schemeClr val="tx2"/>
              </a:solidFill>
              <a:latin typeface="Tahoma" panose="020B0604030504040204" pitchFamily="34" charset="0"/>
            </a:endParaRPr>
          </a:p>
        </p:txBody>
      </p:sp>
      <p:sp>
        <p:nvSpPr>
          <p:cNvPr id="313428" name="Rectangle 84">
            <a:extLst>
              <a:ext uri="{FF2B5EF4-FFF2-40B4-BE49-F238E27FC236}">
                <a16:creationId xmlns:a16="http://schemas.microsoft.com/office/drawing/2014/main" id="{689FF2B5-C6CE-5346-902D-38B9D14DA3D4}"/>
              </a:ext>
            </a:extLst>
          </p:cNvPr>
          <p:cNvSpPr>
            <a:spLocks noChangeArrowheads="1"/>
          </p:cNvSpPr>
          <p:nvPr/>
        </p:nvSpPr>
        <p:spPr bwMode="auto">
          <a:xfrm>
            <a:off x="1944688" y="3619500"/>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29" name="Rectangle 85">
            <a:extLst>
              <a:ext uri="{FF2B5EF4-FFF2-40B4-BE49-F238E27FC236}">
                <a16:creationId xmlns:a16="http://schemas.microsoft.com/office/drawing/2014/main" id="{2DB3E546-E01F-7546-AD0A-D4C6CB4C7D77}"/>
              </a:ext>
            </a:extLst>
          </p:cNvPr>
          <p:cNvSpPr>
            <a:spLocks noChangeArrowheads="1"/>
          </p:cNvSpPr>
          <p:nvPr/>
        </p:nvSpPr>
        <p:spPr bwMode="auto">
          <a:xfrm>
            <a:off x="1773238" y="3619500"/>
            <a:ext cx="130016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30" name="Rectangle 86">
            <a:extLst>
              <a:ext uri="{FF2B5EF4-FFF2-40B4-BE49-F238E27FC236}">
                <a16:creationId xmlns:a16="http://schemas.microsoft.com/office/drawing/2014/main" id="{BAD29225-2370-8443-AEC2-15853CA3F18C}"/>
              </a:ext>
            </a:extLst>
          </p:cNvPr>
          <p:cNvSpPr>
            <a:spLocks noChangeArrowheads="1"/>
          </p:cNvSpPr>
          <p:nvPr/>
        </p:nvSpPr>
        <p:spPr bwMode="auto">
          <a:xfrm>
            <a:off x="1938338" y="3668713"/>
            <a:ext cx="1016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MOP : Mission</a:t>
            </a:r>
            <a:endParaRPr lang="en-US" altLang="en-US" sz="2800" b="1">
              <a:solidFill>
                <a:schemeClr val="tx2"/>
              </a:solidFill>
              <a:latin typeface="Tahoma" panose="020B0604030504040204" pitchFamily="34" charset="0"/>
            </a:endParaRPr>
          </a:p>
        </p:txBody>
      </p:sp>
      <p:sp>
        <p:nvSpPr>
          <p:cNvPr id="313431" name="Rectangle 87">
            <a:extLst>
              <a:ext uri="{FF2B5EF4-FFF2-40B4-BE49-F238E27FC236}">
                <a16:creationId xmlns:a16="http://schemas.microsoft.com/office/drawing/2014/main" id="{2B788C2C-38F5-BE41-B394-3B4501A3274B}"/>
              </a:ext>
            </a:extLst>
          </p:cNvPr>
          <p:cNvSpPr>
            <a:spLocks noChangeArrowheads="1"/>
          </p:cNvSpPr>
          <p:nvPr/>
        </p:nvSpPr>
        <p:spPr bwMode="auto">
          <a:xfrm>
            <a:off x="1978025" y="3835400"/>
            <a:ext cx="914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OpsPlanning</a:t>
            </a:r>
            <a:endParaRPr lang="en-US" altLang="en-US" sz="2800" b="1">
              <a:solidFill>
                <a:schemeClr val="tx2"/>
              </a:solidFill>
              <a:latin typeface="Tahoma" panose="020B0604030504040204" pitchFamily="34" charset="0"/>
            </a:endParaRPr>
          </a:p>
        </p:txBody>
      </p:sp>
      <p:sp>
        <p:nvSpPr>
          <p:cNvPr id="313432" name="Line 88">
            <a:extLst>
              <a:ext uri="{FF2B5EF4-FFF2-40B4-BE49-F238E27FC236}">
                <a16:creationId xmlns:a16="http://schemas.microsoft.com/office/drawing/2014/main" id="{AE591494-B37C-BB41-B819-E262B5A692E8}"/>
              </a:ext>
            </a:extLst>
          </p:cNvPr>
          <p:cNvSpPr>
            <a:spLocks noChangeShapeType="1"/>
          </p:cNvSpPr>
          <p:nvPr/>
        </p:nvSpPr>
        <p:spPr bwMode="auto">
          <a:xfrm>
            <a:off x="2452688" y="2963863"/>
            <a:ext cx="1587" cy="6556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37" name="Rectangle 93">
            <a:extLst>
              <a:ext uri="{FF2B5EF4-FFF2-40B4-BE49-F238E27FC236}">
                <a16:creationId xmlns:a16="http://schemas.microsoft.com/office/drawing/2014/main" id="{7C30D57F-2D36-D94F-882D-5D936EBC614F}"/>
              </a:ext>
            </a:extLst>
          </p:cNvPr>
          <p:cNvSpPr>
            <a:spLocks noChangeArrowheads="1"/>
          </p:cNvSpPr>
          <p:nvPr/>
        </p:nvSpPr>
        <p:spPr bwMode="auto">
          <a:xfrm>
            <a:off x="1944688" y="4649788"/>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38" name="Rectangle 94">
            <a:extLst>
              <a:ext uri="{FF2B5EF4-FFF2-40B4-BE49-F238E27FC236}">
                <a16:creationId xmlns:a16="http://schemas.microsoft.com/office/drawing/2014/main" id="{9736E4AB-2A64-DE46-B7AD-55A99E440818}"/>
              </a:ext>
            </a:extLst>
          </p:cNvPr>
          <p:cNvSpPr>
            <a:spLocks noChangeArrowheads="1"/>
          </p:cNvSpPr>
          <p:nvPr/>
        </p:nvSpPr>
        <p:spPr bwMode="auto">
          <a:xfrm>
            <a:off x="1639888" y="4545013"/>
            <a:ext cx="13192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39" name="Rectangle 95">
            <a:extLst>
              <a:ext uri="{FF2B5EF4-FFF2-40B4-BE49-F238E27FC236}">
                <a16:creationId xmlns:a16="http://schemas.microsoft.com/office/drawing/2014/main" id="{D87F6D17-E596-B243-BE58-0531DDAFFABE}"/>
              </a:ext>
            </a:extLst>
          </p:cNvPr>
          <p:cNvSpPr>
            <a:spLocks noChangeArrowheads="1"/>
          </p:cNvSpPr>
          <p:nvPr/>
        </p:nvSpPr>
        <p:spPr bwMode="auto">
          <a:xfrm>
            <a:off x="2127250" y="4592638"/>
            <a:ext cx="279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a:t>
            </a:r>
            <a:endParaRPr lang="en-US" altLang="en-US" sz="2800" b="1">
              <a:solidFill>
                <a:schemeClr val="tx2"/>
              </a:solidFill>
              <a:latin typeface="Tahoma" panose="020B0604030504040204" pitchFamily="34" charset="0"/>
            </a:endParaRPr>
          </a:p>
        </p:txBody>
      </p:sp>
      <p:sp>
        <p:nvSpPr>
          <p:cNvPr id="313440" name="Rectangle 96">
            <a:extLst>
              <a:ext uri="{FF2B5EF4-FFF2-40B4-BE49-F238E27FC236}">
                <a16:creationId xmlns:a16="http://schemas.microsoft.com/office/drawing/2014/main" id="{758656A3-0049-2E4E-BE7A-B4CC30EF8196}"/>
              </a:ext>
            </a:extLst>
          </p:cNvPr>
          <p:cNvSpPr>
            <a:spLocks noChangeArrowheads="1"/>
          </p:cNvSpPr>
          <p:nvPr/>
        </p:nvSpPr>
        <p:spPr bwMode="auto">
          <a:xfrm>
            <a:off x="1911350" y="4760913"/>
            <a:ext cx="787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SendCmnd</a:t>
            </a:r>
            <a:endParaRPr lang="en-US" altLang="en-US" sz="2800" b="1">
              <a:solidFill>
                <a:schemeClr val="tx2"/>
              </a:solidFill>
              <a:latin typeface="Tahoma" panose="020B0604030504040204" pitchFamily="34" charset="0"/>
            </a:endParaRPr>
          </a:p>
        </p:txBody>
      </p:sp>
      <p:sp>
        <p:nvSpPr>
          <p:cNvPr id="313441" name="Line 97">
            <a:extLst>
              <a:ext uri="{FF2B5EF4-FFF2-40B4-BE49-F238E27FC236}">
                <a16:creationId xmlns:a16="http://schemas.microsoft.com/office/drawing/2014/main" id="{9302242A-96A3-594E-B9FD-8202A3F0A69C}"/>
              </a:ext>
            </a:extLst>
          </p:cNvPr>
          <p:cNvSpPr>
            <a:spLocks noChangeShapeType="1"/>
          </p:cNvSpPr>
          <p:nvPr/>
        </p:nvSpPr>
        <p:spPr bwMode="auto">
          <a:xfrm flipV="1">
            <a:off x="2309813"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42" name="Rectangle 98">
            <a:extLst>
              <a:ext uri="{FF2B5EF4-FFF2-40B4-BE49-F238E27FC236}">
                <a16:creationId xmlns:a16="http://schemas.microsoft.com/office/drawing/2014/main" id="{1A31B03C-C9D4-C04F-9B15-EF777DDFAF78}"/>
              </a:ext>
            </a:extLst>
          </p:cNvPr>
          <p:cNvSpPr>
            <a:spLocks noChangeArrowheads="1"/>
          </p:cNvSpPr>
          <p:nvPr/>
        </p:nvSpPr>
        <p:spPr bwMode="auto">
          <a:xfrm>
            <a:off x="2417763" y="503237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3" name="Rectangle 99">
            <a:extLst>
              <a:ext uri="{FF2B5EF4-FFF2-40B4-BE49-F238E27FC236}">
                <a16:creationId xmlns:a16="http://schemas.microsoft.com/office/drawing/2014/main" id="{B510D459-1015-DC43-A4D9-1C9A1D8982C2}"/>
              </a:ext>
            </a:extLst>
          </p:cNvPr>
          <p:cNvSpPr>
            <a:spLocks noChangeArrowheads="1"/>
          </p:cNvSpPr>
          <p:nvPr/>
        </p:nvSpPr>
        <p:spPr bwMode="auto">
          <a:xfrm>
            <a:off x="2895600" y="4602163"/>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4" name="Rectangle 100">
            <a:extLst>
              <a:ext uri="{FF2B5EF4-FFF2-40B4-BE49-F238E27FC236}">
                <a16:creationId xmlns:a16="http://schemas.microsoft.com/office/drawing/2014/main" id="{A9356A74-8AD9-7C4F-8ABF-0991E8218AF3}"/>
              </a:ext>
            </a:extLst>
          </p:cNvPr>
          <p:cNvSpPr>
            <a:spLocks noChangeArrowheads="1"/>
          </p:cNvSpPr>
          <p:nvPr/>
        </p:nvSpPr>
        <p:spPr bwMode="auto">
          <a:xfrm>
            <a:off x="2895600" y="4813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7" name="Rectangle 103">
            <a:extLst>
              <a:ext uri="{FF2B5EF4-FFF2-40B4-BE49-F238E27FC236}">
                <a16:creationId xmlns:a16="http://schemas.microsoft.com/office/drawing/2014/main" id="{C90EDA20-DA86-A44B-84EB-7BB330C2F064}"/>
              </a:ext>
            </a:extLst>
          </p:cNvPr>
          <p:cNvSpPr>
            <a:spLocks noChangeArrowheads="1"/>
          </p:cNvSpPr>
          <p:nvPr/>
        </p:nvSpPr>
        <p:spPr bwMode="auto">
          <a:xfrm>
            <a:off x="2246313" y="4002088"/>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8" name="Rectangle 104">
            <a:extLst>
              <a:ext uri="{FF2B5EF4-FFF2-40B4-BE49-F238E27FC236}">
                <a16:creationId xmlns:a16="http://schemas.microsoft.com/office/drawing/2014/main" id="{1857E80E-FB89-FE4D-BD2B-C82CF3E11B11}"/>
              </a:ext>
            </a:extLst>
          </p:cNvPr>
          <p:cNvSpPr>
            <a:spLocks noChangeArrowheads="1"/>
          </p:cNvSpPr>
          <p:nvPr/>
        </p:nvSpPr>
        <p:spPr bwMode="auto">
          <a:xfrm>
            <a:off x="2389188" y="35655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9" name="Rectangle 105">
            <a:extLst>
              <a:ext uri="{FF2B5EF4-FFF2-40B4-BE49-F238E27FC236}">
                <a16:creationId xmlns:a16="http://schemas.microsoft.com/office/drawing/2014/main" id="{E15998AD-BA13-8C4F-A2B2-394DA857DE99}"/>
              </a:ext>
            </a:extLst>
          </p:cNvPr>
          <p:cNvSpPr>
            <a:spLocks noChangeArrowheads="1"/>
          </p:cNvSpPr>
          <p:nvPr/>
        </p:nvSpPr>
        <p:spPr bwMode="auto">
          <a:xfrm>
            <a:off x="2389188" y="356552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0" name="Rectangle 106">
            <a:extLst>
              <a:ext uri="{FF2B5EF4-FFF2-40B4-BE49-F238E27FC236}">
                <a16:creationId xmlns:a16="http://schemas.microsoft.com/office/drawing/2014/main" id="{A3FACC4D-F59D-2642-A44B-CF1454DC7397}"/>
              </a:ext>
            </a:extLst>
          </p:cNvPr>
          <p:cNvSpPr>
            <a:spLocks noChangeArrowheads="1"/>
          </p:cNvSpPr>
          <p:nvPr/>
        </p:nvSpPr>
        <p:spPr bwMode="auto">
          <a:xfrm>
            <a:off x="2389188" y="2908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1" name="Rectangle 107">
            <a:extLst>
              <a:ext uri="{FF2B5EF4-FFF2-40B4-BE49-F238E27FC236}">
                <a16:creationId xmlns:a16="http://schemas.microsoft.com/office/drawing/2014/main" id="{D08307DA-C034-2343-A681-FEE16C27E066}"/>
              </a:ext>
            </a:extLst>
          </p:cNvPr>
          <p:cNvSpPr>
            <a:spLocks noChangeArrowheads="1"/>
          </p:cNvSpPr>
          <p:nvPr/>
        </p:nvSpPr>
        <p:spPr bwMode="auto">
          <a:xfrm>
            <a:off x="2389188" y="2908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2" name="Rectangle 108">
            <a:extLst>
              <a:ext uri="{FF2B5EF4-FFF2-40B4-BE49-F238E27FC236}">
                <a16:creationId xmlns:a16="http://schemas.microsoft.com/office/drawing/2014/main" id="{C11061A9-F2A5-5C42-84EB-EBF510EA2F9C}"/>
              </a:ext>
            </a:extLst>
          </p:cNvPr>
          <p:cNvSpPr>
            <a:spLocks noChangeArrowheads="1"/>
          </p:cNvSpPr>
          <p:nvPr/>
        </p:nvSpPr>
        <p:spPr bwMode="auto">
          <a:xfrm>
            <a:off x="2895600"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3" name="Rectangle 109">
            <a:extLst>
              <a:ext uri="{FF2B5EF4-FFF2-40B4-BE49-F238E27FC236}">
                <a16:creationId xmlns:a16="http://schemas.microsoft.com/office/drawing/2014/main" id="{6D096C4A-177D-5F4E-B329-061DFA264C97}"/>
              </a:ext>
            </a:extLst>
          </p:cNvPr>
          <p:cNvSpPr>
            <a:spLocks noChangeArrowheads="1"/>
          </p:cNvSpPr>
          <p:nvPr/>
        </p:nvSpPr>
        <p:spPr bwMode="auto">
          <a:xfrm>
            <a:off x="2895600" y="269081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5" name="Rectangle 111">
            <a:extLst>
              <a:ext uri="{FF2B5EF4-FFF2-40B4-BE49-F238E27FC236}">
                <a16:creationId xmlns:a16="http://schemas.microsoft.com/office/drawing/2014/main" id="{27A10639-A839-DE41-BB93-7658AF6E6B77}"/>
              </a:ext>
            </a:extLst>
          </p:cNvPr>
          <p:cNvSpPr>
            <a:spLocks noChangeArrowheads="1"/>
          </p:cNvSpPr>
          <p:nvPr/>
        </p:nvSpPr>
        <p:spPr bwMode="auto">
          <a:xfrm>
            <a:off x="2246313" y="4491038"/>
            <a:ext cx="125412" cy="107950"/>
          </a:xfrm>
          <a:prstGeom prst="rect">
            <a:avLst/>
          </a:prstGeom>
          <a:solidFill>
            <a:schemeClr val="bg1"/>
          </a:solidFill>
          <a:ln w="25400">
            <a:solidFill>
              <a:srgbClr val="000000"/>
            </a:solidFill>
            <a:miter lim="800000"/>
            <a:headEnd/>
            <a:tailEnd/>
          </a:ln>
        </p:spPr>
        <p:txBody>
          <a:bodyPr/>
          <a:lstStyle/>
          <a:p>
            <a:endParaRPr lang="en-US"/>
          </a:p>
        </p:txBody>
      </p:sp>
      <p:sp>
        <p:nvSpPr>
          <p:cNvPr id="313456" name="Rectangle 112">
            <a:extLst>
              <a:ext uri="{FF2B5EF4-FFF2-40B4-BE49-F238E27FC236}">
                <a16:creationId xmlns:a16="http://schemas.microsoft.com/office/drawing/2014/main" id="{52BB4150-1E69-C44B-A162-D8259D7857A7}"/>
              </a:ext>
            </a:extLst>
          </p:cNvPr>
          <p:cNvSpPr>
            <a:spLocks noChangeArrowheads="1"/>
          </p:cNvSpPr>
          <p:nvPr/>
        </p:nvSpPr>
        <p:spPr bwMode="auto">
          <a:xfrm>
            <a:off x="1470025" y="4318000"/>
            <a:ext cx="762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 Port</a:t>
            </a:r>
          </a:p>
        </p:txBody>
      </p:sp>
      <p:sp>
        <p:nvSpPr>
          <p:cNvPr id="313457" name="Rectangle 113">
            <a:extLst>
              <a:ext uri="{FF2B5EF4-FFF2-40B4-BE49-F238E27FC236}">
                <a16:creationId xmlns:a16="http://schemas.microsoft.com/office/drawing/2014/main" id="{61AE3BAF-E877-F541-A916-C30C0A006E07}"/>
              </a:ext>
            </a:extLst>
          </p:cNvPr>
          <p:cNvSpPr>
            <a:spLocks noChangeArrowheads="1"/>
          </p:cNvSpPr>
          <p:nvPr/>
        </p:nvSpPr>
        <p:spPr bwMode="auto">
          <a:xfrm>
            <a:off x="1831975" y="3141663"/>
            <a:ext cx="522288" cy="14128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8" name="Line 114">
            <a:extLst>
              <a:ext uri="{FF2B5EF4-FFF2-40B4-BE49-F238E27FC236}">
                <a16:creationId xmlns:a16="http://schemas.microsoft.com/office/drawing/2014/main" id="{9EDBBF4B-8E01-EE4B-AB6D-EEE9E7CC715B}"/>
              </a:ext>
            </a:extLst>
          </p:cNvPr>
          <p:cNvSpPr>
            <a:spLocks noChangeShapeType="1"/>
          </p:cNvSpPr>
          <p:nvPr/>
        </p:nvSpPr>
        <p:spPr bwMode="auto">
          <a:xfrm flipH="1">
            <a:off x="3035300" y="2744788"/>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59" name="Line 115">
            <a:extLst>
              <a:ext uri="{FF2B5EF4-FFF2-40B4-BE49-F238E27FC236}">
                <a16:creationId xmlns:a16="http://schemas.microsoft.com/office/drawing/2014/main" id="{CD734948-9061-374F-AF3C-01BC3BDF7F6D}"/>
              </a:ext>
            </a:extLst>
          </p:cNvPr>
          <p:cNvSpPr>
            <a:spLocks noChangeShapeType="1"/>
          </p:cNvSpPr>
          <p:nvPr/>
        </p:nvSpPr>
        <p:spPr bwMode="auto">
          <a:xfrm flipH="1">
            <a:off x="2976563" y="4868863"/>
            <a:ext cx="66198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61" name="Rectangle 117">
            <a:extLst>
              <a:ext uri="{FF2B5EF4-FFF2-40B4-BE49-F238E27FC236}">
                <a16:creationId xmlns:a16="http://schemas.microsoft.com/office/drawing/2014/main" id="{370D250D-C049-4644-B6DD-6E3B426B97D6}"/>
              </a:ext>
            </a:extLst>
          </p:cNvPr>
          <p:cNvSpPr>
            <a:spLocks noChangeArrowheads="1"/>
          </p:cNvSpPr>
          <p:nvPr/>
        </p:nvSpPr>
        <p:spPr bwMode="auto">
          <a:xfrm>
            <a:off x="5178425" y="26908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462" name="Rectangle 118">
            <a:extLst>
              <a:ext uri="{FF2B5EF4-FFF2-40B4-BE49-F238E27FC236}">
                <a16:creationId xmlns:a16="http://schemas.microsoft.com/office/drawing/2014/main" id="{1D39A0F5-E68F-DE40-B069-817F38ADD8D4}"/>
              </a:ext>
            </a:extLst>
          </p:cNvPr>
          <p:cNvSpPr>
            <a:spLocks noChangeArrowheads="1"/>
          </p:cNvSpPr>
          <p:nvPr/>
        </p:nvSpPr>
        <p:spPr bwMode="auto">
          <a:xfrm>
            <a:off x="52101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13463" name="Rectangle 119">
            <a:extLst>
              <a:ext uri="{FF2B5EF4-FFF2-40B4-BE49-F238E27FC236}">
                <a16:creationId xmlns:a16="http://schemas.microsoft.com/office/drawing/2014/main" id="{4AAD3ECF-B2FD-1C45-A532-66D63D853ADF}"/>
              </a:ext>
            </a:extLst>
          </p:cNvPr>
          <p:cNvSpPr>
            <a:spLocks noChangeArrowheads="1"/>
          </p:cNvSpPr>
          <p:nvPr/>
        </p:nvSpPr>
        <p:spPr bwMode="auto">
          <a:xfrm>
            <a:off x="6711950" y="371633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64" name="Rectangle 120">
            <a:extLst>
              <a:ext uri="{FF2B5EF4-FFF2-40B4-BE49-F238E27FC236}">
                <a16:creationId xmlns:a16="http://schemas.microsoft.com/office/drawing/2014/main" id="{F5F2AA2D-0F14-4346-848C-6AB259FCB680}"/>
              </a:ext>
            </a:extLst>
          </p:cNvPr>
          <p:cNvSpPr>
            <a:spLocks noChangeArrowheads="1"/>
          </p:cNvSpPr>
          <p:nvPr/>
        </p:nvSpPr>
        <p:spPr bwMode="auto">
          <a:xfrm>
            <a:off x="3046413" y="2355850"/>
            <a:ext cx="444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65" name="AutoShape 121">
            <a:extLst>
              <a:ext uri="{FF2B5EF4-FFF2-40B4-BE49-F238E27FC236}">
                <a16:creationId xmlns:a16="http://schemas.microsoft.com/office/drawing/2014/main" id="{2724003E-114A-DE46-ACFB-A7054B01A064}"/>
              </a:ext>
            </a:extLst>
          </p:cNvPr>
          <p:cNvSpPr>
            <a:spLocks noChangeArrowheads="1"/>
          </p:cNvSpPr>
          <p:nvPr/>
        </p:nvSpPr>
        <p:spPr bwMode="auto">
          <a:xfrm rot="-5400000">
            <a:off x="4446588" y="264795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66" name="AutoShape 122">
            <a:extLst>
              <a:ext uri="{FF2B5EF4-FFF2-40B4-BE49-F238E27FC236}">
                <a16:creationId xmlns:a16="http://schemas.microsoft.com/office/drawing/2014/main" id="{76200940-3457-B94C-A55F-277F77F02D5E}"/>
              </a:ext>
            </a:extLst>
          </p:cNvPr>
          <p:cNvSpPr>
            <a:spLocks noChangeArrowheads="1"/>
          </p:cNvSpPr>
          <p:nvPr/>
        </p:nvSpPr>
        <p:spPr bwMode="auto">
          <a:xfrm rot="5400000">
            <a:off x="4468813" y="47831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67" name="Rectangle 123">
            <a:extLst>
              <a:ext uri="{FF2B5EF4-FFF2-40B4-BE49-F238E27FC236}">
                <a16:creationId xmlns:a16="http://schemas.microsoft.com/office/drawing/2014/main" id="{32B43E8F-8F0E-444C-AC99-576681CC29AE}"/>
              </a:ext>
            </a:extLst>
          </p:cNvPr>
          <p:cNvSpPr>
            <a:spLocks noChangeArrowheads="1"/>
          </p:cNvSpPr>
          <p:nvPr/>
        </p:nvSpPr>
        <p:spPr bwMode="auto">
          <a:xfrm>
            <a:off x="3995738" y="5011738"/>
            <a:ext cx="10207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PointingData</a:t>
            </a:r>
            <a:endParaRPr lang="en-US" altLang="en-US" sz="2800" b="1">
              <a:solidFill>
                <a:schemeClr val="tx2"/>
              </a:solidFill>
              <a:latin typeface="Tahoma" panose="020B0604030504040204" pitchFamily="34" charset="0"/>
            </a:endParaRPr>
          </a:p>
        </p:txBody>
      </p:sp>
      <p:sp>
        <p:nvSpPr>
          <p:cNvPr id="313468" name="Rectangle 124">
            <a:extLst>
              <a:ext uri="{FF2B5EF4-FFF2-40B4-BE49-F238E27FC236}">
                <a16:creationId xmlns:a16="http://schemas.microsoft.com/office/drawing/2014/main" id="{2836E6C2-8BC8-3B4A-B6FC-D56FFE366126}"/>
              </a:ext>
            </a:extLst>
          </p:cNvPr>
          <p:cNvSpPr>
            <a:spLocks noChangeArrowheads="1"/>
          </p:cNvSpPr>
          <p:nvPr/>
        </p:nvSpPr>
        <p:spPr bwMode="auto">
          <a:xfrm>
            <a:off x="4075113" y="2874963"/>
            <a:ext cx="8826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TelemData</a:t>
            </a:r>
            <a:endParaRPr lang="en-US" altLang="en-US" sz="2800" b="1">
              <a:solidFill>
                <a:schemeClr val="tx2"/>
              </a:solidFill>
              <a:latin typeface="Tahoma" panose="020B0604030504040204" pitchFamily="34" charset="0"/>
            </a:endParaRPr>
          </a:p>
        </p:txBody>
      </p:sp>
      <p:sp>
        <p:nvSpPr>
          <p:cNvPr id="313471" name="Freeform 127">
            <a:extLst>
              <a:ext uri="{FF2B5EF4-FFF2-40B4-BE49-F238E27FC236}">
                <a16:creationId xmlns:a16="http://schemas.microsoft.com/office/drawing/2014/main" id="{CC54C4B2-9C0A-DB44-891D-9A7197F43943}"/>
              </a:ext>
            </a:extLst>
          </p:cNvPr>
          <p:cNvSpPr>
            <a:spLocks/>
          </p:cNvSpPr>
          <p:nvPr/>
        </p:nvSpPr>
        <p:spPr bwMode="auto">
          <a:xfrm flipV="1">
            <a:off x="3368675" y="3784600"/>
            <a:ext cx="319088" cy="585788"/>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73" name="Rectangle 129">
            <a:extLst>
              <a:ext uri="{FF2B5EF4-FFF2-40B4-BE49-F238E27FC236}">
                <a16:creationId xmlns:a16="http://schemas.microsoft.com/office/drawing/2014/main" id="{92D0B96D-DAB4-7345-8B45-1C4203553C0A}"/>
              </a:ext>
            </a:extLst>
          </p:cNvPr>
          <p:cNvSpPr>
            <a:spLocks noChangeArrowheads="1"/>
          </p:cNvSpPr>
          <p:nvPr/>
        </p:nvSpPr>
        <p:spPr bwMode="auto">
          <a:xfrm>
            <a:off x="8596313" y="3084513"/>
            <a:ext cx="241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RF</a:t>
            </a:r>
          </a:p>
          <a:p>
            <a:pPr algn="ctr"/>
            <a:r>
              <a:rPr lang="en-US" altLang="en-US" sz="1200" b="1">
                <a:solidFill>
                  <a:srgbClr val="000000"/>
                </a:solidFill>
                <a:latin typeface="Arial" panose="020B0604020202020204" pitchFamily="34" charset="0"/>
              </a:rPr>
              <a:t>Ant</a:t>
            </a:r>
            <a:endParaRPr lang="en-US" altLang="en-US" sz="2800" b="1">
              <a:solidFill>
                <a:schemeClr val="tx2"/>
              </a:solidFill>
              <a:latin typeface="Tahoma" panose="020B0604030504040204" pitchFamily="34" charset="0"/>
            </a:endParaRPr>
          </a:p>
        </p:txBody>
      </p:sp>
      <p:sp>
        <p:nvSpPr>
          <p:cNvPr id="313475" name="Rectangle 131">
            <a:extLst>
              <a:ext uri="{FF2B5EF4-FFF2-40B4-BE49-F238E27FC236}">
                <a16:creationId xmlns:a16="http://schemas.microsoft.com/office/drawing/2014/main" id="{C0AD4AA8-C0A2-3B4A-8D11-AACDD533F70A}"/>
              </a:ext>
            </a:extLst>
          </p:cNvPr>
          <p:cNvSpPr>
            <a:spLocks noChangeArrowheads="1"/>
          </p:cNvSpPr>
          <p:nvPr/>
        </p:nvSpPr>
        <p:spPr bwMode="auto">
          <a:xfrm>
            <a:off x="873125" y="3773488"/>
            <a:ext cx="125413"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81" name="Rectangle 137">
            <a:extLst>
              <a:ext uri="{FF2B5EF4-FFF2-40B4-BE49-F238E27FC236}">
                <a16:creationId xmlns:a16="http://schemas.microsoft.com/office/drawing/2014/main" id="{3967F363-12B4-7043-8F2A-95BA698F3FCE}"/>
              </a:ext>
            </a:extLst>
          </p:cNvPr>
          <p:cNvSpPr>
            <a:spLocks noChangeArrowheads="1"/>
          </p:cNvSpPr>
          <p:nvPr/>
        </p:nvSpPr>
        <p:spPr bwMode="auto">
          <a:xfrm>
            <a:off x="1712913" y="3759200"/>
            <a:ext cx="125412" cy="1095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82" name="Rectangle 138">
            <a:extLst>
              <a:ext uri="{FF2B5EF4-FFF2-40B4-BE49-F238E27FC236}">
                <a16:creationId xmlns:a16="http://schemas.microsoft.com/office/drawing/2014/main" id="{6B59C00B-1131-0145-BF83-38466885F5E4}"/>
              </a:ext>
            </a:extLst>
          </p:cNvPr>
          <p:cNvSpPr>
            <a:spLocks noChangeArrowheads="1"/>
          </p:cNvSpPr>
          <p:nvPr/>
        </p:nvSpPr>
        <p:spPr bwMode="auto">
          <a:xfrm>
            <a:off x="5292725" y="2995613"/>
            <a:ext cx="4191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a:t>
            </a:r>
          </a:p>
          <a:p>
            <a:pPr algn="ctr"/>
            <a:r>
              <a:rPr lang="en-US" altLang="en-US" sz="1200" b="1">
                <a:solidFill>
                  <a:srgbClr val="000000"/>
                </a:solidFill>
                <a:latin typeface="Arial" panose="020B0604020202020204" pitchFamily="34" charset="0"/>
              </a:rPr>
              <a:t>Cmnd</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85" name="Rectangle 141">
            <a:extLst>
              <a:ext uri="{FF2B5EF4-FFF2-40B4-BE49-F238E27FC236}">
                <a16:creationId xmlns:a16="http://schemas.microsoft.com/office/drawing/2014/main" id="{C28372EC-7E22-654F-B8CF-8741EBC153E9}"/>
              </a:ext>
            </a:extLst>
          </p:cNvPr>
          <p:cNvSpPr>
            <a:spLocks noChangeArrowheads="1"/>
          </p:cNvSpPr>
          <p:nvPr/>
        </p:nvSpPr>
        <p:spPr bwMode="auto">
          <a:xfrm>
            <a:off x="1108075" y="3433763"/>
            <a:ext cx="571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ObsReq</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86" name="Line 142">
            <a:extLst>
              <a:ext uri="{FF2B5EF4-FFF2-40B4-BE49-F238E27FC236}">
                <a16:creationId xmlns:a16="http://schemas.microsoft.com/office/drawing/2014/main" id="{7B454CF3-FEC8-4A4A-94EC-07FD41689173}"/>
              </a:ext>
            </a:extLst>
          </p:cNvPr>
          <p:cNvSpPr>
            <a:spLocks noChangeShapeType="1"/>
          </p:cNvSpPr>
          <p:nvPr/>
        </p:nvSpPr>
        <p:spPr bwMode="auto">
          <a:xfrm flipH="1">
            <a:off x="933450" y="3824288"/>
            <a:ext cx="79216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87" name="Rectangle 143">
            <a:extLst>
              <a:ext uri="{FF2B5EF4-FFF2-40B4-BE49-F238E27FC236}">
                <a16:creationId xmlns:a16="http://schemas.microsoft.com/office/drawing/2014/main" id="{B26566CE-F990-AA4E-BCA0-24A2C4ECCC12}"/>
              </a:ext>
            </a:extLst>
          </p:cNvPr>
          <p:cNvSpPr>
            <a:spLocks noChangeArrowheads="1"/>
          </p:cNvSpPr>
          <p:nvPr/>
        </p:nvSpPr>
        <p:spPr bwMode="auto">
          <a:xfrm>
            <a:off x="873125" y="377348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88" name="Rectangle 144">
            <a:extLst>
              <a:ext uri="{FF2B5EF4-FFF2-40B4-BE49-F238E27FC236}">
                <a16:creationId xmlns:a16="http://schemas.microsoft.com/office/drawing/2014/main" id="{401595BF-74FC-7146-860E-AFC990AEB802}"/>
              </a:ext>
            </a:extLst>
          </p:cNvPr>
          <p:cNvSpPr>
            <a:spLocks noChangeArrowheads="1"/>
          </p:cNvSpPr>
          <p:nvPr/>
        </p:nvSpPr>
        <p:spPr bwMode="auto">
          <a:xfrm>
            <a:off x="1712913" y="3759200"/>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13407" name="Rectangle 63">
            <a:extLst>
              <a:ext uri="{FF2B5EF4-FFF2-40B4-BE49-F238E27FC236}">
                <a16:creationId xmlns:a16="http://schemas.microsoft.com/office/drawing/2014/main" id="{B3AFE028-A5D8-D744-AC29-27788C275601}"/>
              </a:ext>
            </a:extLst>
          </p:cNvPr>
          <p:cNvSpPr>
            <a:spLocks noChangeArrowheads="1"/>
          </p:cNvSpPr>
          <p:nvPr/>
        </p:nvSpPr>
        <p:spPr bwMode="auto">
          <a:xfrm>
            <a:off x="5673725" y="4806950"/>
            <a:ext cx="127000" cy="107950"/>
          </a:xfrm>
          <a:prstGeom prst="rect">
            <a:avLst/>
          </a:prstGeom>
          <a:solidFill>
            <a:schemeClr val="bg1"/>
          </a:solidFill>
          <a:ln w="25400">
            <a:solidFill>
              <a:srgbClr val="000000"/>
            </a:solidFill>
            <a:miter lim="800000"/>
            <a:headEnd/>
            <a:tailEnd/>
          </a:ln>
        </p:spPr>
        <p:txBody>
          <a:bodyPr/>
          <a:lstStyle/>
          <a:p>
            <a:endParaRPr lang="en-US"/>
          </a:p>
        </p:txBody>
      </p:sp>
      <p:sp>
        <p:nvSpPr>
          <p:cNvPr id="313498" name="Line 154">
            <a:extLst>
              <a:ext uri="{FF2B5EF4-FFF2-40B4-BE49-F238E27FC236}">
                <a16:creationId xmlns:a16="http://schemas.microsoft.com/office/drawing/2014/main" id="{9EECBE22-828D-0B44-9C21-0BF0523E4F81}"/>
              </a:ext>
            </a:extLst>
          </p:cNvPr>
          <p:cNvSpPr>
            <a:spLocks noChangeShapeType="1"/>
          </p:cNvSpPr>
          <p:nvPr/>
        </p:nvSpPr>
        <p:spPr bwMode="auto">
          <a:xfrm>
            <a:off x="6889750" y="4832350"/>
            <a:ext cx="1546225" cy="47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99" name="Rectangle 155">
            <a:extLst>
              <a:ext uri="{FF2B5EF4-FFF2-40B4-BE49-F238E27FC236}">
                <a16:creationId xmlns:a16="http://schemas.microsoft.com/office/drawing/2014/main" id="{AE4722AE-431C-D14B-BE2E-1EA7D24DA804}"/>
              </a:ext>
            </a:extLst>
          </p:cNvPr>
          <p:cNvSpPr>
            <a:spLocks noChangeArrowheads="1"/>
          </p:cNvSpPr>
          <p:nvPr/>
        </p:nvSpPr>
        <p:spPr bwMode="auto">
          <a:xfrm>
            <a:off x="8340725" y="478472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413" name="Rectangle 69">
            <a:extLst>
              <a:ext uri="{FF2B5EF4-FFF2-40B4-BE49-F238E27FC236}">
                <a16:creationId xmlns:a16="http://schemas.microsoft.com/office/drawing/2014/main" id="{492D5C5C-B929-E541-AE24-AA0F7D77C36C}"/>
              </a:ext>
            </a:extLst>
          </p:cNvPr>
          <p:cNvSpPr>
            <a:spLocks noChangeArrowheads="1"/>
          </p:cNvSpPr>
          <p:nvPr/>
        </p:nvSpPr>
        <p:spPr bwMode="auto">
          <a:xfrm>
            <a:off x="6791325" y="4789488"/>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500" name="Line 156">
            <a:extLst>
              <a:ext uri="{FF2B5EF4-FFF2-40B4-BE49-F238E27FC236}">
                <a16:creationId xmlns:a16="http://schemas.microsoft.com/office/drawing/2014/main" id="{566CABAA-FCD5-7B4B-ADBA-1317FDCD9157}"/>
              </a:ext>
            </a:extLst>
          </p:cNvPr>
          <p:cNvSpPr>
            <a:spLocks noChangeShapeType="1"/>
          </p:cNvSpPr>
          <p:nvPr/>
        </p:nvSpPr>
        <p:spPr bwMode="auto">
          <a:xfrm>
            <a:off x="6837363" y="3763963"/>
            <a:ext cx="1546225" cy="476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3495" name="Group 151">
            <a:extLst>
              <a:ext uri="{FF2B5EF4-FFF2-40B4-BE49-F238E27FC236}">
                <a16:creationId xmlns:a16="http://schemas.microsoft.com/office/drawing/2014/main" id="{4E237393-184D-0C43-8516-17831512816A}"/>
              </a:ext>
            </a:extLst>
          </p:cNvPr>
          <p:cNvGrpSpPr>
            <a:grpSpLocks/>
          </p:cNvGrpSpPr>
          <p:nvPr/>
        </p:nvGrpSpPr>
        <p:grpSpPr bwMode="auto">
          <a:xfrm>
            <a:off x="7002463" y="3625850"/>
            <a:ext cx="1198562" cy="296863"/>
            <a:chOff x="2965" y="3754"/>
            <a:chExt cx="755" cy="187"/>
          </a:xfrm>
        </p:grpSpPr>
        <p:sp>
          <p:nvSpPr>
            <p:cNvPr id="313477" name="Rectangle 133">
              <a:extLst>
                <a:ext uri="{FF2B5EF4-FFF2-40B4-BE49-F238E27FC236}">
                  <a16:creationId xmlns:a16="http://schemas.microsoft.com/office/drawing/2014/main" id="{E38E33F1-1C49-1844-AB6A-726BCDEE08BA}"/>
                </a:ext>
              </a:extLst>
            </p:cNvPr>
            <p:cNvSpPr>
              <a:spLocks noChangeArrowheads="1"/>
            </p:cNvSpPr>
            <p:nvPr/>
          </p:nvSpPr>
          <p:spPr bwMode="auto">
            <a:xfrm>
              <a:off x="3000" y="3754"/>
              <a:ext cx="684" cy="187"/>
            </a:xfrm>
            <a:prstGeom prst="rect">
              <a:avLst/>
            </a:prstGeom>
            <a:solidFill>
              <a:schemeClr val="bg1"/>
            </a:solidFill>
            <a:ln w="25400">
              <a:solidFill>
                <a:srgbClr val="000000"/>
              </a:solidFill>
              <a:miter lim="800000"/>
              <a:headEnd/>
              <a:tailEnd/>
            </a:ln>
          </p:spPr>
          <p:txBody>
            <a:bodyPr/>
            <a:lstStyle/>
            <a:p>
              <a:endParaRPr lang="en-US"/>
            </a:p>
          </p:txBody>
        </p:sp>
        <p:sp>
          <p:nvSpPr>
            <p:cNvPr id="313478" name="Rectangle 134">
              <a:extLst>
                <a:ext uri="{FF2B5EF4-FFF2-40B4-BE49-F238E27FC236}">
                  <a16:creationId xmlns:a16="http://schemas.microsoft.com/office/drawing/2014/main" id="{4DAFDA18-B381-E144-B869-A458C3A4F4B7}"/>
                </a:ext>
              </a:extLst>
            </p:cNvPr>
            <p:cNvSpPr>
              <a:spLocks noChangeArrowheads="1"/>
            </p:cNvSpPr>
            <p:nvPr/>
          </p:nvSpPr>
          <p:spPr bwMode="auto">
            <a:xfrm>
              <a:off x="3122" y="3793"/>
              <a:ext cx="46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ul : UpLink</a:t>
              </a:r>
              <a:endParaRPr lang="en-US" altLang="en-US" sz="2800" b="1">
                <a:solidFill>
                  <a:schemeClr val="tx2"/>
                </a:solidFill>
                <a:latin typeface="Tahoma" panose="020B0604030504040204" pitchFamily="34" charset="0"/>
              </a:endParaRPr>
            </a:p>
          </p:txBody>
        </p:sp>
        <p:sp>
          <p:nvSpPr>
            <p:cNvPr id="313480" name="Rectangle 136">
              <a:extLst>
                <a:ext uri="{FF2B5EF4-FFF2-40B4-BE49-F238E27FC236}">
                  <a16:creationId xmlns:a16="http://schemas.microsoft.com/office/drawing/2014/main" id="{BBE92C9A-398F-4647-9A32-A065EB5205F4}"/>
                </a:ext>
              </a:extLst>
            </p:cNvPr>
            <p:cNvSpPr>
              <a:spLocks noChangeArrowheads="1"/>
            </p:cNvSpPr>
            <p:nvPr/>
          </p:nvSpPr>
          <p:spPr bwMode="auto">
            <a:xfrm>
              <a:off x="2965" y="3813"/>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13483" name="Rectangle 139">
              <a:extLst>
                <a:ext uri="{FF2B5EF4-FFF2-40B4-BE49-F238E27FC236}">
                  <a16:creationId xmlns:a16="http://schemas.microsoft.com/office/drawing/2014/main" id="{7E373EC0-24F9-7144-98B0-D99FDFADE592}"/>
                </a:ext>
              </a:extLst>
            </p:cNvPr>
            <p:cNvSpPr>
              <a:spLocks noChangeArrowheads="1"/>
            </p:cNvSpPr>
            <p:nvPr/>
          </p:nvSpPr>
          <p:spPr bwMode="auto">
            <a:xfrm>
              <a:off x="3640" y="3816"/>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3497" name="Rectangle 153">
            <a:extLst>
              <a:ext uri="{FF2B5EF4-FFF2-40B4-BE49-F238E27FC236}">
                <a16:creationId xmlns:a16="http://schemas.microsoft.com/office/drawing/2014/main" id="{46903D02-3003-824B-99E6-5D0A390EFCDE}"/>
              </a:ext>
            </a:extLst>
          </p:cNvPr>
          <p:cNvSpPr>
            <a:spLocks noChangeArrowheads="1"/>
          </p:cNvSpPr>
          <p:nvPr/>
        </p:nvSpPr>
        <p:spPr bwMode="auto">
          <a:xfrm>
            <a:off x="8326438" y="37242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1" name="Line 157">
            <a:extLst>
              <a:ext uri="{FF2B5EF4-FFF2-40B4-BE49-F238E27FC236}">
                <a16:creationId xmlns:a16="http://schemas.microsoft.com/office/drawing/2014/main" id="{57236535-270B-4346-B78F-6F007BEE4B54}"/>
              </a:ext>
            </a:extLst>
          </p:cNvPr>
          <p:cNvSpPr>
            <a:spLocks noChangeShapeType="1"/>
          </p:cNvSpPr>
          <p:nvPr/>
        </p:nvSpPr>
        <p:spPr bwMode="auto">
          <a:xfrm flipV="1">
            <a:off x="6662738" y="2722563"/>
            <a:ext cx="1752600" cy="142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3496" name="Group 152">
            <a:extLst>
              <a:ext uri="{FF2B5EF4-FFF2-40B4-BE49-F238E27FC236}">
                <a16:creationId xmlns:a16="http://schemas.microsoft.com/office/drawing/2014/main" id="{24BC2647-907A-D249-B8D8-47D1959E2EFC}"/>
              </a:ext>
            </a:extLst>
          </p:cNvPr>
          <p:cNvGrpSpPr>
            <a:grpSpLocks/>
          </p:cNvGrpSpPr>
          <p:nvPr/>
        </p:nvGrpSpPr>
        <p:grpSpPr bwMode="auto">
          <a:xfrm>
            <a:off x="6919913" y="2584450"/>
            <a:ext cx="1314450" cy="287338"/>
            <a:chOff x="3406" y="3522"/>
            <a:chExt cx="828" cy="181"/>
          </a:xfrm>
        </p:grpSpPr>
        <p:sp>
          <p:nvSpPr>
            <p:cNvPr id="313369" name="Rectangle 25">
              <a:extLst>
                <a:ext uri="{FF2B5EF4-FFF2-40B4-BE49-F238E27FC236}">
                  <a16:creationId xmlns:a16="http://schemas.microsoft.com/office/drawing/2014/main" id="{467B88A5-E7A3-AA49-B337-47EA2E09A57C}"/>
                </a:ext>
              </a:extLst>
            </p:cNvPr>
            <p:cNvSpPr>
              <a:spLocks noChangeArrowheads="1"/>
            </p:cNvSpPr>
            <p:nvPr/>
          </p:nvSpPr>
          <p:spPr bwMode="auto">
            <a:xfrm>
              <a:off x="3445" y="3522"/>
              <a:ext cx="753" cy="181"/>
            </a:xfrm>
            <a:prstGeom prst="rect">
              <a:avLst/>
            </a:prstGeom>
            <a:solidFill>
              <a:schemeClr val="bg1"/>
            </a:solidFill>
            <a:ln w="25400">
              <a:solidFill>
                <a:srgbClr val="000000"/>
              </a:solidFill>
              <a:miter lim="800000"/>
              <a:headEnd/>
              <a:tailEnd/>
            </a:ln>
          </p:spPr>
          <p:txBody>
            <a:bodyPr/>
            <a:lstStyle/>
            <a:p>
              <a:endParaRPr lang="en-US"/>
            </a:p>
          </p:txBody>
        </p:sp>
        <p:sp>
          <p:nvSpPr>
            <p:cNvPr id="313370" name="Rectangle 26">
              <a:extLst>
                <a:ext uri="{FF2B5EF4-FFF2-40B4-BE49-F238E27FC236}">
                  <a16:creationId xmlns:a16="http://schemas.microsoft.com/office/drawing/2014/main" id="{ECCFF0DE-A747-BF4D-B496-B3AF034155E6}"/>
                </a:ext>
              </a:extLst>
            </p:cNvPr>
            <p:cNvSpPr>
              <a:spLocks noChangeArrowheads="1"/>
            </p:cNvSpPr>
            <p:nvPr/>
          </p:nvSpPr>
          <p:spPr bwMode="auto">
            <a:xfrm>
              <a:off x="3516" y="3555"/>
              <a:ext cx="600"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dl : DownLink</a:t>
              </a:r>
              <a:endParaRPr lang="en-US" altLang="en-US" sz="2800" b="1">
                <a:solidFill>
                  <a:schemeClr val="tx2"/>
                </a:solidFill>
                <a:latin typeface="Tahoma" panose="020B0604030504040204" pitchFamily="34" charset="0"/>
              </a:endParaRPr>
            </a:p>
          </p:txBody>
        </p:sp>
        <p:sp>
          <p:nvSpPr>
            <p:cNvPr id="313372" name="Rectangle 28">
              <a:extLst>
                <a:ext uri="{FF2B5EF4-FFF2-40B4-BE49-F238E27FC236}">
                  <a16:creationId xmlns:a16="http://schemas.microsoft.com/office/drawing/2014/main" id="{40EE9D53-3368-DC4A-AE26-C31AC7D2F409}"/>
                </a:ext>
              </a:extLst>
            </p:cNvPr>
            <p:cNvSpPr>
              <a:spLocks noChangeArrowheads="1"/>
            </p:cNvSpPr>
            <p:nvPr/>
          </p:nvSpPr>
          <p:spPr bwMode="auto">
            <a:xfrm>
              <a:off x="3406" y="3575"/>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13469" name="Rectangle 125">
              <a:extLst>
                <a:ext uri="{FF2B5EF4-FFF2-40B4-BE49-F238E27FC236}">
                  <a16:creationId xmlns:a16="http://schemas.microsoft.com/office/drawing/2014/main" id="{F686F858-3F66-914C-90B1-75BEDE24F254}"/>
                </a:ext>
              </a:extLst>
            </p:cNvPr>
            <p:cNvSpPr>
              <a:spLocks noChangeArrowheads="1"/>
            </p:cNvSpPr>
            <p:nvPr/>
          </p:nvSpPr>
          <p:spPr bwMode="auto">
            <a:xfrm>
              <a:off x="4154" y="357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3470" name="Rectangle 126">
            <a:extLst>
              <a:ext uri="{FF2B5EF4-FFF2-40B4-BE49-F238E27FC236}">
                <a16:creationId xmlns:a16="http://schemas.microsoft.com/office/drawing/2014/main" id="{5E8385FE-5B80-4248-9093-1340B2B0D183}"/>
              </a:ext>
            </a:extLst>
          </p:cNvPr>
          <p:cNvSpPr>
            <a:spLocks noChangeArrowheads="1"/>
          </p:cNvSpPr>
          <p:nvPr/>
        </p:nvSpPr>
        <p:spPr bwMode="auto">
          <a:xfrm>
            <a:off x="8329613" y="267335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3" name="Line 159">
            <a:extLst>
              <a:ext uri="{FF2B5EF4-FFF2-40B4-BE49-F238E27FC236}">
                <a16:creationId xmlns:a16="http://schemas.microsoft.com/office/drawing/2014/main" id="{4AD9A868-10D3-F044-AF4F-896E859A62A1}"/>
              </a:ext>
            </a:extLst>
          </p:cNvPr>
          <p:cNvSpPr>
            <a:spLocks noChangeShapeType="1"/>
          </p:cNvSpPr>
          <p:nvPr/>
        </p:nvSpPr>
        <p:spPr bwMode="auto">
          <a:xfrm flipH="1">
            <a:off x="3756025" y="3781425"/>
            <a:ext cx="14224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504" name="Rectangle 160">
            <a:extLst>
              <a:ext uri="{FF2B5EF4-FFF2-40B4-BE49-F238E27FC236}">
                <a16:creationId xmlns:a16="http://schemas.microsoft.com/office/drawing/2014/main" id="{65143066-D0AF-0348-A016-EC0A017ACB86}"/>
              </a:ext>
            </a:extLst>
          </p:cNvPr>
          <p:cNvSpPr>
            <a:spLocks noChangeArrowheads="1"/>
          </p:cNvSpPr>
          <p:nvPr/>
        </p:nvSpPr>
        <p:spPr bwMode="auto">
          <a:xfrm>
            <a:off x="5197475" y="3725863"/>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505" name="AutoShape 161">
            <a:extLst>
              <a:ext uri="{FF2B5EF4-FFF2-40B4-BE49-F238E27FC236}">
                <a16:creationId xmlns:a16="http://schemas.microsoft.com/office/drawing/2014/main" id="{664C07EF-C219-7F4A-9026-E61607404D4A}"/>
              </a:ext>
            </a:extLst>
          </p:cNvPr>
          <p:cNvSpPr>
            <a:spLocks noChangeArrowheads="1"/>
          </p:cNvSpPr>
          <p:nvPr/>
        </p:nvSpPr>
        <p:spPr bwMode="auto">
          <a:xfrm rot="5400000">
            <a:off x="4456113" y="369570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506" name="Rectangle 162">
            <a:extLst>
              <a:ext uri="{FF2B5EF4-FFF2-40B4-BE49-F238E27FC236}">
                <a16:creationId xmlns:a16="http://schemas.microsoft.com/office/drawing/2014/main" id="{DCDEF374-29A7-494B-8968-C1494AC3E291}"/>
              </a:ext>
            </a:extLst>
          </p:cNvPr>
          <p:cNvSpPr>
            <a:spLocks noChangeArrowheads="1"/>
          </p:cNvSpPr>
          <p:nvPr/>
        </p:nvSpPr>
        <p:spPr bwMode="auto">
          <a:xfrm>
            <a:off x="3983038" y="3924300"/>
            <a:ext cx="10207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CmndData</a:t>
            </a:r>
            <a:endParaRPr lang="en-US" altLang="en-US" sz="2800" b="1">
              <a:solidFill>
                <a:schemeClr val="tx2"/>
              </a:solidFill>
              <a:latin typeface="Tahoma" panose="020B0604030504040204" pitchFamily="34" charset="0"/>
            </a:endParaRPr>
          </a:p>
        </p:txBody>
      </p:sp>
      <p:sp>
        <p:nvSpPr>
          <p:cNvPr id="313508" name="Rectangle 164">
            <a:extLst>
              <a:ext uri="{FF2B5EF4-FFF2-40B4-BE49-F238E27FC236}">
                <a16:creationId xmlns:a16="http://schemas.microsoft.com/office/drawing/2014/main" id="{FB94BEF4-A271-564A-A147-DA60091F3D27}"/>
              </a:ext>
            </a:extLst>
          </p:cNvPr>
          <p:cNvSpPr>
            <a:spLocks noChangeArrowheads="1"/>
          </p:cNvSpPr>
          <p:nvPr/>
        </p:nvSpPr>
        <p:spPr bwMode="auto">
          <a:xfrm>
            <a:off x="6194425" y="3025775"/>
            <a:ext cx="4191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Re</a:t>
            </a:r>
          </a:p>
          <a:p>
            <a:pPr algn="ctr"/>
            <a:r>
              <a:rPr lang="en-US" altLang="en-US" sz="1200" b="1">
                <a:solidFill>
                  <a:srgbClr val="000000"/>
                </a:solidFill>
                <a:latin typeface="Arial" panose="020B0604020202020204" pitchFamily="34" charset="0"/>
              </a:rPr>
              <a:t>Trans</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502" name="Rectangle 158">
            <a:extLst>
              <a:ext uri="{FF2B5EF4-FFF2-40B4-BE49-F238E27FC236}">
                <a16:creationId xmlns:a16="http://schemas.microsoft.com/office/drawing/2014/main" id="{9937424F-CF59-9340-8968-71EC31B84692}"/>
              </a:ext>
            </a:extLst>
          </p:cNvPr>
          <p:cNvSpPr>
            <a:spLocks noChangeArrowheads="1"/>
          </p:cNvSpPr>
          <p:nvPr/>
        </p:nvSpPr>
        <p:spPr bwMode="auto">
          <a:xfrm>
            <a:off x="3614738" y="3725863"/>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5" name="Rectangle 101">
            <a:extLst>
              <a:ext uri="{FF2B5EF4-FFF2-40B4-BE49-F238E27FC236}">
                <a16:creationId xmlns:a16="http://schemas.microsoft.com/office/drawing/2014/main" id="{A9EF3C16-8E1C-6E43-BD3B-3A3FF28E2E65}"/>
              </a:ext>
            </a:extLst>
          </p:cNvPr>
          <p:cNvSpPr>
            <a:spLocks noChangeArrowheads="1"/>
          </p:cNvSpPr>
          <p:nvPr/>
        </p:nvSpPr>
        <p:spPr bwMode="auto">
          <a:xfrm>
            <a:off x="2895600" y="481330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9" name="Rectangle 165">
            <a:extLst>
              <a:ext uri="{FF2B5EF4-FFF2-40B4-BE49-F238E27FC236}">
                <a16:creationId xmlns:a16="http://schemas.microsoft.com/office/drawing/2014/main" id="{DC4CB77C-2599-8148-90F1-3C4D871FD561}"/>
              </a:ext>
            </a:extLst>
          </p:cNvPr>
          <p:cNvSpPr>
            <a:spLocks noChangeArrowheads="1"/>
          </p:cNvSpPr>
          <p:nvPr/>
        </p:nvSpPr>
        <p:spPr bwMode="auto">
          <a:xfrm>
            <a:off x="6677025" y="2235200"/>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1200" b="1">
                <a:solidFill>
                  <a:srgbClr val="000000"/>
                </a:solidFill>
                <a:latin typeface="Arial" panose="020B0604020202020204" pitchFamily="34" charset="0"/>
              </a:rPr>
              <a:t>DL</a:t>
            </a:r>
          </a:p>
          <a:p>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510" name="Rectangle 166">
            <a:extLst>
              <a:ext uri="{FF2B5EF4-FFF2-40B4-BE49-F238E27FC236}">
                <a16:creationId xmlns:a16="http://schemas.microsoft.com/office/drawing/2014/main" id="{30D1F45A-9A86-2749-B84B-A120963EEE01}"/>
              </a:ext>
            </a:extLst>
          </p:cNvPr>
          <p:cNvSpPr>
            <a:spLocks noChangeArrowheads="1"/>
          </p:cNvSpPr>
          <p:nvPr/>
        </p:nvSpPr>
        <p:spPr bwMode="auto">
          <a:xfrm>
            <a:off x="6838950" y="3217863"/>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1200" b="1">
                <a:solidFill>
                  <a:srgbClr val="000000"/>
                </a:solidFill>
                <a:latin typeface="Arial" panose="020B0604020202020204" pitchFamily="34" charset="0"/>
              </a:rPr>
              <a:t>UL</a:t>
            </a:r>
          </a:p>
          <a:p>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Date Placeholder 2">
            <a:extLst>
              <a:ext uri="{FF2B5EF4-FFF2-40B4-BE49-F238E27FC236}">
                <a16:creationId xmlns:a16="http://schemas.microsoft.com/office/drawing/2014/main" id="{FF09E0E5-A8E3-6049-933D-19D0AC93355C}"/>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20 Mar 2023</a:t>
            </a:r>
          </a:p>
        </p:txBody>
      </p:sp>
      <p:sp>
        <p:nvSpPr>
          <p:cNvPr id="309251" name="Rectangle 3">
            <a:extLst>
              <a:ext uri="{FF2B5EF4-FFF2-40B4-BE49-F238E27FC236}">
                <a16:creationId xmlns:a16="http://schemas.microsoft.com/office/drawing/2014/main" id="{5D6E5B86-E916-2B42-B0E5-24DEA42C09AE}"/>
              </a:ext>
            </a:extLst>
          </p:cNvPr>
          <p:cNvSpPr>
            <a:spLocks noGrp="1" noChangeArrowheads="1"/>
          </p:cNvSpPr>
          <p:nvPr>
            <p:ph type="title"/>
          </p:nvPr>
        </p:nvSpPr>
        <p:spPr>
          <a:xfrm>
            <a:off x="685800" y="-15875"/>
            <a:ext cx="7772400" cy="854075"/>
          </a:xfrm>
          <a:noFill/>
          <a:ln/>
        </p:spPr>
        <p:txBody>
          <a:bodyPr/>
          <a:lstStyle/>
          <a:p>
            <a:r>
              <a:rPr lang="en-US" altLang="en-US" sz="2400" dirty="0"/>
              <a:t>Connectivity View (Composition) </a:t>
            </a:r>
            <a:br>
              <a:rPr lang="en-US" altLang="en-US" sz="2400" dirty="0"/>
            </a:br>
            <a:r>
              <a:rPr lang="en-US" altLang="en-US" sz="2400" dirty="0"/>
              <a:t>Using </a:t>
            </a:r>
            <a:r>
              <a:rPr lang="en-US" altLang="en-US" sz="2400" dirty="0" err="1"/>
              <a:t>SysML</a:t>
            </a:r>
            <a:r>
              <a:rPr lang="en-US" altLang="en-US" sz="2400" dirty="0"/>
              <a:t> Components</a:t>
            </a:r>
            <a:br>
              <a:rPr lang="en-US" altLang="en-US" sz="2400" dirty="0"/>
            </a:br>
            <a:endParaRPr lang="en-US" altLang="en-US" sz="2400" dirty="0"/>
          </a:p>
        </p:txBody>
      </p:sp>
      <p:sp>
        <p:nvSpPr>
          <p:cNvPr id="309273" name="Text Box 25">
            <a:extLst>
              <a:ext uri="{FF2B5EF4-FFF2-40B4-BE49-F238E27FC236}">
                <a16:creationId xmlns:a16="http://schemas.microsoft.com/office/drawing/2014/main" id="{0EF9B6CE-07E5-CB40-B765-E1FC36AA2AB0}"/>
              </a:ext>
            </a:extLst>
          </p:cNvPr>
          <p:cNvSpPr txBox="1">
            <a:spLocks noChangeArrowheads="1"/>
          </p:cNvSpPr>
          <p:nvPr/>
        </p:nvSpPr>
        <p:spPr bwMode="auto">
          <a:xfrm>
            <a:off x="4625975" y="5103813"/>
            <a:ext cx="378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Global structure inherited by each kind of Spacecraft …</a:t>
            </a:r>
          </a:p>
        </p:txBody>
      </p:sp>
      <p:sp>
        <p:nvSpPr>
          <p:cNvPr id="309298" name="Text Box 50">
            <a:extLst>
              <a:ext uri="{FF2B5EF4-FFF2-40B4-BE49-F238E27FC236}">
                <a16:creationId xmlns:a16="http://schemas.microsoft.com/office/drawing/2014/main" id="{EC6E1B17-018D-6045-AE26-9289C43C4DF3}"/>
              </a:ext>
            </a:extLst>
          </p:cNvPr>
          <p:cNvSpPr txBox="1">
            <a:spLocks noChangeArrowheads="1"/>
          </p:cNvSpPr>
          <p:nvPr/>
        </p:nvSpPr>
        <p:spPr bwMode="auto">
          <a:xfrm>
            <a:off x="4600575" y="5849938"/>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 and constrained for each kind</a:t>
            </a:r>
          </a:p>
        </p:txBody>
      </p:sp>
      <p:sp>
        <p:nvSpPr>
          <p:cNvPr id="309302" name="Text Box 54">
            <a:extLst>
              <a:ext uri="{FF2B5EF4-FFF2-40B4-BE49-F238E27FC236}">
                <a16:creationId xmlns:a16="http://schemas.microsoft.com/office/drawing/2014/main" id="{188F5727-DDF4-7F40-B8DC-B098EFA1B67D}"/>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grpSp>
        <p:nvGrpSpPr>
          <p:cNvPr id="309999" name="Group 751">
            <a:extLst>
              <a:ext uri="{FF2B5EF4-FFF2-40B4-BE49-F238E27FC236}">
                <a16:creationId xmlns:a16="http://schemas.microsoft.com/office/drawing/2014/main" id="{3B619FC7-80CC-5A42-8F3B-9874BF1F3A26}"/>
              </a:ext>
            </a:extLst>
          </p:cNvPr>
          <p:cNvGrpSpPr>
            <a:grpSpLocks/>
          </p:cNvGrpSpPr>
          <p:nvPr/>
        </p:nvGrpSpPr>
        <p:grpSpPr bwMode="auto">
          <a:xfrm>
            <a:off x="258763" y="3327400"/>
            <a:ext cx="3979862" cy="2647950"/>
            <a:chOff x="182" y="1954"/>
            <a:chExt cx="2507" cy="1668"/>
          </a:xfrm>
        </p:grpSpPr>
        <p:sp>
          <p:nvSpPr>
            <p:cNvPr id="309861" name="Line 613">
              <a:extLst>
                <a:ext uri="{FF2B5EF4-FFF2-40B4-BE49-F238E27FC236}">
                  <a16:creationId xmlns:a16="http://schemas.microsoft.com/office/drawing/2014/main" id="{F9B70D4C-1E65-0B4D-869C-BBC094A0F08F}"/>
                </a:ext>
              </a:extLst>
            </p:cNvPr>
            <p:cNvSpPr>
              <a:spLocks noChangeShapeType="1"/>
            </p:cNvSpPr>
            <p:nvPr/>
          </p:nvSpPr>
          <p:spPr bwMode="auto">
            <a:xfrm flipH="1">
              <a:off x="1549" y="2778"/>
              <a:ext cx="1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62" name="Rectangle 614">
              <a:extLst>
                <a:ext uri="{FF2B5EF4-FFF2-40B4-BE49-F238E27FC236}">
                  <a16:creationId xmlns:a16="http://schemas.microsoft.com/office/drawing/2014/main" id="{8FE6DEFE-F0CE-914D-B58C-F4AF3D27FA97}"/>
                </a:ext>
              </a:extLst>
            </p:cNvPr>
            <p:cNvSpPr>
              <a:spLocks noChangeArrowheads="1"/>
            </p:cNvSpPr>
            <p:nvPr/>
          </p:nvSpPr>
          <p:spPr bwMode="auto">
            <a:xfrm>
              <a:off x="1552" y="1954"/>
              <a:ext cx="896" cy="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863" name="Group 615">
              <a:extLst>
                <a:ext uri="{FF2B5EF4-FFF2-40B4-BE49-F238E27FC236}">
                  <a16:creationId xmlns:a16="http://schemas.microsoft.com/office/drawing/2014/main" id="{925977F9-DACC-8F47-969A-43EDCDE99F11}"/>
                </a:ext>
              </a:extLst>
            </p:cNvPr>
            <p:cNvGrpSpPr>
              <a:grpSpLocks/>
            </p:cNvGrpSpPr>
            <p:nvPr/>
          </p:nvGrpSpPr>
          <p:grpSpPr bwMode="auto">
            <a:xfrm>
              <a:off x="1552" y="1954"/>
              <a:ext cx="983" cy="1528"/>
              <a:chOff x="3499" y="1224"/>
              <a:chExt cx="1807" cy="2239"/>
            </a:xfrm>
          </p:grpSpPr>
          <p:sp>
            <p:nvSpPr>
              <p:cNvPr id="309864" name="Rectangle 616">
                <a:extLst>
                  <a:ext uri="{FF2B5EF4-FFF2-40B4-BE49-F238E27FC236}">
                    <a16:creationId xmlns:a16="http://schemas.microsoft.com/office/drawing/2014/main" id="{1BF58F65-5069-6847-927D-F7CE257638B8}"/>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65" name="Rectangle 617">
                <a:extLst>
                  <a:ext uri="{FF2B5EF4-FFF2-40B4-BE49-F238E27FC236}">
                    <a16:creationId xmlns:a16="http://schemas.microsoft.com/office/drawing/2014/main" id="{F88BF47D-E43B-EF4E-9086-FF0A559EFE77}"/>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866" name="Rectangle 618">
              <a:extLst>
                <a:ext uri="{FF2B5EF4-FFF2-40B4-BE49-F238E27FC236}">
                  <a16:creationId xmlns:a16="http://schemas.microsoft.com/office/drawing/2014/main" id="{19D97EFD-2694-D041-89A7-65BC7EE8702D}"/>
                </a:ext>
              </a:extLst>
            </p:cNvPr>
            <p:cNvSpPr>
              <a:spLocks noChangeArrowheads="1"/>
            </p:cNvSpPr>
            <p:nvPr/>
          </p:nvSpPr>
          <p:spPr bwMode="auto">
            <a:xfrm>
              <a:off x="1615" y="1979"/>
              <a:ext cx="8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TT&amp;C : TrackTelemCommand</a:t>
              </a:r>
            </a:p>
          </p:txBody>
        </p:sp>
        <p:sp>
          <p:nvSpPr>
            <p:cNvPr id="309867" name="Rectangle 619">
              <a:extLst>
                <a:ext uri="{FF2B5EF4-FFF2-40B4-BE49-F238E27FC236}">
                  <a16:creationId xmlns:a16="http://schemas.microsoft.com/office/drawing/2014/main" id="{69DFBCDB-B4AA-B34F-8E69-EA8023FE4C9E}"/>
                </a:ext>
              </a:extLst>
            </p:cNvPr>
            <p:cNvSpPr>
              <a:spLocks noChangeArrowheads="1"/>
            </p:cNvSpPr>
            <p:nvPr/>
          </p:nvSpPr>
          <p:spPr bwMode="auto">
            <a:xfrm>
              <a:off x="230" y="1954"/>
              <a:ext cx="831" cy="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868" name="Group 620">
              <a:extLst>
                <a:ext uri="{FF2B5EF4-FFF2-40B4-BE49-F238E27FC236}">
                  <a16:creationId xmlns:a16="http://schemas.microsoft.com/office/drawing/2014/main" id="{F1872254-2C9B-6A4F-B48A-427379A45980}"/>
                </a:ext>
              </a:extLst>
            </p:cNvPr>
            <p:cNvGrpSpPr>
              <a:grpSpLocks/>
            </p:cNvGrpSpPr>
            <p:nvPr/>
          </p:nvGrpSpPr>
          <p:grpSpPr bwMode="auto">
            <a:xfrm>
              <a:off x="198" y="1954"/>
              <a:ext cx="864" cy="1528"/>
              <a:chOff x="833" y="1224"/>
              <a:chExt cx="1678" cy="2239"/>
            </a:xfrm>
          </p:grpSpPr>
          <p:sp>
            <p:nvSpPr>
              <p:cNvPr id="309869" name="Rectangle 621">
                <a:extLst>
                  <a:ext uri="{FF2B5EF4-FFF2-40B4-BE49-F238E27FC236}">
                    <a16:creationId xmlns:a16="http://schemas.microsoft.com/office/drawing/2014/main" id="{87AD5053-FC3E-1045-A47D-181AD22C24BC}"/>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0" name="Rectangle 622">
                <a:extLst>
                  <a:ext uri="{FF2B5EF4-FFF2-40B4-BE49-F238E27FC236}">
                    <a16:creationId xmlns:a16="http://schemas.microsoft.com/office/drawing/2014/main" id="{39F71FEA-F052-DD46-8434-003CAAE9F634}"/>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871" name="Rectangle 623">
              <a:extLst>
                <a:ext uri="{FF2B5EF4-FFF2-40B4-BE49-F238E27FC236}">
                  <a16:creationId xmlns:a16="http://schemas.microsoft.com/office/drawing/2014/main" id="{F9FE6919-D2CE-3E45-9210-427A3C0A280D}"/>
                </a:ext>
              </a:extLst>
            </p:cNvPr>
            <p:cNvSpPr>
              <a:spLocks noChangeArrowheads="1"/>
            </p:cNvSpPr>
            <p:nvPr/>
          </p:nvSpPr>
          <p:spPr bwMode="auto">
            <a:xfrm>
              <a:off x="249" y="1979"/>
              <a:ext cx="7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MOS : MissionOpsSystem</a:t>
              </a:r>
              <a:endParaRPr lang="en-US" altLang="en-US" sz="1800" b="1">
                <a:solidFill>
                  <a:schemeClr val="tx2"/>
                </a:solidFill>
                <a:latin typeface="Tahoma" panose="020B0604030504040204" pitchFamily="34" charset="0"/>
              </a:endParaRPr>
            </a:p>
          </p:txBody>
        </p:sp>
        <p:sp>
          <p:nvSpPr>
            <p:cNvPr id="309872" name="Rectangle 624">
              <a:extLst>
                <a:ext uri="{FF2B5EF4-FFF2-40B4-BE49-F238E27FC236}">
                  <a16:creationId xmlns:a16="http://schemas.microsoft.com/office/drawing/2014/main" id="{52AF82D7-1AD1-494A-9331-6BB7A45D9A09}"/>
                </a:ext>
              </a:extLst>
            </p:cNvPr>
            <p:cNvSpPr>
              <a:spLocks noChangeArrowheads="1"/>
            </p:cNvSpPr>
            <p:nvPr/>
          </p:nvSpPr>
          <p:spPr bwMode="auto">
            <a:xfrm>
              <a:off x="1047"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3" name="Rectangle 625">
              <a:extLst>
                <a:ext uri="{FF2B5EF4-FFF2-40B4-BE49-F238E27FC236}">
                  <a16:creationId xmlns:a16="http://schemas.microsoft.com/office/drawing/2014/main" id="{436E67AA-5B68-6A49-BA86-4AF31628BA01}"/>
                </a:ext>
              </a:extLst>
            </p:cNvPr>
            <p:cNvSpPr>
              <a:spLocks noChangeArrowheads="1"/>
            </p:cNvSpPr>
            <p:nvPr/>
          </p:nvSpPr>
          <p:spPr bwMode="auto">
            <a:xfrm>
              <a:off x="1047" y="2307"/>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4" name="Rectangle 626">
              <a:extLst>
                <a:ext uri="{FF2B5EF4-FFF2-40B4-BE49-F238E27FC236}">
                  <a16:creationId xmlns:a16="http://schemas.microsoft.com/office/drawing/2014/main" id="{5227B82E-1767-8943-ACC9-D77CB8C62A79}"/>
                </a:ext>
              </a:extLst>
            </p:cNvPr>
            <p:cNvSpPr>
              <a:spLocks noChangeArrowheads="1"/>
            </p:cNvSpPr>
            <p:nvPr/>
          </p:nvSpPr>
          <p:spPr bwMode="auto">
            <a:xfrm>
              <a:off x="1527"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5" name="Rectangle 627">
              <a:extLst>
                <a:ext uri="{FF2B5EF4-FFF2-40B4-BE49-F238E27FC236}">
                  <a16:creationId xmlns:a16="http://schemas.microsoft.com/office/drawing/2014/main" id="{9E8DE7CA-445A-484F-BAA9-1CDF939B45BD}"/>
                </a:ext>
              </a:extLst>
            </p:cNvPr>
            <p:cNvSpPr>
              <a:spLocks noChangeArrowheads="1"/>
            </p:cNvSpPr>
            <p:nvPr/>
          </p:nvSpPr>
          <p:spPr bwMode="auto">
            <a:xfrm>
              <a:off x="1537" y="3219"/>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6" name="Freeform 628">
              <a:extLst>
                <a:ext uri="{FF2B5EF4-FFF2-40B4-BE49-F238E27FC236}">
                  <a16:creationId xmlns:a16="http://schemas.microsoft.com/office/drawing/2014/main" id="{8F79DE39-DE0C-7E4B-8B3C-0CBFEB69BCF8}"/>
                </a:ext>
              </a:extLst>
            </p:cNvPr>
            <p:cNvSpPr>
              <a:spLocks/>
            </p:cNvSpPr>
            <p:nvPr/>
          </p:nvSpPr>
          <p:spPr bwMode="auto">
            <a:xfrm rot="-5400000">
              <a:off x="772" y="2964"/>
              <a:ext cx="272" cy="11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7" name="Rectangle 629">
              <a:extLst>
                <a:ext uri="{FF2B5EF4-FFF2-40B4-BE49-F238E27FC236}">
                  <a16:creationId xmlns:a16="http://schemas.microsoft.com/office/drawing/2014/main" id="{9203F3BD-9036-6249-8C87-3067481C1CC8}"/>
                </a:ext>
              </a:extLst>
            </p:cNvPr>
            <p:cNvSpPr>
              <a:spLocks noChangeArrowheads="1"/>
            </p:cNvSpPr>
            <p:nvPr/>
          </p:nvSpPr>
          <p:spPr bwMode="auto">
            <a:xfrm>
              <a:off x="665" y="3459"/>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8" name="Rectangle 630">
              <a:extLst>
                <a:ext uri="{FF2B5EF4-FFF2-40B4-BE49-F238E27FC236}">
                  <a16:creationId xmlns:a16="http://schemas.microsoft.com/office/drawing/2014/main" id="{4FA850D4-9AEA-0E47-9820-829A11930E95}"/>
                </a:ext>
              </a:extLst>
            </p:cNvPr>
            <p:cNvSpPr>
              <a:spLocks noChangeArrowheads="1"/>
            </p:cNvSpPr>
            <p:nvPr/>
          </p:nvSpPr>
          <p:spPr bwMode="auto">
            <a:xfrm>
              <a:off x="665" y="3459"/>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9" name="Rectangle 631">
              <a:extLst>
                <a:ext uri="{FF2B5EF4-FFF2-40B4-BE49-F238E27FC236}">
                  <a16:creationId xmlns:a16="http://schemas.microsoft.com/office/drawing/2014/main" id="{54E9CFB3-721A-FC48-A67D-653A4DDA181D}"/>
                </a:ext>
              </a:extLst>
            </p:cNvPr>
            <p:cNvSpPr>
              <a:spLocks noChangeArrowheads="1"/>
            </p:cNvSpPr>
            <p:nvPr/>
          </p:nvSpPr>
          <p:spPr bwMode="auto">
            <a:xfrm>
              <a:off x="1042" y="3219"/>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0" name="Rectangle 632">
              <a:extLst>
                <a:ext uri="{FF2B5EF4-FFF2-40B4-BE49-F238E27FC236}">
                  <a16:creationId xmlns:a16="http://schemas.microsoft.com/office/drawing/2014/main" id="{E4897F2A-6324-5442-B862-A59998739532}"/>
                </a:ext>
              </a:extLst>
            </p:cNvPr>
            <p:cNvSpPr>
              <a:spLocks noChangeArrowheads="1"/>
            </p:cNvSpPr>
            <p:nvPr/>
          </p:nvSpPr>
          <p:spPr bwMode="auto">
            <a:xfrm>
              <a:off x="1042" y="3219"/>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81" name="Rectangle 633">
              <a:extLst>
                <a:ext uri="{FF2B5EF4-FFF2-40B4-BE49-F238E27FC236}">
                  <a16:creationId xmlns:a16="http://schemas.microsoft.com/office/drawing/2014/main" id="{5F7ABE8D-0C02-8F40-8268-6D86199216CE}"/>
                </a:ext>
              </a:extLst>
            </p:cNvPr>
            <p:cNvSpPr>
              <a:spLocks noChangeArrowheads="1"/>
            </p:cNvSpPr>
            <p:nvPr/>
          </p:nvSpPr>
          <p:spPr bwMode="auto">
            <a:xfrm>
              <a:off x="1468" y="3528"/>
              <a:ext cx="456" cy="94"/>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2" name="Rectangle 634">
              <a:extLst>
                <a:ext uri="{FF2B5EF4-FFF2-40B4-BE49-F238E27FC236}">
                  <a16:creationId xmlns:a16="http://schemas.microsoft.com/office/drawing/2014/main" id="{66CA1933-B078-C041-AFA1-3B80C1ECA0E9}"/>
                </a:ext>
              </a:extLst>
            </p:cNvPr>
            <p:cNvSpPr>
              <a:spLocks noChangeArrowheads="1"/>
            </p:cNvSpPr>
            <p:nvPr/>
          </p:nvSpPr>
          <p:spPr bwMode="auto">
            <a:xfrm>
              <a:off x="1229" y="2242"/>
              <a:ext cx="164"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3" name="Rectangle 635">
              <a:extLst>
                <a:ext uri="{FF2B5EF4-FFF2-40B4-BE49-F238E27FC236}">
                  <a16:creationId xmlns:a16="http://schemas.microsoft.com/office/drawing/2014/main" id="{A828CC53-721E-BC41-87EE-5D320FB417F4}"/>
                </a:ext>
              </a:extLst>
            </p:cNvPr>
            <p:cNvSpPr>
              <a:spLocks noChangeArrowheads="1"/>
            </p:cNvSpPr>
            <p:nvPr/>
          </p:nvSpPr>
          <p:spPr bwMode="auto">
            <a:xfrm>
              <a:off x="1236" y="3162"/>
              <a:ext cx="156"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4" name="Line 636">
              <a:extLst>
                <a:ext uri="{FF2B5EF4-FFF2-40B4-BE49-F238E27FC236}">
                  <a16:creationId xmlns:a16="http://schemas.microsoft.com/office/drawing/2014/main" id="{91850544-8729-D44E-BA49-2260E968BDF0}"/>
                </a:ext>
              </a:extLst>
            </p:cNvPr>
            <p:cNvSpPr>
              <a:spLocks noChangeShapeType="1"/>
            </p:cNvSpPr>
            <p:nvPr/>
          </p:nvSpPr>
          <p:spPr bwMode="auto">
            <a:xfrm flipH="1">
              <a:off x="1084" y="2330"/>
              <a:ext cx="4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85" name="Line 637">
              <a:extLst>
                <a:ext uri="{FF2B5EF4-FFF2-40B4-BE49-F238E27FC236}">
                  <a16:creationId xmlns:a16="http://schemas.microsoft.com/office/drawing/2014/main" id="{8FE20D37-5AD9-DD47-B784-05B046C67475}"/>
                </a:ext>
              </a:extLst>
            </p:cNvPr>
            <p:cNvSpPr>
              <a:spLocks noChangeShapeType="1"/>
            </p:cNvSpPr>
            <p:nvPr/>
          </p:nvSpPr>
          <p:spPr bwMode="auto">
            <a:xfrm flipH="1">
              <a:off x="1087" y="3243"/>
              <a:ext cx="4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86" name="Freeform 638">
              <a:extLst>
                <a:ext uri="{FF2B5EF4-FFF2-40B4-BE49-F238E27FC236}">
                  <a16:creationId xmlns:a16="http://schemas.microsoft.com/office/drawing/2014/main" id="{4A871291-F984-F64F-83B7-355CC95F6595}"/>
                </a:ext>
              </a:extLst>
            </p:cNvPr>
            <p:cNvSpPr>
              <a:spLocks noEditPoints="1"/>
            </p:cNvSpPr>
            <p:nvPr/>
          </p:nvSpPr>
          <p:spPr bwMode="auto">
            <a:xfrm>
              <a:off x="1970" y="2233"/>
              <a:ext cx="2" cy="187"/>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9887" name="Freeform 639">
              <a:extLst>
                <a:ext uri="{FF2B5EF4-FFF2-40B4-BE49-F238E27FC236}">
                  <a16:creationId xmlns:a16="http://schemas.microsoft.com/office/drawing/2014/main" id="{B66E0930-8088-3E44-BB13-D78E52788B2F}"/>
                </a:ext>
              </a:extLst>
            </p:cNvPr>
            <p:cNvSpPr>
              <a:spLocks noEditPoints="1"/>
            </p:cNvSpPr>
            <p:nvPr/>
          </p:nvSpPr>
          <p:spPr bwMode="auto">
            <a:xfrm>
              <a:off x="1655" y="2420"/>
              <a:ext cx="315" cy="2"/>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888" name="Freeform 640">
              <a:extLst>
                <a:ext uri="{FF2B5EF4-FFF2-40B4-BE49-F238E27FC236}">
                  <a16:creationId xmlns:a16="http://schemas.microsoft.com/office/drawing/2014/main" id="{8597DB7A-E70F-1E41-A4F6-40B088A15593}"/>
                </a:ext>
              </a:extLst>
            </p:cNvPr>
            <p:cNvSpPr>
              <a:spLocks noEditPoints="1"/>
            </p:cNvSpPr>
            <p:nvPr/>
          </p:nvSpPr>
          <p:spPr bwMode="auto">
            <a:xfrm>
              <a:off x="1655" y="2420"/>
              <a:ext cx="315" cy="2"/>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889" name="Rectangle 641">
              <a:extLst>
                <a:ext uri="{FF2B5EF4-FFF2-40B4-BE49-F238E27FC236}">
                  <a16:creationId xmlns:a16="http://schemas.microsoft.com/office/drawing/2014/main" id="{01898FBF-72C4-C44D-B081-FE9F1C5930C6}"/>
                </a:ext>
              </a:extLst>
            </p:cNvPr>
            <p:cNvSpPr>
              <a:spLocks noChangeArrowheads="1"/>
            </p:cNvSpPr>
            <p:nvPr/>
          </p:nvSpPr>
          <p:spPr bwMode="auto">
            <a:xfrm>
              <a:off x="1654" y="2232"/>
              <a:ext cx="317" cy="18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90" name="Rectangle 642">
              <a:extLst>
                <a:ext uri="{FF2B5EF4-FFF2-40B4-BE49-F238E27FC236}">
                  <a16:creationId xmlns:a16="http://schemas.microsoft.com/office/drawing/2014/main" id="{5F1FE9D7-F444-8749-8EC9-7AEF7333343C}"/>
                </a:ext>
              </a:extLst>
            </p:cNvPr>
            <p:cNvSpPr>
              <a:spLocks noChangeArrowheads="1"/>
            </p:cNvSpPr>
            <p:nvPr/>
          </p:nvSpPr>
          <p:spPr bwMode="auto">
            <a:xfrm>
              <a:off x="1654" y="2189"/>
              <a:ext cx="317" cy="23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1" name="Rectangle 643">
              <a:extLst>
                <a:ext uri="{FF2B5EF4-FFF2-40B4-BE49-F238E27FC236}">
                  <a16:creationId xmlns:a16="http://schemas.microsoft.com/office/drawing/2014/main" id="{4B33758A-A64F-D24A-950F-1BE431D059C8}"/>
                </a:ext>
              </a:extLst>
            </p:cNvPr>
            <p:cNvSpPr>
              <a:spLocks noChangeArrowheads="1"/>
            </p:cNvSpPr>
            <p:nvPr/>
          </p:nvSpPr>
          <p:spPr bwMode="auto">
            <a:xfrm>
              <a:off x="1676" y="2224"/>
              <a:ext cx="28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TM :</a:t>
              </a:r>
            </a:p>
            <a:p>
              <a:pPr algn="ctr"/>
              <a:r>
                <a:rPr lang="en-US" altLang="en-US" sz="800" b="1">
                  <a:solidFill>
                    <a:srgbClr val="000000"/>
                  </a:solidFill>
                  <a:latin typeface="Arial" panose="020B0604020202020204" pitchFamily="34" charset="0"/>
                </a:rPr>
                <a:t>Telemetry</a:t>
              </a:r>
              <a:endParaRPr lang="en-US" altLang="en-US" sz="1800" b="1">
                <a:solidFill>
                  <a:schemeClr val="tx2"/>
                </a:solidFill>
                <a:latin typeface="Tahoma" panose="020B0604030504040204" pitchFamily="34" charset="0"/>
              </a:endParaRPr>
            </a:p>
          </p:txBody>
        </p:sp>
        <p:sp>
          <p:nvSpPr>
            <p:cNvPr id="309892" name="Line 644">
              <a:extLst>
                <a:ext uri="{FF2B5EF4-FFF2-40B4-BE49-F238E27FC236}">
                  <a16:creationId xmlns:a16="http://schemas.microsoft.com/office/drawing/2014/main" id="{682AC9AE-501D-534B-B68A-0F7373D5D4D6}"/>
                </a:ext>
              </a:extLst>
            </p:cNvPr>
            <p:cNvSpPr>
              <a:spLocks noChangeShapeType="1"/>
            </p:cNvSpPr>
            <p:nvPr/>
          </p:nvSpPr>
          <p:spPr bwMode="auto">
            <a:xfrm flipH="1">
              <a:off x="1548" y="2330"/>
              <a:ext cx="1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93" name="Rectangle 645">
              <a:extLst>
                <a:ext uri="{FF2B5EF4-FFF2-40B4-BE49-F238E27FC236}">
                  <a16:creationId xmlns:a16="http://schemas.microsoft.com/office/drawing/2014/main" id="{7A80BEFA-EEF8-BB4E-AB30-70A8D62A5290}"/>
                </a:ext>
              </a:extLst>
            </p:cNvPr>
            <p:cNvSpPr>
              <a:spLocks noChangeArrowheads="1"/>
            </p:cNvSpPr>
            <p:nvPr/>
          </p:nvSpPr>
          <p:spPr bwMode="auto">
            <a:xfrm>
              <a:off x="1641" y="2684"/>
              <a:ext cx="388"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4" name="Rectangle 646">
              <a:extLst>
                <a:ext uri="{FF2B5EF4-FFF2-40B4-BE49-F238E27FC236}">
                  <a16:creationId xmlns:a16="http://schemas.microsoft.com/office/drawing/2014/main" id="{0B212588-3F0F-CC4B-B8D5-305075EDAFEC}"/>
                </a:ext>
              </a:extLst>
            </p:cNvPr>
            <p:cNvSpPr>
              <a:spLocks noChangeArrowheads="1"/>
            </p:cNvSpPr>
            <p:nvPr/>
          </p:nvSpPr>
          <p:spPr bwMode="auto">
            <a:xfrm>
              <a:off x="1784" y="2704"/>
              <a:ext cx="1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TC :</a:t>
              </a:r>
              <a:endParaRPr lang="en-US" altLang="en-US" sz="1800" b="1">
                <a:solidFill>
                  <a:schemeClr val="tx2"/>
                </a:solidFill>
                <a:latin typeface="Tahoma" panose="020B0604030504040204" pitchFamily="34" charset="0"/>
              </a:endParaRPr>
            </a:p>
          </p:txBody>
        </p:sp>
        <p:sp>
          <p:nvSpPr>
            <p:cNvPr id="309895" name="Rectangle 647">
              <a:extLst>
                <a:ext uri="{FF2B5EF4-FFF2-40B4-BE49-F238E27FC236}">
                  <a16:creationId xmlns:a16="http://schemas.microsoft.com/office/drawing/2014/main" id="{6DE3569A-327C-7649-8E82-48F18F8AEE31}"/>
                </a:ext>
              </a:extLst>
            </p:cNvPr>
            <p:cNvSpPr>
              <a:spLocks noChangeArrowheads="1"/>
            </p:cNvSpPr>
            <p:nvPr/>
          </p:nvSpPr>
          <p:spPr bwMode="auto">
            <a:xfrm>
              <a:off x="1634" y="2768"/>
              <a:ext cx="4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Telecommand</a:t>
              </a:r>
              <a:endParaRPr lang="en-US" altLang="en-US" sz="1800" b="1">
                <a:solidFill>
                  <a:schemeClr val="tx2"/>
                </a:solidFill>
                <a:latin typeface="Tahoma" panose="020B0604030504040204" pitchFamily="34" charset="0"/>
              </a:endParaRPr>
            </a:p>
          </p:txBody>
        </p:sp>
        <p:sp>
          <p:nvSpPr>
            <p:cNvPr id="309896" name="Line 648">
              <a:extLst>
                <a:ext uri="{FF2B5EF4-FFF2-40B4-BE49-F238E27FC236}">
                  <a16:creationId xmlns:a16="http://schemas.microsoft.com/office/drawing/2014/main" id="{E578A9F0-86AE-0341-9C48-0E480E147DF5}"/>
                </a:ext>
              </a:extLst>
            </p:cNvPr>
            <p:cNvSpPr>
              <a:spLocks noChangeShapeType="1"/>
            </p:cNvSpPr>
            <p:nvPr/>
          </p:nvSpPr>
          <p:spPr bwMode="auto">
            <a:xfrm flipH="1" flipV="1">
              <a:off x="1822" y="2421"/>
              <a:ext cx="3" cy="25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97" name="Rectangle 649">
              <a:extLst>
                <a:ext uri="{FF2B5EF4-FFF2-40B4-BE49-F238E27FC236}">
                  <a16:creationId xmlns:a16="http://schemas.microsoft.com/office/drawing/2014/main" id="{9E52C24F-9646-CF45-A536-6396F302B595}"/>
                </a:ext>
              </a:extLst>
            </p:cNvPr>
            <p:cNvSpPr>
              <a:spLocks noChangeArrowheads="1"/>
            </p:cNvSpPr>
            <p:nvPr/>
          </p:nvSpPr>
          <p:spPr bwMode="auto">
            <a:xfrm>
              <a:off x="1690" y="3139"/>
              <a:ext cx="317" cy="18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98" name="Rectangle 650">
              <a:extLst>
                <a:ext uri="{FF2B5EF4-FFF2-40B4-BE49-F238E27FC236}">
                  <a16:creationId xmlns:a16="http://schemas.microsoft.com/office/drawing/2014/main" id="{5443CA9D-48BF-6943-A3D6-2B28CA7A06A0}"/>
                </a:ext>
              </a:extLst>
            </p:cNvPr>
            <p:cNvSpPr>
              <a:spLocks noChangeArrowheads="1"/>
            </p:cNvSpPr>
            <p:nvPr/>
          </p:nvSpPr>
          <p:spPr bwMode="auto">
            <a:xfrm>
              <a:off x="1705" y="3139"/>
              <a:ext cx="348" cy="18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9" name="Rectangle 651">
              <a:extLst>
                <a:ext uri="{FF2B5EF4-FFF2-40B4-BE49-F238E27FC236}">
                  <a16:creationId xmlns:a16="http://schemas.microsoft.com/office/drawing/2014/main" id="{9E22333B-E7A5-B94E-B7EF-91030A712F0D}"/>
                </a:ext>
              </a:extLst>
            </p:cNvPr>
            <p:cNvSpPr>
              <a:spLocks noChangeArrowheads="1"/>
            </p:cNvSpPr>
            <p:nvPr/>
          </p:nvSpPr>
          <p:spPr bwMode="auto">
            <a:xfrm>
              <a:off x="1746" y="3161"/>
              <a:ext cx="2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Pt : </a:t>
              </a:r>
            </a:p>
            <a:p>
              <a:pPr algn="ctr"/>
              <a:r>
                <a:rPr lang="en-US" altLang="en-US" sz="800" b="1">
                  <a:solidFill>
                    <a:srgbClr val="000000"/>
                  </a:solidFill>
                  <a:latin typeface="Arial" panose="020B0604020202020204" pitchFamily="34" charset="0"/>
                </a:rPr>
                <a:t>Pointing</a:t>
              </a:r>
              <a:endParaRPr lang="en-US" altLang="en-US" sz="1800" b="1">
                <a:solidFill>
                  <a:schemeClr val="tx2"/>
                </a:solidFill>
                <a:latin typeface="Tahoma" panose="020B0604030504040204" pitchFamily="34" charset="0"/>
              </a:endParaRPr>
            </a:p>
          </p:txBody>
        </p:sp>
        <p:sp>
          <p:nvSpPr>
            <p:cNvPr id="309900" name="Rectangle 652">
              <a:extLst>
                <a:ext uri="{FF2B5EF4-FFF2-40B4-BE49-F238E27FC236}">
                  <a16:creationId xmlns:a16="http://schemas.microsoft.com/office/drawing/2014/main" id="{875921D6-8193-AA40-856E-AA4EC66DC015}"/>
                </a:ext>
              </a:extLst>
            </p:cNvPr>
            <p:cNvSpPr>
              <a:spLocks noChangeArrowheads="1"/>
            </p:cNvSpPr>
            <p:nvPr/>
          </p:nvSpPr>
          <p:spPr bwMode="auto">
            <a:xfrm>
              <a:off x="1802" y="2397"/>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01" name="Rectangle 653">
              <a:extLst>
                <a:ext uri="{FF2B5EF4-FFF2-40B4-BE49-F238E27FC236}">
                  <a16:creationId xmlns:a16="http://schemas.microsoft.com/office/drawing/2014/main" id="{C3BF615A-D429-524F-A851-A3BF6B38C229}"/>
                </a:ext>
              </a:extLst>
            </p:cNvPr>
            <p:cNvSpPr>
              <a:spLocks noChangeArrowheads="1"/>
            </p:cNvSpPr>
            <p:nvPr/>
          </p:nvSpPr>
          <p:spPr bwMode="auto">
            <a:xfrm>
              <a:off x="1805" y="2660"/>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02" name="Rectangle 654">
              <a:extLst>
                <a:ext uri="{FF2B5EF4-FFF2-40B4-BE49-F238E27FC236}">
                  <a16:creationId xmlns:a16="http://schemas.microsoft.com/office/drawing/2014/main" id="{92D60C3B-D755-1A4C-980E-179C1AF544EF}"/>
                </a:ext>
              </a:extLst>
            </p:cNvPr>
            <p:cNvSpPr>
              <a:spLocks noChangeArrowheads="1"/>
            </p:cNvSpPr>
            <p:nvPr/>
          </p:nvSpPr>
          <p:spPr bwMode="auto">
            <a:xfrm>
              <a:off x="1622" y="2754"/>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3" name="Rectangle 655">
              <a:extLst>
                <a:ext uri="{FF2B5EF4-FFF2-40B4-BE49-F238E27FC236}">
                  <a16:creationId xmlns:a16="http://schemas.microsoft.com/office/drawing/2014/main" id="{3FA0ADD5-62DE-4645-9FED-234D8DD4EA50}"/>
                </a:ext>
              </a:extLst>
            </p:cNvPr>
            <p:cNvSpPr>
              <a:spLocks noChangeArrowheads="1"/>
            </p:cNvSpPr>
            <p:nvPr/>
          </p:nvSpPr>
          <p:spPr bwMode="auto">
            <a:xfrm>
              <a:off x="1634" y="2303"/>
              <a:ext cx="40"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4" name="Rectangle 656">
              <a:extLst>
                <a:ext uri="{FF2B5EF4-FFF2-40B4-BE49-F238E27FC236}">
                  <a16:creationId xmlns:a16="http://schemas.microsoft.com/office/drawing/2014/main" id="{7F7638F5-EB5C-BA4E-89C9-2E41BF4CB563}"/>
                </a:ext>
              </a:extLst>
            </p:cNvPr>
            <p:cNvSpPr>
              <a:spLocks noChangeArrowheads="1"/>
            </p:cNvSpPr>
            <p:nvPr/>
          </p:nvSpPr>
          <p:spPr bwMode="auto">
            <a:xfrm>
              <a:off x="1634" y="2303"/>
              <a:ext cx="40" cy="4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05" name="Rectangle 657">
              <a:extLst>
                <a:ext uri="{FF2B5EF4-FFF2-40B4-BE49-F238E27FC236}">
                  <a16:creationId xmlns:a16="http://schemas.microsoft.com/office/drawing/2014/main" id="{10FC701B-AD60-F14D-AA02-33B4A8F9D289}"/>
                </a:ext>
              </a:extLst>
            </p:cNvPr>
            <p:cNvSpPr>
              <a:spLocks noChangeArrowheads="1"/>
            </p:cNvSpPr>
            <p:nvPr/>
          </p:nvSpPr>
          <p:spPr bwMode="auto">
            <a:xfrm>
              <a:off x="1952" y="2303"/>
              <a:ext cx="39"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6" name="Rectangle 658">
              <a:extLst>
                <a:ext uri="{FF2B5EF4-FFF2-40B4-BE49-F238E27FC236}">
                  <a16:creationId xmlns:a16="http://schemas.microsoft.com/office/drawing/2014/main" id="{0BF69A5A-3580-7645-A7B4-2121FD95D398}"/>
                </a:ext>
              </a:extLst>
            </p:cNvPr>
            <p:cNvSpPr>
              <a:spLocks noChangeArrowheads="1"/>
            </p:cNvSpPr>
            <p:nvPr/>
          </p:nvSpPr>
          <p:spPr bwMode="auto">
            <a:xfrm>
              <a:off x="1952" y="2303"/>
              <a:ext cx="39" cy="4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07" name="Rectangle 659">
              <a:extLst>
                <a:ext uri="{FF2B5EF4-FFF2-40B4-BE49-F238E27FC236}">
                  <a16:creationId xmlns:a16="http://schemas.microsoft.com/office/drawing/2014/main" id="{C6D5EF7A-ABE1-5143-9B36-C20B21E6E40F}"/>
                </a:ext>
              </a:extLst>
            </p:cNvPr>
            <p:cNvSpPr>
              <a:spLocks noChangeArrowheads="1"/>
            </p:cNvSpPr>
            <p:nvPr/>
          </p:nvSpPr>
          <p:spPr bwMode="auto">
            <a:xfrm>
              <a:off x="2012" y="2530"/>
              <a:ext cx="186"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8" name="Rectangle 660">
              <a:extLst>
                <a:ext uri="{FF2B5EF4-FFF2-40B4-BE49-F238E27FC236}">
                  <a16:creationId xmlns:a16="http://schemas.microsoft.com/office/drawing/2014/main" id="{3E38CE18-6EC2-EE45-A6DD-31D6DFD846FC}"/>
                </a:ext>
              </a:extLst>
            </p:cNvPr>
            <p:cNvSpPr>
              <a:spLocks noChangeArrowheads="1"/>
            </p:cNvSpPr>
            <p:nvPr/>
          </p:nvSpPr>
          <p:spPr bwMode="auto">
            <a:xfrm>
              <a:off x="2151" y="3256"/>
              <a:ext cx="3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Ant: </a:t>
              </a:r>
            </a:p>
            <a:p>
              <a:pPr algn="ctr"/>
              <a:r>
                <a:rPr lang="en-US" altLang="en-US" sz="800" b="1" i="1">
                  <a:solidFill>
                    <a:srgbClr val="000000"/>
                  </a:solidFill>
                  <a:latin typeface="Arial" panose="020B0604020202020204" pitchFamily="34" charset="0"/>
                </a:rPr>
                <a:t>Mechanical</a:t>
              </a:r>
              <a:endParaRPr lang="en-US" altLang="en-US" sz="1800" b="1">
                <a:solidFill>
                  <a:schemeClr val="tx2"/>
                </a:solidFill>
                <a:latin typeface="Tahoma" panose="020B0604030504040204" pitchFamily="34" charset="0"/>
              </a:endParaRPr>
            </a:p>
          </p:txBody>
        </p:sp>
        <p:sp>
          <p:nvSpPr>
            <p:cNvPr id="309909" name="Line 661">
              <a:extLst>
                <a:ext uri="{FF2B5EF4-FFF2-40B4-BE49-F238E27FC236}">
                  <a16:creationId xmlns:a16="http://schemas.microsoft.com/office/drawing/2014/main" id="{8797124B-62FD-A240-9703-BA42A292D972}"/>
                </a:ext>
              </a:extLst>
            </p:cNvPr>
            <p:cNvSpPr>
              <a:spLocks noChangeShapeType="1"/>
            </p:cNvSpPr>
            <p:nvPr/>
          </p:nvSpPr>
          <p:spPr bwMode="auto">
            <a:xfrm flipH="1">
              <a:off x="1551" y="3243"/>
              <a:ext cx="1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10" name="Rectangle 662">
              <a:extLst>
                <a:ext uri="{FF2B5EF4-FFF2-40B4-BE49-F238E27FC236}">
                  <a16:creationId xmlns:a16="http://schemas.microsoft.com/office/drawing/2014/main" id="{E1514122-90D3-CA42-B025-D9A3EF32EC5B}"/>
                </a:ext>
              </a:extLst>
            </p:cNvPr>
            <p:cNvSpPr>
              <a:spLocks noChangeArrowheads="1"/>
            </p:cNvSpPr>
            <p:nvPr/>
          </p:nvSpPr>
          <p:spPr bwMode="auto">
            <a:xfrm>
              <a:off x="1622" y="2754"/>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11" name="Rectangle 663">
              <a:extLst>
                <a:ext uri="{FF2B5EF4-FFF2-40B4-BE49-F238E27FC236}">
                  <a16:creationId xmlns:a16="http://schemas.microsoft.com/office/drawing/2014/main" id="{AF3DBC03-0B41-0941-8311-061B25776A9C}"/>
                </a:ext>
              </a:extLst>
            </p:cNvPr>
            <p:cNvSpPr>
              <a:spLocks noChangeArrowheads="1"/>
            </p:cNvSpPr>
            <p:nvPr/>
          </p:nvSpPr>
          <p:spPr bwMode="auto">
            <a:xfrm>
              <a:off x="707" y="2540"/>
              <a:ext cx="3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TelemDone</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12" name="Freeform 664">
              <a:extLst>
                <a:ext uri="{FF2B5EF4-FFF2-40B4-BE49-F238E27FC236}">
                  <a16:creationId xmlns:a16="http://schemas.microsoft.com/office/drawing/2014/main" id="{E1159328-1253-8148-A5A5-89428F9206D7}"/>
                </a:ext>
              </a:extLst>
            </p:cNvPr>
            <p:cNvSpPr>
              <a:spLocks noEditPoints="1"/>
            </p:cNvSpPr>
            <p:nvPr/>
          </p:nvSpPr>
          <p:spPr bwMode="auto">
            <a:xfrm>
              <a:off x="834" y="2237"/>
              <a:ext cx="0" cy="187"/>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9913" name="Freeform 665">
              <a:extLst>
                <a:ext uri="{FF2B5EF4-FFF2-40B4-BE49-F238E27FC236}">
                  <a16:creationId xmlns:a16="http://schemas.microsoft.com/office/drawing/2014/main" id="{7BB1A9DE-B99F-0A4D-95DA-03917FE156C3}"/>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4" name="Freeform 666">
              <a:extLst>
                <a:ext uri="{FF2B5EF4-FFF2-40B4-BE49-F238E27FC236}">
                  <a16:creationId xmlns:a16="http://schemas.microsoft.com/office/drawing/2014/main" id="{186BCC3B-E7EF-6246-9141-39E442BDA8D0}"/>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5" name="Freeform 667">
              <a:extLst>
                <a:ext uri="{FF2B5EF4-FFF2-40B4-BE49-F238E27FC236}">
                  <a16:creationId xmlns:a16="http://schemas.microsoft.com/office/drawing/2014/main" id="{7C601E6D-9B92-C449-BF54-DBC708FA3BD9}"/>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6" name="Rectangle 668">
              <a:extLst>
                <a:ext uri="{FF2B5EF4-FFF2-40B4-BE49-F238E27FC236}">
                  <a16:creationId xmlns:a16="http://schemas.microsoft.com/office/drawing/2014/main" id="{8F2FC8C0-2827-1146-BCFA-D93B489BCE9C}"/>
                </a:ext>
              </a:extLst>
            </p:cNvPr>
            <p:cNvSpPr>
              <a:spLocks noChangeArrowheads="1"/>
            </p:cNvSpPr>
            <p:nvPr/>
          </p:nvSpPr>
          <p:spPr bwMode="auto">
            <a:xfrm>
              <a:off x="517" y="2236"/>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17" name="Rectangle 669">
              <a:extLst>
                <a:ext uri="{FF2B5EF4-FFF2-40B4-BE49-F238E27FC236}">
                  <a16:creationId xmlns:a16="http://schemas.microsoft.com/office/drawing/2014/main" id="{88077359-8008-FE49-83C8-E3AEEF108DB7}"/>
                </a:ext>
              </a:extLst>
            </p:cNvPr>
            <p:cNvSpPr>
              <a:spLocks noChangeArrowheads="1"/>
            </p:cNvSpPr>
            <p:nvPr/>
          </p:nvSpPr>
          <p:spPr bwMode="auto">
            <a:xfrm>
              <a:off x="484" y="2236"/>
              <a:ext cx="350"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18" name="Rectangle 670">
              <a:extLst>
                <a:ext uri="{FF2B5EF4-FFF2-40B4-BE49-F238E27FC236}">
                  <a16:creationId xmlns:a16="http://schemas.microsoft.com/office/drawing/2014/main" id="{A1B912A1-22E7-184F-96CA-6C0BAF1C9876}"/>
                </a:ext>
              </a:extLst>
            </p:cNvPr>
            <p:cNvSpPr>
              <a:spLocks noChangeArrowheads="1"/>
            </p:cNvSpPr>
            <p:nvPr/>
          </p:nvSpPr>
          <p:spPr bwMode="auto">
            <a:xfrm>
              <a:off x="603" y="2256"/>
              <a:ext cx="1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dm :</a:t>
              </a:r>
              <a:endParaRPr lang="en-US" altLang="en-US" sz="1800" b="1">
                <a:solidFill>
                  <a:schemeClr val="tx2"/>
                </a:solidFill>
                <a:latin typeface="Tahoma" panose="020B0604030504040204" pitchFamily="34" charset="0"/>
              </a:endParaRPr>
            </a:p>
          </p:txBody>
        </p:sp>
        <p:sp>
          <p:nvSpPr>
            <p:cNvPr id="309919" name="Rectangle 671">
              <a:extLst>
                <a:ext uri="{FF2B5EF4-FFF2-40B4-BE49-F238E27FC236}">
                  <a16:creationId xmlns:a16="http://schemas.microsoft.com/office/drawing/2014/main" id="{FABFAE5C-6790-5448-B942-3B41BB9CB527}"/>
                </a:ext>
              </a:extLst>
            </p:cNvPr>
            <p:cNvSpPr>
              <a:spLocks noChangeArrowheads="1"/>
            </p:cNvSpPr>
            <p:nvPr/>
          </p:nvSpPr>
          <p:spPr bwMode="auto">
            <a:xfrm>
              <a:off x="464" y="2328"/>
              <a:ext cx="3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DataManager</a:t>
              </a:r>
              <a:endParaRPr lang="en-US" altLang="en-US" sz="1800" b="1">
                <a:solidFill>
                  <a:schemeClr val="tx2"/>
                </a:solidFill>
                <a:latin typeface="Tahoma" panose="020B0604030504040204" pitchFamily="34" charset="0"/>
              </a:endParaRPr>
            </a:p>
          </p:txBody>
        </p:sp>
        <p:sp>
          <p:nvSpPr>
            <p:cNvPr id="309920" name="Rectangle 672">
              <a:extLst>
                <a:ext uri="{FF2B5EF4-FFF2-40B4-BE49-F238E27FC236}">
                  <a16:creationId xmlns:a16="http://schemas.microsoft.com/office/drawing/2014/main" id="{02429FF7-F568-B540-B48D-1237B8879B23}"/>
                </a:ext>
              </a:extLst>
            </p:cNvPr>
            <p:cNvSpPr>
              <a:spLocks noChangeArrowheads="1"/>
            </p:cNvSpPr>
            <p:nvPr/>
          </p:nvSpPr>
          <p:spPr bwMode="auto">
            <a:xfrm>
              <a:off x="517" y="2706"/>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21" name="Rectangle 673">
              <a:extLst>
                <a:ext uri="{FF2B5EF4-FFF2-40B4-BE49-F238E27FC236}">
                  <a16:creationId xmlns:a16="http://schemas.microsoft.com/office/drawing/2014/main" id="{9392A271-BE3D-2946-B7A0-9D98B9164B72}"/>
                </a:ext>
              </a:extLst>
            </p:cNvPr>
            <p:cNvSpPr>
              <a:spLocks noChangeArrowheads="1"/>
            </p:cNvSpPr>
            <p:nvPr/>
          </p:nvSpPr>
          <p:spPr bwMode="auto">
            <a:xfrm>
              <a:off x="463" y="2706"/>
              <a:ext cx="406"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22" name="Rectangle 674">
              <a:extLst>
                <a:ext uri="{FF2B5EF4-FFF2-40B4-BE49-F238E27FC236}">
                  <a16:creationId xmlns:a16="http://schemas.microsoft.com/office/drawing/2014/main" id="{0A90E5FE-B0B4-8044-828C-E1CF07F0852B}"/>
                </a:ext>
              </a:extLst>
            </p:cNvPr>
            <p:cNvSpPr>
              <a:spLocks noChangeArrowheads="1"/>
            </p:cNvSpPr>
            <p:nvPr/>
          </p:nvSpPr>
          <p:spPr bwMode="auto">
            <a:xfrm>
              <a:off x="458" y="2727"/>
              <a:ext cx="4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MOP : Mission</a:t>
              </a:r>
              <a:endParaRPr lang="en-US" altLang="en-US" sz="1800" b="1">
                <a:solidFill>
                  <a:schemeClr val="tx2"/>
                </a:solidFill>
                <a:latin typeface="Tahoma" panose="020B0604030504040204" pitchFamily="34" charset="0"/>
              </a:endParaRPr>
            </a:p>
          </p:txBody>
        </p:sp>
        <p:sp>
          <p:nvSpPr>
            <p:cNvPr id="309923" name="Rectangle 675">
              <a:extLst>
                <a:ext uri="{FF2B5EF4-FFF2-40B4-BE49-F238E27FC236}">
                  <a16:creationId xmlns:a16="http://schemas.microsoft.com/office/drawing/2014/main" id="{43A3727E-457F-E44A-9E49-A37C7DD1C57D}"/>
                </a:ext>
              </a:extLst>
            </p:cNvPr>
            <p:cNvSpPr>
              <a:spLocks noChangeArrowheads="1"/>
            </p:cNvSpPr>
            <p:nvPr/>
          </p:nvSpPr>
          <p:spPr bwMode="auto">
            <a:xfrm>
              <a:off x="478" y="2798"/>
              <a:ext cx="38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OpsPlanning</a:t>
              </a:r>
              <a:endParaRPr lang="en-US" altLang="en-US" sz="1800" b="1">
                <a:solidFill>
                  <a:schemeClr val="tx2"/>
                </a:solidFill>
                <a:latin typeface="Tahoma" panose="020B0604030504040204" pitchFamily="34" charset="0"/>
              </a:endParaRPr>
            </a:p>
          </p:txBody>
        </p:sp>
        <p:sp>
          <p:nvSpPr>
            <p:cNvPr id="309924" name="Line 676">
              <a:extLst>
                <a:ext uri="{FF2B5EF4-FFF2-40B4-BE49-F238E27FC236}">
                  <a16:creationId xmlns:a16="http://schemas.microsoft.com/office/drawing/2014/main" id="{0FD9CE6A-355F-D444-A6CA-8CF019C6C64D}"/>
                </a:ext>
              </a:extLst>
            </p:cNvPr>
            <p:cNvSpPr>
              <a:spLocks noChangeShapeType="1"/>
            </p:cNvSpPr>
            <p:nvPr/>
          </p:nvSpPr>
          <p:spPr bwMode="auto">
            <a:xfrm>
              <a:off x="675" y="2424"/>
              <a:ext cx="1" cy="28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25" name="Rectangle 677">
              <a:extLst>
                <a:ext uri="{FF2B5EF4-FFF2-40B4-BE49-F238E27FC236}">
                  <a16:creationId xmlns:a16="http://schemas.microsoft.com/office/drawing/2014/main" id="{11B98378-5B1B-AA42-84C9-8A073E60DF69}"/>
                </a:ext>
              </a:extLst>
            </p:cNvPr>
            <p:cNvSpPr>
              <a:spLocks noChangeArrowheads="1"/>
            </p:cNvSpPr>
            <p:nvPr/>
          </p:nvSpPr>
          <p:spPr bwMode="auto">
            <a:xfrm>
              <a:off x="517" y="3149"/>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26" name="Rectangle 678">
              <a:extLst>
                <a:ext uri="{FF2B5EF4-FFF2-40B4-BE49-F238E27FC236}">
                  <a16:creationId xmlns:a16="http://schemas.microsoft.com/office/drawing/2014/main" id="{4B8DAEE6-BFD5-5949-8722-D256B65C64AA}"/>
                </a:ext>
              </a:extLst>
            </p:cNvPr>
            <p:cNvSpPr>
              <a:spLocks noChangeArrowheads="1"/>
            </p:cNvSpPr>
            <p:nvPr/>
          </p:nvSpPr>
          <p:spPr bwMode="auto">
            <a:xfrm>
              <a:off x="422" y="3104"/>
              <a:ext cx="412"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27" name="Rectangle 679">
              <a:extLst>
                <a:ext uri="{FF2B5EF4-FFF2-40B4-BE49-F238E27FC236}">
                  <a16:creationId xmlns:a16="http://schemas.microsoft.com/office/drawing/2014/main" id="{6FA3A3FE-E59B-0A4B-AC8F-FE9856A41691}"/>
                </a:ext>
              </a:extLst>
            </p:cNvPr>
            <p:cNvSpPr>
              <a:spLocks noChangeArrowheads="1"/>
            </p:cNvSpPr>
            <p:nvPr/>
          </p:nvSpPr>
          <p:spPr bwMode="auto">
            <a:xfrm>
              <a:off x="554" y="3125"/>
              <a:ext cx="1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SC :</a:t>
              </a:r>
              <a:endParaRPr lang="en-US" altLang="en-US" sz="1800" b="1">
                <a:solidFill>
                  <a:schemeClr val="tx2"/>
                </a:solidFill>
                <a:latin typeface="Tahoma" panose="020B0604030504040204" pitchFamily="34" charset="0"/>
              </a:endParaRPr>
            </a:p>
          </p:txBody>
        </p:sp>
        <p:sp>
          <p:nvSpPr>
            <p:cNvPr id="309928" name="Rectangle 680">
              <a:extLst>
                <a:ext uri="{FF2B5EF4-FFF2-40B4-BE49-F238E27FC236}">
                  <a16:creationId xmlns:a16="http://schemas.microsoft.com/office/drawing/2014/main" id="{E2104366-6AB7-254E-A3A5-8133DA3FA948}"/>
                </a:ext>
              </a:extLst>
            </p:cNvPr>
            <p:cNvSpPr>
              <a:spLocks noChangeArrowheads="1"/>
            </p:cNvSpPr>
            <p:nvPr/>
          </p:nvSpPr>
          <p:spPr bwMode="auto">
            <a:xfrm>
              <a:off x="461" y="3196"/>
              <a:ext cx="3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SendCmnd</a:t>
              </a:r>
              <a:endParaRPr lang="en-US" altLang="en-US" sz="1800" b="1">
                <a:solidFill>
                  <a:schemeClr val="tx2"/>
                </a:solidFill>
                <a:latin typeface="Tahoma" panose="020B0604030504040204" pitchFamily="34" charset="0"/>
              </a:endParaRPr>
            </a:p>
          </p:txBody>
        </p:sp>
        <p:sp>
          <p:nvSpPr>
            <p:cNvPr id="309929" name="Line 681">
              <a:extLst>
                <a:ext uri="{FF2B5EF4-FFF2-40B4-BE49-F238E27FC236}">
                  <a16:creationId xmlns:a16="http://schemas.microsoft.com/office/drawing/2014/main" id="{CD06FF53-7F2A-9E44-AF5B-B94E7C0DDA69}"/>
                </a:ext>
              </a:extLst>
            </p:cNvPr>
            <p:cNvSpPr>
              <a:spLocks noChangeShapeType="1"/>
            </p:cNvSpPr>
            <p:nvPr/>
          </p:nvSpPr>
          <p:spPr bwMode="auto">
            <a:xfrm flipV="1">
              <a:off x="631" y="2894"/>
              <a:ext cx="0" cy="25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30" name="Rectangle 682">
              <a:extLst>
                <a:ext uri="{FF2B5EF4-FFF2-40B4-BE49-F238E27FC236}">
                  <a16:creationId xmlns:a16="http://schemas.microsoft.com/office/drawing/2014/main" id="{2E536586-B401-974C-92AE-733955BFA6CE}"/>
                </a:ext>
              </a:extLst>
            </p:cNvPr>
            <p:cNvSpPr>
              <a:spLocks noChangeArrowheads="1"/>
            </p:cNvSpPr>
            <p:nvPr/>
          </p:nvSpPr>
          <p:spPr bwMode="auto">
            <a:xfrm>
              <a:off x="665" y="3314"/>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1" name="Rectangle 683">
              <a:extLst>
                <a:ext uri="{FF2B5EF4-FFF2-40B4-BE49-F238E27FC236}">
                  <a16:creationId xmlns:a16="http://schemas.microsoft.com/office/drawing/2014/main" id="{A8F2F2D7-5054-A64A-88B6-71EE85D73253}"/>
                </a:ext>
              </a:extLst>
            </p:cNvPr>
            <p:cNvSpPr>
              <a:spLocks noChangeArrowheads="1"/>
            </p:cNvSpPr>
            <p:nvPr/>
          </p:nvSpPr>
          <p:spPr bwMode="auto">
            <a:xfrm>
              <a:off x="814" y="3129"/>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32" name="Rectangle 684">
              <a:extLst>
                <a:ext uri="{FF2B5EF4-FFF2-40B4-BE49-F238E27FC236}">
                  <a16:creationId xmlns:a16="http://schemas.microsoft.com/office/drawing/2014/main" id="{3686F1DE-5A7C-F748-9155-E6C04C1CB380}"/>
                </a:ext>
              </a:extLst>
            </p:cNvPr>
            <p:cNvSpPr>
              <a:spLocks noChangeArrowheads="1"/>
            </p:cNvSpPr>
            <p:nvPr/>
          </p:nvSpPr>
          <p:spPr bwMode="auto">
            <a:xfrm>
              <a:off x="814" y="3219"/>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3" name="Rectangle 685">
              <a:extLst>
                <a:ext uri="{FF2B5EF4-FFF2-40B4-BE49-F238E27FC236}">
                  <a16:creationId xmlns:a16="http://schemas.microsoft.com/office/drawing/2014/main" id="{B8AB97F6-4EFB-B548-9510-E5CF45281A5F}"/>
                </a:ext>
              </a:extLst>
            </p:cNvPr>
            <p:cNvSpPr>
              <a:spLocks noChangeArrowheads="1"/>
            </p:cNvSpPr>
            <p:nvPr/>
          </p:nvSpPr>
          <p:spPr bwMode="auto">
            <a:xfrm>
              <a:off x="611" y="2871"/>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34" name="Rectangle 686">
              <a:extLst>
                <a:ext uri="{FF2B5EF4-FFF2-40B4-BE49-F238E27FC236}">
                  <a16:creationId xmlns:a16="http://schemas.microsoft.com/office/drawing/2014/main" id="{A3E4E7E5-7B3F-C149-8779-3826B830EE32}"/>
                </a:ext>
              </a:extLst>
            </p:cNvPr>
            <p:cNvSpPr>
              <a:spLocks noChangeArrowheads="1"/>
            </p:cNvSpPr>
            <p:nvPr/>
          </p:nvSpPr>
          <p:spPr bwMode="auto">
            <a:xfrm>
              <a:off x="656" y="2683"/>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5" name="Rectangle 687">
              <a:extLst>
                <a:ext uri="{FF2B5EF4-FFF2-40B4-BE49-F238E27FC236}">
                  <a16:creationId xmlns:a16="http://schemas.microsoft.com/office/drawing/2014/main" id="{9DC2FA64-69E6-4549-B1C6-FF14DD685ACE}"/>
                </a:ext>
              </a:extLst>
            </p:cNvPr>
            <p:cNvSpPr>
              <a:spLocks noChangeArrowheads="1"/>
            </p:cNvSpPr>
            <p:nvPr/>
          </p:nvSpPr>
          <p:spPr bwMode="auto">
            <a:xfrm>
              <a:off x="656" y="2683"/>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36" name="Rectangle 688">
              <a:extLst>
                <a:ext uri="{FF2B5EF4-FFF2-40B4-BE49-F238E27FC236}">
                  <a16:creationId xmlns:a16="http://schemas.microsoft.com/office/drawing/2014/main" id="{55A9ED9F-E2C1-1044-AFEE-AAFE89151004}"/>
                </a:ext>
              </a:extLst>
            </p:cNvPr>
            <p:cNvSpPr>
              <a:spLocks noChangeArrowheads="1"/>
            </p:cNvSpPr>
            <p:nvPr/>
          </p:nvSpPr>
          <p:spPr bwMode="auto">
            <a:xfrm>
              <a:off x="656" y="2400"/>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7" name="Rectangle 689">
              <a:extLst>
                <a:ext uri="{FF2B5EF4-FFF2-40B4-BE49-F238E27FC236}">
                  <a16:creationId xmlns:a16="http://schemas.microsoft.com/office/drawing/2014/main" id="{B31A24BC-67B4-FB4D-A703-5256B4E601BF}"/>
                </a:ext>
              </a:extLst>
            </p:cNvPr>
            <p:cNvSpPr>
              <a:spLocks noChangeArrowheads="1"/>
            </p:cNvSpPr>
            <p:nvPr/>
          </p:nvSpPr>
          <p:spPr bwMode="auto">
            <a:xfrm>
              <a:off x="656" y="2400"/>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38" name="Rectangle 690">
              <a:extLst>
                <a:ext uri="{FF2B5EF4-FFF2-40B4-BE49-F238E27FC236}">
                  <a16:creationId xmlns:a16="http://schemas.microsoft.com/office/drawing/2014/main" id="{5EB4889C-B61E-C54D-9035-2AE07EBB1647}"/>
                </a:ext>
              </a:extLst>
            </p:cNvPr>
            <p:cNvSpPr>
              <a:spLocks noChangeArrowheads="1"/>
            </p:cNvSpPr>
            <p:nvPr/>
          </p:nvSpPr>
          <p:spPr bwMode="auto">
            <a:xfrm>
              <a:off x="814"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9" name="Rectangle 691">
              <a:extLst>
                <a:ext uri="{FF2B5EF4-FFF2-40B4-BE49-F238E27FC236}">
                  <a16:creationId xmlns:a16="http://schemas.microsoft.com/office/drawing/2014/main" id="{39F13580-D2DE-D441-971C-335D179BFE31}"/>
                </a:ext>
              </a:extLst>
            </p:cNvPr>
            <p:cNvSpPr>
              <a:spLocks noChangeArrowheads="1"/>
            </p:cNvSpPr>
            <p:nvPr/>
          </p:nvSpPr>
          <p:spPr bwMode="auto">
            <a:xfrm>
              <a:off x="814" y="2307"/>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40" name="Rectangle 692">
              <a:extLst>
                <a:ext uri="{FF2B5EF4-FFF2-40B4-BE49-F238E27FC236}">
                  <a16:creationId xmlns:a16="http://schemas.microsoft.com/office/drawing/2014/main" id="{A542D79A-1457-6343-A02D-C0C1B85A8AF7}"/>
                </a:ext>
              </a:extLst>
            </p:cNvPr>
            <p:cNvSpPr>
              <a:spLocks noChangeArrowheads="1"/>
            </p:cNvSpPr>
            <p:nvPr/>
          </p:nvSpPr>
          <p:spPr bwMode="auto">
            <a:xfrm>
              <a:off x="611" y="3081"/>
              <a:ext cx="39" cy="46"/>
            </a:xfrm>
            <a:prstGeom prst="rect">
              <a:avLst/>
            </a:prstGeom>
            <a:solidFill>
              <a:schemeClr val="bg1"/>
            </a:solidFill>
            <a:ln w="25400">
              <a:solidFill>
                <a:srgbClr val="000000"/>
              </a:solidFill>
              <a:miter lim="800000"/>
              <a:headEnd/>
              <a:tailEnd/>
            </a:ln>
          </p:spPr>
          <p:txBody>
            <a:bodyPr/>
            <a:lstStyle/>
            <a:p>
              <a:endParaRPr lang="en-US"/>
            </a:p>
          </p:txBody>
        </p:sp>
        <p:sp>
          <p:nvSpPr>
            <p:cNvPr id="309941" name="Rectangle 693">
              <a:extLst>
                <a:ext uri="{FF2B5EF4-FFF2-40B4-BE49-F238E27FC236}">
                  <a16:creationId xmlns:a16="http://schemas.microsoft.com/office/drawing/2014/main" id="{9FA2E587-A50C-274A-96A5-6CB3C7C3B8B4}"/>
                </a:ext>
              </a:extLst>
            </p:cNvPr>
            <p:cNvSpPr>
              <a:spLocks noChangeArrowheads="1"/>
            </p:cNvSpPr>
            <p:nvPr/>
          </p:nvSpPr>
          <p:spPr bwMode="auto">
            <a:xfrm>
              <a:off x="323" y="3006"/>
              <a:ext cx="3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Cmnd Port</a:t>
              </a:r>
            </a:p>
          </p:txBody>
        </p:sp>
        <p:sp>
          <p:nvSpPr>
            <p:cNvPr id="309942" name="Rectangle 694">
              <a:extLst>
                <a:ext uri="{FF2B5EF4-FFF2-40B4-BE49-F238E27FC236}">
                  <a16:creationId xmlns:a16="http://schemas.microsoft.com/office/drawing/2014/main" id="{66FDB98E-7125-1C46-99C6-7F544DC5243F}"/>
                </a:ext>
              </a:extLst>
            </p:cNvPr>
            <p:cNvSpPr>
              <a:spLocks noChangeArrowheads="1"/>
            </p:cNvSpPr>
            <p:nvPr/>
          </p:nvSpPr>
          <p:spPr bwMode="auto">
            <a:xfrm>
              <a:off x="482" y="2501"/>
              <a:ext cx="163" cy="6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43" name="Line 695">
              <a:extLst>
                <a:ext uri="{FF2B5EF4-FFF2-40B4-BE49-F238E27FC236}">
                  <a16:creationId xmlns:a16="http://schemas.microsoft.com/office/drawing/2014/main" id="{EEB8847E-BE17-4043-8A09-E6F648305392}"/>
                </a:ext>
              </a:extLst>
            </p:cNvPr>
            <p:cNvSpPr>
              <a:spLocks noChangeShapeType="1"/>
            </p:cNvSpPr>
            <p:nvPr/>
          </p:nvSpPr>
          <p:spPr bwMode="auto">
            <a:xfrm flipH="1">
              <a:off x="857" y="2330"/>
              <a:ext cx="18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44" name="Line 696">
              <a:extLst>
                <a:ext uri="{FF2B5EF4-FFF2-40B4-BE49-F238E27FC236}">
                  <a16:creationId xmlns:a16="http://schemas.microsoft.com/office/drawing/2014/main" id="{C6B6A27C-2658-6347-B9E3-37EA636295B7}"/>
                </a:ext>
              </a:extLst>
            </p:cNvPr>
            <p:cNvSpPr>
              <a:spLocks noChangeShapeType="1"/>
            </p:cNvSpPr>
            <p:nvPr/>
          </p:nvSpPr>
          <p:spPr bwMode="auto">
            <a:xfrm flipH="1">
              <a:off x="839" y="3243"/>
              <a:ext cx="2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45" name="Rectangle 697">
              <a:extLst>
                <a:ext uri="{FF2B5EF4-FFF2-40B4-BE49-F238E27FC236}">
                  <a16:creationId xmlns:a16="http://schemas.microsoft.com/office/drawing/2014/main" id="{CB441ED8-A4A1-714C-9544-45A3C88B5D1B}"/>
                </a:ext>
              </a:extLst>
            </p:cNvPr>
            <p:cNvSpPr>
              <a:spLocks noChangeArrowheads="1"/>
            </p:cNvSpPr>
            <p:nvPr/>
          </p:nvSpPr>
          <p:spPr bwMode="auto">
            <a:xfrm>
              <a:off x="1527" y="2307"/>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46" name="Rectangle 698">
              <a:extLst>
                <a:ext uri="{FF2B5EF4-FFF2-40B4-BE49-F238E27FC236}">
                  <a16:creationId xmlns:a16="http://schemas.microsoft.com/office/drawing/2014/main" id="{3CAE82CD-5678-7D46-9616-CABF07CCD3ED}"/>
                </a:ext>
              </a:extLst>
            </p:cNvPr>
            <p:cNvSpPr>
              <a:spLocks noChangeArrowheads="1"/>
            </p:cNvSpPr>
            <p:nvPr/>
          </p:nvSpPr>
          <p:spPr bwMode="auto">
            <a:xfrm>
              <a:off x="1537" y="3219"/>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47" name="Rectangle 699">
              <a:extLst>
                <a:ext uri="{FF2B5EF4-FFF2-40B4-BE49-F238E27FC236}">
                  <a16:creationId xmlns:a16="http://schemas.microsoft.com/office/drawing/2014/main" id="{BDFE7E51-9DF0-0146-80D6-89DA270AB187}"/>
                </a:ext>
              </a:extLst>
            </p:cNvPr>
            <p:cNvSpPr>
              <a:spLocks noChangeArrowheads="1"/>
            </p:cNvSpPr>
            <p:nvPr/>
          </p:nvSpPr>
          <p:spPr bwMode="auto">
            <a:xfrm>
              <a:off x="2006" y="2748"/>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48" name="Rectangle 700">
              <a:extLst>
                <a:ext uri="{FF2B5EF4-FFF2-40B4-BE49-F238E27FC236}">
                  <a16:creationId xmlns:a16="http://schemas.microsoft.com/office/drawing/2014/main" id="{AACCEB24-BB7E-8944-B7EB-1A48E44A5A1F}"/>
                </a:ext>
              </a:extLst>
            </p:cNvPr>
            <p:cNvSpPr>
              <a:spLocks noChangeArrowheads="1"/>
            </p:cNvSpPr>
            <p:nvPr/>
          </p:nvSpPr>
          <p:spPr bwMode="auto">
            <a:xfrm>
              <a:off x="842" y="2163"/>
              <a:ext cx="17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49" name="AutoShape 701">
              <a:extLst>
                <a:ext uri="{FF2B5EF4-FFF2-40B4-BE49-F238E27FC236}">
                  <a16:creationId xmlns:a16="http://schemas.microsoft.com/office/drawing/2014/main" id="{96098FE5-FFD7-424A-80E8-432E36164B06}"/>
                </a:ext>
              </a:extLst>
            </p:cNvPr>
            <p:cNvSpPr>
              <a:spLocks noChangeArrowheads="1"/>
            </p:cNvSpPr>
            <p:nvPr/>
          </p:nvSpPr>
          <p:spPr bwMode="auto">
            <a:xfrm rot="-5400000">
              <a:off x="1288" y="2298"/>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50" name="AutoShape 702">
              <a:extLst>
                <a:ext uri="{FF2B5EF4-FFF2-40B4-BE49-F238E27FC236}">
                  <a16:creationId xmlns:a16="http://schemas.microsoft.com/office/drawing/2014/main" id="{2B4ADCF2-829F-3546-A25B-59722C45218D}"/>
                </a:ext>
              </a:extLst>
            </p:cNvPr>
            <p:cNvSpPr>
              <a:spLocks noChangeArrowheads="1"/>
            </p:cNvSpPr>
            <p:nvPr/>
          </p:nvSpPr>
          <p:spPr bwMode="auto">
            <a:xfrm rot="5400000">
              <a:off x="1295" y="3216"/>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51" name="Rectangle 703">
              <a:extLst>
                <a:ext uri="{FF2B5EF4-FFF2-40B4-BE49-F238E27FC236}">
                  <a16:creationId xmlns:a16="http://schemas.microsoft.com/office/drawing/2014/main" id="{095A2646-3039-5544-A92A-10A9BCC24D00}"/>
                </a:ext>
              </a:extLst>
            </p:cNvPr>
            <p:cNvSpPr>
              <a:spLocks noChangeArrowheads="1"/>
            </p:cNvSpPr>
            <p:nvPr/>
          </p:nvSpPr>
          <p:spPr bwMode="auto">
            <a:xfrm>
              <a:off x="1158" y="3305"/>
              <a:ext cx="31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Pointing</a:t>
              </a:r>
            </a:p>
            <a:p>
              <a:pPr algn="ctr"/>
              <a:r>
                <a:rPr lang="en-US" altLang="en-US" sz="800" b="1" i="1">
                  <a:solidFill>
                    <a:srgbClr val="000000"/>
                  </a:solidFill>
                  <a:latin typeface="Arial" panose="020B0604020202020204" pitchFamily="34" charset="0"/>
                </a:rPr>
                <a:t>Data</a:t>
              </a:r>
              <a:endParaRPr lang="en-US" altLang="en-US" sz="1800" b="1">
                <a:solidFill>
                  <a:schemeClr val="tx2"/>
                </a:solidFill>
                <a:latin typeface="Tahoma" panose="020B0604030504040204" pitchFamily="34" charset="0"/>
              </a:endParaRPr>
            </a:p>
          </p:txBody>
        </p:sp>
        <p:sp>
          <p:nvSpPr>
            <p:cNvPr id="309952" name="Rectangle 704">
              <a:extLst>
                <a:ext uri="{FF2B5EF4-FFF2-40B4-BE49-F238E27FC236}">
                  <a16:creationId xmlns:a16="http://schemas.microsoft.com/office/drawing/2014/main" id="{C974FEA4-5E19-7447-9CA1-A2E83351AD56}"/>
                </a:ext>
              </a:extLst>
            </p:cNvPr>
            <p:cNvSpPr>
              <a:spLocks noChangeArrowheads="1"/>
            </p:cNvSpPr>
            <p:nvPr/>
          </p:nvSpPr>
          <p:spPr bwMode="auto">
            <a:xfrm>
              <a:off x="1147" y="2386"/>
              <a:ext cx="3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TelemData</a:t>
              </a:r>
              <a:endParaRPr lang="en-US" altLang="en-US" sz="1800" b="1">
                <a:solidFill>
                  <a:schemeClr val="tx2"/>
                </a:solidFill>
                <a:latin typeface="Tahoma" panose="020B0604030504040204" pitchFamily="34" charset="0"/>
              </a:endParaRPr>
            </a:p>
          </p:txBody>
        </p:sp>
        <p:sp>
          <p:nvSpPr>
            <p:cNvPr id="309953" name="Freeform 705">
              <a:extLst>
                <a:ext uri="{FF2B5EF4-FFF2-40B4-BE49-F238E27FC236}">
                  <a16:creationId xmlns:a16="http://schemas.microsoft.com/office/drawing/2014/main" id="{BF984112-2DA8-A146-9F25-01DD68A9B93B}"/>
                </a:ext>
              </a:extLst>
            </p:cNvPr>
            <p:cNvSpPr>
              <a:spLocks/>
            </p:cNvSpPr>
            <p:nvPr/>
          </p:nvSpPr>
          <p:spPr bwMode="auto">
            <a:xfrm flipV="1">
              <a:off x="962" y="2777"/>
              <a:ext cx="99" cy="25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54" name="Rectangle 706">
              <a:extLst>
                <a:ext uri="{FF2B5EF4-FFF2-40B4-BE49-F238E27FC236}">
                  <a16:creationId xmlns:a16="http://schemas.microsoft.com/office/drawing/2014/main" id="{084E4796-43C6-E548-875E-14E616575E57}"/>
                </a:ext>
              </a:extLst>
            </p:cNvPr>
            <p:cNvSpPr>
              <a:spLocks noChangeArrowheads="1"/>
            </p:cNvSpPr>
            <p:nvPr/>
          </p:nvSpPr>
          <p:spPr bwMode="auto">
            <a:xfrm>
              <a:off x="2577" y="2476"/>
              <a:ext cx="1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RF</a:t>
              </a:r>
            </a:p>
            <a:p>
              <a:pPr algn="ctr"/>
              <a:r>
                <a:rPr lang="en-US" altLang="en-US" sz="800" b="1">
                  <a:solidFill>
                    <a:srgbClr val="000000"/>
                  </a:solidFill>
                  <a:latin typeface="Arial" panose="020B0604020202020204" pitchFamily="34" charset="0"/>
                </a:rPr>
                <a:t>Ant</a:t>
              </a:r>
              <a:endParaRPr lang="en-US" altLang="en-US" sz="1800" b="1">
                <a:solidFill>
                  <a:schemeClr val="tx2"/>
                </a:solidFill>
                <a:latin typeface="Tahoma" panose="020B0604030504040204" pitchFamily="34" charset="0"/>
              </a:endParaRPr>
            </a:p>
          </p:txBody>
        </p:sp>
        <p:sp>
          <p:nvSpPr>
            <p:cNvPr id="309955" name="Rectangle 707">
              <a:extLst>
                <a:ext uri="{FF2B5EF4-FFF2-40B4-BE49-F238E27FC236}">
                  <a16:creationId xmlns:a16="http://schemas.microsoft.com/office/drawing/2014/main" id="{154E1731-4445-0541-853F-E3C3444FADEB}"/>
                </a:ext>
              </a:extLst>
            </p:cNvPr>
            <p:cNvSpPr>
              <a:spLocks noChangeArrowheads="1"/>
            </p:cNvSpPr>
            <p:nvPr/>
          </p:nvSpPr>
          <p:spPr bwMode="auto">
            <a:xfrm>
              <a:off x="182" y="2772"/>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56" name="Rectangle 708">
              <a:extLst>
                <a:ext uri="{FF2B5EF4-FFF2-40B4-BE49-F238E27FC236}">
                  <a16:creationId xmlns:a16="http://schemas.microsoft.com/office/drawing/2014/main" id="{D84D3E65-CF39-5544-99C2-02F89F5DE200}"/>
                </a:ext>
              </a:extLst>
            </p:cNvPr>
            <p:cNvSpPr>
              <a:spLocks noChangeArrowheads="1"/>
            </p:cNvSpPr>
            <p:nvPr/>
          </p:nvSpPr>
          <p:spPr bwMode="auto">
            <a:xfrm>
              <a:off x="444" y="2766"/>
              <a:ext cx="40" cy="47"/>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57" name="Rectangle 709">
              <a:extLst>
                <a:ext uri="{FF2B5EF4-FFF2-40B4-BE49-F238E27FC236}">
                  <a16:creationId xmlns:a16="http://schemas.microsoft.com/office/drawing/2014/main" id="{20EF298D-51DA-1840-A937-6EFF29316A94}"/>
                </a:ext>
              </a:extLst>
            </p:cNvPr>
            <p:cNvSpPr>
              <a:spLocks noChangeArrowheads="1"/>
            </p:cNvSpPr>
            <p:nvPr/>
          </p:nvSpPr>
          <p:spPr bwMode="auto">
            <a:xfrm>
              <a:off x="1572" y="2438"/>
              <a:ext cx="1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a:t>
              </a:r>
            </a:p>
            <a:p>
              <a:pPr algn="ctr"/>
              <a:r>
                <a:rPr lang="en-US" altLang="en-US" sz="800" b="1">
                  <a:solidFill>
                    <a:srgbClr val="000000"/>
                  </a:solidFill>
                  <a:latin typeface="Arial" panose="020B0604020202020204" pitchFamily="34" charset="0"/>
                </a:rPr>
                <a:t>Cmnd</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58" name="Rectangle 710">
              <a:extLst>
                <a:ext uri="{FF2B5EF4-FFF2-40B4-BE49-F238E27FC236}">
                  <a16:creationId xmlns:a16="http://schemas.microsoft.com/office/drawing/2014/main" id="{1C6B87E2-0B8F-ED49-96DE-72C62BC2EAE5}"/>
                </a:ext>
              </a:extLst>
            </p:cNvPr>
            <p:cNvSpPr>
              <a:spLocks noChangeArrowheads="1"/>
            </p:cNvSpPr>
            <p:nvPr/>
          </p:nvSpPr>
          <p:spPr bwMode="auto">
            <a:xfrm>
              <a:off x="225" y="2626"/>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ObsReq</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59" name="Line 711">
              <a:extLst>
                <a:ext uri="{FF2B5EF4-FFF2-40B4-BE49-F238E27FC236}">
                  <a16:creationId xmlns:a16="http://schemas.microsoft.com/office/drawing/2014/main" id="{507A74F3-5509-A747-A7E6-EBBA746A7D6E}"/>
                </a:ext>
              </a:extLst>
            </p:cNvPr>
            <p:cNvSpPr>
              <a:spLocks noChangeShapeType="1"/>
            </p:cNvSpPr>
            <p:nvPr/>
          </p:nvSpPr>
          <p:spPr bwMode="auto">
            <a:xfrm flipH="1">
              <a:off x="201" y="2794"/>
              <a:ext cx="24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60" name="Rectangle 712">
              <a:extLst>
                <a:ext uri="{FF2B5EF4-FFF2-40B4-BE49-F238E27FC236}">
                  <a16:creationId xmlns:a16="http://schemas.microsoft.com/office/drawing/2014/main" id="{3FD1D0D2-BA77-1949-A861-CC9B0F2C617E}"/>
                </a:ext>
              </a:extLst>
            </p:cNvPr>
            <p:cNvSpPr>
              <a:spLocks noChangeArrowheads="1"/>
            </p:cNvSpPr>
            <p:nvPr/>
          </p:nvSpPr>
          <p:spPr bwMode="auto">
            <a:xfrm>
              <a:off x="182" y="2772"/>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61" name="Rectangle 713">
              <a:extLst>
                <a:ext uri="{FF2B5EF4-FFF2-40B4-BE49-F238E27FC236}">
                  <a16:creationId xmlns:a16="http://schemas.microsoft.com/office/drawing/2014/main" id="{89501E4C-63F6-0642-8067-EC67C0ADACA8}"/>
                </a:ext>
              </a:extLst>
            </p:cNvPr>
            <p:cNvSpPr>
              <a:spLocks noChangeArrowheads="1"/>
            </p:cNvSpPr>
            <p:nvPr/>
          </p:nvSpPr>
          <p:spPr bwMode="auto">
            <a:xfrm>
              <a:off x="444" y="2766"/>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2" name="Rectangle 714">
              <a:extLst>
                <a:ext uri="{FF2B5EF4-FFF2-40B4-BE49-F238E27FC236}">
                  <a16:creationId xmlns:a16="http://schemas.microsoft.com/office/drawing/2014/main" id="{8820B681-7BD1-F546-8BFC-09ECC6B80E1A}"/>
                </a:ext>
              </a:extLst>
            </p:cNvPr>
            <p:cNvSpPr>
              <a:spLocks noChangeArrowheads="1"/>
            </p:cNvSpPr>
            <p:nvPr/>
          </p:nvSpPr>
          <p:spPr bwMode="auto">
            <a:xfrm>
              <a:off x="1682" y="3217"/>
              <a:ext cx="39" cy="46"/>
            </a:xfrm>
            <a:prstGeom prst="rect">
              <a:avLst/>
            </a:prstGeom>
            <a:solidFill>
              <a:schemeClr val="bg1"/>
            </a:solidFill>
            <a:ln w="25400">
              <a:solidFill>
                <a:srgbClr val="000000"/>
              </a:solidFill>
              <a:miter lim="800000"/>
              <a:headEnd/>
              <a:tailEnd/>
            </a:ln>
          </p:spPr>
          <p:txBody>
            <a:bodyPr/>
            <a:lstStyle/>
            <a:p>
              <a:endParaRPr lang="en-US"/>
            </a:p>
          </p:txBody>
        </p:sp>
        <p:sp>
          <p:nvSpPr>
            <p:cNvPr id="309963" name="Line 715">
              <a:extLst>
                <a:ext uri="{FF2B5EF4-FFF2-40B4-BE49-F238E27FC236}">
                  <a16:creationId xmlns:a16="http://schemas.microsoft.com/office/drawing/2014/main" id="{979C3B92-C36F-A24F-B0CD-08CA1B9C2942}"/>
                </a:ext>
              </a:extLst>
            </p:cNvPr>
            <p:cNvSpPr>
              <a:spLocks noChangeShapeType="1"/>
            </p:cNvSpPr>
            <p:nvPr/>
          </p:nvSpPr>
          <p:spPr bwMode="auto">
            <a:xfrm>
              <a:off x="2062" y="3228"/>
              <a:ext cx="483"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64" name="Rectangle 716">
              <a:extLst>
                <a:ext uri="{FF2B5EF4-FFF2-40B4-BE49-F238E27FC236}">
                  <a16:creationId xmlns:a16="http://schemas.microsoft.com/office/drawing/2014/main" id="{8062411E-0FED-7649-B4D2-CDFA74B7A8FD}"/>
                </a:ext>
              </a:extLst>
            </p:cNvPr>
            <p:cNvSpPr>
              <a:spLocks noChangeArrowheads="1"/>
            </p:cNvSpPr>
            <p:nvPr/>
          </p:nvSpPr>
          <p:spPr bwMode="auto">
            <a:xfrm>
              <a:off x="2515" y="3207"/>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5" name="Rectangle 717">
              <a:extLst>
                <a:ext uri="{FF2B5EF4-FFF2-40B4-BE49-F238E27FC236}">
                  <a16:creationId xmlns:a16="http://schemas.microsoft.com/office/drawing/2014/main" id="{4E1CC976-4FF2-B648-9CDC-82F7325D17DE}"/>
                </a:ext>
              </a:extLst>
            </p:cNvPr>
            <p:cNvSpPr>
              <a:spLocks noChangeArrowheads="1"/>
            </p:cNvSpPr>
            <p:nvPr/>
          </p:nvSpPr>
          <p:spPr bwMode="auto">
            <a:xfrm>
              <a:off x="2031" y="320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6" name="Line 718">
              <a:extLst>
                <a:ext uri="{FF2B5EF4-FFF2-40B4-BE49-F238E27FC236}">
                  <a16:creationId xmlns:a16="http://schemas.microsoft.com/office/drawing/2014/main" id="{70658A20-8BBD-7041-BFDC-4431A287F8AC}"/>
                </a:ext>
              </a:extLst>
            </p:cNvPr>
            <p:cNvSpPr>
              <a:spLocks noChangeShapeType="1"/>
            </p:cNvSpPr>
            <p:nvPr/>
          </p:nvSpPr>
          <p:spPr bwMode="auto">
            <a:xfrm>
              <a:off x="2045" y="2768"/>
              <a:ext cx="483"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9967" name="Group 719">
              <a:extLst>
                <a:ext uri="{FF2B5EF4-FFF2-40B4-BE49-F238E27FC236}">
                  <a16:creationId xmlns:a16="http://schemas.microsoft.com/office/drawing/2014/main" id="{B7E813E8-C8E8-D048-8ABD-E8A1A48E2ACE}"/>
                </a:ext>
              </a:extLst>
            </p:cNvPr>
            <p:cNvGrpSpPr>
              <a:grpSpLocks/>
            </p:cNvGrpSpPr>
            <p:nvPr/>
          </p:nvGrpSpPr>
          <p:grpSpPr bwMode="auto">
            <a:xfrm>
              <a:off x="2097" y="2709"/>
              <a:ext cx="374" cy="127"/>
              <a:chOff x="2965" y="3754"/>
              <a:chExt cx="755" cy="187"/>
            </a:xfrm>
          </p:grpSpPr>
          <p:sp>
            <p:nvSpPr>
              <p:cNvPr id="309968" name="Rectangle 720">
                <a:extLst>
                  <a:ext uri="{FF2B5EF4-FFF2-40B4-BE49-F238E27FC236}">
                    <a16:creationId xmlns:a16="http://schemas.microsoft.com/office/drawing/2014/main" id="{836273FF-DA72-9549-B4FA-F60AAD04C3FB}"/>
                  </a:ext>
                </a:extLst>
              </p:cNvPr>
              <p:cNvSpPr>
                <a:spLocks noChangeArrowheads="1"/>
              </p:cNvSpPr>
              <p:nvPr/>
            </p:nvSpPr>
            <p:spPr bwMode="auto">
              <a:xfrm>
                <a:off x="3000" y="3754"/>
                <a:ext cx="684" cy="187"/>
              </a:xfrm>
              <a:prstGeom prst="rect">
                <a:avLst/>
              </a:prstGeom>
              <a:solidFill>
                <a:schemeClr val="bg1"/>
              </a:solidFill>
              <a:ln w="25400">
                <a:solidFill>
                  <a:srgbClr val="000000"/>
                </a:solidFill>
                <a:miter lim="800000"/>
                <a:headEnd/>
                <a:tailEnd/>
              </a:ln>
            </p:spPr>
            <p:txBody>
              <a:bodyPr/>
              <a:lstStyle/>
              <a:p>
                <a:endParaRPr lang="en-US"/>
              </a:p>
            </p:txBody>
          </p:sp>
          <p:sp>
            <p:nvSpPr>
              <p:cNvPr id="309969" name="Rectangle 721">
                <a:extLst>
                  <a:ext uri="{FF2B5EF4-FFF2-40B4-BE49-F238E27FC236}">
                    <a16:creationId xmlns:a16="http://schemas.microsoft.com/office/drawing/2014/main" id="{C49C3A73-BEAA-4540-AC8C-DA4C837D5B58}"/>
                  </a:ext>
                </a:extLst>
              </p:cNvPr>
              <p:cNvSpPr>
                <a:spLocks noChangeArrowheads="1"/>
              </p:cNvSpPr>
              <p:nvPr/>
            </p:nvSpPr>
            <p:spPr bwMode="auto">
              <a:xfrm>
                <a:off x="3024" y="3794"/>
                <a:ext cx="662" cy="113"/>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ul : UpLink</a:t>
                </a:r>
                <a:endParaRPr lang="en-US" altLang="en-US" sz="1800" b="1">
                  <a:solidFill>
                    <a:schemeClr val="tx2"/>
                  </a:solidFill>
                  <a:latin typeface="Tahoma" panose="020B0604030504040204" pitchFamily="34" charset="0"/>
                </a:endParaRPr>
              </a:p>
            </p:txBody>
          </p:sp>
          <p:sp>
            <p:nvSpPr>
              <p:cNvPr id="309970" name="Rectangle 722">
                <a:extLst>
                  <a:ext uri="{FF2B5EF4-FFF2-40B4-BE49-F238E27FC236}">
                    <a16:creationId xmlns:a16="http://schemas.microsoft.com/office/drawing/2014/main" id="{83C4E03D-60F4-104D-891D-D54A88B34DDA}"/>
                  </a:ext>
                </a:extLst>
              </p:cNvPr>
              <p:cNvSpPr>
                <a:spLocks noChangeArrowheads="1"/>
              </p:cNvSpPr>
              <p:nvPr/>
            </p:nvSpPr>
            <p:spPr bwMode="auto">
              <a:xfrm>
                <a:off x="2965" y="3813"/>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09971" name="Rectangle 723">
                <a:extLst>
                  <a:ext uri="{FF2B5EF4-FFF2-40B4-BE49-F238E27FC236}">
                    <a16:creationId xmlns:a16="http://schemas.microsoft.com/office/drawing/2014/main" id="{B3B68C1B-A949-D74D-9667-98591E488C11}"/>
                  </a:ext>
                </a:extLst>
              </p:cNvPr>
              <p:cNvSpPr>
                <a:spLocks noChangeArrowheads="1"/>
              </p:cNvSpPr>
              <p:nvPr/>
            </p:nvSpPr>
            <p:spPr bwMode="auto">
              <a:xfrm>
                <a:off x="3640" y="3816"/>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09972" name="Rectangle 724">
              <a:extLst>
                <a:ext uri="{FF2B5EF4-FFF2-40B4-BE49-F238E27FC236}">
                  <a16:creationId xmlns:a16="http://schemas.microsoft.com/office/drawing/2014/main" id="{DF6BAAA5-B396-C247-B079-09D8C114FCEE}"/>
                </a:ext>
              </a:extLst>
            </p:cNvPr>
            <p:cNvSpPr>
              <a:spLocks noChangeArrowheads="1"/>
            </p:cNvSpPr>
            <p:nvPr/>
          </p:nvSpPr>
          <p:spPr bwMode="auto">
            <a:xfrm>
              <a:off x="2510" y="2751"/>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73" name="Line 725">
              <a:extLst>
                <a:ext uri="{FF2B5EF4-FFF2-40B4-BE49-F238E27FC236}">
                  <a16:creationId xmlns:a16="http://schemas.microsoft.com/office/drawing/2014/main" id="{7DD986FF-396F-2F47-922E-2A0F2F297A1A}"/>
                </a:ext>
              </a:extLst>
            </p:cNvPr>
            <p:cNvSpPr>
              <a:spLocks noChangeShapeType="1"/>
            </p:cNvSpPr>
            <p:nvPr/>
          </p:nvSpPr>
          <p:spPr bwMode="auto">
            <a:xfrm flipV="1">
              <a:off x="1991" y="2320"/>
              <a:ext cx="547" cy="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9974" name="Group 726">
              <a:extLst>
                <a:ext uri="{FF2B5EF4-FFF2-40B4-BE49-F238E27FC236}">
                  <a16:creationId xmlns:a16="http://schemas.microsoft.com/office/drawing/2014/main" id="{85B95FE0-8BE9-4348-905E-D19321CBD0B2}"/>
                </a:ext>
              </a:extLst>
            </p:cNvPr>
            <p:cNvGrpSpPr>
              <a:grpSpLocks/>
            </p:cNvGrpSpPr>
            <p:nvPr/>
          </p:nvGrpSpPr>
          <p:grpSpPr bwMode="auto">
            <a:xfrm>
              <a:off x="2067" y="2261"/>
              <a:ext cx="416" cy="124"/>
              <a:chOff x="3398" y="3522"/>
              <a:chExt cx="839" cy="181"/>
            </a:xfrm>
          </p:grpSpPr>
          <p:sp>
            <p:nvSpPr>
              <p:cNvPr id="309975" name="Rectangle 727">
                <a:extLst>
                  <a:ext uri="{FF2B5EF4-FFF2-40B4-BE49-F238E27FC236}">
                    <a16:creationId xmlns:a16="http://schemas.microsoft.com/office/drawing/2014/main" id="{9D691CC8-B404-344A-B080-242CA5AA59A8}"/>
                  </a:ext>
                </a:extLst>
              </p:cNvPr>
              <p:cNvSpPr>
                <a:spLocks noChangeArrowheads="1"/>
              </p:cNvSpPr>
              <p:nvPr/>
            </p:nvSpPr>
            <p:spPr bwMode="auto">
              <a:xfrm>
                <a:off x="3445" y="3522"/>
                <a:ext cx="753" cy="181"/>
              </a:xfrm>
              <a:prstGeom prst="rect">
                <a:avLst/>
              </a:prstGeom>
              <a:solidFill>
                <a:schemeClr val="bg1"/>
              </a:solidFill>
              <a:ln w="25400">
                <a:solidFill>
                  <a:srgbClr val="000000"/>
                </a:solidFill>
                <a:miter lim="800000"/>
                <a:headEnd/>
                <a:tailEnd/>
              </a:ln>
            </p:spPr>
            <p:txBody>
              <a:bodyPr/>
              <a:lstStyle/>
              <a:p>
                <a:endParaRPr lang="en-US"/>
              </a:p>
            </p:txBody>
          </p:sp>
          <p:sp>
            <p:nvSpPr>
              <p:cNvPr id="309976" name="Rectangle 728">
                <a:extLst>
                  <a:ext uri="{FF2B5EF4-FFF2-40B4-BE49-F238E27FC236}">
                    <a16:creationId xmlns:a16="http://schemas.microsoft.com/office/drawing/2014/main" id="{77439DF7-A937-EE4E-86D4-7B26A1CB5E27}"/>
                  </a:ext>
                </a:extLst>
              </p:cNvPr>
              <p:cNvSpPr>
                <a:spLocks noChangeArrowheads="1"/>
              </p:cNvSpPr>
              <p:nvPr/>
            </p:nvSpPr>
            <p:spPr bwMode="auto">
              <a:xfrm>
                <a:off x="3398" y="3556"/>
                <a:ext cx="839" cy="112"/>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dl : DownLink</a:t>
                </a:r>
                <a:endParaRPr lang="en-US" altLang="en-US" sz="1800" b="1">
                  <a:solidFill>
                    <a:schemeClr val="tx2"/>
                  </a:solidFill>
                  <a:latin typeface="Tahoma" panose="020B0604030504040204" pitchFamily="34" charset="0"/>
                </a:endParaRPr>
              </a:p>
            </p:txBody>
          </p:sp>
          <p:sp>
            <p:nvSpPr>
              <p:cNvPr id="309977" name="Rectangle 729">
                <a:extLst>
                  <a:ext uri="{FF2B5EF4-FFF2-40B4-BE49-F238E27FC236}">
                    <a16:creationId xmlns:a16="http://schemas.microsoft.com/office/drawing/2014/main" id="{1A5EF109-5285-464C-B871-5DFE2B2A8FA5}"/>
                  </a:ext>
                </a:extLst>
              </p:cNvPr>
              <p:cNvSpPr>
                <a:spLocks noChangeArrowheads="1"/>
              </p:cNvSpPr>
              <p:nvPr/>
            </p:nvSpPr>
            <p:spPr bwMode="auto">
              <a:xfrm>
                <a:off x="3406" y="3575"/>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09978" name="Rectangle 730">
                <a:extLst>
                  <a:ext uri="{FF2B5EF4-FFF2-40B4-BE49-F238E27FC236}">
                    <a16:creationId xmlns:a16="http://schemas.microsoft.com/office/drawing/2014/main" id="{53BA517F-0A08-904B-9145-BE0558D4E0F8}"/>
                  </a:ext>
                </a:extLst>
              </p:cNvPr>
              <p:cNvSpPr>
                <a:spLocks noChangeArrowheads="1"/>
              </p:cNvSpPr>
              <p:nvPr/>
            </p:nvSpPr>
            <p:spPr bwMode="auto">
              <a:xfrm>
                <a:off x="4154" y="357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09979" name="Rectangle 731">
              <a:extLst>
                <a:ext uri="{FF2B5EF4-FFF2-40B4-BE49-F238E27FC236}">
                  <a16:creationId xmlns:a16="http://schemas.microsoft.com/office/drawing/2014/main" id="{39EA269A-E348-354A-B8CE-B29F59A545D9}"/>
                </a:ext>
              </a:extLst>
            </p:cNvPr>
            <p:cNvSpPr>
              <a:spLocks noChangeArrowheads="1"/>
            </p:cNvSpPr>
            <p:nvPr/>
          </p:nvSpPr>
          <p:spPr bwMode="auto">
            <a:xfrm>
              <a:off x="2511" y="229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0" name="Line 732">
              <a:extLst>
                <a:ext uri="{FF2B5EF4-FFF2-40B4-BE49-F238E27FC236}">
                  <a16:creationId xmlns:a16="http://schemas.microsoft.com/office/drawing/2014/main" id="{E2E7C7BC-53BC-2A49-890A-1DCBF1436920}"/>
                </a:ext>
              </a:extLst>
            </p:cNvPr>
            <p:cNvSpPr>
              <a:spLocks noChangeShapeType="1"/>
            </p:cNvSpPr>
            <p:nvPr/>
          </p:nvSpPr>
          <p:spPr bwMode="auto">
            <a:xfrm flipH="1">
              <a:off x="1083" y="2776"/>
              <a:ext cx="4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81" name="Rectangle 733">
              <a:extLst>
                <a:ext uri="{FF2B5EF4-FFF2-40B4-BE49-F238E27FC236}">
                  <a16:creationId xmlns:a16="http://schemas.microsoft.com/office/drawing/2014/main" id="{82370862-F41A-B64C-872E-3711089265A1}"/>
                </a:ext>
              </a:extLst>
            </p:cNvPr>
            <p:cNvSpPr>
              <a:spLocks noChangeArrowheads="1"/>
            </p:cNvSpPr>
            <p:nvPr/>
          </p:nvSpPr>
          <p:spPr bwMode="auto">
            <a:xfrm>
              <a:off x="1533" y="2752"/>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82" name="AutoShape 734">
              <a:extLst>
                <a:ext uri="{FF2B5EF4-FFF2-40B4-BE49-F238E27FC236}">
                  <a16:creationId xmlns:a16="http://schemas.microsoft.com/office/drawing/2014/main" id="{422C7F9B-58E0-A24F-8F69-A05EE666100E}"/>
                </a:ext>
              </a:extLst>
            </p:cNvPr>
            <p:cNvSpPr>
              <a:spLocks noChangeArrowheads="1"/>
            </p:cNvSpPr>
            <p:nvPr/>
          </p:nvSpPr>
          <p:spPr bwMode="auto">
            <a:xfrm rot="5400000">
              <a:off x="1291" y="2749"/>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83" name="Rectangle 735">
              <a:extLst>
                <a:ext uri="{FF2B5EF4-FFF2-40B4-BE49-F238E27FC236}">
                  <a16:creationId xmlns:a16="http://schemas.microsoft.com/office/drawing/2014/main" id="{2D11FC02-DF81-674D-AE02-0F6F0E507A05}"/>
                </a:ext>
              </a:extLst>
            </p:cNvPr>
            <p:cNvSpPr>
              <a:spLocks noChangeArrowheads="1"/>
            </p:cNvSpPr>
            <p:nvPr/>
          </p:nvSpPr>
          <p:spPr bwMode="auto">
            <a:xfrm>
              <a:off x="1082" y="2837"/>
              <a:ext cx="45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CmndData</a:t>
              </a:r>
              <a:endParaRPr lang="en-US" altLang="en-US" sz="1800" b="1">
                <a:solidFill>
                  <a:schemeClr val="tx2"/>
                </a:solidFill>
                <a:latin typeface="Tahoma" panose="020B0604030504040204" pitchFamily="34" charset="0"/>
              </a:endParaRPr>
            </a:p>
          </p:txBody>
        </p:sp>
        <p:sp>
          <p:nvSpPr>
            <p:cNvPr id="309984" name="Rectangle 736">
              <a:extLst>
                <a:ext uri="{FF2B5EF4-FFF2-40B4-BE49-F238E27FC236}">
                  <a16:creationId xmlns:a16="http://schemas.microsoft.com/office/drawing/2014/main" id="{15A5B63E-B162-9546-8672-799B5EC348AF}"/>
                </a:ext>
              </a:extLst>
            </p:cNvPr>
            <p:cNvSpPr>
              <a:spLocks noChangeArrowheads="1"/>
            </p:cNvSpPr>
            <p:nvPr/>
          </p:nvSpPr>
          <p:spPr bwMode="auto">
            <a:xfrm>
              <a:off x="1843" y="2451"/>
              <a:ext cx="1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Re</a:t>
              </a:r>
            </a:p>
            <a:p>
              <a:pPr algn="ctr"/>
              <a:r>
                <a:rPr lang="en-US" altLang="en-US" sz="800" b="1">
                  <a:solidFill>
                    <a:srgbClr val="000000"/>
                  </a:solidFill>
                  <a:latin typeface="Arial" panose="020B0604020202020204" pitchFamily="34" charset="0"/>
                </a:rPr>
                <a:t>Trans</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85" name="Rectangle 737">
              <a:extLst>
                <a:ext uri="{FF2B5EF4-FFF2-40B4-BE49-F238E27FC236}">
                  <a16:creationId xmlns:a16="http://schemas.microsoft.com/office/drawing/2014/main" id="{97693886-2729-DB40-BD2D-DA824728DAA9}"/>
                </a:ext>
              </a:extLst>
            </p:cNvPr>
            <p:cNvSpPr>
              <a:spLocks noChangeArrowheads="1"/>
            </p:cNvSpPr>
            <p:nvPr/>
          </p:nvSpPr>
          <p:spPr bwMode="auto">
            <a:xfrm>
              <a:off x="1038" y="2752"/>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6" name="Rectangle 738">
              <a:extLst>
                <a:ext uri="{FF2B5EF4-FFF2-40B4-BE49-F238E27FC236}">
                  <a16:creationId xmlns:a16="http://schemas.microsoft.com/office/drawing/2014/main" id="{B0F637CB-D55F-2F48-A222-6C8601712E14}"/>
                </a:ext>
              </a:extLst>
            </p:cNvPr>
            <p:cNvSpPr>
              <a:spLocks noChangeArrowheads="1"/>
            </p:cNvSpPr>
            <p:nvPr/>
          </p:nvSpPr>
          <p:spPr bwMode="auto">
            <a:xfrm>
              <a:off x="814" y="321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7" name="Rectangle 739">
              <a:extLst>
                <a:ext uri="{FF2B5EF4-FFF2-40B4-BE49-F238E27FC236}">
                  <a16:creationId xmlns:a16="http://schemas.microsoft.com/office/drawing/2014/main" id="{EBE3C655-AB45-D84A-930B-10A2D1D9079E}"/>
                </a:ext>
              </a:extLst>
            </p:cNvPr>
            <p:cNvSpPr>
              <a:spLocks noChangeArrowheads="1"/>
            </p:cNvSpPr>
            <p:nvPr/>
          </p:nvSpPr>
          <p:spPr bwMode="auto">
            <a:xfrm>
              <a:off x="1995" y="2111"/>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800" b="1">
                  <a:solidFill>
                    <a:srgbClr val="000000"/>
                  </a:solidFill>
                  <a:latin typeface="Arial" panose="020B0604020202020204" pitchFamily="34" charset="0"/>
                </a:rPr>
                <a:t>DL</a:t>
              </a:r>
            </a:p>
            <a:p>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88" name="Rectangle 740">
              <a:extLst>
                <a:ext uri="{FF2B5EF4-FFF2-40B4-BE49-F238E27FC236}">
                  <a16:creationId xmlns:a16="http://schemas.microsoft.com/office/drawing/2014/main" id="{0FCBD14B-9816-B449-8E7D-BB249F941F53}"/>
                </a:ext>
              </a:extLst>
            </p:cNvPr>
            <p:cNvSpPr>
              <a:spLocks noChangeArrowheads="1"/>
            </p:cNvSpPr>
            <p:nvPr/>
          </p:nvSpPr>
          <p:spPr bwMode="auto">
            <a:xfrm>
              <a:off x="2046" y="2533"/>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800" b="1">
                  <a:solidFill>
                    <a:srgbClr val="000000"/>
                  </a:solidFill>
                  <a:latin typeface="Arial" panose="020B0604020202020204" pitchFamily="34" charset="0"/>
                </a:rPr>
                <a:t>UL</a:t>
              </a:r>
            </a:p>
            <a:p>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grpSp>
      <p:sp>
        <p:nvSpPr>
          <p:cNvPr id="309990" name="Line 742">
            <a:extLst>
              <a:ext uri="{FF2B5EF4-FFF2-40B4-BE49-F238E27FC236}">
                <a16:creationId xmlns:a16="http://schemas.microsoft.com/office/drawing/2014/main" id="{FA179E9F-BB34-004E-AB92-3501390ECDEB}"/>
              </a:ext>
            </a:extLst>
          </p:cNvPr>
          <p:cNvSpPr>
            <a:spLocks noChangeShapeType="1"/>
          </p:cNvSpPr>
          <p:nvPr/>
        </p:nvSpPr>
        <p:spPr bwMode="auto">
          <a:xfrm flipH="1" flipV="1">
            <a:off x="4335463" y="4338638"/>
            <a:ext cx="2624137"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91" name="AutoShape 743">
            <a:extLst>
              <a:ext uri="{FF2B5EF4-FFF2-40B4-BE49-F238E27FC236}">
                <a16:creationId xmlns:a16="http://schemas.microsoft.com/office/drawing/2014/main" id="{67A4D468-B238-C34B-9515-653AD5184A64}"/>
              </a:ext>
            </a:extLst>
          </p:cNvPr>
          <p:cNvSpPr>
            <a:spLocks noChangeArrowheads="1"/>
          </p:cNvSpPr>
          <p:nvPr/>
        </p:nvSpPr>
        <p:spPr bwMode="auto">
          <a:xfrm rot="-5400000">
            <a:off x="6224588" y="4251325"/>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92" name="Line 744">
            <a:extLst>
              <a:ext uri="{FF2B5EF4-FFF2-40B4-BE49-F238E27FC236}">
                <a16:creationId xmlns:a16="http://schemas.microsoft.com/office/drawing/2014/main" id="{F77D830F-90D3-EE41-9AC2-B440B91D60DF}"/>
              </a:ext>
            </a:extLst>
          </p:cNvPr>
          <p:cNvSpPr>
            <a:spLocks noChangeShapeType="1"/>
          </p:cNvSpPr>
          <p:nvPr/>
        </p:nvSpPr>
        <p:spPr bwMode="auto">
          <a:xfrm>
            <a:off x="4010025" y="4622800"/>
            <a:ext cx="23510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93" name="AutoShape 745">
            <a:extLst>
              <a:ext uri="{FF2B5EF4-FFF2-40B4-BE49-F238E27FC236}">
                <a16:creationId xmlns:a16="http://schemas.microsoft.com/office/drawing/2014/main" id="{1F410E77-1F9F-6D4B-98F8-B516EA94FB11}"/>
              </a:ext>
            </a:extLst>
          </p:cNvPr>
          <p:cNvSpPr>
            <a:spLocks noChangeArrowheads="1"/>
          </p:cNvSpPr>
          <p:nvPr/>
        </p:nvSpPr>
        <p:spPr bwMode="auto">
          <a:xfrm rot="5400000" flipH="1">
            <a:off x="5635625" y="4537075"/>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95" name="Freeform 747">
            <a:extLst>
              <a:ext uri="{FF2B5EF4-FFF2-40B4-BE49-F238E27FC236}">
                <a16:creationId xmlns:a16="http://schemas.microsoft.com/office/drawing/2014/main" id="{23900689-1AE1-A144-8154-CD91ECAE3FE7}"/>
              </a:ext>
            </a:extLst>
          </p:cNvPr>
          <p:cNvSpPr>
            <a:spLocks/>
          </p:cNvSpPr>
          <p:nvPr/>
        </p:nvSpPr>
        <p:spPr bwMode="auto">
          <a:xfrm rot="-5400000">
            <a:off x="7277100" y="3675063"/>
            <a:ext cx="284163" cy="10683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96" name="Freeform 748">
            <a:extLst>
              <a:ext uri="{FF2B5EF4-FFF2-40B4-BE49-F238E27FC236}">
                <a16:creationId xmlns:a16="http://schemas.microsoft.com/office/drawing/2014/main" id="{EC1CD24F-F9A0-B647-92FA-022AFF737A83}"/>
              </a:ext>
            </a:extLst>
          </p:cNvPr>
          <p:cNvSpPr>
            <a:spLocks/>
          </p:cNvSpPr>
          <p:nvPr/>
        </p:nvSpPr>
        <p:spPr bwMode="auto">
          <a:xfrm rot="-5400000">
            <a:off x="6931026" y="3425825"/>
            <a:ext cx="558800" cy="1831975"/>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97" name="Freeform 749">
            <a:extLst>
              <a:ext uri="{FF2B5EF4-FFF2-40B4-BE49-F238E27FC236}">
                <a16:creationId xmlns:a16="http://schemas.microsoft.com/office/drawing/2014/main" id="{CA73379F-CABA-0F44-AD31-F8ADA3FFD3F1}"/>
              </a:ext>
            </a:extLst>
          </p:cNvPr>
          <p:cNvSpPr>
            <a:spLocks/>
          </p:cNvSpPr>
          <p:nvPr/>
        </p:nvSpPr>
        <p:spPr bwMode="auto">
          <a:xfrm flipH="1" flipV="1">
            <a:off x="4000500" y="3910013"/>
            <a:ext cx="328613" cy="43815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0003" name="Group 755">
            <a:extLst>
              <a:ext uri="{FF2B5EF4-FFF2-40B4-BE49-F238E27FC236}">
                <a16:creationId xmlns:a16="http://schemas.microsoft.com/office/drawing/2014/main" id="{86C50BBB-B129-9D41-AA95-346722625CB7}"/>
              </a:ext>
            </a:extLst>
          </p:cNvPr>
          <p:cNvGrpSpPr>
            <a:grpSpLocks/>
          </p:cNvGrpSpPr>
          <p:nvPr/>
        </p:nvGrpSpPr>
        <p:grpSpPr bwMode="auto">
          <a:xfrm>
            <a:off x="5340350" y="1298575"/>
            <a:ext cx="3379788" cy="2781300"/>
            <a:chOff x="3364" y="818"/>
            <a:chExt cx="2129" cy="1752"/>
          </a:xfrm>
        </p:grpSpPr>
        <p:sp>
          <p:nvSpPr>
            <p:cNvPr id="309567" name="Rectangle 319">
              <a:extLst>
                <a:ext uri="{FF2B5EF4-FFF2-40B4-BE49-F238E27FC236}">
                  <a16:creationId xmlns:a16="http://schemas.microsoft.com/office/drawing/2014/main" id="{2CF3D315-3FA3-6345-98E8-B37E34E0B1EE}"/>
                </a:ext>
              </a:extLst>
            </p:cNvPr>
            <p:cNvSpPr>
              <a:spLocks noChangeArrowheads="1"/>
            </p:cNvSpPr>
            <p:nvPr/>
          </p:nvSpPr>
          <p:spPr bwMode="auto">
            <a:xfrm>
              <a:off x="4605" y="1112"/>
              <a:ext cx="736" cy="1114"/>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68" name="Rectangle 320">
              <a:extLst>
                <a:ext uri="{FF2B5EF4-FFF2-40B4-BE49-F238E27FC236}">
                  <a16:creationId xmlns:a16="http://schemas.microsoft.com/office/drawing/2014/main" id="{D222B035-7E65-A64D-B09A-61DA2B1EAF9B}"/>
                </a:ext>
              </a:extLst>
            </p:cNvPr>
            <p:cNvSpPr>
              <a:spLocks noChangeArrowheads="1"/>
            </p:cNvSpPr>
            <p:nvPr/>
          </p:nvSpPr>
          <p:spPr bwMode="auto">
            <a:xfrm>
              <a:off x="4605" y="1015"/>
              <a:ext cx="736" cy="11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569" name="Group 321">
              <a:extLst>
                <a:ext uri="{FF2B5EF4-FFF2-40B4-BE49-F238E27FC236}">
                  <a16:creationId xmlns:a16="http://schemas.microsoft.com/office/drawing/2014/main" id="{A6DDF4E4-2867-2F4E-B1E9-20A63CEAD321}"/>
                </a:ext>
              </a:extLst>
            </p:cNvPr>
            <p:cNvGrpSpPr>
              <a:grpSpLocks/>
            </p:cNvGrpSpPr>
            <p:nvPr/>
          </p:nvGrpSpPr>
          <p:grpSpPr bwMode="auto">
            <a:xfrm>
              <a:off x="4605" y="1015"/>
              <a:ext cx="807" cy="1224"/>
              <a:chOff x="3499" y="1224"/>
              <a:chExt cx="1807" cy="2239"/>
            </a:xfrm>
          </p:grpSpPr>
          <p:sp>
            <p:nvSpPr>
              <p:cNvPr id="309570" name="Rectangle 322">
                <a:extLst>
                  <a:ext uri="{FF2B5EF4-FFF2-40B4-BE49-F238E27FC236}">
                    <a16:creationId xmlns:a16="http://schemas.microsoft.com/office/drawing/2014/main" id="{AF3BA78F-12CF-0342-88A5-3489C48BFDA5}"/>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71" name="Rectangle 323">
                <a:extLst>
                  <a:ext uri="{FF2B5EF4-FFF2-40B4-BE49-F238E27FC236}">
                    <a16:creationId xmlns:a16="http://schemas.microsoft.com/office/drawing/2014/main" id="{6F530632-D461-0E45-9559-1FE43FABFA9F}"/>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72" name="Rectangle 324">
              <a:extLst>
                <a:ext uri="{FF2B5EF4-FFF2-40B4-BE49-F238E27FC236}">
                  <a16:creationId xmlns:a16="http://schemas.microsoft.com/office/drawing/2014/main" id="{E7FE1AF4-E2C1-264B-96CE-A2FD3FDB0288}"/>
                </a:ext>
              </a:extLst>
            </p:cNvPr>
            <p:cNvSpPr>
              <a:spLocks noChangeArrowheads="1"/>
            </p:cNvSpPr>
            <p:nvPr/>
          </p:nvSpPr>
          <p:spPr bwMode="auto">
            <a:xfrm>
              <a:off x="4607" y="1035"/>
              <a:ext cx="8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sciInstr : scienceInstrument</a:t>
              </a:r>
            </a:p>
          </p:txBody>
        </p:sp>
        <p:sp>
          <p:nvSpPr>
            <p:cNvPr id="309573" name="Rectangle 325">
              <a:extLst>
                <a:ext uri="{FF2B5EF4-FFF2-40B4-BE49-F238E27FC236}">
                  <a16:creationId xmlns:a16="http://schemas.microsoft.com/office/drawing/2014/main" id="{720A40EC-9ECA-194D-8609-21D1E91122E0}"/>
                </a:ext>
              </a:extLst>
            </p:cNvPr>
            <p:cNvSpPr>
              <a:spLocks noChangeArrowheads="1"/>
            </p:cNvSpPr>
            <p:nvPr/>
          </p:nvSpPr>
          <p:spPr bwMode="auto">
            <a:xfrm>
              <a:off x="3519" y="1015"/>
              <a:ext cx="683" cy="11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574" name="Group 326">
              <a:extLst>
                <a:ext uri="{FF2B5EF4-FFF2-40B4-BE49-F238E27FC236}">
                  <a16:creationId xmlns:a16="http://schemas.microsoft.com/office/drawing/2014/main" id="{0E2A3230-4AC0-2D4D-A522-576E7B392C67}"/>
                </a:ext>
              </a:extLst>
            </p:cNvPr>
            <p:cNvGrpSpPr>
              <a:grpSpLocks/>
            </p:cNvGrpSpPr>
            <p:nvPr/>
          </p:nvGrpSpPr>
          <p:grpSpPr bwMode="auto">
            <a:xfrm>
              <a:off x="3492" y="1015"/>
              <a:ext cx="710" cy="1224"/>
              <a:chOff x="833" y="1224"/>
              <a:chExt cx="1678" cy="2239"/>
            </a:xfrm>
          </p:grpSpPr>
          <p:sp>
            <p:nvSpPr>
              <p:cNvPr id="309575" name="Rectangle 327">
                <a:extLst>
                  <a:ext uri="{FF2B5EF4-FFF2-40B4-BE49-F238E27FC236}">
                    <a16:creationId xmlns:a16="http://schemas.microsoft.com/office/drawing/2014/main" id="{E3A72E3A-A522-ED43-AAB0-E3578B7A4A02}"/>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76" name="Rectangle 328">
                <a:extLst>
                  <a:ext uri="{FF2B5EF4-FFF2-40B4-BE49-F238E27FC236}">
                    <a16:creationId xmlns:a16="http://schemas.microsoft.com/office/drawing/2014/main" id="{FBB685AB-152E-8C4B-8FA9-084E7902BD42}"/>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77" name="Rectangle 329">
              <a:extLst>
                <a:ext uri="{FF2B5EF4-FFF2-40B4-BE49-F238E27FC236}">
                  <a16:creationId xmlns:a16="http://schemas.microsoft.com/office/drawing/2014/main" id="{2A44114E-F9CF-7743-8B79-D9AF666C6EE7}"/>
                </a:ext>
              </a:extLst>
            </p:cNvPr>
            <p:cNvSpPr>
              <a:spLocks noChangeArrowheads="1"/>
            </p:cNvSpPr>
            <p:nvPr/>
          </p:nvSpPr>
          <p:spPr bwMode="auto">
            <a:xfrm>
              <a:off x="3364" y="1035"/>
              <a:ext cx="9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CDH : CmdDataHandlingSystem</a:t>
              </a:r>
              <a:endParaRPr lang="en-US" altLang="en-US" sz="1800" b="1">
                <a:solidFill>
                  <a:schemeClr val="tx2"/>
                </a:solidFill>
                <a:latin typeface="Tahoma" panose="020B0604030504040204" pitchFamily="34" charset="0"/>
              </a:endParaRPr>
            </a:p>
          </p:txBody>
        </p:sp>
        <p:sp>
          <p:nvSpPr>
            <p:cNvPr id="309578" name="Rectangle 330">
              <a:extLst>
                <a:ext uri="{FF2B5EF4-FFF2-40B4-BE49-F238E27FC236}">
                  <a16:creationId xmlns:a16="http://schemas.microsoft.com/office/drawing/2014/main" id="{22597294-8406-9E44-AFCD-0234168F0A69}"/>
                </a:ext>
              </a:extLst>
            </p:cNvPr>
            <p:cNvSpPr>
              <a:spLocks noChangeArrowheads="1"/>
            </p:cNvSpPr>
            <p:nvPr/>
          </p:nvSpPr>
          <p:spPr bwMode="auto">
            <a:xfrm>
              <a:off x="4190"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79" name="Rectangle 331">
              <a:extLst>
                <a:ext uri="{FF2B5EF4-FFF2-40B4-BE49-F238E27FC236}">
                  <a16:creationId xmlns:a16="http://schemas.microsoft.com/office/drawing/2014/main" id="{7BC50C59-7886-3A4E-957B-96A44F7BF8FF}"/>
                </a:ext>
              </a:extLst>
            </p:cNvPr>
            <p:cNvSpPr>
              <a:spLocks noChangeArrowheads="1"/>
            </p:cNvSpPr>
            <p:nvPr/>
          </p:nvSpPr>
          <p:spPr bwMode="auto">
            <a:xfrm>
              <a:off x="4190"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0" name="Rectangle 332">
              <a:extLst>
                <a:ext uri="{FF2B5EF4-FFF2-40B4-BE49-F238E27FC236}">
                  <a16:creationId xmlns:a16="http://schemas.microsoft.com/office/drawing/2014/main" id="{0C913882-957E-054D-B939-23BDADFCA4CF}"/>
                </a:ext>
              </a:extLst>
            </p:cNvPr>
            <p:cNvSpPr>
              <a:spLocks noChangeArrowheads="1"/>
            </p:cNvSpPr>
            <p:nvPr/>
          </p:nvSpPr>
          <p:spPr bwMode="auto">
            <a:xfrm>
              <a:off x="4584"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1" name="Rectangle 333">
              <a:extLst>
                <a:ext uri="{FF2B5EF4-FFF2-40B4-BE49-F238E27FC236}">
                  <a16:creationId xmlns:a16="http://schemas.microsoft.com/office/drawing/2014/main" id="{D5D73E66-383F-7241-B930-56838FED467C}"/>
                </a:ext>
              </a:extLst>
            </p:cNvPr>
            <p:cNvSpPr>
              <a:spLocks noChangeArrowheads="1"/>
            </p:cNvSpPr>
            <p:nvPr/>
          </p:nvSpPr>
          <p:spPr bwMode="auto">
            <a:xfrm>
              <a:off x="4592"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2" name="Freeform 334">
              <a:extLst>
                <a:ext uri="{FF2B5EF4-FFF2-40B4-BE49-F238E27FC236}">
                  <a16:creationId xmlns:a16="http://schemas.microsoft.com/office/drawing/2014/main" id="{F9B5BEC9-E098-8B42-BE68-90842141AD75}"/>
                </a:ext>
              </a:extLst>
            </p:cNvPr>
            <p:cNvSpPr>
              <a:spLocks/>
            </p:cNvSpPr>
            <p:nvPr/>
          </p:nvSpPr>
          <p:spPr bwMode="auto">
            <a:xfrm>
              <a:off x="3892" y="2246"/>
              <a:ext cx="622" cy="10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3" name="Rectangle 335">
              <a:extLst>
                <a:ext uri="{FF2B5EF4-FFF2-40B4-BE49-F238E27FC236}">
                  <a16:creationId xmlns:a16="http://schemas.microsoft.com/office/drawing/2014/main" id="{112CCD5D-E85C-BF47-B2CE-584716D9A4C8}"/>
                </a:ext>
              </a:extLst>
            </p:cNvPr>
            <p:cNvSpPr>
              <a:spLocks noChangeArrowheads="1"/>
            </p:cNvSpPr>
            <p:nvPr/>
          </p:nvSpPr>
          <p:spPr bwMode="auto">
            <a:xfrm>
              <a:off x="3876" y="2220"/>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4" name="Rectangle 336">
              <a:extLst>
                <a:ext uri="{FF2B5EF4-FFF2-40B4-BE49-F238E27FC236}">
                  <a16:creationId xmlns:a16="http://schemas.microsoft.com/office/drawing/2014/main" id="{846F429B-FF7A-2947-B5D0-2BCF27DB1B8F}"/>
                </a:ext>
              </a:extLst>
            </p:cNvPr>
            <p:cNvSpPr>
              <a:spLocks noChangeArrowheads="1"/>
            </p:cNvSpPr>
            <p:nvPr/>
          </p:nvSpPr>
          <p:spPr bwMode="auto">
            <a:xfrm>
              <a:off x="3876" y="2220"/>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5" name="Rectangle 337">
              <a:extLst>
                <a:ext uri="{FF2B5EF4-FFF2-40B4-BE49-F238E27FC236}">
                  <a16:creationId xmlns:a16="http://schemas.microsoft.com/office/drawing/2014/main" id="{C17D157E-D606-FD42-8BC5-7BAD0D5C0132}"/>
                </a:ext>
              </a:extLst>
            </p:cNvPr>
            <p:cNvSpPr>
              <a:spLocks noChangeArrowheads="1"/>
            </p:cNvSpPr>
            <p:nvPr/>
          </p:nvSpPr>
          <p:spPr bwMode="auto">
            <a:xfrm>
              <a:off x="4186"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6" name="Rectangle 338">
              <a:extLst>
                <a:ext uri="{FF2B5EF4-FFF2-40B4-BE49-F238E27FC236}">
                  <a16:creationId xmlns:a16="http://schemas.microsoft.com/office/drawing/2014/main" id="{CDE0B0E8-FC86-5248-9BB1-67D83AFF6D44}"/>
                </a:ext>
              </a:extLst>
            </p:cNvPr>
            <p:cNvSpPr>
              <a:spLocks noChangeArrowheads="1"/>
            </p:cNvSpPr>
            <p:nvPr/>
          </p:nvSpPr>
          <p:spPr bwMode="auto">
            <a:xfrm>
              <a:off x="4186" y="2028"/>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7" name="Rectangle 339">
              <a:extLst>
                <a:ext uri="{FF2B5EF4-FFF2-40B4-BE49-F238E27FC236}">
                  <a16:creationId xmlns:a16="http://schemas.microsoft.com/office/drawing/2014/main" id="{F618E1FF-545F-3E42-857F-6C5D9D719ECE}"/>
                </a:ext>
              </a:extLst>
            </p:cNvPr>
            <p:cNvSpPr>
              <a:spLocks noChangeArrowheads="1"/>
            </p:cNvSpPr>
            <p:nvPr/>
          </p:nvSpPr>
          <p:spPr bwMode="auto">
            <a:xfrm>
              <a:off x="4536" y="2275"/>
              <a:ext cx="374" cy="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8" name="Rectangle 340">
              <a:extLst>
                <a:ext uri="{FF2B5EF4-FFF2-40B4-BE49-F238E27FC236}">
                  <a16:creationId xmlns:a16="http://schemas.microsoft.com/office/drawing/2014/main" id="{857476A3-6758-9546-BD73-7CBACF160520}"/>
                </a:ext>
              </a:extLst>
            </p:cNvPr>
            <p:cNvSpPr>
              <a:spLocks noChangeArrowheads="1"/>
            </p:cNvSpPr>
            <p:nvPr/>
          </p:nvSpPr>
          <p:spPr bwMode="auto">
            <a:xfrm>
              <a:off x="4536" y="2293"/>
              <a:ext cx="429" cy="10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9" name="Rectangle 341">
              <a:extLst>
                <a:ext uri="{FF2B5EF4-FFF2-40B4-BE49-F238E27FC236}">
                  <a16:creationId xmlns:a16="http://schemas.microsoft.com/office/drawing/2014/main" id="{E8942C13-FDAA-FE48-8BE8-D02FDF4D561F}"/>
                </a:ext>
              </a:extLst>
            </p:cNvPr>
            <p:cNvSpPr>
              <a:spLocks noChangeArrowheads="1"/>
            </p:cNvSpPr>
            <p:nvPr/>
          </p:nvSpPr>
          <p:spPr bwMode="auto">
            <a:xfrm>
              <a:off x="4559" y="2314"/>
              <a:ext cx="4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dl : DownLink</a:t>
              </a:r>
              <a:endParaRPr lang="en-US" altLang="en-US" sz="1800" b="1">
                <a:solidFill>
                  <a:schemeClr val="tx2"/>
                </a:solidFill>
                <a:latin typeface="Tahoma" panose="020B0604030504040204" pitchFamily="34" charset="0"/>
              </a:endParaRPr>
            </a:p>
          </p:txBody>
        </p:sp>
        <p:sp>
          <p:nvSpPr>
            <p:cNvPr id="309590" name="Rectangle 342">
              <a:extLst>
                <a:ext uri="{FF2B5EF4-FFF2-40B4-BE49-F238E27FC236}">
                  <a16:creationId xmlns:a16="http://schemas.microsoft.com/office/drawing/2014/main" id="{98F42B97-EF01-6745-AE8B-0475D2396738}"/>
                </a:ext>
              </a:extLst>
            </p:cNvPr>
            <p:cNvSpPr>
              <a:spLocks noChangeArrowheads="1"/>
            </p:cNvSpPr>
            <p:nvPr/>
          </p:nvSpPr>
          <p:spPr bwMode="auto">
            <a:xfrm>
              <a:off x="4520" y="23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91" name="Rectangle 343">
              <a:extLst>
                <a:ext uri="{FF2B5EF4-FFF2-40B4-BE49-F238E27FC236}">
                  <a16:creationId xmlns:a16="http://schemas.microsoft.com/office/drawing/2014/main" id="{0A059DF5-3122-D048-A868-C696ED9AA8EA}"/>
                </a:ext>
              </a:extLst>
            </p:cNvPr>
            <p:cNvSpPr>
              <a:spLocks noChangeArrowheads="1"/>
            </p:cNvSpPr>
            <p:nvPr/>
          </p:nvSpPr>
          <p:spPr bwMode="auto">
            <a:xfrm>
              <a:off x="4520" y="2328"/>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2" name="Freeform 344">
              <a:extLst>
                <a:ext uri="{FF2B5EF4-FFF2-40B4-BE49-F238E27FC236}">
                  <a16:creationId xmlns:a16="http://schemas.microsoft.com/office/drawing/2014/main" id="{4D178BF1-7147-7B41-AF6D-8B000DF65FF7}"/>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3" name="Freeform 345">
              <a:extLst>
                <a:ext uri="{FF2B5EF4-FFF2-40B4-BE49-F238E27FC236}">
                  <a16:creationId xmlns:a16="http://schemas.microsoft.com/office/drawing/2014/main" id="{31BFADB8-838D-E149-9FFA-A9CC1B320A6E}"/>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4" name="Freeform 346">
              <a:extLst>
                <a:ext uri="{FF2B5EF4-FFF2-40B4-BE49-F238E27FC236}">
                  <a16:creationId xmlns:a16="http://schemas.microsoft.com/office/drawing/2014/main" id="{9FB31547-D6C9-BE47-A58F-96B73F159380}"/>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9595" name="Group 347">
              <a:extLst>
                <a:ext uri="{FF2B5EF4-FFF2-40B4-BE49-F238E27FC236}">
                  <a16:creationId xmlns:a16="http://schemas.microsoft.com/office/drawing/2014/main" id="{798046AB-62E8-4B43-B8AD-7E0D70F1F4BF}"/>
                </a:ext>
              </a:extLst>
            </p:cNvPr>
            <p:cNvGrpSpPr>
              <a:grpSpLocks/>
            </p:cNvGrpSpPr>
            <p:nvPr/>
          </p:nvGrpSpPr>
          <p:grpSpPr bwMode="auto">
            <a:xfrm>
              <a:off x="3395" y="818"/>
              <a:ext cx="2098" cy="1732"/>
              <a:chOff x="672" y="864"/>
              <a:chExt cx="4895" cy="3169"/>
            </a:xfrm>
          </p:grpSpPr>
          <p:sp>
            <p:nvSpPr>
              <p:cNvPr id="309596" name="Rectangle 348">
                <a:extLst>
                  <a:ext uri="{FF2B5EF4-FFF2-40B4-BE49-F238E27FC236}">
                    <a16:creationId xmlns:a16="http://schemas.microsoft.com/office/drawing/2014/main" id="{A8363F1A-9EC8-2F45-BDDE-2BE1AD430983}"/>
                  </a:ext>
                </a:extLst>
              </p:cNvPr>
              <p:cNvSpPr>
                <a:spLocks noChangeArrowheads="1"/>
              </p:cNvSpPr>
              <p:nvPr/>
            </p:nvSpPr>
            <p:spPr bwMode="auto">
              <a:xfrm>
                <a:off x="672" y="864"/>
                <a:ext cx="4895" cy="316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7" name="Rectangle 349">
                <a:extLst>
                  <a:ext uri="{FF2B5EF4-FFF2-40B4-BE49-F238E27FC236}">
                    <a16:creationId xmlns:a16="http://schemas.microsoft.com/office/drawing/2014/main" id="{F0A0081B-7D0A-DA42-BA3D-017AA0FDD7F4}"/>
                  </a:ext>
                </a:extLst>
              </p:cNvPr>
              <p:cNvSpPr>
                <a:spLocks noChangeArrowheads="1"/>
              </p:cNvSpPr>
              <p:nvPr/>
            </p:nvSpPr>
            <p:spPr bwMode="auto">
              <a:xfrm>
                <a:off x="672" y="864"/>
                <a:ext cx="4895" cy="2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98" name="Rectangle 350">
              <a:extLst>
                <a:ext uri="{FF2B5EF4-FFF2-40B4-BE49-F238E27FC236}">
                  <a16:creationId xmlns:a16="http://schemas.microsoft.com/office/drawing/2014/main" id="{679C7DC5-5BC7-CA47-9E47-045C31C0921C}"/>
                </a:ext>
              </a:extLst>
            </p:cNvPr>
            <p:cNvSpPr>
              <a:spLocks noChangeArrowheads="1"/>
            </p:cNvSpPr>
            <p:nvPr/>
          </p:nvSpPr>
          <p:spPr bwMode="auto">
            <a:xfrm>
              <a:off x="4274" y="843"/>
              <a:ext cx="3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900" b="1">
                  <a:solidFill>
                    <a:srgbClr val="000000"/>
                  </a:solidFill>
                  <a:latin typeface="Arial" panose="020B0604020202020204" pitchFamily="34" charset="0"/>
                </a:rPr>
                <a:t>Spacecraft</a:t>
              </a:r>
              <a:endParaRPr lang="en-US" altLang="en-US" sz="2000" b="1">
                <a:solidFill>
                  <a:schemeClr val="tx2"/>
                </a:solidFill>
                <a:latin typeface="Tahoma" panose="020B0604030504040204" pitchFamily="34" charset="0"/>
              </a:endParaRPr>
            </a:p>
          </p:txBody>
        </p:sp>
        <p:sp>
          <p:nvSpPr>
            <p:cNvPr id="309599" name="Rectangle 351">
              <a:extLst>
                <a:ext uri="{FF2B5EF4-FFF2-40B4-BE49-F238E27FC236}">
                  <a16:creationId xmlns:a16="http://schemas.microsoft.com/office/drawing/2014/main" id="{2998E33D-E94F-3647-8752-FCD0B9466FFD}"/>
                </a:ext>
              </a:extLst>
            </p:cNvPr>
            <p:cNvSpPr>
              <a:spLocks noChangeArrowheads="1"/>
            </p:cNvSpPr>
            <p:nvPr/>
          </p:nvSpPr>
          <p:spPr bwMode="auto">
            <a:xfrm>
              <a:off x="4339" y="1245"/>
              <a:ext cx="135"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0" name="Rectangle 352">
              <a:extLst>
                <a:ext uri="{FF2B5EF4-FFF2-40B4-BE49-F238E27FC236}">
                  <a16:creationId xmlns:a16="http://schemas.microsoft.com/office/drawing/2014/main" id="{4386F0C5-63EC-8144-9DD7-5CEAF183B2D5}"/>
                </a:ext>
              </a:extLst>
            </p:cNvPr>
            <p:cNvSpPr>
              <a:spLocks noChangeArrowheads="1"/>
            </p:cNvSpPr>
            <p:nvPr/>
          </p:nvSpPr>
          <p:spPr bwMode="auto">
            <a:xfrm>
              <a:off x="4345" y="1982"/>
              <a:ext cx="128"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1" name="Line 353">
              <a:extLst>
                <a:ext uri="{FF2B5EF4-FFF2-40B4-BE49-F238E27FC236}">
                  <a16:creationId xmlns:a16="http://schemas.microsoft.com/office/drawing/2014/main" id="{55F650F2-5353-1E4B-9E52-7BF976A50D6B}"/>
                </a:ext>
              </a:extLst>
            </p:cNvPr>
            <p:cNvSpPr>
              <a:spLocks noChangeShapeType="1"/>
            </p:cNvSpPr>
            <p:nvPr/>
          </p:nvSpPr>
          <p:spPr bwMode="auto">
            <a:xfrm flipH="1">
              <a:off x="4220" y="1316"/>
              <a:ext cx="365"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02" name="Line 354">
              <a:extLst>
                <a:ext uri="{FF2B5EF4-FFF2-40B4-BE49-F238E27FC236}">
                  <a16:creationId xmlns:a16="http://schemas.microsoft.com/office/drawing/2014/main" id="{91F0A38B-1B95-F740-A545-0780D0995F75}"/>
                </a:ext>
              </a:extLst>
            </p:cNvPr>
            <p:cNvSpPr>
              <a:spLocks noChangeShapeType="1"/>
            </p:cNvSpPr>
            <p:nvPr/>
          </p:nvSpPr>
          <p:spPr bwMode="auto">
            <a:xfrm flipH="1">
              <a:off x="4222" y="2047"/>
              <a:ext cx="365"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03" name="Freeform 355">
              <a:extLst>
                <a:ext uri="{FF2B5EF4-FFF2-40B4-BE49-F238E27FC236}">
                  <a16:creationId xmlns:a16="http://schemas.microsoft.com/office/drawing/2014/main" id="{58799962-D094-FE43-9903-F3DEA232E6A5}"/>
                </a:ext>
              </a:extLst>
            </p:cNvPr>
            <p:cNvSpPr>
              <a:spLocks noEditPoints="1"/>
            </p:cNvSpPr>
            <p:nvPr/>
          </p:nvSpPr>
          <p:spPr bwMode="auto">
            <a:xfrm>
              <a:off x="4984" y="1241"/>
              <a:ext cx="1" cy="150"/>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9604" name="Freeform 356">
              <a:extLst>
                <a:ext uri="{FF2B5EF4-FFF2-40B4-BE49-F238E27FC236}">
                  <a16:creationId xmlns:a16="http://schemas.microsoft.com/office/drawing/2014/main" id="{D1B59646-6044-9C4F-B849-AC250B060E1C}"/>
                </a:ext>
              </a:extLst>
            </p:cNvPr>
            <p:cNvSpPr>
              <a:spLocks noEditPoints="1"/>
            </p:cNvSpPr>
            <p:nvPr/>
          </p:nvSpPr>
          <p:spPr bwMode="auto">
            <a:xfrm>
              <a:off x="4725" y="1391"/>
              <a:ext cx="259" cy="1"/>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605" name="Freeform 357">
              <a:extLst>
                <a:ext uri="{FF2B5EF4-FFF2-40B4-BE49-F238E27FC236}">
                  <a16:creationId xmlns:a16="http://schemas.microsoft.com/office/drawing/2014/main" id="{94141A0A-1DDE-3E48-A8E6-8D3D3B094CB2}"/>
                </a:ext>
              </a:extLst>
            </p:cNvPr>
            <p:cNvSpPr>
              <a:spLocks noEditPoints="1"/>
            </p:cNvSpPr>
            <p:nvPr/>
          </p:nvSpPr>
          <p:spPr bwMode="auto">
            <a:xfrm>
              <a:off x="4725" y="1391"/>
              <a:ext cx="259" cy="1"/>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606" name="Rectangle 358">
              <a:extLst>
                <a:ext uri="{FF2B5EF4-FFF2-40B4-BE49-F238E27FC236}">
                  <a16:creationId xmlns:a16="http://schemas.microsoft.com/office/drawing/2014/main" id="{B8DDD373-9834-DA40-A159-3982A9C2A49F}"/>
                </a:ext>
              </a:extLst>
            </p:cNvPr>
            <p:cNvSpPr>
              <a:spLocks noChangeArrowheads="1"/>
            </p:cNvSpPr>
            <p:nvPr/>
          </p:nvSpPr>
          <p:spPr bwMode="auto">
            <a:xfrm>
              <a:off x="4724" y="1241"/>
              <a:ext cx="261" cy="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7" name="Rectangle 359">
              <a:extLst>
                <a:ext uri="{FF2B5EF4-FFF2-40B4-BE49-F238E27FC236}">
                  <a16:creationId xmlns:a16="http://schemas.microsoft.com/office/drawing/2014/main" id="{8072D8F6-1A34-3947-9C24-6A91B262313C}"/>
                </a:ext>
              </a:extLst>
            </p:cNvPr>
            <p:cNvSpPr>
              <a:spLocks noChangeArrowheads="1"/>
            </p:cNvSpPr>
            <p:nvPr/>
          </p:nvSpPr>
          <p:spPr bwMode="auto">
            <a:xfrm>
              <a:off x="4724" y="1206"/>
              <a:ext cx="261" cy="18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08" name="Rectangle 360">
              <a:extLst>
                <a:ext uri="{FF2B5EF4-FFF2-40B4-BE49-F238E27FC236}">
                  <a16:creationId xmlns:a16="http://schemas.microsoft.com/office/drawing/2014/main" id="{81C782F6-AA28-F74D-A591-B9A36C754B6E}"/>
                </a:ext>
              </a:extLst>
            </p:cNvPr>
            <p:cNvSpPr>
              <a:spLocks noChangeArrowheads="1"/>
            </p:cNvSpPr>
            <p:nvPr/>
          </p:nvSpPr>
          <p:spPr bwMode="auto">
            <a:xfrm>
              <a:off x="4755" y="1233"/>
              <a:ext cx="20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 :</a:t>
              </a:r>
            </a:p>
            <a:p>
              <a:pPr algn="ctr"/>
              <a:r>
                <a:rPr lang="en-US" altLang="en-US" sz="800" b="1">
                  <a:solidFill>
                    <a:srgbClr val="000000"/>
                  </a:solidFill>
                  <a:latin typeface="Arial" panose="020B0604020202020204" pitchFamily="34" charset="0"/>
                </a:rPr>
                <a:t>Sensor</a:t>
              </a:r>
              <a:endParaRPr lang="en-US" altLang="en-US" sz="1800" b="1">
                <a:solidFill>
                  <a:schemeClr val="tx2"/>
                </a:solidFill>
                <a:latin typeface="Tahoma" panose="020B0604030504040204" pitchFamily="34" charset="0"/>
              </a:endParaRPr>
            </a:p>
          </p:txBody>
        </p:sp>
        <p:sp>
          <p:nvSpPr>
            <p:cNvPr id="309609" name="Line 361">
              <a:extLst>
                <a:ext uri="{FF2B5EF4-FFF2-40B4-BE49-F238E27FC236}">
                  <a16:creationId xmlns:a16="http://schemas.microsoft.com/office/drawing/2014/main" id="{95B93B1B-93DA-904A-AAC0-A44864BC0DD1}"/>
                </a:ext>
              </a:extLst>
            </p:cNvPr>
            <p:cNvSpPr>
              <a:spLocks noChangeShapeType="1"/>
            </p:cNvSpPr>
            <p:nvPr/>
          </p:nvSpPr>
          <p:spPr bwMode="auto">
            <a:xfrm flipH="1">
              <a:off x="4601" y="1316"/>
              <a:ext cx="12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10" name="Rectangle 362">
              <a:extLst>
                <a:ext uri="{FF2B5EF4-FFF2-40B4-BE49-F238E27FC236}">
                  <a16:creationId xmlns:a16="http://schemas.microsoft.com/office/drawing/2014/main" id="{BC2DFA23-817B-AC43-8CBA-7B0E5D19F793}"/>
                </a:ext>
              </a:extLst>
            </p:cNvPr>
            <p:cNvSpPr>
              <a:spLocks noChangeArrowheads="1"/>
            </p:cNvSpPr>
            <p:nvPr/>
          </p:nvSpPr>
          <p:spPr bwMode="auto">
            <a:xfrm>
              <a:off x="4716" y="1972"/>
              <a:ext cx="319"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1" name="Rectangle 363">
              <a:extLst>
                <a:ext uri="{FF2B5EF4-FFF2-40B4-BE49-F238E27FC236}">
                  <a16:creationId xmlns:a16="http://schemas.microsoft.com/office/drawing/2014/main" id="{21753084-CCE3-A744-9C4A-C99C043804DC}"/>
                </a:ext>
              </a:extLst>
            </p:cNvPr>
            <p:cNvSpPr>
              <a:spLocks noChangeArrowheads="1"/>
            </p:cNvSpPr>
            <p:nvPr/>
          </p:nvSpPr>
          <p:spPr bwMode="auto">
            <a:xfrm>
              <a:off x="4834" y="1988"/>
              <a:ext cx="10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IC :</a:t>
              </a:r>
              <a:endParaRPr lang="en-US" altLang="en-US" sz="1800" b="1">
                <a:solidFill>
                  <a:schemeClr val="tx2"/>
                </a:solidFill>
                <a:latin typeface="Tahoma" panose="020B0604030504040204" pitchFamily="34" charset="0"/>
              </a:endParaRPr>
            </a:p>
          </p:txBody>
        </p:sp>
        <p:sp>
          <p:nvSpPr>
            <p:cNvPr id="309612" name="Rectangle 364">
              <a:extLst>
                <a:ext uri="{FF2B5EF4-FFF2-40B4-BE49-F238E27FC236}">
                  <a16:creationId xmlns:a16="http://schemas.microsoft.com/office/drawing/2014/main" id="{B9D94975-2842-464E-8510-E25DF37CE882}"/>
                </a:ext>
              </a:extLst>
            </p:cNvPr>
            <p:cNvSpPr>
              <a:spLocks noChangeArrowheads="1"/>
            </p:cNvSpPr>
            <p:nvPr/>
          </p:nvSpPr>
          <p:spPr bwMode="auto">
            <a:xfrm>
              <a:off x="4709" y="2046"/>
              <a:ext cx="3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InstrControl</a:t>
              </a:r>
              <a:endParaRPr lang="en-US" altLang="en-US" sz="1800" b="1">
                <a:solidFill>
                  <a:schemeClr val="tx2"/>
                </a:solidFill>
                <a:latin typeface="Tahoma" panose="020B0604030504040204" pitchFamily="34" charset="0"/>
              </a:endParaRPr>
            </a:p>
          </p:txBody>
        </p:sp>
        <p:sp>
          <p:nvSpPr>
            <p:cNvPr id="309613" name="Line 365">
              <a:extLst>
                <a:ext uri="{FF2B5EF4-FFF2-40B4-BE49-F238E27FC236}">
                  <a16:creationId xmlns:a16="http://schemas.microsoft.com/office/drawing/2014/main" id="{1727A3B8-FD1F-8146-9707-93928F911872}"/>
                </a:ext>
              </a:extLst>
            </p:cNvPr>
            <p:cNvSpPr>
              <a:spLocks noChangeShapeType="1"/>
            </p:cNvSpPr>
            <p:nvPr/>
          </p:nvSpPr>
          <p:spPr bwMode="auto">
            <a:xfrm flipV="1">
              <a:off x="4891" y="1391"/>
              <a:ext cx="0" cy="58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14" name="Freeform 366">
              <a:extLst>
                <a:ext uri="{FF2B5EF4-FFF2-40B4-BE49-F238E27FC236}">
                  <a16:creationId xmlns:a16="http://schemas.microsoft.com/office/drawing/2014/main" id="{A7126C1A-6C04-1B4D-BCDF-62C8D832D727}"/>
                </a:ext>
              </a:extLst>
            </p:cNvPr>
            <p:cNvSpPr>
              <a:spLocks noEditPoints="1"/>
            </p:cNvSpPr>
            <p:nvPr/>
          </p:nvSpPr>
          <p:spPr bwMode="auto">
            <a:xfrm>
              <a:off x="5024" y="1852"/>
              <a:ext cx="260" cy="1"/>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9615" name="Freeform 367">
              <a:extLst>
                <a:ext uri="{FF2B5EF4-FFF2-40B4-BE49-F238E27FC236}">
                  <a16:creationId xmlns:a16="http://schemas.microsoft.com/office/drawing/2014/main" id="{622D3053-FA1C-DB4F-B4CB-39ABD3F54BCB}"/>
                </a:ext>
              </a:extLst>
            </p:cNvPr>
            <p:cNvSpPr>
              <a:spLocks noEditPoints="1"/>
            </p:cNvSpPr>
            <p:nvPr/>
          </p:nvSpPr>
          <p:spPr bwMode="auto">
            <a:xfrm>
              <a:off x="5024" y="1852"/>
              <a:ext cx="260" cy="1"/>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9616" name="Rectangle 368">
              <a:extLst>
                <a:ext uri="{FF2B5EF4-FFF2-40B4-BE49-F238E27FC236}">
                  <a16:creationId xmlns:a16="http://schemas.microsoft.com/office/drawing/2014/main" id="{F6539A9C-7EE3-2545-94A6-0416A2AC6890}"/>
                </a:ext>
              </a:extLst>
            </p:cNvPr>
            <p:cNvSpPr>
              <a:spLocks noChangeArrowheads="1"/>
            </p:cNvSpPr>
            <p:nvPr/>
          </p:nvSpPr>
          <p:spPr bwMode="auto">
            <a:xfrm>
              <a:off x="5023" y="1702"/>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17" name="Rectangle 369">
              <a:extLst>
                <a:ext uri="{FF2B5EF4-FFF2-40B4-BE49-F238E27FC236}">
                  <a16:creationId xmlns:a16="http://schemas.microsoft.com/office/drawing/2014/main" id="{6F3B9248-2572-BA40-9E61-3FE11CFC02FE}"/>
                </a:ext>
              </a:extLst>
            </p:cNvPr>
            <p:cNvSpPr>
              <a:spLocks noChangeArrowheads="1"/>
            </p:cNvSpPr>
            <p:nvPr/>
          </p:nvSpPr>
          <p:spPr bwMode="auto">
            <a:xfrm>
              <a:off x="5023" y="1702"/>
              <a:ext cx="261"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8" name="Rectangle 370">
              <a:extLst>
                <a:ext uri="{FF2B5EF4-FFF2-40B4-BE49-F238E27FC236}">
                  <a16:creationId xmlns:a16="http://schemas.microsoft.com/office/drawing/2014/main" id="{838605CF-E4B4-0243-BE93-5A857C673E2F}"/>
                </a:ext>
              </a:extLst>
            </p:cNvPr>
            <p:cNvSpPr>
              <a:spLocks noChangeArrowheads="1"/>
            </p:cNvSpPr>
            <p:nvPr/>
          </p:nvSpPr>
          <p:spPr bwMode="auto">
            <a:xfrm>
              <a:off x="5023" y="1702"/>
              <a:ext cx="261"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9" name="Rectangle 371">
              <a:extLst>
                <a:ext uri="{FF2B5EF4-FFF2-40B4-BE49-F238E27FC236}">
                  <a16:creationId xmlns:a16="http://schemas.microsoft.com/office/drawing/2014/main" id="{904487B2-6932-1A44-8B91-78522C774261}"/>
                </a:ext>
              </a:extLst>
            </p:cNvPr>
            <p:cNvSpPr>
              <a:spLocks noChangeArrowheads="1"/>
            </p:cNvSpPr>
            <p:nvPr/>
          </p:nvSpPr>
          <p:spPr bwMode="auto">
            <a:xfrm>
              <a:off x="5038" y="1702"/>
              <a:ext cx="2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Ap : </a:t>
              </a:r>
            </a:p>
            <a:p>
              <a:pPr algn="ctr"/>
              <a:r>
                <a:rPr lang="en-US" altLang="en-US" sz="800" b="1">
                  <a:solidFill>
                    <a:srgbClr val="000000"/>
                  </a:solidFill>
                  <a:latin typeface="Arial" panose="020B0604020202020204" pitchFamily="34" charset="0"/>
                </a:rPr>
                <a:t>Aperture</a:t>
              </a:r>
              <a:endParaRPr lang="en-US" altLang="en-US" sz="1800" b="1">
                <a:solidFill>
                  <a:schemeClr val="tx2"/>
                </a:solidFill>
                <a:latin typeface="Tahoma" panose="020B0604030504040204" pitchFamily="34" charset="0"/>
              </a:endParaRPr>
            </a:p>
          </p:txBody>
        </p:sp>
        <p:sp>
          <p:nvSpPr>
            <p:cNvPr id="309620" name="Rectangle 372">
              <a:extLst>
                <a:ext uri="{FF2B5EF4-FFF2-40B4-BE49-F238E27FC236}">
                  <a16:creationId xmlns:a16="http://schemas.microsoft.com/office/drawing/2014/main" id="{D8E1DBED-E32E-7F4E-BA4C-92D60BE90EC5}"/>
                </a:ext>
              </a:extLst>
            </p:cNvPr>
            <p:cNvSpPr>
              <a:spLocks noChangeArrowheads="1"/>
            </p:cNvSpPr>
            <p:nvPr/>
          </p:nvSpPr>
          <p:spPr bwMode="auto">
            <a:xfrm>
              <a:off x="4875" y="1372"/>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1" name="Rectangle 373">
              <a:extLst>
                <a:ext uri="{FF2B5EF4-FFF2-40B4-BE49-F238E27FC236}">
                  <a16:creationId xmlns:a16="http://schemas.microsoft.com/office/drawing/2014/main" id="{4F245DC5-7D26-0441-86DA-8714137614CB}"/>
                </a:ext>
              </a:extLst>
            </p:cNvPr>
            <p:cNvSpPr>
              <a:spLocks noChangeArrowheads="1"/>
            </p:cNvSpPr>
            <p:nvPr/>
          </p:nvSpPr>
          <p:spPr bwMode="auto">
            <a:xfrm>
              <a:off x="4875" y="1372"/>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2" name="Rectangle 374">
              <a:extLst>
                <a:ext uri="{FF2B5EF4-FFF2-40B4-BE49-F238E27FC236}">
                  <a16:creationId xmlns:a16="http://schemas.microsoft.com/office/drawing/2014/main" id="{313F7779-7769-7742-A019-0CA217004925}"/>
                </a:ext>
              </a:extLst>
            </p:cNvPr>
            <p:cNvSpPr>
              <a:spLocks noChangeArrowheads="1"/>
            </p:cNvSpPr>
            <p:nvPr/>
          </p:nvSpPr>
          <p:spPr bwMode="auto">
            <a:xfrm>
              <a:off x="4875"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3" name="Rectangle 375">
              <a:extLst>
                <a:ext uri="{FF2B5EF4-FFF2-40B4-BE49-F238E27FC236}">
                  <a16:creationId xmlns:a16="http://schemas.microsoft.com/office/drawing/2014/main" id="{6167C94A-46CB-2D46-B822-99ECBB0F0653}"/>
                </a:ext>
              </a:extLst>
            </p:cNvPr>
            <p:cNvSpPr>
              <a:spLocks noChangeArrowheads="1"/>
            </p:cNvSpPr>
            <p:nvPr/>
          </p:nvSpPr>
          <p:spPr bwMode="auto">
            <a:xfrm>
              <a:off x="4875"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4" name="Rectangle 376">
              <a:extLst>
                <a:ext uri="{FF2B5EF4-FFF2-40B4-BE49-F238E27FC236}">
                  <a16:creationId xmlns:a16="http://schemas.microsoft.com/office/drawing/2014/main" id="{B58B2083-C224-2244-B3FE-6DBD26F9F8D7}"/>
                </a:ext>
              </a:extLst>
            </p:cNvPr>
            <p:cNvSpPr>
              <a:spLocks noChangeArrowheads="1"/>
            </p:cNvSpPr>
            <p:nvPr/>
          </p:nvSpPr>
          <p:spPr bwMode="auto">
            <a:xfrm>
              <a:off x="4700"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5" name="Rectangle 377">
              <a:extLst>
                <a:ext uri="{FF2B5EF4-FFF2-40B4-BE49-F238E27FC236}">
                  <a16:creationId xmlns:a16="http://schemas.microsoft.com/office/drawing/2014/main" id="{8A42E10B-5D70-2042-8908-C5061AAF55B3}"/>
                </a:ext>
              </a:extLst>
            </p:cNvPr>
            <p:cNvSpPr>
              <a:spLocks noChangeArrowheads="1"/>
            </p:cNvSpPr>
            <p:nvPr/>
          </p:nvSpPr>
          <p:spPr bwMode="auto">
            <a:xfrm>
              <a:off x="5137" y="1834"/>
              <a:ext cx="33"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6" name="Rectangle 378">
              <a:extLst>
                <a:ext uri="{FF2B5EF4-FFF2-40B4-BE49-F238E27FC236}">
                  <a16:creationId xmlns:a16="http://schemas.microsoft.com/office/drawing/2014/main" id="{9BE9EF1D-EA4D-6B45-84C6-67FE48796CC7}"/>
                </a:ext>
              </a:extLst>
            </p:cNvPr>
            <p:cNvSpPr>
              <a:spLocks noChangeArrowheads="1"/>
            </p:cNvSpPr>
            <p:nvPr/>
          </p:nvSpPr>
          <p:spPr bwMode="auto">
            <a:xfrm>
              <a:off x="5137" y="1834"/>
              <a:ext cx="33"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7" name="Rectangle 379">
              <a:extLst>
                <a:ext uri="{FF2B5EF4-FFF2-40B4-BE49-F238E27FC236}">
                  <a16:creationId xmlns:a16="http://schemas.microsoft.com/office/drawing/2014/main" id="{6FBD48A4-9073-114A-BDA8-7FA6E6B665E5}"/>
                </a:ext>
              </a:extLst>
            </p:cNvPr>
            <p:cNvSpPr>
              <a:spLocks noChangeArrowheads="1"/>
            </p:cNvSpPr>
            <p:nvPr/>
          </p:nvSpPr>
          <p:spPr bwMode="auto">
            <a:xfrm>
              <a:off x="4708"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8" name="Rectangle 380">
              <a:extLst>
                <a:ext uri="{FF2B5EF4-FFF2-40B4-BE49-F238E27FC236}">
                  <a16:creationId xmlns:a16="http://schemas.microsoft.com/office/drawing/2014/main" id="{771392D6-0FE8-5743-97EF-7112253CFF7F}"/>
                </a:ext>
              </a:extLst>
            </p:cNvPr>
            <p:cNvSpPr>
              <a:spLocks noChangeArrowheads="1"/>
            </p:cNvSpPr>
            <p:nvPr/>
          </p:nvSpPr>
          <p:spPr bwMode="auto">
            <a:xfrm>
              <a:off x="4708"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9" name="Freeform 381">
              <a:extLst>
                <a:ext uri="{FF2B5EF4-FFF2-40B4-BE49-F238E27FC236}">
                  <a16:creationId xmlns:a16="http://schemas.microsoft.com/office/drawing/2014/main" id="{656930F7-5CE3-8343-8351-026D2DA68089}"/>
                </a:ext>
              </a:extLst>
            </p:cNvPr>
            <p:cNvSpPr>
              <a:spLocks/>
            </p:cNvSpPr>
            <p:nvPr/>
          </p:nvSpPr>
          <p:spPr bwMode="auto">
            <a:xfrm>
              <a:off x="4985" y="1316"/>
              <a:ext cx="163" cy="362"/>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30" name="Rectangle 382">
              <a:extLst>
                <a:ext uri="{FF2B5EF4-FFF2-40B4-BE49-F238E27FC236}">
                  <a16:creationId xmlns:a16="http://schemas.microsoft.com/office/drawing/2014/main" id="{C1DE41FB-C7C7-584F-BE1C-995D25E7D0AB}"/>
                </a:ext>
              </a:extLst>
            </p:cNvPr>
            <p:cNvSpPr>
              <a:spLocks noChangeArrowheads="1"/>
            </p:cNvSpPr>
            <p:nvPr/>
          </p:nvSpPr>
          <p:spPr bwMode="auto">
            <a:xfrm>
              <a:off x="4968" y="1297"/>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31" name="Rectangle 383">
              <a:extLst>
                <a:ext uri="{FF2B5EF4-FFF2-40B4-BE49-F238E27FC236}">
                  <a16:creationId xmlns:a16="http://schemas.microsoft.com/office/drawing/2014/main" id="{BB6A5A96-6DCA-0C4E-8DF7-2C0689C9D7BB}"/>
                </a:ext>
              </a:extLst>
            </p:cNvPr>
            <p:cNvSpPr>
              <a:spLocks noChangeArrowheads="1"/>
            </p:cNvSpPr>
            <p:nvPr/>
          </p:nvSpPr>
          <p:spPr bwMode="auto">
            <a:xfrm>
              <a:off x="4968" y="1297"/>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32" name="Rectangle 384">
              <a:extLst>
                <a:ext uri="{FF2B5EF4-FFF2-40B4-BE49-F238E27FC236}">
                  <a16:creationId xmlns:a16="http://schemas.microsoft.com/office/drawing/2014/main" id="{3428AF14-60FD-BF42-9AE4-E14434937314}"/>
                </a:ext>
              </a:extLst>
            </p:cNvPr>
            <p:cNvSpPr>
              <a:spLocks noChangeArrowheads="1"/>
            </p:cNvSpPr>
            <p:nvPr/>
          </p:nvSpPr>
          <p:spPr bwMode="auto">
            <a:xfrm>
              <a:off x="5135" y="1683"/>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633" name="Rectangle 385">
              <a:extLst>
                <a:ext uri="{FF2B5EF4-FFF2-40B4-BE49-F238E27FC236}">
                  <a16:creationId xmlns:a16="http://schemas.microsoft.com/office/drawing/2014/main" id="{74BE0EC0-D9B5-D346-A080-C0765736957F}"/>
                </a:ext>
              </a:extLst>
            </p:cNvPr>
            <p:cNvSpPr>
              <a:spLocks noChangeArrowheads="1"/>
            </p:cNvSpPr>
            <p:nvPr/>
          </p:nvSpPr>
          <p:spPr bwMode="auto">
            <a:xfrm>
              <a:off x="4982" y="1476"/>
              <a:ext cx="154"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34" name="Rectangle 386">
              <a:extLst>
                <a:ext uri="{FF2B5EF4-FFF2-40B4-BE49-F238E27FC236}">
                  <a16:creationId xmlns:a16="http://schemas.microsoft.com/office/drawing/2014/main" id="{5092CF54-565A-8E44-94E4-531760A969AA}"/>
                </a:ext>
              </a:extLst>
            </p:cNvPr>
            <p:cNvSpPr>
              <a:spLocks noChangeArrowheads="1"/>
            </p:cNvSpPr>
            <p:nvPr/>
          </p:nvSpPr>
          <p:spPr bwMode="auto">
            <a:xfrm>
              <a:off x="5036" y="1161"/>
              <a:ext cx="3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AP:</a:t>
              </a:r>
            </a:p>
            <a:p>
              <a:pPr algn="ctr"/>
              <a:r>
                <a:rPr lang="en-US" altLang="en-US" sz="800" b="1" i="1">
                  <a:solidFill>
                    <a:srgbClr val="000000"/>
                  </a:solidFill>
                  <a:latin typeface="Arial" panose="020B0604020202020204" pitchFamily="34" charset="0"/>
                </a:rPr>
                <a:t>Mechanical</a:t>
              </a:r>
              <a:endParaRPr lang="en-US" altLang="en-US" sz="1800" b="1">
                <a:solidFill>
                  <a:schemeClr val="tx2"/>
                </a:solidFill>
                <a:latin typeface="Tahoma" panose="020B0604030504040204" pitchFamily="34" charset="0"/>
              </a:endParaRPr>
            </a:p>
          </p:txBody>
        </p:sp>
        <p:sp>
          <p:nvSpPr>
            <p:cNvPr id="309635" name="Line 387">
              <a:extLst>
                <a:ext uri="{FF2B5EF4-FFF2-40B4-BE49-F238E27FC236}">
                  <a16:creationId xmlns:a16="http://schemas.microsoft.com/office/drawing/2014/main" id="{C58AC246-DDE7-6145-87FE-2FD0578453D6}"/>
                </a:ext>
              </a:extLst>
            </p:cNvPr>
            <p:cNvSpPr>
              <a:spLocks noChangeShapeType="1"/>
            </p:cNvSpPr>
            <p:nvPr/>
          </p:nvSpPr>
          <p:spPr bwMode="auto">
            <a:xfrm flipH="1">
              <a:off x="4604" y="2047"/>
              <a:ext cx="12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36" name="Rectangle 388">
              <a:extLst>
                <a:ext uri="{FF2B5EF4-FFF2-40B4-BE49-F238E27FC236}">
                  <a16:creationId xmlns:a16="http://schemas.microsoft.com/office/drawing/2014/main" id="{81536620-6B24-884B-B12C-9B2B49F2DB8E}"/>
                </a:ext>
              </a:extLst>
            </p:cNvPr>
            <p:cNvSpPr>
              <a:spLocks noChangeArrowheads="1"/>
            </p:cNvSpPr>
            <p:nvPr/>
          </p:nvSpPr>
          <p:spPr bwMode="auto">
            <a:xfrm>
              <a:off x="4700" y="2028"/>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37" name="Rectangle 389">
              <a:extLst>
                <a:ext uri="{FF2B5EF4-FFF2-40B4-BE49-F238E27FC236}">
                  <a16:creationId xmlns:a16="http://schemas.microsoft.com/office/drawing/2014/main" id="{F3BB158A-8572-9B43-A312-DA991D6C2DDF}"/>
                </a:ext>
              </a:extLst>
            </p:cNvPr>
            <p:cNvSpPr>
              <a:spLocks noChangeArrowheads="1"/>
            </p:cNvSpPr>
            <p:nvPr/>
          </p:nvSpPr>
          <p:spPr bwMode="auto">
            <a:xfrm>
              <a:off x="3957" y="1813"/>
              <a:ext cx="2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ObsFin</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638" name="Rectangle 390">
              <a:extLst>
                <a:ext uri="{FF2B5EF4-FFF2-40B4-BE49-F238E27FC236}">
                  <a16:creationId xmlns:a16="http://schemas.microsoft.com/office/drawing/2014/main" id="{AD4AEC82-F2CE-C446-877B-3D43BEB1ACE6}"/>
                </a:ext>
              </a:extLst>
            </p:cNvPr>
            <p:cNvSpPr>
              <a:spLocks noChangeArrowheads="1"/>
            </p:cNvSpPr>
            <p:nvPr/>
          </p:nvSpPr>
          <p:spPr bwMode="auto">
            <a:xfrm>
              <a:off x="3895" y="1438"/>
              <a:ext cx="2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DataDone</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639" name="Freeform 391">
              <a:extLst>
                <a:ext uri="{FF2B5EF4-FFF2-40B4-BE49-F238E27FC236}">
                  <a16:creationId xmlns:a16="http://schemas.microsoft.com/office/drawing/2014/main" id="{B513DE21-B786-9748-A301-74979A1ACDC3}"/>
                </a:ext>
              </a:extLst>
            </p:cNvPr>
            <p:cNvSpPr>
              <a:spLocks noEditPoints="1"/>
            </p:cNvSpPr>
            <p:nvPr/>
          </p:nvSpPr>
          <p:spPr bwMode="auto">
            <a:xfrm>
              <a:off x="4015" y="1241"/>
              <a:ext cx="0" cy="150"/>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9640" name="Freeform 392">
              <a:extLst>
                <a:ext uri="{FF2B5EF4-FFF2-40B4-BE49-F238E27FC236}">
                  <a16:creationId xmlns:a16="http://schemas.microsoft.com/office/drawing/2014/main" id="{5D5AF8CF-B57A-CD48-8B28-AA1B6A0BF53D}"/>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1" name="Freeform 393">
              <a:extLst>
                <a:ext uri="{FF2B5EF4-FFF2-40B4-BE49-F238E27FC236}">
                  <a16:creationId xmlns:a16="http://schemas.microsoft.com/office/drawing/2014/main" id="{DADAFD70-6356-A442-A0F7-49D12916C4C9}"/>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2" name="Freeform 394">
              <a:extLst>
                <a:ext uri="{FF2B5EF4-FFF2-40B4-BE49-F238E27FC236}">
                  <a16:creationId xmlns:a16="http://schemas.microsoft.com/office/drawing/2014/main" id="{EAACE17D-B37A-6E4D-89D0-0AE478A5A5FB}"/>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3" name="Rectangle 395">
              <a:extLst>
                <a:ext uri="{FF2B5EF4-FFF2-40B4-BE49-F238E27FC236}">
                  <a16:creationId xmlns:a16="http://schemas.microsoft.com/office/drawing/2014/main" id="{96A0579C-74D9-8C42-B1C5-57DD3B56DD56}"/>
                </a:ext>
              </a:extLst>
            </p:cNvPr>
            <p:cNvSpPr>
              <a:spLocks noChangeArrowheads="1"/>
            </p:cNvSpPr>
            <p:nvPr/>
          </p:nvSpPr>
          <p:spPr bwMode="auto">
            <a:xfrm>
              <a:off x="3754" y="1241"/>
              <a:ext cx="261" cy="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44" name="Rectangle 396">
              <a:extLst>
                <a:ext uri="{FF2B5EF4-FFF2-40B4-BE49-F238E27FC236}">
                  <a16:creationId xmlns:a16="http://schemas.microsoft.com/office/drawing/2014/main" id="{EA7DBC65-8716-6A4F-B245-7C88B2B769F7}"/>
                </a:ext>
              </a:extLst>
            </p:cNvPr>
            <p:cNvSpPr>
              <a:spLocks noChangeArrowheads="1"/>
            </p:cNvSpPr>
            <p:nvPr/>
          </p:nvSpPr>
          <p:spPr bwMode="auto">
            <a:xfrm>
              <a:off x="3727" y="1241"/>
              <a:ext cx="288" cy="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45" name="Rectangle 397">
              <a:extLst>
                <a:ext uri="{FF2B5EF4-FFF2-40B4-BE49-F238E27FC236}">
                  <a16:creationId xmlns:a16="http://schemas.microsoft.com/office/drawing/2014/main" id="{97D510CD-7541-E445-B627-96D31718C2C6}"/>
                </a:ext>
              </a:extLst>
            </p:cNvPr>
            <p:cNvSpPr>
              <a:spLocks noChangeArrowheads="1"/>
            </p:cNvSpPr>
            <p:nvPr/>
          </p:nvSpPr>
          <p:spPr bwMode="auto">
            <a:xfrm>
              <a:off x="3813" y="1258"/>
              <a:ext cx="1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dm :</a:t>
              </a:r>
              <a:endParaRPr lang="en-US" altLang="en-US" sz="1800" b="1">
                <a:solidFill>
                  <a:schemeClr val="tx2"/>
                </a:solidFill>
                <a:latin typeface="Tahoma" panose="020B0604030504040204" pitchFamily="34" charset="0"/>
              </a:endParaRPr>
            </a:p>
          </p:txBody>
        </p:sp>
        <p:sp>
          <p:nvSpPr>
            <p:cNvPr id="309646" name="Rectangle 398">
              <a:extLst>
                <a:ext uri="{FF2B5EF4-FFF2-40B4-BE49-F238E27FC236}">
                  <a16:creationId xmlns:a16="http://schemas.microsoft.com/office/drawing/2014/main" id="{D50C28B1-3184-6B4E-956A-E81536C10BFC}"/>
                </a:ext>
              </a:extLst>
            </p:cNvPr>
            <p:cNvSpPr>
              <a:spLocks noChangeArrowheads="1"/>
            </p:cNvSpPr>
            <p:nvPr/>
          </p:nvSpPr>
          <p:spPr bwMode="auto">
            <a:xfrm>
              <a:off x="3677" y="1315"/>
              <a:ext cx="3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DataManager</a:t>
              </a:r>
              <a:endParaRPr lang="en-US" altLang="en-US" sz="1800" b="1">
                <a:solidFill>
                  <a:schemeClr val="tx2"/>
                </a:solidFill>
                <a:latin typeface="Tahoma" panose="020B0604030504040204" pitchFamily="34" charset="0"/>
              </a:endParaRPr>
            </a:p>
          </p:txBody>
        </p:sp>
        <p:sp>
          <p:nvSpPr>
            <p:cNvPr id="309647" name="Rectangle 399">
              <a:extLst>
                <a:ext uri="{FF2B5EF4-FFF2-40B4-BE49-F238E27FC236}">
                  <a16:creationId xmlns:a16="http://schemas.microsoft.com/office/drawing/2014/main" id="{00B40D9B-6F2C-904A-BE89-18F18FA3B790}"/>
                </a:ext>
              </a:extLst>
            </p:cNvPr>
            <p:cNvSpPr>
              <a:spLocks noChangeArrowheads="1"/>
            </p:cNvSpPr>
            <p:nvPr/>
          </p:nvSpPr>
          <p:spPr bwMode="auto">
            <a:xfrm>
              <a:off x="3754" y="1617"/>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48" name="Rectangle 400">
              <a:extLst>
                <a:ext uri="{FF2B5EF4-FFF2-40B4-BE49-F238E27FC236}">
                  <a16:creationId xmlns:a16="http://schemas.microsoft.com/office/drawing/2014/main" id="{FC80702E-F540-B34B-B092-0A16FCDBFAD0}"/>
                </a:ext>
              </a:extLst>
            </p:cNvPr>
            <p:cNvSpPr>
              <a:spLocks noChangeArrowheads="1"/>
            </p:cNvSpPr>
            <p:nvPr/>
          </p:nvSpPr>
          <p:spPr bwMode="auto">
            <a:xfrm>
              <a:off x="3710" y="1617"/>
              <a:ext cx="334"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49" name="Rectangle 401">
              <a:extLst>
                <a:ext uri="{FF2B5EF4-FFF2-40B4-BE49-F238E27FC236}">
                  <a16:creationId xmlns:a16="http://schemas.microsoft.com/office/drawing/2014/main" id="{3023EAED-2F8D-F54D-A59E-0D219BF1082E}"/>
                </a:ext>
              </a:extLst>
            </p:cNvPr>
            <p:cNvSpPr>
              <a:spLocks noChangeArrowheads="1"/>
            </p:cNvSpPr>
            <p:nvPr/>
          </p:nvSpPr>
          <p:spPr bwMode="auto">
            <a:xfrm>
              <a:off x="3653" y="1635"/>
              <a:ext cx="45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ecu : Execution</a:t>
              </a:r>
              <a:endParaRPr lang="en-US" altLang="en-US" sz="1800" b="1">
                <a:solidFill>
                  <a:schemeClr val="tx2"/>
                </a:solidFill>
                <a:latin typeface="Tahoma" panose="020B0604030504040204" pitchFamily="34" charset="0"/>
              </a:endParaRPr>
            </a:p>
          </p:txBody>
        </p:sp>
        <p:sp>
          <p:nvSpPr>
            <p:cNvPr id="309650" name="Rectangle 402">
              <a:extLst>
                <a:ext uri="{FF2B5EF4-FFF2-40B4-BE49-F238E27FC236}">
                  <a16:creationId xmlns:a16="http://schemas.microsoft.com/office/drawing/2014/main" id="{C5FC63BE-E227-B14B-A34B-17881EC660E7}"/>
                </a:ext>
              </a:extLst>
            </p:cNvPr>
            <p:cNvSpPr>
              <a:spLocks noChangeArrowheads="1"/>
            </p:cNvSpPr>
            <p:nvPr/>
          </p:nvSpPr>
          <p:spPr bwMode="auto">
            <a:xfrm>
              <a:off x="3691" y="1691"/>
              <a:ext cx="37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Control Unit</a:t>
              </a:r>
              <a:endParaRPr lang="en-US" altLang="en-US" sz="1800" b="1">
                <a:solidFill>
                  <a:schemeClr val="tx2"/>
                </a:solidFill>
                <a:latin typeface="Tahoma" panose="020B0604030504040204" pitchFamily="34" charset="0"/>
              </a:endParaRPr>
            </a:p>
          </p:txBody>
        </p:sp>
        <p:sp>
          <p:nvSpPr>
            <p:cNvPr id="309651" name="Line 403">
              <a:extLst>
                <a:ext uri="{FF2B5EF4-FFF2-40B4-BE49-F238E27FC236}">
                  <a16:creationId xmlns:a16="http://schemas.microsoft.com/office/drawing/2014/main" id="{C9E59A78-7A5C-1040-8E20-4471F28F7AB0}"/>
                </a:ext>
              </a:extLst>
            </p:cNvPr>
            <p:cNvSpPr>
              <a:spLocks noChangeShapeType="1"/>
            </p:cNvSpPr>
            <p:nvPr/>
          </p:nvSpPr>
          <p:spPr bwMode="auto">
            <a:xfrm>
              <a:off x="3885" y="1391"/>
              <a:ext cx="0" cy="22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52" name="Freeform 404">
              <a:extLst>
                <a:ext uri="{FF2B5EF4-FFF2-40B4-BE49-F238E27FC236}">
                  <a16:creationId xmlns:a16="http://schemas.microsoft.com/office/drawing/2014/main" id="{177858AE-3048-D74B-9DD2-CF5E69A25D48}"/>
                </a:ext>
              </a:extLst>
            </p:cNvPr>
            <p:cNvSpPr>
              <a:spLocks noEditPoints="1"/>
            </p:cNvSpPr>
            <p:nvPr/>
          </p:nvSpPr>
          <p:spPr bwMode="auto">
            <a:xfrm>
              <a:off x="4015" y="1973"/>
              <a:ext cx="0" cy="149"/>
            </a:xfrm>
            <a:custGeom>
              <a:avLst/>
              <a:gdLst>
                <a:gd name="T0" fmla="*/ 0 w 3"/>
                <a:gd name="T1" fmla="*/ 28 h 547"/>
                <a:gd name="T2" fmla="*/ 2 w 3"/>
                <a:gd name="T3" fmla="*/ 0 h 547"/>
                <a:gd name="T4" fmla="*/ 3 w 3"/>
                <a:gd name="T5" fmla="*/ 70 h 547"/>
                <a:gd name="T6" fmla="*/ 0 w 3"/>
                <a:gd name="T7" fmla="*/ 43 h 547"/>
                <a:gd name="T8" fmla="*/ 3 w 3"/>
                <a:gd name="T9" fmla="*/ 44 h 547"/>
                <a:gd name="T10" fmla="*/ 0 w 3"/>
                <a:gd name="T11" fmla="*/ 112 h 547"/>
                <a:gd name="T12" fmla="*/ 2 w 3"/>
                <a:gd name="T13" fmla="*/ 85 h 547"/>
                <a:gd name="T14" fmla="*/ 3 w 3"/>
                <a:gd name="T15" fmla="*/ 155 h 547"/>
                <a:gd name="T16" fmla="*/ 0 w 3"/>
                <a:gd name="T17" fmla="*/ 128 h 547"/>
                <a:gd name="T18" fmla="*/ 3 w 3"/>
                <a:gd name="T19" fmla="*/ 129 h 547"/>
                <a:gd name="T20" fmla="*/ 0 w 3"/>
                <a:gd name="T21" fmla="*/ 196 h 547"/>
                <a:gd name="T22" fmla="*/ 3 w 3"/>
                <a:gd name="T23" fmla="*/ 170 h 547"/>
                <a:gd name="T24" fmla="*/ 1 w 3"/>
                <a:gd name="T25" fmla="*/ 240 h 547"/>
                <a:gd name="T26" fmla="*/ 1 w 3"/>
                <a:gd name="T27" fmla="*/ 212 h 547"/>
                <a:gd name="T28" fmla="*/ 3 w 3"/>
                <a:gd name="T29" fmla="*/ 281 h 547"/>
                <a:gd name="T30" fmla="*/ 0 w 3"/>
                <a:gd name="T31" fmla="*/ 281 h 547"/>
                <a:gd name="T32" fmla="*/ 3 w 3"/>
                <a:gd name="T33" fmla="*/ 255 h 547"/>
                <a:gd name="T34" fmla="*/ 1 w 3"/>
                <a:gd name="T35" fmla="*/ 325 h 547"/>
                <a:gd name="T36" fmla="*/ 1 w 3"/>
                <a:gd name="T37" fmla="*/ 297 h 547"/>
                <a:gd name="T38" fmla="*/ 3 w 3"/>
                <a:gd name="T39" fmla="*/ 366 h 547"/>
                <a:gd name="T40" fmla="*/ 0 w 3"/>
                <a:gd name="T41" fmla="*/ 366 h 547"/>
                <a:gd name="T42" fmla="*/ 3 w 3"/>
                <a:gd name="T43" fmla="*/ 340 h 547"/>
                <a:gd name="T44" fmla="*/ 1 w 3"/>
                <a:gd name="T45" fmla="*/ 410 h 547"/>
                <a:gd name="T46" fmla="*/ 1 w 3"/>
                <a:gd name="T47" fmla="*/ 382 h 547"/>
                <a:gd name="T48" fmla="*/ 3 w 3"/>
                <a:gd name="T49" fmla="*/ 452 h 547"/>
                <a:gd name="T50" fmla="*/ 0 w 3"/>
                <a:gd name="T51" fmla="*/ 425 h 547"/>
                <a:gd name="T52" fmla="*/ 3 w 3"/>
                <a:gd name="T53" fmla="*/ 426 h 547"/>
                <a:gd name="T54" fmla="*/ 0 w 3"/>
                <a:gd name="T55" fmla="*/ 494 h 547"/>
                <a:gd name="T56" fmla="*/ 2 w 3"/>
                <a:gd name="T57" fmla="*/ 466 h 547"/>
                <a:gd name="T58" fmla="*/ 3 w 3"/>
                <a:gd name="T59" fmla="*/ 537 h 547"/>
                <a:gd name="T60" fmla="*/ 0 w 3"/>
                <a:gd name="T61" fmla="*/ 510 h 547"/>
                <a:gd name="T62" fmla="*/ 3 w 3"/>
                <a:gd name="T63" fmla="*/ 510 h 547"/>
                <a:gd name="T64" fmla="*/ 3 w 3"/>
                <a:gd name="T65" fmla="*/ 519 h 547"/>
                <a:gd name="T66" fmla="*/ 0 w 3"/>
                <a:gd name="T67" fmla="*/ 546 h 547"/>
                <a:gd name="T68" fmla="*/ 1 w 3"/>
                <a:gd name="T69" fmla="*/ 477 h 547"/>
                <a:gd name="T70" fmla="*/ 2 w 3"/>
                <a:gd name="T71" fmla="*/ 505 h 547"/>
                <a:gd name="T72" fmla="*/ 0 w 3"/>
                <a:gd name="T73" fmla="*/ 436 h 547"/>
                <a:gd name="T74" fmla="*/ 3 w 3"/>
                <a:gd name="T75" fmla="*/ 436 h 547"/>
                <a:gd name="T76" fmla="*/ 0 w 3"/>
                <a:gd name="T77" fmla="*/ 461 h 547"/>
                <a:gd name="T78" fmla="*/ 1 w 3"/>
                <a:gd name="T79" fmla="*/ 392 h 547"/>
                <a:gd name="T80" fmla="*/ 2 w 3"/>
                <a:gd name="T81" fmla="*/ 420 h 547"/>
                <a:gd name="T82" fmla="*/ 0 w 3"/>
                <a:gd name="T83" fmla="*/ 351 h 547"/>
                <a:gd name="T84" fmla="*/ 3 w 3"/>
                <a:gd name="T85" fmla="*/ 351 h 547"/>
                <a:gd name="T86" fmla="*/ 0 w 3"/>
                <a:gd name="T87" fmla="*/ 376 h 547"/>
                <a:gd name="T88" fmla="*/ 1 w 3"/>
                <a:gd name="T89" fmla="*/ 307 h 547"/>
                <a:gd name="T90" fmla="*/ 2 w 3"/>
                <a:gd name="T91" fmla="*/ 335 h 547"/>
                <a:gd name="T92" fmla="*/ 0 w 3"/>
                <a:gd name="T93" fmla="*/ 266 h 547"/>
                <a:gd name="T94" fmla="*/ 3 w 3"/>
                <a:gd name="T95" fmla="*/ 292 h 547"/>
                <a:gd name="T96" fmla="*/ 0 w 3"/>
                <a:gd name="T97" fmla="*/ 291 h 547"/>
                <a:gd name="T98" fmla="*/ 3 w 3"/>
                <a:gd name="T99" fmla="*/ 222 h 547"/>
                <a:gd name="T100" fmla="*/ 1 w 3"/>
                <a:gd name="T101" fmla="*/ 250 h 547"/>
                <a:gd name="T102" fmla="*/ 0 w 3"/>
                <a:gd name="T103" fmla="*/ 180 h 547"/>
                <a:gd name="T104" fmla="*/ 3 w 3"/>
                <a:gd name="T105" fmla="*/ 207 h 547"/>
                <a:gd name="T106" fmla="*/ 0 w 3"/>
                <a:gd name="T107" fmla="*/ 206 h 547"/>
                <a:gd name="T108" fmla="*/ 3 w 3"/>
                <a:gd name="T109" fmla="*/ 138 h 547"/>
                <a:gd name="T110" fmla="*/ 1 w 3"/>
                <a:gd name="T111" fmla="*/ 165 h 547"/>
                <a:gd name="T112" fmla="*/ 0 w 3"/>
                <a:gd name="T113" fmla="*/ 95 h 547"/>
                <a:gd name="T114" fmla="*/ 3 w 3"/>
                <a:gd name="T115" fmla="*/ 122 h 547"/>
                <a:gd name="T116" fmla="*/ 0 w 3"/>
                <a:gd name="T117" fmla="*/ 122 h 547"/>
                <a:gd name="T118" fmla="*/ 3 w 3"/>
                <a:gd name="T119" fmla="*/ 53 h 547"/>
                <a:gd name="T120" fmla="*/ 0 w 3"/>
                <a:gd name="T121" fmla="*/ 80 h 547"/>
                <a:gd name="T122" fmla="*/ 1 w 3"/>
                <a:gd name="T123" fmla="*/ 10 h 547"/>
                <a:gd name="T124" fmla="*/ 2 w 3"/>
                <a:gd name="T125" fmla="*/ 3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7">
                  <a:moveTo>
                    <a:pt x="3" y="1"/>
                  </a:moveTo>
                  <a:lnTo>
                    <a:pt x="3" y="26"/>
                  </a:lnTo>
                  <a:lnTo>
                    <a:pt x="3" y="27"/>
                  </a:lnTo>
                  <a:lnTo>
                    <a:pt x="3" y="28"/>
                  </a:lnTo>
                  <a:lnTo>
                    <a:pt x="2" y="28"/>
                  </a:lnTo>
                  <a:lnTo>
                    <a:pt x="1" y="28"/>
                  </a:lnTo>
                  <a:lnTo>
                    <a:pt x="1" y="28"/>
                  </a:lnTo>
                  <a:lnTo>
                    <a:pt x="0" y="28"/>
                  </a:lnTo>
                  <a:lnTo>
                    <a:pt x="0" y="27"/>
                  </a:lnTo>
                  <a:lnTo>
                    <a:pt x="0" y="26"/>
                  </a:lnTo>
                  <a:lnTo>
                    <a:pt x="0" y="1"/>
                  </a:lnTo>
                  <a:lnTo>
                    <a:pt x="0" y="1"/>
                  </a:lnTo>
                  <a:lnTo>
                    <a:pt x="0" y="0"/>
                  </a:lnTo>
                  <a:lnTo>
                    <a:pt x="1" y="0"/>
                  </a:lnTo>
                  <a:lnTo>
                    <a:pt x="1" y="0"/>
                  </a:lnTo>
                  <a:lnTo>
                    <a:pt x="2" y="0"/>
                  </a:lnTo>
                  <a:lnTo>
                    <a:pt x="3" y="0"/>
                  </a:lnTo>
                  <a:lnTo>
                    <a:pt x="3" y="1"/>
                  </a:lnTo>
                  <a:lnTo>
                    <a:pt x="3" y="1"/>
                  </a:lnTo>
                  <a:lnTo>
                    <a:pt x="3" y="1"/>
                  </a:lnTo>
                  <a:close/>
                  <a:moveTo>
                    <a:pt x="3" y="44"/>
                  </a:moveTo>
                  <a:lnTo>
                    <a:pt x="3" y="69"/>
                  </a:lnTo>
                  <a:lnTo>
                    <a:pt x="3" y="69"/>
                  </a:lnTo>
                  <a:lnTo>
                    <a:pt x="3" y="70"/>
                  </a:lnTo>
                  <a:lnTo>
                    <a:pt x="2" y="70"/>
                  </a:lnTo>
                  <a:lnTo>
                    <a:pt x="1" y="71"/>
                  </a:lnTo>
                  <a:lnTo>
                    <a:pt x="1" y="70"/>
                  </a:lnTo>
                  <a:lnTo>
                    <a:pt x="0" y="70"/>
                  </a:lnTo>
                  <a:lnTo>
                    <a:pt x="0" y="69"/>
                  </a:lnTo>
                  <a:lnTo>
                    <a:pt x="0" y="69"/>
                  </a:lnTo>
                  <a:lnTo>
                    <a:pt x="0" y="44"/>
                  </a:lnTo>
                  <a:lnTo>
                    <a:pt x="0" y="43"/>
                  </a:lnTo>
                  <a:lnTo>
                    <a:pt x="0" y="43"/>
                  </a:lnTo>
                  <a:lnTo>
                    <a:pt x="1" y="42"/>
                  </a:lnTo>
                  <a:lnTo>
                    <a:pt x="1" y="42"/>
                  </a:lnTo>
                  <a:lnTo>
                    <a:pt x="2" y="42"/>
                  </a:lnTo>
                  <a:lnTo>
                    <a:pt x="3" y="43"/>
                  </a:lnTo>
                  <a:lnTo>
                    <a:pt x="3" y="43"/>
                  </a:lnTo>
                  <a:lnTo>
                    <a:pt x="3" y="44"/>
                  </a:lnTo>
                  <a:lnTo>
                    <a:pt x="3" y="44"/>
                  </a:lnTo>
                  <a:close/>
                  <a:moveTo>
                    <a:pt x="3" y="86"/>
                  </a:moveTo>
                  <a:lnTo>
                    <a:pt x="3" y="111"/>
                  </a:lnTo>
                  <a:lnTo>
                    <a:pt x="3" y="112"/>
                  </a:lnTo>
                  <a:lnTo>
                    <a:pt x="3" y="112"/>
                  </a:lnTo>
                  <a:lnTo>
                    <a:pt x="2" y="113"/>
                  </a:lnTo>
                  <a:lnTo>
                    <a:pt x="1" y="113"/>
                  </a:lnTo>
                  <a:lnTo>
                    <a:pt x="1" y="113"/>
                  </a:lnTo>
                  <a:lnTo>
                    <a:pt x="0" y="112"/>
                  </a:lnTo>
                  <a:lnTo>
                    <a:pt x="0" y="112"/>
                  </a:lnTo>
                  <a:lnTo>
                    <a:pt x="0" y="111"/>
                  </a:lnTo>
                  <a:lnTo>
                    <a:pt x="0" y="86"/>
                  </a:lnTo>
                  <a:lnTo>
                    <a:pt x="0" y="86"/>
                  </a:lnTo>
                  <a:lnTo>
                    <a:pt x="0" y="85"/>
                  </a:lnTo>
                  <a:lnTo>
                    <a:pt x="1" y="85"/>
                  </a:lnTo>
                  <a:lnTo>
                    <a:pt x="1" y="85"/>
                  </a:lnTo>
                  <a:lnTo>
                    <a:pt x="2" y="85"/>
                  </a:lnTo>
                  <a:lnTo>
                    <a:pt x="3" y="85"/>
                  </a:lnTo>
                  <a:lnTo>
                    <a:pt x="3" y="86"/>
                  </a:lnTo>
                  <a:lnTo>
                    <a:pt x="3" y="86"/>
                  </a:lnTo>
                  <a:lnTo>
                    <a:pt x="3" y="86"/>
                  </a:lnTo>
                  <a:close/>
                  <a:moveTo>
                    <a:pt x="3" y="129"/>
                  </a:moveTo>
                  <a:lnTo>
                    <a:pt x="3" y="154"/>
                  </a:lnTo>
                  <a:lnTo>
                    <a:pt x="3" y="154"/>
                  </a:lnTo>
                  <a:lnTo>
                    <a:pt x="3" y="155"/>
                  </a:lnTo>
                  <a:lnTo>
                    <a:pt x="2" y="155"/>
                  </a:lnTo>
                  <a:lnTo>
                    <a:pt x="1" y="155"/>
                  </a:lnTo>
                  <a:lnTo>
                    <a:pt x="1" y="155"/>
                  </a:lnTo>
                  <a:lnTo>
                    <a:pt x="0" y="155"/>
                  </a:lnTo>
                  <a:lnTo>
                    <a:pt x="0" y="154"/>
                  </a:lnTo>
                  <a:lnTo>
                    <a:pt x="0" y="154"/>
                  </a:lnTo>
                  <a:lnTo>
                    <a:pt x="0" y="129"/>
                  </a:lnTo>
                  <a:lnTo>
                    <a:pt x="0" y="128"/>
                  </a:lnTo>
                  <a:lnTo>
                    <a:pt x="0" y="127"/>
                  </a:lnTo>
                  <a:lnTo>
                    <a:pt x="1" y="127"/>
                  </a:lnTo>
                  <a:lnTo>
                    <a:pt x="1" y="127"/>
                  </a:lnTo>
                  <a:lnTo>
                    <a:pt x="2" y="127"/>
                  </a:lnTo>
                  <a:lnTo>
                    <a:pt x="3" y="127"/>
                  </a:lnTo>
                  <a:lnTo>
                    <a:pt x="3" y="128"/>
                  </a:lnTo>
                  <a:lnTo>
                    <a:pt x="3" y="129"/>
                  </a:lnTo>
                  <a:lnTo>
                    <a:pt x="3" y="129"/>
                  </a:lnTo>
                  <a:close/>
                  <a:moveTo>
                    <a:pt x="3" y="171"/>
                  </a:moveTo>
                  <a:lnTo>
                    <a:pt x="3" y="196"/>
                  </a:lnTo>
                  <a:lnTo>
                    <a:pt x="3" y="197"/>
                  </a:lnTo>
                  <a:lnTo>
                    <a:pt x="3" y="197"/>
                  </a:lnTo>
                  <a:lnTo>
                    <a:pt x="1" y="198"/>
                  </a:lnTo>
                  <a:lnTo>
                    <a:pt x="0" y="197"/>
                  </a:lnTo>
                  <a:lnTo>
                    <a:pt x="0" y="197"/>
                  </a:lnTo>
                  <a:lnTo>
                    <a:pt x="0" y="196"/>
                  </a:lnTo>
                  <a:lnTo>
                    <a:pt x="0" y="171"/>
                  </a:lnTo>
                  <a:lnTo>
                    <a:pt x="0" y="170"/>
                  </a:lnTo>
                  <a:lnTo>
                    <a:pt x="0" y="170"/>
                  </a:lnTo>
                  <a:lnTo>
                    <a:pt x="1" y="169"/>
                  </a:lnTo>
                  <a:lnTo>
                    <a:pt x="1" y="169"/>
                  </a:lnTo>
                  <a:lnTo>
                    <a:pt x="2" y="169"/>
                  </a:lnTo>
                  <a:lnTo>
                    <a:pt x="3" y="170"/>
                  </a:lnTo>
                  <a:lnTo>
                    <a:pt x="3" y="170"/>
                  </a:lnTo>
                  <a:lnTo>
                    <a:pt x="3" y="171"/>
                  </a:lnTo>
                  <a:lnTo>
                    <a:pt x="3" y="171"/>
                  </a:lnTo>
                  <a:close/>
                  <a:moveTo>
                    <a:pt x="3" y="214"/>
                  </a:moveTo>
                  <a:lnTo>
                    <a:pt x="3" y="239"/>
                  </a:lnTo>
                  <a:lnTo>
                    <a:pt x="3" y="239"/>
                  </a:lnTo>
                  <a:lnTo>
                    <a:pt x="3" y="240"/>
                  </a:lnTo>
                  <a:lnTo>
                    <a:pt x="2" y="240"/>
                  </a:lnTo>
                  <a:lnTo>
                    <a:pt x="1" y="240"/>
                  </a:lnTo>
                  <a:lnTo>
                    <a:pt x="1" y="240"/>
                  </a:lnTo>
                  <a:lnTo>
                    <a:pt x="0" y="240"/>
                  </a:lnTo>
                  <a:lnTo>
                    <a:pt x="0" y="239"/>
                  </a:lnTo>
                  <a:lnTo>
                    <a:pt x="0" y="239"/>
                  </a:lnTo>
                  <a:lnTo>
                    <a:pt x="0" y="214"/>
                  </a:lnTo>
                  <a:lnTo>
                    <a:pt x="0" y="213"/>
                  </a:lnTo>
                  <a:lnTo>
                    <a:pt x="0" y="212"/>
                  </a:lnTo>
                  <a:lnTo>
                    <a:pt x="1" y="212"/>
                  </a:lnTo>
                  <a:lnTo>
                    <a:pt x="1" y="212"/>
                  </a:lnTo>
                  <a:lnTo>
                    <a:pt x="2" y="212"/>
                  </a:lnTo>
                  <a:lnTo>
                    <a:pt x="3" y="212"/>
                  </a:lnTo>
                  <a:lnTo>
                    <a:pt x="3" y="213"/>
                  </a:lnTo>
                  <a:lnTo>
                    <a:pt x="3" y="214"/>
                  </a:lnTo>
                  <a:lnTo>
                    <a:pt x="3" y="214"/>
                  </a:lnTo>
                  <a:close/>
                  <a:moveTo>
                    <a:pt x="3" y="256"/>
                  </a:moveTo>
                  <a:lnTo>
                    <a:pt x="3" y="281"/>
                  </a:lnTo>
                  <a:lnTo>
                    <a:pt x="3" y="281"/>
                  </a:lnTo>
                  <a:lnTo>
                    <a:pt x="3" y="282"/>
                  </a:lnTo>
                  <a:lnTo>
                    <a:pt x="2" y="282"/>
                  </a:lnTo>
                  <a:lnTo>
                    <a:pt x="1" y="283"/>
                  </a:lnTo>
                  <a:lnTo>
                    <a:pt x="1" y="282"/>
                  </a:lnTo>
                  <a:lnTo>
                    <a:pt x="0" y="282"/>
                  </a:lnTo>
                  <a:lnTo>
                    <a:pt x="0" y="281"/>
                  </a:lnTo>
                  <a:lnTo>
                    <a:pt x="0" y="281"/>
                  </a:lnTo>
                  <a:lnTo>
                    <a:pt x="0" y="256"/>
                  </a:lnTo>
                  <a:lnTo>
                    <a:pt x="0" y="255"/>
                  </a:lnTo>
                  <a:lnTo>
                    <a:pt x="0" y="255"/>
                  </a:lnTo>
                  <a:lnTo>
                    <a:pt x="1" y="254"/>
                  </a:lnTo>
                  <a:lnTo>
                    <a:pt x="1" y="254"/>
                  </a:lnTo>
                  <a:lnTo>
                    <a:pt x="2" y="254"/>
                  </a:lnTo>
                  <a:lnTo>
                    <a:pt x="3" y="255"/>
                  </a:lnTo>
                  <a:lnTo>
                    <a:pt x="3" y="255"/>
                  </a:lnTo>
                  <a:lnTo>
                    <a:pt x="3" y="256"/>
                  </a:lnTo>
                  <a:lnTo>
                    <a:pt x="3" y="256"/>
                  </a:lnTo>
                  <a:close/>
                  <a:moveTo>
                    <a:pt x="3" y="298"/>
                  </a:moveTo>
                  <a:lnTo>
                    <a:pt x="3" y="323"/>
                  </a:lnTo>
                  <a:lnTo>
                    <a:pt x="3" y="324"/>
                  </a:lnTo>
                  <a:lnTo>
                    <a:pt x="3" y="324"/>
                  </a:lnTo>
                  <a:lnTo>
                    <a:pt x="2" y="325"/>
                  </a:lnTo>
                  <a:lnTo>
                    <a:pt x="1" y="325"/>
                  </a:lnTo>
                  <a:lnTo>
                    <a:pt x="1" y="325"/>
                  </a:lnTo>
                  <a:lnTo>
                    <a:pt x="0" y="324"/>
                  </a:lnTo>
                  <a:lnTo>
                    <a:pt x="0" y="324"/>
                  </a:lnTo>
                  <a:lnTo>
                    <a:pt x="0" y="323"/>
                  </a:lnTo>
                  <a:lnTo>
                    <a:pt x="0" y="298"/>
                  </a:lnTo>
                  <a:lnTo>
                    <a:pt x="0" y="298"/>
                  </a:lnTo>
                  <a:lnTo>
                    <a:pt x="0" y="297"/>
                  </a:lnTo>
                  <a:lnTo>
                    <a:pt x="1" y="297"/>
                  </a:lnTo>
                  <a:lnTo>
                    <a:pt x="1" y="297"/>
                  </a:lnTo>
                  <a:lnTo>
                    <a:pt x="2" y="297"/>
                  </a:lnTo>
                  <a:lnTo>
                    <a:pt x="3" y="297"/>
                  </a:lnTo>
                  <a:lnTo>
                    <a:pt x="3" y="298"/>
                  </a:lnTo>
                  <a:lnTo>
                    <a:pt x="3" y="298"/>
                  </a:lnTo>
                  <a:lnTo>
                    <a:pt x="3" y="298"/>
                  </a:lnTo>
                  <a:close/>
                  <a:moveTo>
                    <a:pt x="3" y="341"/>
                  </a:moveTo>
                  <a:lnTo>
                    <a:pt x="3" y="366"/>
                  </a:lnTo>
                  <a:lnTo>
                    <a:pt x="3" y="366"/>
                  </a:lnTo>
                  <a:lnTo>
                    <a:pt x="3" y="367"/>
                  </a:lnTo>
                  <a:lnTo>
                    <a:pt x="2" y="367"/>
                  </a:lnTo>
                  <a:lnTo>
                    <a:pt x="1" y="367"/>
                  </a:lnTo>
                  <a:lnTo>
                    <a:pt x="1" y="367"/>
                  </a:lnTo>
                  <a:lnTo>
                    <a:pt x="0" y="367"/>
                  </a:lnTo>
                  <a:lnTo>
                    <a:pt x="0" y="366"/>
                  </a:lnTo>
                  <a:lnTo>
                    <a:pt x="0" y="366"/>
                  </a:lnTo>
                  <a:lnTo>
                    <a:pt x="0" y="341"/>
                  </a:lnTo>
                  <a:lnTo>
                    <a:pt x="0" y="340"/>
                  </a:lnTo>
                  <a:lnTo>
                    <a:pt x="0" y="339"/>
                  </a:lnTo>
                  <a:lnTo>
                    <a:pt x="1" y="339"/>
                  </a:lnTo>
                  <a:lnTo>
                    <a:pt x="1" y="339"/>
                  </a:lnTo>
                  <a:lnTo>
                    <a:pt x="2" y="339"/>
                  </a:lnTo>
                  <a:lnTo>
                    <a:pt x="3" y="339"/>
                  </a:lnTo>
                  <a:lnTo>
                    <a:pt x="3" y="340"/>
                  </a:lnTo>
                  <a:lnTo>
                    <a:pt x="3" y="341"/>
                  </a:lnTo>
                  <a:lnTo>
                    <a:pt x="3" y="341"/>
                  </a:lnTo>
                  <a:close/>
                  <a:moveTo>
                    <a:pt x="3" y="383"/>
                  </a:moveTo>
                  <a:lnTo>
                    <a:pt x="3" y="408"/>
                  </a:lnTo>
                  <a:lnTo>
                    <a:pt x="3" y="409"/>
                  </a:lnTo>
                  <a:lnTo>
                    <a:pt x="3" y="409"/>
                  </a:lnTo>
                  <a:lnTo>
                    <a:pt x="2" y="410"/>
                  </a:lnTo>
                  <a:lnTo>
                    <a:pt x="1" y="410"/>
                  </a:lnTo>
                  <a:lnTo>
                    <a:pt x="1" y="410"/>
                  </a:lnTo>
                  <a:lnTo>
                    <a:pt x="0" y="409"/>
                  </a:lnTo>
                  <a:lnTo>
                    <a:pt x="0" y="409"/>
                  </a:lnTo>
                  <a:lnTo>
                    <a:pt x="0" y="408"/>
                  </a:lnTo>
                  <a:lnTo>
                    <a:pt x="0" y="383"/>
                  </a:lnTo>
                  <a:lnTo>
                    <a:pt x="0" y="382"/>
                  </a:lnTo>
                  <a:lnTo>
                    <a:pt x="0" y="382"/>
                  </a:lnTo>
                  <a:lnTo>
                    <a:pt x="1" y="382"/>
                  </a:lnTo>
                  <a:lnTo>
                    <a:pt x="3" y="382"/>
                  </a:lnTo>
                  <a:lnTo>
                    <a:pt x="3" y="382"/>
                  </a:lnTo>
                  <a:lnTo>
                    <a:pt x="3" y="383"/>
                  </a:lnTo>
                  <a:lnTo>
                    <a:pt x="3" y="383"/>
                  </a:lnTo>
                  <a:close/>
                  <a:moveTo>
                    <a:pt x="3" y="426"/>
                  </a:moveTo>
                  <a:lnTo>
                    <a:pt x="3" y="451"/>
                  </a:lnTo>
                  <a:lnTo>
                    <a:pt x="3" y="451"/>
                  </a:lnTo>
                  <a:lnTo>
                    <a:pt x="3" y="452"/>
                  </a:lnTo>
                  <a:lnTo>
                    <a:pt x="2" y="452"/>
                  </a:lnTo>
                  <a:lnTo>
                    <a:pt x="1" y="452"/>
                  </a:lnTo>
                  <a:lnTo>
                    <a:pt x="1" y="452"/>
                  </a:lnTo>
                  <a:lnTo>
                    <a:pt x="0" y="452"/>
                  </a:lnTo>
                  <a:lnTo>
                    <a:pt x="0" y="451"/>
                  </a:lnTo>
                  <a:lnTo>
                    <a:pt x="0" y="451"/>
                  </a:lnTo>
                  <a:lnTo>
                    <a:pt x="0" y="426"/>
                  </a:lnTo>
                  <a:lnTo>
                    <a:pt x="0" y="425"/>
                  </a:lnTo>
                  <a:lnTo>
                    <a:pt x="0" y="424"/>
                  </a:lnTo>
                  <a:lnTo>
                    <a:pt x="1" y="424"/>
                  </a:lnTo>
                  <a:lnTo>
                    <a:pt x="1" y="424"/>
                  </a:lnTo>
                  <a:lnTo>
                    <a:pt x="2" y="424"/>
                  </a:lnTo>
                  <a:lnTo>
                    <a:pt x="3" y="424"/>
                  </a:lnTo>
                  <a:lnTo>
                    <a:pt x="3" y="425"/>
                  </a:lnTo>
                  <a:lnTo>
                    <a:pt x="3" y="426"/>
                  </a:lnTo>
                  <a:lnTo>
                    <a:pt x="3" y="426"/>
                  </a:lnTo>
                  <a:close/>
                  <a:moveTo>
                    <a:pt x="3" y="468"/>
                  </a:moveTo>
                  <a:lnTo>
                    <a:pt x="3" y="493"/>
                  </a:lnTo>
                  <a:lnTo>
                    <a:pt x="3" y="493"/>
                  </a:lnTo>
                  <a:lnTo>
                    <a:pt x="3" y="494"/>
                  </a:lnTo>
                  <a:lnTo>
                    <a:pt x="2" y="494"/>
                  </a:lnTo>
                  <a:lnTo>
                    <a:pt x="1" y="495"/>
                  </a:lnTo>
                  <a:lnTo>
                    <a:pt x="1" y="494"/>
                  </a:lnTo>
                  <a:lnTo>
                    <a:pt x="0" y="494"/>
                  </a:lnTo>
                  <a:lnTo>
                    <a:pt x="0" y="493"/>
                  </a:lnTo>
                  <a:lnTo>
                    <a:pt x="0" y="493"/>
                  </a:lnTo>
                  <a:lnTo>
                    <a:pt x="0" y="468"/>
                  </a:lnTo>
                  <a:lnTo>
                    <a:pt x="0" y="467"/>
                  </a:lnTo>
                  <a:lnTo>
                    <a:pt x="0" y="467"/>
                  </a:lnTo>
                  <a:lnTo>
                    <a:pt x="1" y="466"/>
                  </a:lnTo>
                  <a:lnTo>
                    <a:pt x="1" y="466"/>
                  </a:lnTo>
                  <a:lnTo>
                    <a:pt x="2" y="466"/>
                  </a:lnTo>
                  <a:lnTo>
                    <a:pt x="3" y="467"/>
                  </a:lnTo>
                  <a:lnTo>
                    <a:pt x="3" y="467"/>
                  </a:lnTo>
                  <a:lnTo>
                    <a:pt x="3" y="468"/>
                  </a:lnTo>
                  <a:lnTo>
                    <a:pt x="3" y="468"/>
                  </a:lnTo>
                  <a:close/>
                  <a:moveTo>
                    <a:pt x="3" y="510"/>
                  </a:moveTo>
                  <a:lnTo>
                    <a:pt x="3" y="535"/>
                  </a:lnTo>
                  <a:lnTo>
                    <a:pt x="3" y="536"/>
                  </a:lnTo>
                  <a:lnTo>
                    <a:pt x="3" y="537"/>
                  </a:lnTo>
                  <a:lnTo>
                    <a:pt x="2" y="537"/>
                  </a:lnTo>
                  <a:lnTo>
                    <a:pt x="1" y="537"/>
                  </a:lnTo>
                  <a:lnTo>
                    <a:pt x="1" y="537"/>
                  </a:lnTo>
                  <a:lnTo>
                    <a:pt x="0" y="537"/>
                  </a:lnTo>
                  <a:lnTo>
                    <a:pt x="0" y="536"/>
                  </a:lnTo>
                  <a:lnTo>
                    <a:pt x="0" y="535"/>
                  </a:lnTo>
                  <a:lnTo>
                    <a:pt x="0" y="510"/>
                  </a:lnTo>
                  <a:lnTo>
                    <a:pt x="0" y="510"/>
                  </a:lnTo>
                  <a:lnTo>
                    <a:pt x="0" y="509"/>
                  </a:lnTo>
                  <a:lnTo>
                    <a:pt x="1" y="509"/>
                  </a:lnTo>
                  <a:lnTo>
                    <a:pt x="1" y="509"/>
                  </a:lnTo>
                  <a:lnTo>
                    <a:pt x="2" y="509"/>
                  </a:lnTo>
                  <a:lnTo>
                    <a:pt x="3" y="509"/>
                  </a:lnTo>
                  <a:lnTo>
                    <a:pt x="3" y="510"/>
                  </a:lnTo>
                  <a:lnTo>
                    <a:pt x="3" y="510"/>
                  </a:lnTo>
                  <a:lnTo>
                    <a:pt x="3" y="510"/>
                  </a:lnTo>
                  <a:close/>
                  <a:moveTo>
                    <a:pt x="0" y="546"/>
                  </a:moveTo>
                  <a:lnTo>
                    <a:pt x="0" y="521"/>
                  </a:lnTo>
                  <a:lnTo>
                    <a:pt x="0" y="520"/>
                  </a:lnTo>
                  <a:lnTo>
                    <a:pt x="0" y="519"/>
                  </a:lnTo>
                  <a:lnTo>
                    <a:pt x="1" y="519"/>
                  </a:lnTo>
                  <a:lnTo>
                    <a:pt x="1" y="519"/>
                  </a:lnTo>
                  <a:lnTo>
                    <a:pt x="2" y="519"/>
                  </a:lnTo>
                  <a:lnTo>
                    <a:pt x="3" y="519"/>
                  </a:lnTo>
                  <a:lnTo>
                    <a:pt x="3" y="520"/>
                  </a:lnTo>
                  <a:lnTo>
                    <a:pt x="3" y="521"/>
                  </a:lnTo>
                  <a:lnTo>
                    <a:pt x="3" y="546"/>
                  </a:lnTo>
                  <a:lnTo>
                    <a:pt x="3" y="546"/>
                  </a:lnTo>
                  <a:lnTo>
                    <a:pt x="3" y="547"/>
                  </a:lnTo>
                  <a:lnTo>
                    <a:pt x="1" y="547"/>
                  </a:lnTo>
                  <a:lnTo>
                    <a:pt x="0" y="547"/>
                  </a:lnTo>
                  <a:lnTo>
                    <a:pt x="0" y="546"/>
                  </a:lnTo>
                  <a:lnTo>
                    <a:pt x="0" y="546"/>
                  </a:lnTo>
                  <a:lnTo>
                    <a:pt x="0" y="546"/>
                  </a:lnTo>
                  <a:close/>
                  <a:moveTo>
                    <a:pt x="0" y="503"/>
                  </a:moveTo>
                  <a:lnTo>
                    <a:pt x="0" y="478"/>
                  </a:lnTo>
                  <a:lnTo>
                    <a:pt x="0" y="477"/>
                  </a:lnTo>
                  <a:lnTo>
                    <a:pt x="0" y="477"/>
                  </a:lnTo>
                  <a:lnTo>
                    <a:pt x="1" y="477"/>
                  </a:lnTo>
                  <a:lnTo>
                    <a:pt x="1" y="477"/>
                  </a:lnTo>
                  <a:lnTo>
                    <a:pt x="2" y="477"/>
                  </a:lnTo>
                  <a:lnTo>
                    <a:pt x="3" y="477"/>
                  </a:lnTo>
                  <a:lnTo>
                    <a:pt x="3" y="477"/>
                  </a:lnTo>
                  <a:lnTo>
                    <a:pt x="3" y="478"/>
                  </a:lnTo>
                  <a:lnTo>
                    <a:pt x="3" y="503"/>
                  </a:lnTo>
                  <a:lnTo>
                    <a:pt x="3" y="504"/>
                  </a:lnTo>
                  <a:lnTo>
                    <a:pt x="3" y="504"/>
                  </a:lnTo>
                  <a:lnTo>
                    <a:pt x="2" y="505"/>
                  </a:lnTo>
                  <a:lnTo>
                    <a:pt x="1" y="505"/>
                  </a:lnTo>
                  <a:lnTo>
                    <a:pt x="1" y="505"/>
                  </a:lnTo>
                  <a:lnTo>
                    <a:pt x="0" y="504"/>
                  </a:lnTo>
                  <a:lnTo>
                    <a:pt x="0" y="504"/>
                  </a:lnTo>
                  <a:lnTo>
                    <a:pt x="0" y="503"/>
                  </a:lnTo>
                  <a:lnTo>
                    <a:pt x="0" y="503"/>
                  </a:lnTo>
                  <a:close/>
                  <a:moveTo>
                    <a:pt x="0" y="461"/>
                  </a:moveTo>
                  <a:lnTo>
                    <a:pt x="0" y="436"/>
                  </a:lnTo>
                  <a:lnTo>
                    <a:pt x="0" y="435"/>
                  </a:lnTo>
                  <a:lnTo>
                    <a:pt x="0" y="435"/>
                  </a:lnTo>
                  <a:lnTo>
                    <a:pt x="1" y="434"/>
                  </a:lnTo>
                  <a:lnTo>
                    <a:pt x="1" y="434"/>
                  </a:lnTo>
                  <a:lnTo>
                    <a:pt x="2" y="434"/>
                  </a:lnTo>
                  <a:lnTo>
                    <a:pt x="3" y="435"/>
                  </a:lnTo>
                  <a:lnTo>
                    <a:pt x="3" y="435"/>
                  </a:lnTo>
                  <a:lnTo>
                    <a:pt x="3" y="436"/>
                  </a:lnTo>
                  <a:lnTo>
                    <a:pt x="3" y="461"/>
                  </a:lnTo>
                  <a:lnTo>
                    <a:pt x="3" y="461"/>
                  </a:lnTo>
                  <a:lnTo>
                    <a:pt x="3" y="462"/>
                  </a:lnTo>
                  <a:lnTo>
                    <a:pt x="2" y="462"/>
                  </a:lnTo>
                  <a:lnTo>
                    <a:pt x="1" y="462"/>
                  </a:lnTo>
                  <a:lnTo>
                    <a:pt x="1" y="462"/>
                  </a:lnTo>
                  <a:lnTo>
                    <a:pt x="0" y="462"/>
                  </a:lnTo>
                  <a:lnTo>
                    <a:pt x="0" y="461"/>
                  </a:lnTo>
                  <a:lnTo>
                    <a:pt x="0" y="461"/>
                  </a:lnTo>
                  <a:lnTo>
                    <a:pt x="0" y="461"/>
                  </a:lnTo>
                  <a:close/>
                  <a:moveTo>
                    <a:pt x="0" y="418"/>
                  </a:moveTo>
                  <a:lnTo>
                    <a:pt x="0" y="393"/>
                  </a:lnTo>
                  <a:lnTo>
                    <a:pt x="0" y="393"/>
                  </a:lnTo>
                  <a:lnTo>
                    <a:pt x="0" y="392"/>
                  </a:lnTo>
                  <a:lnTo>
                    <a:pt x="1" y="392"/>
                  </a:lnTo>
                  <a:lnTo>
                    <a:pt x="1" y="392"/>
                  </a:lnTo>
                  <a:lnTo>
                    <a:pt x="2" y="392"/>
                  </a:lnTo>
                  <a:lnTo>
                    <a:pt x="3" y="392"/>
                  </a:lnTo>
                  <a:lnTo>
                    <a:pt x="3" y="393"/>
                  </a:lnTo>
                  <a:lnTo>
                    <a:pt x="3" y="393"/>
                  </a:lnTo>
                  <a:lnTo>
                    <a:pt x="3" y="418"/>
                  </a:lnTo>
                  <a:lnTo>
                    <a:pt x="3" y="419"/>
                  </a:lnTo>
                  <a:lnTo>
                    <a:pt x="3" y="420"/>
                  </a:lnTo>
                  <a:lnTo>
                    <a:pt x="2" y="420"/>
                  </a:lnTo>
                  <a:lnTo>
                    <a:pt x="1" y="420"/>
                  </a:lnTo>
                  <a:lnTo>
                    <a:pt x="1" y="420"/>
                  </a:lnTo>
                  <a:lnTo>
                    <a:pt x="0" y="420"/>
                  </a:lnTo>
                  <a:lnTo>
                    <a:pt x="0" y="419"/>
                  </a:lnTo>
                  <a:lnTo>
                    <a:pt x="0" y="418"/>
                  </a:lnTo>
                  <a:lnTo>
                    <a:pt x="0" y="418"/>
                  </a:lnTo>
                  <a:close/>
                  <a:moveTo>
                    <a:pt x="0" y="376"/>
                  </a:moveTo>
                  <a:lnTo>
                    <a:pt x="0" y="351"/>
                  </a:lnTo>
                  <a:lnTo>
                    <a:pt x="0" y="350"/>
                  </a:lnTo>
                  <a:lnTo>
                    <a:pt x="0" y="350"/>
                  </a:lnTo>
                  <a:lnTo>
                    <a:pt x="1" y="349"/>
                  </a:lnTo>
                  <a:lnTo>
                    <a:pt x="1" y="349"/>
                  </a:lnTo>
                  <a:lnTo>
                    <a:pt x="2" y="349"/>
                  </a:lnTo>
                  <a:lnTo>
                    <a:pt x="3" y="350"/>
                  </a:lnTo>
                  <a:lnTo>
                    <a:pt x="3" y="350"/>
                  </a:lnTo>
                  <a:lnTo>
                    <a:pt x="3" y="351"/>
                  </a:lnTo>
                  <a:lnTo>
                    <a:pt x="3" y="376"/>
                  </a:lnTo>
                  <a:lnTo>
                    <a:pt x="3" y="376"/>
                  </a:lnTo>
                  <a:lnTo>
                    <a:pt x="3" y="377"/>
                  </a:lnTo>
                  <a:lnTo>
                    <a:pt x="2" y="377"/>
                  </a:lnTo>
                  <a:lnTo>
                    <a:pt x="1" y="378"/>
                  </a:lnTo>
                  <a:lnTo>
                    <a:pt x="1" y="377"/>
                  </a:lnTo>
                  <a:lnTo>
                    <a:pt x="0" y="377"/>
                  </a:lnTo>
                  <a:lnTo>
                    <a:pt x="0" y="376"/>
                  </a:lnTo>
                  <a:lnTo>
                    <a:pt x="0" y="376"/>
                  </a:lnTo>
                  <a:lnTo>
                    <a:pt x="0" y="376"/>
                  </a:lnTo>
                  <a:close/>
                  <a:moveTo>
                    <a:pt x="0" y="334"/>
                  </a:moveTo>
                  <a:lnTo>
                    <a:pt x="0" y="309"/>
                  </a:lnTo>
                  <a:lnTo>
                    <a:pt x="0" y="308"/>
                  </a:lnTo>
                  <a:lnTo>
                    <a:pt x="0" y="307"/>
                  </a:lnTo>
                  <a:lnTo>
                    <a:pt x="1" y="307"/>
                  </a:lnTo>
                  <a:lnTo>
                    <a:pt x="1" y="307"/>
                  </a:lnTo>
                  <a:lnTo>
                    <a:pt x="2" y="307"/>
                  </a:lnTo>
                  <a:lnTo>
                    <a:pt x="3" y="307"/>
                  </a:lnTo>
                  <a:lnTo>
                    <a:pt x="3" y="308"/>
                  </a:lnTo>
                  <a:lnTo>
                    <a:pt x="3" y="309"/>
                  </a:lnTo>
                  <a:lnTo>
                    <a:pt x="3" y="334"/>
                  </a:lnTo>
                  <a:lnTo>
                    <a:pt x="3" y="334"/>
                  </a:lnTo>
                  <a:lnTo>
                    <a:pt x="3" y="335"/>
                  </a:lnTo>
                  <a:lnTo>
                    <a:pt x="2" y="335"/>
                  </a:lnTo>
                  <a:lnTo>
                    <a:pt x="1" y="335"/>
                  </a:lnTo>
                  <a:lnTo>
                    <a:pt x="1" y="335"/>
                  </a:lnTo>
                  <a:lnTo>
                    <a:pt x="0" y="335"/>
                  </a:lnTo>
                  <a:lnTo>
                    <a:pt x="0" y="334"/>
                  </a:lnTo>
                  <a:lnTo>
                    <a:pt x="0" y="334"/>
                  </a:lnTo>
                  <a:lnTo>
                    <a:pt x="0" y="334"/>
                  </a:lnTo>
                  <a:close/>
                  <a:moveTo>
                    <a:pt x="0" y="291"/>
                  </a:moveTo>
                  <a:lnTo>
                    <a:pt x="0" y="266"/>
                  </a:lnTo>
                  <a:lnTo>
                    <a:pt x="0" y="265"/>
                  </a:lnTo>
                  <a:lnTo>
                    <a:pt x="0" y="265"/>
                  </a:lnTo>
                  <a:lnTo>
                    <a:pt x="1" y="265"/>
                  </a:lnTo>
                  <a:lnTo>
                    <a:pt x="3" y="265"/>
                  </a:lnTo>
                  <a:lnTo>
                    <a:pt x="3" y="265"/>
                  </a:lnTo>
                  <a:lnTo>
                    <a:pt x="3" y="266"/>
                  </a:lnTo>
                  <a:lnTo>
                    <a:pt x="3" y="291"/>
                  </a:lnTo>
                  <a:lnTo>
                    <a:pt x="3" y="292"/>
                  </a:lnTo>
                  <a:lnTo>
                    <a:pt x="3" y="292"/>
                  </a:lnTo>
                  <a:lnTo>
                    <a:pt x="2" y="293"/>
                  </a:lnTo>
                  <a:lnTo>
                    <a:pt x="1" y="293"/>
                  </a:lnTo>
                  <a:lnTo>
                    <a:pt x="1" y="293"/>
                  </a:lnTo>
                  <a:lnTo>
                    <a:pt x="0" y="292"/>
                  </a:lnTo>
                  <a:lnTo>
                    <a:pt x="0" y="292"/>
                  </a:lnTo>
                  <a:lnTo>
                    <a:pt x="0" y="291"/>
                  </a:lnTo>
                  <a:lnTo>
                    <a:pt x="0" y="291"/>
                  </a:lnTo>
                  <a:close/>
                  <a:moveTo>
                    <a:pt x="0" y="249"/>
                  </a:moveTo>
                  <a:lnTo>
                    <a:pt x="0" y="224"/>
                  </a:lnTo>
                  <a:lnTo>
                    <a:pt x="0" y="223"/>
                  </a:lnTo>
                  <a:lnTo>
                    <a:pt x="0" y="222"/>
                  </a:lnTo>
                  <a:lnTo>
                    <a:pt x="1" y="222"/>
                  </a:lnTo>
                  <a:lnTo>
                    <a:pt x="1" y="222"/>
                  </a:lnTo>
                  <a:lnTo>
                    <a:pt x="2" y="222"/>
                  </a:lnTo>
                  <a:lnTo>
                    <a:pt x="3" y="222"/>
                  </a:lnTo>
                  <a:lnTo>
                    <a:pt x="3" y="223"/>
                  </a:lnTo>
                  <a:lnTo>
                    <a:pt x="3" y="224"/>
                  </a:lnTo>
                  <a:lnTo>
                    <a:pt x="3" y="249"/>
                  </a:lnTo>
                  <a:lnTo>
                    <a:pt x="3" y="249"/>
                  </a:lnTo>
                  <a:lnTo>
                    <a:pt x="3" y="250"/>
                  </a:lnTo>
                  <a:lnTo>
                    <a:pt x="2" y="250"/>
                  </a:lnTo>
                  <a:lnTo>
                    <a:pt x="1" y="250"/>
                  </a:lnTo>
                  <a:lnTo>
                    <a:pt x="1" y="250"/>
                  </a:lnTo>
                  <a:lnTo>
                    <a:pt x="0" y="250"/>
                  </a:lnTo>
                  <a:lnTo>
                    <a:pt x="0" y="249"/>
                  </a:lnTo>
                  <a:lnTo>
                    <a:pt x="0" y="249"/>
                  </a:lnTo>
                  <a:lnTo>
                    <a:pt x="0" y="249"/>
                  </a:lnTo>
                  <a:close/>
                  <a:moveTo>
                    <a:pt x="0" y="206"/>
                  </a:moveTo>
                  <a:lnTo>
                    <a:pt x="0" y="181"/>
                  </a:lnTo>
                  <a:lnTo>
                    <a:pt x="0" y="181"/>
                  </a:lnTo>
                  <a:lnTo>
                    <a:pt x="0" y="180"/>
                  </a:lnTo>
                  <a:lnTo>
                    <a:pt x="1" y="180"/>
                  </a:lnTo>
                  <a:lnTo>
                    <a:pt x="1" y="180"/>
                  </a:lnTo>
                  <a:lnTo>
                    <a:pt x="2" y="180"/>
                  </a:lnTo>
                  <a:lnTo>
                    <a:pt x="3" y="180"/>
                  </a:lnTo>
                  <a:lnTo>
                    <a:pt x="3" y="181"/>
                  </a:lnTo>
                  <a:lnTo>
                    <a:pt x="3" y="181"/>
                  </a:lnTo>
                  <a:lnTo>
                    <a:pt x="3" y="206"/>
                  </a:lnTo>
                  <a:lnTo>
                    <a:pt x="3" y="207"/>
                  </a:lnTo>
                  <a:lnTo>
                    <a:pt x="3" y="207"/>
                  </a:lnTo>
                  <a:lnTo>
                    <a:pt x="2" y="208"/>
                  </a:lnTo>
                  <a:lnTo>
                    <a:pt x="1" y="208"/>
                  </a:lnTo>
                  <a:lnTo>
                    <a:pt x="1" y="208"/>
                  </a:lnTo>
                  <a:lnTo>
                    <a:pt x="0" y="207"/>
                  </a:lnTo>
                  <a:lnTo>
                    <a:pt x="0" y="207"/>
                  </a:lnTo>
                  <a:lnTo>
                    <a:pt x="0" y="206"/>
                  </a:lnTo>
                  <a:lnTo>
                    <a:pt x="0" y="206"/>
                  </a:lnTo>
                  <a:close/>
                  <a:moveTo>
                    <a:pt x="0" y="164"/>
                  </a:moveTo>
                  <a:lnTo>
                    <a:pt x="0" y="139"/>
                  </a:lnTo>
                  <a:lnTo>
                    <a:pt x="0" y="138"/>
                  </a:lnTo>
                  <a:lnTo>
                    <a:pt x="0" y="138"/>
                  </a:lnTo>
                  <a:lnTo>
                    <a:pt x="1" y="137"/>
                  </a:lnTo>
                  <a:lnTo>
                    <a:pt x="1" y="137"/>
                  </a:lnTo>
                  <a:lnTo>
                    <a:pt x="2" y="137"/>
                  </a:lnTo>
                  <a:lnTo>
                    <a:pt x="3" y="138"/>
                  </a:lnTo>
                  <a:lnTo>
                    <a:pt x="3" y="138"/>
                  </a:lnTo>
                  <a:lnTo>
                    <a:pt x="3" y="139"/>
                  </a:lnTo>
                  <a:lnTo>
                    <a:pt x="3" y="164"/>
                  </a:lnTo>
                  <a:lnTo>
                    <a:pt x="3" y="164"/>
                  </a:lnTo>
                  <a:lnTo>
                    <a:pt x="3" y="165"/>
                  </a:lnTo>
                  <a:lnTo>
                    <a:pt x="2" y="165"/>
                  </a:lnTo>
                  <a:lnTo>
                    <a:pt x="1" y="166"/>
                  </a:lnTo>
                  <a:lnTo>
                    <a:pt x="1" y="165"/>
                  </a:lnTo>
                  <a:lnTo>
                    <a:pt x="0" y="165"/>
                  </a:lnTo>
                  <a:lnTo>
                    <a:pt x="0" y="164"/>
                  </a:lnTo>
                  <a:lnTo>
                    <a:pt x="0" y="164"/>
                  </a:lnTo>
                  <a:lnTo>
                    <a:pt x="0" y="164"/>
                  </a:lnTo>
                  <a:close/>
                  <a:moveTo>
                    <a:pt x="0" y="122"/>
                  </a:moveTo>
                  <a:lnTo>
                    <a:pt x="0" y="97"/>
                  </a:lnTo>
                  <a:lnTo>
                    <a:pt x="0" y="96"/>
                  </a:lnTo>
                  <a:lnTo>
                    <a:pt x="0" y="95"/>
                  </a:lnTo>
                  <a:lnTo>
                    <a:pt x="1" y="95"/>
                  </a:lnTo>
                  <a:lnTo>
                    <a:pt x="1" y="95"/>
                  </a:lnTo>
                  <a:lnTo>
                    <a:pt x="2" y="95"/>
                  </a:lnTo>
                  <a:lnTo>
                    <a:pt x="3" y="95"/>
                  </a:lnTo>
                  <a:lnTo>
                    <a:pt x="3" y="96"/>
                  </a:lnTo>
                  <a:lnTo>
                    <a:pt x="3" y="97"/>
                  </a:lnTo>
                  <a:lnTo>
                    <a:pt x="3" y="122"/>
                  </a:lnTo>
                  <a:lnTo>
                    <a:pt x="3" y="122"/>
                  </a:lnTo>
                  <a:lnTo>
                    <a:pt x="3" y="123"/>
                  </a:lnTo>
                  <a:lnTo>
                    <a:pt x="2" y="123"/>
                  </a:lnTo>
                  <a:lnTo>
                    <a:pt x="1" y="123"/>
                  </a:lnTo>
                  <a:lnTo>
                    <a:pt x="1" y="123"/>
                  </a:lnTo>
                  <a:lnTo>
                    <a:pt x="0" y="123"/>
                  </a:lnTo>
                  <a:lnTo>
                    <a:pt x="0" y="122"/>
                  </a:lnTo>
                  <a:lnTo>
                    <a:pt x="0" y="122"/>
                  </a:lnTo>
                  <a:lnTo>
                    <a:pt x="0" y="122"/>
                  </a:lnTo>
                  <a:close/>
                  <a:moveTo>
                    <a:pt x="0" y="79"/>
                  </a:moveTo>
                  <a:lnTo>
                    <a:pt x="0" y="54"/>
                  </a:lnTo>
                  <a:lnTo>
                    <a:pt x="0" y="53"/>
                  </a:lnTo>
                  <a:lnTo>
                    <a:pt x="0" y="53"/>
                  </a:lnTo>
                  <a:lnTo>
                    <a:pt x="1" y="52"/>
                  </a:lnTo>
                  <a:lnTo>
                    <a:pt x="1" y="52"/>
                  </a:lnTo>
                  <a:lnTo>
                    <a:pt x="2" y="52"/>
                  </a:lnTo>
                  <a:lnTo>
                    <a:pt x="3" y="53"/>
                  </a:lnTo>
                  <a:lnTo>
                    <a:pt x="3" y="53"/>
                  </a:lnTo>
                  <a:lnTo>
                    <a:pt x="3" y="54"/>
                  </a:lnTo>
                  <a:lnTo>
                    <a:pt x="3" y="79"/>
                  </a:lnTo>
                  <a:lnTo>
                    <a:pt x="3" y="80"/>
                  </a:lnTo>
                  <a:lnTo>
                    <a:pt x="3" y="80"/>
                  </a:lnTo>
                  <a:lnTo>
                    <a:pt x="1" y="81"/>
                  </a:lnTo>
                  <a:lnTo>
                    <a:pt x="0" y="80"/>
                  </a:lnTo>
                  <a:lnTo>
                    <a:pt x="0" y="80"/>
                  </a:lnTo>
                  <a:lnTo>
                    <a:pt x="0" y="79"/>
                  </a:lnTo>
                  <a:lnTo>
                    <a:pt x="0" y="79"/>
                  </a:lnTo>
                  <a:close/>
                  <a:moveTo>
                    <a:pt x="0" y="37"/>
                  </a:moveTo>
                  <a:lnTo>
                    <a:pt x="0" y="12"/>
                  </a:lnTo>
                  <a:lnTo>
                    <a:pt x="0" y="11"/>
                  </a:lnTo>
                  <a:lnTo>
                    <a:pt x="0" y="10"/>
                  </a:lnTo>
                  <a:lnTo>
                    <a:pt x="1" y="10"/>
                  </a:lnTo>
                  <a:lnTo>
                    <a:pt x="1" y="10"/>
                  </a:lnTo>
                  <a:lnTo>
                    <a:pt x="2" y="10"/>
                  </a:lnTo>
                  <a:lnTo>
                    <a:pt x="3" y="10"/>
                  </a:lnTo>
                  <a:lnTo>
                    <a:pt x="3" y="11"/>
                  </a:lnTo>
                  <a:lnTo>
                    <a:pt x="3" y="12"/>
                  </a:lnTo>
                  <a:lnTo>
                    <a:pt x="3" y="37"/>
                  </a:lnTo>
                  <a:lnTo>
                    <a:pt x="3" y="37"/>
                  </a:lnTo>
                  <a:lnTo>
                    <a:pt x="3" y="38"/>
                  </a:lnTo>
                  <a:lnTo>
                    <a:pt x="2" y="38"/>
                  </a:lnTo>
                  <a:lnTo>
                    <a:pt x="1" y="38"/>
                  </a:lnTo>
                  <a:lnTo>
                    <a:pt x="1" y="38"/>
                  </a:lnTo>
                  <a:lnTo>
                    <a:pt x="0" y="38"/>
                  </a:lnTo>
                  <a:lnTo>
                    <a:pt x="0" y="37"/>
                  </a:lnTo>
                  <a:lnTo>
                    <a:pt x="0" y="37"/>
                  </a:lnTo>
                  <a:lnTo>
                    <a:pt x="0" y="37"/>
                  </a:lnTo>
                  <a:close/>
                </a:path>
              </a:pathLst>
            </a:custGeom>
            <a:solidFill>
              <a:srgbClr val="000000"/>
            </a:solidFill>
            <a:ln w="25400">
              <a:solidFill>
                <a:srgbClr val="000000"/>
              </a:solidFill>
              <a:prstDash val="solid"/>
              <a:round/>
              <a:headEnd/>
              <a:tailEnd/>
            </a:ln>
          </p:spPr>
          <p:txBody>
            <a:bodyPr/>
            <a:lstStyle/>
            <a:p>
              <a:endParaRPr lang="en-US"/>
            </a:p>
          </p:txBody>
        </p:sp>
        <p:sp>
          <p:nvSpPr>
            <p:cNvPr id="309653" name="Freeform 405">
              <a:extLst>
                <a:ext uri="{FF2B5EF4-FFF2-40B4-BE49-F238E27FC236}">
                  <a16:creationId xmlns:a16="http://schemas.microsoft.com/office/drawing/2014/main" id="{FC5BC08F-372E-6A4A-B8C7-E5953DCF00BC}"/>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4" name="Freeform 406">
              <a:extLst>
                <a:ext uri="{FF2B5EF4-FFF2-40B4-BE49-F238E27FC236}">
                  <a16:creationId xmlns:a16="http://schemas.microsoft.com/office/drawing/2014/main" id="{95E5EAAB-87A1-CC4B-B0B1-99FF2B682567}"/>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5" name="Freeform 407">
              <a:extLst>
                <a:ext uri="{FF2B5EF4-FFF2-40B4-BE49-F238E27FC236}">
                  <a16:creationId xmlns:a16="http://schemas.microsoft.com/office/drawing/2014/main" id="{2902924B-2D76-194D-8A61-E665123D7EBA}"/>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6" name="Rectangle 408">
              <a:extLst>
                <a:ext uri="{FF2B5EF4-FFF2-40B4-BE49-F238E27FC236}">
                  <a16:creationId xmlns:a16="http://schemas.microsoft.com/office/drawing/2014/main" id="{0065740E-C9F3-AA4B-B4F2-8BA7A112FA97}"/>
                </a:ext>
              </a:extLst>
            </p:cNvPr>
            <p:cNvSpPr>
              <a:spLocks noChangeArrowheads="1"/>
            </p:cNvSpPr>
            <p:nvPr/>
          </p:nvSpPr>
          <p:spPr bwMode="auto">
            <a:xfrm>
              <a:off x="3754" y="1972"/>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57" name="Rectangle 409">
              <a:extLst>
                <a:ext uri="{FF2B5EF4-FFF2-40B4-BE49-F238E27FC236}">
                  <a16:creationId xmlns:a16="http://schemas.microsoft.com/office/drawing/2014/main" id="{4366122A-DA17-C64E-9218-B09740BC2949}"/>
                </a:ext>
              </a:extLst>
            </p:cNvPr>
            <p:cNvSpPr>
              <a:spLocks noChangeArrowheads="1"/>
            </p:cNvSpPr>
            <p:nvPr/>
          </p:nvSpPr>
          <p:spPr bwMode="auto">
            <a:xfrm>
              <a:off x="3676" y="1972"/>
              <a:ext cx="339"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58" name="Rectangle 410">
              <a:extLst>
                <a:ext uri="{FF2B5EF4-FFF2-40B4-BE49-F238E27FC236}">
                  <a16:creationId xmlns:a16="http://schemas.microsoft.com/office/drawing/2014/main" id="{AC108ACC-E6FF-4C42-A168-2158592AB861}"/>
                </a:ext>
              </a:extLst>
            </p:cNvPr>
            <p:cNvSpPr>
              <a:spLocks noChangeArrowheads="1"/>
            </p:cNvSpPr>
            <p:nvPr/>
          </p:nvSpPr>
          <p:spPr bwMode="auto">
            <a:xfrm>
              <a:off x="3780" y="1988"/>
              <a:ext cx="11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oc :</a:t>
              </a:r>
              <a:endParaRPr lang="en-US" altLang="en-US" sz="1800" b="1">
                <a:solidFill>
                  <a:schemeClr val="tx2"/>
                </a:solidFill>
                <a:latin typeface="Tahoma" panose="020B0604030504040204" pitchFamily="34" charset="0"/>
              </a:endParaRPr>
            </a:p>
          </p:txBody>
        </p:sp>
        <p:sp>
          <p:nvSpPr>
            <p:cNvPr id="309659" name="Rectangle 411">
              <a:extLst>
                <a:ext uri="{FF2B5EF4-FFF2-40B4-BE49-F238E27FC236}">
                  <a16:creationId xmlns:a16="http://schemas.microsoft.com/office/drawing/2014/main" id="{950C50A2-836B-F94F-9F18-CD60079DCC74}"/>
                </a:ext>
              </a:extLst>
            </p:cNvPr>
            <p:cNvSpPr>
              <a:spLocks noChangeArrowheads="1"/>
            </p:cNvSpPr>
            <p:nvPr/>
          </p:nvSpPr>
          <p:spPr bwMode="auto">
            <a:xfrm>
              <a:off x="3670" y="2046"/>
              <a:ext cx="3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ObsControl</a:t>
              </a:r>
              <a:endParaRPr lang="en-US" altLang="en-US" sz="1800" b="1">
                <a:solidFill>
                  <a:schemeClr val="tx2"/>
                </a:solidFill>
                <a:latin typeface="Tahoma" panose="020B0604030504040204" pitchFamily="34" charset="0"/>
              </a:endParaRPr>
            </a:p>
          </p:txBody>
        </p:sp>
        <p:sp>
          <p:nvSpPr>
            <p:cNvPr id="309660" name="Line 412">
              <a:extLst>
                <a:ext uri="{FF2B5EF4-FFF2-40B4-BE49-F238E27FC236}">
                  <a16:creationId xmlns:a16="http://schemas.microsoft.com/office/drawing/2014/main" id="{6567D7F6-325E-724A-AC1E-C8BCC8AD99E4}"/>
                </a:ext>
              </a:extLst>
            </p:cNvPr>
            <p:cNvSpPr>
              <a:spLocks noChangeShapeType="1"/>
            </p:cNvSpPr>
            <p:nvPr/>
          </p:nvSpPr>
          <p:spPr bwMode="auto">
            <a:xfrm flipV="1">
              <a:off x="3792" y="1768"/>
              <a:ext cx="0" cy="20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61" name="Rectangle 413">
              <a:extLst>
                <a:ext uri="{FF2B5EF4-FFF2-40B4-BE49-F238E27FC236}">
                  <a16:creationId xmlns:a16="http://schemas.microsoft.com/office/drawing/2014/main" id="{FC4A4251-55F4-A044-BC92-950F4DA1751E}"/>
                </a:ext>
              </a:extLst>
            </p:cNvPr>
            <p:cNvSpPr>
              <a:spLocks noChangeArrowheads="1"/>
            </p:cNvSpPr>
            <p:nvPr/>
          </p:nvSpPr>
          <p:spPr bwMode="auto">
            <a:xfrm>
              <a:off x="3876" y="2104"/>
              <a:ext cx="32"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2" name="Rectangle 414">
              <a:extLst>
                <a:ext uri="{FF2B5EF4-FFF2-40B4-BE49-F238E27FC236}">
                  <a16:creationId xmlns:a16="http://schemas.microsoft.com/office/drawing/2014/main" id="{60CBA0CB-96CD-AD40-AA42-9D3768A08CEA}"/>
                </a:ext>
              </a:extLst>
            </p:cNvPr>
            <p:cNvSpPr>
              <a:spLocks noChangeArrowheads="1"/>
            </p:cNvSpPr>
            <p:nvPr/>
          </p:nvSpPr>
          <p:spPr bwMode="auto">
            <a:xfrm>
              <a:off x="3876" y="2104"/>
              <a:ext cx="32"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3" name="Rectangle 415">
              <a:extLst>
                <a:ext uri="{FF2B5EF4-FFF2-40B4-BE49-F238E27FC236}">
                  <a16:creationId xmlns:a16="http://schemas.microsoft.com/office/drawing/2014/main" id="{3B9C49F6-791C-8941-90C6-235998682670}"/>
                </a:ext>
              </a:extLst>
            </p:cNvPr>
            <p:cNvSpPr>
              <a:spLocks noChangeArrowheads="1"/>
            </p:cNvSpPr>
            <p:nvPr/>
          </p:nvSpPr>
          <p:spPr bwMode="auto">
            <a:xfrm>
              <a:off x="3998" y="2028"/>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4" name="Rectangle 416">
              <a:extLst>
                <a:ext uri="{FF2B5EF4-FFF2-40B4-BE49-F238E27FC236}">
                  <a16:creationId xmlns:a16="http://schemas.microsoft.com/office/drawing/2014/main" id="{3DEB60B2-E345-EA4B-86F6-76CDFB9DAE88}"/>
                </a:ext>
              </a:extLst>
            </p:cNvPr>
            <p:cNvSpPr>
              <a:spLocks noChangeArrowheads="1"/>
            </p:cNvSpPr>
            <p:nvPr/>
          </p:nvSpPr>
          <p:spPr bwMode="auto">
            <a:xfrm>
              <a:off x="3998" y="2028"/>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5" name="Rectangle 417">
              <a:extLst>
                <a:ext uri="{FF2B5EF4-FFF2-40B4-BE49-F238E27FC236}">
                  <a16:creationId xmlns:a16="http://schemas.microsoft.com/office/drawing/2014/main" id="{453BE272-3E03-F847-9C0F-98472E7B9AC2}"/>
                </a:ext>
              </a:extLst>
            </p:cNvPr>
            <p:cNvSpPr>
              <a:spLocks noChangeArrowheads="1"/>
            </p:cNvSpPr>
            <p:nvPr/>
          </p:nvSpPr>
          <p:spPr bwMode="auto">
            <a:xfrm>
              <a:off x="3776" y="1749"/>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6" name="Rectangle 418">
              <a:extLst>
                <a:ext uri="{FF2B5EF4-FFF2-40B4-BE49-F238E27FC236}">
                  <a16:creationId xmlns:a16="http://schemas.microsoft.com/office/drawing/2014/main" id="{D6A0BB66-9DCE-F447-8B99-3BA80AF94634}"/>
                </a:ext>
              </a:extLst>
            </p:cNvPr>
            <p:cNvSpPr>
              <a:spLocks noChangeArrowheads="1"/>
            </p:cNvSpPr>
            <p:nvPr/>
          </p:nvSpPr>
          <p:spPr bwMode="auto">
            <a:xfrm>
              <a:off x="3776" y="1749"/>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7" name="Rectangle 419">
              <a:extLst>
                <a:ext uri="{FF2B5EF4-FFF2-40B4-BE49-F238E27FC236}">
                  <a16:creationId xmlns:a16="http://schemas.microsoft.com/office/drawing/2014/main" id="{5AE6BBCE-B790-EF49-A3F9-A5664570C768}"/>
                </a:ext>
              </a:extLst>
            </p:cNvPr>
            <p:cNvSpPr>
              <a:spLocks noChangeArrowheads="1"/>
            </p:cNvSpPr>
            <p:nvPr/>
          </p:nvSpPr>
          <p:spPr bwMode="auto">
            <a:xfrm>
              <a:off x="3868" y="1599"/>
              <a:ext cx="33"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8" name="Rectangle 420">
              <a:extLst>
                <a:ext uri="{FF2B5EF4-FFF2-40B4-BE49-F238E27FC236}">
                  <a16:creationId xmlns:a16="http://schemas.microsoft.com/office/drawing/2014/main" id="{B4B6F14C-3661-8D4E-BDB4-A8AFCCDFA236}"/>
                </a:ext>
              </a:extLst>
            </p:cNvPr>
            <p:cNvSpPr>
              <a:spLocks noChangeArrowheads="1"/>
            </p:cNvSpPr>
            <p:nvPr/>
          </p:nvSpPr>
          <p:spPr bwMode="auto">
            <a:xfrm>
              <a:off x="3868" y="1599"/>
              <a:ext cx="33"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9" name="Rectangle 421">
              <a:extLst>
                <a:ext uri="{FF2B5EF4-FFF2-40B4-BE49-F238E27FC236}">
                  <a16:creationId xmlns:a16="http://schemas.microsoft.com/office/drawing/2014/main" id="{4E9931B8-CE67-904B-A55A-C0624E04E542}"/>
                </a:ext>
              </a:extLst>
            </p:cNvPr>
            <p:cNvSpPr>
              <a:spLocks noChangeArrowheads="1"/>
            </p:cNvSpPr>
            <p:nvPr/>
          </p:nvSpPr>
          <p:spPr bwMode="auto">
            <a:xfrm>
              <a:off x="3868" y="1372"/>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0" name="Rectangle 422">
              <a:extLst>
                <a:ext uri="{FF2B5EF4-FFF2-40B4-BE49-F238E27FC236}">
                  <a16:creationId xmlns:a16="http://schemas.microsoft.com/office/drawing/2014/main" id="{C46EC461-21BC-614F-AAB6-56EA64E86B04}"/>
                </a:ext>
              </a:extLst>
            </p:cNvPr>
            <p:cNvSpPr>
              <a:spLocks noChangeArrowheads="1"/>
            </p:cNvSpPr>
            <p:nvPr/>
          </p:nvSpPr>
          <p:spPr bwMode="auto">
            <a:xfrm>
              <a:off x="3868" y="1372"/>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1" name="Rectangle 423">
              <a:extLst>
                <a:ext uri="{FF2B5EF4-FFF2-40B4-BE49-F238E27FC236}">
                  <a16:creationId xmlns:a16="http://schemas.microsoft.com/office/drawing/2014/main" id="{F2443680-4E03-D84D-8D18-A78798D7CD06}"/>
                </a:ext>
              </a:extLst>
            </p:cNvPr>
            <p:cNvSpPr>
              <a:spLocks noChangeArrowheads="1"/>
            </p:cNvSpPr>
            <p:nvPr/>
          </p:nvSpPr>
          <p:spPr bwMode="auto">
            <a:xfrm>
              <a:off x="3998"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2" name="Rectangle 424">
              <a:extLst>
                <a:ext uri="{FF2B5EF4-FFF2-40B4-BE49-F238E27FC236}">
                  <a16:creationId xmlns:a16="http://schemas.microsoft.com/office/drawing/2014/main" id="{89FD68C0-5A20-2E41-944A-2E8D82B8BA7A}"/>
                </a:ext>
              </a:extLst>
            </p:cNvPr>
            <p:cNvSpPr>
              <a:spLocks noChangeArrowheads="1"/>
            </p:cNvSpPr>
            <p:nvPr/>
          </p:nvSpPr>
          <p:spPr bwMode="auto">
            <a:xfrm>
              <a:off x="3998"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3" name="Rectangle 425">
              <a:extLst>
                <a:ext uri="{FF2B5EF4-FFF2-40B4-BE49-F238E27FC236}">
                  <a16:creationId xmlns:a16="http://schemas.microsoft.com/office/drawing/2014/main" id="{5349B127-3781-8644-9E92-4148962EDDDE}"/>
                </a:ext>
              </a:extLst>
            </p:cNvPr>
            <p:cNvSpPr>
              <a:spLocks noChangeArrowheads="1"/>
            </p:cNvSpPr>
            <p:nvPr/>
          </p:nvSpPr>
          <p:spPr bwMode="auto">
            <a:xfrm>
              <a:off x="3776"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4" name="Rectangle 426">
              <a:extLst>
                <a:ext uri="{FF2B5EF4-FFF2-40B4-BE49-F238E27FC236}">
                  <a16:creationId xmlns:a16="http://schemas.microsoft.com/office/drawing/2014/main" id="{191A6641-D0B5-DE4A-8A53-4CDE2488DEBD}"/>
                </a:ext>
              </a:extLst>
            </p:cNvPr>
            <p:cNvSpPr>
              <a:spLocks noChangeArrowheads="1"/>
            </p:cNvSpPr>
            <p:nvPr/>
          </p:nvSpPr>
          <p:spPr bwMode="auto">
            <a:xfrm>
              <a:off x="3776"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5" name="Rectangle 427">
              <a:extLst>
                <a:ext uri="{FF2B5EF4-FFF2-40B4-BE49-F238E27FC236}">
                  <a16:creationId xmlns:a16="http://schemas.microsoft.com/office/drawing/2014/main" id="{169F9DEC-92C6-7447-BD2E-FEDEE5732951}"/>
                </a:ext>
              </a:extLst>
            </p:cNvPr>
            <p:cNvSpPr>
              <a:spLocks noChangeArrowheads="1"/>
            </p:cNvSpPr>
            <p:nvPr/>
          </p:nvSpPr>
          <p:spPr bwMode="auto">
            <a:xfrm>
              <a:off x="3522" y="1810"/>
              <a:ext cx="32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InstrCmnd</a:t>
              </a:r>
            </a:p>
            <a:p>
              <a:pPr algn="ctr"/>
              <a:r>
                <a:rPr lang="en-US" altLang="en-US" sz="800" b="1">
                  <a:solidFill>
                    <a:srgbClr val="000000"/>
                  </a:solidFill>
                  <a:latin typeface="Arial" panose="020B0604020202020204" pitchFamily="34" charset="0"/>
                </a:rPr>
                <a:t>Port</a:t>
              </a:r>
            </a:p>
          </p:txBody>
        </p:sp>
        <p:sp>
          <p:nvSpPr>
            <p:cNvPr id="309676" name="Rectangle 428">
              <a:extLst>
                <a:ext uri="{FF2B5EF4-FFF2-40B4-BE49-F238E27FC236}">
                  <a16:creationId xmlns:a16="http://schemas.microsoft.com/office/drawing/2014/main" id="{67531B16-A816-894E-A41D-D8466DF3E722}"/>
                </a:ext>
              </a:extLst>
            </p:cNvPr>
            <p:cNvSpPr>
              <a:spLocks noChangeArrowheads="1"/>
            </p:cNvSpPr>
            <p:nvPr/>
          </p:nvSpPr>
          <p:spPr bwMode="auto">
            <a:xfrm>
              <a:off x="3725" y="1453"/>
              <a:ext cx="134"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7" name="Line 429">
              <a:extLst>
                <a:ext uri="{FF2B5EF4-FFF2-40B4-BE49-F238E27FC236}">
                  <a16:creationId xmlns:a16="http://schemas.microsoft.com/office/drawing/2014/main" id="{F9C1F5A5-2484-8E46-8E03-45DD619980CD}"/>
                </a:ext>
              </a:extLst>
            </p:cNvPr>
            <p:cNvSpPr>
              <a:spLocks noChangeShapeType="1"/>
            </p:cNvSpPr>
            <p:nvPr/>
          </p:nvSpPr>
          <p:spPr bwMode="auto">
            <a:xfrm flipH="1">
              <a:off x="4034" y="1316"/>
              <a:ext cx="15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78" name="Line 430">
              <a:extLst>
                <a:ext uri="{FF2B5EF4-FFF2-40B4-BE49-F238E27FC236}">
                  <a16:creationId xmlns:a16="http://schemas.microsoft.com/office/drawing/2014/main" id="{2CB9CB5C-500C-9646-88AC-C6553F9F9A3E}"/>
                </a:ext>
              </a:extLst>
            </p:cNvPr>
            <p:cNvSpPr>
              <a:spLocks noChangeShapeType="1"/>
            </p:cNvSpPr>
            <p:nvPr/>
          </p:nvSpPr>
          <p:spPr bwMode="auto">
            <a:xfrm flipH="1">
              <a:off x="4037" y="2047"/>
              <a:ext cx="15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79" name="Line 431">
              <a:extLst>
                <a:ext uri="{FF2B5EF4-FFF2-40B4-BE49-F238E27FC236}">
                  <a16:creationId xmlns:a16="http://schemas.microsoft.com/office/drawing/2014/main" id="{C1D2033C-C289-2244-A1B6-F8828331477F}"/>
                </a:ext>
              </a:extLst>
            </p:cNvPr>
            <p:cNvSpPr>
              <a:spLocks noChangeShapeType="1"/>
            </p:cNvSpPr>
            <p:nvPr/>
          </p:nvSpPr>
          <p:spPr bwMode="auto">
            <a:xfrm rot="16200000" flipH="1">
              <a:off x="3856" y="2184"/>
              <a:ext cx="7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80" name="Rectangle 432">
              <a:extLst>
                <a:ext uri="{FF2B5EF4-FFF2-40B4-BE49-F238E27FC236}">
                  <a16:creationId xmlns:a16="http://schemas.microsoft.com/office/drawing/2014/main" id="{269E1C06-6EEE-B441-B0E7-0D022C7218FD}"/>
                </a:ext>
              </a:extLst>
            </p:cNvPr>
            <p:cNvSpPr>
              <a:spLocks noChangeArrowheads="1"/>
            </p:cNvSpPr>
            <p:nvPr/>
          </p:nvSpPr>
          <p:spPr bwMode="auto">
            <a:xfrm>
              <a:off x="4584" y="1297"/>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681" name="Rectangle 433">
              <a:extLst>
                <a:ext uri="{FF2B5EF4-FFF2-40B4-BE49-F238E27FC236}">
                  <a16:creationId xmlns:a16="http://schemas.microsoft.com/office/drawing/2014/main" id="{38482BA3-64D4-8044-A391-93F8D94B07E7}"/>
                </a:ext>
              </a:extLst>
            </p:cNvPr>
            <p:cNvSpPr>
              <a:spLocks noChangeArrowheads="1"/>
            </p:cNvSpPr>
            <p:nvPr/>
          </p:nvSpPr>
          <p:spPr bwMode="auto">
            <a:xfrm>
              <a:off x="4592" y="2028"/>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82" name="Rectangle 434">
              <a:extLst>
                <a:ext uri="{FF2B5EF4-FFF2-40B4-BE49-F238E27FC236}">
                  <a16:creationId xmlns:a16="http://schemas.microsoft.com/office/drawing/2014/main" id="{CFAC2ECC-9708-2843-B70F-D6F561C92173}"/>
                </a:ext>
              </a:extLst>
            </p:cNvPr>
            <p:cNvSpPr>
              <a:spLocks noChangeArrowheads="1"/>
            </p:cNvSpPr>
            <p:nvPr/>
          </p:nvSpPr>
          <p:spPr bwMode="auto">
            <a:xfrm>
              <a:off x="5013" y="2020"/>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83" name="Rectangle 435">
              <a:extLst>
                <a:ext uri="{FF2B5EF4-FFF2-40B4-BE49-F238E27FC236}">
                  <a16:creationId xmlns:a16="http://schemas.microsoft.com/office/drawing/2014/main" id="{CA52C78C-4D92-3E4E-9ACC-E735EAD3217B}"/>
                </a:ext>
              </a:extLst>
            </p:cNvPr>
            <p:cNvSpPr>
              <a:spLocks noChangeArrowheads="1"/>
            </p:cNvSpPr>
            <p:nvPr/>
          </p:nvSpPr>
          <p:spPr bwMode="auto">
            <a:xfrm>
              <a:off x="4188" y="2262"/>
              <a:ext cx="30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TelemPort</a:t>
              </a:r>
              <a:endParaRPr lang="en-US" altLang="en-US" sz="1800" b="1">
                <a:solidFill>
                  <a:schemeClr val="tx2"/>
                </a:solidFill>
                <a:latin typeface="Tahoma" panose="020B0604030504040204" pitchFamily="34" charset="0"/>
              </a:endParaRPr>
            </a:p>
          </p:txBody>
        </p:sp>
        <p:sp>
          <p:nvSpPr>
            <p:cNvPr id="309684" name="AutoShape 436">
              <a:extLst>
                <a:ext uri="{FF2B5EF4-FFF2-40B4-BE49-F238E27FC236}">
                  <a16:creationId xmlns:a16="http://schemas.microsoft.com/office/drawing/2014/main" id="{4BB81E6E-F446-5C4F-8332-719607ED7415}"/>
                </a:ext>
              </a:extLst>
            </p:cNvPr>
            <p:cNvSpPr>
              <a:spLocks noChangeArrowheads="1"/>
            </p:cNvSpPr>
            <p:nvPr/>
          </p:nvSpPr>
          <p:spPr bwMode="auto">
            <a:xfrm rot="-5400000">
              <a:off x="4389" y="1290"/>
              <a:ext cx="60" cy="4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85" name="AutoShape 437">
              <a:extLst>
                <a:ext uri="{FF2B5EF4-FFF2-40B4-BE49-F238E27FC236}">
                  <a16:creationId xmlns:a16="http://schemas.microsoft.com/office/drawing/2014/main" id="{53B42795-DB9D-4340-B9E5-3AF7FC5DBB53}"/>
                </a:ext>
              </a:extLst>
            </p:cNvPr>
            <p:cNvSpPr>
              <a:spLocks noChangeArrowheads="1"/>
            </p:cNvSpPr>
            <p:nvPr/>
          </p:nvSpPr>
          <p:spPr bwMode="auto">
            <a:xfrm rot="5400000">
              <a:off x="4395" y="2025"/>
              <a:ext cx="60" cy="4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86" name="Rectangle 438">
              <a:extLst>
                <a:ext uri="{FF2B5EF4-FFF2-40B4-BE49-F238E27FC236}">
                  <a16:creationId xmlns:a16="http://schemas.microsoft.com/office/drawing/2014/main" id="{BD28F47B-AEC2-2A44-95B3-4F2C5816F1D7}"/>
                </a:ext>
              </a:extLst>
            </p:cNvPr>
            <p:cNvSpPr>
              <a:spLocks noChangeArrowheads="1"/>
            </p:cNvSpPr>
            <p:nvPr/>
          </p:nvSpPr>
          <p:spPr bwMode="auto">
            <a:xfrm>
              <a:off x="4305" y="2078"/>
              <a:ext cx="21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Take</a:t>
              </a:r>
            </a:p>
            <a:p>
              <a:pPr algn="ctr"/>
              <a:r>
                <a:rPr lang="en-US" altLang="en-US" sz="800" b="1" i="1">
                  <a:solidFill>
                    <a:srgbClr val="000000"/>
                  </a:solidFill>
                  <a:latin typeface="Arial" panose="020B0604020202020204" pitchFamily="34" charset="0"/>
                </a:rPr>
                <a:t>Obs</a:t>
              </a:r>
              <a:endParaRPr lang="en-US" altLang="en-US" sz="1800" b="1">
                <a:solidFill>
                  <a:schemeClr val="tx2"/>
                </a:solidFill>
                <a:latin typeface="Tahoma" panose="020B0604030504040204" pitchFamily="34" charset="0"/>
              </a:endParaRPr>
            </a:p>
          </p:txBody>
        </p:sp>
        <p:sp>
          <p:nvSpPr>
            <p:cNvPr id="309687" name="Rectangle 439">
              <a:extLst>
                <a:ext uri="{FF2B5EF4-FFF2-40B4-BE49-F238E27FC236}">
                  <a16:creationId xmlns:a16="http://schemas.microsoft.com/office/drawing/2014/main" id="{7E63D8E0-8ABD-3040-B3B6-766B040B8C98}"/>
                </a:ext>
              </a:extLst>
            </p:cNvPr>
            <p:cNvSpPr>
              <a:spLocks noChangeArrowheads="1"/>
            </p:cNvSpPr>
            <p:nvPr/>
          </p:nvSpPr>
          <p:spPr bwMode="auto">
            <a:xfrm>
              <a:off x="4301" y="1360"/>
              <a:ext cx="2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SensorData</a:t>
              </a:r>
              <a:endParaRPr lang="en-US" altLang="en-US" sz="1800" b="1">
                <a:solidFill>
                  <a:schemeClr val="tx2"/>
                </a:solidFill>
                <a:latin typeface="Tahoma" panose="020B0604030504040204" pitchFamily="34" charset="0"/>
              </a:endParaRPr>
            </a:p>
          </p:txBody>
        </p:sp>
        <p:sp>
          <p:nvSpPr>
            <p:cNvPr id="309688" name="Rectangle 440">
              <a:extLst>
                <a:ext uri="{FF2B5EF4-FFF2-40B4-BE49-F238E27FC236}">
                  <a16:creationId xmlns:a16="http://schemas.microsoft.com/office/drawing/2014/main" id="{2CA18272-10B3-794E-B57A-683C8FE3307B}"/>
                </a:ext>
              </a:extLst>
            </p:cNvPr>
            <p:cNvSpPr>
              <a:spLocks noChangeArrowheads="1"/>
            </p:cNvSpPr>
            <p:nvPr/>
          </p:nvSpPr>
          <p:spPr bwMode="auto">
            <a:xfrm>
              <a:off x="4948" y="2327"/>
              <a:ext cx="32" cy="37"/>
            </a:xfrm>
            <a:prstGeom prst="rect">
              <a:avLst/>
            </a:prstGeom>
            <a:solidFill>
              <a:schemeClr val="bg1"/>
            </a:solidFill>
            <a:ln w="25400">
              <a:solidFill>
                <a:srgbClr val="000000"/>
              </a:solidFill>
              <a:miter lim="800000"/>
              <a:headEnd/>
              <a:tailEnd/>
            </a:ln>
          </p:spPr>
          <p:txBody>
            <a:bodyPr/>
            <a:lstStyle/>
            <a:p>
              <a:endParaRPr lang="en-US"/>
            </a:p>
          </p:txBody>
        </p:sp>
        <p:sp>
          <p:nvSpPr>
            <p:cNvPr id="309690" name="Freeform 442">
              <a:extLst>
                <a:ext uri="{FF2B5EF4-FFF2-40B4-BE49-F238E27FC236}">
                  <a16:creationId xmlns:a16="http://schemas.microsoft.com/office/drawing/2014/main" id="{2A827591-34FE-944C-8D47-70BB2CED576C}"/>
                </a:ext>
              </a:extLst>
            </p:cNvPr>
            <p:cNvSpPr>
              <a:spLocks/>
            </p:cNvSpPr>
            <p:nvPr/>
          </p:nvSpPr>
          <p:spPr bwMode="auto">
            <a:xfrm flipH="1" flipV="1">
              <a:off x="4985" y="2343"/>
              <a:ext cx="142" cy="188"/>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1" name="Freeform 443">
              <a:extLst>
                <a:ext uri="{FF2B5EF4-FFF2-40B4-BE49-F238E27FC236}">
                  <a16:creationId xmlns:a16="http://schemas.microsoft.com/office/drawing/2014/main" id="{BAF2601F-5058-9B49-A2F0-D9966B2EA907}"/>
                </a:ext>
              </a:extLst>
            </p:cNvPr>
            <p:cNvSpPr>
              <a:spLocks/>
            </p:cNvSpPr>
            <p:nvPr/>
          </p:nvSpPr>
          <p:spPr bwMode="auto">
            <a:xfrm flipV="1">
              <a:off x="5046" y="1876"/>
              <a:ext cx="111" cy="160"/>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2" name="Rectangle 444">
              <a:extLst>
                <a:ext uri="{FF2B5EF4-FFF2-40B4-BE49-F238E27FC236}">
                  <a16:creationId xmlns:a16="http://schemas.microsoft.com/office/drawing/2014/main" id="{38DC63CC-8D36-0547-B19D-161D93CFD008}"/>
                </a:ext>
              </a:extLst>
            </p:cNvPr>
            <p:cNvSpPr>
              <a:spLocks noChangeArrowheads="1"/>
            </p:cNvSpPr>
            <p:nvPr/>
          </p:nvSpPr>
          <p:spPr bwMode="auto">
            <a:xfrm>
              <a:off x="5216" y="2442"/>
              <a:ext cx="20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RFAnt</a:t>
              </a:r>
              <a:endParaRPr lang="en-US" altLang="en-US" sz="1800" b="1">
                <a:solidFill>
                  <a:schemeClr val="tx2"/>
                </a:solidFill>
                <a:latin typeface="Tahoma" panose="020B0604030504040204" pitchFamily="34" charset="0"/>
              </a:endParaRPr>
            </a:p>
          </p:txBody>
        </p:sp>
        <p:sp>
          <p:nvSpPr>
            <p:cNvPr id="309693" name="Freeform 445">
              <a:extLst>
                <a:ext uri="{FF2B5EF4-FFF2-40B4-BE49-F238E27FC236}">
                  <a16:creationId xmlns:a16="http://schemas.microsoft.com/office/drawing/2014/main" id="{E0D29AFD-8A62-B443-93FD-2AB5F3B29DB3}"/>
                </a:ext>
              </a:extLst>
            </p:cNvPr>
            <p:cNvSpPr>
              <a:spLocks/>
            </p:cNvSpPr>
            <p:nvPr/>
          </p:nvSpPr>
          <p:spPr bwMode="auto">
            <a:xfrm>
              <a:off x="3437" y="1681"/>
              <a:ext cx="872" cy="79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4" name="Rectangle 446">
              <a:extLst>
                <a:ext uri="{FF2B5EF4-FFF2-40B4-BE49-F238E27FC236}">
                  <a16:creationId xmlns:a16="http://schemas.microsoft.com/office/drawing/2014/main" id="{AD610B14-9A83-FF4F-A2F0-1B941CFB6546}"/>
                </a:ext>
              </a:extLst>
            </p:cNvPr>
            <p:cNvSpPr>
              <a:spLocks noChangeArrowheads="1"/>
            </p:cNvSpPr>
            <p:nvPr/>
          </p:nvSpPr>
          <p:spPr bwMode="auto">
            <a:xfrm>
              <a:off x="3479" y="1670"/>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5" name="Rectangle 447">
              <a:extLst>
                <a:ext uri="{FF2B5EF4-FFF2-40B4-BE49-F238E27FC236}">
                  <a16:creationId xmlns:a16="http://schemas.microsoft.com/office/drawing/2014/main" id="{E809F8F2-D8B8-C846-982E-6458E03231F9}"/>
                </a:ext>
              </a:extLst>
            </p:cNvPr>
            <p:cNvSpPr>
              <a:spLocks noChangeArrowheads="1"/>
            </p:cNvSpPr>
            <p:nvPr/>
          </p:nvSpPr>
          <p:spPr bwMode="auto">
            <a:xfrm>
              <a:off x="4327" y="2405"/>
              <a:ext cx="374" cy="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6" name="Rectangle 448">
              <a:extLst>
                <a:ext uri="{FF2B5EF4-FFF2-40B4-BE49-F238E27FC236}">
                  <a16:creationId xmlns:a16="http://schemas.microsoft.com/office/drawing/2014/main" id="{A50865D4-2C32-7C46-97DF-D18D08D33261}"/>
                </a:ext>
              </a:extLst>
            </p:cNvPr>
            <p:cNvSpPr>
              <a:spLocks noChangeArrowheads="1"/>
            </p:cNvSpPr>
            <p:nvPr/>
          </p:nvSpPr>
          <p:spPr bwMode="auto">
            <a:xfrm>
              <a:off x="4327" y="2423"/>
              <a:ext cx="429" cy="10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7" name="Rectangle 449">
              <a:extLst>
                <a:ext uri="{FF2B5EF4-FFF2-40B4-BE49-F238E27FC236}">
                  <a16:creationId xmlns:a16="http://schemas.microsoft.com/office/drawing/2014/main" id="{6041DBF1-701B-9442-8BD1-3BA6407CC354}"/>
                </a:ext>
              </a:extLst>
            </p:cNvPr>
            <p:cNvSpPr>
              <a:spLocks noChangeArrowheads="1"/>
            </p:cNvSpPr>
            <p:nvPr/>
          </p:nvSpPr>
          <p:spPr bwMode="auto">
            <a:xfrm>
              <a:off x="4392" y="2444"/>
              <a:ext cx="3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ul : UpLink</a:t>
              </a:r>
              <a:endParaRPr lang="en-US" altLang="en-US" sz="1800" b="1">
                <a:solidFill>
                  <a:schemeClr val="tx2"/>
                </a:solidFill>
                <a:latin typeface="Tahoma" panose="020B0604030504040204" pitchFamily="34" charset="0"/>
              </a:endParaRPr>
            </a:p>
          </p:txBody>
        </p:sp>
        <p:sp>
          <p:nvSpPr>
            <p:cNvPr id="309698" name="Rectangle 450">
              <a:extLst>
                <a:ext uri="{FF2B5EF4-FFF2-40B4-BE49-F238E27FC236}">
                  <a16:creationId xmlns:a16="http://schemas.microsoft.com/office/drawing/2014/main" id="{9015DFEE-DE05-B649-AB71-221A785109E6}"/>
                </a:ext>
              </a:extLst>
            </p:cNvPr>
            <p:cNvSpPr>
              <a:spLocks noChangeArrowheads="1"/>
            </p:cNvSpPr>
            <p:nvPr/>
          </p:nvSpPr>
          <p:spPr bwMode="auto">
            <a:xfrm>
              <a:off x="4310" y="2458"/>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9" name="Rectangle 451">
              <a:extLst>
                <a:ext uri="{FF2B5EF4-FFF2-40B4-BE49-F238E27FC236}">
                  <a16:creationId xmlns:a16="http://schemas.microsoft.com/office/drawing/2014/main" id="{82CC14A1-1675-4F4A-94B1-2F878DB36BA5}"/>
                </a:ext>
              </a:extLst>
            </p:cNvPr>
            <p:cNvSpPr>
              <a:spLocks noChangeArrowheads="1"/>
            </p:cNvSpPr>
            <p:nvPr/>
          </p:nvSpPr>
          <p:spPr bwMode="auto">
            <a:xfrm>
              <a:off x="4310" y="2458"/>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00" name="Rectangle 452">
              <a:extLst>
                <a:ext uri="{FF2B5EF4-FFF2-40B4-BE49-F238E27FC236}">
                  <a16:creationId xmlns:a16="http://schemas.microsoft.com/office/drawing/2014/main" id="{91E804BB-B2D6-4844-B2BF-BCB97FEEF6F4}"/>
                </a:ext>
              </a:extLst>
            </p:cNvPr>
            <p:cNvSpPr>
              <a:spLocks noChangeArrowheads="1"/>
            </p:cNvSpPr>
            <p:nvPr/>
          </p:nvSpPr>
          <p:spPr bwMode="auto">
            <a:xfrm>
              <a:off x="3695" y="1665"/>
              <a:ext cx="32" cy="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01" name="Rectangle 453">
              <a:extLst>
                <a:ext uri="{FF2B5EF4-FFF2-40B4-BE49-F238E27FC236}">
                  <a16:creationId xmlns:a16="http://schemas.microsoft.com/office/drawing/2014/main" id="{6DCDAA4A-E777-314D-89BC-42A701EA97E3}"/>
                </a:ext>
              </a:extLst>
            </p:cNvPr>
            <p:cNvSpPr>
              <a:spLocks noChangeArrowheads="1"/>
            </p:cNvSpPr>
            <p:nvPr/>
          </p:nvSpPr>
          <p:spPr bwMode="auto">
            <a:xfrm>
              <a:off x="3860" y="2392"/>
              <a:ext cx="4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TeleCmndPort</a:t>
              </a:r>
              <a:endParaRPr lang="en-US" altLang="en-US" sz="1800" b="1">
                <a:solidFill>
                  <a:schemeClr val="tx2"/>
                </a:solidFill>
                <a:latin typeface="Tahoma" panose="020B0604030504040204" pitchFamily="34" charset="0"/>
              </a:endParaRPr>
            </a:p>
          </p:txBody>
        </p:sp>
        <p:sp>
          <p:nvSpPr>
            <p:cNvPr id="309702" name="Rectangle 454">
              <a:extLst>
                <a:ext uri="{FF2B5EF4-FFF2-40B4-BE49-F238E27FC236}">
                  <a16:creationId xmlns:a16="http://schemas.microsoft.com/office/drawing/2014/main" id="{515437AD-5112-CB4E-8DFC-228645313B41}"/>
                </a:ext>
              </a:extLst>
            </p:cNvPr>
            <p:cNvSpPr>
              <a:spLocks noChangeArrowheads="1"/>
            </p:cNvSpPr>
            <p:nvPr/>
          </p:nvSpPr>
          <p:spPr bwMode="auto">
            <a:xfrm>
              <a:off x="4738" y="2457"/>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703" name="Freeform 455">
              <a:extLst>
                <a:ext uri="{FF2B5EF4-FFF2-40B4-BE49-F238E27FC236}">
                  <a16:creationId xmlns:a16="http://schemas.microsoft.com/office/drawing/2014/main" id="{E3954FA6-F34B-FE4F-8D5E-CE62CD52DE24}"/>
                </a:ext>
              </a:extLst>
            </p:cNvPr>
            <p:cNvSpPr>
              <a:spLocks/>
            </p:cNvSpPr>
            <p:nvPr/>
          </p:nvSpPr>
          <p:spPr bwMode="auto">
            <a:xfrm flipH="1" flipV="1">
              <a:off x="4768" y="2476"/>
              <a:ext cx="244" cy="6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04" name="Rectangle 456">
              <a:extLst>
                <a:ext uri="{FF2B5EF4-FFF2-40B4-BE49-F238E27FC236}">
                  <a16:creationId xmlns:a16="http://schemas.microsoft.com/office/drawing/2014/main" id="{8ADD6978-1B7A-804A-82E9-923FE84EB2D0}"/>
                </a:ext>
              </a:extLst>
            </p:cNvPr>
            <p:cNvSpPr>
              <a:spLocks noChangeArrowheads="1"/>
            </p:cNvSpPr>
            <p:nvPr/>
          </p:nvSpPr>
          <p:spPr bwMode="auto">
            <a:xfrm>
              <a:off x="3501" y="1523"/>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Cmndin</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705" name="Line 457">
              <a:extLst>
                <a:ext uri="{FF2B5EF4-FFF2-40B4-BE49-F238E27FC236}">
                  <a16:creationId xmlns:a16="http://schemas.microsoft.com/office/drawing/2014/main" id="{3B534E01-4EB5-F14A-B71B-7CBF419CF36A}"/>
                </a:ext>
              </a:extLst>
            </p:cNvPr>
            <p:cNvSpPr>
              <a:spLocks noChangeShapeType="1"/>
            </p:cNvSpPr>
            <p:nvPr/>
          </p:nvSpPr>
          <p:spPr bwMode="auto">
            <a:xfrm flipH="1">
              <a:off x="3432" y="1688"/>
              <a:ext cx="266" cy="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06" name="Rectangle 458">
              <a:extLst>
                <a:ext uri="{FF2B5EF4-FFF2-40B4-BE49-F238E27FC236}">
                  <a16:creationId xmlns:a16="http://schemas.microsoft.com/office/drawing/2014/main" id="{3842C3F5-9769-A841-968C-C14F4DB025D2}"/>
                </a:ext>
              </a:extLst>
            </p:cNvPr>
            <p:cNvSpPr>
              <a:spLocks noChangeArrowheads="1"/>
            </p:cNvSpPr>
            <p:nvPr/>
          </p:nvSpPr>
          <p:spPr bwMode="auto">
            <a:xfrm>
              <a:off x="3479" y="1670"/>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707" name="Rectangle 459">
              <a:extLst>
                <a:ext uri="{FF2B5EF4-FFF2-40B4-BE49-F238E27FC236}">
                  <a16:creationId xmlns:a16="http://schemas.microsoft.com/office/drawing/2014/main" id="{FDF57C98-CE14-2C42-BE50-959B695DB009}"/>
                </a:ext>
              </a:extLst>
            </p:cNvPr>
            <p:cNvSpPr>
              <a:spLocks noChangeArrowheads="1"/>
            </p:cNvSpPr>
            <p:nvPr/>
          </p:nvSpPr>
          <p:spPr bwMode="auto">
            <a:xfrm>
              <a:off x="3695" y="1665"/>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708" name="Line 460">
              <a:extLst>
                <a:ext uri="{FF2B5EF4-FFF2-40B4-BE49-F238E27FC236}">
                  <a16:creationId xmlns:a16="http://schemas.microsoft.com/office/drawing/2014/main" id="{F9DB393B-B79E-CC40-A6F2-42F18550903E}"/>
                </a:ext>
              </a:extLst>
            </p:cNvPr>
            <p:cNvSpPr>
              <a:spLocks noChangeShapeType="1"/>
            </p:cNvSpPr>
            <p:nvPr/>
          </p:nvSpPr>
          <p:spPr bwMode="auto">
            <a:xfrm flipV="1">
              <a:off x="3936" y="1768"/>
              <a:ext cx="0" cy="20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09" name="Rectangle 461">
              <a:extLst>
                <a:ext uri="{FF2B5EF4-FFF2-40B4-BE49-F238E27FC236}">
                  <a16:creationId xmlns:a16="http://schemas.microsoft.com/office/drawing/2014/main" id="{F6339E91-0198-ED40-A97C-B2B06B5A5D29}"/>
                </a:ext>
              </a:extLst>
            </p:cNvPr>
            <p:cNvSpPr>
              <a:spLocks noChangeArrowheads="1"/>
            </p:cNvSpPr>
            <p:nvPr/>
          </p:nvSpPr>
          <p:spPr bwMode="auto">
            <a:xfrm>
              <a:off x="3920" y="1749"/>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10" name="Rectangle 462">
              <a:extLst>
                <a:ext uri="{FF2B5EF4-FFF2-40B4-BE49-F238E27FC236}">
                  <a16:creationId xmlns:a16="http://schemas.microsoft.com/office/drawing/2014/main" id="{BFCBA23F-568E-904C-846C-5CFA4AC486B3}"/>
                </a:ext>
              </a:extLst>
            </p:cNvPr>
            <p:cNvSpPr>
              <a:spLocks noChangeArrowheads="1"/>
            </p:cNvSpPr>
            <p:nvPr/>
          </p:nvSpPr>
          <p:spPr bwMode="auto">
            <a:xfrm>
              <a:off x="3920" y="1749"/>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11" name="Rectangle 463">
              <a:extLst>
                <a:ext uri="{FF2B5EF4-FFF2-40B4-BE49-F238E27FC236}">
                  <a16:creationId xmlns:a16="http://schemas.microsoft.com/office/drawing/2014/main" id="{291FE784-E07F-0A4E-AF66-94DF184A9037}"/>
                </a:ext>
              </a:extLst>
            </p:cNvPr>
            <p:cNvSpPr>
              <a:spLocks noChangeArrowheads="1"/>
            </p:cNvSpPr>
            <p:nvPr/>
          </p:nvSpPr>
          <p:spPr bwMode="auto">
            <a:xfrm>
              <a:off x="3920"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12" name="Rectangle 464">
              <a:extLst>
                <a:ext uri="{FF2B5EF4-FFF2-40B4-BE49-F238E27FC236}">
                  <a16:creationId xmlns:a16="http://schemas.microsoft.com/office/drawing/2014/main" id="{CDF47AD6-B77E-2248-AF10-7EA9F8688145}"/>
                </a:ext>
              </a:extLst>
            </p:cNvPr>
            <p:cNvSpPr>
              <a:spLocks noChangeArrowheads="1"/>
            </p:cNvSpPr>
            <p:nvPr/>
          </p:nvSpPr>
          <p:spPr bwMode="auto">
            <a:xfrm>
              <a:off x="3920"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89" name="Rectangle 441">
              <a:extLst>
                <a:ext uri="{FF2B5EF4-FFF2-40B4-BE49-F238E27FC236}">
                  <a16:creationId xmlns:a16="http://schemas.microsoft.com/office/drawing/2014/main" id="{12739736-3169-E644-8011-9840DE30C59A}"/>
                </a:ext>
              </a:extLst>
            </p:cNvPr>
            <p:cNvSpPr>
              <a:spLocks noChangeArrowheads="1"/>
            </p:cNvSpPr>
            <p:nvPr/>
          </p:nvSpPr>
          <p:spPr bwMode="auto">
            <a:xfrm>
              <a:off x="5110" y="2532"/>
              <a:ext cx="32" cy="38"/>
            </a:xfrm>
            <a:prstGeom prst="rect">
              <a:avLst/>
            </a:prstGeom>
            <a:solidFill>
              <a:schemeClr val="bg1"/>
            </a:solidFill>
            <a:ln w="25400">
              <a:solidFill>
                <a:srgbClr val="000000"/>
              </a:solidFill>
              <a:miter lim="800000"/>
              <a:headEnd/>
              <a:tailEnd/>
            </a:ln>
          </p:spPr>
          <p:txBody>
            <a:bodyPr/>
            <a:lstStyle/>
            <a:p>
              <a:endParaRPr lang="en-US"/>
            </a:p>
          </p:txBody>
        </p:sp>
      </p:grpSp>
      <p:sp>
        <p:nvSpPr>
          <p:cNvPr id="310001" name="Rectangle 753">
            <a:extLst>
              <a:ext uri="{FF2B5EF4-FFF2-40B4-BE49-F238E27FC236}">
                <a16:creationId xmlns:a16="http://schemas.microsoft.com/office/drawing/2014/main" id="{70E118FE-2109-4641-8221-9448D2C18CD0}"/>
              </a:ext>
            </a:extLst>
          </p:cNvPr>
          <p:cNvSpPr>
            <a:spLocks noChangeArrowheads="1"/>
          </p:cNvSpPr>
          <p:nvPr/>
        </p:nvSpPr>
        <p:spPr bwMode="auto">
          <a:xfrm>
            <a:off x="7929563" y="4022725"/>
            <a:ext cx="50800" cy="60325"/>
          </a:xfrm>
          <a:prstGeom prst="rect">
            <a:avLst/>
          </a:prstGeom>
          <a:solidFill>
            <a:schemeClr val="bg1"/>
          </a:solidFill>
          <a:ln w="25400">
            <a:solidFill>
              <a:srgbClr val="000000"/>
            </a:solidFill>
            <a:miter lim="800000"/>
            <a:headEnd/>
            <a:tailEnd/>
          </a:ln>
        </p:spPr>
        <p:txBody>
          <a:bodyPr/>
          <a:lstStyle/>
          <a:p>
            <a:endParaRPr lang="en-US"/>
          </a:p>
        </p:txBody>
      </p:sp>
      <p:sp>
        <p:nvSpPr>
          <p:cNvPr id="310004" name="Rectangle 756">
            <a:extLst>
              <a:ext uri="{FF2B5EF4-FFF2-40B4-BE49-F238E27FC236}">
                <a16:creationId xmlns:a16="http://schemas.microsoft.com/office/drawing/2014/main" id="{65DCBB12-E337-254D-986F-C67FEE21588F}"/>
              </a:ext>
            </a:extLst>
          </p:cNvPr>
          <p:cNvSpPr>
            <a:spLocks noChangeArrowheads="1"/>
          </p:cNvSpPr>
          <p:nvPr/>
        </p:nvSpPr>
        <p:spPr bwMode="auto">
          <a:xfrm>
            <a:off x="4016375" y="4643438"/>
            <a:ext cx="9969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rgbClr val="000000"/>
                </a:solidFill>
                <a:latin typeface="Arial" panose="020B0604020202020204" pitchFamily="34" charset="0"/>
              </a:rPr>
              <a:t>RF: link [X-band]</a:t>
            </a:r>
          </a:p>
        </p:txBody>
      </p:sp>
      <p:sp>
        <p:nvSpPr>
          <p:cNvPr id="310005" name="Rectangle 757">
            <a:extLst>
              <a:ext uri="{FF2B5EF4-FFF2-40B4-BE49-F238E27FC236}">
                <a16:creationId xmlns:a16="http://schemas.microsoft.com/office/drawing/2014/main" id="{ABD5A6D8-9C33-654E-9E0A-5A4083C6D0C3}"/>
              </a:ext>
            </a:extLst>
          </p:cNvPr>
          <p:cNvSpPr>
            <a:spLocks noChangeArrowheads="1"/>
          </p:cNvSpPr>
          <p:nvPr/>
        </p:nvSpPr>
        <p:spPr bwMode="auto">
          <a:xfrm>
            <a:off x="6921500" y="4127500"/>
            <a:ext cx="10350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rgbClr val="000000"/>
                </a:solidFill>
                <a:latin typeface="Arial" panose="020B0604020202020204" pitchFamily="34" charset="0"/>
              </a:rPr>
              <a:t>RF: link [KaBand]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9273"/>
                                        </p:tgtEl>
                                        <p:attrNameLst>
                                          <p:attrName>style.visibility</p:attrName>
                                        </p:attrNameLst>
                                      </p:cBhvr>
                                      <p:to>
                                        <p:strVal val="visible"/>
                                      </p:to>
                                    </p:set>
                                    <p:animEffect transition="in" filter="wipe(left)">
                                      <p:cBhvr>
                                        <p:cTn id="7" dur="500"/>
                                        <p:tgtEl>
                                          <p:spTgt spid="309273"/>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9298"/>
                                        </p:tgtEl>
                                        <p:attrNameLst>
                                          <p:attrName>style.visibility</p:attrName>
                                        </p:attrNameLst>
                                      </p:cBhvr>
                                      <p:to>
                                        <p:strVal val="visible"/>
                                      </p:to>
                                    </p:set>
                                    <p:animEffect transition="in" filter="wipe(up)">
                                      <p:cBhvr>
                                        <p:cTn id="11" dur="500"/>
                                        <p:tgtEl>
                                          <p:spTgt spid="309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73" grpId="0" autoUpdateAnimBg="0"/>
      <p:bldP spid="309298" grpId="0"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ate Placeholder 2">
            <a:extLst>
              <a:ext uri="{FF2B5EF4-FFF2-40B4-BE49-F238E27FC236}">
                <a16:creationId xmlns:a16="http://schemas.microsoft.com/office/drawing/2014/main" id="{AF510347-D318-B247-8E32-64DF7CF23D56}"/>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20 Mar 2023</a:t>
            </a:r>
          </a:p>
        </p:txBody>
      </p:sp>
      <p:sp>
        <p:nvSpPr>
          <p:cNvPr id="304251" name="Text Box 123">
            <a:extLst>
              <a:ext uri="{FF2B5EF4-FFF2-40B4-BE49-F238E27FC236}">
                <a16:creationId xmlns:a16="http://schemas.microsoft.com/office/drawing/2014/main" id="{475FAB1C-E3FA-F047-9CDB-CB57B12B0476}"/>
              </a:ext>
            </a:extLst>
          </p:cNvPr>
          <p:cNvSpPr txBox="1">
            <a:spLocks noChangeArrowheads="1"/>
          </p:cNvSpPr>
          <p:nvPr/>
        </p:nvSpPr>
        <p:spPr bwMode="auto">
          <a:xfrm rot="-1919598">
            <a:off x="1422400" y="2705100"/>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4287" name="Line 159">
            <a:extLst>
              <a:ext uri="{FF2B5EF4-FFF2-40B4-BE49-F238E27FC236}">
                <a16:creationId xmlns:a16="http://schemas.microsoft.com/office/drawing/2014/main" id="{B8D2BB37-B58F-6C4B-A827-852D7D425571}"/>
              </a:ext>
            </a:extLst>
          </p:cNvPr>
          <p:cNvSpPr>
            <a:spLocks noChangeShapeType="1"/>
          </p:cNvSpPr>
          <p:nvPr/>
        </p:nvSpPr>
        <p:spPr bwMode="auto">
          <a:xfrm rot="-5400000">
            <a:off x="6883400" y="2116138"/>
            <a:ext cx="2555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30" name="Rectangle 2">
            <a:extLst>
              <a:ext uri="{FF2B5EF4-FFF2-40B4-BE49-F238E27FC236}">
                <a16:creationId xmlns:a16="http://schemas.microsoft.com/office/drawing/2014/main" id="{27CFDED9-FEE4-6546-A7B8-898AC4AD7165}"/>
              </a:ext>
            </a:extLst>
          </p:cNvPr>
          <p:cNvSpPr>
            <a:spLocks noGrp="1" noChangeArrowheads="1"/>
          </p:cNvSpPr>
          <p:nvPr>
            <p:ph type="title"/>
          </p:nvPr>
        </p:nvSpPr>
        <p:spPr>
          <a:xfrm>
            <a:off x="685800" y="-15875"/>
            <a:ext cx="7772400" cy="854075"/>
          </a:xfrm>
        </p:spPr>
        <p:txBody>
          <a:bodyPr/>
          <a:lstStyle/>
          <a:p>
            <a:r>
              <a:rPr lang="en-US" altLang="en-US" sz="2400" dirty="0"/>
              <a:t>Operational View Using </a:t>
            </a:r>
            <a:r>
              <a:rPr lang="en-US" altLang="en-US" sz="2400" dirty="0" err="1"/>
              <a:t>SysML</a:t>
            </a:r>
            <a:br>
              <a:rPr lang="en-US" altLang="en-US" sz="2400" dirty="0"/>
            </a:br>
            <a:r>
              <a:rPr lang="en-US" altLang="en-US" sz="2400" dirty="0"/>
              <a:t>Activity Diagram</a:t>
            </a:r>
          </a:p>
        </p:txBody>
      </p:sp>
      <p:sp>
        <p:nvSpPr>
          <p:cNvPr id="304131" name="Rectangle 3">
            <a:extLst>
              <a:ext uri="{FF2B5EF4-FFF2-40B4-BE49-F238E27FC236}">
                <a16:creationId xmlns:a16="http://schemas.microsoft.com/office/drawing/2014/main" id="{DDFEB4A1-7C2C-E748-81DA-E119B0819956}"/>
              </a:ext>
            </a:extLst>
          </p:cNvPr>
          <p:cNvSpPr>
            <a:spLocks noChangeArrowheads="1"/>
          </p:cNvSpPr>
          <p:nvPr/>
        </p:nvSpPr>
        <p:spPr bwMode="auto">
          <a:xfrm>
            <a:off x="806450" y="1174750"/>
            <a:ext cx="77724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r>
              <a:rPr lang="en-US" altLang="en-US" sz="2400"/>
              <a:t>Showing component allocations (optional)</a:t>
            </a:r>
          </a:p>
        </p:txBody>
      </p:sp>
      <p:sp>
        <p:nvSpPr>
          <p:cNvPr id="304134" name="Rectangle 6">
            <a:extLst>
              <a:ext uri="{FF2B5EF4-FFF2-40B4-BE49-F238E27FC236}">
                <a16:creationId xmlns:a16="http://schemas.microsoft.com/office/drawing/2014/main" id="{222769D6-C351-F04A-97A1-F04C6295389C}"/>
              </a:ext>
            </a:extLst>
          </p:cNvPr>
          <p:cNvSpPr>
            <a:spLocks noChangeArrowheads="1"/>
          </p:cNvSpPr>
          <p:nvPr/>
        </p:nvSpPr>
        <p:spPr bwMode="auto">
          <a:xfrm>
            <a:off x="769938" y="3421063"/>
            <a:ext cx="17462" cy="349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5" name="Rectangle 7">
            <a:extLst>
              <a:ext uri="{FF2B5EF4-FFF2-40B4-BE49-F238E27FC236}">
                <a16:creationId xmlns:a16="http://schemas.microsoft.com/office/drawing/2014/main" id="{8FF1A411-D58B-054B-BD5A-1D7C63F49A69}"/>
              </a:ext>
            </a:extLst>
          </p:cNvPr>
          <p:cNvSpPr>
            <a:spLocks noChangeArrowheads="1"/>
          </p:cNvSpPr>
          <p:nvPr/>
        </p:nvSpPr>
        <p:spPr bwMode="auto">
          <a:xfrm>
            <a:off x="749300" y="3068638"/>
            <a:ext cx="7294563" cy="428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6" name="Rectangle 8">
            <a:extLst>
              <a:ext uri="{FF2B5EF4-FFF2-40B4-BE49-F238E27FC236}">
                <a16:creationId xmlns:a16="http://schemas.microsoft.com/office/drawing/2014/main" id="{2F15E2F5-A8C3-9442-89EB-801034D1652C}"/>
              </a:ext>
            </a:extLst>
          </p:cNvPr>
          <p:cNvSpPr>
            <a:spLocks noChangeArrowheads="1"/>
          </p:cNvSpPr>
          <p:nvPr/>
        </p:nvSpPr>
        <p:spPr bwMode="auto">
          <a:xfrm>
            <a:off x="430213" y="1704975"/>
            <a:ext cx="17462"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7" name="Rectangle 9">
            <a:extLst>
              <a:ext uri="{FF2B5EF4-FFF2-40B4-BE49-F238E27FC236}">
                <a16:creationId xmlns:a16="http://schemas.microsoft.com/office/drawing/2014/main" id="{C8B1C089-DC1E-A043-AE96-2412225056DB}"/>
              </a:ext>
            </a:extLst>
          </p:cNvPr>
          <p:cNvSpPr>
            <a:spLocks noChangeArrowheads="1"/>
          </p:cNvSpPr>
          <p:nvPr/>
        </p:nvSpPr>
        <p:spPr bwMode="auto">
          <a:xfrm>
            <a:off x="8043863" y="1704975"/>
            <a:ext cx="19050"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8" name="Rectangle 10">
            <a:extLst>
              <a:ext uri="{FF2B5EF4-FFF2-40B4-BE49-F238E27FC236}">
                <a16:creationId xmlns:a16="http://schemas.microsoft.com/office/drawing/2014/main" id="{7746A5E8-9B97-2A40-A8CE-1D2CD4A03DA3}"/>
              </a:ext>
            </a:extLst>
          </p:cNvPr>
          <p:cNvSpPr>
            <a:spLocks noChangeArrowheads="1"/>
          </p:cNvSpPr>
          <p:nvPr/>
        </p:nvSpPr>
        <p:spPr bwMode="auto">
          <a:xfrm>
            <a:off x="447675" y="1704975"/>
            <a:ext cx="7596188"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0" name="Rectangle 12">
            <a:extLst>
              <a:ext uri="{FF2B5EF4-FFF2-40B4-BE49-F238E27FC236}">
                <a16:creationId xmlns:a16="http://schemas.microsoft.com/office/drawing/2014/main" id="{54C66902-C683-794C-9045-56CC3CC60DC4}"/>
              </a:ext>
            </a:extLst>
          </p:cNvPr>
          <p:cNvSpPr>
            <a:spLocks noChangeArrowheads="1"/>
          </p:cNvSpPr>
          <p:nvPr/>
        </p:nvSpPr>
        <p:spPr bwMode="auto">
          <a:xfrm>
            <a:off x="762000" y="5459413"/>
            <a:ext cx="7281863" cy="428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1" name="Rectangle 13">
            <a:extLst>
              <a:ext uri="{FF2B5EF4-FFF2-40B4-BE49-F238E27FC236}">
                <a16:creationId xmlns:a16="http://schemas.microsoft.com/office/drawing/2014/main" id="{78B2B34F-8105-434D-9AAF-2A3832380422}"/>
              </a:ext>
            </a:extLst>
          </p:cNvPr>
          <p:cNvSpPr>
            <a:spLocks noChangeArrowheads="1"/>
          </p:cNvSpPr>
          <p:nvPr/>
        </p:nvSpPr>
        <p:spPr bwMode="auto">
          <a:xfrm>
            <a:off x="1144588" y="1741488"/>
            <a:ext cx="36512" cy="174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2" name="Rectangle 14">
            <a:extLst>
              <a:ext uri="{FF2B5EF4-FFF2-40B4-BE49-F238E27FC236}">
                <a16:creationId xmlns:a16="http://schemas.microsoft.com/office/drawing/2014/main" id="{683D85DF-C916-3D4F-B763-C4B4B2986E08}"/>
              </a:ext>
            </a:extLst>
          </p:cNvPr>
          <p:cNvSpPr>
            <a:spLocks noChangeArrowheads="1"/>
          </p:cNvSpPr>
          <p:nvPr/>
        </p:nvSpPr>
        <p:spPr bwMode="auto">
          <a:xfrm>
            <a:off x="1144588" y="6386513"/>
            <a:ext cx="36512" cy="19050"/>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3" name="Rectangle 15">
            <a:extLst>
              <a:ext uri="{FF2B5EF4-FFF2-40B4-BE49-F238E27FC236}">
                <a16:creationId xmlns:a16="http://schemas.microsoft.com/office/drawing/2014/main" id="{A8239E56-8515-AD48-BEF6-5B0B1FDB335E}"/>
              </a:ext>
            </a:extLst>
          </p:cNvPr>
          <p:cNvSpPr>
            <a:spLocks noChangeArrowheads="1"/>
          </p:cNvSpPr>
          <p:nvPr/>
        </p:nvSpPr>
        <p:spPr bwMode="auto">
          <a:xfrm>
            <a:off x="1128713" y="1728788"/>
            <a:ext cx="52387" cy="46720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4" name="Rectangle 16">
            <a:extLst>
              <a:ext uri="{FF2B5EF4-FFF2-40B4-BE49-F238E27FC236}">
                <a16:creationId xmlns:a16="http://schemas.microsoft.com/office/drawing/2014/main" id="{2B921684-24CA-734D-A4EE-C26B31CB47FC}"/>
              </a:ext>
            </a:extLst>
          </p:cNvPr>
          <p:cNvSpPr>
            <a:spLocks noChangeArrowheads="1"/>
          </p:cNvSpPr>
          <p:nvPr/>
        </p:nvSpPr>
        <p:spPr bwMode="auto">
          <a:xfrm>
            <a:off x="750888" y="1704975"/>
            <a:ext cx="36512" cy="1746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6" name="Rectangle 18">
            <a:extLst>
              <a:ext uri="{FF2B5EF4-FFF2-40B4-BE49-F238E27FC236}">
                <a16:creationId xmlns:a16="http://schemas.microsoft.com/office/drawing/2014/main" id="{0346FE25-3456-A244-BCFD-C6F81D893240}"/>
              </a:ext>
            </a:extLst>
          </p:cNvPr>
          <p:cNvSpPr>
            <a:spLocks noChangeArrowheads="1"/>
          </p:cNvSpPr>
          <p:nvPr/>
        </p:nvSpPr>
        <p:spPr bwMode="auto">
          <a:xfrm>
            <a:off x="744538" y="1709738"/>
            <a:ext cx="42862" cy="47101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7" name="Rectangle 19">
            <a:extLst>
              <a:ext uri="{FF2B5EF4-FFF2-40B4-BE49-F238E27FC236}">
                <a16:creationId xmlns:a16="http://schemas.microsoft.com/office/drawing/2014/main" id="{F1DDF8F1-25F3-6F4E-940C-113B88E89578}"/>
              </a:ext>
            </a:extLst>
          </p:cNvPr>
          <p:cNvSpPr>
            <a:spLocks noChangeArrowheads="1"/>
          </p:cNvSpPr>
          <p:nvPr/>
        </p:nvSpPr>
        <p:spPr bwMode="auto">
          <a:xfrm>
            <a:off x="393700" y="6386513"/>
            <a:ext cx="19050"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8" name="Rectangle 20">
            <a:extLst>
              <a:ext uri="{FF2B5EF4-FFF2-40B4-BE49-F238E27FC236}">
                <a16:creationId xmlns:a16="http://schemas.microsoft.com/office/drawing/2014/main" id="{29ECAB9E-B57F-AF41-9A73-25731253BE68}"/>
              </a:ext>
            </a:extLst>
          </p:cNvPr>
          <p:cNvSpPr>
            <a:spLocks noChangeArrowheads="1"/>
          </p:cNvSpPr>
          <p:nvPr/>
        </p:nvSpPr>
        <p:spPr bwMode="auto">
          <a:xfrm>
            <a:off x="8062913" y="6386513"/>
            <a:ext cx="17462"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9" name="Rectangle 21">
            <a:extLst>
              <a:ext uri="{FF2B5EF4-FFF2-40B4-BE49-F238E27FC236}">
                <a16:creationId xmlns:a16="http://schemas.microsoft.com/office/drawing/2014/main" id="{436BC5A1-3C25-B046-BDB9-088221868D3D}"/>
              </a:ext>
            </a:extLst>
          </p:cNvPr>
          <p:cNvSpPr>
            <a:spLocks noChangeArrowheads="1"/>
          </p:cNvSpPr>
          <p:nvPr/>
        </p:nvSpPr>
        <p:spPr bwMode="auto">
          <a:xfrm>
            <a:off x="412750" y="6386513"/>
            <a:ext cx="7650163"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50" name="Rectangle 22">
            <a:extLst>
              <a:ext uri="{FF2B5EF4-FFF2-40B4-BE49-F238E27FC236}">
                <a16:creationId xmlns:a16="http://schemas.microsoft.com/office/drawing/2014/main" id="{42EAF924-7A34-DB4D-BC18-668C583744D5}"/>
              </a:ext>
            </a:extLst>
          </p:cNvPr>
          <p:cNvSpPr>
            <a:spLocks noChangeArrowheads="1"/>
          </p:cNvSpPr>
          <p:nvPr/>
        </p:nvSpPr>
        <p:spPr bwMode="auto">
          <a:xfrm rot="-5400000">
            <a:off x="-91281" y="5044281"/>
            <a:ext cx="1181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200" b="1">
                <a:latin typeface="Arial" panose="020B0604020202020204" pitchFamily="34" charset="0"/>
              </a:rPr>
              <a:t>Spacecraft</a:t>
            </a:r>
          </a:p>
        </p:txBody>
      </p:sp>
      <p:sp>
        <p:nvSpPr>
          <p:cNvPr id="304151" name="Rectangle 23">
            <a:extLst>
              <a:ext uri="{FF2B5EF4-FFF2-40B4-BE49-F238E27FC236}">
                <a16:creationId xmlns:a16="http://schemas.microsoft.com/office/drawing/2014/main" id="{62CEC51D-8B85-444B-894D-CF29A88F3E50}"/>
              </a:ext>
            </a:extLst>
          </p:cNvPr>
          <p:cNvSpPr>
            <a:spLocks noChangeArrowheads="1"/>
          </p:cNvSpPr>
          <p:nvPr/>
        </p:nvSpPr>
        <p:spPr bwMode="auto">
          <a:xfrm rot="-5400000">
            <a:off x="-91281" y="2877344"/>
            <a:ext cx="1289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Ground System</a:t>
            </a:r>
          </a:p>
        </p:txBody>
      </p:sp>
      <p:sp>
        <p:nvSpPr>
          <p:cNvPr id="304152" name="Rectangle 24">
            <a:extLst>
              <a:ext uri="{FF2B5EF4-FFF2-40B4-BE49-F238E27FC236}">
                <a16:creationId xmlns:a16="http://schemas.microsoft.com/office/drawing/2014/main" id="{33D051DA-065F-7445-8683-C636BE50B2F5}"/>
              </a:ext>
            </a:extLst>
          </p:cNvPr>
          <p:cNvSpPr>
            <a:spLocks noChangeArrowheads="1"/>
          </p:cNvSpPr>
          <p:nvPr/>
        </p:nvSpPr>
        <p:spPr bwMode="auto">
          <a:xfrm rot="-5400000">
            <a:off x="443707" y="5809456"/>
            <a:ext cx="971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Instrument</a:t>
            </a:r>
          </a:p>
        </p:txBody>
      </p:sp>
      <p:sp>
        <p:nvSpPr>
          <p:cNvPr id="304153" name="Rectangle 25">
            <a:extLst>
              <a:ext uri="{FF2B5EF4-FFF2-40B4-BE49-F238E27FC236}">
                <a16:creationId xmlns:a16="http://schemas.microsoft.com/office/drawing/2014/main" id="{C5E072BB-37B3-A548-9A14-DD2E6190F5CD}"/>
              </a:ext>
            </a:extLst>
          </p:cNvPr>
          <p:cNvSpPr>
            <a:spLocks noChangeArrowheads="1"/>
          </p:cNvSpPr>
          <p:nvPr/>
        </p:nvSpPr>
        <p:spPr bwMode="auto">
          <a:xfrm rot="-5400000">
            <a:off x="445294" y="4777581"/>
            <a:ext cx="984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S/C Control</a:t>
            </a:r>
          </a:p>
        </p:txBody>
      </p:sp>
      <p:sp>
        <p:nvSpPr>
          <p:cNvPr id="304154" name="Rectangle 26">
            <a:extLst>
              <a:ext uri="{FF2B5EF4-FFF2-40B4-BE49-F238E27FC236}">
                <a16:creationId xmlns:a16="http://schemas.microsoft.com/office/drawing/2014/main" id="{796D43C9-2A9A-4140-AAF4-44FAB9D41DF3}"/>
              </a:ext>
            </a:extLst>
          </p:cNvPr>
          <p:cNvSpPr>
            <a:spLocks noChangeArrowheads="1"/>
          </p:cNvSpPr>
          <p:nvPr/>
        </p:nvSpPr>
        <p:spPr bwMode="auto">
          <a:xfrm rot="-5400000">
            <a:off x="399257" y="2262981"/>
            <a:ext cx="1073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Mission Ops</a:t>
            </a:r>
          </a:p>
        </p:txBody>
      </p:sp>
      <p:sp>
        <p:nvSpPr>
          <p:cNvPr id="304156" name="Line 28">
            <a:extLst>
              <a:ext uri="{FF2B5EF4-FFF2-40B4-BE49-F238E27FC236}">
                <a16:creationId xmlns:a16="http://schemas.microsoft.com/office/drawing/2014/main" id="{24404FF5-D786-F14B-9BE3-1E1CC1B1FA4E}"/>
              </a:ext>
            </a:extLst>
          </p:cNvPr>
          <p:cNvSpPr>
            <a:spLocks noChangeShapeType="1"/>
          </p:cNvSpPr>
          <p:nvPr/>
        </p:nvSpPr>
        <p:spPr bwMode="auto">
          <a:xfrm>
            <a:off x="2447925" y="2452688"/>
            <a:ext cx="889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58" name="Rectangle 30">
            <a:extLst>
              <a:ext uri="{FF2B5EF4-FFF2-40B4-BE49-F238E27FC236}">
                <a16:creationId xmlns:a16="http://schemas.microsoft.com/office/drawing/2014/main" id="{83302E9E-B396-784A-95B8-1D63D201237D}"/>
              </a:ext>
            </a:extLst>
          </p:cNvPr>
          <p:cNvSpPr>
            <a:spLocks noChangeArrowheads="1"/>
          </p:cNvSpPr>
          <p:nvPr/>
        </p:nvSpPr>
        <p:spPr bwMode="auto">
          <a:xfrm>
            <a:off x="3425825" y="2265363"/>
            <a:ext cx="584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Prepare</a:t>
            </a:r>
            <a:endParaRPr lang="en-US" altLang="en-US" sz="3200" b="1">
              <a:latin typeface="Arial" panose="020B0604020202020204" pitchFamily="34" charset="0"/>
            </a:endParaRPr>
          </a:p>
        </p:txBody>
      </p:sp>
      <p:sp>
        <p:nvSpPr>
          <p:cNvPr id="304159" name="Rectangle 31">
            <a:extLst>
              <a:ext uri="{FF2B5EF4-FFF2-40B4-BE49-F238E27FC236}">
                <a16:creationId xmlns:a16="http://schemas.microsoft.com/office/drawing/2014/main" id="{0979A922-2FE2-EC48-B1B2-1A4DAFCA02C3}"/>
              </a:ext>
            </a:extLst>
          </p:cNvPr>
          <p:cNvSpPr>
            <a:spLocks noChangeArrowheads="1"/>
          </p:cNvSpPr>
          <p:nvPr/>
        </p:nvSpPr>
        <p:spPr bwMode="auto">
          <a:xfrm>
            <a:off x="3443288" y="2443163"/>
            <a:ext cx="419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160" name="Rectangle 32">
            <a:extLst>
              <a:ext uri="{FF2B5EF4-FFF2-40B4-BE49-F238E27FC236}">
                <a16:creationId xmlns:a16="http://schemas.microsoft.com/office/drawing/2014/main" id="{30A5BD9E-0B2F-254F-8A51-DD4B547D12E3}"/>
              </a:ext>
            </a:extLst>
          </p:cNvPr>
          <p:cNvSpPr>
            <a:spLocks noChangeArrowheads="1"/>
          </p:cNvSpPr>
          <p:nvPr/>
        </p:nvSpPr>
        <p:spPr bwMode="auto">
          <a:xfrm>
            <a:off x="5805488" y="2282825"/>
            <a:ext cx="508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Accept</a:t>
            </a:r>
            <a:endParaRPr lang="en-US" altLang="en-US" sz="3200" b="1">
              <a:latin typeface="Arial" panose="020B0604020202020204" pitchFamily="34" charset="0"/>
            </a:endParaRPr>
          </a:p>
        </p:txBody>
      </p:sp>
      <p:sp>
        <p:nvSpPr>
          <p:cNvPr id="304161" name="Rectangle 33">
            <a:extLst>
              <a:ext uri="{FF2B5EF4-FFF2-40B4-BE49-F238E27FC236}">
                <a16:creationId xmlns:a16="http://schemas.microsoft.com/office/drawing/2014/main" id="{6005BAF9-37E5-F24D-8CB3-941CD279B641}"/>
              </a:ext>
            </a:extLst>
          </p:cNvPr>
          <p:cNvSpPr>
            <a:spLocks noChangeArrowheads="1"/>
          </p:cNvSpPr>
          <p:nvPr/>
        </p:nvSpPr>
        <p:spPr bwMode="auto">
          <a:xfrm>
            <a:off x="5805488" y="246062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sp>
        <p:nvSpPr>
          <p:cNvPr id="304162" name="Line 34">
            <a:extLst>
              <a:ext uri="{FF2B5EF4-FFF2-40B4-BE49-F238E27FC236}">
                <a16:creationId xmlns:a16="http://schemas.microsoft.com/office/drawing/2014/main" id="{7E5D112F-3606-904F-8FD6-B450D6C067A3}"/>
              </a:ext>
            </a:extLst>
          </p:cNvPr>
          <p:cNvSpPr>
            <a:spLocks noChangeShapeType="1"/>
          </p:cNvSpPr>
          <p:nvPr/>
        </p:nvSpPr>
        <p:spPr bwMode="auto">
          <a:xfrm>
            <a:off x="3057525" y="2452688"/>
            <a:ext cx="1793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3" name="Freeform 35">
            <a:extLst>
              <a:ext uri="{FF2B5EF4-FFF2-40B4-BE49-F238E27FC236}">
                <a16:creationId xmlns:a16="http://schemas.microsoft.com/office/drawing/2014/main" id="{4FD55B7D-2279-0C45-8C53-32A005981B6A}"/>
              </a:ext>
            </a:extLst>
          </p:cNvPr>
          <p:cNvSpPr>
            <a:spLocks/>
          </p:cNvSpPr>
          <p:nvPr/>
        </p:nvSpPr>
        <p:spPr bwMode="auto">
          <a:xfrm>
            <a:off x="3086100" y="2398713"/>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4" name="Freeform 36">
            <a:extLst>
              <a:ext uri="{FF2B5EF4-FFF2-40B4-BE49-F238E27FC236}">
                <a16:creationId xmlns:a16="http://schemas.microsoft.com/office/drawing/2014/main" id="{240A46E4-0309-544D-BB9C-310D61F6519E}"/>
              </a:ext>
            </a:extLst>
          </p:cNvPr>
          <p:cNvSpPr>
            <a:spLocks/>
          </p:cNvSpPr>
          <p:nvPr/>
        </p:nvSpPr>
        <p:spPr bwMode="auto">
          <a:xfrm>
            <a:off x="2700338" y="2273300"/>
            <a:ext cx="177800" cy="322263"/>
          </a:xfrm>
          <a:custGeom>
            <a:avLst/>
            <a:gdLst>
              <a:gd name="T0" fmla="*/ 40 w 80"/>
              <a:gd name="T1" fmla="*/ 0 h 144"/>
              <a:gd name="T2" fmla="*/ 0 w 80"/>
              <a:gd name="T3" fmla="*/ 72 h 144"/>
              <a:gd name="T4" fmla="*/ 40 w 80"/>
              <a:gd name="T5" fmla="*/ 144 h 144"/>
              <a:gd name="T6" fmla="*/ 80 w 80"/>
              <a:gd name="T7" fmla="*/ 72 h 144"/>
              <a:gd name="T8" fmla="*/ 40 w 80"/>
              <a:gd name="T9" fmla="*/ 0 h 144"/>
            </a:gdLst>
            <a:ahLst/>
            <a:cxnLst>
              <a:cxn ang="0">
                <a:pos x="T0" y="T1"/>
              </a:cxn>
              <a:cxn ang="0">
                <a:pos x="T2" y="T3"/>
              </a:cxn>
              <a:cxn ang="0">
                <a:pos x="T4" y="T5"/>
              </a:cxn>
              <a:cxn ang="0">
                <a:pos x="T6" y="T7"/>
              </a:cxn>
              <a:cxn ang="0">
                <a:pos x="T8" y="T9"/>
              </a:cxn>
            </a:cxnLst>
            <a:rect l="0" t="0" r="r" b="b"/>
            <a:pathLst>
              <a:path w="80" h="144">
                <a:moveTo>
                  <a:pt x="40" y="0"/>
                </a:moveTo>
                <a:lnTo>
                  <a:pt x="0" y="72"/>
                </a:lnTo>
                <a:lnTo>
                  <a:pt x="40" y="144"/>
                </a:lnTo>
                <a:lnTo>
                  <a:pt x="80" y="72"/>
                </a:lnTo>
                <a:lnTo>
                  <a:pt x="4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5" name="Line 37">
            <a:extLst>
              <a:ext uri="{FF2B5EF4-FFF2-40B4-BE49-F238E27FC236}">
                <a16:creationId xmlns:a16="http://schemas.microsoft.com/office/drawing/2014/main" id="{C1D80EF3-ACCD-9542-83D5-092740D16ABC}"/>
              </a:ext>
            </a:extLst>
          </p:cNvPr>
          <p:cNvSpPr>
            <a:spLocks noChangeShapeType="1"/>
          </p:cNvSpPr>
          <p:nvPr/>
        </p:nvSpPr>
        <p:spPr bwMode="auto">
          <a:xfrm>
            <a:off x="2878138" y="2452688"/>
            <a:ext cx="1793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6" name="Line 38">
            <a:extLst>
              <a:ext uri="{FF2B5EF4-FFF2-40B4-BE49-F238E27FC236}">
                <a16:creationId xmlns:a16="http://schemas.microsoft.com/office/drawing/2014/main" id="{C892E6DB-BE5D-5549-885F-1A922DB17B82}"/>
              </a:ext>
            </a:extLst>
          </p:cNvPr>
          <p:cNvSpPr>
            <a:spLocks noChangeShapeType="1"/>
          </p:cNvSpPr>
          <p:nvPr/>
        </p:nvSpPr>
        <p:spPr bwMode="auto">
          <a:xfrm>
            <a:off x="4308475" y="2435225"/>
            <a:ext cx="1793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7" name="Freeform 39">
            <a:extLst>
              <a:ext uri="{FF2B5EF4-FFF2-40B4-BE49-F238E27FC236}">
                <a16:creationId xmlns:a16="http://schemas.microsoft.com/office/drawing/2014/main" id="{C237186D-FE4D-BC42-84D6-046EF5EA2527}"/>
              </a:ext>
            </a:extLst>
          </p:cNvPr>
          <p:cNvSpPr>
            <a:spLocks/>
          </p:cNvSpPr>
          <p:nvPr/>
        </p:nvSpPr>
        <p:spPr bwMode="auto">
          <a:xfrm>
            <a:off x="4325938" y="2381250"/>
            <a:ext cx="161925" cy="106363"/>
          </a:xfrm>
          <a:custGeom>
            <a:avLst/>
            <a:gdLst>
              <a:gd name="T0" fmla="*/ 0 w 72"/>
              <a:gd name="T1" fmla="*/ 0 h 48"/>
              <a:gd name="T2" fmla="*/ 72 w 72"/>
              <a:gd name="T3" fmla="*/ 24 h 48"/>
              <a:gd name="T4" fmla="*/ 0 w 72"/>
              <a:gd name="T5" fmla="*/ 48 h 48"/>
            </a:gdLst>
            <a:ahLst/>
            <a:cxnLst>
              <a:cxn ang="0">
                <a:pos x="T0" y="T1"/>
              </a:cxn>
              <a:cxn ang="0">
                <a:pos x="T2" y="T3"/>
              </a:cxn>
              <a:cxn ang="0">
                <a:pos x="T4" y="T5"/>
              </a:cxn>
            </a:cxnLst>
            <a:rect l="0" t="0" r="r" b="b"/>
            <a:pathLst>
              <a:path w="72" h="48">
                <a:moveTo>
                  <a:pt x="0" y="0"/>
                </a:moveTo>
                <a:lnTo>
                  <a:pt x="72"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8" name="Line 40">
            <a:extLst>
              <a:ext uri="{FF2B5EF4-FFF2-40B4-BE49-F238E27FC236}">
                <a16:creationId xmlns:a16="http://schemas.microsoft.com/office/drawing/2014/main" id="{C24A484E-4290-1649-8BDF-45F117113BB6}"/>
              </a:ext>
            </a:extLst>
          </p:cNvPr>
          <p:cNvSpPr>
            <a:spLocks noChangeShapeType="1"/>
          </p:cNvSpPr>
          <p:nvPr/>
        </p:nvSpPr>
        <p:spPr bwMode="auto">
          <a:xfrm>
            <a:off x="4094163" y="2435225"/>
            <a:ext cx="21431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71" name="Rectangle 43">
            <a:extLst>
              <a:ext uri="{FF2B5EF4-FFF2-40B4-BE49-F238E27FC236}">
                <a16:creationId xmlns:a16="http://schemas.microsoft.com/office/drawing/2014/main" id="{B66C0E09-7743-D44F-95A8-D3EFBE9D4F0D}"/>
              </a:ext>
            </a:extLst>
          </p:cNvPr>
          <p:cNvSpPr>
            <a:spLocks noChangeArrowheads="1"/>
          </p:cNvSpPr>
          <p:nvPr/>
        </p:nvSpPr>
        <p:spPr bwMode="auto">
          <a:xfrm>
            <a:off x="6700838" y="2166938"/>
            <a:ext cx="34925" cy="5175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72" name="Oval 44">
            <a:extLst>
              <a:ext uri="{FF2B5EF4-FFF2-40B4-BE49-F238E27FC236}">
                <a16:creationId xmlns:a16="http://schemas.microsoft.com/office/drawing/2014/main" id="{29FA5E98-2645-A349-87B1-D07DB4DE40F3}"/>
              </a:ext>
            </a:extLst>
          </p:cNvPr>
          <p:cNvSpPr>
            <a:spLocks noChangeArrowheads="1"/>
          </p:cNvSpPr>
          <p:nvPr/>
        </p:nvSpPr>
        <p:spPr bwMode="auto">
          <a:xfrm>
            <a:off x="1220788" y="2362200"/>
            <a:ext cx="142875" cy="144463"/>
          </a:xfrm>
          <a:prstGeom prst="ellipse">
            <a:avLst/>
          </a:prstGeom>
          <a:solidFill>
            <a:srgbClr val="000000"/>
          </a:solidFill>
          <a:ln w="25400">
            <a:solidFill>
              <a:srgbClr val="000000"/>
            </a:solidFill>
            <a:round/>
            <a:headEnd/>
            <a:tailEnd/>
          </a:ln>
        </p:spPr>
        <p:txBody>
          <a:bodyPr/>
          <a:lstStyle/>
          <a:p>
            <a:endParaRPr lang="en-US"/>
          </a:p>
        </p:txBody>
      </p:sp>
      <p:sp>
        <p:nvSpPr>
          <p:cNvPr id="304173" name="AutoShape 45">
            <a:extLst>
              <a:ext uri="{FF2B5EF4-FFF2-40B4-BE49-F238E27FC236}">
                <a16:creationId xmlns:a16="http://schemas.microsoft.com/office/drawing/2014/main" id="{1D45E142-4F97-F640-9C85-E28C77C5C4A0}"/>
              </a:ext>
            </a:extLst>
          </p:cNvPr>
          <p:cNvSpPr>
            <a:spLocks noChangeArrowheads="1"/>
          </p:cNvSpPr>
          <p:nvPr/>
        </p:nvSpPr>
        <p:spPr bwMode="auto">
          <a:xfrm>
            <a:off x="3289300" y="2166938"/>
            <a:ext cx="804863"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74" name="AutoShape 46">
            <a:extLst>
              <a:ext uri="{FF2B5EF4-FFF2-40B4-BE49-F238E27FC236}">
                <a16:creationId xmlns:a16="http://schemas.microsoft.com/office/drawing/2014/main" id="{F84B4067-7581-584C-A2E3-50E3D7EADAA7}"/>
              </a:ext>
            </a:extLst>
          </p:cNvPr>
          <p:cNvSpPr>
            <a:spLocks noChangeArrowheads="1"/>
          </p:cNvSpPr>
          <p:nvPr/>
        </p:nvSpPr>
        <p:spPr bwMode="auto">
          <a:xfrm>
            <a:off x="5630863" y="2166938"/>
            <a:ext cx="803275"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78" name="AutoShape 50">
            <a:extLst>
              <a:ext uri="{FF2B5EF4-FFF2-40B4-BE49-F238E27FC236}">
                <a16:creationId xmlns:a16="http://schemas.microsoft.com/office/drawing/2014/main" id="{48725F01-1CE2-BF48-A083-7D5DC5B31767}"/>
              </a:ext>
            </a:extLst>
          </p:cNvPr>
          <p:cNvSpPr>
            <a:spLocks noChangeArrowheads="1"/>
          </p:cNvSpPr>
          <p:nvPr/>
        </p:nvSpPr>
        <p:spPr bwMode="auto">
          <a:xfrm>
            <a:off x="4203700" y="5684838"/>
            <a:ext cx="1055688" cy="571500"/>
          </a:xfrm>
          <a:prstGeom prst="roundRect">
            <a:avLst>
              <a:gd name="adj" fmla="val 34375"/>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82" name="Line 54">
            <a:extLst>
              <a:ext uri="{FF2B5EF4-FFF2-40B4-BE49-F238E27FC236}">
                <a16:creationId xmlns:a16="http://schemas.microsoft.com/office/drawing/2014/main" id="{86778F1F-E182-8B4F-858B-690F9579DCB5}"/>
              </a:ext>
            </a:extLst>
          </p:cNvPr>
          <p:cNvSpPr>
            <a:spLocks noChangeShapeType="1"/>
          </p:cNvSpPr>
          <p:nvPr/>
        </p:nvSpPr>
        <p:spPr bwMode="auto">
          <a:xfrm flipH="1" flipV="1">
            <a:off x="4718050" y="2017713"/>
            <a:ext cx="9525" cy="33496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84" name="Line 56">
            <a:extLst>
              <a:ext uri="{FF2B5EF4-FFF2-40B4-BE49-F238E27FC236}">
                <a16:creationId xmlns:a16="http://schemas.microsoft.com/office/drawing/2014/main" id="{840201BD-7542-A547-981B-B64DADC6D79E}"/>
              </a:ext>
            </a:extLst>
          </p:cNvPr>
          <p:cNvSpPr>
            <a:spLocks noChangeShapeType="1"/>
          </p:cNvSpPr>
          <p:nvPr/>
        </p:nvSpPr>
        <p:spPr bwMode="auto">
          <a:xfrm>
            <a:off x="4530725" y="2352675"/>
            <a:ext cx="1968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85" name="Line 57">
            <a:extLst>
              <a:ext uri="{FF2B5EF4-FFF2-40B4-BE49-F238E27FC236}">
                <a16:creationId xmlns:a16="http://schemas.microsoft.com/office/drawing/2014/main" id="{FDB77557-3AA6-8A4B-8F6E-48071E6FFED3}"/>
              </a:ext>
            </a:extLst>
          </p:cNvPr>
          <p:cNvSpPr>
            <a:spLocks noChangeShapeType="1"/>
          </p:cNvSpPr>
          <p:nvPr/>
        </p:nvSpPr>
        <p:spPr bwMode="auto">
          <a:xfrm flipV="1">
            <a:off x="4713288" y="2016125"/>
            <a:ext cx="178276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1" name="Line 63">
            <a:extLst>
              <a:ext uri="{FF2B5EF4-FFF2-40B4-BE49-F238E27FC236}">
                <a16:creationId xmlns:a16="http://schemas.microsoft.com/office/drawing/2014/main" id="{E2B98153-4266-7849-8570-E048514FE79E}"/>
              </a:ext>
            </a:extLst>
          </p:cNvPr>
          <p:cNvSpPr>
            <a:spLocks noChangeShapeType="1"/>
          </p:cNvSpPr>
          <p:nvPr/>
        </p:nvSpPr>
        <p:spPr bwMode="auto">
          <a:xfrm>
            <a:off x="2503488" y="2452688"/>
            <a:ext cx="19685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2" name="Freeform 64">
            <a:extLst>
              <a:ext uri="{FF2B5EF4-FFF2-40B4-BE49-F238E27FC236}">
                <a16:creationId xmlns:a16="http://schemas.microsoft.com/office/drawing/2014/main" id="{9006B4CC-66FB-D549-8ED5-9436243EEF28}"/>
              </a:ext>
            </a:extLst>
          </p:cNvPr>
          <p:cNvSpPr>
            <a:spLocks/>
          </p:cNvSpPr>
          <p:nvPr/>
        </p:nvSpPr>
        <p:spPr bwMode="auto">
          <a:xfrm>
            <a:off x="2520950" y="2398713"/>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93" name="Line 65">
            <a:extLst>
              <a:ext uri="{FF2B5EF4-FFF2-40B4-BE49-F238E27FC236}">
                <a16:creationId xmlns:a16="http://schemas.microsoft.com/office/drawing/2014/main" id="{A8B5F729-B875-CF4D-A74F-CD98D9BEAF8F}"/>
              </a:ext>
            </a:extLst>
          </p:cNvPr>
          <p:cNvSpPr>
            <a:spLocks noChangeShapeType="1"/>
          </p:cNvSpPr>
          <p:nvPr/>
        </p:nvSpPr>
        <p:spPr bwMode="auto">
          <a:xfrm>
            <a:off x="1449388" y="2435225"/>
            <a:ext cx="1778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4" name="Freeform 66">
            <a:extLst>
              <a:ext uri="{FF2B5EF4-FFF2-40B4-BE49-F238E27FC236}">
                <a16:creationId xmlns:a16="http://schemas.microsoft.com/office/drawing/2014/main" id="{666EDAF9-D7B0-2745-AC4E-C94F4252B63E}"/>
              </a:ext>
            </a:extLst>
          </p:cNvPr>
          <p:cNvSpPr>
            <a:spLocks/>
          </p:cNvSpPr>
          <p:nvPr/>
        </p:nvSpPr>
        <p:spPr bwMode="auto">
          <a:xfrm>
            <a:off x="1466850" y="2381250"/>
            <a:ext cx="160338" cy="106363"/>
          </a:xfrm>
          <a:custGeom>
            <a:avLst/>
            <a:gdLst>
              <a:gd name="T0" fmla="*/ 0 w 72"/>
              <a:gd name="T1" fmla="*/ 0 h 48"/>
              <a:gd name="T2" fmla="*/ 72 w 72"/>
              <a:gd name="T3" fmla="*/ 24 h 48"/>
              <a:gd name="T4" fmla="*/ 0 w 72"/>
              <a:gd name="T5" fmla="*/ 48 h 48"/>
            </a:gdLst>
            <a:ahLst/>
            <a:cxnLst>
              <a:cxn ang="0">
                <a:pos x="T0" y="T1"/>
              </a:cxn>
              <a:cxn ang="0">
                <a:pos x="T2" y="T3"/>
              </a:cxn>
              <a:cxn ang="0">
                <a:pos x="T4" y="T5"/>
              </a:cxn>
            </a:cxnLst>
            <a:rect l="0" t="0" r="r" b="b"/>
            <a:pathLst>
              <a:path w="72" h="48">
                <a:moveTo>
                  <a:pt x="0" y="0"/>
                </a:moveTo>
                <a:lnTo>
                  <a:pt x="72"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95" name="Line 67">
            <a:extLst>
              <a:ext uri="{FF2B5EF4-FFF2-40B4-BE49-F238E27FC236}">
                <a16:creationId xmlns:a16="http://schemas.microsoft.com/office/drawing/2014/main" id="{B866E5B2-34AB-FF49-9F66-C2FD0E045212}"/>
              </a:ext>
            </a:extLst>
          </p:cNvPr>
          <p:cNvSpPr>
            <a:spLocks noChangeShapeType="1"/>
          </p:cNvSpPr>
          <p:nvPr/>
        </p:nvSpPr>
        <p:spPr bwMode="auto">
          <a:xfrm>
            <a:off x="1358900" y="2435225"/>
            <a:ext cx="904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6" name="Rectangle 68">
            <a:extLst>
              <a:ext uri="{FF2B5EF4-FFF2-40B4-BE49-F238E27FC236}">
                <a16:creationId xmlns:a16="http://schemas.microsoft.com/office/drawing/2014/main" id="{CC3BADFE-B702-1B4F-A5F7-305EA657B194}"/>
              </a:ext>
            </a:extLst>
          </p:cNvPr>
          <p:cNvSpPr>
            <a:spLocks noChangeArrowheads="1"/>
          </p:cNvSpPr>
          <p:nvPr/>
        </p:nvSpPr>
        <p:spPr bwMode="auto">
          <a:xfrm>
            <a:off x="4505325" y="2147888"/>
            <a:ext cx="36513" cy="19050"/>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7" name="Rectangle 69">
            <a:extLst>
              <a:ext uri="{FF2B5EF4-FFF2-40B4-BE49-F238E27FC236}">
                <a16:creationId xmlns:a16="http://schemas.microsoft.com/office/drawing/2014/main" id="{4C1072C0-C2AA-A442-8DD9-50F775228339}"/>
              </a:ext>
            </a:extLst>
          </p:cNvPr>
          <p:cNvSpPr>
            <a:spLocks noChangeArrowheads="1"/>
          </p:cNvSpPr>
          <p:nvPr/>
        </p:nvSpPr>
        <p:spPr bwMode="auto">
          <a:xfrm>
            <a:off x="4505325" y="2684463"/>
            <a:ext cx="36513" cy="174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8" name="Rectangle 70">
            <a:extLst>
              <a:ext uri="{FF2B5EF4-FFF2-40B4-BE49-F238E27FC236}">
                <a16:creationId xmlns:a16="http://schemas.microsoft.com/office/drawing/2014/main" id="{ED13E97A-3B30-B547-B799-6725745E14B9}"/>
              </a:ext>
            </a:extLst>
          </p:cNvPr>
          <p:cNvSpPr>
            <a:spLocks noChangeArrowheads="1"/>
          </p:cNvSpPr>
          <p:nvPr/>
        </p:nvSpPr>
        <p:spPr bwMode="auto">
          <a:xfrm>
            <a:off x="4505325" y="2166938"/>
            <a:ext cx="36513" cy="5175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9" name="Line 71">
            <a:extLst>
              <a:ext uri="{FF2B5EF4-FFF2-40B4-BE49-F238E27FC236}">
                <a16:creationId xmlns:a16="http://schemas.microsoft.com/office/drawing/2014/main" id="{60A7965F-D578-C54D-8346-1D919576572F}"/>
              </a:ext>
            </a:extLst>
          </p:cNvPr>
          <p:cNvSpPr>
            <a:spLocks noChangeShapeType="1"/>
          </p:cNvSpPr>
          <p:nvPr/>
        </p:nvSpPr>
        <p:spPr bwMode="auto">
          <a:xfrm>
            <a:off x="6408738" y="2578100"/>
            <a:ext cx="24606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02" name="Freeform 74">
            <a:extLst>
              <a:ext uri="{FF2B5EF4-FFF2-40B4-BE49-F238E27FC236}">
                <a16:creationId xmlns:a16="http://schemas.microsoft.com/office/drawing/2014/main" id="{3838C927-A41D-214E-9BC1-C700381D5B92}"/>
              </a:ext>
            </a:extLst>
          </p:cNvPr>
          <p:cNvSpPr>
            <a:spLocks/>
          </p:cNvSpPr>
          <p:nvPr/>
        </p:nvSpPr>
        <p:spPr bwMode="auto">
          <a:xfrm>
            <a:off x="1652588" y="469582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3" name="Freeform 75">
            <a:extLst>
              <a:ext uri="{FF2B5EF4-FFF2-40B4-BE49-F238E27FC236}">
                <a16:creationId xmlns:a16="http://schemas.microsoft.com/office/drawing/2014/main" id="{A125F95A-4565-984F-B149-728039E2FDF2}"/>
              </a:ext>
            </a:extLst>
          </p:cNvPr>
          <p:cNvSpPr>
            <a:spLocks/>
          </p:cNvSpPr>
          <p:nvPr/>
        </p:nvSpPr>
        <p:spPr bwMode="auto">
          <a:xfrm>
            <a:off x="2613025" y="2582863"/>
            <a:ext cx="2024063" cy="1057275"/>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4" name="Line 76">
            <a:extLst>
              <a:ext uri="{FF2B5EF4-FFF2-40B4-BE49-F238E27FC236}">
                <a16:creationId xmlns:a16="http://schemas.microsoft.com/office/drawing/2014/main" id="{E1774723-D90B-5640-9746-2290C1E00458}"/>
              </a:ext>
            </a:extLst>
          </p:cNvPr>
          <p:cNvSpPr>
            <a:spLocks noChangeShapeType="1"/>
          </p:cNvSpPr>
          <p:nvPr/>
        </p:nvSpPr>
        <p:spPr bwMode="auto">
          <a:xfrm>
            <a:off x="1644650" y="4749800"/>
            <a:ext cx="1968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06" name="Freeform 78">
            <a:extLst>
              <a:ext uri="{FF2B5EF4-FFF2-40B4-BE49-F238E27FC236}">
                <a16:creationId xmlns:a16="http://schemas.microsoft.com/office/drawing/2014/main" id="{EE99C2EC-E4E6-FA44-ABE6-B7F8EA5029FB}"/>
              </a:ext>
            </a:extLst>
          </p:cNvPr>
          <p:cNvSpPr>
            <a:spLocks/>
          </p:cNvSpPr>
          <p:nvPr/>
        </p:nvSpPr>
        <p:spPr bwMode="auto">
          <a:xfrm>
            <a:off x="3598863" y="5146675"/>
            <a:ext cx="160337"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8" name="Line 80">
            <a:extLst>
              <a:ext uri="{FF2B5EF4-FFF2-40B4-BE49-F238E27FC236}">
                <a16:creationId xmlns:a16="http://schemas.microsoft.com/office/drawing/2014/main" id="{44AD9AFB-E6B6-D343-A955-9D795C768980}"/>
              </a:ext>
            </a:extLst>
          </p:cNvPr>
          <p:cNvSpPr>
            <a:spLocks noChangeShapeType="1"/>
          </p:cNvSpPr>
          <p:nvPr/>
        </p:nvSpPr>
        <p:spPr bwMode="auto">
          <a:xfrm rot="533037">
            <a:off x="3529013" y="5100638"/>
            <a:ext cx="238125" cy="1857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10" name="Line 82">
            <a:extLst>
              <a:ext uri="{FF2B5EF4-FFF2-40B4-BE49-F238E27FC236}">
                <a16:creationId xmlns:a16="http://schemas.microsoft.com/office/drawing/2014/main" id="{0E6673FF-3AA0-4141-8EB5-8E0D72E583A6}"/>
              </a:ext>
            </a:extLst>
          </p:cNvPr>
          <p:cNvSpPr>
            <a:spLocks noChangeShapeType="1"/>
          </p:cNvSpPr>
          <p:nvPr/>
        </p:nvSpPr>
        <p:spPr bwMode="auto">
          <a:xfrm>
            <a:off x="6697663" y="2381250"/>
            <a:ext cx="238125"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15" name="Freeform 87">
            <a:extLst>
              <a:ext uri="{FF2B5EF4-FFF2-40B4-BE49-F238E27FC236}">
                <a16:creationId xmlns:a16="http://schemas.microsoft.com/office/drawing/2014/main" id="{FDCAD24B-C382-3A4E-B510-7B31CC9F0A5D}"/>
              </a:ext>
            </a:extLst>
          </p:cNvPr>
          <p:cNvSpPr>
            <a:spLocks/>
          </p:cNvSpPr>
          <p:nvPr/>
        </p:nvSpPr>
        <p:spPr bwMode="auto">
          <a:xfrm>
            <a:off x="2789238" y="1839913"/>
            <a:ext cx="4225925" cy="469900"/>
          </a:xfrm>
          <a:custGeom>
            <a:avLst/>
            <a:gdLst>
              <a:gd name="T0" fmla="*/ 0 w 1824"/>
              <a:gd name="T1" fmla="*/ 216 h 216"/>
              <a:gd name="T2" fmla="*/ 0 w 1824"/>
              <a:gd name="T3" fmla="*/ 0 h 216"/>
              <a:gd name="T4" fmla="*/ 1824 w 1824"/>
              <a:gd name="T5" fmla="*/ 0 h 216"/>
              <a:gd name="T6" fmla="*/ 1824 w 1824"/>
              <a:gd name="T7" fmla="*/ 104 h 216"/>
            </a:gdLst>
            <a:ahLst/>
            <a:cxnLst>
              <a:cxn ang="0">
                <a:pos x="T0" y="T1"/>
              </a:cxn>
              <a:cxn ang="0">
                <a:pos x="T2" y="T3"/>
              </a:cxn>
              <a:cxn ang="0">
                <a:pos x="T4" y="T5"/>
              </a:cxn>
              <a:cxn ang="0">
                <a:pos x="T6" y="T7"/>
              </a:cxn>
            </a:cxnLst>
            <a:rect l="0" t="0" r="r" b="b"/>
            <a:pathLst>
              <a:path w="1824" h="216">
                <a:moveTo>
                  <a:pt x="0" y="216"/>
                </a:moveTo>
                <a:lnTo>
                  <a:pt x="0" y="0"/>
                </a:lnTo>
                <a:lnTo>
                  <a:pt x="1824" y="0"/>
                </a:lnTo>
                <a:lnTo>
                  <a:pt x="1824" y="104"/>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16" name="Freeform 88">
            <a:extLst>
              <a:ext uri="{FF2B5EF4-FFF2-40B4-BE49-F238E27FC236}">
                <a16:creationId xmlns:a16="http://schemas.microsoft.com/office/drawing/2014/main" id="{3C73DAE6-1D3D-0544-8B16-FADCCE86D37F}"/>
              </a:ext>
            </a:extLst>
          </p:cNvPr>
          <p:cNvSpPr>
            <a:spLocks/>
          </p:cNvSpPr>
          <p:nvPr/>
        </p:nvSpPr>
        <p:spPr bwMode="auto">
          <a:xfrm>
            <a:off x="6927850" y="2219325"/>
            <a:ext cx="179388" cy="322263"/>
          </a:xfrm>
          <a:custGeom>
            <a:avLst/>
            <a:gdLst>
              <a:gd name="T0" fmla="*/ 40 w 80"/>
              <a:gd name="T1" fmla="*/ 0 h 144"/>
              <a:gd name="T2" fmla="*/ 0 w 80"/>
              <a:gd name="T3" fmla="*/ 72 h 144"/>
              <a:gd name="T4" fmla="*/ 40 w 80"/>
              <a:gd name="T5" fmla="*/ 144 h 144"/>
              <a:gd name="T6" fmla="*/ 80 w 80"/>
              <a:gd name="T7" fmla="*/ 72 h 144"/>
              <a:gd name="T8" fmla="*/ 40 w 80"/>
              <a:gd name="T9" fmla="*/ 0 h 144"/>
            </a:gdLst>
            <a:ahLst/>
            <a:cxnLst>
              <a:cxn ang="0">
                <a:pos x="T0" y="T1"/>
              </a:cxn>
              <a:cxn ang="0">
                <a:pos x="T2" y="T3"/>
              </a:cxn>
              <a:cxn ang="0">
                <a:pos x="T4" y="T5"/>
              </a:cxn>
              <a:cxn ang="0">
                <a:pos x="T6" y="T7"/>
              </a:cxn>
              <a:cxn ang="0">
                <a:pos x="T8" y="T9"/>
              </a:cxn>
            </a:cxnLst>
            <a:rect l="0" t="0" r="r" b="b"/>
            <a:pathLst>
              <a:path w="80" h="144">
                <a:moveTo>
                  <a:pt x="40" y="0"/>
                </a:moveTo>
                <a:lnTo>
                  <a:pt x="0" y="72"/>
                </a:lnTo>
                <a:lnTo>
                  <a:pt x="40" y="144"/>
                </a:lnTo>
                <a:lnTo>
                  <a:pt x="80" y="72"/>
                </a:lnTo>
                <a:lnTo>
                  <a:pt x="4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19" name="Line 91">
            <a:extLst>
              <a:ext uri="{FF2B5EF4-FFF2-40B4-BE49-F238E27FC236}">
                <a16:creationId xmlns:a16="http://schemas.microsoft.com/office/drawing/2014/main" id="{FD9EC233-0FEC-374F-806B-E11AAD5A44F2}"/>
              </a:ext>
            </a:extLst>
          </p:cNvPr>
          <p:cNvSpPr>
            <a:spLocks noChangeShapeType="1"/>
          </p:cNvSpPr>
          <p:nvPr/>
        </p:nvSpPr>
        <p:spPr bwMode="auto">
          <a:xfrm>
            <a:off x="7107238" y="2379663"/>
            <a:ext cx="252412"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20" name="Rectangle 92">
            <a:extLst>
              <a:ext uri="{FF2B5EF4-FFF2-40B4-BE49-F238E27FC236}">
                <a16:creationId xmlns:a16="http://schemas.microsoft.com/office/drawing/2014/main" id="{ACC90A97-FDF8-0B42-9470-716DE698164B}"/>
              </a:ext>
            </a:extLst>
          </p:cNvPr>
          <p:cNvSpPr>
            <a:spLocks noChangeArrowheads="1"/>
          </p:cNvSpPr>
          <p:nvPr/>
        </p:nvSpPr>
        <p:spPr bwMode="auto">
          <a:xfrm>
            <a:off x="7550150" y="2216150"/>
            <a:ext cx="419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Finish</a:t>
            </a:r>
            <a:endParaRPr lang="en-US" altLang="en-US" sz="3200" b="1">
              <a:latin typeface="Arial" panose="020B0604020202020204" pitchFamily="34" charset="0"/>
            </a:endParaRPr>
          </a:p>
        </p:txBody>
      </p:sp>
      <p:sp>
        <p:nvSpPr>
          <p:cNvPr id="304221" name="Rectangle 93">
            <a:extLst>
              <a:ext uri="{FF2B5EF4-FFF2-40B4-BE49-F238E27FC236}">
                <a16:creationId xmlns:a16="http://schemas.microsoft.com/office/drawing/2014/main" id="{4D2B163E-8868-0744-9BEF-0CB0C501DA49}"/>
              </a:ext>
            </a:extLst>
          </p:cNvPr>
          <p:cNvSpPr>
            <a:spLocks noChangeArrowheads="1"/>
          </p:cNvSpPr>
          <p:nvPr/>
        </p:nvSpPr>
        <p:spPr bwMode="auto">
          <a:xfrm>
            <a:off x="7545388" y="2395538"/>
            <a:ext cx="571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ObsSeq</a:t>
            </a:r>
            <a:endParaRPr lang="en-US" altLang="en-US" sz="3200" b="1">
              <a:latin typeface="Arial" panose="020B0604020202020204" pitchFamily="34" charset="0"/>
            </a:endParaRPr>
          </a:p>
        </p:txBody>
      </p:sp>
      <p:sp>
        <p:nvSpPr>
          <p:cNvPr id="304222" name="AutoShape 94">
            <a:extLst>
              <a:ext uri="{FF2B5EF4-FFF2-40B4-BE49-F238E27FC236}">
                <a16:creationId xmlns:a16="http://schemas.microsoft.com/office/drawing/2014/main" id="{F9216BD9-858F-EA46-A69A-4D6D26DE6C50}"/>
              </a:ext>
            </a:extLst>
          </p:cNvPr>
          <p:cNvSpPr>
            <a:spLocks noChangeArrowheads="1"/>
          </p:cNvSpPr>
          <p:nvPr/>
        </p:nvSpPr>
        <p:spPr bwMode="auto">
          <a:xfrm>
            <a:off x="7359650" y="2112963"/>
            <a:ext cx="804863" cy="571500"/>
          </a:xfrm>
          <a:prstGeom prst="roundRect">
            <a:avLst>
              <a:gd name="adj" fmla="val 34375"/>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23" name="Rectangle 95">
            <a:extLst>
              <a:ext uri="{FF2B5EF4-FFF2-40B4-BE49-F238E27FC236}">
                <a16:creationId xmlns:a16="http://schemas.microsoft.com/office/drawing/2014/main" id="{A27DCAD5-8858-9440-BAB0-A95D6837945D}"/>
              </a:ext>
            </a:extLst>
          </p:cNvPr>
          <p:cNvSpPr>
            <a:spLocks noChangeArrowheads="1"/>
          </p:cNvSpPr>
          <p:nvPr/>
        </p:nvSpPr>
        <p:spPr bwMode="auto">
          <a:xfrm>
            <a:off x="4389438" y="5900738"/>
            <a:ext cx="685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Take Obs</a:t>
            </a:r>
            <a:endParaRPr lang="en-US" altLang="en-US" sz="3200" b="1">
              <a:latin typeface="Arial" panose="020B0604020202020204" pitchFamily="34" charset="0"/>
            </a:endParaRPr>
          </a:p>
        </p:txBody>
      </p:sp>
      <p:sp>
        <p:nvSpPr>
          <p:cNvPr id="304224" name="Rectangle 96">
            <a:extLst>
              <a:ext uri="{FF2B5EF4-FFF2-40B4-BE49-F238E27FC236}">
                <a16:creationId xmlns:a16="http://schemas.microsoft.com/office/drawing/2014/main" id="{C0609B4F-9A0B-B441-892A-05B39F5267D0}"/>
              </a:ext>
            </a:extLst>
          </p:cNvPr>
          <p:cNvSpPr>
            <a:spLocks noChangeArrowheads="1"/>
          </p:cNvSpPr>
          <p:nvPr/>
        </p:nvSpPr>
        <p:spPr bwMode="auto">
          <a:xfrm>
            <a:off x="2371725" y="2754313"/>
            <a:ext cx="7493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plannedObs</a:t>
            </a:r>
            <a:endParaRPr lang="en-US" altLang="en-US" sz="1200" b="1">
              <a:solidFill>
                <a:srgbClr val="000000"/>
              </a:solidFill>
              <a:latin typeface="Arial" panose="020B0604020202020204" pitchFamily="34" charset="0"/>
            </a:endParaRPr>
          </a:p>
        </p:txBody>
      </p:sp>
      <p:sp>
        <p:nvSpPr>
          <p:cNvPr id="304229" name="Rectangle 101">
            <a:extLst>
              <a:ext uri="{FF2B5EF4-FFF2-40B4-BE49-F238E27FC236}">
                <a16:creationId xmlns:a16="http://schemas.microsoft.com/office/drawing/2014/main" id="{F1F374A0-6829-0D48-AD20-969229A8EB3B}"/>
              </a:ext>
            </a:extLst>
          </p:cNvPr>
          <p:cNvSpPr>
            <a:spLocks noChangeArrowheads="1"/>
          </p:cNvSpPr>
          <p:nvPr/>
        </p:nvSpPr>
        <p:spPr bwMode="auto">
          <a:xfrm>
            <a:off x="3373438" y="5313363"/>
            <a:ext cx="733425" cy="465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230" name="Rectangle 102">
            <a:extLst>
              <a:ext uri="{FF2B5EF4-FFF2-40B4-BE49-F238E27FC236}">
                <a16:creationId xmlns:a16="http://schemas.microsoft.com/office/drawing/2014/main" id="{EA216783-A761-7D42-BF14-9A91C09AD65D}"/>
              </a:ext>
            </a:extLst>
          </p:cNvPr>
          <p:cNvSpPr>
            <a:spLocks noChangeArrowheads="1"/>
          </p:cNvSpPr>
          <p:nvPr/>
        </p:nvSpPr>
        <p:spPr bwMode="auto">
          <a:xfrm>
            <a:off x="3363913" y="5291138"/>
            <a:ext cx="750887" cy="4826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tLang="en-US" sz="3200" b="1">
              <a:solidFill>
                <a:schemeClr val="bg1"/>
              </a:solidFill>
              <a:latin typeface="Arial" panose="020B0604020202020204" pitchFamily="34" charset="0"/>
            </a:endParaRPr>
          </a:p>
        </p:txBody>
      </p:sp>
      <p:sp>
        <p:nvSpPr>
          <p:cNvPr id="304231" name="Rectangle 103">
            <a:extLst>
              <a:ext uri="{FF2B5EF4-FFF2-40B4-BE49-F238E27FC236}">
                <a16:creationId xmlns:a16="http://schemas.microsoft.com/office/drawing/2014/main" id="{EA1DA860-C175-704B-9F6D-86AC4D5C49A1}"/>
              </a:ext>
            </a:extLst>
          </p:cNvPr>
          <p:cNvSpPr>
            <a:spLocks noChangeArrowheads="1"/>
          </p:cNvSpPr>
          <p:nvPr/>
        </p:nvSpPr>
        <p:spPr bwMode="auto">
          <a:xfrm>
            <a:off x="3524250" y="5357813"/>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Instr</a:t>
            </a:r>
          </a:p>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232" name="AutoShape 104">
            <a:extLst>
              <a:ext uri="{FF2B5EF4-FFF2-40B4-BE49-F238E27FC236}">
                <a16:creationId xmlns:a16="http://schemas.microsoft.com/office/drawing/2014/main" id="{14DD04AA-298A-C64D-8336-3CC08CAE5AB2}"/>
              </a:ext>
            </a:extLst>
          </p:cNvPr>
          <p:cNvSpPr>
            <a:spLocks noChangeArrowheads="1"/>
          </p:cNvSpPr>
          <p:nvPr/>
        </p:nvSpPr>
        <p:spPr bwMode="auto">
          <a:xfrm>
            <a:off x="1644650" y="2166938"/>
            <a:ext cx="804863"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33" name="Rectangle 105">
            <a:extLst>
              <a:ext uri="{FF2B5EF4-FFF2-40B4-BE49-F238E27FC236}">
                <a16:creationId xmlns:a16="http://schemas.microsoft.com/office/drawing/2014/main" id="{7904DB2D-04BD-FA4E-919B-6C50E15B739C}"/>
              </a:ext>
            </a:extLst>
          </p:cNvPr>
          <p:cNvSpPr>
            <a:spLocks noChangeArrowheads="1"/>
          </p:cNvSpPr>
          <p:nvPr/>
        </p:nvSpPr>
        <p:spPr bwMode="auto">
          <a:xfrm>
            <a:off x="1801813" y="2265363"/>
            <a:ext cx="317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Plan</a:t>
            </a:r>
            <a:endParaRPr lang="en-US" altLang="en-US" sz="3200" b="1">
              <a:latin typeface="Arial" panose="020B0604020202020204" pitchFamily="34" charset="0"/>
            </a:endParaRPr>
          </a:p>
        </p:txBody>
      </p:sp>
      <p:sp>
        <p:nvSpPr>
          <p:cNvPr id="304234" name="Rectangle 106">
            <a:extLst>
              <a:ext uri="{FF2B5EF4-FFF2-40B4-BE49-F238E27FC236}">
                <a16:creationId xmlns:a16="http://schemas.microsoft.com/office/drawing/2014/main" id="{F0540CE4-4D93-0D4D-96E7-FC29DEE483C0}"/>
              </a:ext>
            </a:extLst>
          </p:cNvPr>
          <p:cNvSpPr>
            <a:spLocks noChangeArrowheads="1"/>
          </p:cNvSpPr>
          <p:nvPr/>
        </p:nvSpPr>
        <p:spPr bwMode="auto">
          <a:xfrm>
            <a:off x="1804988" y="2443163"/>
            <a:ext cx="571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ObsSeq</a:t>
            </a:r>
            <a:endParaRPr lang="en-US" altLang="en-US" sz="3200" b="1">
              <a:latin typeface="Arial" panose="020B0604020202020204" pitchFamily="34" charset="0"/>
            </a:endParaRPr>
          </a:p>
        </p:txBody>
      </p:sp>
      <p:sp>
        <p:nvSpPr>
          <p:cNvPr id="304235" name="Oval 107">
            <a:extLst>
              <a:ext uri="{FF2B5EF4-FFF2-40B4-BE49-F238E27FC236}">
                <a16:creationId xmlns:a16="http://schemas.microsoft.com/office/drawing/2014/main" id="{0F4F3E92-334D-3A46-AAB3-0FC2549DE79A}"/>
              </a:ext>
            </a:extLst>
          </p:cNvPr>
          <p:cNvSpPr>
            <a:spLocks noChangeArrowheads="1"/>
          </p:cNvSpPr>
          <p:nvPr/>
        </p:nvSpPr>
        <p:spPr bwMode="auto">
          <a:xfrm>
            <a:off x="8486775" y="2322513"/>
            <a:ext cx="125413" cy="160337"/>
          </a:xfrm>
          <a:prstGeom prst="ellipse">
            <a:avLst/>
          </a:prstGeom>
          <a:solidFill>
            <a:srgbClr val="000000"/>
          </a:solidFill>
          <a:ln w="25400">
            <a:solidFill>
              <a:srgbClr val="000000"/>
            </a:solidFill>
            <a:round/>
            <a:headEnd/>
            <a:tailEnd/>
          </a:ln>
        </p:spPr>
        <p:txBody>
          <a:bodyPr/>
          <a:lstStyle/>
          <a:p>
            <a:endParaRPr lang="en-US"/>
          </a:p>
        </p:txBody>
      </p:sp>
      <p:sp>
        <p:nvSpPr>
          <p:cNvPr id="304236" name="Oval 108">
            <a:extLst>
              <a:ext uri="{FF2B5EF4-FFF2-40B4-BE49-F238E27FC236}">
                <a16:creationId xmlns:a16="http://schemas.microsoft.com/office/drawing/2014/main" id="{3B9D8CB8-3248-A34D-8D15-B9E1E1DB3B52}"/>
              </a:ext>
            </a:extLst>
          </p:cNvPr>
          <p:cNvSpPr>
            <a:spLocks noChangeArrowheads="1"/>
          </p:cNvSpPr>
          <p:nvPr/>
        </p:nvSpPr>
        <p:spPr bwMode="auto">
          <a:xfrm>
            <a:off x="8432800" y="2268538"/>
            <a:ext cx="231775" cy="268287"/>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37" name="Line 109">
            <a:extLst>
              <a:ext uri="{FF2B5EF4-FFF2-40B4-BE49-F238E27FC236}">
                <a16:creationId xmlns:a16="http://schemas.microsoft.com/office/drawing/2014/main" id="{56BD1577-17B7-3C4C-A707-510C9537FA9E}"/>
              </a:ext>
            </a:extLst>
          </p:cNvPr>
          <p:cNvSpPr>
            <a:spLocks noChangeShapeType="1"/>
          </p:cNvSpPr>
          <p:nvPr/>
        </p:nvSpPr>
        <p:spPr bwMode="auto">
          <a:xfrm flipV="1">
            <a:off x="8177213" y="2398713"/>
            <a:ext cx="239712"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0" name="Freeform 112">
            <a:extLst>
              <a:ext uri="{FF2B5EF4-FFF2-40B4-BE49-F238E27FC236}">
                <a16:creationId xmlns:a16="http://schemas.microsoft.com/office/drawing/2014/main" id="{9ADC9183-C622-7347-A6EF-E66BBC8C9BD9}"/>
              </a:ext>
            </a:extLst>
          </p:cNvPr>
          <p:cNvSpPr>
            <a:spLocks/>
          </p:cNvSpPr>
          <p:nvPr/>
        </p:nvSpPr>
        <p:spPr bwMode="auto">
          <a:xfrm rot="-648354">
            <a:off x="4035425" y="5895975"/>
            <a:ext cx="160338"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1" name="Line 113">
            <a:extLst>
              <a:ext uri="{FF2B5EF4-FFF2-40B4-BE49-F238E27FC236}">
                <a16:creationId xmlns:a16="http://schemas.microsoft.com/office/drawing/2014/main" id="{3343234F-CBD0-F546-985A-5AF4592EABE4}"/>
              </a:ext>
            </a:extLst>
          </p:cNvPr>
          <p:cNvSpPr>
            <a:spLocks noChangeShapeType="1"/>
          </p:cNvSpPr>
          <p:nvPr/>
        </p:nvSpPr>
        <p:spPr bwMode="auto">
          <a:xfrm>
            <a:off x="3795713" y="5757863"/>
            <a:ext cx="388937" cy="263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0" name="Line 62">
            <a:extLst>
              <a:ext uri="{FF2B5EF4-FFF2-40B4-BE49-F238E27FC236}">
                <a16:creationId xmlns:a16="http://schemas.microsoft.com/office/drawing/2014/main" id="{A3B9B316-621C-924F-AB1D-3A67AC433EE7}"/>
              </a:ext>
            </a:extLst>
          </p:cNvPr>
          <p:cNvSpPr>
            <a:spLocks noChangeShapeType="1"/>
          </p:cNvSpPr>
          <p:nvPr/>
        </p:nvSpPr>
        <p:spPr bwMode="auto">
          <a:xfrm flipV="1">
            <a:off x="5243513" y="5346700"/>
            <a:ext cx="192087" cy="4238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4" name="Freeform 116">
            <a:extLst>
              <a:ext uri="{FF2B5EF4-FFF2-40B4-BE49-F238E27FC236}">
                <a16:creationId xmlns:a16="http://schemas.microsoft.com/office/drawing/2014/main" id="{53A6CB0B-EBF6-C545-94AA-4ED2F92217DD}"/>
              </a:ext>
            </a:extLst>
          </p:cNvPr>
          <p:cNvSpPr>
            <a:spLocks/>
          </p:cNvSpPr>
          <p:nvPr/>
        </p:nvSpPr>
        <p:spPr bwMode="auto">
          <a:xfrm rot="-24472418">
            <a:off x="8260557" y="2320131"/>
            <a:ext cx="160338"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7" name="Freeform 119">
            <a:extLst>
              <a:ext uri="{FF2B5EF4-FFF2-40B4-BE49-F238E27FC236}">
                <a16:creationId xmlns:a16="http://schemas.microsoft.com/office/drawing/2014/main" id="{4913F3C1-5AF1-C248-875F-462383A3CE71}"/>
              </a:ext>
            </a:extLst>
          </p:cNvPr>
          <p:cNvSpPr>
            <a:spLocks/>
          </p:cNvSpPr>
          <p:nvPr/>
        </p:nvSpPr>
        <p:spPr bwMode="auto">
          <a:xfrm>
            <a:off x="5456238" y="2417763"/>
            <a:ext cx="179387" cy="88900"/>
          </a:xfrm>
          <a:custGeom>
            <a:avLst/>
            <a:gdLst>
              <a:gd name="T0" fmla="*/ 0 w 80"/>
              <a:gd name="T1" fmla="*/ 0 h 40"/>
              <a:gd name="T2" fmla="*/ 80 w 80"/>
              <a:gd name="T3" fmla="*/ 24 h 40"/>
              <a:gd name="T4" fmla="*/ 0 w 80"/>
              <a:gd name="T5" fmla="*/ 40 h 40"/>
            </a:gdLst>
            <a:ahLst/>
            <a:cxnLst>
              <a:cxn ang="0">
                <a:pos x="T0" y="T1"/>
              </a:cxn>
              <a:cxn ang="0">
                <a:pos x="T2" y="T3"/>
              </a:cxn>
              <a:cxn ang="0">
                <a:pos x="T4" y="T5"/>
              </a:cxn>
            </a:cxnLst>
            <a:rect l="0" t="0" r="r" b="b"/>
            <a:pathLst>
              <a:path w="80" h="40">
                <a:moveTo>
                  <a:pt x="0" y="0"/>
                </a:moveTo>
                <a:lnTo>
                  <a:pt x="80" y="24"/>
                </a:lnTo>
                <a:lnTo>
                  <a:pt x="0" y="4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8" name="Line 120">
            <a:extLst>
              <a:ext uri="{FF2B5EF4-FFF2-40B4-BE49-F238E27FC236}">
                <a16:creationId xmlns:a16="http://schemas.microsoft.com/office/drawing/2014/main" id="{19A95575-E9F1-B048-92A6-991C3D041CA0}"/>
              </a:ext>
            </a:extLst>
          </p:cNvPr>
          <p:cNvSpPr>
            <a:spLocks noChangeShapeType="1"/>
          </p:cNvSpPr>
          <p:nvPr/>
        </p:nvSpPr>
        <p:spPr bwMode="auto">
          <a:xfrm flipH="1" flipV="1">
            <a:off x="6483350" y="2036763"/>
            <a:ext cx="9525" cy="2762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9" name="Freeform 121">
            <a:extLst>
              <a:ext uri="{FF2B5EF4-FFF2-40B4-BE49-F238E27FC236}">
                <a16:creationId xmlns:a16="http://schemas.microsoft.com/office/drawing/2014/main" id="{E76D078D-8A03-254A-93B6-758F8FECB01C}"/>
              </a:ext>
            </a:extLst>
          </p:cNvPr>
          <p:cNvSpPr>
            <a:spLocks/>
          </p:cNvSpPr>
          <p:nvPr/>
        </p:nvSpPr>
        <p:spPr bwMode="auto">
          <a:xfrm>
            <a:off x="6532563" y="2257425"/>
            <a:ext cx="179387" cy="88900"/>
          </a:xfrm>
          <a:custGeom>
            <a:avLst/>
            <a:gdLst>
              <a:gd name="T0" fmla="*/ 0 w 80"/>
              <a:gd name="T1" fmla="*/ 0 h 40"/>
              <a:gd name="T2" fmla="*/ 80 w 80"/>
              <a:gd name="T3" fmla="*/ 24 h 40"/>
              <a:gd name="T4" fmla="*/ 0 w 80"/>
              <a:gd name="T5" fmla="*/ 40 h 40"/>
            </a:gdLst>
            <a:ahLst/>
            <a:cxnLst>
              <a:cxn ang="0">
                <a:pos x="T0" y="T1"/>
              </a:cxn>
              <a:cxn ang="0">
                <a:pos x="T2" y="T3"/>
              </a:cxn>
              <a:cxn ang="0">
                <a:pos x="T4" y="T5"/>
              </a:cxn>
            </a:cxnLst>
            <a:rect l="0" t="0" r="r" b="b"/>
            <a:pathLst>
              <a:path w="80" h="40">
                <a:moveTo>
                  <a:pt x="0" y="0"/>
                </a:moveTo>
                <a:lnTo>
                  <a:pt x="80" y="24"/>
                </a:lnTo>
                <a:lnTo>
                  <a:pt x="0" y="4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50" name="Line 122">
            <a:extLst>
              <a:ext uri="{FF2B5EF4-FFF2-40B4-BE49-F238E27FC236}">
                <a16:creationId xmlns:a16="http://schemas.microsoft.com/office/drawing/2014/main" id="{5CB0E73F-C899-F849-B9C6-CB368285BCAC}"/>
              </a:ext>
            </a:extLst>
          </p:cNvPr>
          <p:cNvSpPr>
            <a:spLocks noChangeShapeType="1"/>
          </p:cNvSpPr>
          <p:nvPr/>
        </p:nvSpPr>
        <p:spPr bwMode="auto">
          <a:xfrm>
            <a:off x="6478588" y="2306638"/>
            <a:ext cx="18573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54" name="Rectangle 126">
            <a:extLst>
              <a:ext uri="{FF2B5EF4-FFF2-40B4-BE49-F238E27FC236}">
                <a16:creationId xmlns:a16="http://schemas.microsoft.com/office/drawing/2014/main" id="{97DE5FBB-8FFA-C042-B279-4D5FBB20A55C}"/>
              </a:ext>
            </a:extLst>
          </p:cNvPr>
          <p:cNvSpPr>
            <a:spLocks noChangeArrowheads="1"/>
          </p:cNvSpPr>
          <p:nvPr/>
        </p:nvSpPr>
        <p:spPr bwMode="auto">
          <a:xfrm>
            <a:off x="431800" y="4305300"/>
            <a:ext cx="7656513" cy="4286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255" name="Rectangle 127">
            <a:extLst>
              <a:ext uri="{FF2B5EF4-FFF2-40B4-BE49-F238E27FC236}">
                <a16:creationId xmlns:a16="http://schemas.microsoft.com/office/drawing/2014/main" id="{5CB1884F-9742-3C4B-8D18-6838D5C93E76}"/>
              </a:ext>
            </a:extLst>
          </p:cNvPr>
          <p:cNvSpPr>
            <a:spLocks noChangeArrowheads="1"/>
          </p:cNvSpPr>
          <p:nvPr/>
        </p:nvSpPr>
        <p:spPr bwMode="auto">
          <a:xfrm rot="-5400000">
            <a:off x="348457" y="3613944"/>
            <a:ext cx="1225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TT&amp;C Network</a:t>
            </a:r>
          </a:p>
        </p:txBody>
      </p:sp>
      <p:sp>
        <p:nvSpPr>
          <p:cNvPr id="304256" name="Rectangle 128">
            <a:extLst>
              <a:ext uri="{FF2B5EF4-FFF2-40B4-BE49-F238E27FC236}">
                <a16:creationId xmlns:a16="http://schemas.microsoft.com/office/drawing/2014/main" id="{57162522-C5B9-624A-945C-9D526E63D53F}"/>
              </a:ext>
            </a:extLst>
          </p:cNvPr>
          <p:cNvSpPr>
            <a:spLocks noChangeArrowheads="1"/>
          </p:cNvSpPr>
          <p:nvPr/>
        </p:nvSpPr>
        <p:spPr bwMode="auto">
          <a:xfrm>
            <a:off x="3106738" y="350202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Xmit</a:t>
            </a:r>
            <a:endParaRPr lang="en-US" altLang="en-US" sz="3200" b="1">
              <a:latin typeface="Arial" panose="020B0604020202020204" pitchFamily="34" charset="0"/>
            </a:endParaRPr>
          </a:p>
        </p:txBody>
      </p:sp>
      <p:sp>
        <p:nvSpPr>
          <p:cNvPr id="304257" name="Rectangle 129">
            <a:extLst>
              <a:ext uri="{FF2B5EF4-FFF2-40B4-BE49-F238E27FC236}">
                <a16:creationId xmlns:a16="http://schemas.microsoft.com/office/drawing/2014/main" id="{0FAA05D6-511B-284F-BCCB-A37561B48D2D}"/>
              </a:ext>
            </a:extLst>
          </p:cNvPr>
          <p:cNvSpPr>
            <a:spLocks noChangeArrowheads="1"/>
          </p:cNvSpPr>
          <p:nvPr/>
        </p:nvSpPr>
        <p:spPr bwMode="auto">
          <a:xfrm>
            <a:off x="3086100" y="3679825"/>
            <a:ext cx="419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258" name="AutoShape 130">
            <a:extLst>
              <a:ext uri="{FF2B5EF4-FFF2-40B4-BE49-F238E27FC236}">
                <a16:creationId xmlns:a16="http://schemas.microsoft.com/office/drawing/2014/main" id="{146BFA32-BA22-1F49-8497-50EF52213CD8}"/>
              </a:ext>
            </a:extLst>
          </p:cNvPr>
          <p:cNvSpPr>
            <a:spLocks noChangeArrowheads="1"/>
          </p:cNvSpPr>
          <p:nvPr/>
        </p:nvSpPr>
        <p:spPr bwMode="auto">
          <a:xfrm>
            <a:off x="2884488" y="3403600"/>
            <a:ext cx="804862" cy="554038"/>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59" name="Freeform 131">
            <a:extLst>
              <a:ext uri="{FF2B5EF4-FFF2-40B4-BE49-F238E27FC236}">
                <a16:creationId xmlns:a16="http://schemas.microsoft.com/office/drawing/2014/main" id="{8FFEAB72-DB61-354D-98EF-89E891180943}"/>
              </a:ext>
            </a:extLst>
          </p:cNvPr>
          <p:cNvSpPr>
            <a:spLocks/>
          </p:cNvSpPr>
          <p:nvPr/>
        </p:nvSpPr>
        <p:spPr bwMode="auto">
          <a:xfrm>
            <a:off x="1593850" y="3683000"/>
            <a:ext cx="2209800" cy="1066800"/>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3" name="Freeform 135">
            <a:extLst>
              <a:ext uri="{FF2B5EF4-FFF2-40B4-BE49-F238E27FC236}">
                <a16:creationId xmlns:a16="http://schemas.microsoft.com/office/drawing/2014/main" id="{A1560AFF-6B74-8847-83E4-982E7F2ACB14}"/>
              </a:ext>
            </a:extLst>
          </p:cNvPr>
          <p:cNvSpPr>
            <a:spLocks/>
          </p:cNvSpPr>
          <p:nvPr/>
        </p:nvSpPr>
        <p:spPr bwMode="auto">
          <a:xfrm flipH="1">
            <a:off x="5030788" y="3702050"/>
            <a:ext cx="2220912" cy="1135063"/>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4" name="Freeform 136">
            <a:extLst>
              <a:ext uri="{FF2B5EF4-FFF2-40B4-BE49-F238E27FC236}">
                <a16:creationId xmlns:a16="http://schemas.microsoft.com/office/drawing/2014/main" id="{2398709C-EA4E-9144-9C3C-044E4D9AFFDA}"/>
              </a:ext>
            </a:extLst>
          </p:cNvPr>
          <p:cNvSpPr>
            <a:spLocks/>
          </p:cNvSpPr>
          <p:nvPr/>
        </p:nvSpPr>
        <p:spPr bwMode="auto">
          <a:xfrm flipH="1">
            <a:off x="5281613" y="2457450"/>
            <a:ext cx="931862" cy="1244600"/>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5" name="Line 137">
            <a:extLst>
              <a:ext uri="{FF2B5EF4-FFF2-40B4-BE49-F238E27FC236}">
                <a16:creationId xmlns:a16="http://schemas.microsoft.com/office/drawing/2014/main" id="{15531F70-8B0C-7443-BCFF-C4D6B21A5AA0}"/>
              </a:ext>
            </a:extLst>
          </p:cNvPr>
          <p:cNvSpPr>
            <a:spLocks noChangeShapeType="1"/>
          </p:cNvSpPr>
          <p:nvPr/>
        </p:nvSpPr>
        <p:spPr bwMode="auto">
          <a:xfrm>
            <a:off x="5291138" y="2465388"/>
            <a:ext cx="2555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6" name="Line 138">
            <a:extLst>
              <a:ext uri="{FF2B5EF4-FFF2-40B4-BE49-F238E27FC236}">
                <a16:creationId xmlns:a16="http://schemas.microsoft.com/office/drawing/2014/main" id="{3DD01902-63EC-FF4A-BCFC-A118FD7B0E01}"/>
              </a:ext>
            </a:extLst>
          </p:cNvPr>
          <p:cNvSpPr>
            <a:spLocks noChangeShapeType="1"/>
          </p:cNvSpPr>
          <p:nvPr/>
        </p:nvSpPr>
        <p:spPr bwMode="auto">
          <a:xfrm>
            <a:off x="5942013" y="3702050"/>
            <a:ext cx="2555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8" name="Line 140">
            <a:extLst>
              <a:ext uri="{FF2B5EF4-FFF2-40B4-BE49-F238E27FC236}">
                <a16:creationId xmlns:a16="http://schemas.microsoft.com/office/drawing/2014/main" id="{69E1EA75-71D9-314A-8C65-98D6D9C195E9}"/>
              </a:ext>
            </a:extLst>
          </p:cNvPr>
          <p:cNvSpPr>
            <a:spLocks noChangeShapeType="1"/>
          </p:cNvSpPr>
          <p:nvPr/>
        </p:nvSpPr>
        <p:spPr bwMode="auto">
          <a:xfrm>
            <a:off x="5053013" y="3706813"/>
            <a:ext cx="2555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2" name="AutoShape 134">
            <a:extLst>
              <a:ext uri="{FF2B5EF4-FFF2-40B4-BE49-F238E27FC236}">
                <a16:creationId xmlns:a16="http://schemas.microsoft.com/office/drawing/2014/main" id="{704D6ECA-8F03-8C44-BAAC-90C37221A428}"/>
              </a:ext>
            </a:extLst>
          </p:cNvPr>
          <p:cNvSpPr>
            <a:spLocks noChangeArrowheads="1"/>
          </p:cNvSpPr>
          <p:nvPr/>
        </p:nvSpPr>
        <p:spPr bwMode="auto">
          <a:xfrm>
            <a:off x="5295900" y="3443288"/>
            <a:ext cx="803275" cy="554037"/>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260" name="Rectangle 132">
            <a:extLst>
              <a:ext uri="{FF2B5EF4-FFF2-40B4-BE49-F238E27FC236}">
                <a16:creationId xmlns:a16="http://schemas.microsoft.com/office/drawing/2014/main" id="{BA25D617-F10D-D347-A4E1-B720D9F80F98}"/>
              </a:ext>
            </a:extLst>
          </p:cNvPr>
          <p:cNvSpPr>
            <a:spLocks noChangeArrowheads="1"/>
          </p:cNvSpPr>
          <p:nvPr/>
        </p:nvSpPr>
        <p:spPr bwMode="auto">
          <a:xfrm>
            <a:off x="5527675" y="3559175"/>
            <a:ext cx="355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Recv</a:t>
            </a:r>
            <a:endParaRPr lang="en-US" altLang="en-US" sz="3200" b="1">
              <a:latin typeface="Arial" panose="020B0604020202020204" pitchFamily="34" charset="0"/>
            </a:endParaRPr>
          </a:p>
        </p:txBody>
      </p:sp>
      <p:sp>
        <p:nvSpPr>
          <p:cNvPr id="304261" name="Rectangle 133">
            <a:extLst>
              <a:ext uri="{FF2B5EF4-FFF2-40B4-BE49-F238E27FC236}">
                <a16:creationId xmlns:a16="http://schemas.microsoft.com/office/drawing/2014/main" id="{F68D3D55-FDA3-9845-8027-695BCE3B8D56}"/>
              </a:ext>
            </a:extLst>
          </p:cNvPr>
          <p:cNvSpPr>
            <a:spLocks noChangeArrowheads="1"/>
          </p:cNvSpPr>
          <p:nvPr/>
        </p:nvSpPr>
        <p:spPr bwMode="auto">
          <a:xfrm>
            <a:off x="5527675" y="373697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sp>
        <p:nvSpPr>
          <p:cNvPr id="304269" name="Line 141">
            <a:extLst>
              <a:ext uri="{FF2B5EF4-FFF2-40B4-BE49-F238E27FC236}">
                <a16:creationId xmlns:a16="http://schemas.microsoft.com/office/drawing/2014/main" id="{49C4BBFB-CCF4-BB45-9B61-B5978C5FBCA2}"/>
              </a:ext>
            </a:extLst>
          </p:cNvPr>
          <p:cNvSpPr>
            <a:spLocks noChangeShapeType="1"/>
          </p:cNvSpPr>
          <p:nvPr/>
        </p:nvSpPr>
        <p:spPr bwMode="auto">
          <a:xfrm>
            <a:off x="6953250" y="4830763"/>
            <a:ext cx="2555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2" name="Group 144">
            <a:extLst>
              <a:ext uri="{FF2B5EF4-FFF2-40B4-BE49-F238E27FC236}">
                <a16:creationId xmlns:a16="http://schemas.microsoft.com/office/drawing/2014/main" id="{E3A59438-635A-9640-AAD6-2DE66415C261}"/>
              </a:ext>
            </a:extLst>
          </p:cNvPr>
          <p:cNvGrpSpPr>
            <a:grpSpLocks/>
          </p:cNvGrpSpPr>
          <p:nvPr/>
        </p:nvGrpSpPr>
        <p:grpSpPr bwMode="auto">
          <a:xfrm>
            <a:off x="6269038" y="4559300"/>
            <a:ext cx="803275" cy="554038"/>
            <a:chOff x="2897" y="2872"/>
            <a:chExt cx="506" cy="349"/>
          </a:xfrm>
        </p:grpSpPr>
        <p:sp>
          <p:nvSpPr>
            <p:cNvPr id="304179" name="AutoShape 51">
              <a:extLst>
                <a:ext uri="{FF2B5EF4-FFF2-40B4-BE49-F238E27FC236}">
                  <a16:creationId xmlns:a16="http://schemas.microsoft.com/office/drawing/2014/main" id="{00857BDF-A6EA-E047-B1F6-01EFF164DAA6}"/>
                </a:ext>
              </a:extLst>
            </p:cNvPr>
            <p:cNvSpPr>
              <a:spLocks noChangeArrowheads="1"/>
            </p:cNvSpPr>
            <p:nvPr/>
          </p:nvSpPr>
          <p:spPr bwMode="auto">
            <a:xfrm>
              <a:off x="2897" y="2872"/>
              <a:ext cx="506"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180" name="Rectangle 52">
              <a:extLst>
                <a:ext uri="{FF2B5EF4-FFF2-40B4-BE49-F238E27FC236}">
                  <a16:creationId xmlns:a16="http://schemas.microsoft.com/office/drawing/2014/main" id="{32316E93-FC3F-6440-B099-71071852535F}"/>
                </a:ext>
              </a:extLst>
            </p:cNvPr>
            <p:cNvSpPr>
              <a:spLocks noChangeArrowheads="1"/>
            </p:cNvSpPr>
            <p:nvPr/>
          </p:nvSpPr>
          <p:spPr bwMode="auto">
            <a:xfrm>
              <a:off x="2980" y="2944"/>
              <a:ext cx="4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Transmit</a:t>
              </a:r>
              <a:endParaRPr lang="en-US" altLang="en-US" sz="3200" b="1">
                <a:latin typeface="Arial" panose="020B0604020202020204" pitchFamily="34" charset="0"/>
              </a:endParaRPr>
            </a:p>
          </p:txBody>
        </p:sp>
        <p:sp>
          <p:nvSpPr>
            <p:cNvPr id="304181" name="Rectangle 53">
              <a:extLst>
                <a:ext uri="{FF2B5EF4-FFF2-40B4-BE49-F238E27FC236}">
                  <a16:creationId xmlns:a16="http://schemas.microsoft.com/office/drawing/2014/main" id="{0979EC9F-724B-AC4C-933D-A9661BF162E8}"/>
                </a:ext>
              </a:extLst>
            </p:cNvPr>
            <p:cNvSpPr>
              <a:spLocks noChangeArrowheads="1"/>
            </p:cNvSpPr>
            <p:nvPr/>
          </p:nvSpPr>
          <p:spPr bwMode="auto">
            <a:xfrm>
              <a:off x="2980" y="3051"/>
              <a:ext cx="2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grpSp>
      <p:sp>
        <p:nvSpPr>
          <p:cNvPr id="304273" name="Line 145">
            <a:extLst>
              <a:ext uri="{FF2B5EF4-FFF2-40B4-BE49-F238E27FC236}">
                <a16:creationId xmlns:a16="http://schemas.microsoft.com/office/drawing/2014/main" id="{FE0C0458-AE1F-C640-85E3-1CBAB49EED04}"/>
              </a:ext>
            </a:extLst>
          </p:cNvPr>
          <p:cNvSpPr>
            <a:spLocks noChangeShapeType="1"/>
          </p:cNvSpPr>
          <p:nvPr/>
        </p:nvSpPr>
        <p:spPr bwMode="auto">
          <a:xfrm flipV="1">
            <a:off x="5856288" y="4897438"/>
            <a:ext cx="412750" cy="1460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4" name="Group 146">
            <a:extLst>
              <a:ext uri="{FF2B5EF4-FFF2-40B4-BE49-F238E27FC236}">
                <a16:creationId xmlns:a16="http://schemas.microsoft.com/office/drawing/2014/main" id="{F6D47FD9-7944-7D47-B010-5BD3B2C62746}"/>
              </a:ext>
            </a:extLst>
          </p:cNvPr>
          <p:cNvGrpSpPr>
            <a:grpSpLocks/>
          </p:cNvGrpSpPr>
          <p:nvPr/>
        </p:nvGrpSpPr>
        <p:grpSpPr bwMode="auto">
          <a:xfrm>
            <a:off x="5056188" y="4776788"/>
            <a:ext cx="803275" cy="554037"/>
            <a:chOff x="2897" y="2872"/>
            <a:chExt cx="506" cy="349"/>
          </a:xfrm>
        </p:grpSpPr>
        <p:sp>
          <p:nvSpPr>
            <p:cNvPr id="304275" name="AutoShape 147">
              <a:extLst>
                <a:ext uri="{FF2B5EF4-FFF2-40B4-BE49-F238E27FC236}">
                  <a16:creationId xmlns:a16="http://schemas.microsoft.com/office/drawing/2014/main" id="{048CA3E7-20D8-3F41-863F-B89179008F11}"/>
                </a:ext>
              </a:extLst>
            </p:cNvPr>
            <p:cNvSpPr>
              <a:spLocks noChangeArrowheads="1"/>
            </p:cNvSpPr>
            <p:nvPr/>
          </p:nvSpPr>
          <p:spPr bwMode="auto">
            <a:xfrm>
              <a:off x="2897" y="2872"/>
              <a:ext cx="506"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276" name="Rectangle 148">
              <a:extLst>
                <a:ext uri="{FF2B5EF4-FFF2-40B4-BE49-F238E27FC236}">
                  <a16:creationId xmlns:a16="http://schemas.microsoft.com/office/drawing/2014/main" id="{67E529B0-14EC-D842-94C0-3DDC22FD761B}"/>
                </a:ext>
              </a:extLst>
            </p:cNvPr>
            <p:cNvSpPr>
              <a:spLocks noChangeArrowheads="1"/>
            </p:cNvSpPr>
            <p:nvPr/>
          </p:nvSpPr>
          <p:spPr bwMode="auto">
            <a:xfrm>
              <a:off x="2980" y="2944"/>
              <a:ext cx="2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Store</a:t>
              </a:r>
              <a:endParaRPr lang="en-US" altLang="en-US" sz="3200" b="1">
                <a:latin typeface="Arial" panose="020B0604020202020204" pitchFamily="34" charset="0"/>
              </a:endParaRPr>
            </a:p>
          </p:txBody>
        </p:sp>
        <p:sp>
          <p:nvSpPr>
            <p:cNvPr id="304277" name="Rectangle 149">
              <a:extLst>
                <a:ext uri="{FF2B5EF4-FFF2-40B4-BE49-F238E27FC236}">
                  <a16:creationId xmlns:a16="http://schemas.microsoft.com/office/drawing/2014/main" id="{49697558-DDC9-524D-BF45-BEE0851D35EC}"/>
                </a:ext>
              </a:extLst>
            </p:cNvPr>
            <p:cNvSpPr>
              <a:spLocks noChangeArrowheads="1"/>
            </p:cNvSpPr>
            <p:nvPr/>
          </p:nvSpPr>
          <p:spPr bwMode="auto">
            <a:xfrm>
              <a:off x="2980" y="3051"/>
              <a:ext cx="2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grpSp>
      <p:grpSp>
        <p:nvGrpSpPr>
          <p:cNvPr id="304278" name="Group 150">
            <a:extLst>
              <a:ext uri="{FF2B5EF4-FFF2-40B4-BE49-F238E27FC236}">
                <a16:creationId xmlns:a16="http://schemas.microsoft.com/office/drawing/2014/main" id="{F9961E64-75DB-9C47-852E-52C322EB9358}"/>
              </a:ext>
            </a:extLst>
          </p:cNvPr>
          <p:cNvGrpSpPr>
            <a:grpSpLocks/>
          </p:cNvGrpSpPr>
          <p:nvPr/>
        </p:nvGrpSpPr>
        <p:grpSpPr bwMode="auto">
          <a:xfrm>
            <a:off x="2890838" y="4524375"/>
            <a:ext cx="804862" cy="554038"/>
            <a:chOff x="1453" y="2857"/>
            <a:chExt cx="507" cy="349"/>
          </a:xfrm>
        </p:grpSpPr>
        <p:sp>
          <p:nvSpPr>
            <p:cNvPr id="304279" name="AutoShape 151">
              <a:extLst>
                <a:ext uri="{FF2B5EF4-FFF2-40B4-BE49-F238E27FC236}">
                  <a16:creationId xmlns:a16="http://schemas.microsoft.com/office/drawing/2014/main" id="{19C32584-24ED-D94D-BADD-63B611CB4FE3}"/>
                </a:ext>
              </a:extLst>
            </p:cNvPr>
            <p:cNvSpPr>
              <a:spLocks noChangeArrowheads="1"/>
            </p:cNvSpPr>
            <p:nvPr/>
          </p:nvSpPr>
          <p:spPr bwMode="auto">
            <a:xfrm>
              <a:off x="1453" y="2857"/>
              <a:ext cx="507" cy="349"/>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0" name="Rectangle 152">
              <a:extLst>
                <a:ext uri="{FF2B5EF4-FFF2-40B4-BE49-F238E27FC236}">
                  <a16:creationId xmlns:a16="http://schemas.microsoft.com/office/drawing/2014/main" id="{DA832484-D5EF-6848-A9B9-EC5DDB242D03}"/>
                </a:ext>
              </a:extLst>
            </p:cNvPr>
            <p:cNvSpPr>
              <a:spLocks noChangeArrowheads="1"/>
            </p:cNvSpPr>
            <p:nvPr/>
          </p:nvSpPr>
          <p:spPr bwMode="auto">
            <a:xfrm>
              <a:off x="1551" y="2920"/>
              <a:ext cx="3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Execute</a:t>
              </a:r>
              <a:endParaRPr lang="en-US" altLang="en-US" sz="3200" b="1">
                <a:latin typeface="Arial" panose="020B0604020202020204" pitchFamily="34" charset="0"/>
              </a:endParaRPr>
            </a:p>
          </p:txBody>
        </p:sp>
        <p:sp>
          <p:nvSpPr>
            <p:cNvPr id="304281" name="Rectangle 153">
              <a:extLst>
                <a:ext uri="{FF2B5EF4-FFF2-40B4-BE49-F238E27FC236}">
                  <a16:creationId xmlns:a16="http://schemas.microsoft.com/office/drawing/2014/main" id="{D018DBE7-7C91-1E47-A0E0-57A359CF18F9}"/>
                </a:ext>
              </a:extLst>
            </p:cNvPr>
            <p:cNvSpPr>
              <a:spLocks noChangeArrowheads="1"/>
            </p:cNvSpPr>
            <p:nvPr/>
          </p:nvSpPr>
          <p:spPr bwMode="auto">
            <a:xfrm>
              <a:off x="1567" y="3036"/>
              <a:ext cx="26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grpSp>
      <p:sp>
        <p:nvSpPr>
          <p:cNvPr id="304284" name="Freeform 156">
            <a:extLst>
              <a:ext uri="{FF2B5EF4-FFF2-40B4-BE49-F238E27FC236}">
                <a16:creationId xmlns:a16="http://schemas.microsoft.com/office/drawing/2014/main" id="{7B92ADCD-F07A-FB4D-A839-2229B8B176D5}"/>
              </a:ext>
            </a:extLst>
          </p:cNvPr>
          <p:cNvSpPr>
            <a:spLocks/>
          </p:cNvSpPr>
          <p:nvPr/>
        </p:nvSpPr>
        <p:spPr bwMode="auto">
          <a:xfrm>
            <a:off x="2684463" y="3587750"/>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5" name="Line 157">
            <a:extLst>
              <a:ext uri="{FF2B5EF4-FFF2-40B4-BE49-F238E27FC236}">
                <a16:creationId xmlns:a16="http://schemas.microsoft.com/office/drawing/2014/main" id="{265AA8B9-992F-3F4C-9B50-F0F4C62CCF4D}"/>
              </a:ext>
            </a:extLst>
          </p:cNvPr>
          <p:cNvSpPr>
            <a:spLocks noChangeShapeType="1"/>
          </p:cNvSpPr>
          <p:nvPr/>
        </p:nvSpPr>
        <p:spPr bwMode="auto">
          <a:xfrm>
            <a:off x="2619375" y="3643313"/>
            <a:ext cx="2555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86" name="Freeform 158">
            <a:extLst>
              <a:ext uri="{FF2B5EF4-FFF2-40B4-BE49-F238E27FC236}">
                <a16:creationId xmlns:a16="http://schemas.microsoft.com/office/drawing/2014/main" id="{87B3A4D7-7E86-2F49-B71B-3DEED2799EE7}"/>
              </a:ext>
            </a:extLst>
          </p:cNvPr>
          <p:cNvSpPr>
            <a:spLocks/>
          </p:cNvSpPr>
          <p:nvPr/>
        </p:nvSpPr>
        <p:spPr bwMode="auto">
          <a:xfrm>
            <a:off x="5113338" y="365283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8" name="Freeform 160">
            <a:extLst>
              <a:ext uri="{FF2B5EF4-FFF2-40B4-BE49-F238E27FC236}">
                <a16:creationId xmlns:a16="http://schemas.microsoft.com/office/drawing/2014/main" id="{62B95DA4-442F-4D45-BD81-4B1D3991A02D}"/>
              </a:ext>
            </a:extLst>
          </p:cNvPr>
          <p:cNvSpPr>
            <a:spLocks/>
          </p:cNvSpPr>
          <p:nvPr/>
        </p:nvSpPr>
        <p:spPr bwMode="auto">
          <a:xfrm rot="5400000">
            <a:off x="2699544" y="2164557"/>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9" name="Rectangle 161">
            <a:extLst>
              <a:ext uri="{FF2B5EF4-FFF2-40B4-BE49-F238E27FC236}">
                <a16:creationId xmlns:a16="http://schemas.microsoft.com/office/drawing/2014/main" id="{73B8DF6E-A565-0D42-8CDE-CC998E706AC4}"/>
              </a:ext>
            </a:extLst>
          </p:cNvPr>
          <p:cNvSpPr>
            <a:spLocks noChangeArrowheads="1"/>
          </p:cNvSpPr>
          <p:nvPr/>
        </p:nvSpPr>
        <p:spPr bwMode="auto">
          <a:xfrm>
            <a:off x="3379788" y="1863725"/>
            <a:ext cx="685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retransReq</a:t>
            </a:r>
            <a:endParaRPr lang="en-US" altLang="en-US" sz="2800" b="1">
              <a:latin typeface="Arial" panose="020B0604020202020204" pitchFamily="34" charset="0"/>
            </a:endParaRPr>
          </a:p>
        </p:txBody>
      </p:sp>
      <p:sp>
        <p:nvSpPr>
          <p:cNvPr id="304290" name="Rectangle 162">
            <a:extLst>
              <a:ext uri="{FF2B5EF4-FFF2-40B4-BE49-F238E27FC236}">
                <a16:creationId xmlns:a16="http://schemas.microsoft.com/office/drawing/2014/main" id="{54D44013-A891-2D47-8C9C-C99D75F023DE}"/>
              </a:ext>
            </a:extLst>
          </p:cNvPr>
          <p:cNvSpPr>
            <a:spLocks noChangeArrowheads="1"/>
          </p:cNvSpPr>
          <p:nvPr/>
        </p:nvSpPr>
        <p:spPr bwMode="auto">
          <a:xfrm>
            <a:off x="3822700" y="2789238"/>
            <a:ext cx="698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readyCmnd</a:t>
            </a:r>
          </a:p>
        </p:txBody>
      </p:sp>
      <p:sp>
        <p:nvSpPr>
          <p:cNvPr id="304294" name="Line 166">
            <a:extLst>
              <a:ext uri="{FF2B5EF4-FFF2-40B4-BE49-F238E27FC236}">
                <a16:creationId xmlns:a16="http://schemas.microsoft.com/office/drawing/2014/main" id="{36CCA3A9-AA50-5F4D-822D-14245A8C8EAE}"/>
              </a:ext>
            </a:extLst>
          </p:cNvPr>
          <p:cNvSpPr>
            <a:spLocks noChangeShapeType="1"/>
          </p:cNvSpPr>
          <p:nvPr/>
        </p:nvSpPr>
        <p:spPr bwMode="auto">
          <a:xfrm flipV="1">
            <a:off x="3714750" y="4687888"/>
            <a:ext cx="2541588"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96" name="Freeform 168">
            <a:extLst>
              <a:ext uri="{FF2B5EF4-FFF2-40B4-BE49-F238E27FC236}">
                <a16:creationId xmlns:a16="http://schemas.microsoft.com/office/drawing/2014/main" id="{8CED6691-A878-9447-80C1-89D846860036}"/>
              </a:ext>
            </a:extLst>
          </p:cNvPr>
          <p:cNvSpPr>
            <a:spLocks/>
          </p:cNvSpPr>
          <p:nvPr/>
        </p:nvSpPr>
        <p:spPr bwMode="auto">
          <a:xfrm>
            <a:off x="6081713" y="463867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97" name="Freeform 169">
            <a:extLst>
              <a:ext uri="{FF2B5EF4-FFF2-40B4-BE49-F238E27FC236}">
                <a16:creationId xmlns:a16="http://schemas.microsoft.com/office/drawing/2014/main" id="{4625B38C-09C8-F649-9D70-0B23A0E4C388}"/>
              </a:ext>
            </a:extLst>
          </p:cNvPr>
          <p:cNvSpPr>
            <a:spLocks/>
          </p:cNvSpPr>
          <p:nvPr/>
        </p:nvSpPr>
        <p:spPr bwMode="auto">
          <a:xfrm rot="-4024046">
            <a:off x="5317331" y="5355432"/>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98" name="Freeform 170">
            <a:extLst>
              <a:ext uri="{FF2B5EF4-FFF2-40B4-BE49-F238E27FC236}">
                <a16:creationId xmlns:a16="http://schemas.microsoft.com/office/drawing/2014/main" id="{8CBF0FAB-1425-684D-A4F9-5860C8D1AAFC}"/>
              </a:ext>
            </a:extLst>
          </p:cNvPr>
          <p:cNvSpPr>
            <a:spLocks/>
          </p:cNvSpPr>
          <p:nvPr/>
        </p:nvSpPr>
        <p:spPr bwMode="auto">
          <a:xfrm rot="-1389543">
            <a:off x="6096000" y="4865688"/>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0" name="Freeform 172">
            <a:extLst>
              <a:ext uri="{FF2B5EF4-FFF2-40B4-BE49-F238E27FC236}">
                <a16:creationId xmlns:a16="http://schemas.microsoft.com/office/drawing/2014/main" id="{6CDEADE9-58A6-DF46-BE98-4C79157C5006}"/>
              </a:ext>
            </a:extLst>
          </p:cNvPr>
          <p:cNvSpPr>
            <a:spLocks/>
          </p:cNvSpPr>
          <p:nvPr/>
        </p:nvSpPr>
        <p:spPr bwMode="auto">
          <a:xfrm>
            <a:off x="2713038" y="475138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1" name="Line 173">
            <a:extLst>
              <a:ext uri="{FF2B5EF4-FFF2-40B4-BE49-F238E27FC236}">
                <a16:creationId xmlns:a16="http://schemas.microsoft.com/office/drawing/2014/main" id="{A747F1EE-2A49-654A-9EC5-98A0A971BD9D}"/>
              </a:ext>
            </a:extLst>
          </p:cNvPr>
          <p:cNvSpPr>
            <a:spLocks noChangeShapeType="1"/>
          </p:cNvSpPr>
          <p:nvPr/>
        </p:nvSpPr>
        <p:spPr bwMode="auto">
          <a:xfrm>
            <a:off x="2617788" y="4805363"/>
            <a:ext cx="284162"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1" name="Group 143">
            <a:extLst>
              <a:ext uri="{FF2B5EF4-FFF2-40B4-BE49-F238E27FC236}">
                <a16:creationId xmlns:a16="http://schemas.microsoft.com/office/drawing/2014/main" id="{05DB5943-41EB-F748-94FE-2A99D9B5A8B7}"/>
              </a:ext>
            </a:extLst>
          </p:cNvPr>
          <p:cNvGrpSpPr>
            <a:grpSpLocks/>
          </p:cNvGrpSpPr>
          <p:nvPr/>
        </p:nvGrpSpPr>
        <p:grpSpPr bwMode="auto">
          <a:xfrm>
            <a:off x="1839913" y="4524375"/>
            <a:ext cx="804862" cy="554038"/>
            <a:chOff x="1453" y="2857"/>
            <a:chExt cx="507" cy="349"/>
          </a:xfrm>
        </p:grpSpPr>
        <p:sp>
          <p:nvSpPr>
            <p:cNvPr id="304175" name="AutoShape 47">
              <a:extLst>
                <a:ext uri="{FF2B5EF4-FFF2-40B4-BE49-F238E27FC236}">
                  <a16:creationId xmlns:a16="http://schemas.microsoft.com/office/drawing/2014/main" id="{E847E41E-669D-7047-8EB6-066392BA9F3C}"/>
                </a:ext>
              </a:extLst>
            </p:cNvPr>
            <p:cNvSpPr>
              <a:spLocks noChangeArrowheads="1"/>
            </p:cNvSpPr>
            <p:nvPr/>
          </p:nvSpPr>
          <p:spPr bwMode="auto">
            <a:xfrm>
              <a:off x="1453" y="2857"/>
              <a:ext cx="507"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176" name="Rectangle 48">
              <a:extLst>
                <a:ext uri="{FF2B5EF4-FFF2-40B4-BE49-F238E27FC236}">
                  <a16:creationId xmlns:a16="http://schemas.microsoft.com/office/drawing/2014/main" id="{B817DB28-6686-384C-B8CC-A40FF15F1B35}"/>
                </a:ext>
              </a:extLst>
            </p:cNvPr>
            <p:cNvSpPr>
              <a:spLocks noChangeArrowheads="1"/>
            </p:cNvSpPr>
            <p:nvPr/>
          </p:nvSpPr>
          <p:spPr bwMode="auto">
            <a:xfrm>
              <a:off x="1551" y="2920"/>
              <a:ext cx="22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Recv</a:t>
              </a:r>
              <a:endParaRPr lang="en-US" altLang="en-US" sz="3200" b="1">
                <a:latin typeface="Arial" panose="020B0604020202020204" pitchFamily="34" charset="0"/>
              </a:endParaRPr>
            </a:p>
          </p:txBody>
        </p:sp>
        <p:sp>
          <p:nvSpPr>
            <p:cNvPr id="304177" name="Rectangle 49">
              <a:extLst>
                <a:ext uri="{FF2B5EF4-FFF2-40B4-BE49-F238E27FC236}">
                  <a16:creationId xmlns:a16="http://schemas.microsoft.com/office/drawing/2014/main" id="{FCB802ED-B84E-584B-AF0E-872970492250}"/>
                </a:ext>
              </a:extLst>
            </p:cNvPr>
            <p:cNvSpPr>
              <a:spLocks noChangeArrowheads="1"/>
            </p:cNvSpPr>
            <p:nvPr/>
          </p:nvSpPr>
          <p:spPr bwMode="auto">
            <a:xfrm>
              <a:off x="1567" y="3036"/>
              <a:ext cx="26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grpSp>
      <p:sp>
        <p:nvSpPr>
          <p:cNvPr id="304302" name="Freeform 174">
            <a:extLst>
              <a:ext uri="{FF2B5EF4-FFF2-40B4-BE49-F238E27FC236}">
                <a16:creationId xmlns:a16="http://schemas.microsoft.com/office/drawing/2014/main" id="{53761465-1BE2-B348-9E7E-5608C4349A76}"/>
              </a:ext>
            </a:extLst>
          </p:cNvPr>
          <p:cNvSpPr>
            <a:spLocks/>
          </p:cNvSpPr>
          <p:nvPr/>
        </p:nvSpPr>
        <p:spPr bwMode="auto">
          <a:xfrm>
            <a:off x="6535738" y="252412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3" name="Freeform 175">
            <a:extLst>
              <a:ext uri="{FF2B5EF4-FFF2-40B4-BE49-F238E27FC236}">
                <a16:creationId xmlns:a16="http://schemas.microsoft.com/office/drawing/2014/main" id="{3AC78B46-2FC6-C649-A1BB-E99F9E0A7082}"/>
              </a:ext>
            </a:extLst>
          </p:cNvPr>
          <p:cNvSpPr>
            <a:spLocks/>
          </p:cNvSpPr>
          <p:nvPr/>
        </p:nvSpPr>
        <p:spPr bwMode="auto">
          <a:xfrm>
            <a:off x="6756400" y="2333625"/>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4" name="Freeform 176">
            <a:extLst>
              <a:ext uri="{FF2B5EF4-FFF2-40B4-BE49-F238E27FC236}">
                <a16:creationId xmlns:a16="http://schemas.microsoft.com/office/drawing/2014/main" id="{3EC86390-DDA6-084C-87DE-D9B3E8353F80}"/>
              </a:ext>
            </a:extLst>
          </p:cNvPr>
          <p:cNvSpPr>
            <a:spLocks/>
          </p:cNvSpPr>
          <p:nvPr/>
        </p:nvSpPr>
        <p:spPr bwMode="auto">
          <a:xfrm>
            <a:off x="7177088" y="232568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5" name="Rectangle 177">
            <a:extLst>
              <a:ext uri="{FF2B5EF4-FFF2-40B4-BE49-F238E27FC236}">
                <a16:creationId xmlns:a16="http://schemas.microsoft.com/office/drawing/2014/main" id="{0695ED85-E8D7-7748-BA62-C30FC7E04056}"/>
              </a:ext>
            </a:extLst>
          </p:cNvPr>
          <p:cNvSpPr>
            <a:spLocks noChangeArrowheads="1"/>
          </p:cNvSpPr>
          <p:nvPr/>
        </p:nvSpPr>
        <p:spPr bwMode="auto">
          <a:xfrm>
            <a:off x="7118350" y="1905000"/>
            <a:ext cx="812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obsComplete</a:t>
            </a:r>
          </a:p>
        </p:txBody>
      </p:sp>
      <p:sp>
        <p:nvSpPr>
          <p:cNvPr id="304306" name="Rectangle 178">
            <a:extLst>
              <a:ext uri="{FF2B5EF4-FFF2-40B4-BE49-F238E27FC236}">
                <a16:creationId xmlns:a16="http://schemas.microsoft.com/office/drawing/2014/main" id="{34F49B63-618A-4D4B-8E40-D239CD162B3C}"/>
              </a:ext>
            </a:extLst>
          </p:cNvPr>
          <p:cNvSpPr>
            <a:spLocks noChangeArrowheads="1"/>
          </p:cNvSpPr>
          <p:nvPr/>
        </p:nvSpPr>
        <p:spPr bwMode="auto">
          <a:xfrm>
            <a:off x="3968750" y="4519613"/>
            <a:ext cx="965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retransDataReq</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2">
            <a:extLst>
              <a:ext uri="{FF2B5EF4-FFF2-40B4-BE49-F238E27FC236}">
                <a16:creationId xmlns:a16="http://schemas.microsoft.com/office/drawing/2014/main" id="{F3E24E83-8FAC-2E46-BAB5-C7A8D1E380ED}"/>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20 Mar 2023</a:t>
            </a:r>
          </a:p>
        </p:txBody>
      </p:sp>
      <p:sp>
        <p:nvSpPr>
          <p:cNvPr id="306246" name="Text Box 70">
            <a:extLst>
              <a:ext uri="{FF2B5EF4-FFF2-40B4-BE49-F238E27FC236}">
                <a16:creationId xmlns:a16="http://schemas.microsoft.com/office/drawing/2014/main" id="{7D9FBF76-05A1-304E-B46E-6D70E375871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6178" name="Rectangle 2">
            <a:extLst>
              <a:ext uri="{FF2B5EF4-FFF2-40B4-BE49-F238E27FC236}">
                <a16:creationId xmlns:a16="http://schemas.microsoft.com/office/drawing/2014/main" id="{37CB6734-18AD-B547-8FB0-2BEC0D8E3D54}"/>
              </a:ext>
            </a:extLst>
          </p:cNvPr>
          <p:cNvSpPr>
            <a:spLocks noGrp="1" noChangeArrowheads="1"/>
          </p:cNvSpPr>
          <p:nvPr>
            <p:ph type="title"/>
          </p:nvPr>
        </p:nvSpPr>
        <p:spPr>
          <a:xfrm>
            <a:off x="685800" y="-38051"/>
            <a:ext cx="7772400" cy="854075"/>
          </a:xfrm>
        </p:spPr>
        <p:txBody>
          <a:bodyPr/>
          <a:lstStyle/>
          <a:p>
            <a:r>
              <a:rPr lang="en-US" altLang="en-US" sz="2400" dirty="0"/>
              <a:t>Informational View Using </a:t>
            </a:r>
            <a:r>
              <a:rPr lang="en-US" altLang="en-US" sz="2400" dirty="0" err="1"/>
              <a:t>SysML</a:t>
            </a:r>
            <a:br>
              <a:rPr lang="en-US" altLang="en-US" sz="2400" dirty="0"/>
            </a:br>
            <a:r>
              <a:rPr lang="en-US" altLang="en-US" sz="2400" dirty="0"/>
              <a:t>Class Diagram</a:t>
            </a:r>
          </a:p>
        </p:txBody>
      </p:sp>
      <p:sp>
        <p:nvSpPr>
          <p:cNvPr id="306179" name="Rectangle 3">
            <a:extLst>
              <a:ext uri="{FF2B5EF4-FFF2-40B4-BE49-F238E27FC236}">
                <a16:creationId xmlns:a16="http://schemas.microsoft.com/office/drawing/2014/main" id="{FBFE5A35-25C3-DC43-8D89-C38137AEAA34}"/>
              </a:ext>
            </a:extLst>
          </p:cNvPr>
          <p:cNvSpPr>
            <a:spLocks noChangeArrowheads="1"/>
          </p:cNvSpPr>
          <p:nvPr/>
        </p:nvSpPr>
        <p:spPr bwMode="auto">
          <a:xfrm>
            <a:off x="768350" y="1174750"/>
            <a:ext cx="7772400" cy="507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r>
              <a:rPr lang="en-US" altLang="en-US" sz="2400"/>
              <a:t>Reusable, refinable information structure</a:t>
            </a:r>
            <a:r>
              <a:rPr lang="en-US" altLang="en-US"/>
              <a:t>:</a:t>
            </a:r>
          </a:p>
        </p:txBody>
      </p:sp>
      <p:sp>
        <p:nvSpPr>
          <p:cNvPr id="306181" name="Rectangle 5">
            <a:extLst>
              <a:ext uri="{FF2B5EF4-FFF2-40B4-BE49-F238E27FC236}">
                <a16:creationId xmlns:a16="http://schemas.microsoft.com/office/drawing/2014/main" id="{C2DCE1E9-6630-DE4B-99CA-8457C5689D37}"/>
              </a:ext>
            </a:extLst>
          </p:cNvPr>
          <p:cNvSpPr>
            <a:spLocks noChangeArrowheads="1"/>
          </p:cNvSpPr>
          <p:nvPr/>
        </p:nvSpPr>
        <p:spPr bwMode="auto">
          <a:xfrm>
            <a:off x="3741738" y="1968500"/>
            <a:ext cx="1363662" cy="554038"/>
          </a:xfrm>
          <a:prstGeom prst="rect">
            <a:avLst/>
          </a:prstGeom>
          <a:solidFill>
            <a:srgbClr val="FFFFFF"/>
          </a:solidFill>
          <a:ln w="25400">
            <a:solidFill>
              <a:srgbClr val="000000"/>
            </a:solidFill>
            <a:miter lim="800000"/>
            <a:headEnd/>
            <a:tailEnd/>
          </a:ln>
        </p:spPr>
        <p:txBody>
          <a:bodyPr/>
          <a:lstStyle/>
          <a:p>
            <a:endParaRPr lang="en-US"/>
          </a:p>
        </p:txBody>
      </p:sp>
      <p:sp>
        <p:nvSpPr>
          <p:cNvPr id="306182" name="Rectangle 6">
            <a:extLst>
              <a:ext uri="{FF2B5EF4-FFF2-40B4-BE49-F238E27FC236}">
                <a16:creationId xmlns:a16="http://schemas.microsoft.com/office/drawing/2014/main" id="{797F45EC-E926-F543-A5D0-A7279FA47F85}"/>
              </a:ext>
            </a:extLst>
          </p:cNvPr>
          <p:cNvSpPr>
            <a:spLocks noChangeArrowheads="1"/>
          </p:cNvSpPr>
          <p:nvPr/>
        </p:nvSpPr>
        <p:spPr bwMode="auto">
          <a:xfrm>
            <a:off x="3835400" y="2038350"/>
            <a:ext cx="11953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&lt;&lt;info obj&gt;&gt;</a:t>
            </a:r>
          </a:p>
          <a:p>
            <a:pPr algn="ctr"/>
            <a:r>
              <a:rPr lang="en-US" altLang="en-US" sz="1400" b="1" i="1">
                <a:solidFill>
                  <a:srgbClr val="000000"/>
                </a:solidFill>
                <a:latin typeface="Arial" panose="020B0604020202020204" pitchFamily="34" charset="0"/>
              </a:rPr>
              <a:t>InstrCmndFile</a:t>
            </a:r>
            <a:endParaRPr lang="en-US" altLang="en-US" sz="1400" b="1" i="1"/>
          </a:p>
        </p:txBody>
      </p:sp>
      <p:sp>
        <p:nvSpPr>
          <p:cNvPr id="306183" name="Rectangle 7">
            <a:extLst>
              <a:ext uri="{FF2B5EF4-FFF2-40B4-BE49-F238E27FC236}">
                <a16:creationId xmlns:a16="http://schemas.microsoft.com/office/drawing/2014/main" id="{8C7B7F6C-9DCF-6C46-B7C3-207864030886}"/>
              </a:ext>
            </a:extLst>
          </p:cNvPr>
          <p:cNvSpPr>
            <a:spLocks noChangeArrowheads="1"/>
          </p:cNvSpPr>
          <p:nvPr/>
        </p:nvSpPr>
        <p:spPr bwMode="auto">
          <a:xfrm>
            <a:off x="1873250" y="3290888"/>
            <a:ext cx="1570038" cy="474662"/>
          </a:xfrm>
          <a:prstGeom prst="rect">
            <a:avLst/>
          </a:prstGeom>
          <a:solidFill>
            <a:srgbClr val="FFFFFF"/>
          </a:solidFill>
          <a:ln w="25400">
            <a:solidFill>
              <a:srgbClr val="000000"/>
            </a:solidFill>
            <a:miter lim="800000"/>
            <a:headEnd/>
            <a:tailEnd/>
          </a:ln>
        </p:spPr>
        <p:txBody>
          <a:bodyPr/>
          <a:lstStyle/>
          <a:p>
            <a:endParaRPr lang="en-US"/>
          </a:p>
        </p:txBody>
      </p:sp>
      <p:sp>
        <p:nvSpPr>
          <p:cNvPr id="306185" name="Line 9">
            <a:extLst>
              <a:ext uri="{FF2B5EF4-FFF2-40B4-BE49-F238E27FC236}">
                <a16:creationId xmlns:a16="http://schemas.microsoft.com/office/drawing/2014/main" id="{729A2529-A94D-EE45-B28B-CAB4CFB8B693}"/>
              </a:ext>
            </a:extLst>
          </p:cNvPr>
          <p:cNvSpPr>
            <a:spLocks noChangeShapeType="1"/>
          </p:cNvSpPr>
          <p:nvPr/>
        </p:nvSpPr>
        <p:spPr bwMode="auto">
          <a:xfrm flipV="1">
            <a:off x="3530600" y="2522538"/>
            <a:ext cx="538163"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86" name="Freeform 10">
            <a:extLst>
              <a:ext uri="{FF2B5EF4-FFF2-40B4-BE49-F238E27FC236}">
                <a16:creationId xmlns:a16="http://schemas.microsoft.com/office/drawing/2014/main" id="{754789BE-B34F-1140-939B-1CF3902A861A}"/>
              </a:ext>
            </a:extLst>
          </p:cNvPr>
          <p:cNvSpPr>
            <a:spLocks/>
          </p:cNvSpPr>
          <p:nvPr/>
        </p:nvSpPr>
        <p:spPr bwMode="auto">
          <a:xfrm>
            <a:off x="3865563" y="2522538"/>
            <a:ext cx="203200" cy="138112"/>
          </a:xfrm>
          <a:custGeom>
            <a:avLst/>
            <a:gdLst>
              <a:gd name="T0" fmla="*/ 118 w 118"/>
              <a:gd name="T1" fmla="*/ 0 h 81"/>
              <a:gd name="T2" fmla="*/ 84 w 118"/>
              <a:gd name="T3" fmla="*/ 73 h 81"/>
              <a:gd name="T4" fmla="*/ 0 w 118"/>
              <a:gd name="T5" fmla="*/ 81 h 81"/>
              <a:gd name="T6" fmla="*/ 34 w 118"/>
              <a:gd name="T7" fmla="*/ 16 h 81"/>
              <a:gd name="T8" fmla="*/ 118 w 118"/>
              <a:gd name="T9" fmla="*/ 0 h 81"/>
            </a:gdLst>
            <a:ahLst/>
            <a:cxnLst>
              <a:cxn ang="0">
                <a:pos x="T0" y="T1"/>
              </a:cxn>
              <a:cxn ang="0">
                <a:pos x="T2" y="T3"/>
              </a:cxn>
              <a:cxn ang="0">
                <a:pos x="T4" y="T5"/>
              </a:cxn>
              <a:cxn ang="0">
                <a:pos x="T6" y="T7"/>
              </a:cxn>
              <a:cxn ang="0">
                <a:pos x="T8" y="T9"/>
              </a:cxn>
            </a:cxnLst>
            <a:rect l="0" t="0" r="r" b="b"/>
            <a:pathLst>
              <a:path w="118" h="81">
                <a:moveTo>
                  <a:pt x="118" y="0"/>
                </a:moveTo>
                <a:lnTo>
                  <a:pt x="84" y="73"/>
                </a:lnTo>
                <a:lnTo>
                  <a:pt x="0" y="81"/>
                </a:lnTo>
                <a:lnTo>
                  <a:pt x="34" y="16"/>
                </a:lnTo>
                <a:lnTo>
                  <a:pt x="118" y="0"/>
                </a:lnTo>
                <a:close/>
              </a:path>
            </a:pathLst>
          </a:custGeom>
          <a:solidFill>
            <a:srgbClr val="000000"/>
          </a:solidFill>
          <a:ln w="25400">
            <a:solidFill>
              <a:srgbClr val="000000"/>
            </a:solidFill>
            <a:prstDash val="solid"/>
            <a:round/>
            <a:headEnd/>
            <a:tailEnd/>
          </a:ln>
        </p:spPr>
        <p:txBody>
          <a:bodyPr/>
          <a:lstStyle/>
          <a:p>
            <a:endParaRPr lang="en-US"/>
          </a:p>
        </p:txBody>
      </p:sp>
      <p:sp>
        <p:nvSpPr>
          <p:cNvPr id="306187" name="Line 11">
            <a:extLst>
              <a:ext uri="{FF2B5EF4-FFF2-40B4-BE49-F238E27FC236}">
                <a16:creationId xmlns:a16="http://schemas.microsoft.com/office/drawing/2014/main" id="{0423B7D2-E4F4-714D-A619-CBC27764CA5C}"/>
              </a:ext>
            </a:extLst>
          </p:cNvPr>
          <p:cNvSpPr>
            <a:spLocks noChangeShapeType="1"/>
          </p:cNvSpPr>
          <p:nvPr/>
        </p:nvSpPr>
        <p:spPr bwMode="auto">
          <a:xfrm flipH="1">
            <a:off x="2992438" y="2900363"/>
            <a:ext cx="538162"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88" name="Rectangle 12">
            <a:extLst>
              <a:ext uri="{FF2B5EF4-FFF2-40B4-BE49-F238E27FC236}">
                <a16:creationId xmlns:a16="http://schemas.microsoft.com/office/drawing/2014/main" id="{2C9B5EF4-57C2-7C44-AE11-568204E4B0FB}"/>
              </a:ext>
            </a:extLst>
          </p:cNvPr>
          <p:cNvSpPr>
            <a:spLocks noChangeArrowheads="1"/>
          </p:cNvSpPr>
          <p:nvPr/>
        </p:nvSpPr>
        <p:spPr bwMode="auto">
          <a:xfrm>
            <a:off x="5218113" y="3278188"/>
            <a:ext cx="1963737" cy="473075"/>
          </a:xfrm>
          <a:prstGeom prst="rect">
            <a:avLst/>
          </a:prstGeom>
          <a:solidFill>
            <a:srgbClr val="FFFFFF"/>
          </a:solidFill>
          <a:ln w="25400">
            <a:solidFill>
              <a:srgbClr val="000000"/>
            </a:solidFill>
            <a:miter lim="800000"/>
            <a:headEnd/>
            <a:tailEnd/>
          </a:ln>
        </p:spPr>
        <p:txBody>
          <a:bodyPr/>
          <a:lstStyle/>
          <a:p>
            <a:endParaRPr lang="en-US"/>
          </a:p>
        </p:txBody>
      </p:sp>
      <p:sp>
        <p:nvSpPr>
          <p:cNvPr id="306190" name="Line 14">
            <a:extLst>
              <a:ext uri="{FF2B5EF4-FFF2-40B4-BE49-F238E27FC236}">
                <a16:creationId xmlns:a16="http://schemas.microsoft.com/office/drawing/2014/main" id="{384E244D-6FAF-7741-9A16-C6FF784C2E24}"/>
              </a:ext>
            </a:extLst>
          </p:cNvPr>
          <p:cNvSpPr>
            <a:spLocks noChangeShapeType="1"/>
          </p:cNvSpPr>
          <p:nvPr/>
        </p:nvSpPr>
        <p:spPr bwMode="auto">
          <a:xfrm>
            <a:off x="5305425" y="2900363"/>
            <a:ext cx="552450"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1" name="Line 15">
            <a:extLst>
              <a:ext uri="{FF2B5EF4-FFF2-40B4-BE49-F238E27FC236}">
                <a16:creationId xmlns:a16="http://schemas.microsoft.com/office/drawing/2014/main" id="{26E8BF35-9CFF-0C43-94CD-C0EEC3A44A76}"/>
              </a:ext>
            </a:extLst>
          </p:cNvPr>
          <p:cNvSpPr>
            <a:spLocks noChangeShapeType="1"/>
          </p:cNvSpPr>
          <p:nvPr/>
        </p:nvSpPr>
        <p:spPr bwMode="auto">
          <a:xfrm flipH="1" flipV="1">
            <a:off x="4767263" y="2522538"/>
            <a:ext cx="538162"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2" name="Freeform 16">
            <a:extLst>
              <a:ext uri="{FF2B5EF4-FFF2-40B4-BE49-F238E27FC236}">
                <a16:creationId xmlns:a16="http://schemas.microsoft.com/office/drawing/2014/main" id="{FB0F8531-C282-7B46-A1DA-43C41180C99C}"/>
              </a:ext>
            </a:extLst>
          </p:cNvPr>
          <p:cNvSpPr>
            <a:spLocks/>
          </p:cNvSpPr>
          <p:nvPr/>
        </p:nvSpPr>
        <p:spPr bwMode="auto">
          <a:xfrm>
            <a:off x="4767263" y="2522538"/>
            <a:ext cx="203200" cy="138112"/>
          </a:xfrm>
          <a:custGeom>
            <a:avLst/>
            <a:gdLst>
              <a:gd name="T0" fmla="*/ 0 w 118"/>
              <a:gd name="T1" fmla="*/ 0 h 81"/>
              <a:gd name="T2" fmla="*/ 84 w 118"/>
              <a:gd name="T3" fmla="*/ 16 h 81"/>
              <a:gd name="T4" fmla="*/ 118 w 118"/>
              <a:gd name="T5" fmla="*/ 81 h 81"/>
              <a:gd name="T6" fmla="*/ 33 w 118"/>
              <a:gd name="T7" fmla="*/ 73 h 81"/>
              <a:gd name="T8" fmla="*/ 0 w 118"/>
              <a:gd name="T9" fmla="*/ 0 h 81"/>
            </a:gdLst>
            <a:ahLst/>
            <a:cxnLst>
              <a:cxn ang="0">
                <a:pos x="T0" y="T1"/>
              </a:cxn>
              <a:cxn ang="0">
                <a:pos x="T2" y="T3"/>
              </a:cxn>
              <a:cxn ang="0">
                <a:pos x="T4" y="T5"/>
              </a:cxn>
              <a:cxn ang="0">
                <a:pos x="T6" y="T7"/>
              </a:cxn>
              <a:cxn ang="0">
                <a:pos x="T8" y="T9"/>
              </a:cxn>
            </a:cxnLst>
            <a:rect l="0" t="0" r="r" b="b"/>
            <a:pathLst>
              <a:path w="118" h="81">
                <a:moveTo>
                  <a:pt x="0" y="0"/>
                </a:moveTo>
                <a:lnTo>
                  <a:pt x="84" y="16"/>
                </a:lnTo>
                <a:lnTo>
                  <a:pt x="118" y="81"/>
                </a:lnTo>
                <a:lnTo>
                  <a:pt x="33" y="73"/>
                </a:lnTo>
                <a:lnTo>
                  <a:pt x="0" y="0"/>
                </a:lnTo>
                <a:close/>
              </a:path>
            </a:pathLst>
          </a:custGeom>
          <a:solidFill>
            <a:srgbClr val="000000"/>
          </a:solidFill>
          <a:ln w="25400">
            <a:solidFill>
              <a:srgbClr val="000000"/>
            </a:solidFill>
            <a:prstDash val="solid"/>
            <a:round/>
            <a:headEnd/>
            <a:tailEnd/>
          </a:ln>
        </p:spPr>
        <p:txBody>
          <a:bodyPr/>
          <a:lstStyle/>
          <a:p>
            <a:endParaRPr lang="en-US"/>
          </a:p>
        </p:txBody>
      </p:sp>
      <p:sp>
        <p:nvSpPr>
          <p:cNvPr id="306193" name="Line 17">
            <a:extLst>
              <a:ext uri="{FF2B5EF4-FFF2-40B4-BE49-F238E27FC236}">
                <a16:creationId xmlns:a16="http://schemas.microsoft.com/office/drawing/2014/main" id="{05F9EEF9-322B-9E4C-B837-DD3B738D9784}"/>
              </a:ext>
            </a:extLst>
          </p:cNvPr>
          <p:cNvSpPr>
            <a:spLocks noChangeShapeType="1"/>
          </p:cNvSpPr>
          <p:nvPr/>
        </p:nvSpPr>
        <p:spPr bwMode="auto">
          <a:xfrm>
            <a:off x="4330700" y="3514725"/>
            <a:ext cx="887413"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4" name="Rectangle 18">
            <a:extLst>
              <a:ext uri="{FF2B5EF4-FFF2-40B4-BE49-F238E27FC236}">
                <a16:creationId xmlns:a16="http://schemas.microsoft.com/office/drawing/2014/main" id="{D9819F6E-F466-2E42-8FF6-5389FAAF4545}"/>
              </a:ext>
            </a:extLst>
          </p:cNvPr>
          <p:cNvSpPr>
            <a:spLocks noChangeArrowheads="1"/>
          </p:cNvSpPr>
          <p:nvPr/>
        </p:nvSpPr>
        <p:spPr bwMode="auto">
          <a:xfrm>
            <a:off x="3505200" y="3617913"/>
            <a:ext cx="24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sp>
        <p:nvSpPr>
          <p:cNvPr id="306195" name="Line 19">
            <a:extLst>
              <a:ext uri="{FF2B5EF4-FFF2-40B4-BE49-F238E27FC236}">
                <a16:creationId xmlns:a16="http://schemas.microsoft.com/office/drawing/2014/main" id="{BA648E37-7F5C-0C47-8532-6F256AD85BAB}"/>
              </a:ext>
            </a:extLst>
          </p:cNvPr>
          <p:cNvSpPr>
            <a:spLocks noChangeShapeType="1"/>
          </p:cNvSpPr>
          <p:nvPr/>
        </p:nvSpPr>
        <p:spPr bwMode="auto">
          <a:xfrm flipH="1">
            <a:off x="3443288" y="3514725"/>
            <a:ext cx="887412" cy="1588"/>
          </a:xfrm>
          <a:prstGeom prst="line">
            <a:avLst/>
          </a:prstGeom>
          <a:noFill/>
          <a:ln w="254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06196" name="Rectangle 20">
            <a:extLst>
              <a:ext uri="{FF2B5EF4-FFF2-40B4-BE49-F238E27FC236}">
                <a16:creationId xmlns:a16="http://schemas.microsoft.com/office/drawing/2014/main" id="{8E4FEEE4-E855-D642-883C-B894A6FB98F7}"/>
              </a:ext>
            </a:extLst>
          </p:cNvPr>
          <p:cNvSpPr>
            <a:spLocks noChangeArrowheads="1"/>
          </p:cNvSpPr>
          <p:nvPr/>
        </p:nvSpPr>
        <p:spPr bwMode="auto">
          <a:xfrm>
            <a:off x="5035550" y="358140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sp>
        <p:nvSpPr>
          <p:cNvPr id="306197" name="Rectangle 21">
            <a:extLst>
              <a:ext uri="{FF2B5EF4-FFF2-40B4-BE49-F238E27FC236}">
                <a16:creationId xmlns:a16="http://schemas.microsoft.com/office/drawing/2014/main" id="{186B5179-708F-3243-BF0E-3C5E83A5C87E}"/>
              </a:ext>
            </a:extLst>
          </p:cNvPr>
          <p:cNvSpPr>
            <a:spLocks noChangeArrowheads="1"/>
          </p:cNvSpPr>
          <p:nvPr/>
        </p:nvSpPr>
        <p:spPr bwMode="auto">
          <a:xfrm>
            <a:off x="4010025" y="3222625"/>
            <a:ext cx="7715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i="1">
                <a:solidFill>
                  <a:srgbClr val="000000"/>
                </a:solidFill>
                <a:latin typeface="Arial" panose="020B0604020202020204" pitchFamily="34" charset="0"/>
              </a:rPr>
              <a:t>describes</a:t>
            </a:r>
            <a:endParaRPr lang="en-US" altLang="en-US" b="1"/>
          </a:p>
        </p:txBody>
      </p:sp>
      <p:sp>
        <p:nvSpPr>
          <p:cNvPr id="306200" name="Text Box 24">
            <a:extLst>
              <a:ext uri="{FF2B5EF4-FFF2-40B4-BE49-F238E27FC236}">
                <a16:creationId xmlns:a16="http://schemas.microsoft.com/office/drawing/2014/main" id="{67F123E0-5309-DA4C-B470-0AF729C93727}"/>
              </a:ext>
            </a:extLst>
          </p:cNvPr>
          <p:cNvSpPr txBox="1">
            <a:spLocks noChangeArrowheads="1"/>
          </p:cNvSpPr>
          <p:nvPr/>
        </p:nvSpPr>
        <p:spPr bwMode="auto">
          <a:xfrm>
            <a:off x="4559300" y="5772150"/>
            <a:ext cx="454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Global representation inherited by each kind of Information Object</a:t>
            </a:r>
          </a:p>
        </p:txBody>
      </p:sp>
      <p:sp>
        <p:nvSpPr>
          <p:cNvPr id="306219" name="Rectangle 43">
            <a:extLst>
              <a:ext uri="{FF2B5EF4-FFF2-40B4-BE49-F238E27FC236}">
                <a16:creationId xmlns:a16="http://schemas.microsoft.com/office/drawing/2014/main" id="{824A9923-EC9E-6246-A71C-19C886CCDDF0}"/>
              </a:ext>
            </a:extLst>
          </p:cNvPr>
          <p:cNvSpPr>
            <a:spLocks noChangeArrowheads="1"/>
          </p:cNvSpPr>
          <p:nvPr/>
        </p:nvSpPr>
        <p:spPr bwMode="auto">
          <a:xfrm>
            <a:off x="6278563" y="4786313"/>
            <a:ext cx="1798637"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20" name="Rectangle 44">
            <a:extLst>
              <a:ext uri="{FF2B5EF4-FFF2-40B4-BE49-F238E27FC236}">
                <a16:creationId xmlns:a16="http://schemas.microsoft.com/office/drawing/2014/main" id="{E9EA0D00-DB56-944A-BF32-0B854E221505}"/>
              </a:ext>
            </a:extLst>
          </p:cNvPr>
          <p:cNvSpPr>
            <a:spLocks noChangeArrowheads="1"/>
          </p:cNvSpPr>
          <p:nvPr/>
        </p:nvSpPr>
        <p:spPr bwMode="auto">
          <a:xfrm>
            <a:off x="4146550" y="4814888"/>
            <a:ext cx="1860550"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26" name="Line 50">
            <a:extLst>
              <a:ext uri="{FF2B5EF4-FFF2-40B4-BE49-F238E27FC236}">
                <a16:creationId xmlns:a16="http://schemas.microsoft.com/office/drawing/2014/main" id="{5A5E1F5C-7EB8-3F46-96E9-FC94FAF60EEE}"/>
              </a:ext>
            </a:extLst>
          </p:cNvPr>
          <p:cNvSpPr>
            <a:spLocks noChangeShapeType="1"/>
          </p:cNvSpPr>
          <p:nvPr/>
        </p:nvSpPr>
        <p:spPr bwMode="auto">
          <a:xfrm flipV="1">
            <a:off x="5133975" y="3806825"/>
            <a:ext cx="777875" cy="1011238"/>
          </a:xfrm>
          <a:prstGeom prst="line">
            <a:avLst/>
          </a:prstGeom>
          <a:noFill/>
          <a:ln w="25400">
            <a:solidFill>
              <a:srgbClr val="000000"/>
            </a:solidFill>
            <a:round/>
            <a:headEnd type="none" w="med" len="lg"/>
            <a:tailEnd type="diamond" w="med" len="lg"/>
          </a:ln>
          <a:extLst>
            <a:ext uri="{909E8E84-426E-40DD-AFC4-6F175D3DCCD1}">
              <a14:hiddenFill xmlns:a14="http://schemas.microsoft.com/office/drawing/2010/main">
                <a:noFill/>
              </a14:hiddenFill>
            </a:ext>
          </a:extLst>
        </p:spPr>
        <p:txBody>
          <a:bodyPr/>
          <a:lstStyle/>
          <a:p>
            <a:endParaRPr lang="en-US"/>
          </a:p>
        </p:txBody>
      </p:sp>
      <p:sp>
        <p:nvSpPr>
          <p:cNvPr id="306227" name="Line 51">
            <a:extLst>
              <a:ext uri="{FF2B5EF4-FFF2-40B4-BE49-F238E27FC236}">
                <a16:creationId xmlns:a16="http://schemas.microsoft.com/office/drawing/2014/main" id="{782E422E-0C17-FF42-B910-5F55677EFA50}"/>
              </a:ext>
            </a:extLst>
          </p:cNvPr>
          <p:cNvSpPr>
            <a:spLocks noChangeShapeType="1"/>
          </p:cNvSpPr>
          <p:nvPr/>
        </p:nvSpPr>
        <p:spPr bwMode="auto">
          <a:xfrm flipH="1" flipV="1">
            <a:off x="6415088" y="3821113"/>
            <a:ext cx="719137" cy="946150"/>
          </a:xfrm>
          <a:prstGeom prst="line">
            <a:avLst/>
          </a:prstGeom>
          <a:noFill/>
          <a:ln w="25400">
            <a:solidFill>
              <a:srgbClr val="000000"/>
            </a:solidFill>
            <a:round/>
            <a:headEnd type="none" w="med" len="lg"/>
            <a:tailEnd type="diamond" w="med" len="lg"/>
          </a:ln>
          <a:extLst>
            <a:ext uri="{909E8E84-426E-40DD-AFC4-6F175D3DCCD1}">
              <a14:hiddenFill xmlns:a14="http://schemas.microsoft.com/office/drawing/2010/main">
                <a:noFill/>
              </a14:hiddenFill>
            </a:ext>
          </a:extLst>
        </p:spPr>
        <p:txBody>
          <a:bodyPr/>
          <a:lstStyle/>
          <a:p>
            <a:endParaRPr lang="en-US"/>
          </a:p>
        </p:txBody>
      </p:sp>
      <p:sp>
        <p:nvSpPr>
          <p:cNvPr id="306233" name="Rectangle 57">
            <a:extLst>
              <a:ext uri="{FF2B5EF4-FFF2-40B4-BE49-F238E27FC236}">
                <a16:creationId xmlns:a16="http://schemas.microsoft.com/office/drawing/2014/main" id="{99EB9434-154A-4344-84BD-B833D9CA1762}"/>
              </a:ext>
            </a:extLst>
          </p:cNvPr>
          <p:cNvSpPr>
            <a:spLocks noChangeArrowheads="1"/>
          </p:cNvSpPr>
          <p:nvPr/>
        </p:nvSpPr>
        <p:spPr bwMode="auto">
          <a:xfrm>
            <a:off x="0" y="6356350"/>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06250" name="Rectangle 74">
            <a:extLst>
              <a:ext uri="{FF2B5EF4-FFF2-40B4-BE49-F238E27FC236}">
                <a16:creationId xmlns:a16="http://schemas.microsoft.com/office/drawing/2014/main" id="{53BA36DE-78C7-E14A-BAE8-26F4BE7C7A0C}"/>
              </a:ext>
            </a:extLst>
          </p:cNvPr>
          <p:cNvSpPr>
            <a:spLocks noChangeArrowheads="1"/>
          </p:cNvSpPr>
          <p:nvPr/>
        </p:nvSpPr>
        <p:spPr bwMode="auto">
          <a:xfrm>
            <a:off x="2108200" y="3333750"/>
            <a:ext cx="120491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&lt;&lt;data obj&gt;&gt;</a:t>
            </a:r>
          </a:p>
          <a:p>
            <a:pPr algn="ctr"/>
            <a:r>
              <a:rPr lang="en-US" altLang="en-US" sz="1400" b="1" i="1">
                <a:solidFill>
                  <a:srgbClr val="000000"/>
                </a:solidFill>
                <a:latin typeface="Arial" panose="020B0604020202020204" pitchFamily="34" charset="0"/>
              </a:rPr>
              <a:t>InstrCmndList</a:t>
            </a:r>
            <a:endParaRPr lang="en-US" altLang="en-US" sz="1400" b="1" i="1"/>
          </a:p>
        </p:txBody>
      </p:sp>
      <p:sp>
        <p:nvSpPr>
          <p:cNvPr id="306251" name="Rectangle 75">
            <a:extLst>
              <a:ext uri="{FF2B5EF4-FFF2-40B4-BE49-F238E27FC236}">
                <a16:creationId xmlns:a16="http://schemas.microsoft.com/office/drawing/2014/main" id="{57B250E0-A5D1-E949-BCA3-81FDFF48443F}"/>
              </a:ext>
            </a:extLst>
          </p:cNvPr>
          <p:cNvSpPr>
            <a:spLocks noChangeArrowheads="1"/>
          </p:cNvSpPr>
          <p:nvPr/>
        </p:nvSpPr>
        <p:spPr bwMode="auto">
          <a:xfrm>
            <a:off x="1860550" y="4440238"/>
            <a:ext cx="1570038"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52" name="Rectangle 76">
            <a:extLst>
              <a:ext uri="{FF2B5EF4-FFF2-40B4-BE49-F238E27FC236}">
                <a16:creationId xmlns:a16="http://schemas.microsoft.com/office/drawing/2014/main" id="{980DF17D-DB61-514C-9FD9-C34F2751E4EE}"/>
              </a:ext>
            </a:extLst>
          </p:cNvPr>
          <p:cNvSpPr>
            <a:spLocks noChangeArrowheads="1"/>
          </p:cNvSpPr>
          <p:nvPr/>
        </p:nvSpPr>
        <p:spPr bwMode="auto">
          <a:xfrm>
            <a:off x="2235200" y="4483100"/>
            <a:ext cx="9271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&lt;&lt;data obj&gt;&gt;</a:t>
            </a:r>
          </a:p>
          <a:p>
            <a:pPr algn="ctr"/>
            <a:r>
              <a:rPr lang="en-US" altLang="en-US" sz="1400" b="1" i="1">
                <a:solidFill>
                  <a:srgbClr val="000000"/>
                </a:solidFill>
                <a:latin typeface="Arial" panose="020B0604020202020204" pitchFamily="34" charset="0"/>
              </a:rPr>
              <a:t>InstrCmnd</a:t>
            </a:r>
            <a:endParaRPr lang="en-US" altLang="en-US" sz="1400" b="1" i="1"/>
          </a:p>
        </p:txBody>
      </p:sp>
      <p:sp>
        <p:nvSpPr>
          <p:cNvPr id="306253" name="Rectangle 77">
            <a:extLst>
              <a:ext uri="{FF2B5EF4-FFF2-40B4-BE49-F238E27FC236}">
                <a16:creationId xmlns:a16="http://schemas.microsoft.com/office/drawing/2014/main" id="{A28325FA-FE26-8049-90CB-3148F5DAA785}"/>
              </a:ext>
            </a:extLst>
          </p:cNvPr>
          <p:cNvSpPr>
            <a:spLocks noChangeArrowheads="1"/>
          </p:cNvSpPr>
          <p:nvPr/>
        </p:nvSpPr>
        <p:spPr bwMode="auto">
          <a:xfrm>
            <a:off x="3482975" y="4778375"/>
            <a:ext cx="2476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grpSp>
        <p:nvGrpSpPr>
          <p:cNvPr id="306257" name="Group 81">
            <a:extLst>
              <a:ext uri="{FF2B5EF4-FFF2-40B4-BE49-F238E27FC236}">
                <a16:creationId xmlns:a16="http://schemas.microsoft.com/office/drawing/2014/main" id="{90B29A9F-28E6-8D4A-8B48-C83539BD6E8A}"/>
              </a:ext>
            </a:extLst>
          </p:cNvPr>
          <p:cNvGrpSpPr>
            <a:grpSpLocks/>
          </p:cNvGrpSpPr>
          <p:nvPr/>
        </p:nvGrpSpPr>
        <p:grpSpPr bwMode="auto">
          <a:xfrm rot="-3333692">
            <a:off x="2374106" y="3915569"/>
            <a:ext cx="538163" cy="377825"/>
            <a:chOff x="2320" y="1685"/>
            <a:chExt cx="339" cy="238"/>
          </a:xfrm>
        </p:grpSpPr>
        <p:sp>
          <p:nvSpPr>
            <p:cNvPr id="306255" name="Line 79">
              <a:extLst>
                <a:ext uri="{FF2B5EF4-FFF2-40B4-BE49-F238E27FC236}">
                  <a16:creationId xmlns:a16="http://schemas.microsoft.com/office/drawing/2014/main" id="{0CB5315A-0EE6-B745-ADCA-BFA90798917D}"/>
                </a:ext>
              </a:extLst>
            </p:cNvPr>
            <p:cNvSpPr>
              <a:spLocks noChangeShapeType="1"/>
            </p:cNvSpPr>
            <p:nvPr/>
          </p:nvSpPr>
          <p:spPr bwMode="auto">
            <a:xfrm flipV="1">
              <a:off x="2320" y="1685"/>
              <a:ext cx="339" cy="2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256" name="Freeform 80">
              <a:extLst>
                <a:ext uri="{FF2B5EF4-FFF2-40B4-BE49-F238E27FC236}">
                  <a16:creationId xmlns:a16="http://schemas.microsoft.com/office/drawing/2014/main" id="{FC90C667-ACEC-FE43-90D8-80665BFD4B44}"/>
                </a:ext>
              </a:extLst>
            </p:cNvPr>
            <p:cNvSpPr>
              <a:spLocks/>
            </p:cNvSpPr>
            <p:nvPr/>
          </p:nvSpPr>
          <p:spPr bwMode="auto">
            <a:xfrm>
              <a:off x="2531" y="1685"/>
              <a:ext cx="128" cy="87"/>
            </a:xfrm>
            <a:custGeom>
              <a:avLst/>
              <a:gdLst>
                <a:gd name="T0" fmla="*/ 118 w 118"/>
                <a:gd name="T1" fmla="*/ 0 h 81"/>
                <a:gd name="T2" fmla="*/ 84 w 118"/>
                <a:gd name="T3" fmla="*/ 73 h 81"/>
                <a:gd name="T4" fmla="*/ 0 w 118"/>
                <a:gd name="T5" fmla="*/ 81 h 81"/>
                <a:gd name="T6" fmla="*/ 34 w 118"/>
                <a:gd name="T7" fmla="*/ 16 h 81"/>
                <a:gd name="T8" fmla="*/ 118 w 118"/>
                <a:gd name="T9" fmla="*/ 0 h 81"/>
              </a:gdLst>
              <a:ahLst/>
              <a:cxnLst>
                <a:cxn ang="0">
                  <a:pos x="T0" y="T1"/>
                </a:cxn>
                <a:cxn ang="0">
                  <a:pos x="T2" y="T3"/>
                </a:cxn>
                <a:cxn ang="0">
                  <a:pos x="T4" y="T5"/>
                </a:cxn>
                <a:cxn ang="0">
                  <a:pos x="T6" y="T7"/>
                </a:cxn>
                <a:cxn ang="0">
                  <a:pos x="T8" y="T9"/>
                </a:cxn>
              </a:cxnLst>
              <a:rect l="0" t="0" r="r" b="b"/>
              <a:pathLst>
                <a:path w="118" h="81">
                  <a:moveTo>
                    <a:pt x="118" y="0"/>
                  </a:moveTo>
                  <a:lnTo>
                    <a:pt x="84" y="73"/>
                  </a:lnTo>
                  <a:lnTo>
                    <a:pt x="0" y="81"/>
                  </a:lnTo>
                  <a:lnTo>
                    <a:pt x="34" y="16"/>
                  </a:lnTo>
                  <a:lnTo>
                    <a:pt x="118" y="0"/>
                  </a:lnTo>
                  <a:close/>
                </a:path>
              </a:pathLst>
            </a:custGeom>
            <a:solidFill>
              <a:srgbClr val="000000"/>
            </a:solidFill>
            <a:ln w="25400">
              <a:solidFill>
                <a:srgbClr val="000000"/>
              </a:solidFill>
              <a:prstDash val="solid"/>
              <a:round/>
              <a:headEnd/>
              <a:tailEnd/>
            </a:ln>
          </p:spPr>
          <p:txBody>
            <a:bodyPr/>
            <a:lstStyle/>
            <a:p>
              <a:endParaRPr lang="en-US"/>
            </a:p>
          </p:txBody>
        </p:sp>
      </p:grpSp>
      <p:sp>
        <p:nvSpPr>
          <p:cNvPr id="306258" name="Rectangle 82">
            <a:extLst>
              <a:ext uri="{FF2B5EF4-FFF2-40B4-BE49-F238E27FC236}">
                <a16:creationId xmlns:a16="http://schemas.microsoft.com/office/drawing/2014/main" id="{C0ABBF66-480B-F445-AA5B-600C9ACB136E}"/>
              </a:ext>
            </a:extLst>
          </p:cNvPr>
          <p:cNvSpPr>
            <a:spLocks noChangeArrowheads="1"/>
          </p:cNvSpPr>
          <p:nvPr/>
        </p:nvSpPr>
        <p:spPr bwMode="auto">
          <a:xfrm>
            <a:off x="5345113" y="3316288"/>
            <a:ext cx="16795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InstrCmndMetaData</a:t>
            </a:r>
            <a:endParaRPr lang="en-US" altLang="en-US" sz="1400" b="1" i="1"/>
          </a:p>
        </p:txBody>
      </p:sp>
      <p:sp>
        <p:nvSpPr>
          <p:cNvPr id="306259" name="Rectangle 83">
            <a:extLst>
              <a:ext uri="{FF2B5EF4-FFF2-40B4-BE49-F238E27FC236}">
                <a16:creationId xmlns:a16="http://schemas.microsoft.com/office/drawing/2014/main" id="{9D2693F8-8F65-3444-AD3A-DBFC36A70E75}"/>
              </a:ext>
            </a:extLst>
          </p:cNvPr>
          <p:cNvSpPr>
            <a:spLocks noChangeArrowheads="1"/>
          </p:cNvSpPr>
          <p:nvPr/>
        </p:nvSpPr>
        <p:spPr bwMode="auto">
          <a:xfrm>
            <a:off x="4198938" y="4865688"/>
            <a:ext cx="17780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InstrCmndSemantics</a:t>
            </a:r>
            <a:endParaRPr lang="en-US" altLang="en-US" sz="1400" b="1" i="1"/>
          </a:p>
        </p:txBody>
      </p:sp>
      <p:sp>
        <p:nvSpPr>
          <p:cNvPr id="306260" name="Rectangle 84">
            <a:extLst>
              <a:ext uri="{FF2B5EF4-FFF2-40B4-BE49-F238E27FC236}">
                <a16:creationId xmlns:a16="http://schemas.microsoft.com/office/drawing/2014/main" id="{17F3AC93-3016-F248-97C4-F6D636BA82CE}"/>
              </a:ext>
            </a:extLst>
          </p:cNvPr>
          <p:cNvSpPr>
            <a:spLocks noChangeArrowheads="1"/>
          </p:cNvSpPr>
          <p:nvPr/>
        </p:nvSpPr>
        <p:spPr bwMode="auto">
          <a:xfrm>
            <a:off x="6346825" y="4822825"/>
            <a:ext cx="16795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InstrCmndStructure</a:t>
            </a:r>
            <a:endParaRPr lang="en-US" altLang="en-US" sz="1400" b="1"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6200"/>
                                        </p:tgtEl>
                                        <p:attrNameLst>
                                          <p:attrName>style.visibility</p:attrName>
                                        </p:attrNameLst>
                                      </p:cBhvr>
                                      <p:to>
                                        <p:strVal val="visible"/>
                                      </p:to>
                                    </p:set>
                                    <p:animEffect transition="in" filter="wipe(left)">
                                      <p:cBhvr>
                                        <p:cTn id="7" dur="500"/>
                                        <p:tgtEl>
                                          <p:spTgt spid="306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200" grpId="0"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Date Placeholder 2">
            <a:extLst>
              <a:ext uri="{FF2B5EF4-FFF2-40B4-BE49-F238E27FC236}">
                <a16:creationId xmlns:a16="http://schemas.microsoft.com/office/drawing/2014/main" id="{1AAD6942-F62D-6D40-A222-CEF316FCD08A}"/>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20 Mar 2023</a:t>
            </a:r>
          </a:p>
        </p:txBody>
      </p:sp>
      <p:sp>
        <p:nvSpPr>
          <p:cNvPr id="310608" name="Line 336">
            <a:extLst>
              <a:ext uri="{FF2B5EF4-FFF2-40B4-BE49-F238E27FC236}">
                <a16:creationId xmlns:a16="http://schemas.microsoft.com/office/drawing/2014/main" id="{CB523DE5-8AB1-8744-B742-E9B70A00D4E4}"/>
              </a:ext>
            </a:extLst>
          </p:cNvPr>
          <p:cNvSpPr>
            <a:spLocks noChangeShapeType="1"/>
          </p:cNvSpPr>
          <p:nvPr/>
        </p:nvSpPr>
        <p:spPr bwMode="auto">
          <a:xfrm flipV="1">
            <a:off x="1346200" y="5859463"/>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3" name="Line 281">
            <a:extLst>
              <a:ext uri="{FF2B5EF4-FFF2-40B4-BE49-F238E27FC236}">
                <a16:creationId xmlns:a16="http://schemas.microsoft.com/office/drawing/2014/main" id="{F5662B10-3995-AA4F-B9E9-17A1BE9B4590}"/>
              </a:ext>
            </a:extLst>
          </p:cNvPr>
          <p:cNvSpPr>
            <a:spLocks noChangeShapeType="1"/>
          </p:cNvSpPr>
          <p:nvPr/>
        </p:nvSpPr>
        <p:spPr bwMode="auto">
          <a:xfrm flipV="1">
            <a:off x="7900988" y="58674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4" name="Line 282">
            <a:extLst>
              <a:ext uri="{FF2B5EF4-FFF2-40B4-BE49-F238E27FC236}">
                <a16:creationId xmlns:a16="http://schemas.microsoft.com/office/drawing/2014/main" id="{FE4C7669-A547-6847-A698-6468CF2875BE}"/>
              </a:ext>
            </a:extLst>
          </p:cNvPr>
          <p:cNvSpPr>
            <a:spLocks noChangeShapeType="1"/>
          </p:cNvSpPr>
          <p:nvPr/>
        </p:nvSpPr>
        <p:spPr bwMode="auto">
          <a:xfrm flipH="1" flipV="1">
            <a:off x="6842125" y="2479675"/>
            <a:ext cx="5524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2" name="Line 280">
            <a:extLst>
              <a:ext uri="{FF2B5EF4-FFF2-40B4-BE49-F238E27FC236}">
                <a16:creationId xmlns:a16="http://schemas.microsoft.com/office/drawing/2014/main" id="{04109912-5CB4-0643-B803-E3E4F5ECB343}"/>
              </a:ext>
            </a:extLst>
          </p:cNvPr>
          <p:cNvSpPr>
            <a:spLocks noChangeShapeType="1"/>
          </p:cNvSpPr>
          <p:nvPr/>
        </p:nvSpPr>
        <p:spPr bwMode="auto">
          <a:xfrm flipV="1">
            <a:off x="7894638" y="278288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1" name="Line 279">
            <a:extLst>
              <a:ext uri="{FF2B5EF4-FFF2-40B4-BE49-F238E27FC236}">
                <a16:creationId xmlns:a16="http://schemas.microsoft.com/office/drawing/2014/main" id="{9FA401B8-4AA2-F745-97C7-9AFBDFB87AF7}"/>
              </a:ext>
            </a:extLst>
          </p:cNvPr>
          <p:cNvSpPr>
            <a:spLocks noChangeShapeType="1"/>
          </p:cNvSpPr>
          <p:nvPr/>
        </p:nvSpPr>
        <p:spPr bwMode="auto">
          <a:xfrm flipV="1">
            <a:off x="7897813" y="353853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0" name="Line 278">
            <a:extLst>
              <a:ext uri="{FF2B5EF4-FFF2-40B4-BE49-F238E27FC236}">
                <a16:creationId xmlns:a16="http://schemas.microsoft.com/office/drawing/2014/main" id="{505C111A-96F5-894A-89DE-19131E7D62B1}"/>
              </a:ext>
            </a:extLst>
          </p:cNvPr>
          <p:cNvSpPr>
            <a:spLocks noChangeShapeType="1"/>
          </p:cNvSpPr>
          <p:nvPr/>
        </p:nvSpPr>
        <p:spPr bwMode="auto">
          <a:xfrm flipV="1">
            <a:off x="7900988" y="429418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479" name="Text Box 207">
            <a:extLst>
              <a:ext uri="{FF2B5EF4-FFF2-40B4-BE49-F238E27FC236}">
                <a16:creationId xmlns:a16="http://schemas.microsoft.com/office/drawing/2014/main" id="{57FA04BD-0C55-3840-B0EE-07CA98E960E8}"/>
              </a:ext>
            </a:extLst>
          </p:cNvPr>
          <p:cNvSpPr txBox="1">
            <a:spLocks noChangeArrowheads="1"/>
          </p:cNvSpPr>
          <p:nvPr/>
        </p:nvSpPr>
        <p:spPr bwMode="auto">
          <a:xfrm rot="-1919598">
            <a:off x="1422400" y="2716213"/>
            <a:ext cx="6540500" cy="170815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0600">
                <a:solidFill>
                  <a:srgbClr val="EFF5FF"/>
                </a:solidFill>
              </a:rPr>
              <a:t>Preliminary</a:t>
            </a:r>
            <a:endParaRPr lang="en-US" altLang="en-US" sz="10600">
              <a:solidFill>
                <a:schemeClr val="hlink"/>
              </a:solidFill>
            </a:endParaRPr>
          </a:p>
        </p:txBody>
      </p:sp>
      <p:sp>
        <p:nvSpPr>
          <p:cNvPr id="310478" name="Rectangle 206">
            <a:extLst>
              <a:ext uri="{FF2B5EF4-FFF2-40B4-BE49-F238E27FC236}">
                <a16:creationId xmlns:a16="http://schemas.microsoft.com/office/drawing/2014/main" id="{8AA418F5-81BF-324D-89EE-5FAC8B25C269}"/>
              </a:ext>
            </a:extLst>
          </p:cNvPr>
          <p:cNvSpPr>
            <a:spLocks noChangeArrowheads="1"/>
          </p:cNvSpPr>
          <p:nvPr/>
        </p:nvSpPr>
        <p:spPr bwMode="auto">
          <a:xfrm>
            <a:off x="0" y="6384925"/>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10274" name="Rectangle 2">
            <a:extLst>
              <a:ext uri="{FF2B5EF4-FFF2-40B4-BE49-F238E27FC236}">
                <a16:creationId xmlns:a16="http://schemas.microsoft.com/office/drawing/2014/main" id="{C2C43845-BF08-BD4A-8BCD-D88B447628B7}"/>
              </a:ext>
            </a:extLst>
          </p:cNvPr>
          <p:cNvSpPr>
            <a:spLocks noGrp="1" noChangeArrowheads="1"/>
          </p:cNvSpPr>
          <p:nvPr>
            <p:ph type="title"/>
          </p:nvPr>
        </p:nvSpPr>
        <p:spPr>
          <a:xfrm>
            <a:off x="687388" y="-15875"/>
            <a:ext cx="7772400" cy="854075"/>
          </a:xfrm>
        </p:spPr>
        <p:txBody>
          <a:bodyPr/>
          <a:lstStyle/>
          <a:p>
            <a:r>
              <a:rPr lang="en-US" altLang="en-US" sz="2400" dirty="0"/>
              <a:t>Communication View (Protocol Objects)</a:t>
            </a:r>
            <a:br>
              <a:rPr lang="en-US" altLang="en-US" sz="2400" dirty="0"/>
            </a:br>
            <a:r>
              <a:rPr lang="en-US" altLang="en-US" sz="2400" dirty="0"/>
              <a:t>Using </a:t>
            </a:r>
            <a:r>
              <a:rPr lang="en-US" altLang="en-US" sz="2400" dirty="0" err="1"/>
              <a:t>SysML</a:t>
            </a:r>
            <a:r>
              <a:rPr lang="en-US" altLang="en-US" sz="2400" dirty="0"/>
              <a:t> Component Diagram</a:t>
            </a:r>
          </a:p>
        </p:txBody>
      </p:sp>
      <p:sp>
        <p:nvSpPr>
          <p:cNvPr id="310489" name="Line 217">
            <a:extLst>
              <a:ext uri="{FF2B5EF4-FFF2-40B4-BE49-F238E27FC236}">
                <a16:creationId xmlns:a16="http://schemas.microsoft.com/office/drawing/2014/main" id="{E61A38CD-992C-3049-8C86-9BEBA42C95AA}"/>
              </a:ext>
            </a:extLst>
          </p:cNvPr>
          <p:cNvSpPr>
            <a:spLocks noChangeShapeType="1"/>
          </p:cNvSpPr>
          <p:nvPr/>
        </p:nvSpPr>
        <p:spPr bwMode="auto">
          <a:xfrm flipV="1">
            <a:off x="7904163" y="504983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481" name="Freeform 209">
            <a:extLst>
              <a:ext uri="{FF2B5EF4-FFF2-40B4-BE49-F238E27FC236}">
                <a16:creationId xmlns:a16="http://schemas.microsoft.com/office/drawing/2014/main" id="{1E9358C0-E553-A24F-A4BA-218AE68688C4}"/>
              </a:ext>
            </a:extLst>
          </p:cNvPr>
          <p:cNvSpPr>
            <a:spLocks noEditPoints="1"/>
          </p:cNvSpPr>
          <p:nvPr/>
        </p:nvSpPr>
        <p:spPr bwMode="auto">
          <a:xfrm>
            <a:off x="7351713" y="277018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482" name="Freeform 210">
            <a:extLst>
              <a:ext uri="{FF2B5EF4-FFF2-40B4-BE49-F238E27FC236}">
                <a16:creationId xmlns:a16="http://schemas.microsoft.com/office/drawing/2014/main" id="{AC2F3302-F204-4B49-A71A-B4CDEAB231CC}"/>
              </a:ext>
            </a:extLst>
          </p:cNvPr>
          <p:cNvSpPr>
            <a:spLocks noEditPoints="1"/>
          </p:cNvSpPr>
          <p:nvPr/>
        </p:nvSpPr>
        <p:spPr bwMode="auto">
          <a:xfrm>
            <a:off x="7351713" y="277018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483" name="Rectangle 211">
            <a:extLst>
              <a:ext uri="{FF2B5EF4-FFF2-40B4-BE49-F238E27FC236}">
                <a16:creationId xmlns:a16="http://schemas.microsoft.com/office/drawing/2014/main" id="{CA8D1061-5B43-0549-B54E-77347FCADC95}"/>
              </a:ext>
            </a:extLst>
          </p:cNvPr>
          <p:cNvSpPr>
            <a:spLocks noChangeArrowheads="1"/>
          </p:cNvSpPr>
          <p:nvPr/>
        </p:nvSpPr>
        <p:spPr bwMode="auto">
          <a:xfrm>
            <a:off x="7350125" y="2333625"/>
            <a:ext cx="1014413" cy="43815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484" name="Rectangle 212">
            <a:extLst>
              <a:ext uri="{FF2B5EF4-FFF2-40B4-BE49-F238E27FC236}">
                <a16:creationId xmlns:a16="http://schemas.microsoft.com/office/drawing/2014/main" id="{8EEF5BAB-1092-A143-83A7-40D0FD64659E}"/>
              </a:ext>
            </a:extLst>
          </p:cNvPr>
          <p:cNvSpPr>
            <a:spLocks noChangeArrowheads="1"/>
          </p:cNvSpPr>
          <p:nvPr/>
        </p:nvSpPr>
        <p:spPr bwMode="auto">
          <a:xfrm>
            <a:off x="7350125" y="2232025"/>
            <a:ext cx="1014413" cy="539750"/>
          </a:xfrm>
          <a:prstGeom prst="rect">
            <a:avLst/>
          </a:prstGeom>
          <a:solidFill>
            <a:schemeClr val="bg1"/>
          </a:solidFill>
          <a:ln w="25400">
            <a:solidFill>
              <a:srgbClr val="000000"/>
            </a:solidFill>
            <a:miter lim="800000"/>
            <a:headEnd/>
            <a:tailEnd/>
          </a:ln>
        </p:spPr>
        <p:txBody>
          <a:bodyPr/>
          <a:lstStyle/>
          <a:p>
            <a:endParaRPr lang="en-US"/>
          </a:p>
        </p:txBody>
      </p:sp>
      <p:sp>
        <p:nvSpPr>
          <p:cNvPr id="310485" name="Rectangle 213">
            <a:extLst>
              <a:ext uri="{FF2B5EF4-FFF2-40B4-BE49-F238E27FC236}">
                <a16:creationId xmlns:a16="http://schemas.microsoft.com/office/drawing/2014/main" id="{93CFA242-3332-DA4F-A089-3642B6B5620B}"/>
              </a:ext>
            </a:extLst>
          </p:cNvPr>
          <p:cNvSpPr>
            <a:spLocks noChangeArrowheads="1"/>
          </p:cNvSpPr>
          <p:nvPr/>
        </p:nvSpPr>
        <p:spPr bwMode="auto">
          <a:xfrm>
            <a:off x="7518400" y="2312988"/>
            <a:ext cx="723900" cy="36512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TC :</a:t>
            </a:r>
          </a:p>
          <a:p>
            <a:pPr algn="ctr"/>
            <a:r>
              <a:rPr lang="en-US" altLang="en-US" sz="1200" b="1">
                <a:solidFill>
                  <a:srgbClr val="000000"/>
                </a:solidFill>
                <a:latin typeface="Arial" panose="020B0604020202020204" pitchFamily="34" charset="0"/>
              </a:rPr>
              <a:t>TeleCmnd</a:t>
            </a:r>
            <a:endParaRPr lang="en-US" altLang="en-US" sz="2800" b="1">
              <a:solidFill>
                <a:schemeClr val="tx2"/>
              </a:solidFill>
              <a:latin typeface="Tahoma" panose="020B0604030504040204" pitchFamily="34" charset="0"/>
            </a:endParaRPr>
          </a:p>
        </p:txBody>
      </p:sp>
      <p:sp>
        <p:nvSpPr>
          <p:cNvPr id="310493" name="Rectangle 221">
            <a:extLst>
              <a:ext uri="{FF2B5EF4-FFF2-40B4-BE49-F238E27FC236}">
                <a16:creationId xmlns:a16="http://schemas.microsoft.com/office/drawing/2014/main" id="{450EEDBF-149A-BC4E-A97F-6A527567C7DF}"/>
              </a:ext>
            </a:extLst>
          </p:cNvPr>
          <p:cNvSpPr>
            <a:spLocks noChangeArrowheads="1"/>
          </p:cNvSpPr>
          <p:nvPr/>
        </p:nvSpPr>
        <p:spPr bwMode="auto">
          <a:xfrm>
            <a:off x="7821613" y="27162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0497" name="Rectangle 225">
            <a:extLst>
              <a:ext uri="{FF2B5EF4-FFF2-40B4-BE49-F238E27FC236}">
                <a16:creationId xmlns:a16="http://schemas.microsoft.com/office/drawing/2014/main" id="{8A9831C4-83D7-CF4A-B4F7-C33552F6ABEA}"/>
              </a:ext>
            </a:extLst>
          </p:cNvPr>
          <p:cNvSpPr>
            <a:spLocks noChangeArrowheads="1"/>
          </p:cNvSpPr>
          <p:nvPr/>
        </p:nvSpPr>
        <p:spPr bwMode="auto">
          <a:xfrm>
            <a:off x="7285038" y="2441575"/>
            <a:ext cx="128587" cy="109538"/>
          </a:xfrm>
          <a:prstGeom prst="rect">
            <a:avLst/>
          </a:prstGeom>
          <a:solidFill>
            <a:schemeClr val="bg1"/>
          </a:solidFill>
          <a:ln w="25400">
            <a:solidFill>
              <a:srgbClr val="000000"/>
            </a:solidFill>
            <a:miter lim="800000"/>
            <a:headEnd/>
            <a:tailEnd/>
          </a:ln>
        </p:spPr>
        <p:txBody>
          <a:bodyPr/>
          <a:lstStyle/>
          <a:p>
            <a:endParaRPr lang="en-US"/>
          </a:p>
        </p:txBody>
      </p:sp>
      <p:grpSp>
        <p:nvGrpSpPr>
          <p:cNvPr id="310524" name="Group 252">
            <a:extLst>
              <a:ext uri="{FF2B5EF4-FFF2-40B4-BE49-F238E27FC236}">
                <a16:creationId xmlns:a16="http://schemas.microsoft.com/office/drawing/2014/main" id="{BDC17DC0-080B-764D-9921-5A0721FC2E80}"/>
              </a:ext>
            </a:extLst>
          </p:cNvPr>
          <p:cNvGrpSpPr>
            <a:grpSpLocks/>
          </p:cNvGrpSpPr>
          <p:nvPr/>
        </p:nvGrpSpPr>
        <p:grpSpPr bwMode="auto">
          <a:xfrm>
            <a:off x="7313613" y="4516438"/>
            <a:ext cx="1220787" cy="600075"/>
            <a:chOff x="3554" y="2844"/>
            <a:chExt cx="769" cy="378"/>
          </a:xfrm>
        </p:grpSpPr>
        <p:sp>
          <p:nvSpPr>
            <p:cNvPr id="310490" name="Rectangle 218">
              <a:extLst>
                <a:ext uri="{FF2B5EF4-FFF2-40B4-BE49-F238E27FC236}">
                  <a16:creationId xmlns:a16="http://schemas.microsoft.com/office/drawing/2014/main" id="{E7C60269-70A9-6842-B067-FFF248F91400}"/>
                </a:ext>
              </a:extLst>
            </p:cNvPr>
            <p:cNvSpPr>
              <a:spLocks noChangeArrowheads="1"/>
            </p:cNvSpPr>
            <p:nvPr/>
          </p:nvSpPr>
          <p:spPr bwMode="auto">
            <a:xfrm>
              <a:off x="3566" y="2879"/>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491" name="Rectangle 219">
              <a:extLst>
                <a:ext uri="{FF2B5EF4-FFF2-40B4-BE49-F238E27FC236}">
                  <a16:creationId xmlns:a16="http://schemas.microsoft.com/office/drawing/2014/main" id="{1AB00F78-6858-F44B-B1E5-4972D87F0701}"/>
                </a:ext>
              </a:extLst>
            </p:cNvPr>
            <p:cNvSpPr>
              <a:spLocks noChangeArrowheads="1"/>
            </p:cNvSpPr>
            <p:nvPr/>
          </p:nvSpPr>
          <p:spPr bwMode="auto">
            <a:xfrm>
              <a:off x="3554" y="2879"/>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492" name="Rectangle 220">
              <a:extLst>
                <a:ext uri="{FF2B5EF4-FFF2-40B4-BE49-F238E27FC236}">
                  <a16:creationId xmlns:a16="http://schemas.microsoft.com/office/drawing/2014/main" id="{41F63438-09E0-5F4F-B531-D685E8C2CBAF}"/>
                </a:ext>
              </a:extLst>
            </p:cNvPr>
            <p:cNvSpPr>
              <a:spLocks noChangeArrowheads="1"/>
            </p:cNvSpPr>
            <p:nvPr/>
          </p:nvSpPr>
          <p:spPr bwMode="auto">
            <a:xfrm>
              <a:off x="3638" y="2912"/>
              <a:ext cx="6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LL: LinkLayer</a:t>
              </a:r>
              <a:endParaRPr lang="en-US" altLang="en-US" sz="2800" b="1">
                <a:solidFill>
                  <a:schemeClr val="tx2"/>
                </a:solidFill>
                <a:latin typeface="Tahoma" panose="020B0604030504040204" pitchFamily="34" charset="0"/>
              </a:endParaRPr>
            </a:p>
          </p:txBody>
        </p:sp>
        <p:sp>
          <p:nvSpPr>
            <p:cNvPr id="310502" name="Rectangle 230">
              <a:extLst>
                <a:ext uri="{FF2B5EF4-FFF2-40B4-BE49-F238E27FC236}">
                  <a16:creationId xmlns:a16="http://schemas.microsoft.com/office/drawing/2014/main" id="{CABE0FD8-D2B7-624A-8914-C13BC6EFD6B4}"/>
                </a:ext>
              </a:extLst>
            </p:cNvPr>
            <p:cNvSpPr>
              <a:spLocks noChangeArrowheads="1"/>
            </p:cNvSpPr>
            <p:nvPr/>
          </p:nvSpPr>
          <p:spPr bwMode="auto">
            <a:xfrm>
              <a:off x="3881" y="2844"/>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03" name="Rectangle 231">
              <a:extLst>
                <a:ext uri="{FF2B5EF4-FFF2-40B4-BE49-F238E27FC236}">
                  <a16:creationId xmlns:a16="http://schemas.microsoft.com/office/drawing/2014/main" id="{FFAABDAE-AA3B-244C-A212-46757A36436D}"/>
                </a:ext>
              </a:extLst>
            </p:cNvPr>
            <p:cNvSpPr>
              <a:spLocks noChangeArrowheads="1"/>
            </p:cNvSpPr>
            <p:nvPr/>
          </p:nvSpPr>
          <p:spPr bwMode="auto">
            <a:xfrm>
              <a:off x="3884" y="3153"/>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06" name="Group 234">
            <a:extLst>
              <a:ext uri="{FF2B5EF4-FFF2-40B4-BE49-F238E27FC236}">
                <a16:creationId xmlns:a16="http://schemas.microsoft.com/office/drawing/2014/main" id="{9A451C76-00B8-3F49-846B-E2BC2E172799}"/>
              </a:ext>
            </a:extLst>
          </p:cNvPr>
          <p:cNvGrpSpPr>
            <a:grpSpLocks/>
          </p:cNvGrpSpPr>
          <p:nvPr/>
        </p:nvGrpSpPr>
        <p:grpSpPr bwMode="auto">
          <a:xfrm>
            <a:off x="5383213" y="1528763"/>
            <a:ext cx="3467100" cy="4598987"/>
            <a:chOff x="3499" y="1224"/>
            <a:chExt cx="1807" cy="2239"/>
          </a:xfrm>
        </p:grpSpPr>
        <p:sp>
          <p:nvSpPr>
            <p:cNvPr id="310507" name="Rectangle 235">
              <a:extLst>
                <a:ext uri="{FF2B5EF4-FFF2-40B4-BE49-F238E27FC236}">
                  <a16:creationId xmlns:a16="http://schemas.microsoft.com/office/drawing/2014/main" id="{08FE2E4F-E267-5F4D-9D51-C658ECEA452D}"/>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08" name="Rectangle 236">
              <a:extLst>
                <a:ext uri="{FF2B5EF4-FFF2-40B4-BE49-F238E27FC236}">
                  <a16:creationId xmlns:a16="http://schemas.microsoft.com/office/drawing/2014/main" id="{9727A97E-6585-1D40-A6E2-04B50183505D}"/>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0509" name="Rectangle 237">
            <a:extLst>
              <a:ext uri="{FF2B5EF4-FFF2-40B4-BE49-F238E27FC236}">
                <a16:creationId xmlns:a16="http://schemas.microsoft.com/office/drawing/2014/main" id="{9310F851-67A1-4544-B1B6-391381D2A29B}"/>
              </a:ext>
            </a:extLst>
          </p:cNvPr>
          <p:cNvSpPr>
            <a:spLocks noChangeArrowheads="1"/>
          </p:cNvSpPr>
          <p:nvPr/>
        </p:nvSpPr>
        <p:spPr bwMode="auto">
          <a:xfrm>
            <a:off x="6400800" y="1616075"/>
            <a:ext cx="11303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 SpaceCraft</a:t>
            </a:r>
          </a:p>
        </p:txBody>
      </p:sp>
      <p:sp>
        <p:nvSpPr>
          <p:cNvPr id="310513" name="Line 241">
            <a:extLst>
              <a:ext uri="{FF2B5EF4-FFF2-40B4-BE49-F238E27FC236}">
                <a16:creationId xmlns:a16="http://schemas.microsoft.com/office/drawing/2014/main" id="{D92E93F4-E88F-3E4F-B307-45783F33A9A6}"/>
              </a:ext>
            </a:extLst>
          </p:cNvPr>
          <p:cNvSpPr>
            <a:spLocks noChangeShapeType="1"/>
          </p:cNvSpPr>
          <p:nvPr/>
        </p:nvSpPr>
        <p:spPr bwMode="auto">
          <a:xfrm flipH="1">
            <a:off x="3852863" y="63801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14" name="AutoShape 242">
            <a:extLst>
              <a:ext uri="{FF2B5EF4-FFF2-40B4-BE49-F238E27FC236}">
                <a16:creationId xmlns:a16="http://schemas.microsoft.com/office/drawing/2014/main" id="{F837BA50-B014-474E-ABFF-10C085B69D6E}"/>
              </a:ext>
            </a:extLst>
          </p:cNvPr>
          <p:cNvSpPr>
            <a:spLocks noChangeArrowheads="1"/>
          </p:cNvSpPr>
          <p:nvPr/>
        </p:nvSpPr>
        <p:spPr bwMode="auto">
          <a:xfrm rot="5400000">
            <a:off x="4552950" y="62944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515" name="Rectangle 243">
            <a:extLst>
              <a:ext uri="{FF2B5EF4-FFF2-40B4-BE49-F238E27FC236}">
                <a16:creationId xmlns:a16="http://schemas.microsoft.com/office/drawing/2014/main" id="{29A56E97-5D9D-FF46-8949-3AF3252BCDF9}"/>
              </a:ext>
            </a:extLst>
          </p:cNvPr>
          <p:cNvSpPr>
            <a:spLocks noChangeArrowheads="1"/>
          </p:cNvSpPr>
          <p:nvPr/>
        </p:nvSpPr>
        <p:spPr bwMode="auto">
          <a:xfrm>
            <a:off x="4119563" y="6024563"/>
            <a:ext cx="10207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CmndData:RF</a:t>
            </a:r>
            <a:endParaRPr lang="en-US" altLang="en-US" sz="2800" b="1">
              <a:solidFill>
                <a:schemeClr val="tx2"/>
              </a:solidFill>
              <a:latin typeface="Tahoma" panose="020B0604030504040204" pitchFamily="34" charset="0"/>
            </a:endParaRPr>
          </a:p>
        </p:txBody>
      </p:sp>
      <p:grpSp>
        <p:nvGrpSpPr>
          <p:cNvPr id="310526" name="Group 254">
            <a:extLst>
              <a:ext uri="{FF2B5EF4-FFF2-40B4-BE49-F238E27FC236}">
                <a16:creationId xmlns:a16="http://schemas.microsoft.com/office/drawing/2014/main" id="{88D1D5DE-FC03-464F-AF14-EBF7C577FFA7}"/>
              </a:ext>
            </a:extLst>
          </p:cNvPr>
          <p:cNvGrpSpPr>
            <a:grpSpLocks/>
          </p:cNvGrpSpPr>
          <p:nvPr/>
        </p:nvGrpSpPr>
        <p:grpSpPr bwMode="auto">
          <a:xfrm>
            <a:off x="7319963" y="5311775"/>
            <a:ext cx="1220787" cy="600075"/>
            <a:chOff x="3558" y="3291"/>
            <a:chExt cx="769" cy="378"/>
          </a:xfrm>
        </p:grpSpPr>
        <p:sp>
          <p:nvSpPr>
            <p:cNvPr id="310518" name="Rectangle 246">
              <a:extLst>
                <a:ext uri="{FF2B5EF4-FFF2-40B4-BE49-F238E27FC236}">
                  <a16:creationId xmlns:a16="http://schemas.microsoft.com/office/drawing/2014/main" id="{8AEEC239-D6E7-8346-98CA-9CE8201FA1F6}"/>
                </a:ext>
              </a:extLst>
            </p:cNvPr>
            <p:cNvSpPr>
              <a:spLocks noChangeArrowheads="1"/>
            </p:cNvSpPr>
            <p:nvPr/>
          </p:nvSpPr>
          <p:spPr bwMode="auto">
            <a:xfrm>
              <a:off x="3570" y="3326"/>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19" name="Rectangle 247">
              <a:extLst>
                <a:ext uri="{FF2B5EF4-FFF2-40B4-BE49-F238E27FC236}">
                  <a16:creationId xmlns:a16="http://schemas.microsoft.com/office/drawing/2014/main" id="{227E9581-0269-594C-BC79-FBCDF8B28172}"/>
                </a:ext>
              </a:extLst>
            </p:cNvPr>
            <p:cNvSpPr>
              <a:spLocks noChangeArrowheads="1"/>
            </p:cNvSpPr>
            <p:nvPr/>
          </p:nvSpPr>
          <p:spPr bwMode="auto">
            <a:xfrm>
              <a:off x="3558" y="3326"/>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20" name="Rectangle 248">
              <a:extLst>
                <a:ext uri="{FF2B5EF4-FFF2-40B4-BE49-F238E27FC236}">
                  <a16:creationId xmlns:a16="http://schemas.microsoft.com/office/drawing/2014/main" id="{218B0025-CD77-B043-A79C-A849933A74B1}"/>
                </a:ext>
              </a:extLst>
            </p:cNvPr>
            <p:cNvSpPr>
              <a:spLocks noChangeArrowheads="1"/>
            </p:cNvSpPr>
            <p:nvPr/>
          </p:nvSpPr>
          <p:spPr bwMode="auto">
            <a:xfrm>
              <a:off x="3622" y="3359"/>
              <a:ext cx="6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PL: PhysLayer</a:t>
              </a:r>
              <a:endParaRPr lang="en-US" altLang="en-US" sz="2800" b="1">
                <a:solidFill>
                  <a:schemeClr val="tx2"/>
                </a:solidFill>
                <a:latin typeface="Tahoma" panose="020B0604030504040204" pitchFamily="34" charset="0"/>
              </a:endParaRPr>
            </a:p>
          </p:txBody>
        </p:sp>
        <p:sp>
          <p:nvSpPr>
            <p:cNvPr id="310521" name="Rectangle 249">
              <a:extLst>
                <a:ext uri="{FF2B5EF4-FFF2-40B4-BE49-F238E27FC236}">
                  <a16:creationId xmlns:a16="http://schemas.microsoft.com/office/drawing/2014/main" id="{CDB4C673-AF9F-7442-BF48-F8F2FACFFF1F}"/>
                </a:ext>
              </a:extLst>
            </p:cNvPr>
            <p:cNvSpPr>
              <a:spLocks noChangeArrowheads="1"/>
            </p:cNvSpPr>
            <p:nvPr/>
          </p:nvSpPr>
          <p:spPr bwMode="auto">
            <a:xfrm>
              <a:off x="3885" y="3291"/>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22" name="Rectangle 250">
              <a:extLst>
                <a:ext uri="{FF2B5EF4-FFF2-40B4-BE49-F238E27FC236}">
                  <a16:creationId xmlns:a16="http://schemas.microsoft.com/office/drawing/2014/main" id="{947C9A63-1E28-2E4C-A634-D2E1DDAC97AA}"/>
                </a:ext>
              </a:extLst>
            </p:cNvPr>
            <p:cNvSpPr>
              <a:spLocks noChangeArrowheads="1"/>
            </p:cNvSpPr>
            <p:nvPr/>
          </p:nvSpPr>
          <p:spPr bwMode="auto">
            <a:xfrm>
              <a:off x="3888" y="3600"/>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41" name="Group 269">
            <a:extLst>
              <a:ext uri="{FF2B5EF4-FFF2-40B4-BE49-F238E27FC236}">
                <a16:creationId xmlns:a16="http://schemas.microsoft.com/office/drawing/2014/main" id="{9D0E33FD-EEBF-1E4C-9449-FA2D6DD07148}"/>
              </a:ext>
            </a:extLst>
          </p:cNvPr>
          <p:cNvGrpSpPr>
            <a:grpSpLocks/>
          </p:cNvGrpSpPr>
          <p:nvPr/>
        </p:nvGrpSpPr>
        <p:grpSpPr bwMode="auto">
          <a:xfrm>
            <a:off x="7185025" y="3749675"/>
            <a:ext cx="1366838" cy="600075"/>
            <a:chOff x="3545" y="2343"/>
            <a:chExt cx="861" cy="378"/>
          </a:xfrm>
        </p:grpSpPr>
        <p:sp>
          <p:nvSpPr>
            <p:cNvPr id="310528" name="Rectangle 256">
              <a:extLst>
                <a:ext uri="{FF2B5EF4-FFF2-40B4-BE49-F238E27FC236}">
                  <a16:creationId xmlns:a16="http://schemas.microsoft.com/office/drawing/2014/main" id="{745A0C5A-9553-E441-AB25-B06897078D44}"/>
                </a:ext>
              </a:extLst>
            </p:cNvPr>
            <p:cNvSpPr>
              <a:spLocks noChangeArrowheads="1"/>
            </p:cNvSpPr>
            <p:nvPr/>
          </p:nvSpPr>
          <p:spPr bwMode="auto">
            <a:xfrm>
              <a:off x="3557" y="2378"/>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29" name="Rectangle 257">
              <a:extLst>
                <a:ext uri="{FF2B5EF4-FFF2-40B4-BE49-F238E27FC236}">
                  <a16:creationId xmlns:a16="http://schemas.microsoft.com/office/drawing/2014/main" id="{A39EAB2A-49F3-EA42-8F88-7C7424125540}"/>
                </a:ext>
              </a:extLst>
            </p:cNvPr>
            <p:cNvSpPr>
              <a:spLocks noChangeArrowheads="1"/>
            </p:cNvSpPr>
            <p:nvPr/>
          </p:nvSpPr>
          <p:spPr bwMode="auto">
            <a:xfrm>
              <a:off x="3545" y="2378"/>
              <a:ext cx="861"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30" name="Rectangle 258">
              <a:extLst>
                <a:ext uri="{FF2B5EF4-FFF2-40B4-BE49-F238E27FC236}">
                  <a16:creationId xmlns:a16="http://schemas.microsoft.com/office/drawing/2014/main" id="{020E0E1F-3ABE-C448-9253-791A7CA7C6E3}"/>
                </a:ext>
              </a:extLst>
            </p:cNvPr>
            <p:cNvSpPr>
              <a:spLocks noChangeArrowheads="1"/>
            </p:cNvSpPr>
            <p:nvPr/>
          </p:nvSpPr>
          <p:spPr bwMode="auto">
            <a:xfrm>
              <a:off x="3604" y="2411"/>
              <a:ext cx="7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IP: InternetLayer</a:t>
              </a:r>
              <a:endParaRPr lang="en-US" altLang="en-US" sz="2800" b="1">
                <a:solidFill>
                  <a:schemeClr val="tx2"/>
                </a:solidFill>
                <a:latin typeface="Tahoma" panose="020B0604030504040204" pitchFamily="34" charset="0"/>
              </a:endParaRPr>
            </a:p>
          </p:txBody>
        </p:sp>
        <p:sp>
          <p:nvSpPr>
            <p:cNvPr id="310531" name="Rectangle 259">
              <a:extLst>
                <a:ext uri="{FF2B5EF4-FFF2-40B4-BE49-F238E27FC236}">
                  <a16:creationId xmlns:a16="http://schemas.microsoft.com/office/drawing/2014/main" id="{BC182F3A-718C-744B-99D0-F290DF1177A6}"/>
                </a:ext>
              </a:extLst>
            </p:cNvPr>
            <p:cNvSpPr>
              <a:spLocks noChangeArrowheads="1"/>
            </p:cNvSpPr>
            <p:nvPr/>
          </p:nvSpPr>
          <p:spPr bwMode="auto">
            <a:xfrm>
              <a:off x="3950" y="2343"/>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32" name="Rectangle 260">
              <a:extLst>
                <a:ext uri="{FF2B5EF4-FFF2-40B4-BE49-F238E27FC236}">
                  <a16:creationId xmlns:a16="http://schemas.microsoft.com/office/drawing/2014/main" id="{08EDFCBF-CC05-5045-BC68-4456F0D11B2C}"/>
                </a:ext>
              </a:extLst>
            </p:cNvPr>
            <p:cNvSpPr>
              <a:spLocks noChangeArrowheads="1"/>
            </p:cNvSpPr>
            <p:nvPr/>
          </p:nvSpPr>
          <p:spPr bwMode="auto">
            <a:xfrm>
              <a:off x="3953" y="2652"/>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43" name="Group 271">
            <a:extLst>
              <a:ext uri="{FF2B5EF4-FFF2-40B4-BE49-F238E27FC236}">
                <a16:creationId xmlns:a16="http://schemas.microsoft.com/office/drawing/2014/main" id="{476D5249-AFBB-3F47-9FBD-2C4FB9AC2901}"/>
              </a:ext>
            </a:extLst>
          </p:cNvPr>
          <p:cNvGrpSpPr>
            <a:grpSpLocks/>
          </p:cNvGrpSpPr>
          <p:nvPr/>
        </p:nvGrpSpPr>
        <p:grpSpPr bwMode="auto">
          <a:xfrm>
            <a:off x="7137400" y="3003550"/>
            <a:ext cx="1530350" cy="600075"/>
            <a:chOff x="3545" y="1909"/>
            <a:chExt cx="964" cy="378"/>
          </a:xfrm>
        </p:grpSpPr>
        <p:grpSp>
          <p:nvGrpSpPr>
            <p:cNvPr id="310542" name="Group 270">
              <a:extLst>
                <a:ext uri="{FF2B5EF4-FFF2-40B4-BE49-F238E27FC236}">
                  <a16:creationId xmlns:a16="http://schemas.microsoft.com/office/drawing/2014/main" id="{B1012DA4-B9DE-4D45-92DF-980142BC84F0}"/>
                </a:ext>
              </a:extLst>
            </p:cNvPr>
            <p:cNvGrpSpPr>
              <a:grpSpLocks/>
            </p:cNvGrpSpPr>
            <p:nvPr/>
          </p:nvGrpSpPr>
          <p:grpSpPr bwMode="auto">
            <a:xfrm>
              <a:off x="3545" y="1944"/>
              <a:ext cx="964" cy="301"/>
              <a:chOff x="3545" y="1944"/>
              <a:chExt cx="964" cy="301"/>
            </a:xfrm>
          </p:grpSpPr>
          <p:sp>
            <p:nvSpPr>
              <p:cNvPr id="310534" name="Rectangle 262">
                <a:extLst>
                  <a:ext uri="{FF2B5EF4-FFF2-40B4-BE49-F238E27FC236}">
                    <a16:creationId xmlns:a16="http://schemas.microsoft.com/office/drawing/2014/main" id="{67DC4904-95E4-5F43-B4B4-FC0807B9C2BA}"/>
                  </a:ext>
                </a:extLst>
              </p:cNvPr>
              <p:cNvSpPr>
                <a:spLocks noChangeArrowheads="1"/>
              </p:cNvSpPr>
              <p:nvPr/>
            </p:nvSpPr>
            <p:spPr bwMode="auto">
              <a:xfrm>
                <a:off x="3559" y="1944"/>
                <a:ext cx="755" cy="27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35" name="Rectangle 263">
                <a:extLst>
                  <a:ext uri="{FF2B5EF4-FFF2-40B4-BE49-F238E27FC236}">
                    <a16:creationId xmlns:a16="http://schemas.microsoft.com/office/drawing/2014/main" id="{304D5C6C-68CD-DD40-BE4C-2FDBD7225CB1}"/>
                  </a:ext>
                </a:extLst>
              </p:cNvPr>
              <p:cNvSpPr>
                <a:spLocks noChangeArrowheads="1"/>
              </p:cNvSpPr>
              <p:nvPr/>
            </p:nvSpPr>
            <p:spPr bwMode="auto">
              <a:xfrm>
                <a:off x="3545" y="1944"/>
                <a:ext cx="964" cy="301"/>
              </a:xfrm>
              <a:prstGeom prst="rect">
                <a:avLst/>
              </a:prstGeom>
              <a:solidFill>
                <a:schemeClr val="bg1"/>
              </a:solidFill>
              <a:ln w="25400">
                <a:solidFill>
                  <a:srgbClr val="000000"/>
                </a:solidFill>
                <a:miter lim="800000"/>
                <a:headEnd/>
                <a:tailEnd/>
              </a:ln>
            </p:spPr>
            <p:txBody>
              <a:bodyPr/>
              <a:lstStyle/>
              <a:p>
                <a:endParaRPr lang="en-US"/>
              </a:p>
            </p:txBody>
          </p:sp>
          <p:sp>
            <p:nvSpPr>
              <p:cNvPr id="310536" name="Rectangle 264">
                <a:extLst>
                  <a:ext uri="{FF2B5EF4-FFF2-40B4-BE49-F238E27FC236}">
                    <a16:creationId xmlns:a16="http://schemas.microsoft.com/office/drawing/2014/main" id="{D2436FC8-E553-F843-99D6-EBF15D7CB26A}"/>
                  </a:ext>
                </a:extLst>
              </p:cNvPr>
              <p:cNvSpPr>
                <a:spLocks noChangeArrowheads="1"/>
              </p:cNvSpPr>
              <p:nvPr/>
            </p:nvSpPr>
            <p:spPr bwMode="auto">
              <a:xfrm>
                <a:off x="3589" y="1977"/>
                <a:ext cx="872" cy="23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endParaRPr lang="en-US" altLang="en-US" sz="2800" b="1">
                  <a:solidFill>
                    <a:schemeClr val="tx2"/>
                  </a:solidFill>
                  <a:latin typeface="Tahoma" panose="020B0604030504040204" pitchFamily="34" charset="0"/>
                </a:endParaRPr>
              </a:p>
            </p:txBody>
          </p:sp>
        </p:grpSp>
        <p:sp>
          <p:nvSpPr>
            <p:cNvPr id="310539" name="Rectangle 267">
              <a:extLst>
                <a:ext uri="{FF2B5EF4-FFF2-40B4-BE49-F238E27FC236}">
                  <a16:creationId xmlns:a16="http://schemas.microsoft.com/office/drawing/2014/main" id="{D6B061C1-934F-674A-8498-178BE05BD90C}"/>
                </a:ext>
              </a:extLst>
            </p:cNvPr>
            <p:cNvSpPr>
              <a:spLocks noChangeArrowheads="1"/>
            </p:cNvSpPr>
            <p:nvPr/>
          </p:nvSpPr>
          <p:spPr bwMode="auto">
            <a:xfrm>
              <a:off x="3980" y="1909"/>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40" name="Rectangle 268">
              <a:extLst>
                <a:ext uri="{FF2B5EF4-FFF2-40B4-BE49-F238E27FC236}">
                  <a16:creationId xmlns:a16="http://schemas.microsoft.com/office/drawing/2014/main" id="{423BBF00-C747-2441-B229-6E8DE2C6AFF3}"/>
                </a:ext>
              </a:extLst>
            </p:cNvPr>
            <p:cNvSpPr>
              <a:spLocks noChangeArrowheads="1"/>
            </p:cNvSpPr>
            <p:nvPr/>
          </p:nvSpPr>
          <p:spPr bwMode="auto">
            <a:xfrm>
              <a:off x="3983" y="221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0548" name="Rectangle 276">
            <a:extLst>
              <a:ext uri="{FF2B5EF4-FFF2-40B4-BE49-F238E27FC236}">
                <a16:creationId xmlns:a16="http://schemas.microsoft.com/office/drawing/2014/main" id="{B2C15848-3AC6-3548-9F2B-291029EA183E}"/>
              </a:ext>
            </a:extLst>
          </p:cNvPr>
          <p:cNvSpPr>
            <a:spLocks noChangeArrowheads="1"/>
          </p:cNvSpPr>
          <p:nvPr/>
        </p:nvSpPr>
        <p:spPr bwMode="auto">
          <a:xfrm>
            <a:off x="6821488" y="2009775"/>
            <a:ext cx="54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0556" name="Rectangle 284">
            <a:extLst>
              <a:ext uri="{FF2B5EF4-FFF2-40B4-BE49-F238E27FC236}">
                <a16:creationId xmlns:a16="http://schemas.microsoft.com/office/drawing/2014/main" id="{8718E7D7-9BD0-0E4F-9544-608E5E6F7CA8}"/>
              </a:ext>
            </a:extLst>
          </p:cNvPr>
          <p:cNvSpPr>
            <a:spLocks noChangeArrowheads="1"/>
          </p:cNvSpPr>
          <p:nvPr/>
        </p:nvSpPr>
        <p:spPr bwMode="auto">
          <a:xfrm>
            <a:off x="7848600" y="6072188"/>
            <a:ext cx="128588" cy="109537"/>
          </a:xfrm>
          <a:prstGeom prst="rect">
            <a:avLst/>
          </a:prstGeom>
          <a:solidFill>
            <a:schemeClr val="bg1"/>
          </a:solidFill>
          <a:ln w="25400">
            <a:solidFill>
              <a:srgbClr val="000000"/>
            </a:solidFill>
            <a:miter lim="800000"/>
            <a:headEnd/>
            <a:tailEnd/>
          </a:ln>
        </p:spPr>
        <p:txBody>
          <a:bodyPr/>
          <a:lstStyle/>
          <a:p>
            <a:endParaRPr lang="en-US"/>
          </a:p>
        </p:txBody>
      </p:sp>
      <p:sp>
        <p:nvSpPr>
          <p:cNvPr id="310558" name="Freeform 286">
            <a:extLst>
              <a:ext uri="{FF2B5EF4-FFF2-40B4-BE49-F238E27FC236}">
                <a16:creationId xmlns:a16="http://schemas.microsoft.com/office/drawing/2014/main" id="{309576C0-803C-7347-8471-8C07BDAAB1F8}"/>
              </a:ext>
            </a:extLst>
          </p:cNvPr>
          <p:cNvSpPr>
            <a:spLocks/>
          </p:cNvSpPr>
          <p:nvPr/>
        </p:nvSpPr>
        <p:spPr bwMode="auto">
          <a:xfrm rot="16200000" flipV="1">
            <a:off x="2521744" y="4980782"/>
            <a:ext cx="230187" cy="255905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59" name="Line 287">
            <a:extLst>
              <a:ext uri="{FF2B5EF4-FFF2-40B4-BE49-F238E27FC236}">
                <a16:creationId xmlns:a16="http://schemas.microsoft.com/office/drawing/2014/main" id="{08E9F228-9C3C-5547-84C3-4E2D30F46002}"/>
              </a:ext>
            </a:extLst>
          </p:cNvPr>
          <p:cNvSpPr>
            <a:spLocks noChangeShapeType="1"/>
          </p:cNvSpPr>
          <p:nvPr/>
        </p:nvSpPr>
        <p:spPr bwMode="auto">
          <a:xfrm flipH="1" flipV="1">
            <a:off x="1804988" y="2474913"/>
            <a:ext cx="5524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0" name="Line 288">
            <a:extLst>
              <a:ext uri="{FF2B5EF4-FFF2-40B4-BE49-F238E27FC236}">
                <a16:creationId xmlns:a16="http://schemas.microsoft.com/office/drawing/2014/main" id="{C7E1C57F-E2DE-A94C-A2F8-5BC244803442}"/>
              </a:ext>
            </a:extLst>
          </p:cNvPr>
          <p:cNvSpPr>
            <a:spLocks noChangeShapeType="1"/>
          </p:cNvSpPr>
          <p:nvPr/>
        </p:nvSpPr>
        <p:spPr bwMode="auto">
          <a:xfrm flipV="1">
            <a:off x="1339850" y="277495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1" name="Line 289">
            <a:extLst>
              <a:ext uri="{FF2B5EF4-FFF2-40B4-BE49-F238E27FC236}">
                <a16:creationId xmlns:a16="http://schemas.microsoft.com/office/drawing/2014/main" id="{EB6029DA-731C-714B-8D35-A4650624FEA0}"/>
              </a:ext>
            </a:extLst>
          </p:cNvPr>
          <p:cNvSpPr>
            <a:spLocks noChangeShapeType="1"/>
          </p:cNvSpPr>
          <p:nvPr/>
        </p:nvSpPr>
        <p:spPr bwMode="auto">
          <a:xfrm flipV="1">
            <a:off x="1343025" y="35306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2" name="Line 290">
            <a:extLst>
              <a:ext uri="{FF2B5EF4-FFF2-40B4-BE49-F238E27FC236}">
                <a16:creationId xmlns:a16="http://schemas.microsoft.com/office/drawing/2014/main" id="{F79774C0-08BC-2148-AB33-88257C605275}"/>
              </a:ext>
            </a:extLst>
          </p:cNvPr>
          <p:cNvSpPr>
            <a:spLocks noChangeShapeType="1"/>
          </p:cNvSpPr>
          <p:nvPr/>
        </p:nvSpPr>
        <p:spPr bwMode="auto">
          <a:xfrm flipV="1">
            <a:off x="1346200" y="428625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3" name="Line 291">
            <a:extLst>
              <a:ext uri="{FF2B5EF4-FFF2-40B4-BE49-F238E27FC236}">
                <a16:creationId xmlns:a16="http://schemas.microsoft.com/office/drawing/2014/main" id="{EB7BA031-5CED-D44E-A81F-B3DD636AD540}"/>
              </a:ext>
            </a:extLst>
          </p:cNvPr>
          <p:cNvSpPr>
            <a:spLocks noChangeShapeType="1"/>
          </p:cNvSpPr>
          <p:nvPr/>
        </p:nvSpPr>
        <p:spPr bwMode="auto">
          <a:xfrm flipV="1">
            <a:off x="1349375" y="50419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4" name="Freeform 292">
            <a:extLst>
              <a:ext uri="{FF2B5EF4-FFF2-40B4-BE49-F238E27FC236}">
                <a16:creationId xmlns:a16="http://schemas.microsoft.com/office/drawing/2014/main" id="{A61B6D81-0247-BA4F-BD16-D27C5C24554E}"/>
              </a:ext>
            </a:extLst>
          </p:cNvPr>
          <p:cNvSpPr>
            <a:spLocks noEditPoints="1"/>
          </p:cNvSpPr>
          <p:nvPr/>
        </p:nvSpPr>
        <p:spPr bwMode="auto">
          <a:xfrm>
            <a:off x="1806575" y="2327275"/>
            <a:ext cx="4763"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chemeClr val="bg1"/>
          </a:solidFill>
          <a:ln w="25400">
            <a:solidFill>
              <a:srgbClr val="000000"/>
            </a:solidFill>
            <a:prstDash val="solid"/>
            <a:round/>
            <a:headEnd/>
            <a:tailEnd/>
          </a:ln>
        </p:spPr>
        <p:txBody>
          <a:bodyPr/>
          <a:lstStyle/>
          <a:p>
            <a:endParaRPr lang="en-US"/>
          </a:p>
        </p:txBody>
      </p:sp>
      <p:sp>
        <p:nvSpPr>
          <p:cNvPr id="310565" name="Freeform 293">
            <a:extLst>
              <a:ext uri="{FF2B5EF4-FFF2-40B4-BE49-F238E27FC236}">
                <a16:creationId xmlns:a16="http://schemas.microsoft.com/office/drawing/2014/main" id="{E5DE1420-C4B5-1F4D-9F26-F0D51FA6A283}"/>
              </a:ext>
            </a:extLst>
          </p:cNvPr>
          <p:cNvSpPr>
            <a:spLocks noEditPoints="1"/>
          </p:cNvSpPr>
          <p:nvPr/>
        </p:nvSpPr>
        <p:spPr bwMode="auto">
          <a:xfrm>
            <a:off x="796925" y="2762250"/>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566" name="Freeform 294">
            <a:extLst>
              <a:ext uri="{FF2B5EF4-FFF2-40B4-BE49-F238E27FC236}">
                <a16:creationId xmlns:a16="http://schemas.microsoft.com/office/drawing/2014/main" id="{38372AAB-B1D0-4D4A-9BDE-227FC1E09597}"/>
              </a:ext>
            </a:extLst>
          </p:cNvPr>
          <p:cNvSpPr>
            <a:spLocks noEditPoints="1"/>
          </p:cNvSpPr>
          <p:nvPr/>
        </p:nvSpPr>
        <p:spPr bwMode="auto">
          <a:xfrm>
            <a:off x="796925" y="2762250"/>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567" name="Rectangle 295">
            <a:extLst>
              <a:ext uri="{FF2B5EF4-FFF2-40B4-BE49-F238E27FC236}">
                <a16:creationId xmlns:a16="http://schemas.microsoft.com/office/drawing/2014/main" id="{2B49CB76-4309-A14C-90C7-E1336E2F06FB}"/>
              </a:ext>
            </a:extLst>
          </p:cNvPr>
          <p:cNvSpPr>
            <a:spLocks noChangeArrowheads="1"/>
          </p:cNvSpPr>
          <p:nvPr/>
        </p:nvSpPr>
        <p:spPr bwMode="auto">
          <a:xfrm>
            <a:off x="795338" y="2325688"/>
            <a:ext cx="1014412" cy="43815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68" name="Rectangle 296">
            <a:extLst>
              <a:ext uri="{FF2B5EF4-FFF2-40B4-BE49-F238E27FC236}">
                <a16:creationId xmlns:a16="http://schemas.microsoft.com/office/drawing/2014/main" id="{FF60A3A8-CAB8-CF48-AD4D-13C39A71D4E0}"/>
              </a:ext>
            </a:extLst>
          </p:cNvPr>
          <p:cNvSpPr>
            <a:spLocks noChangeArrowheads="1"/>
          </p:cNvSpPr>
          <p:nvPr/>
        </p:nvSpPr>
        <p:spPr bwMode="auto">
          <a:xfrm>
            <a:off x="795338" y="2224088"/>
            <a:ext cx="1014412" cy="539750"/>
          </a:xfrm>
          <a:prstGeom prst="rect">
            <a:avLst/>
          </a:prstGeom>
          <a:solidFill>
            <a:schemeClr val="bg1"/>
          </a:solidFill>
          <a:ln w="25400">
            <a:solidFill>
              <a:srgbClr val="000000"/>
            </a:solidFill>
            <a:miter lim="800000"/>
            <a:headEnd/>
            <a:tailEnd/>
          </a:ln>
        </p:spPr>
        <p:txBody>
          <a:bodyPr/>
          <a:lstStyle/>
          <a:p>
            <a:endParaRPr lang="en-US"/>
          </a:p>
        </p:txBody>
      </p:sp>
      <p:sp>
        <p:nvSpPr>
          <p:cNvPr id="310569" name="Rectangle 297">
            <a:extLst>
              <a:ext uri="{FF2B5EF4-FFF2-40B4-BE49-F238E27FC236}">
                <a16:creationId xmlns:a16="http://schemas.microsoft.com/office/drawing/2014/main" id="{B08C16CD-4914-D142-9181-4685CDD39E18}"/>
              </a:ext>
            </a:extLst>
          </p:cNvPr>
          <p:cNvSpPr>
            <a:spLocks noChangeArrowheads="1"/>
          </p:cNvSpPr>
          <p:nvPr/>
        </p:nvSpPr>
        <p:spPr bwMode="auto">
          <a:xfrm>
            <a:off x="935038" y="2305050"/>
            <a:ext cx="787400" cy="36512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a:t>
            </a:r>
          </a:p>
          <a:p>
            <a:pPr algn="ctr"/>
            <a:r>
              <a:rPr lang="en-US" altLang="en-US" sz="1200" b="1">
                <a:solidFill>
                  <a:srgbClr val="000000"/>
                </a:solidFill>
                <a:latin typeface="Arial" panose="020B0604020202020204" pitchFamily="34" charset="0"/>
              </a:rPr>
              <a:t>SendCmnd</a:t>
            </a:r>
            <a:endParaRPr lang="en-US" altLang="en-US" sz="2800" b="1">
              <a:solidFill>
                <a:schemeClr val="tx2"/>
              </a:solidFill>
              <a:latin typeface="Tahoma" panose="020B0604030504040204" pitchFamily="34" charset="0"/>
            </a:endParaRPr>
          </a:p>
        </p:txBody>
      </p:sp>
      <p:sp>
        <p:nvSpPr>
          <p:cNvPr id="310570" name="Rectangle 298">
            <a:extLst>
              <a:ext uri="{FF2B5EF4-FFF2-40B4-BE49-F238E27FC236}">
                <a16:creationId xmlns:a16="http://schemas.microsoft.com/office/drawing/2014/main" id="{D3B9E64A-118F-DD40-BA52-30C0E57DA1D5}"/>
              </a:ext>
            </a:extLst>
          </p:cNvPr>
          <p:cNvSpPr>
            <a:spLocks noChangeArrowheads="1"/>
          </p:cNvSpPr>
          <p:nvPr/>
        </p:nvSpPr>
        <p:spPr bwMode="auto">
          <a:xfrm>
            <a:off x="1266825" y="27082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0572" name="Rectangle 300">
            <a:extLst>
              <a:ext uri="{FF2B5EF4-FFF2-40B4-BE49-F238E27FC236}">
                <a16:creationId xmlns:a16="http://schemas.microsoft.com/office/drawing/2014/main" id="{B43C1587-F4B9-494F-9B03-D6E77D3B00E1}"/>
              </a:ext>
            </a:extLst>
          </p:cNvPr>
          <p:cNvSpPr>
            <a:spLocks noChangeArrowheads="1"/>
          </p:cNvSpPr>
          <p:nvPr/>
        </p:nvSpPr>
        <p:spPr bwMode="auto">
          <a:xfrm>
            <a:off x="1746250" y="2433638"/>
            <a:ext cx="125413" cy="109537"/>
          </a:xfrm>
          <a:prstGeom prst="rect">
            <a:avLst/>
          </a:prstGeom>
          <a:solidFill>
            <a:schemeClr val="bg1"/>
          </a:solidFill>
          <a:ln w="25400">
            <a:solidFill>
              <a:srgbClr val="000000"/>
            </a:solidFill>
            <a:miter lim="800000"/>
            <a:headEnd/>
            <a:tailEnd/>
          </a:ln>
        </p:spPr>
        <p:txBody>
          <a:bodyPr/>
          <a:lstStyle/>
          <a:p>
            <a:endParaRPr lang="en-US"/>
          </a:p>
        </p:txBody>
      </p:sp>
      <p:grpSp>
        <p:nvGrpSpPr>
          <p:cNvPr id="310573" name="Group 301">
            <a:extLst>
              <a:ext uri="{FF2B5EF4-FFF2-40B4-BE49-F238E27FC236}">
                <a16:creationId xmlns:a16="http://schemas.microsoft.com/office/drawing/2014/main" id="{847B6D6A-9B5D-E941-9253-522AB3E51FD9}"/>
              </a:ext>
            </a:extLst>
          </p:cNvPr>
          <p:cNvGrpSpPr>
            <a:grpSpLocks/>
          </p:cNvGrpSpPr>
          <p:nvPr/>
        </p:nvGrpSpPr>
        <p:grpSpPr bwMode="auto">
          <a:xfrm>
            <a:off x="758825" y="4508500"/>
            <a:ext cx="1220788" cy="600075"/>
            <a:chOff x="3554" y="2844"/>
            <a:chExt cx="769" cy="378"/>
          </a:xfrm>
        </p:grpSpPr>
        <p:sp>
          <p:nvSpPr>
            <p:cNvPr id="310574" name="Rectangle 302">
              <a:extLst>
                <a:ext uri="{FF2B5EF4-FFF2-40B4-BE49-F238E27FC236}">
                  <a16:creationId xmlns:a16="http://schemas.microsoft.com/office/drawing/2014/main" id="{A457A9D6-2239-4B4C-BAB4-6F7703CF9626}"/>
                </a:ext>
              </a:extLst>
            </p:cNvPr>
            <p:cNvSpPr>
              <a:spLocks noChangeArrowheads="1"/>
            </p:cNvSpPr>
            <p:nvPr/>
          </p:nvSpPr>
          <p:spPr bwMode="auto">
            <a:xfrm>
              <a:off x="3566" y="2879"/>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75" name="Rectangle 303">
              <a:extLst>
                <a:ext uri="{FF2B5EF4-FFF2-40B4-BE49-F238E27FC236}">
                  <a16:creationId xmlns:a16="http://schemas.microsoft.com/office/drawing/2014/main" id="{48DD58BB-8CE8-4B4F-99F2-92BA1CDDEEFD}"/>
                </a:ext>
              </a:extLst>
            </p:cNvPr>
            <p:cNvSpPr>
              <a:spLocks noChangeArrowheads="1"/>
            </p:cNvSpPr>
            <p:nvPr/>
          </p:nvSpPr>
          <p:spPr bwMode="auto">
            <a:xfrm>
              <a:off x="3554" y="2879"/>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76" name="Rectangle 304">
              <a:extLst>
                <a:ext uri="{FF2B5EF4-FFF2-40B4-BE49-F238E27FC236}">
                  <a16:creationId xmlns:a16="http://schemas.microsoft.com/office/drawing/2014/main" id="{18B6957D-0233-034E-82C5-FB050CC43199}"/>
                </a:ext>
              </a:extLst>
            </p:cNvPr>
            <p:cNvSpPr>
              <a:spLocks noChangeArrowheads="1"/>
            </p:cNvSpPr>
            <p:nvPr/>
          </p:nvSpPr>
          <p:spPr bwMode="auto">
            <a:xfrm>
              <a:off x="3638" y="2912"/>
              <a:ext cx="6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LL: LinkLayer</a:t>
              </a:r>
              <a:endParaRPr lang="en-US" altLang="en-US" sz="2800" b="1">
                <a:solidFill>
                  <a:schemeClr val="tx2"/>
                </a:solidFill>
                <a:latin typeface="Tahoma" panose="020B0604030504040204" pitchFamily="34" charset="0"/>
              </a:endParaRPr>
            </a:p>
          </p:txBody>
        </p:sp>
        <p:sp>
          <p:nvSpPr>
            <p:cNvPr id="310577" name="Rectangle 305">
              <a:extLst>
                <a:ext uri="{FF2B5EF4-FFF2-40B4-BE49-F238E27FC236}">
                  <a16:creationId xmlns:a16="http://schemas.microsoft.com/office/drawing/2014/main" id="{068387F2-D9ED-014D-B26E-463C11142C0D}"/>
                </a:ext>
              </a:extLst>
            </p:cNvPr>
            <p:cNvSpPr>
              <a:spLocks noChangeArrowheads="1"/>
            </p:cNvSpPr>
            <p:nvPr/>
          </p:nvSpPr>
          <p:spPr bwMode="auto">
            <a:xfrm>
              <a:off x="3881" y="2844"/>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78" name="Rectangle 306">
              <a:extLst>
                <a:ext uri="{FF2B5EF4-FFF2-40B4-BE49-F238E27FC236}">
                  <a16:creationId xmlns:a16="http://schemas.microsoft.com/office/drawing/2014/main" id="{F1E2B22C-67BE-2E4F-B861-16725CCCD618}"/>
                </a:ext>
              </a:extLst>
            </p:cNvPr>
            <p:cNvSpPr>
              <a:spLocks noChangeArrowheads="1"/>
            </p:cNvSpPr>
            <p:nvPr/>
          </p:nvSpPr>
          <p:spPr bwMode="auto">
            <a:xfrm>
              <a:off x="3884" y="3153"/>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79" name="Group 307">
            <a:extLst>
              <a:ext uri="{FF2B5EF4-FFF2-40B4-BE49-F238E27FC236}">
                <a16:creationId xmlns:a16="http://schemas.microsoft.com/office/drawing/2014/main" id="{2BB2C683-1F62-564C-88AD-81CC91F29BB4}"/>
              </a:ext>
            </a:extLst>
          </p:cNvPr>
          <p:cNvGrpSpPr>
            <a:grpSpLocks/>
          </p:cNvGrpSpPr>
          <p:nvPr/>
        </p:nvGrpSpPr>
        <p:grpSpPr bwMode="auto">
          <a:xfrm>
            <a:off x="338138" y="1522413"/>
            <a:ext cx="3467100" cy="4598987"/>
            <a:chOff x="3499" y="1224"/>
            <a:chExt cx="1807" cy="2239"/>
          </a:xfrm>
        </p:grpSpPr>
        <p:sp>
          <p:nvSpPr>
            <p:cNvPr id="310580" name="Rectangle 308">
              <a:extLst>
                <a:ext uri="{FF2B5EF4-FFF2-40B4-BE49-F238E27FC236}">
                  <a16:creationId xmlns:a16="http://schemas.microsoft.com/office/drawing/2014/main" id="{7AE6C5A1-C0AB-7245-9DBE-611EE62A6902}"/>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81" name="Rectangle 309">
              <a:extLst>
                <a:ext uri="{FF2B5EF4-FFF2-40B4-BE49-F238E27FC236}">
                  <a16:creationId xmlns:a16="http://schemas.microsoft.com/office/drawing/2014/main" id="{37D83C43-4FA8-9641-A24D-BC9AF3116065}"/>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0582" name="Rectangle 310">
            <a:extLst>
              <a:ext uri="{FF2B5EF4-FFF2-40B4-BE49-F238E27FC236}">
                <a16:creationId xmlns:a16="http://schemas.microsoft.com/office/drawing/2014/main" id="{EE6CB68F-9A02-F44A-A7E7-3F24384F9F73}"/>
              </a:ext>
            </a:extLst>
          </p:cNvPr>
          <p:cNvSpPr>
            <a:spLocks noChangeArrowheads="1"/>
          </p:cNvSpPr>
          <p:nvPr/>
        </p:nvSpPr>
        <p:spPr bwMode="auto">
          <a:xfrm>
            <a:off x="1003300" y="1609725"/>
            <a:ext cx="1854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MOS : MissionOpsSystem</a:t>
            </a:r>
          </a:p>
        </p:txBody>
      </p:sp>
      <p:grpSp>
        <p:nvGrpSpPr>
          <p:cNvPr id="310583" name="Group 311">
            <a:extLst>
              <a:ext uri="{FF2B5EF4-FFF2-40B4-BE49-F238E27FC236}">
                <a16:creationId xmlns:a16="http://schemas.microsoft.com/office/drawing/2014/main" id="{E3246361-61F1-264E-B465-D0EBDCDDE213}"/>
              </a:ext>
            </a:extLst>
          </p:cNvPr>
          <p:cNvGrpSpPr>
            <a:grpSpLocks/>
          </p:cNvGrpSpPr>
          <p:nvPr/>
        </p:nvGrpSpPr>
        <p:grpSpPr bwMode="auto">
          <a:xfrm>
            <a:off x="765175" y="5303838"/>
            <a:ext cx="1220788" cy="600075"/>
            <a:chOff x="3558" y="3291"/>
            <a:chExt cx="769" cy="378"/>
          </a:xfrm>
        </p:grpSpPr>
        <p:sp>
          <p:nvSpPr>
            <p:cNvPr id="310584" name="Rectangle 312">
              <a:extLst>
                <a:ext uri="{FF2B5EF4-FFF2-40B4-BE49-F238E27FC236}">
                  <a16:creationId xmlns:a16="http://schemas.microsoft.com/office/drawing/2014/main" id="{5B783829-6F7D-2C4B-80D1-196E72DE546D}"/>
                </a:ext>
              </a:extLst>
            </p:cNvPr>
            <p:cNvSpPr>
              <a:spLocks noChangeArrowheads="1"/>
            </p:cNvSpPr>
            <p:nvPr/>
          </p:nvSpPr>
          <p:spPr bwMode="auto">
            <a:xfrm>
              <a:off x="3570" y="3326"/>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85" name="Rectangle 313">
              <a:extLst>
                <a:ext uri="{FF2B5EF4-FFF2-40B4-BE49-F238E27FC236}">
                  <a16:creationId xmlns:a16="http://schemas.microsoft.com/office/drawing/2014/main" id="{A4D43C5B-4808-A842-867C-01BE30713173}"/>
                </a:ext>
              </a:extLst>
            </p:cNvPr>
            <p:cNvSpPr>
              <a:spLocks noChangeArrowheads="1"/>
            </p:cNvSpPr>
            <p:nvPr/>
          </p:nvSpPr>
          <p:spPr bwMode="auto">
            <a:xfrm>
              <a:off x="3558" y="3326"/>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86" name="Rectangle 314">
              <a:extLst>
                <a:ext uri="{FF2B5EF4-FFF2-40B4-BE49-F238E27FC236}">
                  <a16:creationId xmlns:a16="http://schemas.microsoft.com/office/drawing/2014/main" id="{8042BA5C-D201-1F49-8C3F-F6A1B369800B}"/>
                </a:ext>
              </a:extLst>
            </p:cNvPr>
            <p:cNvSpPr>
              <a:spLocks noChangeArrowheads="1"/>
            </p:cNvSpPr>
            <p:nvPr/>
          </p:nvSpPr>
          <p:spPr bwMode="auto">
            <a:xfrm>
              <a:off x="3622" y="3359"/>
              <a:ext cx="6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PL: PhysLayer</a:t>
              </a:r>
              <a:endParaRPr lang="en-US" altLang="en-US" sz="2800" b="1">
                <a:solidFill>
                  <a:schemeClr val="tx2"/>
                </a:solidFill>
                <a:latin typeface="Tahoma" panose="020B0604030504040204" pitchFamily="34" charset="0"/>
              </a:endParaRPr>
            </a:p>
          </p:txBody>
        </p:sp>
        <p:sp>
          <p:nvSpPr>
            <p:cNvPr id="310587" name="Rectangle 315">
              <a:extLst>
                <a:ext uri="{FF2B5EF4-FFF2-40B4-BE49-F238E27FC236}">
                  <a16:creationId xmlns:a16="http://schemas.microsoft.com/office/drawing/2014/main" id="{009D4B63-49CD-1F49-8B53-8370DEBFB7AA}"/>
                </a:ext>
              </a:extLst>
            </p:cNvPr>
            <p:cNvSpPr>
              <a:spLocks noChangeArrowheads="1"/>
            </p:cNvSpPr>
            <p:nvPr/>
          </p:nvSpPr>
          <p:spPr bwMode="auto">
            <a:xfrm>
              <a:off x="3885" y="3291"/>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88" name="Rectangle 316">
              <a:extLst>
                <a:ext uri="{FF2B5EF4-FFF2-40B4-BE49-F238E27FC236}">
                  <a16:creationId xmlns:a16="http://schemas.microsoft.com/office/drawing/2014/main" id="{0CAB2696-209E-3849-B2EA-E012F32E99C3}"/>
                </a:ext>
              </a:extLst>
            </p:cNvPr>
            <p:cNvSpPr>
              <a:spLocks noChangeArrowheads="1"/>
            </p:cNvSpPr>
            <p:nvPr/>
          </p:nvSpPr>
          <p:spPr bwMode="auto">
            <a:xfrm>
              <a:off x="3888" y="3600"/>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89" name="Group 317">
            <a:extLst>
              <a:ext uri="{FF2B5EF4-FFF2-40B4-BE49-F238E27FC236}">
                <a16:creationId xmlns:a16="http://schemas.microsoft.com/office/drawing/2014/main" id="{B7FCFE76-FD6A-CA44-9CD8-C5F8B9343146}"/>
              </a:ext>
            </a:extLst>
          </p:cNvPr>
          <p:cNvGrpSpPr>
            <a:grpSpLocks/>
          </p:cNvGrpSpPr>
          <p:nvPr/>
        </p:nvGrpSpPr>
        <p:grpSpPr bwMode="auto">
          <a:xfrm>
            <a:off x="630238" y="3741738"/>
            <a:ext cx="1366837" cy="600075"/>
            <a:chOff x="3545" y="2343"/>
            <a:chExt cx="861" cy="378"/>
          </a:xfrm>
        </p:grpSpPr>
        <p:sp>
          <p:nvSpPr>
            <p:cNvPr id="310590" name="Rectangle 318">
              <a:extLst>
                <a:ext uri="{FF2B5EF4-FFF2-40B4-BE49-F238E27FC236}">
                  <a16:creationId xmlns:a16="http://schemas.microsoft.com/office/drawing/2014/main" id="{CE1C0285-F059-FB4C-9307-CB533FC79390}"/>
                </a:ext>
              </a:extLst>
            </p:cNvPr>
            <p:cNvSpPr>
              <a:spLocks noChangeArrowheads="1"/>
            </p:cNvSpPr>
            <p:nvPr/>
          </p:nvSpPr>
          <p:spPr bwMode="auto">
            <a:xfrm>
              <a:off x="3557" y="2378"/>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91" name="Rectangle 319">
              <a:extLst>
                <a:ext uri="{FF2B5EF4-FFF2-40B4-BE49-F238E27FC236}">
                  <a16:creationId xmlns:a16="http://schemas.microsoft.com/office/drawing/2014/main" id="{50C38984-6BDE-8F4A-9712-814FDA264DA3}"/>
                </a:ext>
              </a:extLst>
            </p:cNvPr>
            <p:cNvSpPr>
              <a:spLocks noChangeArrowheads="1"/>
            </p:cNvSpPr>
            <p:nvPr/>
          </p:nvSpPr>
          <p:spPr bwMode="auto">
            <a:xfrm>
              <a:off x="3545" y="2378"/>
              <a:ext cx="861"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92" name="Rectangle 320">
              <a:extLst>
                <a:ext uri="{FF2B5EF4-FFF2-40B4-BE49-F238E27FC236}">
                  <a16:creationId xmlns:a16="http://schemas.microsoft.com/office/drawing/2014/main" id="{60F9FD0E-C2EC-7C44-974D-C560BE3C3AAB}"/>
                </a:ext>
              </a:extLst>
            </p:cNvPr>
            <p:cNvSpPr>
              <a:spLocks noChangeArrowheads="1"/>
            </p:cNvSpPr>
            <p:nvPr/>
          </p:nvSpPr>
          <p:spPr bwMode="auto">
            <a:xfrm>
              <a:off x="3604" y="2411"/>
              <a:ext cx="7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IP: InternetLayer</a:t>
              </a:r>
              <a:endParaRPr lang="en-US" altLang="en-US" sz="2800" b="1">
                <a:solidFill>
                  <a:schemeClr val="tx2"/>
                </a:solidFill>
                <a:latin typeface="Tahoma" panose="020B0604030504040204" pitchFamily="34" charset="0"/>
              </a:endParaRPr>
            </a:p>
          </p:txBody>
        </p:sp>
        <p:sp>
          <p:nvSpPr>
            <p:cNvPr id="310593" name="Rectangle 321">
              <a:extLst>
                <a:ext uri="{FF2B5EF4-FFF2-40B4-BE49-F238E27FC236}">
                  <a16:creationId xmlns:a16="http://schemas.microsoft.com/office/drawing/2014/main" id="{BEF8B73C-8608-5444-BFD7-1B4E42749E00}"/>
                </a:ext>
              </a:extLst>
            </p:cNvPr>
            <p:cNvSpPr>
              <a:spLocks noChangeArrowheads="1"/>
            </p:cNvSpPr>
            <p:nvPr/>
          </p:nvSpPr>
          <p:spPr bwMode="auto">
            <a:xfrm>
              <a:off x="3950" y="2343"/>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94" name="Rectangle 322">
              <a:extLst>
                <a:ext uri="{FF2B5EF4-FFF2-40B4-BE49-F238E27FC236}">
                  <a16:creationId xmlns:a16="http://schemas.microsoft.com/office/drawing/2014/main" id="{6C268E6B-F708-6C48-8CC4-C40F24E76C0C}"/>
                </a:ext>
              </a:extLst>
            </p:cNvPr>
            <p:cNvSpPr>
              <a:spLocks noChangeArrowheads="1"/>
            </p:cNvSpPr>
            <p:nvPr/>
          </p:nvSpPr>
          <p:spPr bwMode="auto">
            <a:xfrm>
              <a:off x="3953" y="2652"/>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95" name="Group 323">
            <a:extLst>
              <a:ext uri="{FF2B5EF4-FFF2-40B4-BE49-F238E27FC236}">
                <a16:creationId xmlns:a16="http://schemas.microsoft.com/office/drawing/2014/main" id="{3496B345-7C4A-004E-944A-DA11C04F0C02}"/>
              </a:ext>
            </a:extLst>
          </p:cNvPr>
          <p:cNvGrpSpPr>
            <a:grpSpLocks/>
          </p:cNvGrpSpPr>
          <p:nvPr/>
        </p:nvGrpSpPr>
        <p:grpSpPr bwMode="auto">
          <a:xfrm>
            <a:off x="582613" y="2995613"/>
            <a:ext cx="1530350" cy="600075"/>
            <a:chOff x="3545" y="1909"/>
            <a:chExt cx="964" cy="378"/>
          </a:xfrm>
        </p:grpSpPr>
        <p:grpSp>
          <p:nvGrpSpPr>
            <p:cNvPr id="310596" name="Group 324">
              <a:extLst>
                <a:ext uri="{FF2B5EF4-FFF2-40B4-BE49-F238E27FC236}">
                  <a16:creationId xmlns:a16="http://schemas.microsoft.com/office/drawing/2014/main" id="{AFD1B4E9-702B-8D4D-ADA6-20BBCBB0EC5D}"/>
                </a:ext>
              </a:extLst>
            </p:cNvPr>
            <p:cNvGrpSpPr>
              <a:grpSpLocks/>
            </p:cNvGrpSpPr>
            <p:nvPr/>
          </p:nvGrpSpPr>
          <p:grpSpPr bwMode="auto">
            <a:xfrm>
              <a:off x="3545" y="1944"/>
              <a:ext cx="964" cy="301"/>
              <a:chOff x="3545" y="1944"/>
              <a:chExt cx="964" cy="301"/>
            </a:xfrm>
          </p:grpSpPr>
          <p:sp>
            <p:nvSpPr>
              <p:cNvPr id="310597" name="Rectangle 325">
                <a:extLst>
                  <a:ext uri="{FF2B5EF4-FFF2-40B4-BE49-F238E27FC236}">
                    <a16:creationId xmlns:a16="http://schemas.microsoft.com/office/drawing/2014/main" id="{338C533F-40F5-E144-AED8-BC913AA9EAB3}"/>
                  </a:ext>
                </a:extLst>
              </p:cNvPr>
              <p:cNvSpPr>
                <a:spLocks noChangeArrowheads="1"/>
              </p:cNvSpPr>
              <p:nvPr/>
            </p:nvSpPr>
            <p:spPr bwMode="auto">
              <a:xfrm>
                <a:off x="3559" y="1944"/>
                <a:ext cx="755" cy="27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98" name="Rectangle 326">
                <a:extLst>
                  <a:ext uri="{FF2B5EF4-FFF2-40B4-BE49-F238E27FC236}">
                    <a16:creationId xmlns:a16="http://schemas.microsoft.com/office/drawing/2014/main" id="{914498B2-42AA-AF4B-B37A-AB2F72CDD9BF}"/>
                  </a:ext>
                </a:extLst>
              </p:cNvPr>
              <p:cNvSpPr>
                <a:spLocks noChangeArrowheads="1"/>
              </p:cNvSpPr>
              <p:nvPr/>
            </p:nvSpPr>
            <p:spPr bwMode="auto">
              <a:xfrm>
                <a:off x="3545" y="1944"/>
                <a:ext cx="964" cy="301"/>
              </a:xfrm>
              <a:prstGeom prst="rect">
                <a:avLst/>
              </a:prstGeom>
              <a:solidFill>
                <a:schemeClr val="bg1"/>
              </a:solidFill>
              <a:ln w="25400">
                <a:solidFill>
                  <a:srgbClr val="000000"/>
                </a:solidFill>
                <a:miter lim="800000"/>
                <a:headEnd/>
                <a:tailEnd/>
              </a:ln>
            </p:spPr>
            <p:txBody>
              <a:bodyPr/>
              <a:lstStyle/>
              <a:p>
                <a:endParaRPr lang="en-US"/>
              </a:p>
            </p:txBody>
          </p:sp>
          <p:sp>
            <p:nvSpPr>
              <p:cNvPr id="310599" name="Rectangle 327">
                <a:extLst>
                  <a:ext uri="{FF2B5EF4-FFF2-40B4-BE49-F238E27FC236}">
                    <a16:creationId xmlns:a16="http://schemas.microsoft.com/office/drawing/2014/main" id="{81CD9248-5014-0E43-8DB2-BBC53EA8C69B}"/>
                  </a:ext>
                </a:extLst>
              </p:cNvPr>
              <p:cNvSpPr>
                <a:spLocks noChangeArrowheads="1"/>
              </p:cNvSpPr>
              <p:nvPr/>
            </p:nvSpPr>
            <p:spPr bwMode="auto">
              <a:xfrm>
                <a:off x="3589" y="1977"/>
                <a:ext cx="872" cy="23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endParaRPr lang="en-US" altLang="en-US" sz="2800" b="1">
                  <a:solidFill>
                    <a:schemeClr val="tx2"/>
                  </a:solidFill>
                  <a:latin typeface="Tahoma" panose="020B0604030504040204" pitchFamily="34" charset="0"/>
                </a:endParaRPr>
              </a:p>
            </p:txBody>
          </p:sp>
        </p:grpSp>
        <p:sp>
          <p:nvSpPr>
            <p:cNvPr id="310600" name="Rectangle 328">
              <a:extLst>
                <a:ext uri="{FF2B5EF4-FFF2-40B4-BE49-F238E27FC236}">
                  <a16:creationId xmlns:a16="http://schemas.microsoft.com/office/drawing/2014/main" id="{8BB71AEC-CB4C-F747-BDE9-0A197CF60BB0}"/>
                </a:ext>
              </a:extLst>
            </p:cNvPr>
            <p:cNvSpPr>
              <a:spLocks noChangeArrowheads="1"/>
            </p:cNvSpPr>
            <p:nvPr/>
          </p:nvSpPr>
          <p:spPr bwMode="auto">
            <a:xfrm>
              <a:off x="3980" y="1909"/>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601" name="Rectangle 329">
              <a:extLst>
                <a:ext uri="{FF2B5EF4-FFF2-40B4-BE49-F238E27FC236}">
                  <a16:creationId xmlns:a16="http://schemas.microsoft.com/office/drawing/2014/main" id="{C70FCE0D-6A70-8641-AB2C-2DC4A1F8189E}"/>
                </a:ext>
              </a:extLst>
            </p:cNvPr>
            <p:cNvSpPr>
              <a:spLocks noChangeArrowheads="1"/>
            </p:cNvSpPr>
            <p:nvPr/>
          </p:nvSpPr>
          <p:spPr bwMode="auto">
            <a:xfrm>
              <a:off x="3983" y="221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0602" name="Rectangle 330">
            <a:extLst>
              <a:ext uri="{FF2B5EF4-FFF2-40B4-BE49-F238E27FC236}">
                <a16:creationId xmlns:a16="http://schemas.microsoft.com/office/drawing/2014/main" id="{79786EC2-7BC3-AA4A-BD0C-ED0854825EDA}"/>
              </a:ext>
            </a:extLst>
          </p:cNvPr>
          <p:cNvSpPr>
            <a:spLocks noChangeArrowheads="1"/>
          </p:cNvSpPr>
          <p:nvPr/>
        </p:nvSpPr>
        <p:spPr bwMode="auto">
          <a:xfrm>
            <a:off x="1798638" y="2012950"/>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0609" name="Rectangle 337">
            <a:extLst>
              <a:ext uri="{FF2B5EF4-FFF2-40B4-BE49-F238E27FC236}">
                <a16:creationId xmlns:a16="http://schemas.microsoft.com/office/drawing/2014/main" id="{E26E8299-EC2A-634D-B238-F7F2B46B28F5}"/>
              </a:ext>
            </a:extLst>
          </p:cNvPr>
          <p:cNvSpPr>
            <a:spLocks noChangeArrowheads="1"/>
          </p:cNvSpPr>
          <p:nvPr/>
        </p:nvSpPr>
        <p:spPr bwMode="auto">
          <a:xfrm>
            <a:off x="1293813" y="6064250"/>
            <a:ext cx="128587" cy="109538"/>
          </a:xfrm>
          <a:prstGeom prst="rect">
            <a:avLst/>
          </a:prstGeom>
          <a:solidFill>
            <a:schemeClr val="bg1"/>
          </a:solidFill>
          <a:ln w="25400">
            <a:solidFill>
              <a:srgbClr val="000000"/>
            </a:solidFill>
            <a:miter lim="800000"/>
            <a:headEnd/>
            <a:tailEnd/>
          </a:ln>
        </p:spPr>
        <p:txBody>
          <a:bodyPr/>
          <a:lstStyle/>
          <a:p>
            <a:endParaRPr lang="en-US"/>
          </a:p>
        </p:txBody>
      </p:sp>
      <p:sp>
        <p:nvSpPr>
          <p:cNvPr id="310611" name="Freeform 339">
            <a:extLst>
              <a:ext uri="{FF2B5EF4-FFF2-40B4-BE49-F238E27FC236}">
                <a16:creationId xmlns:a16="http://schemas.microsoft.com/office/drawing/2014/main" id="{4EF3A4CC-1786-A44C-8828-08206EF3B671}"/>
              </a:ext>
            </a:extLst>
          </p:cNvPr>
          <p:cNvSpPr>
            <a:spLocks/>
          </p:cNvSpPr>
          <p:nvPr/>
        </p:nvSpPr>
        <p:spPr bwMode="auto">
          <a:xfrm rot="5400000" flipH="1" flipV="1">
            <a:off x="6463507" y="4925218"/>
            <a:ext cx="184150" cy="2716213"/>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0619" name="Group 347">
            <a:extLst>
              <a:ext uri="{FF2B5EF4-FFF2-40B4-BE49-F238E27FC236}">
                <a16:creationId xmlns:a16="http://schemas.microsoft.com/office/drawing/2014/main" id="{1D78B47E-8ECD-784F-8325-59537F4112FA}"/>
              </a:ext>
            </a:extLst>
          </p:cNvPr>
          <p:cNvGrpSpPr>
            <a:grpSpLocks/>
          </p:cNvGrpSpPr>
          <p:nvPr/>
        </p:nvGrpSpPr>
        <p:grpSpPr bwMode="auto">
          <a:xfrm>
            <a:off x="5613400" y="2281238"/>
            <a:ext cx="1373188" cy="438150"/>
            <a:chOff x="3536" y="1437"/>
            <a:chExt cx="865" cy="276"/>
          </a:xfrm>
        </p:grpSpPr>
        <p:sp>
          <p:nvSpPr>
            <p:cNvPr id="310545" name="Rectangle 273">
              <a:extLst>
                <a:ext uri="{FF2B5EF4-FFF2-40B4-BE49-F238E27FC236}">
                  <a16:creationId xmlns:a16="http://schemas.microsoft.com/office/drawing/2014/main" id="{825BCE22-6479-AC4B-BF2C-B9F4AA97EE0B}"/>
                </a:ext>
              </a:extLst>
            </p:cNvPr>
            <p:cNvSpPr>
              <a:spLocks noChangeArrowheads="1"/>
            </p:cNvSpPr>
            <p:nvPr/>
          </p:nvSpPr>
          <p:spPr bwMode="auto">
            <a:xfrm>
              <a:off x="3536" y="1437"/>
              <a:ext cx="819" cy="27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46" name="Rectangle 274">
              <a:extLst>
                <a:ext uri="{FF2B5EF4-FFF2-40B4-BE49-F238E27FC236}">
                  <a16:creationId xmlns:a16="http://schemas.microsoft.com/office/drawing/2014/main" id="{812ED0B4-C433-E548-8743-4C5183262720}"/>
                </a:ext>
              </a:extLst>
            </p:cNvPr>
            <p:cNvSpPr>
              <a:spLocks noChangeArrowheads="1"/>
            </p:cNvSpPr>
            <p:nvPr/>
          </p:nvSpPr>
          <p:spPr bwMode="auto">
            <a:xfrm>
              <a:off x="3594" y="1468"/>
              <a:ext cx="70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ECU : Execution</a:t>
              </a:r>
              <a:endParaRPr lang="en-US" altLang="en-US" sz="2800" b="1">
                <a:solidFill>
                  <a:schemeClr val="tx2"/>
                </a:solidFill>
                <a:latin typeface="Tahoma" panose="020B0604030504040204" pitchFamily="34" charset="0"/>
              </a:endParaRPr>
            </a:p>
          </p:txBody>
        </p:sp>
        <p:sp>
          <p:nvSpPr>
            <p:cNvPr id="310547" name="Rectangle 275">
              <a:extLst>
                <a:ext uri="{FF2B5EF4-FFF2-40B4-BE49-F238E27FC236}">
                  <a16:creationId xmlns:a16="http://schemas.microsoft.com/office/drawing/2014/main" id="{95789CCC-6C01-6140-8A87-2FC97B938F0A}"/>
                </a:ext>
              </a:extLst>
            </p:cNvPr>
            <p:cNvSpPr>
              <a:spLocks noChangeArrowheads="1"/>
            </p:cNvSpPr>
            <p:nvPr/>
          </p:nvSpPr>
          <p:spPr bwMode="auto">
            <a:xfrm>
              <a:off x="3673" y="1573"/>
              <a:ext cx="5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Control Unit</a:t>
              </a:r>
              <a:endParaRPr lang="en-US" altLang="en-US" sz="2800" b="1">
                <a:solidFill>
                  <a:schemeClr val="tx2"/>
                </a:solidFill>
                <a:latin typeface="Tahoma" panose="020B0604030504040204" pitchFamily="34" charset="0"/>
              </a:endParaRPr>
            </a:p>
          </p:txBody>
        </p:sp>
        <p:sp>
          <p:nvSpPr>
            <p:cNvPr id="310499" name="Rectangle 227">
              <a:extLst>
                <a:ext uri="{FF2B5EF4-FFF2-40B4-BE49-F238E27FC236}">
                  <a16:creationId xmlns:a16="http://schemas.microsoft.com/office/drawing/2014/main" id="{62125C26-A6C4-6041-A476-AB6FAD836673}"/>
                </a:ext>
              </a:extLst>
            </p:cNvPr>
            <p:cNvSpPr>
              <a:spLocks noChangeArrowheads="1"/>
            </p:cNvSpPr>
            <p:nvPr/>
          </p:nvSpPr>
          <p:spPr bwMode="auto">
            <a:xfrm>
              <a:off x="4322" y="1536"/>
              <a:ext cx="79"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614" name="Group 342">
            <a:extLst>
              <a:ext uri="{FF2B5EF4-FFF2-40B4-BE49-F238E27FC236}">
                <a16:creationId xmlns:a16="http://schemas.microsoft.com/office/drawing/2014/main" id="{072B750B-0E86-1440-9A14-724B1F614DA9}"/>
              </a:ext>
            </a:extLst>
          </p:cNvPr>
          <p:cNvGrpSpPr>
            <a:grpSpLocks/>
          </p:cNvGrpSpPr>
          <p:nvPr/>
        </p:nvGrpSpPr>
        <p:grpSpPr bwMode="auto">
          <a:xfrm>
            <a:off x="2284413" y="2276475"/>
            <a:ext cx="1360487" cy="438150"/>
            <a:chOff x="1439" y="1434"/>
            <a:chExt cx="857" cy="276"/>
          </a:xfrm>
        </p:grpSpPr>
        <p:sp>
          <p:nvSpPr>
            <p:cNvPr id="310604" name="Rectangle 332">
              <a:extLst>
                <a:ext uri="{FF2B5EF4-FFF2-40B4-BE49-F238E27FC236}">
                  <a16:creationId xmlns:a16="http://schemas.microsoft.com/office/drawing/2014/main" id="{BBA930E2-553C-6F46-B197-D82375BA6CE9}"/>
                </a:ext>
              </a:extLst>
            </p:cNvPr>
            <p:cNvSpPr>
              <a:spLocks noChangeArrowheads="1"/>
            </p:cNvSpPr>
            <p:nvPr/>
          </p:nvSpPr>
          <p:spPr bwMode="auto">
            <a:xfrm>
              <a:off x="1477" y="1434"/>
              <a:ext cx="819" cy="27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607" name="Rectangle 335">
              <a:extLst>
                <a:ext uri="{FF2B5EF4-FFF2-40B4-BE49-F238E27FC236}">
                  <a16:creationId xmlns:a16="http://schemas.microsoft.com/office/drawing/2014/main" id="{717BE2BA-675D-DD4B-A5D8-289B5EF698DB}"/>
                </a:ext>
              </a:extLst>
            </p:cNvPr>
            <p:cNvSpPr>
              <a:spLocks noChangeArrowheads="1"/>
            </p:cNvSpPr>
            <p:nvPr/>
          </p:nvSpPr>
          <p:spPr bwMode="auto">
            <a:xfrm>
              <a:off x="1439" y="1522"/>
              <a:ext cx="79" cy="69"/>
            </a:xfrm>
            <a:prstGeom prst="rect">
              <a:avLst/>
            </a:prstGeom>
            <a:solidFill>
              <a:schemeClr val="bg1"/>
            </a:solidFill>
            <a:ln w="25400">
              <a:solidFill>
                <a:srgbClr val="000000"/>
              </a:solidFill>
              <a:miter lim="800000"/>
              <a:headEnd/>
              <a:tailEnd/>
            </a:ln>
          </p:spPr>
          <p:txBody>
            <a:bodyPr/>
            <a:lstStyle/>
            <a:p>
              <a:endParaRPr lang="en-US"/>
            </a:p>
          </p:txBody>
        </p:sp>
        <p:sp>
          <p:nvSpPr>
            <p:cNvPr id="310612" name="Rectangle 340">
              <a:extLst>
                <a:ext uri="{FF2B5EF4-FFF2-40B4-BE49-F238E27FC236}">
                  <a16:creationId xmlns:a16="http://schemas.microsoft.com/office/drawing/2014/main" id="{4733D020-21F6-7F47-8774-6BF8F197F2DF}"/>
                </a:ext>
              </a:extLst>
            </p:cNvPr>
            <p:cNvSpPr>
              <a:spLocks noChangeArrowheads="1"/>
            </p:cNvSpPr>
            <p:nvPr/>
          </p:nvSpPr>
          <p:spPr bwMode="auto">
            <a:xfrm>
              <a:off x="1571" y="1462"/>
              <a:ext cx="64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MOP : Mission</a:t>
              </a:r>
              <a:endParaRPr lang="en-US" altLang="en-US" sz="2800" b="1">
                <a:solidFill>
                  <a:schemeClr val="tx2"/>
                </a:solidFill>
                <a:latin typeface="Tahoma" panose="020B0604030504040204" pitchFamily="34" charset="0"/>
              </a:endParaRPr>
            </a:p>
          </p:txBody>
        </p:sp>
        <p:sp>
          <p:nvSpPr>
            <p:cNvPr id="310613" name="Rectangle 341">
              <a:extLst>
                <a:ext uri="{FF2B5EF4-FFF2-40B4-BE49-F238E27FC236}">
                  <a16:creationId xmlns:a16="http://schemas.microsoft.com/office/drawing/2014/main" id="{F98C3204-30D3-664A-B3C3-A4D74626F9BB}"/>
                </a:ext>
              </a:extLst>
            </p:cNvPr>
            <p:cNvSpPr>
              <a:spLocks noChangeArrowheads="1"/>
            </p:cNvSpPr>
            <p:nvPr/>
          </p:nvSpPr>
          <p:spPr bwMode="auto">
            <a:xfrm>
              <a:off x="1596" y="1567"/>
              <a:ext cx="57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OpsPlanning</a:t>
              </a:r>
              <a:endParaRPr lang="en-US" altLang="en-US" sz="2800" b="1">
                <a:solidFill>
                  <a:schemeClr val="tx2"/>
                </a:solidFill>
                <a:latin typeface="Tahoma" panose="020B0604030504040204" pitchFamily="34" charset="0"/>
              </a:endParaRPr>
            </a:p>
          </p:txBody>
        </p:sp>
      </p:grpSp>
      <p:sp>
        <p:nvSpPr>
          <p:cNvPr id="310616" name="Rectangle 344">
            <a:extLst>
              <a:ext uri="{FF2B5EF4-FFF2-40B4-BE49-F238E27FC236}">
                <a16:creationId xmlns:a16="http://schemas.microsoft.com/office/drawing/2014/main" id="{2FD2E277-E207-424E-9AC3-001BFACC15D9}"/>
              </a:ext>
            </a:extLst>
          </p:cNvPr>
          <p:cNvSpPr>
            <a:spLocks noChangeArrowheads="1"/>
          </p:cNvSpPr>
          <p:nvPr/>
        </p:nvSpPr>
        <p:spPr bwMode="auto">
          <a:xfrm>
            <a:off x="1474788" y="6126163"/>
            <a:ext cx="1289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00"/>
                </a:solidFill>
                <a:latin typeface="Arial" panose="020B0604020202020204" pitchFamily="34" charset="0"/>
              </a:rPr>
              <a:t>RF: link [Xband]</a:t>
            </a:r>
          </a:p>
        </p:txBody>
      </p:sp>
      <p:sp>
        <p:nvSpPr>
          <p:cNvPr id="310617" name="Line 345">
            <a:extLst>
              <a:ext uri="{FF2B5EF4-FFF2-40B4-BE49-F238E27FC236}">
                <a16:creationId xmlns:a16="http://schemas.microsoft.com/office/drawing/2014/main" id="{DF358760-7A05-164E-9F4F-0E29E1E67176}"/>
              </a:ext>
            </a:extLst>
          </p:cNvPr>
          <p:cNvSpPr>
            <a:spLocks noChangeShapeType="1"/>
          </p:cNvSpPr>
          <p:nvPr/>
        </p:nvSpPr>
        <p:spPr bwMode="auto">
          <a:xfrm>
            <a:off x="3654425" y="2490788"/>
            <a:ext cx="1943100" cy="0"/>
          </a:xfrm>
          <a:prstGeom prst="line">
            <a:avLst/>
          </a:prstGeom>
          <a:noFill/>
          <a:ln w="2857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618" name="Rectangle 346">
            <a:extLst>
              <a:ext uri="{FF2B5EF4-FFF2-40B4-BE49-F238E27FC236}">
                <a16:creationId xmlns:a16="http://schemas.microsoft.com/office/drawing/2014/main" id="{52C63E60-C910-D242-A1B1-1A038EFB7808}"/>
              </a:ext>
            </a:extLst>
          </p:cNvPr>
          <p:cNvSpPr>
            <a:spLocks noChangeArrowheads="1"/>
          </p:cNvSpPr>
          <p:nvPr/>
        </p:nvSpPr>
        <p:spPr bwMode="auto">
          <a:xfrm>
            <a:off x="3984625" y="2168525"/>
            <a:ext cx="11366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a:solidFill>
                  <a:srgbClr val="000000"/>
                </a:solidFill>
                <a:latin typeface="Arial" panose="020B0604020202020204" pitchFamily="34" charset="0"/>
              </a:rPr>
              <a:t>&lt;&lt;controls&gt;&gt;</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2">
            <a:extLst>
              <a:ext uri="{FF2B5EF4-FFF2-40B4-BE49-F238E27FC236}">
                <a16:creationId xmlns:a16="http://schemas.microsoft.com/office/drawing/2014/main" id="{571E9C42-3D3D-2840-B8E2-12411A31B7E7}"/>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20 Mar 2023</a:t>
            </a:r>
          </a:p>
        </p:txBody>
      </p:sp>
      <p:sp>
        <p:nvSpPr>
          <p:cNvPr id="314403" name="Text Box 35">
            <a:extLst>
              <a:ext uri="{FF2B5EF4-FFF2-40B4-BE49-F238E27FC236}">
                <a16:creationId xmlns:a16="http://schemas.microsoft.com/office/drawing/2014/main" id="{CD7AD864-5306-4948-98DA-DB3C9E07861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p>
        </p:txBody>
      </p:sp>
      <p:sp>
        <p:nvSpPr>
          <p:cNvPr id="314370" name="Rectangle 2">
            <a:extLst>
              <a:ext uri="{FF2B5EF4-FFF2-40B4-BE49-F238E27FC236}">
                <a16:creationId xmlns:a16="http://schemas.microsoft.com/office/drawing/2014/main" id="{C8C571FC-1619-6D42-AC19-1869C7B879C7}"/>
              </a:ext>
            </a:extLst>
          </p:cNvPr>
          <p:cNvSpPr>
            <a:spLocks noGrp="1" noChangeArrowheads="1"/>
          </p:cNvSpPr>
          <p:nvPr>
            <p:ph type="title"/>
          </p:nvPr>
        </p:nvSpPr>
        <p:spPr>
          <a:xfrm>
            <a:off x="439738" y="-51011"/>
            <a:ext cx="8229600" cy="1143000"/>
          </a:xfrm>
        </p:spPr>
        <p:txBody>
          <a:bodyPr/>
          <a:lstStyle/>
          <a:p>
            <a:r>
              <a:rPr lang="en-US" altLang="en-US" sz="2400" dirty="0"/>
              <a:t>Communication View Using </a:t>
            </a:r>
            <a:r>
              <a:rPr lang="en-US" altLang="en-US" sz="2400" dirty="0" err="1"/>
              <a:t>SysML</a:t>
            </a:r>
            <a:br>
              <a:rPr lang="en-US" altLang="en-US" sz="2400" dirty="0"/>
            </a:br>
            <a:r>
              <a:rPr lang="en-US" altLang="en-US" sz="2400" dirty="0"/>
              <a:t>State Machine Diagram</a:t>
            </a:r>
          </a:p>
        </p:txBody>
      </p:sp>
      <p:grpSp>
        <p:nvGrpSpPr>
          <p:cNvPr id="314371" name="Group 3">
            <a:extLst>
              <a:ext uri="{FF2B5EF4-FFF2-40B4-BE49-F238E27FC236}">
                <a16:creationId xmlns:a16="http://schemas.microsoft.com/office/drawing/2014/main" id="{C26D963C-4B44-B644-8E1F-C7545A908157}"/>
              </a:ext>
            </a:extLst>
          </p:cNvPr>
          <p:cNvGrpSpPr>
            <a:grpSpLocks/>
          </p:cNvGrpSpPr>
          <p:nvPr/>
        </p:nvGrpSpPr>
        <p:grpSpPr bwMode="auto">
          <a:xfrm>
            <a:off x="566738" y="1522413"/>
            <a:ext cx="8145462" cy="4179887"/>
            <a:chOff x="3499" y="1224"/>
            <a:chExt cx="1807" cy="2239"/>
          </a:xfrm>
        </p:grpSpPr>
        <p:sp>
          <p:nvSpPr>
            <p:cNvPr id="314372" name="Rectangle 4">
              <a:extLst>
                <a:ext uri="{FF2B5EF4-FFF2-40B4-BE49-F238E27FC236}">
                  <a16:creationId xmlns:a16="http://schemas.microsoft.com/office/drawing/2014/main" id="{44B33AA0-1FE2-6C46-9685-2CC1BCD2E866}"/>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373" name="Rectangle 5">
              <a:extLst>
                <a:ext uri="{FF2B5EF4-FFF2-40B4-BE49-F238E27FC236}">
                  <a16:creationId xmlns:a16="http://schemas.microsoft.com/office/drawing/2014/main" id="{450BEA02-6BF6-F14A-AAE7-38992DBC8C4A}"/>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4382" name="Rectangle 14">
            <a:extLst>
              <a:ext uri="{FF2B5EF4-FFF2-40B4-BE49-F238E27FC236}">
                <a16:creationId xmlns:a16="http://schemas.microsoft.com/office/drawing/2014/main" id="{2081D437-7093-904E-B8EF-334C83BBF0C0}"/>
              </a:ext>
            </a:extLst>
          </p:cNvPr>
          <p:cNvSpPr>
            <a:spLocks noChangeArrowheads="1"/>
          </p:cNvSpPr>
          <p:nvPr/>
        </p:nvSpPr>
        <p:spPr bwMode="auto">
          <a:xfrm>
            <a:off x="3843338" y="1495425"/>
            <a:ext cx="1568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p>
        </p:txBody>
      </p:sp>
      <p:sp>
        <p:nvSpPr>
          <p:cNvPr id="314383" name="Rectangle 15">
            <a:extLst>
              <a:ext uri="{FF2B5EF4-FFF2-40B4-BE49-F238E27FC236}">
                <a16:creationId xmlns:a16="http://schemas.microsoft.com/office/drawing/2014/main" id="{A701778D-77E2-EE40-AED5-2E0B976319D2}"/>
              </a:ext>
            </a:extLst>
          </p:cNvPr>
          <p:cNvSpPr>
            <a:spLocks noChangeArrowheads="1"/>
          </p:cNvSpPr>
          <p:nvPr/>
        </p:nvSpPr>
        <p:spPr bwMode="auto">
          <a:xfrm>
            <a:off x="0" y="6384925"/>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14384" name="AutoShape 16">
            <a:extLst>
              <a:ext uri="{FF2B5EF4-FFF2-40B4-BE49-F238E27FC236}">
                <a16:creationId xmlns:a16="http://schemas.microsoft.com/office/drawing/2014/main" id="{6E2D6A4B-4562-9A4F-A3DC-B77088A0FE89}"/>
              </a:ext>
            </a:extLst>
          </p:cNvPr>
          <p:cNvSpPr>
            <a:spLocks noChangeArrowheads="1"/>
          </p:cNvSpPr>
          <p:nvPr/>
        </p:nvSpPr>
        <p:spPr bwMode="auto">
          <a:xfrm>
            <a:off x="1536700" y="3276600"/>
            <a:ext cx="1787525" cy="957263"/>
          </a:xfrm>
          <a:prstGeom prst="roundRect">
            <a:avLst>
              <a:gd name="adj" fmla="val 16667"/>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Idle</a:t>
            </a:r>
            <a:endParaRPr lang="en-US" altLang="en-US"/>
          </a:p>
        </p:txBody>
      </p:sp>
      <p:sp>
        <p:nvSpPr>
          <p:cNvPr id="314385" name="AutoShape 17">
            <a:extLst>
              <a:ext uri="{FF2B5EF4-FFF2-40B4-BE49-F238E27FC236}">
                <a16:creationId xmlns:a16="http://schemas.microsoft.com/office/drawing/2014/main" id="{EDDB7A39-305A-0245-A942-6462FE232203}"/>
              </a:ext>
            </a:extLst>
          </p:cNvPr>
          <p:cNvSpPr>
            <a:spLocks noChangeArrowheads="1"/>
          </p:cNvSpPr>
          <p:nvPr/>
        </p:nvSpPr>
        <p:spPr bwMode="auto">
          <a:xfrm>
            <a:off x="4591050" y="4356100"/>
            <a:ext cx="1787525" cy="957263"/>
          </a:xfrm>
          <a:prstGeom prst="roundRect">
            <a:avLst>
              <a:gd name="adj" fmla="val 16667"/>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Waiting</a:t>
            </a:r>
          </a:p>
        </p:txBody>
      </p:sp>
      <p:sp>
        <p:nvSpPr>
          <p:cNvPr id="314386" name="AutoShape 18">
            <a:extLst>
              <a:ext uri="{FF2B5EF4-FFF2-40B4-BE49-F238E27FC236}">
                <a16:creationId xmlns:a16="http://schemas.microsoft.com/office/drawing/2014/main" id="{A4A67242-2056-9E44-9BF9-231214D5852E}"/>
              </a:ext>
            </a:extLst>
          </p:cNvPr>
          <p:cNvSpPr>
            <a:spLocks noChangeArrowheads="1"/>
          </p:cNvSpPr>
          <p:nvPr/>
        </p:nvSpPr>
        <p:spPr bwMode="auto">
          <a:xfrm>
            <a:off x="5340350" y="2270125"/>
            <a:ext cx="1787525" cy="957263"/>
          </a:xfrm>
          <a:prstGeom prst="roundRect">
            <a:avLst>
              <a:gd name="adj" fmla="val 10616"/>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Sending</a:t>
            </a:r>
          </a:p>
        </p:txBody>
      </p:sp>
      <p:cxnSp>
        <p:nvCxnSpPr>
          <p:cNvPr id="314388" name="AutoShape 20">
            <a:extLst>
              <a:ext uri="{FF2B5EF4-FFF2-40B4-BE49-F238E27FC236}">
                <a16:creationId xmlns:a16="http://schemas.microsoft.com/office/drawing/2014/main" id="{8F5625FA-A40A-0B4B-8D0C-0E332365D38F}"/>
              </a:ext>
            </a:extLst>
          </p:cNvPr>
          <p:cNvCxnSpPr>
            <a:cxnSpLocks noChangeShapeType="1"/>
            <a:stCxn id="314384" idx="3"/>
            <a:endCxn id="314386" idx="1"/>
          </p:cNvCxnSpPr>
          <p:nvPr/>
        </p:nvCxnSpPr>
        <p:spPr bwMode="auto">
          <a:xfrm flipV="1">
            <a:off x="3338513" y="2749550"/>
            <a:ext cx="1987550" cy="1006475"/>
          </a:xfrm>
          <a:prstGeom prst="curvedConnector3">
            <a:avLst>
              <a:gd name="adj1" fmla="val 50000"/>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1" name="AutoShape 23">
            <a:extLst>
              <a:ext uri="{FF2B5EF4-FFF2-40B4-BE49-F238E27FC236}">
                <a16:creationId xmlns:a16="http://schemas.microsoft.com/office/drawing/2014/main" id="{0AA6FC19-8BED-DF41-80AF-F9F9B3ACF259}"/>
              </a:ext>
            </a:extLst>
          </p:cNvPr>
          <p:cNvCxnSpPr>
            <a:cxnSpLocks noChangeShapeType="1"/>
            <a:stCxn id="314385" idx="1"/>
          </p:cNvCxnSpPr>
          <p:nvPr/>
        </p:nvCxnSpPr>
        <p:spPr bwMode="auto">
          <a:xfrm rot="10800000">
            <a:off x="3074988" y="4243388"/>
            <a:ext cx="1501775" cy="592137"/>
          </a:xfrm>
          <a:prstGeom prst="curvedConnector3">
            <a:avLst>
              <a:gd name="adj1" fmla="val 54755"/>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2" name="AutoShape 24">
            <a:extLst>
              <a:ext uri="{FF2B5EF4-FFF2-40B4-BE49-F238E27FC236}">
                <a16:creationId xmlns:a16="http://schemas.microsoft.com/office/drawing/2014/main" id="{4834AD0F-2C05-0547-A066-1A58B92379E7}"/>
              </a:ext>
            </a:extLst>
          </p:cNvPr>
          <p:cNvCxnSpPr>
            <a:cxnSpLocks noChangeShapeType="1"/>
            <a:endCxn id="314384" idx="2"/>
          </p:cNvCxnSpPr>
          <p:nvPr/>
        </p:nvCxnSpPr>
        <p:spPr bwMode="auto">
          <a:xfrm rot="10800000">
            <a:off x="2430463" y="4248150"/>
            <a:ext cx="2124075" cy="944563"/>
          </a:xfrm>
          <a:prstGeom prst="curvedConnector2">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4" name="AutoShape 26">
            <a:extLst>
              <a:ext uri="{FF2B5EF4-FFF2-40B4-BE49-F238E27FC236}">
                <a16:creationId xmlns:a16="http://schemas.microsoft.com/office/drawing/2014/main" id="{F1180126-A15B-664B-8C9D-1F9EF17AC4C5}"/>
              </a:ext>
            </a:extLst>
          </p:cNvPr>
          <p:cNvCxnSpPr>
            <a:cxnSpLocks noChangeShapeType="1"/>
            <a:stCxn id="314384" idx="0"/>
          </p:cNvCxnSpPr>
          <p:nvPr/>
        </p:nvCxnSpPr>
        <p:spPr bwMode="auto">
          <a:xfrm rot="5400000" flipH="1">
            <a:off x="1503363" y="2335212"/>
            <a:ext cx="801688" cy="1052513"/>
          </a:xfrm>
          <a:prstGeom prst="curvedConnector3">
            <a:avLst>
              <a:gd name="adj1" fmla="val 49111"/>
            </a:avLst>
          </a:prstGeom>
          <a:noFill/>
          <a:ln w="9525">
            <a:solidFill>
              <a:srgbClr val="E30D05"/>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5" name="AutoShape 27">
            <a:extLst>
              <a:ext uri="{FF2B5EF4-FFF2-40B4-BE49-F238E27FC236}">
                <a16:creationId xmlns:a16="http://schemas.microsoft.com/office/drawing/2014/main" id="{8805252B-EC36-DA4D-A8F2-A86160AE845D}"/>
              </a:ext>
            </a:extLst>
          </p:cNvPr>
          <p:cNvCxnSpPr>
            <a:cxnSpLocks noChangeShapeType="1"/>
            <a:endCxn id="314386" idx="2"/>
          </p:cNvCxnSpPr>
          <p:nvPr/>
        </p:nvCxnSpPr>
        <p:spPr bwMode="auto">
          <a:xfrm rot="16200000">
            <a:off x="5587206" y="3710782"/>
            <a:ext cx="1116013" cy="177800"/>
          </a:xfrm>
          <a:prstGeom prst="curvedConnector3">
            <a:avLst>
              <a:gd name="adj1" fmla="val 50639"/>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6" name="AutoShape 28">
            <a:extLst>
              <a:ext uri="{FF2B5EF4-FFF2-40B4-BE49-F238E27FC236}">
                <a16:creationId xmlns:a16="http://schemas.microsoft.com/office/drawing/2014/main" id="{0CCAEA3B-BD78-414A-B13F-11BF740F56D0}"/>
              </a:ext>
            </a:extLst>
          </p:cNvPr>
          <p:cNvCxnSpPr>
            <a:cxnSpLocks noChangeShapeType="1"/>
          </p:cNvCxnSpPr>
          <p:nvPr/>
        </p:nvCxnSpPr>
        <p:spPr bwMode="auto">
          <a:xfrm rot="16200000">
            <a:off x="4968082" y="3715544"/>
            <a:ext cx="1116012" cy="177800"/>
          </a:xfrm>
          <a:prstGeom prst="curvedConnector3">
            <a:avLst>
              <a:gd name="adj1" fmla="val 50639"/>
            </a:avLst>
          </a:prstGeom>
          <a:noFill/>
          <a:ln w="9525">
            <a:solidFill>
              <a:srgbClr val="E30D05"/>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4397" name="Oval 29">
            <a:extLst>
              <a:ext uri="{FF2B5EF4-FFF2-40B4-BE49-F238E27FC236}">
                <a16:creationId xmlns:a16="http://schemas.microsoft.com/office/drawing/2014/main" id="{9D2B7750-18F2-6641-BD32-ABF97D65D044}"/>
              </a:ext>
            </a:extLst>
          </p:cNvPr>
          <p:cNvSpPr>
            <a:spLocks noChangeArrowheads="1"/>
          </p:cNvSpPr>
          <p:nvPr/>
        </p:nvSpPr>
        <p:spPr bwMode="auto">
          <a:xfrm>
            <a:off x="1320800" y="2378075"/>
            <a:ext cx="117475" cy="127000"/>
          </a:xfrm>
          <a:prstGeom prst="ellipse">
            <a:avLst/>
          </a:prstGeom>
          <a:solidFill>
            <a:srgbClr val="E30D0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398" name="Rectangle 30">
            <a:extLst>
              <a:ext uri="{FF2B5EF4-FFF2-40B4-BE49-F238E27FC236}">
                <a16:creationId xmlns:a16="http://schemas.microsoft.com/office/drawing/2014/main" id="{5A26182F-F724-964C-AB50-D8E71A1B8349}"/>
              </a:ext>
            </a:extLst>
          </p:cNvPr>
          <p:cNvSpPr>
            <a:spLocks noChangeArrowheads="1"/>
          </p:cNvSpPr>
          <p:nvPr/>
        </p:nvSpPr>
        <p:spPr bwMode="auto">
          <a:xfrm>
            <a:off x="3303588" y="2435225"/>
            <a:ext cx="14938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evSend /</a:t>
            </a:r>
          </a:p>
          <a:p>
            <a:r>
              <a:rPr lang="en-US" altLang="en-US" sz="1400">
                <a:solidFill>
                  <a:schemeClr val="accent2"/>
                </a:solidFill>
                <a:latin typeface="Arial" panose="020B0604020202020204" pitchFamily="34" charset="0"/>
              </a:rPr>
              <a:t>transmitCount=0</a:t>
            </a:r>
          </a:p>
        </p:txBody>
      </p:sp>
      <p:sp>
        <p:nvSpPr>
          <p:cNvPr id="314399" name="Rectangle 31">
            <a:extLst>
              <a:ext uri="{FF2B5EF4-FFF2-40B4-BE49-F238E27FC236}">
                <a16:creationId xmlns:a16="http://schemas.microsoft.com/office/drawing/2014/main" id="{DE4D2731-6020-EE45-80E9-2E7E75B82259}"/>
              </a:ext>
            </a:extLst>
          </p:cNvPr>
          <p:cNvSpPr>
            <a:spLocks noChangeArrowheads="1"/>
          </p:cNvSpPr>
          <p:nvPr/>
        </p:nvSpPr>
        <p:spPr bwMode="auto">
          <a:xfrm>
            <a:off x="6251575" y="3630613"/>
            <a:ext cx="19478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tm(Wait Time) </a:t>
            </a:r>
          </a:p>
          <a:p>
            <a:r>
              <a:rPr lang="en-US" altLang="en-US" sz="1400">
                <a:solidFill>
                  <a:schemeClr val="accent2"/>
                </a:solidFill>
                <a:latin typeface="Arial" panose="020B0604020202020204" pitchFamily="34" charset="0"/>
              </a:rPr>
              <a:t>[transmitCount&lt;LIMIT]</a:t>
            </a:r>
          </a:p>
        </p:txBody>
      </p:sp>
      <p:sp>
        <p:nvSpPr>
          <p:cNvPr id="314400" name="Rectangle 32">
            <a:extLst>
              <a:ext uri="{FF2B5EF4-FFF2-40B4-BE49-F238E27FC236}">
                <a16:creationId xmlns:a16="http://schemas.microsoft.com/office/drawing/2014/main" id="{602BE9BB-EC27-7645-8A8D-783B65BCA593}"/>
              </a:ext>
            </a:extLst>
          </p:cNvPr>
          <p:cNvSpPr>
            <a:spLocks noChangeArrowheads="1"/>
          </p:cNvSpPr>
          <p:nvPr/>
        </p:nvSpPr>
        <p:spPr bwMode="auto">
          <a:xfrm>
            <a:off x="4052888" y="3556000"/>
            <a:ext cx="1498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evDoneSend /</a:t>
            </a:r>
          </a:p>
          <a:p>
            <a:r>
              <a:rPr lang="en-US" altLang="en-US" sz="1400">
                <a:solidFill>
                  <a:schemeClr val="accent2"/>
                </a:solidFill>
                <a:latin typeface="Arial" panose="020B0604020202020204" pitchFamily="34" charset="0"/>
              </a:rPr>
              <a:t>++transmitCount</a:t>
            </a:r>
          </a:p>
        </p:txBody>
      </p:sp>
      <p:sp>
        <p:nvSpPr>
          <p:cNvPr id="314401" name="Rectangle 33">
            <a:extLst>
              <a:ext uri="{FF2B5EF4-FFF2-40B4-BE49-F238E27FC236}">
                <a16:creationId xmlns:a16="http://schemas.microsoft.com/office/drawing/2014/main" id="{A3694F74-4E98-5B4C-A531-5447D94B55C9}"/>
              </a:ext>
            </a:extLst>
          </p:cNvPr>
          <p:cNvSpPr>
            <a:spLocks noChangeArrowheads="1"/>
          </p:cNvSpPr>
          <p:nvPr/>
        </p:nvSpPr>
        <p:spPr bwMode="auto">
          <a:xfrm>
            <a:off x="3219450" y="4360863"/>
            <a:ext cx="1360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evACK[isValid]</a:t>
            </a:r>
          </a:p>
        </p:txBody>
      </p:sp>
      <p:sp>
        <p:nvSpPr>
          <p:cNvPr id="314402" name="Rectangle 34">
            <a:extLst>
              <a:ext uri="{FF2B5EF4-FFF2-40B4-BE49-F238E27FC236}">
                <a16:creationId xmlns:a16="http://schemas.microsoft.com/office/drawing/2014/main" id="{5A76B5B7-822F-D54F-961F-E2C277330305}"/>
              </a:ext>
            </a:extLst>
          </p:cNvPr>
          <p:cNvSpPr>
            <a:spLocks noChangeArrowheads="1"/>
          </p:cNvSpPr>
          <p:nvPr/>
        </p:nvSpPr>
        <p:spPr bwMode="auto">
          <a:xfrm>
            <a:off x="1663700" y="4867275"/>
            <a:ext cx="21399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tm(Wait Time) </a:t>
            </a:r>
          </a:p>
          <a:p>
            <a:r>
              <a:rPr lang="en-US" altLang="en-US" sz="1400">
                <a:solidFill>
                  <a:schemeClr val="accent2"/>
                </a:solidFill>
                <a:latin typeface="Arial" panose="020B0604020202020204" pitchFamily="34" charset="0"/>
              </a:rPr>
              <a:t>Throw(“Unable to Send”)</a:t>
            </a:r>
          </a:p>
        </p:txBody>
      </p:sp>
      <p:sp>
        <p:nvSpPr>
          <p:cNvPr id="314404" name="Text Box 36">
            <a:extLst>
              <a:ext uri="{FF2B5EF4-FFF2-40B4-BE49-F238E27FC236}">
                <a16:creationId xmlns:a16="http://schemas.microsoft.com/office/drawing/2014/main" id="{EA172FE1-0764-4745-A52D-0C8DACF98C1C}"/>
              </a:ext>
            </a:extLst>
          </p:cNvPr>
          <p:cNvSpPr txBox="1">
            <a:spLocks noChangeArrowheads="1"/>
          </p:cNvSpPr>
          <p:nvPr/>
        </p:nvSpPr>
        <p:spPr bwMode="auto">
          <a:xfrm>
            <a:off x="4454525" y="5819775"/>
            <a:ext cx="4546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Protocol specifications inherited by each instance of Protocol Objects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4404"/>
                                        </p:tgtEl>
                                        <p:attrNameLst>
                                          <p:attrName>style.visibility</p:attrName>
                                        </p:attrNameLst>
                                      </p:cBhvr>
                                      <p:to>
                                        <p:strVal val="visible"/>
                                      </p:to>
                                    </p:set>
                                    <p:animEffect transition="in" filter="wipe(left)">
                                      <p:cBhvr>
                                        <p:cTn id="7" dur="500"/>
                                        <p:tgtEl>
                                          <p:spTgt spid="314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404" grpId="0"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693738" y="212725"/>
            <a:ext cx="7772400" cy="8540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0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400" dirty="0"/>
              <a:t>CCSDS / SC14 - RASDS update project</a:t>
            </a:r>
          </a:p>
        </p:txBody>
      </p:sp>
      <p:sp>
        <p:nvSpPr>
          <p:cNvPr id="17410" name="Text Box 2"/>
          <p:cNvSpPr txBox="1">
            <a:spLocks noChangeArrowheads="1"/>
          </p:cNvSpPr>
          <p:nvPr/>
        </p:nvSpPr>
        <p:spPr bwMode="auto">
          <a:xfrm>
            <a:off x="228600" y="838200"/>
            <a:ext cx="8686800" cy="5410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700"/>
              </a:spcBef>
              <a:buFont typeface="Arial" charset="0"/>
              <a:buChar char="•"/>
              <a:defRPr/>
            </a:pPr>
            <a:r>
              <a:rPr lang="en-US" dirty="0">
                <a:latin typeface="Arial" charset="0"/>
              </a:rPr>
              <a:t>Proposed RASDS update tasks</a:t>
            </a:r>
          </a:p>
          <a:p>
            <a:pPr lvl="1">
              <a:spcBef>
                <a:spcPts val="600"/>
              </a:spcBef>
              <a:buFont typeface="Arial" charset="0"/>
              <a:buChar char="–"/>
              <a:defRPr/>
            </a:pPr>
            <a:r>
              <a:rPr lang="en-US" sz="1800" dirty="0">
                <a:latin typeface="Arial" charset="0"/>
              </a:rPr>
              <a:t>Update RASDS, add new viewpoints</a:t>
            </a:r>
          </a:p>
          <a:p>
            <a:pPr lvl="2">
              <a:spcBef>
                <a:spcPts val="600"/>
              </a:spcBef>
              <a:buFont typeface="Arial" charset="0"/>
              <a:buChar char="–"/>
              <a:defRPr/>
            </a:pPr>
            <a:r>
              <a:rPr lang="en-US" sz="1600" dirty="0">
                <a:latin typeface="Arial" charset="0"/>
              </a:rPr>
              <a:t> Integrate ASL &amp; SCCS ADD approaches to refine framework</a:t>
            </a:r>
          </a:p>
          <a:p>
            <a:pPr lvl="2">
              <a:spcBef>
                <a:spcPts val="600"/>
              </a:spcBef>
              <a:buFont typeface="Arial" charset="0"/>
              <a:buChar char="–"/>
              <a:defRPr/>
            </a:pPr>
            <a:r>
              <a:rPr lang="en-US" sz="1600" dirty="0">
                <a:latin typeface="Arial" charset="0"/>
              </a:rPr>
              <a:t> Work in collaboration with TC20/SC14 SE team to extend framework</a:t>
            </a:r>
          </a:p>
          <a:p>
            <a:pPr lvl="2">
              <a:spcBef>
                <a:spcPts val="600"/>
              </a:spcBef>
              <a:buFont typeface="Arial" charset="0"/>
              <a:buChar char="–"/>
              <a:defRPr/>
            </a:pPr>
            <a:r>
              <a:rPr lang="en-US" sz="1600" dirty="0">
                <a:latin typeface="Arial" charset="0"/>
              </a:rPr>
              <a:t> Incorporate published diagrams from ASL and SCCS where appropriate</a:t>
            </a:r>
          </a:p>
          <a:p>
            <a:pPr lvl="2">
              <a:spcBef>
                <a:spcPts val="600"/>
              </a:spcBef>
              <a:buFont typeface="Arial" charset="0"/>
              <a:buChar char="–"/>
              <a:defRPr/>
            </a:pPr>
            <a:r>
              <a:rPr lang="en-US" sz="1600" dirty="0">
                <a:latin typeface="Arial" charset="0"/>
              </a:rPr>
              <a:t> Update security view sections, as needed</a:t>
            </a:r>
          </a:p>
          <a:p>
            <a:pPr lvl="2">
              <a:spcBef>
                <a:spcPts val="600"/>
              </a:spcBef>
              <a:buFont typeface="Arial" charset="0"/>
              <a:buChar char="–"/>
              <a:defRPr/>
            </a:pPr>
            <a:r>
              <a:rPr lang="en-US" sz="1600" dirty="0">
                <a:latin typeface="Arial" charset="0"/>
              </a:rPr>
              <a:t> </a:t>
            </a:r>
            <a:r>
              <a:rPr lang="en-US" sz="1600" dirty="0">
                <a:solidFill>
                  <a:srgbClr val="FF0000"/>
                </a:solidFill>
                <a:latin typeface="Arial" charset="0"/>
              </a:rPr>
              <a:t>=&gt; Is a new Engineering / Process Viewpoint needed to deal with SC14 V&amp;V and process considerations?  </a:t>
            </a:r>
            <a:r>
              <a:rPr lang="en-US" sz="1600" u="sng" dirty="0">
                <a:solidFill>
                  <a:srgbClr val="FF0000"/>
                </a:solidFill>
                <a:latin typeface="Arial" charset="0"/>
              </a:rPr>
              <a:t>No, leave for ISO 15288 and agency </a:t>
            </a:r>
            <a:r>
              <a:rPr lang="en-US" sz="1600" u="sng" dirty="0" err="1">
                <a:solidFill>
                  <a:srgbClr val="FF0000"/>
                </a:solidFill>
                <a:latin typeface="Arial" charset="0"/>
              </a:rPr>
              <a:t>stds</a:t>
            </a:r>
            <a:r>
              <a:rPr lang="en-US" sz="1600" u="sng" dirty="0">
                <a:solidFill>
                  <a:srgbClr val="FF0000"/>
                </a:solidFill>
                <a:latin typeface="Arial" charset="0"/>
              </a:rPr>
              <a:t>.</a:t>
            </a:r>
          </a:p>
          <a:p>
            <a:pPr lvl="1">
              <a:spcBef>
                <a:spcPts val="600"/>
              </a:spcBef>
              <a:buFont typeface="Arial" charset="0"/>
              <a:buChar char="–"/>
              <a:defRPr/>
            </a:pPr>
            <a:r>
              <a:rPr lang="en-US" sz="1800" dirty="0">
                <a:latin typeface="Arial" charset="0"/>
              </a:rPr>
              <a:t>Add annex with MBSE / SysML representations</a:t>
            </a:r>
          </a:p>
          <a:p>
            <a:pPr lvl="2">
              <a:spcBef>
                <a:spcPts val="600"/>
              </a:spcBef>
              <a:buFont typeface="Arial" charset="0"/>
              <a:buChar char="–"/>
              <a:defRPr/>
            </a:pPr>
            <a:r>
              <a:rPr lang="en-US" sz="1800" dirty="0">
                <a:latin typeface="Arial" charset="0"/>
              </a:rPr>
              <a:t> </a:t>
            </a:r>
            <a:r>
              <a:rPr lang="en-US" sz="1600" dirty="0">
                <a:latin typeface="Arial" charset="0"/>
              </a:rPr>
              <a:t>May use SysML representations or just adopt a uniform set of OWL / ontology diagrams documenting the concepts for each viewpoint</a:t>
            </a:r>
          </a:p>
          <a:p>
            <a:pPr lvl="2">
              <a:spcBef>
                <a:spcPts val="600"/>
              </a:spcBef>
              <a:buFont typeface="Arial" charset="0"/>
              <a:buChar char="–"/>
              <a:defRPr/>
            </a:pPr>
            <a:r>
              <a:rPr lang="en-US" sz="1600" dirty="0">
                <a:latin typeface="Arial" charset="0"/>
              </a:rPr>
              <a:t> The methodology is the same for either approach, but the representation differs</a:t>
            </a:r>
          </a:p>
          <a:p>
            <a:pPr lvl="2">
              <a:spcBef>
                <a:spcPts val="600"/>
              </a:spcBef>
              <a:buFont typeface="Arial" charset="0"/>
              <a:buChar char="–"/>
              <a:defRPr/>
            </a:pPr>
            <a:r>
              <a:rPr lang="en-US" sz="1600" dirty="0">
                <a:latin typeface="Arial" charset="0"/>
              </a:rPr>
              <a:t> Incorporate representation &amp; figures from published MBSE papers</a:t>
            </a:r>
            <a:endParaRPr lang="en-US" sz="1800" dirty="0">
              <a:latin typeface="Arial" charset="0"/>
            </a:endParaRPr>
          </a:p>
          <a:p>
            <a:pPr lvl="1">
              <a:spcBef>
                <a:spcPts val="600"/>
              </a:spcBef>
              <a:buFont typeface="Arial" charset="0"/>
              <a:buChar char="–"/>
              <a:defRPr/>
            </a:pPr>
            <a:r>
              <a:rPr lang="en-US" sz="1800" dirty="0">
                <a:latin typeface="Arial" charset="0"/>
              </a:rPr>
              <a:t>With TC20/SC14 refine and extend existing CCSDS Glossary </a:t>
            </a:r>
          </a:p>
          <a:p>
            <a:pPr lvl="2">
              <a:spcBef>
                <a:spcPts val="600"/>
              </a:spcBef>
              <a:buFont typeface="Arial" charset="0"/>
              <a:buChar char="–"/>
              <a:defRPr/>
            </a:pPr>
            <a:r>
              <a:rPr lang="en-US" sz="1600" dirty="0">
                <a:latin typeface="Arial" charset="0"/>
              </a:rPr>
              <a:t> Leverage SANA on-line repository for human and machine access</a:t>
            </a:r>
          </a:p>
          <a:p>
            <a:pPr lvl="2">
              <a:spcBef>
                <a:spcPts val="600"/>
              </a:spcBef>
              <a:buFont typeface="Arial" charset="0"/>
              <a:buChar char="–"/>
              <a:defRPr/>
            </a:pPr>
            <a:r>
              <a:rPr lang="en-US" sz="1600" dirty="0">
                <a:latin typeface="Arial" charset="0"/>
              </a:rPr>
              <a:t> Add SC14 specific terms where required</a:t>
            </a:r>
          </a:p>
          <a:p>
            <a:pPr lvl="2">
              <a:spcBef>
                <a:spcPts val="600"/>
              </a:spcBef>
              <a:buFont typeface="Arial" charset="0"/>
              <a:buChar char="–"/>
              <a:defRPr/>
            </a:pPr>
            <a:r>
              <a:rPr lang="en-US" sz="1600" dirty="0">
                <a:latin typeface="Arial" charset="0"/>
              </a:rPr>
              <a:t> ECSS interests may also be considered</a:t>
            </a:r>
          </a:p>
          <a:p>
            <a:pPr lvl="2">
              <a:spcBef>
                <a:spcPts val="500"/>
              </a:spcBef>
              <a:defRPr/>
            </a:pPr>
            <a:endParaRPr lang="en-US" sz="1600" dirty="0">
              <a:latin typeface="Arial" charset="0"/>
            </a:endParaRPr>
          </a:p>
        </p:txBody>
      </p:sp>
      <p:sp>
        <p:nvSpPr>
          <p:cNvPr id="2" name="Date Placeholder 1">
            <a:extLst>
              <a:ext uri="{FF2B5EF4-FFF2-40B4-BE49-F238E27FC236}">
                <a16:creationId xmlns:a16="http://schemas.microsoft.com/office/drawing/2014/main" id="{5CD2387B-654C-F045-B3BA-58EE86A0A558}"/>
              </a:ext>
            </a:extLst>
          </p:cNvPr>
          <p:cNvSpPr>
            <a:spLocks noGrp="1"/>
          </p:cNvSpPr>
          <p:nvPr>
            <p:ph type="dt" sz="half" idx="2"/>
          </p:nvPr>
        </p:nvSpPr>
        <p:spPr/>
        <p:txBody>
          <a:bodyPr/>
          <a:lstStyle/>
          <a:p>
            <a:r>
              <a:rPr lang="en-US"/>
              <a:t>20 Mar 2023</a:t>
            </a:r>
            <a:endParaRPr lang="en-US" dirty="0"/>
          </a:p>
        </p:txBody>
      </p:sp>
    </p:spTree>
    <p:extLst>
      <p:ext uri="{BB962C8B-B14F-4D97-AF65-F5344CB8AC3E}">
        <p14:creationId xmlns:p14="http://schemas.microsoft.com/office/powerpoint/2010/main" val="38455296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E55D60-038E-0E4C-8F3D-DD008FCB5F48}"/>
              </a:ext>
            </a:extLst>
          </p:cNvPr>
          <p:cNvSpPr>
            <a:spLocks noGrp="1"/>
          </p:cNvSpPr>
          <p:nvPr>
            <p:ph type="ctrTitle"/>
          </p:nvPr>
        </p:nvSpPr>
        <p:spPr/>
        <p:txBody>
          <a:bodyPr/>
          <a:lstStyle/>
          <a:p>
            <a:r>
              <a:rPr lang="en-US" sz="6000" dirty="0"/>
              <a:t>BACKUP</a:t>
            </a:r>
          </a:p>
        </p:txBody>
      </p:sp>
      <p:sp>
        <p:nvSpPr>
          <p:cNvPr id="4" name="Subtitle 3">
            <a:extLst>
              <a:ext uri="{FF2B5EF4-FFF2-40B4-BE49-F238E27FC236}">
                <a16:creationId xmlns:a16="http://schemas.microsoft.com/office/drawing/2014/main" id="{A59B0ED3-EEB5-7E4B-9FA2-57428C083F2C}"/>
              </a:ext>
            </a:extLst>
          </p:cNvPr>
          <p:cNvSpPr>
            <a:spLocks noGrp="1"/>
          </p:cNvSpPr>
          <p:nvPr>
            <p:ph type="subTitle" idx="1"/>
          </p:nvPr>
        </p:nvSpPr>
        <p:spPr/>
        <p:txBody>
          <a:bodyPr/>
          <a:lstStyle/>
          <a:p>
            <a:endParaRPr lang="en-US"/>
          </a:p>
        </p:txBody>
      </p:sp>
      <p:sp>
        <p:nvSpPr>
          <p:cNvPr id="2" name="Date Placeholder 1">
            <a:extLst>
              <a:ext uri="{FF2B5EF4-FFF2-40B4-BE49-F238E27FC236}">
                <a16:creationId xmlns:a16="http://schemas.microsoft.com/office/drawing/2014/main" id="{C9190C13-FB24-A844-8170-F1ADD3C08D34}"/>
              </a:ext>
            </a:extLst>
          </p:cNvPr>
          <p:cNvSpPr>
            <a:spLocks noGrp="1"/>
          </p:cNvSpPr>
          <p:nvPr>
            <p:ph type="dt" sz="half" idx="10"/>
          </p:nvPr>
        </p:nvSpPr>
        <p:spPr/>
        <p:txBody>
          <a:bodyPr/>
          <a:lstStyle/>
          <a:p>
            <a:r>
              <a:rPr lang="en-US"/>
              <a:t>20 Mar 2023</a:t>
            </a:r>
            <a:endParaRPr lang="en-US" dirty="0"/>
          </a:p>
        </p:txBody>
      </p:sp>
    </p:spTree>
    <p:extLst>
      <p:ext uri="{BB962C8B-B14F-4D97-AF65-F5344CB8AC3E}">
        <p14:creationId xmlns:p14="http://schemas.microsoft.com/office/powerpoint/2010/main" val="10102195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355C236-C325-214E-8562-DBF78B28D26A}"/>
              </a:ext>
            </a:extLst>
          </p:cNvPr>
          <p:cNvSpPr>
            <a:spLocks noGrp="1" noChangeArrowheads="1"/>
          </p:cNvSpPr>
          <p:nvPr>
            <p:ph type="title"/>
          </p:nvPr>
        </p:nvSpPr>
        <p:spPr>
          <a:xfrm>
            <a:off x="685800" y="-34924"/>
            <a:ext cx="7232648" cy="1254124"/>
          </a:xfrm>
        </p:spPr>
        <p:txBody>
          <a:bodyPr vert="horz"/>
          <a:lstStyle/>
          <a:p>
            <a:r>
              <a:rPr lang="en-US" altLang="en-US" dirty="0">
                <a:solidFill>
                  <a:srgbClr val="0099A6"/>
                </a:solidFill>
              </a:rPr>
              <a:t>Original RASDS</a:t>
            </a:r>
            <a:br>
              <a:rPr lang="en-US" altLang="en-US" dirty="0">
                <a:solidFill>
                  <a:srgbClr val="0099A6"/>
                </a:solidFill>
              </a:rPr>
            </a:br>
            <a:r>
              <a:rPr lang="en-US" altLang="en-US" dirty="0">
                <a:solidFill>
                  <a:srgbClr val="0099A6"/>
                </a:solidFill>
              </a:rPr>
              <a:t>Top Level Object Ontology</a:t>
            </a:r>
            <a:br>
              <a:rPr lang="en-US" altLang="en-US" dirty="0">
                <a:solidFill>
                  <a:srgbClr val="0099A6"/>
                </a:solidFill>
              </a:rPr>
            </a:br>
            <a:endParaRPr lang="en-US" altLang="en-US" dirty="0">
              <a:solidFill>
                <a:srgbClr val="0099A6"/>
              </a:solidFill>
            </a:endParaRPr>
          </a:p>
        </p:txBody>
      </p:sp>
      <p:sp>
        <p:nvSpPr>
          <p:cNvPr id="3075" name="Rectangle 3">
            <a:extLst>
              <a:ext uri="{FF2B5EF4-FFF2-40B4-BE49-F238E27FC236}">
                <a16:creationId xmlns:a16="http://schemas.microsoft.com/office/drawing/2014/main" id="{29273D62-BA20-8D43-8FBD-4E1C2BA819E2}"/>
              </a:ext>
            </a:extLst>
          </p:cNvPr>
          <p:cNvSpPr>
            <a:spLocks noChangeArrowheads="1"/>
          </p:cNvSpPr>
          <p:nvPr/>
        </p:nvSpPr>
        <p:spPr bwMode="auto">
          <a:xfrm>
            <a:off x="1295400" y="2895600"/>
            <a:ext cx="1371600" cy="457200"/>
          </a:xfrm>
          <a:prstGeom prst="rect">
            <a:avLst/>
          </a:prstGeom>
          <a:solidFill>
            <a:srgbClr val="CC0E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Function</a:t>
            </a:r>
          </a:p>
        </p:txBody>
      </p:sp>
      <p:cxnSp>
        <p:nvCxnSpPr>
          <p:cNvPr id="3076" name="AutoShape 4">
            <a:extLst>
              <a:ext uri="{FF2B5EF4-FFF2-40B4-BE49-F238E27FC236}">
                <a16:creationId xmlns:a16="http://schemas.microsoft.com/office/drawing/2014/main" id="{6DADE0E2-C239-3F4B-8C87-0A2992EB3115}"/>
              </a:ext>
            </a:extLst>
          </p:cNvPr>
          <p:cNvCxnSpPr>
            <a:cxnSpLocks noChangeShapeType="1"/>
            <a:stCxn id="3075" idx="3"/>
            <a:endCxn id="3075" idx="0"/>
          </p:cNvCxnSpPr>
          <p:nvPr/>
        </p:nvCxnSpPr>
        <p:spPr bwMode="auto">
          <a:xfrm flipH="1" flipV="1">
            <a:off x="1981200" y="2895600"/>
            <a:ext cx="685800" cy="228600"/>
          </a:xfrm>
          <a:prstGeom prst="bentConnector4">
            <a:avLst>
              <a:gd name="adj1" fmla="val -33333"/>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77" name="Rectangle 5">
            <a:extLst>
              <a:ext uri="{FF2B5EF4-FFF2-40B4-BE49-F238E27FC236}">
                <a16:creationId xmlns:a16="http://schemas.microsoft.com/office/drawing/2014/main" id="{2C707252-70FF-534E-A072-C4A17133618D}"/>
              </a:ext>
            </a:extLst>
          </p:cNvPr>
          <p:cNvSpPr>
            <a:spLocks noChangeArrowheads="1"/>
          </p:cNvSpPr>
          <p:nvPr/>
        </p:nvSpPr>
        <p:spPr bwMode="auto">
          <a:xfrm>
            <a:off x="1295400" y="35814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Behavior</a:t>
            </a:r>
          </a:p>
        </p:txBody>
      </p:sp>
      <p:sp>
        <p:nvSpPr>
          <p:cNvPr id="3078" name="Rectangle 6">
            <a:extLst>
              <a:ext uri="{FF2B5EF4-FFF2-40B4-BE49-F238E27FC236}">
                <a16:creationId xmlns:a16="http://schemas.microsoft.com/office/drawing/2014/main" id="{28A22B49-AF5B-0C40-9526-D22F3B445B73}"/>
              </a:ext>
            </a:extLst>
          </p:cNvPr>
          <p:cNvSpPr>
            <a:spLocks noChangeArrowheads="1"/>
          </p:cNvSpPr>
          <p:nvPr/>
        </p:nvSpPr>
        <p:spPr bwMode="auto">
          <a:xfrm>
            <a:off x="1295400" y="38100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Interfaces</a:t>
            </a:r>
          </a:p>
        </p:txBody>
      </p:sp>
      <p:sp>
        <p:nvSpPr>
          <p:cNvPr id="3079" name="Rectangle 7">
            <a:extLst>
              <a:ext uri="{FF2B5EF4-FFF2-40B4-BE49-F238E27FC236}">
                <a16:creationId xmlns:a16="http://schemas.microsoft.com/office/drawing/2014/main" id="{9BCEE73D-5588-334B-815C-E299D96E2904}"/>
              </a:ext>
            </a:extLst>
          </p:cNvPr>
          <p:cNvSpPr>
            <a:spLocks noChangeArrowheads="1"/>
          </p:cNvSpPr>
          <p:nvPr/>
        </p:nvSpPr>
        <p:spPr bwMode="auto">
          <a:xfrm>
            <a:off x="1295400" y="40386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Constraints</a:t>
            </a:r>
          </a:p>
        </p:txBody>
      </p:sp>
      <p:sp>
        <p:nvSpPr>
          <p:cNvPr id="3080" name="Rectangle 8">
            <a:extLst>
              <a:ext uri="{FF2B5EF4-FFF2-40B4-BE49-F238E27FC236}">
                <a16:creationId xmlns:a16="http://schemas.microsoft.com/office/drawing/2014/main" id="{DAB38622-D61F-9D49-AED4-FCCFC82B3E34}"/>
              </a:ext>
            </a:extLst>
          </p:cNvPr>
          <p:cNvSpPr>
            <a:spLocks noChangeArrowheads="1"/>
          </p:cNvSpPr>
          <p:nvPr/>
        </p:nvSpPr>
        <p:spPr bwMode="auto">
          <a:xfrm>
            <a:off x="1295400" y="33528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Logical structure</a:t>
            </a:r>
          </a:p>
        </p:txBody>
      </p:sp>
      <p:sp>
        <p:nvSpPr>
          <p:cNvPr id="3081" name="Rectangle 9">
            <a:extLst>
              <a:ext uri="{FF2B5EF4-FFF2-40B4-BE49-F238E27FC236}">
                <a16:creationId xmlns:a16="http://schemas.microsoft.com/office/drawing/2014/main" id="{5CC97385-5D98-794A-B9B7-9A59B55505BA}"/>
              </a:ext>
            </a:extLst>
          </p:cNvPr>
          <p:cNvSpPr>
            <a:spLocks noChangeArrowheads="1"/>
          </p:cNvSpPr>
          <p:nvPr/>
        </p:nvSpPr>
        <p:spPr bwMode="auto">
          <a:xfrm>
            <a:off x="5867400" y="5638800"/>
            <a:ext cx="1219200" cy="457200"/>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Connector</a:t>
            </a:r>
          </a:p>
        </p:txBody>
      </p:sp>
      <p:sp>
        <p:nvSpPr>
          <p:cNvPr id="3082" name="Rectangle 10">
            <a:extLst>
              <a:ext uri="{FF2B5EF4-FFF2-40B4-BE49-F238E27FC236}">
                <a16:creationId xmlns:a16="http://schemas.microsoft.com/office/drawing/2014/main" id="{9F48BCD1-D91F-D343-A75E-AF651518B9F9}"/>
              </a:ext>
            </a:extLst>
          </p:cNvPr>
          <p:cNvSpPr>
            <a:spLocks noChangeArrowheads="1"/>
          </p:cNvSpPr>
          <p:nvPr/>
        </p:nvSpPr>
        <p:spPr bwMode="auto">
          <a:xfrm>
            <a:off x="5867400" y="60960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Type</a:t>
            </a:r>
          </a:p>
        </p:txBody>
      </p:sp>
      <p:sp>
        <p:nvSpPr>
          <p:cNvPr id="3083" name="Rectangle 11">
            <a:extLst>
              <a:ext uri="{FF2B5EF4-FFF2-40B4-BE49-F238E27FC236}">
                <a16:creationId xmlns:a16="http://schemas.microsoft.com/office/drawing/2014/main" id="{959FF7B7-6D50-1C4F-A631-F68B04A74B52}"/>
              </a:ext>
            </a:extLst>
          </p:cNvPr>
          <p:cNvSpPr>
            <a:spLocks noChangeArrowheads="1"/>
          </p:cNvSpPr>
          <p:nvPr/>
        </p:nvSpPr>
        <p:spPr bwMode="auto">
          <a:xfrm>
            <a:off x="5867400" y="63246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sp>
        <p:nvSpPr>
          <p:cNvPr id="3084" name="Rectangle 12">
            <a:extLst>
              <a:ext uri="{FF2B5EF4-FFF2-40B4-BE49-F238E27FC236}">
                <a16:creationId xmlns:a16="http://schemas.microsoft.com/office/drawing/2014/main" id="{27C0CBF3-2BCF-8242-8A83-9669AB93345C}"/>
              </a:ext>
            </a:extLst>
          </p:cNvPr>
          <p:cNvSpPr>
            <a:spLocks noChangeArrowheads="1"/>
          </p:cNvSpPr>
          <p:nvPr/>
        </p:nvSpPr>
        <p:spPr bwMode="auto">
          <a:xfrm>
            <a:off x="1600200" y="5105400"/>
            <a:ext cx="1524000" cy="533400"/>
          </a:xfrm>
          <a:prstGeom prst="rect">
            <a:avLst/>
          </a:prstGeom>
          <a:solidFill>
            <a:srgbClr val="CCC30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Communication</a:t>
            </a:r>
            <a:endParaRPr lang="en-US" sz="1400">
              <a:latin typeface="Helvetica" charset="0"/>
              <a:ea typeface="ＭＳ Ｐゴシック" charset="0"/>
            </a:endParaRPr>
          </a:p>
        </p:txBody>
      </p:sp>
      <p:sp>
        <p:nvSpPr>
          <p:cNvPr id="3085" name="Rectangle 13">
            <a:extLst>
              <a:ext uri="{FF2B5EF4-FFF2-40B4-BE49-F238E27FC236}">
                <a16:creationId xmlns:a16="http://schemas.microsoft.com/office/drawing/2014/main" id="{B1522F21-C50D-BE42-8066-3E177BB4E15B}"/>
              </a:ext>
            </a:extLst>
          </p:cNvPr>
          <p:cNvSpPr>
            <a:spLocks noChangeArrowheads="1"/>
          </p:cNvSpPr>
          <p:nvPr/>
        </p:nvSpPr>
        <p:spPr bwMode="auto">
          <a:xfrm>
            <a:off x="1600200" y="5638800"/>
            <a:ext cx="15240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Protocol stack</a:t>
            </a:r>
          </a:p>
        </p:txBody>
      </p:sp>
      <p:sp>
        <p:nvSpPr>
          <p:cNvPr id="3086" name="Rectangle 14">
            <a:extLst>
              <a:ext uri="{FF2B5EF4-FFF2-40B4-BE49-F238E27FC236}">
                <a16:creationId xmlns:a16="http://schemas.microsoft.com/office/drawing/2014/main" id="{F3EE2F1C-0088-9D45-9933-C164BCE719FC}"/>
              </a:ext>
            </a:extLst>
          </p:cNvPr>
          <p:cNvSpPr>
            <a:spLocks noChangeArrowheads="1"/>
          </p:cNvSpPr>
          <p:nvPr/>
        </p:nvSpPr>
        <p:spPr bwMode="auto">
          <a:xfrm>
            <a:off x="1600200" y="5867400"/>
            <a:ext cx="15240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Standards</a:t>
            </a:r>
          </a:p>
        </p:txBody>
      </p:sp>
      <p:cxnSp>
        <p:nvCxnSpPr>
          <p:cNvPr id="3087" name="AutoShape 15">
            <a:extLst>
              <a:ext uri="{FF2B5EF4-FFF2-40B4-BE49-F238E27FC236}">
                <a16:creationId xmlns:a16="http://schemas.microsoft.com/office/drawing/2014/main" id="{7816692A-3A25-7341-8AD4-65FD598807DC}"/>
              </a:ext>
            </a:extLst>
          </p:cNvPr>
          <p:cNvCxnSpPr>
            <a:cxnSpLocks noChangeShapeType="1"/>
            <a:stCxn id="3088" idx="3"/>
            <a:endCxn id="3088" idx="0"/>
          </p:cNvCxnSpPr>
          <p:nvPr/>
        </p:nvCxnSpPr>
        <p:spPr bwMode="auto">
          <a:xfrm flipH="1" flipV="1">
            <a:off x="4114800" y="1066800"/>
            <a:ext cx="609600" cy="228600"/>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88" name="Rectangle 16">
            <a:extLst>
              <a:ext uri="{FF2B5EF4-FFF2-40B4-BE49-F238E27FC236}">
                <a16:creationId xmlns:a16="http://schemas.microsoft.com/office/drawing/2014/main" id="{2BFD9055-C92C-3A49-85BA-64BC10E0107E}"/>
              </a:ext>
            </a:extLst>
          </p:cNvPr>
          <p:cNvSpPr>
            <a:spLocks noChangeArrowheads="1"/>
          </p:cNvSpPr>
          <p:nvPr/>
        </p:nvSpPr>
        <p:spPr bwMode="auto">
          <a:xfrm>
            <a:off x="3505200" y="1066800"/>
            <a:ext cx="1219200" cy="457200"/>
          </a:xfrm>
          <a:prstGeom prst="rect">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dirty="0">
                <a:highlight>
                  <a:srgbClr val="00FF00"/>
                </a:highlight>
                <a:latin typeface="Helvetica" charset="0"/>
                <a:ea typeface="ＭＳ Ｐゴシック" charset="0"/>
              </a:rPr>
              <a:t>Organization</a:t>
            </a:r>
          </a:p>
        </p:txBody>
      </p:sp>
      <p:sp>
        <p:nvSpPr>
          <p:cNvPr id="3089" name="Rectangle 17">
            <a:extLst>
              <a:ext uri="{FF2B5EF4-FFF2-40B4-BE49-F238E27FC236}">
                <a16:creationId xmlns:a16="http://schemas.microsoft.com/office/drawing/2014/main" id="{64599D5F-82AA-964A-9F46-346AD6EAFF2A}"/>
              </a:ext>
            </a:extLst>
          </p:cNvPr>
          <p:cNvSpPr>
            <a:spLocks noChangeArrowheads="1"/>
          </p:cNvSpPr>
          <p:nvPr/>
        </p:nvSpPr>
        <p:spPr bwMode="auto">
          <a:xfrm>
            <a:off x="3505200" y="17526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Requirements</a:t>
            </a:r>
          </a:p>
        </p:txBody>
      </p:sp>
      <p:sp>
        <p:nvSpPr>
          <p:cNvPr id="3090" name="Rectangle 18">
            <a:extLst>
              <a:ext uri="{FF2B5EF4-FFF2-40B4-BE49-F238E27FC236}">
                <a16:creationId xmlns:a16="http://schemas.microsoft.com/office/drawing/2014/main" id="{D6C0F7AD-C415-C04B-8722-3D808A9C9C8C}"/>
              </a:ext>
            </a:extLst>
          </p:cNvPr>
          <p:cNvSpPr>
            <a:spLocks noChangeArrowheads="1"/>
          </p:cNvSpPr>
          <p:nvPr/>
        </p:nvSpPr>
        <p:spPr bwMode="auto">
          <a:xfrm>
            <a:off x="3505200" y="19812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Objectives</a:t>
            </a:r>
          </a:p>
        </p:txBody>
      </p:sp>
      <p:sp>
        <p:nvSpPr>
          <p:cNvPr id="3091" name="Rectangle 19">
            <a:extLst>
              <a:ext uri="{FF2B5EF4-FFF2-40B4-BE49-F238E27FC236}">
                <a16:creationId xmlns:a16="http://schemas.microsoft.com/office/drawing/2014/main" id="{7C640ABE-5ABD-AE49-9169-8B01F976D5B2}"/>
              </a:ext>
            </a:extLst>
          </p:cNvPr>
          <p:cNvSpPr>
            <a:spLocks noChangeArrowheads="1"/>
          </p:cNvSpPr>
          <p:nvPr/>
        </p:nvSpPr>
        <p:spPr bwMode="auto">
          <a:xfrm>
            <a:off x="3505200" y="22098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Goals</a:t>
            </a:r>
          </a:p>
        </p:txBody>
      </p:sp>
      <p:sp>
        <p:nvSpPr>
          <p:cNvPr id="3092" name="Rectangle 20">
            <a:extLst>
              <a:ext uri="{FF2B5EF4-FFF2-40B4-BE49-F238E27FC236}">
                <a16:creationId xmlns:a16="http://schemas.microsoft.com/office/drawing/2014/main" id="{3CF02F0A-CC6D-DE4E-AEB1-79925FB47058}"/>
              </a:ext>
            </a:extLst>
          </p:cNvPr>
          <p:cNvSpPr>
            <a:spLocks noChangeArrowheads="1"/>
          </p:cNvSpPr>
          <p:nvPr/>
        </p:nvSpPr>
        <p:spPr bwMode="auto">
          <a:xfrm>
            <a:off x="3505200" y="24384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Scenarios</a:t>
            </a:r>
          </a:p>
        </p:txBody>
      </p:sp>
      <p:sp>
        <p:nvSpPr>
          <p:cNvPr id="3093" name="Rectangle 21">
            <a:extLst>
              <a:ext uri="{FF2B5EF4-FFF2-40B4-BE49-F238E27FC236}">
                <a16:creationId xmlns:a16="http://schemas.microsoft.com/office/drawing/2014/main" id="{94D3C20E-CE81-5E4C-AA70-C5B1C4D6765C}"/>
              </a:ext>
            </a:extLst>
          </p:cNvPr>
          <p:cNvSpPr>
            <a:spLocks noChangeArrowheads="1"/>
          </p:cNvSpPr>
          <p:nvPr/>
        </p:nvSpPr>
        <p:spPr bwMode="auto">
          <a:xfrm>
            <a:off x="3505200" y="15240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Mission</a:t>
            </a:r>
          </a:p>
        </p:txBody>
      </p:sp>
      <p:cxnSp>
        <p:nvCxnSpPr>
          <p:cNvPr id="3094" name="AutoShape 22">
            <a:extLst>
              <a:ext uri="{FF2B5EF4-FFF2-40B4-BE49-F238E27FC236}">
                <a16:creationId xmlns:a16="http://schemas.microsoft.com/office/drawing/2014/main" id="{734F0C61-F203-6843-A1F8-EF950E4579AE}"/>
              </a:ext>
            </a:extLst>
          </p:cNvPr>
          <p:cNvCxnSpPr>
            <a:cxnSpLocks noChangeShapeType="1"/>
            <a:stCxn id="3089" idx="1"/>
            <a:endCxn id="3075" idx="0"/>
          </p:cNvCxnSpPr>
          <p:nvPr/>
        </p:nvCxnSpPr>
        <p:spPr bwMode="auto">
          <a:xfrm rot="10800000" flipV="1">
            <a:off x="1981200" y="1866900"/>
            <a:ext cx="1524000" cy="1028700"/>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95" name="Rectangle 23">
            <a:extLst>
              <a:ext uri="{FF2B5EF4-FFF2-40B4-BE49-F238E27FC236}">
                <a16:creationId xmlns:a16="http://schemas.microsoft.com/office/drawing/2014/main" id="{2FB7F1DC-A9A3-6543-9E7A-4EBD6510BC6D}"/>
              </a:ext>
            </a:extLst>
          </p:cNvPr>
          <p:cNvSpPr>
            <a:spLocks noChangeArrowheads="1"/>
          </p:cNvSpPr>
          <p:nvPr/>
        </p:nvSpPr>
        <p:spPr bwMode="auto">
          <a:xfrm>
            <a:off x="2286000" y="2057400"/>
            <a:ext cx="6413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FulfilledBy</a:t>
            </a:r>
          </a:p>
        </p:txBody>
      </p:sp>
      <p:sp>
        <p:nvSpPr>
          <p:cNvPr id="3096" name="Rectangle 24">
            <a:extLst>
              <a:ext uri="{FF2B5EF4-FFF2-40B4-BE49-F238E27FC236}">
                <a16:creationId xmlns:a16="http://schemas.microsoft.com/office/drawing/2014/main" id="{B23EF4A7-452E-1D46-9C65-1EC0D4A1E4FD}"/>
              </a:ext>
            </a:extLst>
          </p:cNvPr>
          <p:cNvSpPr>
            <a:spLocks noChangeArrowheads="1"/>
          </p:cNvSpPr>
          <p:nvPr/>
        </p:nvSpPr>
        <p:spPr bwMode="auto">
          <a:xfrm>
            <a:off x="2895600" y="2590800"/>
            <a:ext cx="4762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Fulfills</a:t>
            </a:r>
          </a:p>
        </p:txBody>
      </p:sp>
      <p:cxnSp>
        <p:nvCxnSpPr>
          <p:cNvPr id="3097" name="AutoShape 25">
            <a:extLst>
              <a:ext uri="{FF2B5EF4-FFF2-40B4-BE49-F238E27FC236}">
                <a16:creationId xmlns:a16="http://schemas.microsoft.com/office/drawing/2014/main" id="{6AF610FF-D9ED-734C-9F2B-FABD1A33B701}"/>
              </a:ext>
            </a:extLst>
          </p:cNvPr>
          <p:cNvCxnSpPr>
            <a:cxnSpLocks noChangeShapeType="1"/>
            <a:stCxn id="3077" idx="3"/>
            <a:endCxn id="3127" idx="0"/>
          </p:cNvCxnSpPr>
          <p:nvPr/>
        </p:nvCxnSpPr>
        <p:spPr bwMode="auto">
          <a:xfrm>
            <a:off x="2667000" y="3695700"/>
            <a:ext cx="2057400" cy="495300"/>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98" name="Rectangle 26">
            <a:extLst>
              <a:ext uri="{FF2B5EF4-FFF2-40B4-BE49-F238E27FC236}">
                <a16:creationId xmlns:a16="http://schemas.microsoft.com/office/drawing/2014/main" id="{3B0E92C9-22DE-8D44-9EA6-3AF0280B5AD1}"/>
              </a:ext>
            </a:extLst>
          </p:cNvPr>
          <p:cNvSpPr>
            <a:spLocks noChangeArrowheads="1"/>
          </p:cNvSpPr>
          <p:nvPr/>
        </p:nvSpPr>
        <p:spPr bwMode="auto">
          <a:xfrm>
            <a:off x="3276600" y="3733800"/>
            <a:ext cx="7683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IsAllocatedTo</a:t>
            </a:r>
          </a:p>
        </p:txBody>
      </p:sp>
      <p:sp>
        <p:nvSpPr>
          <p:cNvPr id="3099" name="Rectangle 27">
            <a:extLst>
              <a:ext uri="{FF2B5EF4-FFF2-40B4-BE49-F238E27FC236}">
                <a16:creationId xmlns:a16="http://schemas.microsoft.com/office/drawing/2014/main" id="{C80C69A5-9F93-514C-B290-BEFE473A3365}"/>
              </a:ext>
            </a:extLst>
          </p:cNvPr>
          <p:cNvSpPr>
            <a:spLocks noChangeArrowheads="1"/>
          </p:cNvSpPr>
          <p:nvPr/>
        </p:nvSpPr>
        <p:spPr bwMode="auto">
          <a:xfrm>
            <a:off x="2133600" y="2449513"/>
            <a:ext cx="75565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ComposedOf</a:t>
            </a:r>
          </a:p>
        </p:txBody>
      </p:sp>
      <p:sp>
        <p:nvSpPr>
          <p:cNvPr id="3100" name="Rectangle 28">
            <a:extLst>
              <a:ext uri="{FF2B5EF4-FFF2-40B4-BE49-F238E27FC236}">
                <a16:creationId xmlns:a16="http://schemas.microsoft.com/office/drawing/2014/main" id="{55D09621-0D2B-2545-A1A7-9CF07BEF8118}"/>
              </a:ext>
            </a:extLst>
          </p:cNvPr>
          <p:cNvSpPr>
            <a:spLocks noChangeArrowheads="1"/>
          </p:cNvSpPr>
          <p:nvPr/>
        </p:nvSpPr>
        <p:spPr bwMode="auto">
          <a:xfrm>
            <a:off x="4114800" y="623888"/>
            <a:ext cx="78105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dirty="0">
                <a:latin typeface="Helvetica" charset="0"/>
                <a:ea typeface="ＭＳ Ｐゴシック" charset="0"/>
              </a:rPr>
              <a:t>Composed Of</a:t>
            </a:r>
          </a:p>
        </p:txBody>
      </p:sp>
      <p:sp>
        <p:nvSpPr>
          <p:cNvPr id="3101" name="Rectangle 29">
            <a:extLst>
              <a:ext uri="{FF2B5EF4-FFF2-40B4-BE49-F238E27FC236}">
                <a16:creationId xmlns:a16="http://schemas.microsoft.com/office/drawing/2014/main" id="{1EC5A58C-D6EF-8C4A-96DC-689D7245E10E}"/>
              </a:ext>
            </a:extLst>
          </p:cNvPr>
          <p:cNvSpPr>
            <a:spLocks noChangeArrowheads="1"/>
          </p:cNvSpPr>
          <p:nvPr/>
        </p:nvSpPr>
        <p:spPr bwMode="auto">
          <a:xfrm>
            <a:off x="4730750" y="3810000"/>
            <a:ext cx="7556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ComposedOf</a:t>
            </a:r>
          </a:p>
        </p:txBody>
      </p:sp>
      <p:cxnSp>
        <p:nvCxnSpPr>
          <p:cNvPr id="3102" name="AutoShape 30">
            <a:extLst>
              <a:ext uri="{FF2B5EF4-FFF2-40B4-BE49-F238E27FC236}">
                <a16:creationId xmlns:a16="http://schemas.microsoft.com/office/drawing/2014/main" id="{058C1ADF-C6EE-6B4C-8B07-9B9F2BD799BE}"/>
              </a:ext>
            </a:extLst>
          </p:cNvPr>
          <p:cNvCxnSpPr>
            <a:cxnSpLocks noChangeShapeType="1"/>
            <a:stCxn id="3127" idx="1"/>
            <a:endCxn id="3078" idx="3"/>
          </p:cNvCxnSpPr>
          <p:nvPr/>
        </p:nvCxnSpPr>
        <p:spPr bwMode="auto">
          <a:xfrm rot="10800000">
            <a:off x="2667000" y="3924300"/>
            <a:ext cx="1447800" cy="4953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03" name="Rectangle 31">
            <a:extLst>
              <a:ext uri="{FF2B5EF4-FFF2-40B4-BE49-F238E27FC236}">
                <a16:creationId xmlns:a16="http://schemas.microsoft.com/office/drawing/2014/main" id="{8E252B92-6C97-CB4C-BAB6-6D8A304DE019}"/>
              </a:ext>
            </a:extLst>
          </p:cNvPr>
          <p:cNvSpPr>
            <a:spLocks noChangeArrowheads="1"/>
          </p:cNvSpPr>
          <p:nvPr/>
        </p:nvSpPr>
        <p:spPr bwMode="auto">
          <a:xfrm>
            <a:off x="2971800" y="4114800"/>
            <a:ext cx="9715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ContainsInstances</a:t>
            </a:r>
          </a:p>
        </p:txBody>
      </p:sp>
      <p:cxnSp>
        <p:nvCxnSpPr>
          <p:cNvPr id="3104" name="AutoShape 32">
            <a:extLst>
              <a:ext uri="{FF2B5EF4-FFF2-40B4-BE49-F238E27FC236}">
                <a16:creationId xmlns:a16="http://schemas.microsoft.com/office/drawing/2014/main" id="{E0514BD1-0DA8-1C47-BC95-DE52DB7FC2AC}"/>
              </a:ext>
            </a:extLst>
          </p:cNvPr>
          <p:cNvCxnSpPr>
            <a:cxnSpLocks noChangeShapeType="1"/>
            <a:stCxn id="3075" idx="3"/>
            <a:endCxn id="3120" idx="1"/>
          </p:cNvCxnSpPr>
          <p:nvPr/>
        </p:nvCxnSpPr>
        <p:spPr bwMode="auto">
          <a:xfrm>
            <a:off x="2667000" y="3124200"/>
            <a:ext cx="3810000" cy="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05" name="AutoShape 33">
            <a:extLst>
              <a:ext uri="{FF2B5EF4-FFF2-40B4-BE49-F238E27FC236}">
                <a16:creationId xmlns:a16="http://schemas.microsoft.com/office/drawing/2014/main" id="{7CB5DECA-1C72-3549-9A36-C381B2BEFB9A}"/>
              </a:ext>
            </a:extLst>
          </p:cNvPr>
          <p:cNvCxnSpPr>
            <a:cxnSpLocks noChangeShapeType="1"/>
            <a:stCxn id="3121" idx="1"/>
            <a:endCxn id="3080" idx="3"/>
          </p:cNvCxnSpPr>
          <p:nvPr/>
        </p:nvCxnSpPr>
        <p:spPr bwMode="auto">
          <a:xfrm rot="10800000">
            <a:off x="2667000" y="3467100"/>
            <a:ext cx="3810000" cy="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06" name="Rectangle 34">
            <a:extLst>
              <a:ext uri="{FF2B5EF4-FFF2-40B4-BE49-F238E27FC236}">
                <a16:creationId xmlns:a16="http://schemas.microsoft.com/office/drawing/2014/main" id="{657ED9BC-1A2C-E543-B809-2FFB98B369AD}"/>
              </a:ext>
            </a:extLst>
          </p:cNvPr>
          <p:cNvSpPr>
            <a:spLocks noChangeArrowheads="1"/>
          </p:cNvSpPr>
          <p:nvPr/>
        </p:nvSpPr>
        <p:spPr bwMode="auto">
          <a:xfrm>
            <a:off x="4070350" y="2971800"/>
            <a:ext cx="5905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Produces</a:t>
            </a:r>
          </a:p>
        </p:txBody>
      </p:sp>
      <p:sp>
        <p:nvSpPr>
          <p:cNvPr id="3107" name="Rectangle 35">
            <a:extLst>
              <a:ext uri="{FF2B5EF4-FFF2-40B4-BE49-F238E27FC236}">
                <a16:creationId xmlns:a16="http://schemas.microsoft.com/office/drawing/2014/main" id="{231A9335-48D8-1B49-BCB8-1A241FC35341}"/>
              </a:ext>
            </a:extLst>
          </p:cNvPr>
          <p:cNvSpPr>
            <a:spLocks noChangeArrowheads="1"/>
          </p:cNvSpPr>
          <p:nvPr/>
        </p:nvSpPr>
        <p:spPr bwMode="auto">
          <a:xfrm>
            <a:off x="4070350" y="3276600"/>
            <a:ext cx="6540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Consumes</a:t>
            </a:r>
          </a:p>
        </p:txBody>
      </p:sp>
      <p:cxnSp>
        <p:nvCxnSpPr>
          <p:cNvPr id="3108" name="AutoShape 36">
            <a:extLst>
              <a:ext uri="{FF2B5EF4-FFF2-40B4-BE49-F238E27FC236}">
                <a16:creationId xmlns:a16="http://schemas.microsoft.com/office/drawing/2014/main" id="{F48DB7BF-A588-DC48-BABF-3C14F17844D6}"/>
              </a:ext>
            </a:extLst>
          </p:cNvPr>
          <p:cNvCxnSpPr>
            <a:cxnSpLocks noChangeShapeType="1"/>
            <a:stCxn id="3127" idx="3"/>
            <a:endCxn id="3081" idx="0"/>
          </p:cNvCxnSpPr>
          <p:nvPr/>
        </p:nvCxnSpPr>
        <p:spPr bwMode="auto">
          <a:xfrm>
            <a:off x="5334000" y="4419600"/>
            <a:ext cx="1143000" cy="1219200"/>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09" name="AutoShape 37">
            <a:extLst>
              <a:ext uri="{FF2B5EF4-FFF2-40B4-BE49-F238E27FC236}">
                <a16:creationId xmlns:a16="http://schemas.microsoft.com/office/drawing/2014/main" id="{CA6B520F-7390-F64A-8E42-1AA5481626B1}"/>
              </a:ext>
            </a:extLst>
          </p:cNvPr>
          <p:cNvCxnSpPr>
            <a:cxnSpLocks noChangeShapeType="1"/>
            <a:stCxn id="3081" idx="1"/>
            <a:endCxn id="3131" idx="3"/>
          </p:cNvCxnSpPr>
          <p:nvPr/>
        </p:nvCxnSpPr>
        <p:spPr bwMode="auto">
          <a:xfrm rot="10800000">
            <a:off x="5334000" y="5219700"/>
            <a:ext cx="533400" cy="6477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0" name="Rectangle 38">
            <a:extLst>
              <a:ext uri="{FF2B5EF4-FFF2-40B4-BE49-F238E27FC236}">
                <a16:creationId xmlns:a16="http://schemas.microsoft.com/office/drawing/2014/main" id="{9EB1A252-AB35-444D-AB15-E10DB9EAC895}"/>
              </a:ext>
            </a:extLst>
          </p:cNvPr>
          <p:cNvSpPr>
            <a:spLocks noChangeArrowheads="1"/>
          </p:cNvSpPr>
          <p:nvPr/>
        </p:nvSpPr>
        <p:spPr bwMode="auto">
          <a:xfrm>
            <a:off x="5791200" y="4876800"/>
            <a:ext cx="6794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ConnectVia</a:t>
            </a:r>
          </a:p>
        </p:txBody>
      </p:sp>
      <p:sp>
        <p:nvSpPr>
          <p:cNvPr id="3111" name="Rectangle 39">
            <a:extLst>
              <a:ext uri="{FF2B5EF4-FFF2-40B4-BE49-F238E27FC236}">
                <a16:creationId xmlns:a16="http://schemas.microsoft.com/office/drawing/2014/main" id="{74ED6BC8-AAF7-DC41-993C-51266D7CBDE6}"/>
              </a:ext>
            </a:extLst>
          </p:cNvPr>
          <p:cNvSpPr>
            <a:spLocks noChangeArrowheads="1"/>
          </p:cNvSpPr>
          <p:nvPr/>
        </p:nvSpPr>
        <p:spPr bwMode="auto">
          <a:xfrm>
            <a:off x="5340350" y="5410200"/>
            <a:ext cx="8318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ConnectToPort</a:t>
            </a:r>
          </a:p>
        </p:txBody>
      </p:sp>
      <p:cxnSp>
        <p:nvCxnSpPr>
          <p:cNvPr id="3112" name="AutoShape 40">
            <a:extLst>
              <a:ext uri="{FF2B5EF4-FFF2-40B4-BE49-F238E27FC236}">
                <a16:creationId xmlns:a16="http://schemas.microsoft.com/office/drawing/2014/main" id="{FE792D99-4F30-774F-885B-214B6E32D9E6}"/>
              </a:ext>
            </a:extLst>
          </p:cNvPr>
          <p:cNvCxnSpPr>
            <a:cxnSpLocks noChangeShapeType="1"/>
          </p:cNvCxnSpPr>
          <p:nvPr/>
        </p:nvCxnSpPr>
        <p:spPr bwMode="auto">
          <a:xfrm rot="16200000" flipH="1">
            <a:off x="1524000" y="4495800"/>
            <a:ext cx="838200" cy="3810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3" name="Rectangle 41">
            <a:extLst>
              <a:ext uri="{FF2B5EF4-FFF2-40B4-BE49-F238E27FC236}">
                <a16:creationId xmlns:a16="http://schemas.microsoft.com/office/drawing/2014/main" id="{A41DA616-20A6-5147-B126-4215D95E50EE}"/>
              </a:ext>
            </a:extLst>
          </p:cNvPr>
          <p:cNvSpPr>
            <a:spLocks noChangeArrowheads="1"/>
          </p:cNvSpPr>
          <p:nvPr/>
        </p:nvSpPr>
        <p:spPr bwMode="auto">
          <a:xfrm>
            <a:off x="1676400" y="4648200"/>
            <a:ext cx="4127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Uses</a:t>
            </a:r>
          </a:p>
        </p:txBody>
      </p:sp>
      <p:cxnSp>
        <p:nvCxnSpPr>
          <p:cNvPr id="3114" name="AutoShape 42">
            <a:extLst>
              <a:ext uri="{FF2B5EF4-FFF2-40B4-BE49-F238E27FC236}">
                <a16:creationId xmlns:a16="http://schemas.microsoft.com/office/drawing/2014/main" id="{E572C3E0-9804-5447-8010-77F86C1A73BB}"/>
              </a:ext>
            </a:extLst>
          </p:cNvPr>
          <p:cNvCxnSpPr>
            <a:cxnSpLocks noChangeShapeType="1"/>
            <a:stCxn id="3084" idx="0"/>
            <a:endCxn id="3079" idx="2"/>
          </p:cNvCxnSpPr>
          <p:nvPr/>
        </p:nvCxnSpPr>
        <p:spPr bwMode="auto">
          <a:xfrm rot="5400000" flipH="1">
            <a:off x="1752600" y="4495800"/>
            <a:ext cx="838200" cy="3810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5" name="Rectangle 43">
            <a:extLst>
              <a:ext uri="{FF2B5EF4-FFF2-40B4-BE49-F238E27FC236}">
                <a16:creationId xmlns:a16="http://schemas.microsoft.com/office/drawing/2014/main" id="{2C80C9E3-2280-1841-8EEF-A9D90FA135AF}"/>
              </a:ext>
            </a:extLst>
          </p:cNvPr>
          <p:cNvSpPr>
            <a:spLocks noChangeArrowheads="1"/>
          </p:cNvSpPr>
          <p:nvPr/>
        </p:nvSpPr>
        <p:spPr bwMode="auto">
          <a:xfrm>
            <a:off x="2057400" y="4495800"/>
            <a:ext cx="8953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ProvidesService</a:t>
            </a:r>
          </a:p>
        </p:txBody>
      </p:sp>
      <p:cxnSp>
        <p:nvCxnSpPr>
          <p:cNvPr id="3116" name="AutoShape 44">
            <a:extLst>
              <a:ext uri="{FF2B5EF4-FFF2-40B4-BE49-F238E27FC236}">
                <a16:creationId xmlns:a16="http://schemas.microsoft.com/office/drawing/2014/main" id="{2793AB55-A349-AB41-AB81-A8CD285EBC94}"/>
              </a:ext>
            </a:extLst>
          </p:cNvPr>
          <p:cNvCxnSpPr>
            <a:cxnSpLocks noChangeShapeType="1"/>
            <a:stCxn id="3085" idx="3"/>
            <a:endCxn id="3082" idx="1"/>
          </p:cNvCxnSpPr>
          <p:nvPr/>
        </p:nvCxnSpPr>
        <p:spPr bwMode="auto">
          <a:xfrm>
            <a:off x="3124200" y="5753100"/>
            <a:ext cx="2743200" cy="4572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7" name="Rectangle 45">
            <a:extLst>
              <a:ext uri="{FF2B5EF4-FFF2-40B4-BE49-F238E27FC236}">
                <a16:creationId xmlns:a16="http://schemas.microsoft.com/office/drawing/2014/main" id="{8E7430EC-00BB-D449-9D3B-01AE36CC1825}"/>
              </a:ext>
            </a:extLst>
          </p:cNvPr>
          <p:cNvSpPr>
            <a:spLocks noChangeArrowheads="1"/>
          </p:cNvSpPr>
          <p:nvPr/>
        </p:nvSpPr>
        <p:spPr bwMode="auto">
          <a:xfrm>
            <a:off x="3733800" y="5791200"/>
            <a:ext cx="8572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AssociatedWith</a:t>
            </a:r>
          </a:p>
        </p:txBody>
      </p:sp>
      <p:cxnSp>
        <p:nvCxnSpPr>
          <p:cNvPr id="3118" name="AutoShape 46">
            <a:extLst>
              <a:ext uri="{FF2B5EF4-FFF2-40B4-BE49-F238E27FC236}">
                <a16:creationId xmlns:a16="http://schemas.microsoft.com/office/drawing/2014/main" id="{6E117464-70F5-6648-978C-E16E7FBA054A}"/>
              </a:ext>
            </a:extLst>
          </p:cNvPr>
          <p:cNvCxnSpPr>
            <a:cxnSpLocks noChangeShapeType="1"/>
            <a:stCxn id="3084" idx="3"/>
            <a:endCxn id="3129" idx="1"/>
          </p:cNvCxnSpPr>
          <p:nvPr/>
        </p:nvCxnSpPr>
        <p:spPr bwMode="auto">
          <a:xfrm flipV="1">
            <a:off x="3124200" y="4762500"/>
            <a:ext cx="990600" cy="6096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9" name="Rectangle 47">
            <a:extLst>
              <a:ext uri="{FF2B5EF4-FFF2-40B4-BE49-F238E27FC236}">
                <a16:creationId xmlns:a16="http://schemas.microsoft.com/office/drawing/2014/main" id="{634A2C2E-6531-334D-8A95-1C9BE2BBDFF8}"/>
              </a:ext>
            </a:extLst>
          </p:cNvPr>
          <p:cNvSpPr>
            <a:spLocks noChangeArrowheads="1"/>
          </p:cNvSpPr>
          <p:nvPr/>
        </p:nvSpPr>
        <p:spPr bwMode="auto">
          <a:xfrm>
            <a:off x="2940050" y="4876800"/>
            <a:ext cx="8699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ImplementedOn</a:t>
            </a:r>
          </a:p>
        </p:txBody>
      </p:sp>
      <p:sp>
        <p:nvSpPr>
          <p:cNvPr id="3120" name="Rectangle 48">
            <a:extLst>
              <a:ext uri="{FF2B5EF4-FFF2-40B4-BE49-F238E27FC236}">
                <a16:creationId xmlns:a16="http://schemas.microsoft.com/office/drawing/2014/main" id="{20BA96D3-20F7-7547-BDF4-9A34639A93D8}"/>
              </a:ext>
            </a:extLst>
          </p:cNvPr>
          <p:cNvSpPr>
            <a:spLocks noChangeArrowheads="1"/>
          </p:cNvSpPr>
          <p:nvPr/>
        </p:nvSpPr>
        <p:spPr bwMode="auto">
          <a:xfrm>
            <a:off x="6477000" y="2895600"/>
            <a:ext cx="1219200" cy="457200"/>
          </a:xfrm>
          <a:prstGeom prst="rect">
            <a:avLst/>
          </a:prstGeom>
          <a:solidFill>
            <a:srgbClr val="CC0606"/>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Information</a:t>
            </a:r>
          </a:p>
        </p:txBody>
      </p:sp>
      <p:sp>
        <p:nvSpPr>
          <p:cNvPr id="3121" name="Rectangle 49">
            <a:extLst>
              <a:ext uri="{FF2B5EF4-FFF2-40B4-BE49-F238E27FC236}">
                <a16:creationId xmlns:a16="http://schemas.microsoft.com/office/drawing/2014/main" id="{6A13006E-B37B-8446-AA71-702E259AF619}"/>
              </a:ext>
            </a:extLst>
          </p:cNvPr>
          <p:cNvSpPr>
            <a:spLocks noChangeArrowheads="1"/>
          </p:cNvSpPr>
          <p:nvPr/>
        </p:nvSpPr>
        <p:spPr bwMode="auto">
          <a:xfrm>
            <a:off x="6477000" y="33528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Data</a:t>
            </a:r>
          </a:p>
        </p:txBody>
      </p:sp>
      <p:sp>
        <p:nvSpPr>
          <p:cNvPr id="3122" name="Rectangle 50">
            <a:extLst>
              <a:ext uri="{FF2B5EF4-FFF2-40B4-BE49-F238E27FC236}">
                <a16:creationId xmlns:a16="http://schemas.microsoft.com/office/drawing/2014/main" id="{DBCE49D1-2B96-7641-91C3-8EFA6AF89430}"/>
              </a:ext>
            </a:extLst>
          </p:cNvPr>
          <p:cNvSpPr>
            <a:spLocks noChangeArrowheads="1"/>
          </p:cNvSpPr>
          <p:nvPr/>
        </p:nvSpPr>
        <p:spPr bwMode="auto">
          <a:xfrm>
            <a:off x="6477000" y="35814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Metadata</a:t>
            </a:r>
          </a:p>
        </p:txBody>
      </p:sp>
      <p:sp>
        <p:nvSpPr>
          <p:cNvPr id="3123" name="Rectangle 51">
            <a:extLst>
              <a:ext uri="{FF2B5EF4-FFF2-40B4-BE49-F238E27FC236}">
                <a16:creationId xmlns:a16="http://schemas.microsoft.com/office/drawing/2014/main" id="{643CB921-F66F-4D49-9010-B04303208FC1}"/>
              </a:ext>
            </a:extLst>
          </p:cNvPr>
          <p:cNvSpPr>
            <a:spLocks noChangeArrowheads="1"/>
          </p:cNvSpPr>
          <p:nvPr/>
        </p:nvSpPr>
        <p:spPr bwMode="auto">
          <a:xfrm>
            <a:off x="6477000" y="38100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Rules</a:t>
            </a:r>
          </a:p>
        </p:txBody>
      </p:sp>
      <p:cxnSp>
        <p:nvCxnSpPr>
          <p:cNvPr id="3124" name="AutoShape 52">
            <a:extLst>
              <a:ext uri="{FF2B5EF4-FFF2-40B4-BE49-F238E27FC236}">
                <a16:creationId xmlns:a16="http://schemas.microsoft.com/office/drawing/2014/main" id="{B276AD62-3040-1841-8284-9230CF05CB4A}"/>
              </a:ext>
            </a:extLst>
          </p:cNvPr>
          <p:cNvCxnSpPr>
            <a:cxnSpLocks noChangeShapeType="1"/>
            <a:stCxn id="3075" idx="3"/>
            <a:endCxn id="3090" idx="1"/>
          </p:cNvCxnSpPr>
          <p:nvPr/>
        </p:nvCxnSpPr>
        <p:spPr bwMode="auto">
          <a:xfrm flipV="1">
            <a:off x="2667000" y="2095500"/>
            <a:ext cx="838200" cy="10287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25" name="AutoShape 53">
            <a:extLst>
              <a:ext uri="{FF2B5EF4-FFF2-40B4-BE49-F238E27FC236}">
                <a16:creationId xmlns:a16="http://schemas.microsoft.com/office/drawing/2014/main" id="{63E3A658-D405-ED49-870B-5A0AB389BEFB}"/>
              </a:ext>
            </a:extLst>
          </p:cNvPr>
          <p:cNvCxnSpPr>
            <a:cxnSpLocks noChangeShapeType="1"/>
            <a:stCxn id="3093" idx="3"/>
            <a:endCxn id="3127" idx="0"/>
          </p:cNvCxnSpPr>
          <p:nvPr/>
        </p:nvCxnSpPr>
        <p:spPr bwMode="auto">
          <a:xfrm>
            <a:off x="4724400" y="1638300"/>
            <a:ext cx="1588" cy="2552700"/>
          </a:xfrm>
          <a:prstGeom prst="curvedConnector4">
            <a:avLst>
              <a:gd name="adj1" fmla="val 14400000"/>
              <a:gd name="adj2" fmla="val 5224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26" name="Rectangle 54">
            <a:extLst>
              <a:ext uri="{FF2B5EF4-FFF2-40B4-BE49-F238E27FC236}">
                <a16:creationId xmlns:a16="http://schemas.microsoft.com/office/drawing/2014/main" id="{8F5136E7-2E98-C041-84B4-5EB083DA5F24}"/>
              </a:ext>
            </a:extLst>
          </p:cNvPr>
          <p:cNvSpPr>
            <a:spLocks noChangeArrowheads="1"/>
          </p:cNvSpPr>
          <p:nvPr/>
        </p:nvSpPr>
        <p:spPr bwMode="auto">
          <a:xfrm>
            <a:off x="4972050" y="2514600"/>
            <a:ext cx="8572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Owns/Operates</a:t>
            </a:r>
          </a:p>
        </p:txBody>
      </p:sp>
      <p:sp>
        <p:nvSpPr>
          <p:cNvPr id="3127" name="Rectangle 55">
            <a:extLst>
              <a:ext uri="{FF2B5EF4-FFF2-40B4-BE49-F238E27FC236}">
                <a16:creationId xmlns:a16="http://schemas.microsoft.com/office/drawing/2014/main" id="{A6434DBB-DF18-1644-8698-246E82E40B05}"/>
              </a:ext>
            </a:extLst>
          </p:cNvPr>
          <p:cNvSpPr>
            <a:spLocks noChangeArrowheads="1"/>
          </p:cNvSpPr>
          <p:nvPr/>
        </p:nvSpPr>
        <p:spPr bwMode="auto">
          <a:xfrm>
            <a:off x="4114800" y="4191000"/>
            <a:ext cx="1219200" cy="457200"/>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Component</a:t>
            </a:r>
            <a:endParaRPr lang="en-US" sz="1400">
              <a:latin typeface="Helvetica" charset="0"/>
              <a:ea typeface="ＭＳ Ｐゴシック" charset="0"/>
            </a:endParaRPr>
          </a:p>
        </p:txBody>
      </p:sp>
      <p:cxnSp>
        <p:nvCxnSpPr>
          <p:cNvPr id="3128" name="AutoShape 56">
            <a:extLst>
              <a:ext uri="{FF2B5EF4-FFF2-40B4-BE49-F238E27FC236}">
                <a16:creationId xmlns:a16="http://schemas.microsoft.com/office/drawing/2014/main" id="{2C3FEDEB-742E-5343-A710-826EE67698E1}"/>
              </a:ext>
            </a:extLst>
          </p:cNvPr>
          <p:cNvCxnSpPr>
            <a:cxnSpLocks noChangeShapeType="1"/>
            <a:stCxn id="3127" idx="3"/>
            <a:endCxn id="3127" idx="0"/>
          </p:cNvCxnSpPr>
          <p:nvPr/>
        </p:nvCxnSpPr>
        <p:spPr bwMode="auto">
          <a:xfrm flipH="1" flipV="1">
            <a:off x="4724400" y="4191000"/>
            <a:ext cx="609600" cy="228600"/>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29" name="Rectangle 57">
            <a:extLst>
              <a:ext uri="{FF2B5EF4-FFF2-40B4-BE49-F238E27FC236}">
                <a16:creationId xmlns:a16="http://schemas.microsoft.com/office/drawing/2014/main" id="{F6F5324B-9B51-AB49-905A-4E92729DF377}"/>
              </a:ext>
            </a:extLst>
          </p:cNvPr>
          <p:cNvSpPr>
            <a:spLocks noChangeArrowheads="1"/>
          </p:cNvSpPr>
          <p:nvPr/>
        </p:nvSpPr>
        <p:spPr bwMode="auto">
          <a:xfrm>
            <a:off x="4114800" y="46482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Type</a:t>
            </a:r>
          </a:p>
        </p:txBody>
      </p:sp>
      <p:sp>
        <p:nvSpPr>
          <p:cNvPr id="3130" name="Rectangle 58">
            <a:extLst>
              <a:ext uri="{FF2B5EF4-FFF2-40B4-BE49-F238E27FC236}">
                <a16:creationId xmlns:a16="http://schemas.microsoft.com/office/drawing/2014/main" id="{2FF235E1-8E14-2841-AC7E-D5838B4C7D0D}"/>
              </a:ext>
            </a:extLst>
          </p:cNvPr>
          <p:cNvSpPr>
            <a:spLocks noChangeArrowheads="1"/>
          </p:cNvSpPr>
          <p:nvPr/>
        </p:nvSpPr>
        <p:spPr bwMode="auto">
          <a:xfrm>
            <a:off x="4114800" y="48768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sp>
        <p:nvSpPr>
          <p:cNvPr id="3131" name="Rectangle 59">
            <a:extLst>
              <a:ext uri="{FF2B5EF4-FFF2-40B4-BE49-F238E27FC236}">
                <a16:creationId xmlns:a16="http://schemas.microsoft.com/office/drawing/2014/main" id="{69369C6C-A673-8C44-B43D-650DEA190B4B}"/>
              </a:ext>
            </a:extLst>
          </p:cNvPr>
          <p:cNvSpPr>
            <a:spLocks noChangeArrowheads="1"/>
          </p:cNvSpPr>
          <p:nvPr/>
        </p:nvSpPr>
        <p:spPr bwMode="auto">
          <a:xfrm>
            <a:off x="4114800" y="51054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Ports</a:t>
            </a:r>
          </a:p>
        </p:txBody>
      </p:sp>
      <p:cxnSp>
        <p:nvCxnSpPr>
          <p:cNvPr id="3132" name="AutoShape 60">
            <a:extLst>
              <a:ext uri="{FF2B5EF4-FFF2-40B4-BE49-F238E27FC236}">
                <a16:creationId xmlns:a16="http://schemas.microsoft.com/office/drawing/2014/main" id="{7E2A0034-9894-024D-9AC3-D22195263D1A}"/>
              </a:ext>
            </a:extLst>
          </p:cNvPr>
          <p:cNvCxnSpPr>
            <a:cxnSpLocks noChangeShapeType="1"/>
            <a:stCxn id="3080" idx="1"/>
            <a:endCxn id="3075" idx="1"/>
          </p:cNvCxnSpPr>
          <p:nvPr/>
        </p:nvCxnSpPr>
        <p:spPr bwMode="auto">
          <a:xfrm rot="10800000" flipH="1">
            <a:off x="1295400" y="3124200"/>
            <a:ext cx="1588" cy="342900"/>
          </a:xfrm>
          <a:prstGeom prst="bentConnector3">
            <a:avLst>
              <a:gd name="adj1" fmla="val -27300005"/>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33" name="Rectangle 61">
            <a:extLst>
              <a:ext uri="{FF2B5EF4-FFF2-40B4-BE49-F238E27FC236}">
                <a16:creationId xmlns:a16="http://schemas.microsoft.com/office/drawing/2014/main" id="{38B5B4CE-E38D-5E43-8B6D-AFE8AB2A41D3}"/>
              </a:ext>
            </a:extLst>
          </p:cNvPr>
          <p:cNvSpPr>
            <a:spLocks noChangeArrowheads="1"/>
          </p:cNvSpPr>
          <p:nvPr/>
        </p:nvSpPr>
        <p:spPr bwMode="auto">
          <a:xfrm>
            <a:off x="762000" y="2895600"/>
            <a:ext cx="4127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Calls</a:t>
            </a:r>
          </a:p>
        </p:txBody>
      </p:sp>
      <p:sp>
        <p:nvSpPr>
          <p:cNvPr id="3134" name="Rectangle 62">
            <a:extLst>
              <a:ext uri="{FF2B5EF4-FFF2-40B4-BE49-F238E27FC236}">
                <a16:creationId xmlns:a16="http://schemas.microsoft.com/office/drawing/2014/main" id="{6675C354-0422-1544-AE8E-72AD3F496B84}"/>
              </a:ext>
            </a:extLst>
          </p:cNvPr>
          <p:cNvSpPr>
            <a:spLocks noChangeArrowheads="1"/>
          </p:cNvSpPr>
          <p:nvPr/>
        </p:nvSpPr>
        <p:spPr bwMode="auto">
          <a:xfrm>
            <a:off x="7162800" y="4419600"/>
            <a:ext cx="1371600" cy="457200"/>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Environment</a:t>
            </a:r>
            <a:endParaRPr lang="en-US" sz="1400">
              <a:latin typeface="Helvetica" charset="0"/>
              <a:ea typeface="ＭＳ Ｐゴシック" charset="0"/>
            </a:endParaRPr>
          </a:p>
        </p:txBody>
      </p:sp>
      <p:sp>
        <p:nvSpPr>
          <p:cNvPr id="3135" name="Rectangle 63">
            <a:extLst>
              <a:ext uri="{FF2B5EF4-FFF2-40B4-BE49-F238E27FC236}">
                <a16:creationId xmlns:a16="http://schemas.microsoft.com/office/drawing/2014/main" id="{74CCD07C-AF0A-884D-B162-495F846170D8}"/>
              </a:ext>
            </a:extLst>
          </p:cNvPr>
          <p:cNvSpPr>
            <a:spLocks noChangeArrowheads="1"/>
          </p:cNvSpPr>
          <p:nvPr/>
        </p:nvSpPr>
        <p:spPr bwMode="auto">
          <a:xfrm>
            <a:off x="7162800" y="48768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Physical Environs</a:t>
            </a:r>
          </a:p>
        </p:txBody>
      </p:sp>
      <p:cxnSp>
        <p:nvCxnSpPr>
          <p:cNvPr id="3136" name="AutoShape 64">
            <a:extLst>
              <a:ext uri="{FF2B5EF4-FFF2-40B4-BE49-F238E27FC236}">
                <a16:creationId xmlns:a16="http://schemas.microsoft.com/office/drawing/2014/main" id="{ACB4714E-3662-A447-B3C6-4588951AA69A}"/>
              </a:ext>
            </a:extLst>
          </p:cNvPr>
          <p:cNvCxnSpPr>
            <a:cxnSpLocks noChangeShapeType="1"/>
            <a:stCxn id="3134" idx="1"/>
            <a:endCxn id="3127" idx="3"/>
          </p:cNvCxnSpPr>
          <p:nvPr/>
        </p:nvCxnSpPr>
        <p:spPr bwMode="auto">
          <a:xfrm rot="10800000">
            <a:off x="5334000" y="4419600"/>
            <a:ext cx="1828800" cy="2286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37" name="Rectangle 65">
            <a:extLst>
              <a:ext uri="{FF2B5EF4-FFF2-40B4-BE49-F238E27FC236}">
                <a16:creationId xmlns:a16="http://schemas.microsoft.com/office/drawing/2014/main" id="{6AC8A100-665B-044F-A9C8-03AF43B10FF7}"/>
              </a:ext>
            </a:extLst>
          </p:cNvPr>
          <p:cNvSpPr>
            <a:spLocks noChangeArrowheads="1"/>
          </p:cNvSpPr>
          <p:nvPr/>
        </p:nvSpPr>
        <p:spPr bwMode="auto">
          <a:xfrm>
            <a:off x="6477000" y="4586288"/>
            <a:ext cx="47625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Affects</a:t>
            </a:r>
          </a:p>
        </p:txBody>
      </p:sp>
      <p:cxnSp>
        <p:nvCxnSpPr>
          <p:cNvPr id="3138" name="AutoShape 66">
            <a:extLst>
              <a:ext uri="{FF2B5EF4-FFF2-40B4-BE49-F238E27FC236}">
                <a16:creationId xmlns:a16="http://schemas.microsoft.com/office/drawing/2014/main" id="{2260C7EA-86C3-B143-BA19-2898432D6100}"/>
              </a:ext>
            </a:extLst>
          </p:cNvPr>
          <p:cNvCxnSpPr>
            <a:cxnSpLocks noChangeShapeType="1"/>
            <a:stCxn id="3134" idx="1"/>
            <a:endCxn id="3081" idx="0"/>
          </p:cNvCxnSpPr>
          <p:nvPr/>
        </p:nvCxnSpPr>
        <p:spPr bwMode="auto">
          <a:xfrm rot="10800000" flipV="1">
            <a:off x="6477000" y="4648200"/>
            <a:ext cx="685800" cy="990600"/>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46" name="Rectangle 74">
            <a:extLst>
              <a:ext uri="{FF2B5EF4-FFF2-40B4-BE49-F238E27FC236}">
                <a16:creationId xmlns:a16="http://schemas.microsoft.com/office/drawing/2014/main" id="{B68E4013-D5C1-724B-A73A-2A8C232432F6}"/>
              </a:ext>
            </a:extLst>
          </p:cNvPr>
          <p:cNvSpPr>
            <a:spLocks noChangeArrowheads="1"/>
          </p:cNvSpPr>
          <p:nvPr/>
        </p:nvSpPr>
        <p:spPr bwMode="auto">
          <a:xfrm>
            <a:off x="4114800" y="53340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Location</a:t>
            </a:r>
          </a:p>
        </p:txBody>
      </p:sp>
      <p:sp>
        <p:nvSpPr>
          <p:cNvPr id="3147" name="Rectangle 75">
            <a:extLst>
              <a:ext uri="{FF2B5EF4-FFF2-40B4-BE49-F238E27FC236}">
                <a16:creationId xmlns:a16="http://schemas.microsoft.com/office/drawing/2014/main" id="{322E2AA8-93F5-DC4D-B9D5-D2C9632A9329}"/>
              </a:ext>
            </a:extLst>
          </p:cNvPr>
          <p:cNvSpPr>
            <a:spLocks noChangeArrowheads="1"/>
          </p:cNvSpPr>
          <p:nvPr/>
        </p:nvSpPr>
        <p:spPr bwMode="auto">
          <a:xfrm>
            <a:off x="7162800" y="51054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grpSp>
        <p:nvGrpSpPr>
          <p:cNvPr id="26692" name="Group 78">
            <a:extLst>
              <a:ext uri="{FF2B5EF4-FFF2-40B4-BE49-F238E27FC236}">
                <a16:creationId xmlns:a16="http://schemas.microsoft.com/office/drawing/2014/main" id="{E49D5D71-B992-CD43-8CA3-86955C05B444}"/>
              </a:ext>
            </a:extLst>
          </p:cNvPr>
          <p:cNvGrpSpPr>
            <a:grpSpLocks/>
          </p:cNvGrpSpPr>
          <p:nvPr/>
        </p:nvGrpSpPr>
        <p:grpSpPr bwMode="auto">
          <a:xfrm>
            <a:off x="5791200" y="1143000"/>
            <a:ext cx="2819400" cy="1371600"/>
            <a:chOff x="3648" y="864"/>
            <a:chExt cx="1776" cy="864"/>
          </a:xfrm>
        </p:grpSpPr>
        <p:sp>
          <p:nvSpPr>
            <p:cNvPr id="3139" name="Rectangle 67">
              <a:extLst>
                <a:ext uri="{FF2B5EF4-FFF2-40B4-BE49-F238E27FC236}">
                  <a16:creationId xmlns:a16="http://schemas.microsoft.com/office/drawing/2014/main" id="{C6C8315F-A1B8-DA48-B6CC-C530EB812FF2}"/>
                </a:ext>
              </a:extLst>
            </p:cNvPr>
            <p:cNvSpPr>
              <a:spLocks noChangeArrowheads="1"/>
            </p:cNvSpPr>
            <p:nvPr/>
          </p:nvSpPr>
          <p:spPr bwMode="auto">
            <a:xfrm>
              <a:off x="4464" y="864"/>
              <a:ext cx="960" cy="288"/>
            </a:xfrm>
            <a:prstGeom prst="rect">
              <a:avLst/>
            </a:prstGeom>
            <a:solidFill>
              <a:schemeClr val="hlink"/>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dirty="0">
                  <a:latin typeface="Helvetica" charset="0"/>
                  <a:ea typeface="ＭＳ Ｐゴシック" charset="0"/>
                </a:rPr>
                <a:t>Meta-model</a:t>
              </a:r>
            </a:p>
            <a:p>
              <a:pPr algn="ctr" eaLnBrk="1" hangingPunct="1">
                <a:defRPr/>
              </a:pPr>
              <a:r>
                <a:rPr lang="en-US" sz="1200" dirty="0">
                  <a:latin typeface="Helvetica" charset="0"/>
                  <a:ea typeface="ＭＳ Ｐゴシック" charset="0"/>
                </a:rPr>
                <a:t>(each Viewpoint)</a:t>
              </a:r>
              <a:endParaRPr lang="en-US" sz="1100" dirty="0">
                <a:latin typeface="Helvetica" charset="0"/>
                <a:ea typeface="ＭＳ Ｐゴシック" charset="0"/>
              </a:endParaRPr>
            </a:p>
          </p:txBody>
        </p:sp>
        <p:sp>
          <p:nvSpPr>
            <p:cNvPr id="3140" name="Rectangle 68">
              <a:extLst>
                <a:ext uri="{FF2B5EF4-FFF2-40B4-BE49-F238E27FC236}">
                  <a16:creationId xmlns:a16="http://schemas.microsoft.com/office/drawing/2014/main" id="{DF89473C-180F-4C48-B111-752380006BFF}"/>
                </a:ext>
              </a:extLst>
            </p:cNvPr>
            <p:cNvSpPr>
              <a:spLocks noChangeArrowheads="1"/>
            </p:cNvSpPr>
            <p:nvPr/>
          </p:nvSpPr>
          <p:spPr bwMode="auto">
            <a:xfrm>
              <a:off x="4464" y="1152"/>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Objects</a:t>
              </a:r>
            </a:p>
          </p:txBody>
        </p:sp>
        <p:sp>
          <p:nvSpPr>
            <p:cNvPr id="3141" name="Rectangle 69">
              <a:extLst>
                <a:ext uri="{FF2B5EF4-FFF2-40B4-BE49-F238E27FC236}">
                  <a16:creationId xmlns:a16="http://schemas.microsoft.com/office/drawing/2014/main" id="{4BD94763-D967-0446-A454-426B8E7CD502}"/>
                </a:ext>
              </a:extLst>
            </p:cNvPr>
            <p:cNvSpPr>
              <a:spLocks noChangeArrowheads="1"/>
            </p:cNvSpPr>
            <p:nvPr/>
          </p:nvSpPr>
          <p:spPr bwMode="auto">
            <a:xfrm>
              <a:off x="4464" y="1440"/>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Rules</a:t>
              </a:r>
            </a:p>
          </p:txBody>
        </p:sp>
        <p:sp>
          <p:nvSpPr>
            <p:cNvPr id="3142" name="Rectangle 70">
              <a:extLst>
                <a:ext uri="{FF2B5EF4-FFF2-40B4-BE49-F238E27FC236}">
                  <a16:creationId xmlns:a16="http://schemas.microsoft.com/office/drawing/2014/main" id="{4D9EB143-ED46-A44E-BF41-5EF3D44A9C4F}"/>
                </a:ext>
              </a:extLst>
            </p:cNvPr>
            <p:cNvSpPr>
              <a:spLocks noChangeArrowheads="1"/>
            </p:cNvSpPr>
            <p:nvPr/>
          </p:nvSpPr>
          <p:spPr bwMode="auto">
            <a:xfrm>
              <a:off x="4464" y="1584"/>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Exposes Concerns</a:t>
              </a:r>
            </a:p>
          </p:txBody>
        </p:sp>
        <p:cxnSp>
          <p:nvCxnSpPr>
            <p:cNvPr id="3143" name="AutoShape 71">
              <a:extLst>
                <a:ext uri="{FF2B5EF4-FFF2-40B4-BE49-F238E27FC236}">
                  <a16:creationId xmlns:a16="http://schemas.microsoft.com/office/drawing/2014/main" id="{9EDC6943-B29D-0840-AF03-DE6321118029}"/>
                </a:ext>
              </a:extLst>
            </p:cNvPr>
            <p:cNvCxnSpPr>
              <a:cxnSpLocks noChangeShapeType="1"/>
            </p:cNvCxnSpPr>
            <p:nvPr/>
          </p:nvCxnSpPr>
          <p:spPr bwMode="auto">
            <a:xfrm rot="10800000">
              <a:off x="3648" y="1056"/>
              <a:ext cx="816" cy="1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44" name="AutoShape 72">
              <a:extLst>
                <a:ext uri="{FF2B5EF4-FFF2-40B4-BE49-F238E27FC236}">
                  <a16:creationId xmlns:a16="http://schemas.microsoft.com/office/drawing/2014/main" id="{9B8454D3-496D-DF46-A281-0798391ACB93}"/>
                </a:ext>
              </a:extLst>
            </p:cNvPr>
            <p:cNvCxnSpPr>
              <a:cxnSpLocks noChangeShapeType="1"/>
              <a:stCxn id="3140" idx="1"/>
            </p:cNvCxnSpPr>
            <p:nvPr/>
          </p:nvCxnSpPr>
          <p:spPr bwMode="auto">
            <a:xfrm rot="10800000" flipV="1">
              <a:off x="3648" y="1224"/>
              <a:ext cx="816" cy="16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45" name="AutoShape 73">
              <a:extLst>
                <a:ext uri="{FF2B5EF4-FFF2-40B4-BE49-F238E27FC236}">
                  <a16:creationId xmlns:a16="http://schemas.microsoft.com/office/drawing/2014/main" id="{6038E92B-2769-A44C-B681-2F602B698A47}"/>
                </a:ext>
              </a:extLst>
            </p:cNvPr>
            <p:cNvCxnSpPr>
              <a:cxnSpLocks noChangeShapeType="1"/>
              <a:stCxn id="3140" idx="1"/>
            </p:cNvCxnSpPr>
            <p:nvPr/>
          </p:nvCxnSpPr>
          <p:spPr bwMode="auto">
            <a:xfrm rot="10800000" flipV="1">
              <a:off x="4080" y="1224"/>
              <a:ext cx="384" cy="408"/>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49" name="Rectangle 77">
              <a:extLst>
                <a:ext uri="{FF2B5EF4-FFF2-40B4-BE49-F238E27FC236}">
                  <a16:creationId xmlns:a16="http://schemas.microsoft.com/office/drawing/2014/main" id="{9C42F07B-8CE0-FB4B-8905-CEFF84E383D7}"/>
                </a:ext>
              </a:extLst>
            </p:cNvPr>
            <p:cNvSpPr>
              <a:spLocks noChangeArrowheads="1"/>
            </p:cNvSpPr>
            <p:nvPr/>
          </p:nvSpPr>
          <p:spPr bwMode="auto">
            <a:xfrm>
              <a:off x="4464" y="1296"/>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Relations</a:t>
              </a:r>
            </a:p>
          </p:txBody>
        </p:sp>
      </p:grpSp>
      <p:sp>
        <p:nvSpPr>
          <p:cNvPr id="2" name="Date Placeholder 1">
            <a:extLst>
              <a:ext uri="{FF2B5EF4-FFF2-40B4-BE49-F238E27FC236}">
                <a16:creationId xmlns:a16="http://schemas.microsoft.com/office/drawing/2014/main" id="{CF73070C-63C1-574E-8CD5-25AB68C8F799}"/>
              </a:ext>
            </a:extLst>
          </p:cNvPr>
          <p:cNvSpPr>
            <a:spLocks noGrp="1"/>
          </p:cNvSpPr>
          <p:nvPr>
            <p:ph type="dt" sz="half" idx="2"/>
          </p:nvPr>
        </p:nvSpPr>
        <p:spPr/>
        <p:txBody>
          <a:bodyPr/>
          <a:lstStyle/>
          <a:p>
            <a:r>
              <a:rPr lang="en-US"/>
              <a:t>20 Mar 2023</a:t>
            </a:r>
            <a:endParaRPr lang="en-US" dirty="0"/>
          </a:p>
        </p:txBody>
      </p:sp>
    </p:spTree>
    <p:extLst>
      <p:ext uri="{BB962C8B-B14F-4D97-AF65-F5344CB8AC3E}">
        <p14:creationId xmlns:p14="http://schemas.microsoft.com/office/powerpoint/2010/main" val="3456682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15950" y="-21504"/>
            <a:ext cx="7772400" cy="8540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Proposed RASDS++ Extensions     </a:t>
            </a:r>
          </a:p>
          <a:p>
            <a:r>
              <a:rPr lang="en-US" sz="1800" dirty="0"/>
              <a:t>(SC 14 Collaboration)</a:t>
            </a:r>
          </a:p>
        </p:txBody>
      </p:sp>
      <p:sp>
        <p:nvSpPr>
          <p:cNvPr id="14338" name="Text Box 2"/>
          <p:cNvSpPr txBox="1">
            <a:spLocks noChangeArrowheads="1"/>
          </p:cNvSpPr>
          <p:nvPr/>
        </p:nvSpPr>
        <p:spPr bwMode="auto">
          <a:xfrm>
            <a:off x="685800" y="762000"/>
            <a:ext cx="7772400" cy="5334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sz="1800" dirty="0">
                <a:latin typeface="Arial" charset="0"/>
              </a:rPr>
              <a:t>Service Viewpoint</a:t>
            </a:r>
          </a:p>
          <a:p>
            <a:pPr lvl="1">
              <a:spcBef>
                <a:spcPts val="500"/>
              </a:spcBef>
              <a:buFont typeface="Arial" charset="0"/>
              <a:buChar char="–"/>
              <a:defRPr/>
            </a:pPr>
            <a:r>
              <a:rPr lang="en-US" sz="1600" dirty="0">
                <a:latin typeface="Arial" charset="0"/>
              </a:rPr>
              <a:t>Already introduced in CCSDS SCCS-ARD/ADD &amp; ASL</a:t>
            </a:r>
          </a:p>
          <a:p>
            <a:pPr lvl="1">
              <a:spcBef>
                <a:spcPts val="500"/>
              </a:spcBef>
              <a:buFont typeface="Arial" charset="0"/>
              <a:buChar char="–"/>
              <a:defRPr/>
            </a:pPr>
            <a:r>
              <a:rPr lang="en-US" sz="1600" dirty="0">
                <a:latin typeface="Arial" charset="0"/>
              </a:rPr>
              <a:t>Covers exposed system service interfaces and interface bindings, hardware, software, and people</a:t>
            </a:r>
          </a:p>
          <a:p>
            <a:pPr lvl="1">
              <a:spcBef>
                <a:spcPts val="500"/>
              </a:spcBef>
              <a:buFont typeface="Arial" charset="0"/>
              <a:buChar char="–"/>
              <a:defRPr/>
            </a:pPr>
            <a:r>
              <a:rPr lang="en-US" sz="1600" dirty="0">
                <a:latin typeface="Arial" charset="0"/>
              </a:rPr>
              <a:t>Tabular representation, ties to protocol stacks and interface bindings</a:t>
            </a:r>
          </a:p>
          <a:p>
            <a:pPr>
              <a:spcBef>
                <a:spcPts val="600"/>
              </a:spcBef>
              <a:buFont typeface="Arial" charset="0"/>
              <a:buChar char="•"/>
              <a:defRPr/>
            </a:pPr>
            <a:r>
              <a:rPr lang="en-US" sz="1800" dirty="0">
                <a:latin typeface="Arial" charset="0"/>
              </a:rPr>
              <a:t>Physical Viewpoint</a:t>
            </a:r>
          </a:p>
          <a:p>
            <a:pPr lvl="1">
              <a:spcBef>
                <a:spcPts val="500"/>
              </a:spcBef>
              <a:buFont typeface="Arial" charset="0"/>
              <a:buChar char="–"/>
              <a:defRPr/>
            </a:pPr>
            <a:r>
              <a:rPr lang="en-US" sz="1600" dirty="0">
                <a:latin typeface="Arial" charset="0"/>
              </a:rPr>
              <a:t>Extend present Connectivity Viewpoint, defining Components and Connectors, to add new attributes &amp; types</a:t>
            </a:r>
          </a:p>
          <a:p>
            <a:pPr lvl="1">
              <a:spcBef>
                <a:spcPts val="500"/>
              </a:spcBef>
              <a:buFont typeface="Arial" charset="0"/>
              <a:buChar char="–"/>
              <a:defRPr/>
            </a:pPr>
            <a:r>
              <a:rPr lang="en-US" sz="1600" dirty="0">
                <a:latin typeface="Arial" charset="0"/>
              </a:rPr>
              <a:t>Add support for physical aspects of elements, structures, energetic flows, position, attachment, field of view, power, thermal, radiation, other energetic views</a:t>
            </a:r>
          </a:p>
          <a:p>
            <a:pPr>
              <a:spcBef>
                <a:spcPts val="600"/>
              </a:spcBef>
              <a:buFont typeface="Arial" charset="0"/>
              <a:buChar char="•"/>
              <a:defRPr/>
            </a:pPr>
            <a:r>
              <a:rPr lang="en-US" sz="1800" dirty="0">
                <a:latin typeface="Arial" charset="0"/>
              </a:rPr>
              <a:t>Operational Viewpoint</a:t>
            </a:r>
          </a:p>
          <a:p>
            <a:pPr lvl="1">
              <a:spcBef>
                <a:spcPts val="500"/>
              </a:spcBef>
              <a:buFont typeface="Arial" charset="0"/>
              <a:buChar char="–"/>
              <a:defRPr/>
            </a:pPr>
            <a:r>
              <a:rPr lang="en-US" sz="1600" dirty="0">
                <a:latin typeface="Arial" charset="0"/>
              </a:rPr>
              <a:t>Create new Operational Viewpoint </a:t>
            </a:r>
          </a:p>
          <a:p>
            <a:pPr lvl="1">
              <a:spcBef>
                <a:spcPts val="500"/>
              </a:spcBef>
              <a:buFont typeface="Arial" charset="0"/>
              <a:buChar char="–"/>
              <a:defRPr/>
            </a:pPr>
            <a:r>
              <a:rPr lang="en-US" sz="1600" dirty="0">
                <a:latin typeface="Arial" charset="0"/>
              </a:rPr>
              <a:t>Add support to describe operational processes, procedures, and related behavior</a:t>
            </a:r>
          </a:p>
          <a:p>
            <a:pPr lvl="1">
              <a:spcBef>
                <a:spcPts val="500"/>
              </a:spcBef>
              <a:buFont typeface="Arial" charset="0"/>
              <a:buChar char="–"/>
              <a:defRPr/>
            </a:pPr>
            <a:r>
              <a:rPr lang="en-US" sz="1600" dirty="0">
                <a:latin typeface="Arial" charset="0"/>
              </a:rPr>
              <a:t>Propose correlation to /  derivation from from UML activity / sequence diagrams</a:t>
            </a:r>
          </a:p>
          <a:p>
            <a:pPr lvl="1">
              <a:spcBef>
                <a:spcPts val="500"/>
              </a:spcBef>
              <a:buFont typeface="Arial" charset="0"/>
              <a:buNone/>
              <a:defRPr/>
            </a:pPr>
            <a:endParaRPr lang="en-US" sz="1600" dirty="0">
              <a:latin typeface="Arial" charset="0"/>
            </a:endParaRPr>
          </a:p>
        </p:txBody>
      </p:sp>
      <p:sp>
        <p:nvSpPr>
          <p:cNvPr id="2" name="Date Placeholder 1">
            <a:extLst>
              <a:ext uri="{FF2B5EF4-FFF2-40B4-BE49-F238E27FC236}">
                <a16:creationId xmlns:a16="http://schemas.microsoft.com/office/drawing/2014/main" id="{AD7116C5-1C1D-CB43-855E-6E0435D95BA8}"/>
              </a:ext>
            </a:extLst>
          </p:cNvPr>
          <p:cNvSpPr>
            <a:spLocks noGrp="1"/>
          </p:cNvSpPr>
          <p:nvPr>
            <p:ph type="dt" sz="half" idx="2"/>
          </p:nvPr>
        </p:nvSpPr>
        <p:spPr/>
        <p:txBody>
          <a:bodyPr/>
          <a:lstStyle/>
          <a:p>
            <a:r>
              <a:rPr lang="en-US"/>
              <a:t>20 Mar 2023</a:t>
            </a:r>
            <a:endParaRPr lang="en-US" dirty="0"/>
          </a:p>
        </p:txBody>
      </p:sp>
    </p:spTree>
    <p:extLst>
      <p:ext uri="{BB962C8B-B14F-4D97-AF65-F5344CB8AC3E}">
        <p14:creationId xmlns:p14="http://schemas.microsoft.com/office/powerpoint/2010/main" val="33061384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529841-4E7D-D241-8D96-BB6A0DB2FA6F}"/>
              </a:ext>
            </a:extLst>
          </p:cNvPr>
          <p:cNvSpPr>
            <a:spLocks noGrp="1"/>
          </p:cNvSpPr>
          <p:nvPr>
            <p:ph type="title"/>
          </p:nvPr>
        </p:nvSpPr>
        <p:spPr>
          <a:xfrm>
            <a:off x="259441" y="850247"/>
            <a:ext cx="8514080" cy="434101"/>
          </a:xfrm>
        </p:spPr>
        <p:txBody>
          <a:bodyPr/>
          <a:lstStyle/>
          <a:p>
            <a:r>
              <a:rPr lang="en-US" sz="2400" dirty="0"/>
              <a:t>Organizations value and manage Assets </a:t>
            </a:r>
            <a:r>
              <a:rPr lang="en-US" sz="2400" dirty="0">
                <a:solidFill>
                  <a:srgbClr val="FF0000"/>
                </a:solidFill>
              </a:rPr>
              <a:t>(NIST 800-207 terms)</a:t>
            </a:r>
          </a:p>
        </p:txBody>
      </p:sp>
      <p:sp>
        <p:nvSpPr>
          <p:cNvPr id="4" name="Date Placeholder 3">
            <a:extLst>
              <a:ext uri="{FF2B5EF4-FFF2-40B4-BE49-F238E27FC236}">
                <a16:creationId xmlns:a16="http://schemas.microsoft.com/office/drawing/2014/main" id="{A0389DC4-0EFE-F448-A2D0-AFFC5EA61A78}"/>
              </a:ext>
            </a:extLst>
          </p:cNvPr>
          <p:cNvSpPr>
            <a:spLocks noGrp="1"/>
          </p:cNvSpPr>
          <p:nvPr>
            <p:ph type="dt" sz="half" idx="20"/>
          </p:nvPr>
        </p:nvSpPr>
        <p:spPr/>
        <p:txBody>
          <a:bodyPr/>
          <a:lstStyle/>
          <a:p>
            <a:r>
              <a:rPr lang="en-US"/>
              <a:t>20 Mar 2023</a:t>
            </a:r>
            <a:endParaRPr lang="en-US" dirty="0"/>
          </a:p>
        </p:txBody>
      </p:sp>
      <p:sp>
        <p:nvSpPr>
          <p:cNvPr id="7" name="Rectangle 6">
            <a:extLst>
              <a:ext uri="{FF2B5EF4-FFF2-40B4-BE49-F238E27FC236}">
                <a16:creationId xmlns:a16="http://schemas.microsoft.com/office/drawing/2014/main" id="{DC286EA3-8639-E04B-B207-847103E1F01A}"/>
              </a:ext>
            </a:extLst>
          </p:cNvPr>
          <p:cNvSpPr/>
          <p:nvPr/>
        </p:nvSpPr>
        <p:spPr>
          <a:xfrm>
            <a:off x="6253204" y="2501749"/>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System</a:t>
            </a:r>
          </a:p>
        </p:txBody>
      </p:sp>
      <p:sp>
        <p:nvSpPr>
          <p:cNvPr id="8" name="Rectangle 7">
            <a:extLst>
              <a:ext uri="{FF2B5EF4-FFF2-40B4-BE49-F238E27FC236}">
                <a16:creationId xmlns:a16="http://schemas.microsoft.com/office/drawing/2014/main" id="{934EAF55-78C7-854F-B4D3-E959BC394CDD}"/>
              </a:ext>
            </a:extLst>
          </p:cNvPr>
          <p:cNvSpPr/>
          <p:nvPr/>
        </p:nvSpPr>
        <p:spPr>
          <a:xfrm>
            <a:off x="1950797" y="3165424"/>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Assets</a:t>
            </a:r>
          </a:p>
        </p:txBody>
      </p:sp>
      <p:sp>
        <p:nvSpPr>
          <p:cNvPr id="9" name="Rectangle 8">
            <a:extLst>
              <a:ext uri="{FF2B5EF4-FFF2-40B4-BE49-F238E27FC236}">
                <a16:creationId xmlns:a16="http://schemas.microsoft.com/office/drawing/2014/main" id="{83329777-EF09-234B-BFCB-BB658DCDC890}"/>
              </a:ext>
            </a:extLst>
          </p:cNvPr>
          <p:cNvSpPr/>
          <p:nvPr/>
        </p:nvSpPr>
        <p:spPr>
          <a:xfrm>
            <a:off x="4039709" y="3812122"/>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Resource</a:t>
            </a:r>
          </a:p>
        </p:txBody>
      </p:sp>
      <p:sp>
        <p:nvSpPr>
          <p:cNvPr id="11" name="TextBox 10">
            <a:extLst>
              <a:ext uri="{FF2B5EF4-FFF2-40B4-BE49-F238E27FC236}">
                <a16:creationId xmlns:a16="http://schemas.microsoft.com/office/drawing/2014/main" id="{5EBF0472-16F6-654C-813A-4B5BA8835949}"/>
              </a:ext>
            </a:extLst>
          </p:cNvPr>
          <p:cNvSpPr txBox="1"/>
          <p:nvPr/>
        </p:nvSpPr>
        <p:spPr>
          <a:xfrm>
            <a:off x="229750" y="3645784"/>
            <a:ext cx="2090746" cy="784830"/>
          </a:xfrm>
          <a:prstGeom prst="rect">
            <a:avLst/>
          </a:prstGeom>
          <a:noFill/>
        </p:spPr>
        <p:txBody>
          <a:bodyPr wrap="square" rtlCol="0">
            <a:spAutoFit/>
          </a:bodyPr>
          <a:lstStyle/>
          <a:p>
            <a:r>
              <a:rPr lang="en-US" sz="750" dirty="0"/>
              <a:t>Assets have attributes: Asset Type {Data, Database, virtual artifacts}; Deployment Type {Physical, virtual, cloud}; Asset state {Sensitivity, Integrity, Security posture}; Environmental attributes {…}; Other {…}</a:t>
            </a:r>
          </a:p>
        </p:txBody>
      </p:sp>
      <p:sp>
        <p:nvSpPr>
          <p:cNvPr id="13" name="Rectangle 12">
            <a:extLst>
              <a:ext uri="{FF2B5EF4-FFF2-40B4-BE49-F238E27FC236}">
                <a16:creationId xmlns:a16="http://schemas.microsoft.com/office/drawing/2014/main" id="{39B17110-C382-0044-BAA7-7F03FC1F3600}"/>
              </a:ext>
            </a:extLst>
          </p:cNvPr>
          <p:cNvSpPr/>
          <p:nvPr/>
        </p:nvSpPr>
        <p:spPr>
          <a:xfrm>
            <a:off x="3379731" y="2727353"/>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Catalog</a:t>
            </a:r>
          </a:p>
        </p:txBody>
      </p:sp>
      <p:sp>
        <p:nvSpPr>
          <p:cNvPr id="14" name="Rectangle 13">
            <a:extLst>
              <a:ext uri="{FF2B5EF4-FFF2-40B4-BE49-F238E27FC236}">
                <a16:creationId xmlns:a16="http://schemas.microsoft.com/office/drawing/2014/main" id="{E79A749E-4AC4-C941-8E84-A1817A561649}"/>
              </a:ext>
            </a:extLst>
          </p:cNvPr>
          <p:cNvSpPr/>
          <p:nvPr/>
        </p:nvSpPr>
        <p:spPr>
          <a:xfrm>
            <a:off x="1496615" y="2289284"/>
            <a:ext cx="1268355"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Organization</a:t>
            </a:r>
          </a:p>
        </p:txBody>
      </p:sp>
      <p:cxnSp>
        <p:nvCxnSpPr>
          <p:cNvPr id="15" name="Straight Arrow Connector 14">
            <a:extLst>
              <a:ext uri="{FF2B5EF4-FFF2-40B4-BE49-F238E27FC236}">
                <a16:creationId xmlns:a16="http://schemas.microsoft.com/office/drawing/2014/main" id="{F246AC5C-BDF3-284A-A8ED-5254A6C0FBEC}"/>
              </a:ext>
            </a:extLst>
          </p:cNvPr>
          <p:cNvCxnSpPr>
            <a:cxnSpLocks/>
            <a:stCxn id="14" idx="2"/>
            <a:endCxn id="8" idx="0"/>
          </p:cNvCxnSpPr>
          <p:nvPr/>
        </p:nvCxnSpPr>
        <p:spPr>
          <a:xfrm>
            <a:off x="2130794" y="2491267"/>
            <a:ext cx="296776" cy="6741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53F687C-9E8C-7745-857A-07EA2BCD3B17}"/>
              </a:ext>
            </a:extLst>
          </p:cNvPr>
          <p:cNvSpPr txBox="1"/>
          <p:nvPr/>
        </p:nvSpPr>
        <p:spPr>
          <a:xfrm>
            <a:off x="2299570" y="2691722"/>
            <a:ext cx="732773" cy="230832"/>
          </a:xfrm>
          <a:prstGeom prst="rect">
            <a:avLst/>
          </a:prstGeom>
          <a:noFill/>
        </p:spPr>
        <p:txBody>
          <a:bodyPr wrap="square" rtlCol="0">
            <a:spAutoFit/>
          </a:bodyPr>
          <a:lstStyle/>
          <a:p>
            <a:r>
              <a:rPr lang="en-US" sz="900" dirty="0"/>
              <a:t>Values</a:t>
            </a:r>
          </a:p>
        </p:txBody>
      </p:sp>
      <p:sp>
        <p:nvSpPr>
          <p:cNvPr id="28" name="Rectangle 27">
            <a:extLst>
              <a:ext uri="{FF2B5EF4-FFF2-40B4-BE49-F238E27FC236}">
                <a16:creationId xmlns:a16="http://schemas.microsoft.com/office/drawing/2014/main" id="{26D6C48A-87D2-1A4C-B3CA-2CB2B60B50FD}"/>
              </a:ext>
            </a:extLst>
          </p:cNvPr>
          <p:cNvSpPr/>
          <p:nvPr/>
        </p:nvSpPr>
        <p:spPr>
          <a:xfrm>
            <a:off x="3063734" y="5083585"/>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Hardware</a:t>
            </a:r>
          </a:p>
        </p:txBody>
      </p:sp>
      <p:sp>
        <p:nvSpPr>
          <p:cNvPr id="29" name="Rectangle 28">
            <a:extLst>
              <a:ext uri="{FF2B5EF4-FFF2-40B4-BE49-F238E27FC236}">
                <a16:creationId xmlns:a16="http://schemas.microsoft.com/office/drawing/2014/main" id="{13AB043E-9870-8F44-85C8-F5A79FB7A428}"/>
              </a:ext>
            </a:extLst>
          </p:cNvPr>
          <p:cNvSpPr/>
          <p:nvPr/>
        </p:nvSpPr>
        <p:spPr>
          <a:xfrm>
            <a:off x="4175173" y="5083585"/>
            <a:ext cx="1486073"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Virtual Platform</a:t>
            </a:r>
          </a:p>
        </p:txBody>
      </p:sp>
      <p:sp>
        <p:nvSpPr>
          <p:cNvPr id="30" name="Rectangle 29">
            <a:extLst>
              <a:ext uri="{FF2B5EF4-FFF2-40B4-BE49-F238E27FC236}">
                <a16:creationId xmlns:a16="http://schemas.microsoft.com/office/drawing/2014/main" id="{9907F458-9471-7144-A0EC-361AA3C54139}"/>
              </a:ext>
            </a:extLst>
          </p:cNvPr>
          <p:cNvSpPr/>
          <p:nvPr/>
        </p:nvSpPr>
        <p:spPr>
          <a:xfrm>
            <a:off x="1956722" y="5083585"/>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Data</a:t>
            </a:r>
          </a:p>
        </p:txBody>
      </p:sp>
      <p:cxnSp>
        <p:nvCxnSpPr>
          <p:cNvPr id="32" name="Straight Arrow Connector 31">
            <a:extLst>
              <a:ext uri="{FF2B5EF4-FFF2-40B4-BE49-F238E27FC236}">
                <a16:creationId xmlns:a16="http://schemas.microsoft.com/office/drawing/2014/main" id="{3064BEE8-516B-824C-84E0-72D01F123AEE}"/>
              </a:ext>
            </a:extLst>
          </p:cNvPr>
          <p:cNvCxnSpPr>
            <a:cxnSpLocks/>
            <a:stCxn id="8" idx="3"/>
            <a:endCxn id="22" idx="1"/>
          </p:cNvCxnSpPr>
          <p:nvPr/>
        </p:nvCxnSpPr>
        <p:spPr>
          <a:xfrm>
            <a:off x="2904341" y="3266416"/>
            <a:ext cx="841800" cy="1173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71DA2DA-84D3-F346-BA2A-A7B95A08D698}"/>
              </a:ext>
            </a:extLst>
          </p:cNvPr>
          <p:cNvCxnSpPr>
            <a:cxnSpLocks/>
            <a:stCxn id="9" idx="2"/>
            <a:endCxn id="23" idx="0"/>
          </p:cNvCxnSpPr>
          <p:nvPr/>
        </p:nvCxnSpPr>
        <p:spPr>
          <a:xfrm flipH="1">
            <a:off x="3007235" y="4014106"/>
            <a:ext cx="1509246" cy="1701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6F57C9C-C356-3643-B6D2-8CE4B1E85FCD}"/>
              </a:ext>
            </a:extLst>
          </p:cNvPr>
          <p:cNvCxnSpPr>
            <a:cxnSpLocks/>
            <a:stCxn id="14" idx="3"/>
            <a:endCxn id="13" idx="0"/>
          </p:cNvCxnSpPr>
          <p:nvPr/>
        </p:nvCxnSpPr>
        <p:spPr>
          <a:xfrm>
            <a:off x="2764971" y="2390276"/>
            <a:ext cx="1091533" cy="3370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61E94D3C-3EDB-CD4D-A863-3E7365DF94DC}"/>
              </a:ext>
            </a:extLst>
          </p:cNvPr>
          <p:cNvSpPr txBox="1"/>
          <p:nvPr/>
        </p:nvSpPr>
        <p:spPr>
          <a:xfrm>
            <a:off x="3075476" y="2304112"/>
            <a:ext cx="1227333" cy="230832"/>
          </a:xfrm>
          <a:prstGeom prst="rect">
            <a:avLst/>
          </a:prstGeom>
          <a:noFill/>
        </p:spPr>
        <p:txBody>
          <a:bodyPr wrap="square" rtlCol="0">
            <a:spAutoFit/>
          </a:bodyPr>
          <a:lstStyle/>
          <a:p>
            <a:r>
              <a:rPr lang="en-US" sz="900" dirty="0"/>
              <a:t>Creates Catalog</a:t>
            </a:r>
          </a:p>
        </p:txBody>
      </p:sp>
      <p:cxnSp>
        <p:nvCxnSpPr>
          <p:cNvPr id="47" name="Straight Arrow Connector 46">
            <a:extLst>
              <a:ext uri="{FF2B5EF4-FFF2-40B4-BE49-F238E27FC236}">
                <a16:creationId xmlns:a16="http://schemas.microsoft.com/office/drawing/2014/main" id="{D3D8D91F-08C7-F743-AA71-5F18B80398C4}"/>
              </a:ext>
            </a:extLst>
          </p:cNvPr>
          <p:cNvCxnSpPr>
            <a:cxnSpLocks/>
            <a:stCxn id="13" idx="2"/>
            <a:endCxn id="8" idx="3"/>
          </p:cNvCxnSpPr>
          <p:nvPr/>
        </p:nvCxnSpPr>
        <p:spPr>
          <a:xfrm flipH="1">
            <a:off x="2904342" y="2929335"/>
            <a:ext cx="952162" cy="337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5A8B327-3099-044E-93AF-BEE335B9E1AC}"/>
              </a:ext>
            </a:extLst>
          </p:cNvPr>
          <p:cNvCxnSpPr>
            <a:cxnSpLocks/>
            <a:stCxn id="9" idx="2"/>
            <a:endCxn id="27" idx="0"/>
          </p:cNvCxnSpPr>
          <p:nvPr/>
        </p:nvCxnSpPr>
        <p:spPr>
          <a:xfrm flipH="1">
            <a:off x="3004411" y="4014105"/>
            <a:ext cx="1512070" cy="6673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E022ACF-2BF2-6240-A10D-9FFD3B104966}"/>
              </a:ext>
            </a:extLst>
          </p:cNvPr>
          <p:cNvCxnSpPr>
            <a:cxnSpLocks/>
            <a:stCxn id="9" idx="2"/>
            <a:endCxn id="26" idx="0"/>
          </p:cNvCxnSpPr>
          <p:nvPr/>
        </p:nvCxnSpPr>
        <p:spPr>
          <a:xfrm flipH="1">
            <a:off x="4241804" y="4014105"/>
            <a:ext cx="274677" cy="6715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30E44E1-3EBB-B04C-863C-486C17F3C7E3}"/>
              </a:ext>
            </a:extLst>
          </p:cNvPr>
          <p:cNvCxnSpPr>
            <a:cxnSpLocks/>
            <a:stCxn id="9" idx="2"/>
            <a:endCxn id="25" idx="0"/>
          </p:cNvCxnSpPr>
          <p:nvPr/>
        </p:nvCxnSpPr>
        <p:spPr>
          <a:xfrm>
            <a:off x="4516481" y="4014105"/>
            <a:ext cx="950720" cy="6637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7FDB420-B2EF-0443-87AB-6D4526C5D7DA}"/>
              </a:ext>
            </a:extLst>
          </p:cNvPr>
          <p:cNvCxnSpPr>
            <a:cxnSpLocks/>
            <a:stCxn id="9" idx="2"/>
            <a:endCxn id="30" idx="0"/>
          </p:cNvCxnSpPr>
          <p:nvPr/>
        </p:nvCxnSpPr>
        <p:spPr>
          <a:xfrm flipH="1">
            <a:off x="2433495" y="4014105"/>
            <a:ext cx="2082986" cy="10694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7368E45-7F1F-7B4C-B745-3AF8667D03C4}"/>
              </a:ext>
            </a:extLst>
          </p:cNvPr>
          <p:cNvCxnSpPr>
            <a:cxnSpLocks/>
            <a:stCxn id="9" idx="2"/>
            <a:endCxn id="28" idx="0"/>
          </p:cNvCxnSpPr>
          <p:nvPr/>
        </p:nvCxnSpPr>
        <p:spPr>
          <a:xfrm flipH="1">
            <a:off x="3540506" y="4014105"/>
            <a:ext cx="975975" cy="10694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648AEB4-A8B6-544A-BD27-017407C489A8}"/>
              </a:ext>
            </a:extLst>
          </p:cNvPr>
          <p:cNvCxnSpPr>
            <a:cxnSpLocks/>
            <a:stCxn id="9" idx="2"/>
            <a:endCxn id="29" idx="0"/>
          </p:cNvCxnSpPr>
          <p:nvPr/>
        </p:nvCxnSpPr>
        <p:spPr>
          <a:xfrm>
            <a:off x="4516481" y="4014105"/>
            <a:ext cx="401729" cy="10694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7196EBA-EE24-FF45-89D2-61941427ADB9}"/>
              </a:ext>
            </a:extLst>
          </p:cNvPr>
          <p:cNvSpPr/>
          <p:nvPr/>
        </p:nvSpPr>
        <p:spPr>
          <a:xfrm>
            <a:off x="3746141" y="3282791"/>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Person</a:t>
            </a:r>
          </a:p>
        </p:txBody>
      </p:sp>
      <p:sp>
        <p:nvSpPr>
          <p:cNvPr id="23" name="Rectangle 22">
            <a:extLst>
              <a:ext uri="{FF2B5EF4-FFF2-40B4-BE49-F238E27FC236}">
                <a16:creationId xmlns:a16="http://schemas.microsoft.com/office/drawing/2014/main" id="{E1AC087E-697A-6F4F-B55D-6B3E7CA05FC0}"/>
              </a:ext>
            </a:extLst>
          </p:cNvPr>
          <p:cNvSpPr/>
          <p:nvPr/>
        </p:nvSpPr>
        <p:spPr>
          <a:xfrm>
            <a:off x="2530463" y="4184268"/>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a:t>
            </a:r>
          </a:p>
        </p:txBody>
      </p:sp>
      <p:sp>
        <p:nvSpPr>
          <p:cNvPr id="25" name="Rectangle 24">
            <a:extLst>
              <a:ext uri="{FF2B5EF4-FFF2-40B4-BE49-F238E27FC236}">
                <a16:creationId xmlns:a16="http://schemas.microsoft.com/office/drawing/2014/main" id="{04EFF4DE-37CC-8B42-94ED-4D6422E07A90}"/>
              </a:ext>
            </a:extLst>
          </p:cNvPr>
          <p:cNvSpPr/>
          <p:nvPr/>
        </p:nvSpPr>
        <p:spPr>
          <a:xfrm>
            <a:off x="4990429" y="4677863"/>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Network</a:t>
            </a:r>
          </a:p>
        </p:txBody>
      </p:sp>
      <p:sp>
        <p:nvSpPr>
          <p:cNvPr id="26" name="Rectangle 25">
            <a:extLst>
              <a:ext uri="{FF2B5EF4-FFF2-40B4-BE49-F238E27FC236}">
                <a16:creationId xmlns:a16="http://schemas.microsoft.com/office/drawing/2014/main" id="{FEFD2A9F-8917-CB4C-ADF1-14480D67923D}"/>
              </a:ext>
            </a:extLst>
          </p:cNvPr>
          <p:cNvSpPr/>
          <p:nvPr/>
        </p:nvSpPr>
        <p:spPr>
          <a:xfrm>
            <a:off x="3765032" y="4685623"/>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IT Circuit</a:t>
            </a:r>
          </a:p>
        </p:txBody>
      </p:sp>
      <p:cxnSp>
        <p:nvCxnSpPr>
          <p:cNvPr id="70" name="Straight Arrow Connector 69">
            <a:extLst>
              <a:ext uri="{FF2B5EF4-FFF2-40B4-BE49-F238E27FC236}">
                <a16:creationId xmlns:a16="http://schemas.microsoft.com/office/drawing/2014/main" id="{1447974A-B187-5F40-8FEC-BA7EB2B44A00}"/>
              </a:ext>
            </a:extLst>
          </p:cNvPr>
          <p:cNvCxnSpPr>
            <a:cxnSpLocks/>
            <a:stCxn id="8" idx="2"/>
            <a:endCxn id="9" idx="1"/>
          </p:cNvCxnSpPr>
          <p:nvPr/>
        </p:nvCxnSpPr>
        <p:spPr>
          <a:xfrm>
            <a:off x="2427570" y="3367407"/>
            <a:ext cx="1612139" cy="5457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B2CF4A46-0419-ED45-8791-98F301B4F582}"/>
              </a:ext>
            </a:extLst>
          </p:cNvPr>
          <p:cNvSpPr/>
          <p:nvPr/>
        </p:nvSpPr>
        <p:spPr>
          <a:xfrm>
            <a:off x="5246797" y="3825191"/>
            <a:ext cx="1700979" cy="669414"/>
          </a:xfrm>
          <a:prstGeom prst="rect">
            <a:avLst/>
          </a:prstGeom>
          <a:noFill/>
        </p:spPr>
        <p:txBody>
          <a:bodyPr wrap="square" rtlCol="0">
            <a:spAutoFit/>
          </a:bodyPr>
          <a:lstStyle/>
          <a:p>
            <a:r>
              <a:rPr lang="en-US" sz="750" dirty="0"/>
              <a:t>Resource = All hardware, software, programs, information, data, and other devices that are in use within or connected to a given system</a:t>
            </a:r>
          </a:p>
        </p:txBody>
      </p:sp>
      <p:cxnSp>
        <p:nvCxnSpPr>
          <p:cNvPr id="76" name="Straight Arrow Connector 75">
            <a:extLst>
              <a:ext uri="{FF2B5EF4-FFF2-40B4-BE49-F238E27FC236}">
                <a16:creationId xmlns:a16="http://schemas.microsoft.com/office/drawing/2014/main" id="{0D4F22CE-4D87-4941-939D-8D7360432A65}"/>
              </a:ext>
            </a:extLst>
          </p:cNvPr>
          <p:cNvCxnSpPr>
            <a:cxnSpLocks/>
            <a:stCxn id="7" idx="2"/>
            <a:endCxn id="9" idx="0"/>
          </p:cNvCxnSpPr>
          <p:nvPr/>
        </p:nvCxnSpPr>
        <p:spPr>
          <a:xfrm flipH="1">
            <a:off x="4516481" y="2703731"/>
            <a:ext cx="2213495" cy="11083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223BD8A0-55B4-414A-A724-15C13DE32D80}"/>
              </a:ext>
            </a:extLst>
          </p:cNvPr>
          <p:cNvSpPr/>
          <p:nvPr/>
        </p:nvSpPr>
        <p:spPr>
          <a:xfrm>
            <a:off x="7574797" y="3179730"/>
            <a:ext cx="1044458" cy="1948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Procedures</a:t>
            </a:r>
          </a:p>
        </p:txBody>
      </p:sp>
      <p:cxnSp>
        <p:nvCxnSpPr>
          <p:cNvPr id="84" name="Straight Arrow Connector 83">
            <a:extLst>
              <a:ext uri="{FF2B5EF4-FFF2-40B4-BE49-F238E27FC236}">
                <a16:creationId xmlns:a16="http://schemas.microsoft.com/office/drawing/2014/main" id="{E7B444ED-E6D3-3140-99F2-87BD9FB8D04A}"/>
              </a:ext>
            </a:extLst>
          </p:cNvPr>
          <p:cNvCxnSpPr>
            <a:cxnSpLocks/>
            <a:stCxn id="7" idx="2"/>
            <a:endCxn id="22" idx="3"/>
          </p:cNvCxnSpPr>
          <p:nvPr/>
        </p:nvCxnSpPr>
        <p:spPr>
          <a:xfrm flipH="1">
            <a:off x="4699685" y="2703732"/>
            <a:ext cx="2030291" cy="6800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3E692646-A7E5-B442-AC88-2C74A972DC66}"/>
              </a:ext>
            </a:extLst>
          </p:cNvPr>
          <p:cNvCxnSpPr>
            <a:cxnSpLocks/>
            <a:stCxn id="7" idx="2"/>
            <a:endCxn id="83" idx="0"/>
          </p:cNvCxnSpPr>
          <p:nvPr/>
        </p:nvCxnSpPr>
        <p:spPr>
          <a:xfrm>
            <a:off x="6729976" y="2703731"/>
            <a:ext cx="1367050" cy="4759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urved Connector 37">
            <a:extLst>
              <a:ext uri="{FF2B5EF4-FFF2-40B4-BE49-F238E27FC236}">
                <a16:creationId xmlns:a16="http://schemas.microsoft.com/office/drawing/2014/main" id="{46FF9A28-3BE0-EA84-B9FB-150AC6B4C746}"/>
              </a:ext>
            </a:extLst>
          </p:cNvPr>
          <p:cNvCxnSpPr>
            <a:stCxn id="8" idx="1"/>
            <a:endCxn id="14" idx="1"/>
          </p:cNvCxnSpPr>
          <p:nvPr/>
        </p:nvCxnSpPr>
        <p:spPr>
          <a:xfrm rot="10800000">
            <a:off x="1496615" y="2390277"/>
            <a:ext cx="454182" cy="876140"/>
          </a:xfrm>
          <a:prstGeom prst="curvedConnector3">
            <a:avLst>
              <a:gd name="adj1" fmla="val 184333"/>
            </a:avLst>
          </a:prstGeom>
          <a:ln w="12700">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7BDF46B-74B3-FB11-6AA9-D9034426C548}"/>
              </a:ext>
            </a:extLst>
          </p:cNvPr>
          <p:cNvSpPr txBox="1"/>
          <p:nvPr/>
        </p:nvSpPr>
        <p:spPr>
          <a:xfrm>
            <a:off x="698287" y="2758575"/>
            <a:ext cx="732773" cy="230832"/>
          </a:xfrm>
          <a:prstGeom prst="rect">
            <a:avLst/>
          </a:prstGeom>
          <a:noFill/>
        </p:spPr>
        <p:txBody>
          <a:bodyPr wrap="square" rtlCol="0">
            <a:spAutoFit/>
          </a:bodyPr>
          <a:lstStyle/>
          <a:p>
            <a:r>
              <a:rPr lang="en-US" sz="900" dirty="0"/>
              <a:t>Is an</a:t>
            </a:r>
          </a:p>
        </p:txBody>
      </p:sp>
      <p:sp>
        <p:nvSpPr>
          <p:cNvPr id="111" name="TextBox 110">
            <a:extLst>
              <a:ext uri="{FF2B5EF4-FFF2-40B4-BE49-F238E27FC236}">
                <a16:creationId xmlns:a16="http://schemas.microsoft.com/office/drawing/2014/main" id="{C386758C-5B4C-E79C-3B0E-91DE7E912F21}"/>
              </a:ext>
            </a:extLst>
          </p:cNvPr>
          <p:cNvSpPr txBox="1"/>
          <p:nvPr/>
        </p:nvSpPr>
        <p:spPr>
          <a:xfrm>
            <a:off x="6460430" y="2816528"/>
            <a:ext cx="778570" cy="507831"/>
          </a:xfrm>
          <a:prstGeom prst="rect">
            <a:avLst/>
          </a:prstGeom>
          <a:noFill/>
        </p:spPr>
        <p:txBody>
          <a:bodyPr wrap="square" rtlCol="0">
            <a:spAutoFit/>
          </a:bodyPr>
          <a:lstStyle/>
          <a:p>
            <a:r>
              <a:rPr lang="en-US" sz="900" dirty="0"/>
              <a:t>Is composed of …</a:t>
            </a:r>
          </a:p>
        </p:txBody>
      </p:sp>
      <p:sp>
        <p:nvSpPr>
          <p:cNvPr id="27" name="Rectangle 26">
            <a:extLst>
              <a:ext uri="{FF2B5EF4-FFF2-40B4-BE49-F238E27FC236}">
                <a16:creationId xmlns:a16="http://schemas.microsoft.com/office/drawing/2014/main" id="{DB03F4F7-D196-4940-BACD-CFAD14FFBDAC}"/>
              </a:ext>
            </a:extLst>
          </p:cNvPr>
          <p:cNvSpPr/>
          <p:nvPr/>
        </p:nvSpPr>
        <p:spPr>
          <a:xfrm>
            <a:off x="2527639" y="4681488"/>
            <a:ext cx="953544" cy="21025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Software</a:t>
            </a:r>
          </a:p>
        </p:txBody>
      </p:sp>
      <p:sp>
        <p:nvSpPr>
          <p:cNvPr id="118" name="TextBox 117">
            <a:extLst>
              <a:ext uri="{FF2B5EF4-FFF2-40B4-BE49-F238E27FC236}">
                <a16:creationId xmlns:a16="http://schemas.microsoft.com/office/drawing/2014/main" id="{862720CA-A09D-33A9-FCD7-AF782EF3E868}"/>
              </a:ext>
            </a:extLst>
          </p:cNvPr>
          <p:cNvSpPr txBox="1"/>
          <p:nvPr/>
        </p:nvSpPr>
        <p:spPr>
          <a:xfrm>
            <a:off x="3682784" y="2945711"/>
            <a:ext cx="1227333" cy="230832"/>
          </a:xfrm>
          <a:prstGeom prst="rect">
            <a:avLst/>
          </a:prstGeom>
          <a:noFill/>
        </p:spPr>
        <p:txBody>
          <a:bodyPr wrap="square" rtlCol="0">
            <a:spAutoFit/>
          </a:bodyPr>
          <a:lstStyle/>
          <a:p>
            <a:r>
              <a:rPr lang="en-US" sz="900" dirty="0"/>
              <a:t>Is Inventory of</a:t>
            </a:r>
          </a:p>
        </p:txBody>
      </p:sp>
    </p:spTree>
    <p:extLst>
      <p:ext uri="{BB962C8B-B14F-4D97-AF65-F5344CB8AC3E}">
        <p14:creationId xmlns:p14="http://schemas.microsoft.com/office/powerpoint/2010/main" val="290087582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1714500" y="0"/>
            <a:ext cx="5715000" cy="1143000"/>
          </a:xfrm>
        </p:spPr>
        <p:txBody>
          <a:bodyPr/>
          <a:lstStyle/>
          <a:p>
            <a:r>
              <a:rPr lang="en-US" sz="2400" dirty="0">
                <a:solidFill>
                  <a:srgbClr val="C00000"/>
                </a:solidFill>
              </a:rPr>
              <a:t>Research: </a:t>
            </a:r>
            <a:r>
              <a:rPr lang="en-US" sz="2400" dirty="0"/>
              <a:t>Operational Viewpoint </a:t>
            </a:r>
            <a:r>
              <a:rPr lang="en-US" sz="2400" dirty="0">
                <a:solidFill>
                  <a:srgbClr val="C00000"/>
                </a:solidFill>
              </a:rPr>
              <a:t>Identified</a:t>
            </a:r>
            <a:r>
              <a:rPr lang="en-US" sz="2400" dirty="0"/>
              <a:t> Definitions of Terms</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457200" y="838200"/>
            <a:ext cx="8229600" cy="5486400"/>
          </a:xfrm>
        </p:spPr>
        <p:txBody>
          <a:bodyPr/>
          <a:lstStyle/>
          <a:p>
            <a:r>
              <a:rPr lang="en-US" sz="1400" dirty="0"/>
              <a:t>For the Operational Viewpoint we need a hierarchy of terms and associated definitions.  We did some research and found these (not necessarily self-consistent):</a:t>
            </a:r>
          </a:p>
          <a:p>
            <a:pPr lvl="1"/>
            <a:r>
              <a:rPr lang="en-US" sz="1400" dirty="0"/>
              <a:t>Action:</a:t>
            </a:r>
          </a:p>
          <a:p>
            <a:pPr lvl="2"/>
            <a:r>
              <a:rPr lang="en-US" sz="1100" dirty="0"/>
              <a:t>“An action is something that happens within an object, either with or without participation of another object. An interaction is an action performed by an object with participation of another object or with its environment. “ RASDS </a:t>
            </a:r>
          </a:p>
          <a:p>
            <a:pPr lvl="1"/>
            <a:r>
              <a:rPr lang="en-US" sz="1400" dirty="0"/>
              <a:t>Activity:</a:t>
            </a:r>
          </a:p>
          <a:p>
            <a:pPr lvl="2"/>
            <a:r>
              <a:rPr lang="en-US" sz="1100" dirty="0"/>
              <a:t>“Work, not specific to a single organization, operational system or individual that transforms inputs (Resources) into outputs (Resources) or changes their state.”  </a:t>
            </a:r>
            <a:r>
              <a:rPr lang="en-US" sz="1100" dirty="0" err="1"/>
              <a:t>DoDAF</a:t>
            </a:r>
            <a:r>
              <a:rPr lang="en-US" sz="1100" dirty="0"/>
              <a:t> – modified</a:t>
            </a:r>
          </a:p>
          <a:p>
            <a:pPr lvl="2"/>
            <a:r>
              <a:rPr lang="en-US" sz="1100" dirty="0"/>
              <a:t>“An activity is a specification of behavior described as a sequence of actions” RASDS</a:t>
            </a:r>
          </a:p>
          <a:p>
            <a:pPr lvl="2"/>
            <a:r>
              <a:rPr lang="en-US" sz="1100" dirty="0"/>
              <a:t>“Set of cohesive tasks of a process.” NIST</a:t>
            </a:r>
          </a:p>
          <a:p>
            <a:pPr lvl="2"/>
            <a:r>
              <a:rPr lang="en-US" sz="1100" dirty="0"/>
              <a:t>“An Activity is a generic term for work that company performs. An Activity can be atomic or non- atomic (compound). The types of Activities are: Task and Sub-Process.”   BPMN</a:t>
            </a:r>
          </a:p>
          <a:p>
            <a:pPr lvl="1"/>
            <a:r>
              <a:rPr lang="en-US" sz="1400" dirty="0"/>
              <a:t>Procedure:</a:t>
            </a:r>
          </a:p>
          <a:p>
            <a:pPr lvl="2"/>
            <a:r>
              <a:rPr lang="en-US" sz="1100" dirty="0"/>
              <a:t>“An ordered set of tasks for performing some action.” Wikipedia</a:t>
            </a:r>
          </a:p>
          <a:p>
            <a:pPr lvl="1"/>
            <a:r>
              <a:rPr lang="en-US" sz="1400" dirty="0"/>
              <a:t>Process:</a:t>
            </a:r>
          </a:p>
          <a:p>
            <a:pPr lvl="2"/>
            <a:r>
              <a:rPr lang="en-US" sz="1100" dirty="0"/>
              <a:t>“A Process is an activity authorized by a Work Package in support of delivering a Component or producing a Product. “ IMCE</a:t>
            </a:r>
          </a:p>
          <a:p>
            <a:pPr lvl="2"/>
            <a:r>
              <a:rPr lang="en-US" sz="1100" dirty="0"/>
              <a:t>“Business Process Model is a network of graphical objects, which are activities (i.e., work) and the flow controls that define their order of performance. “  BPMN</a:t>
            </a:r>
          </a:p>
          <a:p>
            <a:pPr lvl="2"/>
            <a:r>
              <a:rPr lang="en-US" sz="1100" dirty="0"/>
              <a:t>“A logical, systematic sequence of activities, triggered by an event, producing a meaningful output.” </a:t>
            </a:r>
            <a:r>
              <a:rPr lang="en-US" sz="1100" dirty="0" err="1"/>
              <a:t>DoDAF</a:t>
            </a:r>
            <a:endParaRPr lang="en-US" sz="1100" dirty="0"/>
          </a:p>
          <a:p>
            <a:pPr lvl="2"/>
            <a:r>
              <a:rPr lang="en-US" sz="1100" dirty="0"/>
              <a:t>“set of interrelated or interacting activities which transforms inputs into outputs” NIST</a:t>
            </a:r>
          </a:p>
          <a:p>
            <a:pPr lvl="1"/>
            <a:r>
              <a:rPr lang="en-US" sz="1400" dirty="0"/>
              <a:t>Product:</a:t>
            </a:r>
          </a:p>
          <a:p>
            <a:pPr lvl="2"/>
            <a:r>
              <a:rPr lang="en-US" sz="1100" dirty="0"/>
              <a:t>“A Product is a concrete output of the design process.  It may be a Component or a Document.  A Product is any Element that an Authority properly supplies or produces. “ IMCE</a:t>
            </a:r>
          </a:p>
          <a:p>
            <a:pPr lvl="2"/>
            <a:r>
              <a:rPr lang="en-US" sz="1100" dirty="0"/>
              <a:t>“Result of a process. Note: A system as a “product” is what is delivered by systems engineering.” NIST</a:t>
            </a:r>
          </a:p>
          <a:p>
            <a:pPr lvl="1"/>
            <a:r>
              <a:rPr lang="en-US" sz="1400" dirty="0"/>
              <a:t>Task:</a:t>
            </a:r>
          </a:p>
          <a:p>
            <a:pPr lvl="2"/>
            <a:r>
              <a:rPr lang="en-US" sz="1100" dirty="0"/>
              <a:t>“An action, activity or undertaking enabling missions, activities or functions to be performed or accomplished.” </a:t>
            </a:r>
            <a:r>
              <a:rPr lang="en-US" sz="1100" dirty="0" err="1"/>
              <a:t>DoDAF</a:t>
            </a:r>
            <a:endParaRPr lang="en-US" sz="1100" dirty="0"/>
          </a:p>
          <a:p>
            <a:pPr lvl="2"/>
            <a:r>
              <a:rPr lang="en-US" sz="1100" dirty="0"/>
              <a:t>“A Task is a specific defined piece of work that, combined with other identified Tasks, composes the work in a specific specialty area or work role.”  NIST</a:t>
            </a:r>
          </a:p>
          <a:p>
            <a:pPr lvl="2"/>
            <a:endParaRPr lang="en-US" sz="1100" dirty="0"/>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10"/>
          </p:nvPr>
        </p:nvSpPr>
        <p:spPr/>
        <p:txBody>
          <a:bodyPr/>
          <a:lstStyle/>
          <a:p>
            <a:r>
              <a:rPr lang="en-US"/>
              <a:t>20 Mar 2023</a:t>
            </a:r>
            <a:endParaRPr lang="en-US" dirty="0"/>
          </a:p>
        </p:txBody>
      </p:sp>
    </p:spTree>
    <p:extLst>
      <p:ext uri="{BB962C8B-B14F-4D97-AF65-F5344CB8AC3E}">
        <p14:creationId xmlns:p14="http://schemas.microsoft.com/office/powerpoint/2010/main" val="147742032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5416-76EB-5A46-8EB8-A5DEC4CCFEE6}"/>
              </a:ext>
            </a:extLst>
          </p:cNvPr>
          <p:cNvSpPr>
            <a:spLocks noGrp="1"/>
          </p:cNvSpPr>
          <p:nvPr>
            <p:ph type="title"/>
          </p:nvPr>
        </p:nvSpPr>
        <p:spPr/>
        <p:txBody>
          <a:bodyPr/>
          <a:lstStyle/>
          <a:p>
            <a:r>
              <a:rPr lang="en-US" dirty="0">
                <a:solidFill>
                  <a:srgbClr val="C00000"/>
                </a:solidFill>
              </a:rPr>
              <a:t>DRAFT</a:t>
            </a:r>
            <a:r>
              <a:rPr lang="en-US" dirty="0"/>
              <a:t> Operations Meta-model (OWL)</a:t>
            </a:r>
            <a:br>
              <a:rPr lang="en-US" dirty="0"/>
            </a:br>
            <a:r>
              <a:rPr lang="en-US" dirty="0">
                <a:solidFill>
                  <a:srgbClr val="FF0000"/>
                </a:solidFill>
              </a:rPr>
              <a:t>Replace / Update</a:t>
            </a:r>
          </a:p>
        </p:txBody>
      </p:sp>
      <p:pic>
        <p:nvPicPr>
          <p:cNvPr id="6" name="Content Placeholder 5">
            <a:extLst>
              <a:ext uri="{FF2B5EF4-FFF2-40B4-BE49-F238E27FC236}">
                <a16:creationId xmlns:a16="http://schemas.microsoft.com/office/drawing/2014/main" id="{B58D16B9-0590-854D-A103-D52E189B12BB}"/>
              </a:ext>
            </a:extLst>
          </p:cNvPr>
          <p:cNvPicPr>
            <a:picLocks noGrp="1" noChangeAspect="1"/>
          </p:cNvPicPr>
          <p:nvPr>
            <p:ph idx="1"/>
          </p:nvPr>
        </p:nvPicPr>
        <p:blipFill rotWithShape="1">
          <a:blip r:embed="rId2"/>
          <a:srcRect b="33292"/>
          <a:stretch/>
        </p:blipFill>
        <p:spPr>
          <a:xfrm>
            <a:off x="381000" y="1981200"/>
            <a:ext cx="8426142" cy="4343400"/>
          </a:xfrm>
        </p:spPr>
      </p:pic>
      <p:sp>
        <p:nvSpPr>
          <p:cNvPr id="4" name="Date Placeholder 3">
            <a:extLst>
              <a:ext uri="{FF2B5EF4-FFF2-40B4-BE49-F238E27FC236}">
                <a16:creationId xmlns:a16="http://schemas.microsoft.com/office/drawing/2014/main" id="{B78BD9C7-B1DE-0B40-9A88-1EF5133EC504}"/>
              </a:ext>
            </a:extLst>
          </p:cNvPr>
          <p:cNvSpPr>
            <a:spLocks noGrp="1"/>
          </p:cNvSpPr>
          <p:nvPr>
            <p:ph type="dt" sz="half" idx="10"/>
          </p:nvPr>
        </p:nvSpPr>
        <p:spPr/>
        <p:txBody>
          <a:bodyPr/>
          <a:lstStyle/>
          <a:p>
            <a:r>
              <a:rPr lang="en-US"/>
              <a:t>20 Mar 2023</a:t>
            </a:r>
            <a:endParaRPr lang="en-US" dirty="0"/>
          </a:p>
        </p:txBody>
      </p:sp>
      <p:grpSp>
        <p:nvGrpSpPr>
          <p:cNvPr id="29" name="Group 28">
            <a:extLst>
              <a:ext uri="{FF2B5EF4-FFF2-40B4-BE49-F238E27FC236}">
                <a16:creationId xmlns:a16="http://schemas.microsoft.com/office/drawing/2014/main" id="{75AD10CD-EB9B-E244-A014-8A47DC6B3D1A}"/>
              </a:ext>
            </a:extLst>
          </p:cNvPr>
          <p:cNvGrpSpPr/>
          <p:nvPr/>
        </p:nvGrpSpPr>
        <p:grpSpPr>
          <a:xfrm>
            <a:off x="304800" y="1035846"/>
            <a:ext cx="3657600" cy="1255638"/>
            <a:chOff x="1183320" y="3943357"/>
            <a:chExt cx="6981955" cy="2657333"/>
          </a:xfrm>
        </p:grpSpPr>
        <p:sp>
          <p:nvSpPr>
            <p:cNvPr id="7" name="Rectangle 6">
              <a:extLst>
                <a:ext uri="{FF2B5EF4-FFF2-40B4-BE49-F238E27FC236}">
                  <a16:creationId xmlns:a16="http://schemas.microsoft.com/office/drawing/2014/main" id="{2FEB5899-A49A-D448-A11A-526A7062628A}"/>
                </a:ext>
              </a:extLst>
            </p:cNvPr>
            <p:cNvSpPr/>
            <p:nvPr/>
          </p:nvSpPr>
          <p:spPr bwMode="auto">
            <a:xfrm>
              <a:off x="1383475" y="3975623"/>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Process</a:t>
              </a:r>
            </a:p>
          </p:txBody>
        </p:sp>
        <p:sp>
          <p:nvSpPr>
            <p:cNvPr id="8" name="Rectangle 7">
              <a:extLst>
                <a:ext uri="{FF2B5EF4-FFF2-40B4-BE49-F238E27FC236}">
                  <a16:creationId xmlns:a16="http://schemas.microsoft.com/office/drawing/2014/main" id="{48EC54AD-3A54-9146-9DB6-3D8FF6589154}"/>
                </a:ext>
              </a:extLst>
            </p:cNvPr>
            <p:cNvSpPr/>
            <p:nvPr/>
          </p:nvSpPr>
          <p:spPr bwMode="auto">
            <a:xfrm>
              <a:off x="2541989" y="4645205"/>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Activity</a:t>
              </a:r>
            </a:p>
          </p:txBody>
        </p:sp>
        <p:sp>
          <p:nvSpPr>
            <p:cNvPr id="9" name="Rectangle 8">
              <a:extLst>
                <a:ext uri="{FF2B5EF4-FFF2-40B4-BE49-F238E27FC236}">
                  <a16:creationId xmlns:a16="http://schemas.microsoft.com/office/drawing/2014/main" id="{CAE52C67-9E01-5B4C-AA7A-1D4FF8EE373A}"/>
                </a:ext>
              </a:extLst>
            </p:cNvPr>
            <p:cNvSpPr/>
            <p:nvPr/>
          </p:nvSpPr>
          <p:spPr bwMode="auto">
            <a:xfrm>
              <a:off x="3962400" y="4191396"/>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Procedure</a:t>
              </a:r>
            </a:p>
          </p:txBody>
        </p:sp>
        <p:sp>
          <p:nvSpPr>
            <p:cNvPr id="10" name="Rectangle 9">
              <a:extLst>
                <a:ext uri="{FF2B5EF4-FFF2-40B4-BE49-F238E27FC236}">
                  <a16:creationId xmlns:a16="http://schemas.microsoft.com/office/drawing/2014/main" id="{A3E6E902-F4E2-2845-8CA7-51C9E87ED079}"/>
                </a:ext>
              </a:extLst>
            </p:cNvPr>
            <p:cNvSpPr/>
            <p:nvPr/>
          </p:nvSpPr>
          <p:spPr bwMode="auto">
            <a:xfrm>
              <a:off x="4232650" y="5002300"/>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Task</a:t>
              </a:r>
            </a:p>
          </p:txBody>
        </p:sp>
        <p:sp>
          <p:nvSpPr>
            <p:cNvPr id="11" name="Rectangle 10">
              <a:extLst>
                <a:ext uri="{FF2B5EF4-FFF2-40B4-BE49-F238E27FC236}">
                  <a16:creationId xmlns:a16="http://schemas.microsoft.com/office/drawing/2014/main" id="{ECFF8574-4000-6643-81C9-EA805375E4C1}"/>
                </a:ext>
              </a:extLst>
            </p:cNvPr>
            <p:cNvSpPr/>
            <p:nvPr/>
          </p:nvSpPr>
          <p:spPr bwMode="auto">
            <a:xfrm>
              <a:off x="5957053" y="5403729"/>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Action</a:t>
              </a:r>
            </a:p>
          </p:txBody>
        </p:sp>
        <p:cxnSp>
          <p:nvCxnSpPr>
            <p:cNvPr id="12" name="Straight Arrow Connector 11">
              <a:extLst>
                <a:ext uri="{FF2B5EF4-FFF2-40B4-BE49-F238E27FC236}">
                  <a16:creationId xmlns:a16="http://schemas.microsoft.com/office/drawing/2014/main" id="{E6E284D3-5507-EB45-8A8F-5E5100830942}"/>
                </a:ext>
              </a:extLst>
            </p:cNvPr>
            <p:cNvCxnSpPr>
              <a:cxnSpLocks/>
              <a:stCxn id="7" idx="3"/>
              <a:endCxn id="8" idx="0"/>
            </p:cNvCxnSpPr>
            <p:nvPr/>
          </p:nvCxnSpPr>
          <p:spPr bwMode="auto">
            <a:xfrm>
              <a:off x="2221675" y="4128023"/>
              <a:ext cx="739414" cy="517182"/>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3" name="Rectangle 12">
              <a:extLst>
                <a:ext uri="{FF2B5EF4-FFF2-40B4-BE49-F238E27FC236}">
                  <a16:creationId xmlns:a16="http://schemas.microsoft.com/office/drawing/2014/main" id="{55CA2D03-1AA9-D041-8843-CA61738B7CC7}"/>
                </a:ext>
              </a:extLst>
            </p:cNvPr>
            <p:cNvSpPr/>
            <p:nvPr/>
          </p:nvSpPr>
          <p:spPr>
            <a:xfrm>
              <a:off x="2384787" y="3943357"/>
              <a:ext cx="914398" cy="455949"/>
            </a:xfrm>
            <a:prstGeom prst="rect">
              <a:avLst/>
            </a:prstGeom>
          </p:spPr>
          <p:txBody>
            <a:bodyPr wrap="square">
              <a:spAutoFit/>
            </a:bodyPr>
            <a:lstStyle/>
            <a:p>
              <a:r>
                <a:rPr lang="en-US" sz="400" b="0" dirty="0"/>
                <a:t>Has 1 .. Inter-related</a:t>
              </a:r>
            </a:p>
          </p:txBody>
        </p:sp>
        <p:cxnSp>
          <p:nvCxnSpPr>
            <p:cNvPr id="14" name="Straight Arrow Connector 13">
              <a:extLst>
                <a:ext uri="{FF2B5EF4-FFF2-40B4-BE49-F238E27FC236}">
                  <a16:creationId xmlns:a16="http://schemas.microsoft.com/office/drawing/2014/main" id="{E2F5F57D-04A3-854F-8735-D0C187C88C8A}"/>
                </a:ext>
              </a:extLst>
            </p:cNvPr>
            <p:cNvCxnSpPr>
              <a:cxnSpLocks/>
              <a:stCxn id="9" idx="2"/>
              <a:endCxn id="10" idx="0"/>
            </p:cNvCxnSpPr>
            <p:nvPr/>
          </p:nvCxnSpPr>
          <p:spPr bwMode="auto">
            <a:xfrm>
              <a:off x="4457700" y="4496196"/>
              <a:ext cx="270250" cy="506104"/>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5" name="Rectangle 14">
              <a:extLst>
                <a:ext uri="{FF2B5EF4-FFF2-40B4-BE49-F238E27FC236}">
                  <a16:creationId xmlns:a16="http://schemas.microsoft.com/office/drawing/2014/main" id="{66C21F12-131E-4A43-AD50-51C0AD788C64}"/>
                </a:ext>
              </a:extLst>
            </p:cNvPr>
            <p:cNvSpPr/>
            <p:nvPr/>
          </p:nvSpPr>
          <p:spPr>
            <a:xfrm>
              <a:off x="3073701" y="4968761"/>
              <a:ext cx="883633" cy="586219"/>
            </a:xfrm>
            <a:prstGeom prst="rect">
              <a:avLst/>
            </a:prstGeom>
          </p:spPr>
          <p:txBody>
            <a:bodyPr wrap="square">
              <a:spAutoFit/>
            </a:bodyPr>
            <a:lstStyle/>
            <a:p>
              <a:r>
                <a:rPr lang="en-US" sz="400" b="0" dirty="0"/>
                <a:t>Has cohesive set of 1 ..</a:t>
              </a:r>
            </a:p>
          </p:txBody>
        </p:sp>
        <p:cxnSp>
          <p:nvCxnSpPr>
            <p:cNvPr id="16" name="Straight Arrow Connector 15">
              <a:extLst>
                <a:ext uri="{FF2B5EF4-FFF2-40B4-BE49-F238E27FC236}">
                  <a16:creationId xmlns:a16="http://schemas.microsoft.com/office/drawing/2014/main" id="{59BF273C-E715-504E-884A-118FC6CE8054}"/>
                </a:ext>
              </a:extLst>
            </p:cNvPr>
            <p:cNvCxnSpPr>
              <a:cxnSpLocks/>
              <a:stCxn id="8" idx="3"/>
              <a:endCxn id="10" idx="1"/>
            </p:cNvCxnSpPr>
            <p:nvPr/>
          </p:nvCxnSpPr>
          <p:spPr bwMode="auto">
            <a:xfrm>
              <a:off x="3380189" y="4797605"/>
              <a:ext cx="852461" cy="35709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7" name="Rectangle 16">
              <a:extLst>
                <a:ext uri="{FF2B5EF4-FFF2-40B4-BE49-F238E27FC236}">
                  <a16:creationId xmlns:a16="http://schemas.microsoft.com/office/drawing/2014/main" id="{BDF4635C-FDFF-F542-93F9-CFDC9F246CD5}"/>
                </a:ext>
              </a:extLst>
            </p:cNvPr>
            <p:cNvSpPr/>
            <p:nvPr/>
          </p:nvSpPr>
          <p:spPr>
            <a:xfrm>
              <a:off x="4543737" y="4532367"/>
              <a:ext cx="1151156" cy="325676"/>
            </a:xfrm>
            <a:prstGeom prst="rect">
              <a:avLst/>
            </a:prstGeom>
          </p:spPr>
          <p:txBody>
            <a:bodyPr wrap="none">
              <a:spAutoFit/>
            </a:bodyPr>
            <a:lstStyle/>
            <a:p>
              <a:r>
                <a:rPr lang="en-US" sz="400" b="0" dirty="0"/>
                <a:t>Ordered set of 1 ..</a:t>
              </a:r>
            </a:p>
          </p:txBody>
        </p:sp>
        <p:cxnSp>
          <p:nvCxnSpPr>
            <p:cNvPr id="18" name="Straight Arrow Connector 17">
              <a:extLst>
                <a:ext uri="{FF2B5EF4-FFF2-40B4-BE49-F238E27FC236}">
                  <a16:creationId xmlns:a16="http://schemas.microsoft.com/office/drawing/2014/main" id="{7ECA5934-DE27-8E4A-BC82-DC3ADFC804D6}"/>
                </a:ext>
              </a:extLst>
            </p:cNvPr>
            <p:cNvCxnSpPr>
              <a:cxnSpLocks/>
              <a:stCxn id="10" idx="3"/>
              <a:endCxn id="11" idx="1"/>
            </p:cNvCxnSpPr>
            <p:nvPr/>
          </p:nvCxnSpPr>
          <p:spPr bwMode="auto">
            <a:xfrm>
              <a:off x="5223250" y="5154700"/>
              <a:ext cx="733803" cy="401429"/>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9" name="Rectangle 18">
              <a:extLst>
                <a:ext uri="{FF2B5EF4-FFF2-40B4-BE49-F238E27FC236}">
                  <a16:creationId xmlns:a16="http://schemas.microsoft.com/office/drawing/2014/main" id="{BF2466AA-30B7-4D4A-8CE2-E0D397D36557}"/>
                </a:ext>
              </a:extLst>
            </p:cNvPr>
            <p:cNvSpPr/>
            <p:nvPr/>
          </p:nvSpPr>
          <p:spPr>
            <a:xfrm>
              <a:off x="5318439" y="5025972"/>
              <a:ext cx="878818" cy="325676"/>
            </a:xfrm>
            <a:prstGeom prst="rect">
              <a:avLst/>
            </a:prstGeom>
          </p:spPr>
          <p:txBody>
            <a:bodyPr wrap="none">
              <a:spAutoFit/>
            </a:bodyPr>
            <a:lstStyle/>
            <a:p>
              <a:r>
                <a:rPr lang="en-US" sz="400" b="0" dirty="0"/>
                <a:t>Performs …</a:t>
              </a:r>
            </a:p>
          </p:txBody>
        </p:sp>
        <p:sp>
          <p:nvSpPr>
            <p:cNvPr id="20" name="Rectangle 19">
              <a:extLst>
                <a:ext uri="{FF2B5EF4-FFF2-40B4-BE49-F238E27FC236}">
                  <a16:creationId xmlns:a16="http://schemas.microsoft.com/office/drawing/2014/main" id="{7AB99B78-F7CD-3B44-B0AC-81DA93DD2895}"/>
                </a:ext>
              </a:extLst>
            </p:cNvPr>
            <p:cNvSpPr/>
            <p:nvPr/>
          </p:nvSpPr>
          <p:spPr bwMode="auto">
            <a:xfrm>
              <a:off x="1663157" y="5338093"/>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Product</a:t>
              </a:r>
            </a:p>
          </p:txBody>
        </p:sp>
        <p:cxnSp>
          <p:nvCxnSpPr>
            <p:cNvPr id="21" name="Straight Arrow Connector 20">
              <a:extLst>
                <a:ext uri="{FF2B5EF4-FFF2-40B4-BE49-F238E27FC236}">
                  <a16:creationId xmlns:a16="http://schemas.microsoft.com/office/drawing/2014/main" id="{33B6C1DE-A394-2547-8862-69A17E25A06C}"/>
                </a:ext>
              </a:extLst>
            </p:cNvPr>
            <p:cNvCxnSpPr>
              <a:cxnSpLocks/>
              <a:stCxn id="7" idx="2"/>
              <a:endCxn id="20" idx="0"/>
            </p:cNvCxnSpPr>
            <p:nvPr/>
          </p:nvCxnSpPr>
          <p:spPr bwMode="auto">
            <a:xfrm>
              <a:off x="1802575" y="4280423"/>
              <a:ext cx="279682" cy="1057670"/>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2" name="Rectangle 21">
              <a:extLst>
                <a:ext uri="{FF2B5EF4-FFF2-40B4-BE49-F238E27FC236}">
                  <a16:creationId xmlns:a16="http://schemas.microsoft.com/office/drawing/2014/main" id="{720397CE-B750-7648-8971-DB568A222805}"/>
                </a:ext>
              </a:extLst>
            </p:cNvPr>
            <p:cNvSpPr/>
            <p:nvPr/>
          </p:nvSpPr>
          <p:spPr>
            <a:xfrm>
              <a:off x="1183320" y="4546007"/>
              <a:ext cx="768660" cy="325676"/>
            </a:xfrm>
            <a:prstGeom prst="rect">
              <a:avLst/>
            </a:prstGeom>
          </p:spPr>
          <p:txBody>
            <a:bodyPr wrap="none">
              <a:spAutoFit/>
            </a:bodyPr>
            <a:lstStyle/>
            <a:p>
              <a:r>
                <a:rPr lang="en-US" sz="400" b="0" dirty="0"/>
                <a:t>Produces</a:t>
              </a:r>
            </a:p>
          </p:txBody>
        </p:sp>
        <p:sp>
          <p:nvSpPr>
            <p:cNvPr id="23" name="Rectangle 22">
              <a:extLst>
                <a:ext uri="{FF2B5EF4-FFF2-40B4-BE49-F238E27FC236}">
                  <a16:creationId xmlns:a16="http://schemas.microsoft.com/office/drawing/2014/main" id="{5C7790D9-6671-9F4A-8864-071A58BBD951}"/>
                </a:ext>
              </a:extLst>
            </p:cNvPr>
            <p:cNvSpPr/>
            <p:nvPr/>
          </p:nvSpPr>
          <p:spPr bwMode="auto">
            <a:xfrm>
              <a:off x="4605641" y="5761601"/>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Work</a:t>
              </a:r>
            </a:p>
          </p:txBody>
        </p:sp>
        <p:cxnSp>
          <p:nvCxnSpPr>
            <p:cNvPr id="24" name="Straight Arrow Connector 23">
              <a:extLst>
                <a:ext uri="{FF2B5EF4-FFF2-40B4-BE49-F238E27FC236}">
                  <a16:creationId xmlns:a16="http://schemas.microsoft.com/office/drawing/2014/main" id="{BB3BA799-D39B-6444-93D7-6C6116F47F30}"/>
                </a:ext>
              </a:extLst>
            </p:cNvPr>
            <p:cNvCxnSpPr>
              <a:cxnSpLocks/>
              <a:stCxn id="10" idx="2"/>
              <a:endCxn id="23" idx="0"/>
            </p:cNvCxnSpPr>
            <p:nvPr/>
          </p:nvCxnSpPr>
          <p:spPr bwMode="auto">
            <a:xfrm>
              <a:off x="4727950" y="5307100"/>
              <a:ext cx="372991" cy="45450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5" name="Rectangle 24">
              <a:extLst>
                <a:ext uri="{FF2B5EF4-FFF2-40B4-BE49-F238E27FC236}">
                  <a16:creationId xmlns:a16="http://schemas.microsoft.com/office/drawing/2014/main" id="{E046B1C8-1211-7C43-B430-9B8AC8DC63A5}"/>
                </a:ext>
              </a:extLst>
            </p:cNvPr>
            <p:cNvSpPr/>
            <p:nvPr/>
          </p:nvSpPr>
          <p:spPr>
            <a:xfrm>
              <a:off x="4947715" y="5440713"/>
              <a:ext cx="554464" cy="325676"/>
            </a:xfrm>
            <a:prstGeom prst="rect">
              <a:avLst/>
            </a:prstGeom>
          </p:spPr>
          <p:txBody>
            <a:bodyPr wrap="none">
              <a:spAutoFit/>
            </a:bodyPr>
            <a:lstStyle/>
            <a:p>
              <a:r>
                <a:rPr lang="en-US" sz="400" b="0" dirty="0"/>
                <a:t>Is …</a:t>
              </a:r>
            </a:p>
          </p:txBody>
        </p:sp>
        <p:sp>
          <p:nvSpPr>
            <p:cNvPr id="26" name="Rectangle 25">
              <a:extLst>
                <a:ext uri="{FF2B5EF4-FFF2-40B4-BE49-F238E27FC236}">
                  <a16:creationId xmlns:a16="http://schemas.microsoft.com/office/drawing/2014/main" id="{A7F65E85-70ED-744E-8335-FDF5148B1A19}"/>
                </a:ext>
              </a:extLst>
            </p:cNvPr>
            <p:cNvSpPr/>
            <p:nvPr/>
          </p:nvSpPr>
          <p:spPr bwMode="auto">
            <a:xfrm>
              <a:off x="7174676" y="6157594"/>
              <a:ext cx="990599" cy="443096"/>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Systems</a:t>
              </a:r>
            </a:p>
            <a:p>
              <a:pPr marL="0" marR="0" indent="0" algn="ctr" defTabSz="914400" rtl="0" eaLnBrk="0" fontAlgn="base" latinLnBrk="0" hangingPunct="0">
                <a:lnSpc>
                  <a:spcPct val="90000"/>
                </a:lnSpc>
                <a:spcBef>
                  <a:spcPct val="0"/>
                </a:spcBef>
                <a:spcAft>
                  <a:spcPct val="10000"/>
                </a:spcAft>
                <a:buClrTx/>
                <a:buSzPct val="125000"/>
                <a:buFontTx/>
                <a:buNone/>
                <a:tabLst/>
              </a:pPr>
              <a:r>
                <a:rPr lang="en-US" sz="500" dirty="0">
                  <a:latin typeface="Arial" pitchFamily="-107" charset="0"/>
                </a:rPr>
                <a:t>Object</a:t>
              </a:r>
              <a:endParaRPr kumimoji="0" lang="en-US" sz="500" b="1" i="0" u="none" strike="noStrike" cap="none" normalizeH="0" baseline="0" dirty="0">
                <a:ln>
                  <a:noFill/>
                </a:ln>
                <a:solidFill>
                  <a:schemeClr val="tx1"/>
                </a:solidFill>
                <a:effectLst/>
                <a:latin typeface="Arial" pitchFamily="-107" charset="0"/>
              </a:endParaRPr>
            </a:p>
          </p:txBody>
        </p:sp>
        <p:cxnSp>
          <p:nvCxnSpPr>
            <p:cNvPr id="27" name="Straight Arrow Connector 26">
              <a:extLst>
                <a:ext uri="{FF2B5EF4-FFF2-40B4-BE49-F238E27FC236}">
                  <a16:creationId xmlns:a16="http://schemas.microsoft.com/office/drawing/2014/main" id="{336F3CA4-E5F4-0E45-9372-31C070B151A7}"/>
                </a:ext>
              </a:extLst>
            </p:cNvPr>
            <p:cNvCxnSpPr>
              <a:cxnSpLocks/>
              <a:stCxn id="11" idx="3"/>
              <a:endCxn id="26" idx="0"/>
            </p:cNvCxnSpPr>
            <p:nvPr/>
          </p:nvCxnSpPr>
          <p:spPr bwMode="auto">
            <a:xfrm>
              <a:off x="6947652" y="5556129"/>
              <a:ext cx="722324" cy="60146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8" name="Rectangle 27">
              <a:extLst>
                <a:ext uri="{FF2B5EF4-FFF2-40B4-BE49-F238E27FC236}">
                  <a16:creationId xmlns:a16="http://schemas.microsoft.com/office/drawing/2014/main" id="{6F6328F0-30F6-ED4E-9A7E-91B9ABEDF793}"/>
                </a:ext>
              </a:extLst>
            </p:cNvPr>
            <p:cNvSpPr/>
            <p:nvPr/>
          </p:nvSpPr>
          <p:spPr>
            <a:xfrm>
              <a:off x="7095734" y="5355415"/>
              <a:ext cx="821890" cy="455949"/>
            </a:xfrm>
            <a:prstGeom prst="rect">
              <a:avLst/>
            </a:prstGeom>
          </p:spPr>
          <p:txBody>
            <a:bodyPr wrap="square">
              <a:spAutoFit/>
            </a:bodyPr>
            <a:lstStyle/>
            <a:p>
              <a:r>
                <a:rPr lang="en-US" sz="400" b="0" dirty="0"/>
                <a:t>Occurs  within …</a:t>
              </a:r>
            </a:p>
          </p:txBody>
        </p:sp>
      </p:grpSp>
      <p:sp>
        <p:nvSpPr>
          <p:cNvPr id="30" name="Rectangle 29">
            <a:extLst>
              <a:ext uri="{FF2B5EF4-FFF2-40B4-BE49-F238E27FC236}">
                <a16:creationId xmlns:a16="http://schemas.microsoft.com/office/drawing/2014/main" id="{EAD1555E-4718-BB42-9FA1-2936F6BCA814}"/>
              </a:ext>
            </a:extLst>
          </p:cNvPr>
          <p:cNvSpPr/>
          <p:nvPr/>
        </p:nvSpPr>
        <p:spPr>
          <a:xfrm>
            <a:off x="4546211" y="1035846"/>
            <a:ext cx="1856302" cy="461665"/>
          </a:xfrm>
          <a:prstGeom prst="rect">
            <a:avLst/>
          </a:prstGeom>
        </p:spPr>
        <p:txBody>
          <a:bodyPr wrap="square">
            <a:spAutoFit/>
          </a:bodyPr>
          <a:lstStyle/>
          <a:p>
            <a:r>
              <a:rPr lang="en-US" sz="800" dirty="0">
                <a:latin typeface="Arial" pitchFamily="-107" charset="0"/>
              </a:rPr>
              <a:t>If </a:t>
            </a:r>
            <a:r>
              <a:rPr lang="en-US" sz="800" i="1" dirty="0">
                <a:latin typeface="Arial" pitchFamily="-107" charset="0"/>
              </a:rPr>
              <a:t>these</a:t>
            </a:r>
            <a:r>
              <a:rPr lang="en-US" sz="800" dirty="0">
                <a:latin typeface="Arial" pitchFamily="-107" charset="0"/>
              </a:rPr>
              <a:t> are the definitions of terms and relationships, does </a:t>
            </a:r>
            <a:r>
              <a:rPr lang="en-US" sz="800" i="1" dirty="0">
                <a:latin typeface="Arial" pitchFamily="-107" charset="0"/>
              </a:rPr>
              <a:t>this ontology </a:t>
            </a:r>
            <a:r>
              <a:rPr lang="en-US" sz="800" dirty="0">
                <a:latin typeface="Arial" pitchFamily="-107" charset="0"/>
              </a:rPr>
              <a:t>accurately reflect them?</a:t>
            </a:r>
            <a:endParaRPr lang="en-US" dirty="0"/>
          </a:p>
        </p:txBody>
      </p:sp>
      <p:cxnSp>
        <p:nvCxnSpPr>
          <p:cNvPr id="31" name="Straight Arrow Connector 30">
            <a:extLst>
              <a:ext uri="{FF2B5EF4-FFF2-40B4-BE49-F238E27FC236}">
                <a16:creationId xmlns:a16="http://schemas.microsoft.com/office/drawing/2014/main" id="{A1F51DAD-C619-F04A-82B6-442D5F0D2DEE}"/>
              </a:ext>
            </a:extLst>
          </p:cNvPr>
          <p:cNvCxnSpPr>
            <a:cxnSpLocks/>
          </p:cNvCxnSpPr>
          <p:nvPr/>
        </p:nvCxnSpPr>
        <p:spPr bwMode="auto">
          <a:xfrm>
            <a:off x="5015507" y="1497511"/>
            <a:ext cx="614251" cy="870397"/>
          </a:xfrm>
          <a:prstGeom prst="straightConnector1">
            <a:avLst/>
          </a:prstGeom>
          <a:solidFill>
            <a:srgbClr val="FFFFFF"/>
          </a:solidFill>
          <a:ln w="19050" cap="flat" cmpd="sng" algn="ctr">
            <a:solidFill>
              <a:srgbClr val="FF0000"/>
            </a:solidFill>
            <a:prstDash val="dash"/>
            <a:round/>
            <a:headEnd type="none" w="med" len="med"/>
            <a:tailEnd type="triangle"/>
          </a:ln>
          <a:effectLst/>
        </p:spPr>
      </p:cxnSp>
      <p:cxnSp>
        <p:nvCxnSpPr>
          <p:cNvPr id="34" name="Straight Arrow Connector 33">
            <a:extLst>
              <a:ext uri="{FF2B5EF4-FFF2-40B4-BE49-F238E27FC236}">
                <a16:creationId xmlns:a16="http://schemas.microsoft.com/office/drawing/2014/main" id="{F6D107CE-F0E2-AE4F-853D-B3F5CB419866}"/>
              </a:ext>
            </a:extLst>
          </p:cNvPr>
          <p:cNvCxnSpPr>
            <a:cxnSpLocks/>
          </p:cNvCxnSpPr>
          <p:nvPr/>
        </p:nvCxnSpPr>
        <p:spPr bwMode="auto">
          <a:xfrm flipH="1">
            <a:off x="3679836" y="1195116"/>
            <a:ext cx="1046567" cy="272936"/>
          </a:xfrm>
          <a:prstGeom prst="straightConnector1">
            <a:avLst/>
          </a:prstGeom>
          <a:solidFill>
            <a:srgbClr val="FFFFFF"/>
          </a:solidFill>
          <a:ln w="19050" cap="flat" cmpd="sng" algn="ctr">
            <a:solidFill>
              <a:srgbClr val="FF0000"/>
            </a:solidFill>
            <a:prstDash val="dash"/>
            <a:round/>
            <a:headEnd type="none" w="med" len="med"/>
            <a:tailEnd type="triangle"/>
          </a:ln>
          <a:effectLst/>
        </p:spPr>
      </p:cxnSp>
    </p:spTree>
    <p:extLst>
      <p:ext uri="{BB962C8B-B14F-4D97-AF65-F5344CB8AC3E}">
        <p14:creationId xmlns:p14="http://schemas.microsoft.com/office/powerpoint/2010/main" val="173559633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3DC567F2-99E9-CD48-B735-80730EB3DEFC}"/>
              </a:ext>
            </a:extLst>
          </p:cNvPr>
          <p:cNvGrpSpPr/>
          <p:nvPr/>
        </p:nvGrpSpPr>
        <p:grpSpPr>
          <a:xfrm>
            <a:off x="4734697" y="3867194"/>
            <a:ext cx="4195220" cy="1835157"/>
            <a:chOff x="6312930" y="4013259"/>
            <a:chExt cx="5593627" cy="2446877"/>
          </a:xfrm>
        </p:grpSpPr>
        <p:sp>
          <p:nvSpPr>
            <p:cNvPr id="7" name="Rounded Rectangle 6">
              <a:extLst>
                <a:ext uri="{FF2B5EF4-FFF2-40B4-BE49-F238E27FC236}">
                  <a16:creationId xmlns:a16="http://schemas.microsoft.com/office/drawing/2014/main" id="{08A4CE26-EB34-2A42-9699-5B4A0D2843BF}"/>
                </a:ext>
              </a:extLst>
            </p:cNvPr>
            <p:cNvSpPr/>
            <p:nvPr/>
          </p:nvSpPr>
          <p:spPr>
            <a:xfrm>
              <a:off x="8891265" y="4855503"/>
              <a:ext cx="1135433"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 **</a:t>
              </a:r>
            </a:p>
          </p:txBody>
        </p:sp>
        <p:sp>
          <p:nvSpPr>
            <p:cNvPr id="8" name="Rounded Rectangle 7">
              <a:extLst>
                <a:ext uri="{FF2B5EF4-FFF2-40B4-BE49-F238E27FC236}">
                  <a16:creationId xmlns:a16="http://schemas.microsoft.com/office/drawing/2014/main" id="{CC79A4C3-0194-7D41-B96C-EF675853E909}"/>
                </a:ext>
              </a:extLst>
            </p:cNvPr>
            <p:cNvSpPr/>
            <p:nvPr/>
          </p:nvSpPr>
          <p:spPr>
            <a:xfrm>
              <a:off x="10781528" y="4013259"/>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9" name="Rounded Rectangle 8">
              <a:extLst>
                <a:ext uri="{FF2B5EF4-FFF2-40B4-BE49-F238E27FC236}">
                  <a16:creationId xmlns:a16="http://schemas.microsoft.com/office/drawing/2014/main" id="{0F1DFDDF-FF2F-DF43-8FAE-F4C186218FE4}"/>
                </a:ext>
              </a:extLst>
            </p:cNvPr>
            <p:cNvSpPr/>
            <p:nvPr/>
          </p:nvSpPr>
          <p:spPr>
            <a:xfrm>
              <a:off x="10782772" y="4583817"/>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10" name="Rounded Rectangle 9">
              <a:extLst>
                <a:ext uri="{FF2B5EF4-FFF2-40B4-BE49-F238E27FC236}">
                  <a16:creationId xmlns:a16="http://schemas.microsoft.com/office/drawing/2014/main" id="{F724AB52-F7ED-5644-9738-EE5537E95130}"/>
                </a:ext>
              </a:extLst>
            </p:cNvPr>
            <p:cNvSpPr/>
            <p:nvPr/>
          </p:nvSpPr>
          <p:spPr>
            <a:xfrm>
              <a:off x="10781528" y="5154371"/>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People</a:t>
              </a:r>
            </a:p>
          </p:txBody>
        </p:sp>
        <p:sp>
          <p:nvSpPr>
            <p:cNvPr id="11" name="Rounded Rectangle 10">
              <a:extLst>
                <a:ext uri="{FF2B5EF4-FFF2-40B4-BE49-F238E27FC236}">
                  <a16:creationId xmlns:a16="http://schemas.microsoft.com/office/drawing/2014/main" id="{7600C7DF-7930-FE40-923A-59E106E310FE}"/>
                </a:ext>
              </a:extLst>
            </p:cNvPr>
            <p:cNvSpPr/>
            <p:nvPr/>
          </p:nvSpPr>
          <p:spPr>
            <a:xfrm>
              <a:off x="10781528" y="5724929"/>
              <a:ext cx="1125029"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Procedures</a:t>
              </a:r>
            </a:p>
          </p:txBody>
        </p:sp>
        <p:cxnSp>
          <p:nvCxnSpPr>
            <p:cNvPr id="15" name="Straight Arrow Connector 14">
              <a:extLst>
                <a:ext uri="{FF2B5EF4-FFF2-40B4-BE49-F238E27FC236}">
                  <a16:creationId xmlns:a16="http://schemas.microsoft.com/office/drawing/2014/main" id="{C7B8E1A5-A2D4-FC4A-AAD4-ED6820437A69}"/>
                </a:ext>
              </a:extLst>
            </p:cNvPr>
            <p:cNvCxnSpPr>
              <a:cxnSpLocks/>
            </p:cNvCxnSpPr>
            <p:nvPr/>
          </p:nvCxnSpPr>
          <p:spPr>
            <a:xfrm flipV="1">
              <a:off x="10026698" y="4239646"/>
              <a:ext cx="754829" cy="842244"/>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7841A7-6E39-A347-B9C1-96AAAED2C704}"/>
                </a:ext>
              </a:extLst>
            </p:cNvPr>
            <p:cNvCxnSpPr>
              <a:cxnSpLocks/>
            </p:cNvCxnSpPr>
            <p:nvPr/>
          </p:nvCxnSpPr>
          <p:spPr>
            <a:xfrm flipV="1">
              <a:off x="10026698" y="4810203"/>
              <a:ext cx="756073" cy="271687"/>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2AF5A94-7839-3148-BE43-9398679A8632}"/>
                </a:ext>
              </a:extLst>
            </p:cNvPr>
            <p:cNvCxnSpPr>
              <a:cxnSpLocks/>
            </p:cNvCxnSpPr>
            <p:nvPr/>
          </p:nvCxnSpPr>
          <p:spPr>
            <a:xfrm>
              <a:off x="10026698" y="5081890"/>
              <a:ext cx="754829" cy="298868"/>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8538C2-21CF-B04A-9FA8-FDE43042DD4D}"/>
                </a:ext>
              </a:extLst>
            </p:cNvPr>
            <p:cNvCxnSpPr>
              <a:cxnSpLocks/>
            </p:cNvCxnSpPr>
            <p:nvPr/>
          </p:nvCxnSpPr>
          <p:spPr>
            <a:xfrm>
              <a:off x="10026698" y="5081890"/>
              <a:ext cx="754829" cy="869426"/>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35266810-EA7B-1648-8F9D-C7331EA8CB95}"/>
                </a:ext>
              </a:extLst>
            </p:cNvPr>
            <p:cNvSpPr txBox="1"/>
            <p:nvPr/>
          </p:nvSpPr>
          <p:spPr>
            <a:xfrm>
              <a:off x="9886761" y="4250128"/>
              <a:ext cx="852575" cy="400109"/>
            </a:xfrm>
            <a:prstGeom prst="rect">
              <a:avLst/>
            </a:prstGeom>
            <a:noFill/>
          </p:spPr>
          <p:txBody>
            <a:bodyPr wrap="square" rtlCol="0">
              <a:spAutoFit/>
            </a:bodyPr>
            <a:lstStyle/>
            <a:p>
              <a:r>
                <a:rPr lang="en-US" sz="675" dirty="0"/>
                <a:t>Composed of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8856274" y="5995294"/>
              <a:ext cx="1226220"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61" name="Straight Arrow Connector 60">
              <a:extLst>
                <a:ext uri="{FF2B5EF4-FFF2-40B4-BE49-F238E27FC236}">
                  <a16:creationId xmlns:a16="http://schemas.microsoft.com/office/drawing/2014/main" id="{5C08B4C3-060D-6543-B28D-25292D430CD3}"/>
                </a:ext>
              </a:extLst>
            </p:cNvPr>
            <p:cNvCxnSpPr>
              <a:cxnSpLocks/>
            </p:cNvCxnSpPr>
            <p:nvPr/>
          </p:nvCxnSpPr>
          <p:spPr>
            <a:xfrm flipH="1" flipV="1">
              <a:off x="9458982" y="5308276"/>
              <a:ext cx="10403" cy="687019"/>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7BE220D-E918-404B-97AA-CD74EA11CB75}"/>
                </a:ext>
              </a:extLst>
            </p:cNvPr>
            <p:cNvSpPr txBox="1"/>
            <p:nvPr/>
          </p:nvSpPr>
          <p:spPr>
            <a:xfrm>
              <a:off x="9467436" y="5651785"/>
              <a:ext cx="744247" cy="261611"/>
            </a:xfrm>
            <a:prstGeom prst="rect">
              <a:avLst/>
            </a:prstGeom>
            <a:noFill/>
          </p:spPr>
          <p:txBody>
            <a:bodyPr wrap="square" rtlCol="0">
              <a:spAutoFit/>
            </a:bodyPr>
            <a:lstStyle/>
            <a:p>
              <a:r>
                <a:rPr lang="en-US" sz="675" dirty="0"/>
                <a:t>Affects </a:t>
              </a:r>
            </a:p>
          </p:txBody>
        </p:sp>
        <p:sp>
          <p:nvSpPr>
            <p:cNvPr id="43" name="Rounded Rectangle 42">
              <a:extLst>
                <a:ext uri="{FF2B5EF4-FFF2-40B4-BE49-F238E27FC236}">
                  <a16:creationId xmlns:a16="http://schemas.microsoft.com/office/drawing/2014/main" id="{6CF07328-EF50-FE46-9DBB-0DEE4456CCA9}"/>
                </a:ext>
              </a:extLst>
            </p:cNvPr>
            <p:cNvSpPr/>
            <p:nvPr/>
          </p:nvSpPr>
          <p:spPr>
            <a:xfrm>
              <a:off x="7357640" y="5443688"/>
              <a:ext cx="1081784" cy="455111"/>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Function</a:t>
              </a:r>
            </a:p>
          </p:txBody>
        </p:sp>
        <p:cxnSp>
          <p:nvCxnSpPr>
            <p:cNvPr id="45" name="Straight Arrow Connector 44">
              <a:extLst>
                <a:ext uri="{FF2B5EF4-FFF2-40B4-BE49-F238E27FC236}">
                  <a16:creationId xmlns:a16="http://schemas.microsoft.com/office/drawing/2014/main" id="{D2EF69A8-AC70-A044-9FB0-C82304289AB8}"/>
                </a:ext>
              </a:extLst>
            </p:cNvPr>
            <p:cNvCxnSpPr>
              <a:cxnSpLocks/>
            </p:cNvCxnSpPr>
            <p:nvPr/>
          </p:nvCxnSpPr>
          <p:spPr>
            <a:xfrm flipH="1">
              <a:off x="7898532" y="5081890"/>
              <a:ext cx="992733" cy="361797"/>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43B77A7B-5FDE-424D-A266-2F4DB80DDA46}"/>
                </a:ext>
              </a:extLst>
            </p:cNvPr>
            <p:cNvSpPr txBox="1"/>
            <p:nvPr/>
          </p:nvSpPr>
          <p:spPr>
            <a:xfrm>
              <a:off x="7817345" y="4913542"/>
              <a:ext cx="1038931" cy="261611"/>
            </a:xfrm>
            <a:prstGeom prst="rect">
              <a:avLst/>
            </a:prstGeom>
            <a:noFill/>
          </p:spPr>
          <p:txBody>
            <a:bodyPr wrap="square" rtlCol="0">
              <a:spAutoFit/>
            </a:bodyPr>
            <a:lstStyle/>
            <a:p>
              <a:r>
                <a:rPr lang="en-US" sz="675" dirty="0"/>
                <a:t>Implement 1..</a:t>
              </a:r>
            </a:p>
          </p:txBody>
        </p:sp>
        <p:sp>
          <p:nvSpPr>
            <p:cNvPr id="56" name="TextBox 55">
              <a:extLst>
                <a:ext uri="{FF2B5EF4-FFF2-40B4-BE49-F238E27FC236}">
                  <a16:creationId xmlns:a16="http://schemas.microsoft.com/office/drawing/2014/main" id="{3B54646B-ABAE-D643-8F5D-D176DCC0BD88}"/>
                </a:ext>
              </a:extLst>
            </p:cNvPr>
            <p:cNvSpPr txBox="1"/>
            <p:nvPr/>
          </p:nvSpPr>
          <p:spPr>
            <a:xfrm>
              <a:off x="6312930" y="5664873"/>
              <a:ext cx="1200203" cy="538610"/>
            </a:xfrm>
            <a:prstGeom prst="rect">
              <a:avLst/>
            </a:prstGeom>
            <a:noFill/>
          </p:spPr>
          <p:txBody>
            <a:bodyPr wrap="square" rtlCol="0">
              <a:spAutoFit/>
            </a:bodyPr>
            <a:lstStyle/>
            <a:p>
              <a:r>
                <a:rPr lang="en-US" sz="675" dirty="0">
                  <a:solidFill>
                    <a:srgbClr val="0070C0"/>
                  </a:solidFill>
                </a:rPr>
                <a:t>Function offers 0.. Service Interfaces</a:t>
              </a:r>
            </a:p>
          </p:txBody>
        </p:sp>
        <p:sp>
          <p:nvSpPr>
            <p:cNvPr id="59" name="TextBox 58">
              <a:extLst>
                <a:ext uri="{FF2B5EF4-FFF2-40B4-BE49-F238E27FC236}">
                  <a16:creationId xmlns:a16="http://schemas.microsoft.com/office/drawing/2014/main" id="{656EBB8A-5206-F047-95AE-11E1149CE326}"/>
                </a:ext>
              </a:extLst>
            </p:cNvPr>
            <p:cNvSpPr txBox="1"/>
            <p:nvPr/>
          </p:nvSpPr>
          <p:spPr>
            <a:xfrm>
              <a:off x="7652041" y="5921527"/>
              <a:ext cx="700020" cy="538609"/>
            </a:xfrm>
            <a:prstGeom prst="rect">
              <a:avLst/>
            </a:prstGeom>
            <a:noFill/>
          </p:spPr>
          <p:txBody>
            <a:bodyPr wrap="square" rtlCol="0">
              <a:spAutoFit/>
            </a:bodyPr>
            <a:lstStyle/>
            <a:p>
              <a:r>
                <a:rPr lang="en-US" sz="675" dirty="0"/>
                <a:t>Process</a:t>
              </a:r>
            </a:p>
            <a:p>
              <a:r>
                <a:rPr lang="en-US" sz="675" dirty="0"/>
                <a:t>Action</a:t>
              </a:r>
            </a:p>
            <a:p>
              <a:r>
                <a:rPr lang="en-US" sz="675" dirty="0"/>
                <a:t>Task</a:t>
              </a:r>
            </a:p>
          </p:txBody>
        </p:sp>
      </p:grpSp>
      <p:sp>
        <p:nvSpPr>
          <p:cNvPr id="85" name="TextBox 84">
            <a:extLst>
              <a:ext uri="{FF2B5EF4-FFF2-40B4-BE49-F238E27FC236}">
                <a16:creationId xmlns:a16="http://schemas.microsoft.com/office/drawing/2014/main" id="{D6644318-D34A-ED4B-8F82-41C7B4F02D55}"/>
              </a:ext>
            </a:extLst>
          </p:cNvPr>
          <p:cNvSpPr txBox="1"/>
          <p:nvPr/>
        </p:nvSpPr>
        <p:spPr>
          <a:xfrm>
            <a:off x="982993" y="5035443"/>
            <a:ext cx="1749635" cy="507831"/>
          </a:xfrm>
          <a:prstGeom prst="rect">
            <a:avLst/>
          </a:prstGeom>
          <a:noFill/>
        </p:spPr>
        <p:txBody>
          <a:bodyPr wrap="square" rtlCol="0">
            <a:spAutoFit/>
          </a:bodyPr>
          <a:lstStyle/>
          <a:p>
            <a:r>
              <a:rPr lang="en-US" sz="675" dirty="0">
                <a:solidFill>
                  <a:srgbClr val="FF0000"/>
                </a:solidFill>
              </a:rPr>
              <a:t>* An “Application” is Software, a set of functions deployed (somehow) on a server as part of a system, with defined interfaces</a:t>
            </a:r>
          </a:p>
        </p:txBody>
      </p:sp>
      <p:grpSp>
        <p:nvGrpSpPr>
          <p:cNvPr id="3" name="Group 2">
            <a:extLst>
              <a:ext uri="{FF2B5EF4-FFF2-40B4-BE49-F238E27FC236}">
                <a16:creationId xmlns:a16="http://schemas.microsoft.com/office/drawing/2014/main" id="{18C84722-D61C-7041-B272-641B22DDE3F5}"/>
              </a:ext>
            </a:extLst>
          </p:cNvPr>
          <p:cNvGrpSpPr/>
          <p:nvPr/>
        </p:nvGrpSpPr>
        <p:grpSpPr>
          <a:xfrm>
            <a:off x="144820" y="1764323"/>
            <a:ext cx="5876087" cy="3180446"/>
            <a:chOff x="193093" y="1199281"/>
            <a:chExt cx="10771970" cy="5111456"/>
          </a:xfrm>
        </p:grpSpPr>
        <p:sp>
          <p:nvSpPr>
            <p:cNvPr id="91" name="Rounded Rectangle 90">
              <a:extLst>
                <a:ext uri="{FF2B5EF4-FFF2-40B4-BE49-F238E27FC236}">
                  <a16:creationId xmlns:a16="http://schemas.microsoft.com/office/drawing/2014/main" id="{F26DC706-51FC-C84C-83A8-BF5F40553889}"/>
                </a:ext>
              </a:extLst>
            </p:cNvPr>
            <p:cNvSpPr/>
            <p:nvPr/>
          </p:nvSpPr>
          <p:spPr>
            <a:xfrm>
              <a:off x="199017" y="3772631"/>
              <a:ext cx="4960194" cy="2538106"/>
            </a:xfrm>
            <a:prstGeom prst="roundRect">
              <a:avLst>
                <a:gd name="adj" fmla="val 9675"/>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0" name="Rounded Rectangle 89">
              <a:extLst>
                <a:ext uri="{FF2B5EF4-FFF2-40B4-BE49-F238E27FC236}">
                  <a16:creationId xmlns:a16="http://schemas.microsoft.com/office/drawing/2014/main" id="{19B3C11E-02E2-3D47-B3B2-C0E1DD3E9577}"/>
                </a:ext>
              </a:extLst>
            </p:cNvPr>
            <p:cNvSpPr/>
            <p:nvPr/>
          </p:nvSpPr>
          <p:spPr>
            <a:xfrm>
              <a:off x="193093" y="2847814"/>
              <a:ext cx="8686549" cy="2486186"/>
            </a:xfrm>
            <a:prstGeom prst="roundRect">
              <a:avLst/>
            </a:prstGeom>
            <a:solidFill>
              <a:schemeClr val="bg1"/>
            </a:solid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2" name="Rectangle 91">
              <a:extLst>
                <a:ext uri="{FF2B5EF4-FFF2-40B4-BE49-F238E27FC236}">
                  <a16:creationId xmlns:a16="http://schemas.microsoft.com/office/drawing/2014/main" id="{FA8EAF00-06AE-1E40-9520-24AD424D1BEF}"/>
                </a:ext>
              </a:extLst>
            </p:cNvPr>
            <p:cNvSpPr/>
            <p:nvPr/>
          </p:nvSpPr>
          <p:spPr>
            <a:xfrm>
              <a:off x="224469" y="5172461"/>
              <a:ext cx="4909293" cy="2377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2" name="Rounded Rectangle 11">
              <a:extLst>
                <a:ext uri="{FF2B5EF4-FFF2-40B4-BE49-F238E27FC236}">
                  <a16:creationId xmlns:a16="http://schemas.microsoft.com/office/drawing/2014/main" id="{589ECC00-520B-A347-8B9F-26C10A8E201E}"/>
                </a:ext>
              </a:extLst>
            </p:cNvPr>
            <p:cNvSpPr/>
            <p:nvPr/>
          </p:nvSpPr>
          <p:spPr>
            <a:xfrm>
              <a:off x="2098550" y="3001698"/>
              <a:ext cx="3651499" cy="66587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 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a:endCxn id="75" idx="0"/>
            </p:cNvCxnSpPr>
            <p:nvPr/>
          </p:nvCxnSpPr>
          <p:spPr>
            <a:xfrm>
              <a:off x="3143086" y="3667569"/>
              <a:ext cx="12770" cy="18555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3143088" y="1352942"/>
              <a:ext cx="1481428"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Capability</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7225104" y="29919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Actor</a:t>
              </a:r>
            </a:p>
          </p:txBody>
        </p:sp>
        <p:cxnSp>
          <p:nvCxnSpPr>
            <p:cNvPr id="36" name="Straight Arrow Connector 35">
              <a:extLst>
                <a:ext uri="{FF2B5EF4-FFF2-40B4-BE49-F238E27FC236}">
                  <a16:creationId xmlns:a16="http://schemas.microsoft.com/office/drawing/2014/main" id="{FA166F86-C5D8-EA47-9909-2180A2E671D8}"/>
                </a:ext>
              </a:extLst>
            </p:cNvPr>
            <p:cNvCxnSpPr>
              <a:cxnSpLocks/>
            </p:cNvCxnSpPr>
            <p:nvPr/>
          </p:nvCxnSpPr>
          <p:spPr>
            <a:xfrm>
              <a:off x="5750049" y="3334633"/>
              <a:ext cx="1475055" cy="1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5654856" y="2885963"/>
              <a:ext cx="1248043" cy="519375"/>
            </a:xfrm>
            <a:prstGeom prst="rect">
              <a:avLst/>
            </a:prstGeom>
            <a:noFill/>
          </p:spPr>
          <p:txBody>
            <a:bodyPr wrap="square" rtlCol="0">
              <a:spAutoFit/>
            </a:bodyPr>
            <a:lstStyle/>
            <a:p>
              <a:r>
                <a:rPr lang="en-US" sz="750" dirty="0"/>
                <a:t>Performed</a:t>
              </a:r>
            </a:p>
            <a:p>
              <a:r>
                <a:rPr lang="en-US" sz="750" dirty="0"/>
                <a:t>by</a:t>
              </a:r>
            </a:p>
          </p:txBody>
        </p:sp>
        <p:sp>
          <p:nvSpPr>
            <p:cNvPr id="46" name="Rounded Rectangle 45">
              <a:extLst>
                <a:ext uri="{FF2B5EF4-FFF2-40B4-BE49-F238E27FC236}">
                  <a16:creationId xmlns:a16="http://schemas.microsoft.com/office/drawing/2014/main" id="{D0EED7CC-1D22-CD41-BA66-2D1482ACC0A2}"/>
                </a:ext>
              </a:extLst>
            </p:cNvPr>
            <p:cNvSpPr/>
            <p:nvPr/>
          </p:nvSpPr>
          <p:spPr>
            <a:xfrm>
              <a:off x="692285" y="1352942"/>
              <a:ext cx="1400432"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a:t>
              </a:r>
            </a:p>
          </p:txBody>
        </p:sp>
        <p:cxnSp>
          <p:nvCxnSpPr>
            <p:cNvPr id="47" name="Straight Arrow Connector 46">
              <a:extLst>
                <a:ext uri="{FF2B5EF4-FFF2-40B4-BE49-F238E27FC236}">
                  <a16:creationId xmlns:a16="http://schemas.microsoft.com/office/drawing/2014/main" id="{23FB6544-C653-824C-84F7-8621F87E02E4}"/>
                </a:ext>
              </a:extLst>
            </p:cNvPr>
            <p:cNvCxnSpPr>
              <a:cxnSpLocks/>
              <a:endCxn id="31" idx="1"/>
            </p:cNvCxnSpPr>
            <p:nvPr/>
          </p:nvCxnSpPr>
          <p:spPr>
            <a:xfrm>
              <a:off x="2092717" y="1695842"/>
              <a:ext cx="10503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2025960" y="1199281"/>
              <a:ext cx="1183882" cy="519375"/>
            </a:xfrm>
            <a:prstGeom prst="rect">
              <a:avLst/>
            </a:prstGeom>
            <a:noFill/>
          </p:spPr>
          <p:txBody>
            <a:bodyPr wrap="square" rtlCol="0">
              <a:spAutoFit/>
            </a:bodyPr>
            <a:lstStyle/>
            <a:p>
              <a:r>
                <a:rPr lang="en-US" sz="750"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3898378" y="5538993"/>
              <a:ext cx="1523705" cy="519375"/>
            </a:xfrm>
            <a:prstGeom prst="rect">
              <a:avLst/>
            </a:prstGeom>
            <a:noFill/>
          </p:spPr>
          <p:txBody>
            <a:bodyPr wrap="square" rtlCol="0">
              <a:spAutoFit/>
            </a:bodyPr>
            <a:lstStyle/>
            <a:p>
              <a:r>
                <a:rPr lang="en-US" sz="750"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4048701" y="3813622"/>
              <a:ext cx="916112" cy="519375"/>
            </a:xfrm>
            <a:prstGeom prst="rect">
              <a:avLst/>
            </a:prstGeom>
            <a:noFill/>
          </p:spPr>
          <p:txBody>
            <a:bodyPr wrap="square" rtlCol="0">
              <a:spAutoFit/>
            </a:bodyPr>
            <a:lstStyle/>
            <a:p>
              <a:r>
                <a:rPr lang="en-US" sz="750" dirty="0"/>
                <a:t>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4136931" y="42298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5833525" y="4492477"/>
              <a:ext cx="1483500" cy="890358"/>
            </a:xfrm>
            <a:prstGeom prst="rect">
              <a:avLst/>
            </a:prstGeom>
            <a:noFill/>
          </p:spPr>
          <p:txBody>
            <a:bodyPr wrap="square" rtlCol="0">
              <a:spAutoFit/>
            </a:bodyPr>
            <a:lstStyle/>
            <a:p>
              <a:r>
                <a:rPr lang="en-US" sz="750" dirty="0"/>
                <a:t>Application</a:t>
              </a:r>
            </a:p>
            <a:p>
              <a:r>
                <a:rPr lang="en-US" sz="750" dirty="0"/>
                <a:t>Business</a:t>
              </a:r>
            </a:p>
            <a:p>
              <a:r>
                <a:rPr lang="en-US" sz="750" dirty="0"/>
                <a:t>Information</a:t>
              </a:r>
            </a:p>
            <a:p>
              <a:r>
                <a:rPr lang="en-US" sz="750"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4784153" y="3667568"/>
              <a:ext cx="478" cy="5622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3941316" y="2121710"/>
              <a:ext cx="1023494" cy="333884"/>
            </a:xfrm>
            <a:prstGeom prst="rect">
              <a:avLst/>
            </a:prstGeom>
            <a:noFill/>
          </p:spPr>
          <p:txBody>
            <a:bodyPr wrap="square" rtlCol="0">
              <a:spAutoFit/>
            </a:bodyPr>
            <a:lstStyle/>
            <a:p>
              <a:r>
                <a:rPr lang="en-US" sz="750" dirty="0"/>
                <a:t>Uses</a:t>
              </a:r>
            </a:p>
          </p:txBody>
        </p:sp>
        <p:cxnSp>
          <p:nvCxnSpPr>
            <p:cNvPr id="57" name="Straight Arrow Connector 56">
              <a:extLst>
                <a:ext uri="{FF2B5EF4-FFF2-40B4-BE49-F238E27FC236}">
                  <a16:creationId xmlns:a16="http://schemas.microsoft.com/office/drawing/2014/main" id="{96C4B64B-6F0E-A449-848F-5A2667521A8B}"/>
                </a:ext>
              </a:extLst>
            </p:cNvPr>
            <p:cNvCxnSpPr>
              <a:cxnSpLocks/>
            </p:cNvCxnSpPr>
            <p:nvPr/>
          </p:nvCxnSpPr>
          <p:spPr>
            <a:xfrm>
              <a:off x="3924299" y="2038742"/>
              <a:ext cx="2" cy="9629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9327240" y="2991930"/>
              <a:ext cx="1637823"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8520503" y="3334832"/>
              <a:ext cx="80673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8459816" y="2905638"/>
              <a:ext cx="1106329" cy="519375"/>
            </a:xfrm>
            <a:prstGeom prst="rect">
              <a:avLst/>
            </a:prstGeom>
            <a:noFill/>
          </p:spPr>
          <p:txBody>
            <a:bodyPr wrap="square" rtlCol="0">
              <a:spAutoFit/>
            </a:bodyPr>
            <a:lstStyle/>
            <a:p>
              <a:r>
                <a:rPr lang="en-US" sz="750" dirty="0"/>
                <a:t>Member</a:t>
              </a:r>
            </a:p>
            <a:p>
              <a:r>
                <a:rPr lang="en-US" sz="750"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4289331" y="43822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4441731" y="45346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Service</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2337242" y="5523156"/>
              <a:ext cx="1637225"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Application</a:t>
              </a:r>
              <a:r>
                <a:rPr lang="en-US" sz="900" dirty="0">
                  <a:solidFill>
                    <a:srgbClr val="FF0000"/>
                  </a:solidFill>
                </a:rPr>
                <a:t>*</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531951" y="5535686"/>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Data Artifact</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3883802" y="4877531"/>
              <a:ext cx="557929" cy="6920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p:cNvCxnSpPr>
            <p:nvPr/>
          </p:nvCxnSpPr>
          <p:spPr>
            <a:xfrm flipH="1">
              <a:off x="1764802" y="5876679"/>
              <a:ext cx="509894" cy="125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2253105" y="3748858"/>
              <a:ext cx="1023494" cy="333884"/>
            </a:xfrm>
            <a:prstGeom prst="rect">
              <a:avLst/>
            </a:prstGeom>
            <a:noFill/>
          </p:spPr>
          <p:txBody>
            <a:bodyPr wrap="square" rtlCol="0">
              <a:spAutoFit/>
            </a:bodyPr>
            <a:lstStyle/>
            <a:p>
              <a:r>
                <a:rPr lang="en-US" sz="750"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629372" y="5254432"/>
              <a:ext cx="1295398" cy="333884"/>
            </a:xfrm>
            <a:prstGeom prst="rect">
              <a:avLst/>
            </a:prstGeom>
            <a:noFill/>
          </p:spPr>
          <p:txBody>
            <a:bodyPr wrap="square" rtlCol="0">
              <a:spAutoFit/>
            </a:bodyPr>
            <a:lstStyle/>
            <a:p>
              <a:r>
                <a:rPr lang="en-US" sz="750" dirty="0"/>
                <a:t>Accesses</a:t>
              </a:r>
            </a:p>
          </p:txBody>
        </p:sp>
        <p:sp>
          <p:nvSpPr>
            <p:cNvPr id="94" name="TextBox 93">
              <a:extLst>
                <a:ext uri="{FF2B5EF4-FFF2-40B4-BE49-F238E27FC236}">
                  <a16:creationId xmlns:a16="http://schemas.microsoft.com/office/drawing/2014/main" id="{289AAEE3-EF76-7448-9221-91F1ADFE1A07}"/>
                </a:ext>
              </a:extLst>
            </p:cNvPr>
            <p:cNvSpPr txBox="1"/>
            <p:nvPr/>
          </p:nvSpPr>
          <p:spPr>
            <a:xfrm>
              <a:off x="5701378" y="2308205"/>
              <a:ext cx="5175209" cy="408081"/>
            </a:xfrm>
            <a:prstGeom prst="rect">
              <a:avLst/>
            </a:prstGeom>
            <a:noFill/>
          </p:spPr>
          <p:txBody>
            <a:bodyPr wrap="square" rtlCol="0">
              <a:spAutoFit/>
            </a:bodyPr>
            <a:lstStyle/>
            <a:p>
              <a:r>
                <a:rPr lang="en-US" sz="1050" dirty="0">
                  <a:solidFill>
                    <a:srgbClr val="FF0000"/>
                  </a:solidFill>
                </a:rPr>
                <a:t>“Logical” Enterprise System Boundary **</a:t>
              </a:r>
            </a:p>
          </p:txBody>
        </p:sp>
      </p:grpSp>
      <p:sp>
        <p:nvSpPr>
          <p:cNvPr id="66" name="Rectangle 65">
            <a:extLst>
              <a:ext uri="{FF2B5EF4-FFF2-40B4-BE49-F238E27FC236}">
                <a16:creationId xmlns:a16="http://schemas.microsoft.com/office/drawing/2014/main" id="{56FC9F27-4503-4E47-8BCF-2C3D52AC38BA}"/>
              </a:ext>
            </a:extLst>
          </p:cNvPr>
          <p:cNvSpPr/>
          <p:nvPr/>
        </p:nvSpPr>
        <p:spPr>
          <a:xfrm>
            <a:off x="4295105" y="1248782"/>
            <a:ext cx="3986308" cy="784830"/>
          </a:xfrm>
          <a:prstGeom prst="rect">
            <a:avLst/>
          </a:prstGeom>
        </p:spPr>
        <p:txBody>
          <a:bodyPr wrap="square">
            <a:spAutoFit/>
          </a:bodyPr>
          <a:lstStyle/>
          <a:p>
            <a:pPr lvl="1"/>
            <a:r>
              <a:rPr lang="en-US" sz="900" dirty="0">
                <a:solidFill>
                  <a:srgbClr val="00B050"/>
                </a:solidFill>
              </a:rPr>
              <a:t>The Enterprise Architecture addresses processes, services, and applications, all of which are implemented by the Technical Architecture, but without directly addressing the relationships among functions, HW, SW, and people that are addressed in the Technical Architecture.</a:t>
            </a:r>
          </a:p>
        </p:txBody>
      </p:sp>
      <p:cxnSp>
        <p:nvCxnSpPr>
          <p:cNvPr id="70" name="Straight Arrow Connector 69">
            <a:extLst>
              <a:ext uri="{FF2B5EF4-FFF2-40B4-BE49-F238E27FC236}">
                <a16:creationId xmlns:a16="http://schemas.microsoft.com/office/drawing/2014/main" id="{CD05ACC2-D444-FC43-BF57-1B1B3DFD1D45}"/>
              </a:ext>
            </a:extLst>
          </p:cNvPr>
          <p:cNvCxnSpPr>
            <a:cxnSpLocks/>
          </p:cNvCxnSpPr>
          <p:nvPr/>
        </p:nvCxnSpPr>
        <p:spPr>
          <a:xfrm>
            <a:off x="3184275" y="3290904"/>
            <a:ext cx="2333955" cy="16888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09267D45-3CF2-254C-AD53-F024AA423012}"/>
              </a:ext>
            </a:extLst>
          </p:cNvPr>
          <p:cNvSpPr txBox="1"/>
          <p:nvPr/>
        </p:nvSpPr>
        <p:spPr>
          <a:xfrm>
            <a:off x="3287141" y="3083929"/>
            <a:ext cx="989355" cy="403957"/>
          </a:xfrm>
          <a:prstGeom prst="rect">
            <a:avLst/>
          </a:prstGeom>
          <a:noFill/>
        </p:spPr>
        <p:txBody>
          <a:bodyPr wrap="square" rtlCol="0">
            <a:spAutoFit/>
          </a:bodyPr>
          <a:lstStyle/>
          <a:p>
            <a:r>
              <a:rPr lang="en-US" sz="675" dirty="0">
                <a:solidFill>
                  <a:srgbClr val="0070C0"/>
                </a:solidFill>
              </a:rPr>
              <a:t>Process is an ordered set of Functions</a:t>
            </a:r>
          </a:p>
        </p:txBody>
      </p:sp>
      <p:cxnSp>
        <p:nvCxnSpPr>
          <p:cNvPr id="28" name="Curved Connector 27">
            <a:extLst>
              <a:ext uri="{FF2B5EF4-FFF2-40B4-BE49-F238E27FC236}">
                <a16:creationId xmlns:a16="http://schemas.microsoft.com/office/drawing/2014/main" id="{004412F4-CFFA-9747-8F44-3AF32BA1705B}"/>
              </a:ext>
            </a:extLst>
          </p:cNvPr>
          <p:cNvCxnSpPr>
            <a:cxnSpLocks/>
          </p:cNvCxnSpPr>
          <p:nvPr/>
        </p:nvCxnSpPr>
        <p:spPr>
          <a:xfrm>
            <a:off x="4883314" y="3563549"/>
            <a:ext cx="2210923" cy="935328"/>
          </a:xfrm>
          <a:prstGeom prst="curvedConnector2">
            <a:avLst/>
          </a:prstGeom>
          <a:ln>
            <a:solidFill>
              <a:srgbClr val="0070C0"/>
            </a:solidFill>
            <a:prstDash val="dash"/>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2CB9F1EE-7551-A246-926E-42453090F1E4}"/>
              </a:ext>
            </a:extLst>
          </p:cNvPr>
          <p:cNvSpPr txBox="1"/>
          <p:nvPr/>
        </p:nvSpPr>
        <p:spPr>
          <a:xfrm>
            <a:off x="6216816" y="2479955"/>
            <a:ext cx="1441931" cy="403957"/>
          </a:xfrm>
          <a:prstGeom prst="rect">
            <a:avLst/>
          </a:prstGeom>
          <a:noFill/>
        </p:spPr>
        <p:txBody>
          <a:bodyPr wrap="square" rtlCol="0">
            <a:spAutoFit/>
          </a:bodyPr>
          <a:lstStyle/>
          <a:p>
            <a:r>
              <a:rPr lang="en-US" sz="675" dirty="0">
                <a:solidFill>
                  <a:srgbClr val="0070C0"/>
                </a:solidFill>
              </a:rPr>
              <a:t>The “Enterprise Architecture”, in actuality, is implemented by the Technical Architecture</a:t>
            </a:r>
          </a:p>
        </p:txBody>
      </p:sp>
      <p:cxnSp>
        <p:nvCxnSpPr>
          <p:cNvPr id="58" name="Straight Arrow Connector 57">
            <a:extLst>
              <a:ext uri="{FF2B5EF4-FFF2-40B4-BE49-F238E27FC236}">
                <a16:creationId xmlns:a16="http://schemas.microsoft.com/office/drawing/2014/main" id="{BCA5674B-746A-C346-915D-10F21808297E}"/>
              </a:ext>
            </a:extLst>
          </p:cNvPr>
          <p:cNvCxnSpPr>
            <a:cxnSpLocks/>
          </p:cNvCxnSpPr>
          <p:nvPr/>
        </p:nvCxnSpPr>
        <p:spPr>
          <a:xfrm flipH="1" flipV="1">
            <a:off x="3191660" y="4265340"/>
            <a:ext cx="2326570" cy="845342"/>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2343FF06-AA00-E44D-911C-8B69D9560658}"/>
              </a:ext>
            </a:extLst>
          </p:cNvPr>
          <p:cNvSpPr txBox="1"/>
          <p:nvPr/>
        </p:nvSpPr>
        <p:spPr>
          <a:xfrm>
            <a:off x="3008491" y="5366475"/>
            <a:ext cx="1152581" cy="507831"/>
          </a:xfrm>
          <a:prstGeom prst="rect">
            <a:avLst/>
          </a:prstGeom>
          <a:noFill/>
          <a:ln>
            <a:noFill/>
          </a:ln>
        </p:spPr>
        <p:txBody>
          <a:bodyPr wrap="square" rtlCol="0">
            <a:spAutoFit/>
          </a:bodyPr>
          <a:lstStyle/>
          <a:p>
            <a:r>
              <a:rPr lang="en-US" sz="675" dirty="0">
                <a:solidFill>
                  <a:srgbClr val="0070C0"/>
                </a:solidFill>
              </a:rPr>
              <a:t>“Actors” are People who have assigned identities and roles in a real system.</a:t>
            </a:r>
          </a:p>
        </p:txBody>
      </p:sp>
      <p:sp>
        <p:nvSpPr>
          <p:cNvPr id="86" name="TextBox 85">
            <a:extLst>
              <a:ext uri="{FF2B5EF4-FFF2-40B4-BE49-F238E27FC236}">
                <a16:creationId xmlns:a16="http://schemas.microsoft.com/office/drawing/2014/main" id="{D1603E80-6D82-CB4A-A530-526A7ABA99AB}"/>
              </a:ext>
            </a:extLst>
          </p:cNvPr>
          <p:cNvSpPr txBox="1"/>
          <p:nvPr/>
        </p:nvSpPr>
        <p:spPr>
          <a:xfrm>
            <a:off x="6773809" y="3574746"/>
            <a:ext cx="1382939" cy="403957"/>
          </a:xfrm>
          <a:prstGeom prst="rect">
            <a:avLst/>
          </a:prstGeom>
          <a:noFill/>
        </p:spPr>
        <p:txBody>
          <a:bodyPr wrap="square" rtlCol="0">
            <a:spAutoFit/>
          </a:bodyPr>
          <a:lstStyle/>
          <a:p>
            <a:r>
              <a:rPr lang="en-US" sz="675" dirty="0">
                <a:solidFill>
                  <a:srgbClr val="0070C0"/>
                </a:solidFill>
              </a:rPr>
              <a:t>The “Technical Architecture” implements the systems, services, and processes.</a:t>
            </a:r>
          </a:p>
        </p:txBody>
      </p:sp>
      <p:cxnSp>
        <p:nvCxnSpPr>
          <p:cNvPr id="87" name="Straight Arrow Connector 86">
            <a:extLst>
              <a:ext uri="{FF2B5EF4-FFF2-40B4-BE49-F238E27FC236}">
                <a16:creationId xmlns:a16="http://schemas.microsoft.com/office/drawing/2014/main" id="{5D219736-9A53-C443-AB11-2C8BD067B0C7}"/>
              </a:ext>
            </a:extLst>
          </p:cNvPr>
          <p:cNvCxnSpPr>
            <a:cxnSpLocks/>
          </p:cNvCxnSpPr>
          <p:nvPr/>
        </p:nvCxnSpPr>
        <p:spPr>
          <a:xfrm flipV="1">
            <a:off x="3275457" y="4687952"/>
            <a:ext cx="371614" cy="685800"/>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1D195056-E3F8-C24A-A7AB-D60D5510A3DD}"/>
              </a:ext>
            </a:extLst>
          </p:cNvPr>
          <p:cNvCxnSpPr>
            <a:cxnSpLocks/>
          </p:cNvCxnSpPr>
          <p:nvPr/>
        </p:nvCxnSpPr>
        <p:spPr>
          <a:xfrm flipV="1">
            <a:off x="3980767" y="5390892"/>
            <a:ext cx="711954" cy="679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8" name="Date Placeholder 37">
            <a:extLst>
              <a:ext uri="{FF2B5EF4-FFF2-40B4-BE49-F238E27FC236}">
                <a16:creationId xmlns:a16="http://schemas.microsoft.com/office/drawing/2014/main" id="{AC51912A-4AAF-BE44-B6A6-BAEA6D266943}"/>
              </a:ext>
            </a:extLst>
          </p:cNvPr>
          <p:cNvSpPr>
            <a:spLocks noGrp="1"/>
          </p:cNvSpPr>
          <p:nvPr>
            <p:ph type="dt" sz="half" idx="2"/>
          </p:nvPr>
        </p:nvSpPr>
        <p:spPr/>
        <p:txBody>
          <a:bodyPr/>
          <a:lstStyle/>
          <a:p>
            <a:pPr>
              <a:defRPr/>
            </a:pPr>
            <a:r>
              <a:rPr lang="en-US"/>
              <a:t>20 Mar 2023</a:t>
            </a:r>
          </a:p>
        </p:txBody>
      </p:sp>
      <p:sp>
        <p:nvSpPr>
          <p:cNvPr id="89" name="TextBox 88">
            <a:extLst>
              <a:ext uri="{FF2B5EF4-FFF2-40B4-BE49-F238E27FC236}">
                <a16:creationId xmlns:a16="http://schemas.microsoft.com/office/drawing/2014/main" id="{5E7E2D5B-088B-6641-BA30-42DB99667FA4}"/>
              </a:ext>
            </a:extLst>
          </p:cNvPr>
          <p:cNvSpPr txBox="1"/>
          <p:nvPr/>
        </p:nvSpPr>
        <p:spPr>
          <a:xfrm>
            <a:off x="5994611" y="2912770"/>
            <a:ext cx="779198" cy="300082"/>
          </a:xfrm>
          <a:prstGeom prst="rect">
            <a:avLst/>
          </a:prstGeom>
          <a:noFill/>
        </p:spPr>
        <p:txBody>
          <a:bodyPr wrap="square" rtlCol="0">
            <a:spAutoFit/>
          </a:bodyPr>
          <a:lstStyle/>
          <a:p>
            <a:r>
              <a:rPr lang="en-US" sz="675" dirty="0"/>
              <a:t>Supports the Enterprise</a:t>
            </a:r>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1223281" y="-64102"/>
            <a:ext cx="7059122" cy="734282"/>
          </a:xfrm>
        </p:spPr>
        <p:txBody>
          <a:bodyPr vert="horz"/>
          <a:lstStyle/>
          <a:p>
            <a:r>
              <a:rPr lang="en-US" sz="2000" dirty="0">
                <a:solidFill>
                  <a:srgbClr val="0099A6"/>
                </a:solidFill>
              </a:rPr>
              <a:t>Formalized Relationships between Enterprise &amp; Technical Architecture</a:t>
            </a:r>
            <a:br>
              <a:rPr lang="en-US" sz="2000" dirty="0">
                <a:solidFill>
                  <a:srgbClr val="0099A6"/>
                </a:solidFill>
              </a:rPr>
            </a:br>
            <a:r>
              <a:rPr lang="en-US" sz="1400" dirty="0">
                <a:solidFill>
                  <a:srgbClr val="0099A6"/>
                </a:solidFill>
              </a:rPr>
              <a:t>(Enterprise Viewpoint &amp; System Architecture Viewpoint objects)</a:t>
            </a:r>
            <a:endParaRPr lang="en-US" sz="2000" dirty="0">
              <a:solidFill>
                <a:srgbClr val="0099A6"/>
              </a:solidFill>
            </a:endParaRPr>
          </a:p>
        </p:txBody>
      </p:sp>
      <p:sp>
        <p:nvSpPr>
          <p:cNvPr id="80" name="Rounded Rectangle 79">
            <a:extLst>
              <a:ext uri="{FF2B5EF4-FFF2-40B4-BE49-F238E27FC236}">
                <a16:creationId xmlns:a16="http://schemas.microsoft.com/office/drawing/2014/main" id="{B9145253-1F87-FF4A-8EE6-5A5136010BFC}"/>
              </a:ext>
            </a:extLst>
          </p:cNvPr>
          <p:cNvSpPr/>
          <p:nvPr/>
        </p:nvSpPr>
        <p:spPr>
          <a:xfrm>
            <a:off x="144820" y="3537617"/>
            <a:ext cx="8837245" cy="2240718"/>
          </a:xfrm>
          <a:prstGeom prst="roundRect">
            <a:avLst>
              <a:gd name="adj" fmla="val 9675"/>
            </a:avLst>
          </a:prstGeom>
          <a:noFill/>
          <a:ln w="28575">
            <a:solidFill>
              <a:srgbClr val="0070C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46228803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a:extLst>
              <a:ext uri="{FF2B5EF4-FFF2-40B4-BE49-F238E27FC236}">
                <a16:creationId xmlns:a16="http://schemas.microsoft.com/office/drawing/2014/main" id="{42C50856-8D18-EE48-A589-94C9845F7EDE}"/>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20 Mar 2023</a:t>
            </a:r>
            <a:endParaRPr lang="en-US" altLang="en-US" b="0" dirty="0"/>
          </a:p>
        </p:txBody>
      </p:sp>
      <p:sp>
        <p:nvSpPr>
          <p:cNvPr id="22532" name="AutoShape 33">
            <a:extLst>
              <a:ext uri="{FF2B5EF4-FFF2-40B4-BE49-F238E27FC236}">
                <a16:creationId xmlns:a16="http://schemas.microsoft.com/office/drawing/2014/main" id="{CC25A71F-A233-9041-B384-4EE00D2F4274}"/>
              </a:ext>
            </a:extLst>
          </p:cNvPr>
          <p:cNvSpPr>
            <a:spLocks noChangeArrowheads="1"/>
          </p:cNvSpPr>
          <p:nvPr/>
        </p:nvSpPr>
        <p:spPr bwMode="auto">
          <a:xfrm>
            <a:off x="3913188" y="1117600"/>
            <a:ext cx="4568825" cy="3806825"/>
          </a:xfrm>
          <a:prstGeom prst="cube">
            <a:avLst>
              <a:gd name="adj" fmla="val 7046"/>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33" name="Rectangle 2">
            <a:extLst>
              <a:ext uri="{FF2B5EF4-FFF2-40B4-BE49-F238E27FC236}">
                <a16:creationId xmlns:a16="http://schemas.microsoft.com/office/drawing/2014/main" id="{8BD3946F-CC0D-2B43-BD82-4569D9A1B7B5}"/>
              </a:ext>
            </a:extLst>
          </p:cNvPr>
          <p:cNvSpPr>
            <a:spLocks noGrp="1" noChangeArrowheads="1"/>
          </p:cNvSpPr>
          <p:nvPr>
            <p:ph type="title"/>
          </p:nvPr>
        </p:nvSpPr>
        <p:spPr>
          <a:xfrm>
            <a:off x="609600" y="0"/>
            <a:ext cx="7772400" cy="838200"/>
          </a:xfrm>
        </p:spPr>
        <p:txBody>
          <a:bodyPr vert="horz"/>
          <a:lstStyle/>
          <a:p>
            <a:r>
              <a:rPr lang="en-US" altLang="en-US" kern="1200" dirty="0">
                <a:solidFill>
                  <a:srgbClr val="0099A6"/>
                </a:solidFill>
              </a:rPr>
              <a:t>Connectivity View</a:t>
            </a:r>
            <a:br>
              <a:rPr lang="en-US" altLang="en-US" kern="1200" dirty="0">
                <a:solidFill>
                  <a:srgbClr val="0099A6"/>
                </a:solidFill>
              </a:rPr>
            </a:br>
            <a:r>
              <a:rPr lang="en-US" altLang="en-US" kern="1200" dirty="0">
                <a:solidFill>
                  <a:srgbClr val="0099A6"/>
                </a:solidFill>
              </a:rPr>
              <a:t>Nodes &amp; Links</a:t>
            </a:r>
          </a:p>
        </p:txBody>
      </p:sp>
      <p:sp>
        <p:nvSpPr>
          <p:cNvPr id="22534" name="AutoShape 4" descr="30%">
            <a:extLst>
              <a:ext uri="{FF2B5EF4-FFF2-40B4-BE49-F238E27FC236}">
                <a16:creationId xmlns:a16="http://schemas.microsoft.com/office/drawing/2014/main" id="{6C6B9337-B530-6749-AD08-F1EFBDDFB25B}"/>
              </a:ext>
            </a:extLst>
          </p:cNvPr>
          <p:cNvSpPr>
            <a:spLocks noChangeArrowheads="1"/>
          </p:cNvSpPr>
          <p:nvPr/>
        </p:nvSpPr>
        <p:spPr bwMode="auto">
          <a:xfrm>
            <a:off x="381000" y="1019175"/>
            <a:ext cx="2895600" cy="1600200"/>
          </a:xfrm>
          <a:prstGeom prst="cube">
            <a:avLst>
              <a:gd name="adj" fmla="val 25000"/>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35" name="AutoShape 5" descr="Large confetti">
            <a:extLst>
              <a:ext uri="{FF2B5EF4-FFF2-40B4-BE49-F238E27FC236}">
                <a16:creationId xmlns:a16="http://schemas.microsoft.com/office/drawing/2014/main" id="{694309C3-3289-4141-A26F-B5EC9D4C86CD}"/>
              </a:ext>
            </a:extLst>
          </p:cNvPr>
          <p:cNvSpPr>
            <a:spLocks noChangeArrowheads="1"/>
          </p:cNvSpPr>
          <p:nvPr/>
        </p:nvSpPr>
        <p:spPr bwMode="auto">
          <a:xfrm>
            <a:off x="304800" y="3152775"/>
            <a:ext cx="1524000" cy="2667000"/>
          </a:xfrm>
          <a:prstGeom prst="cube">
            <a:avLst>
              <a:gd name="adj" fmla="val 25000"/>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36" name="Line 6">
            <a:extLst>
              <a:ext uri="{FF2B5EF4-FFF2-40B4-BE49-F238E27FC236}">
                <a16:creationId xmlns:a16="http://schemas.microsoft.com/office/drawing/2014/main" id="{DD796464-7F6B-DD44-995C-D28BA4906D6D}"/>
              </a:ext>
            </a:extLst>
          </p:cNvPr>
          <p:cNvSpPr>
            <a:spLocks noChangeShapeType="1"/>
          </p:cNvSpPr>
          <p:nvPr/>
        </p:nvSpPr>
        <p:spPr bwMode="auto">
          <a:xfrm>
            <a:off x="1066800" y="2627313"/>
            <a:ext cx="15875" cy="5302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7" name="Text Box 10">
            <a:extLst>
              <a:ext uri="{FF2B5EF4-FFF2-40B4-BE49-F238E27FC236}">
                <a16:creationId xmlns:a16="http://schemas.microsoft.com/office/drawing/2014/main" id="{A8B96F0D-DE23-7543-9B20-DC68906645B4}"/>
              </a:ext>
            </a:extLst>
          </p:cNvPr>
          <p:cNvSpPr txBox="1">
            <a:spLocks noChangeArrowheads="1"/>
          </p:cNvSpPr>
          <p:nvPr/>
        </p:nvSpPr>
        <p:spPr bwMode="auto">
          <a:xfrm>
            <a:off x="825500" y="1766888"/>
            <a:ext cx="1646238"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Mission Planning</a:t>
            </a:r>
          </a:p>
          <a:p>
            <a:pPr algn="ctr"/>
            <a:r>
              <a:rPr lang="en-US" altLang="en-US" sz="1400" b="1">
                <a:latin typeface="Arial" panose="020B0604020202020204" pitchFamily="34" charset="0"/>
              </a:rPr>
              <a:t>Computer</a:t>
            </a:r>
          </a:p>
        </p:txBody>
      </p:sp>
      <p:sp>
        <p:nvSpPr>
          <p:cNvPr id="22538" name="Text Box 11">
            <a:extLst>
              <a:ext uri="{FF2B5EF4-FFF2-40B4-BE49-F238E27FC236}">
                <a16:creationId xmlns:a16="http://schemas.microsoft.com/office/drawing/2014/main" id="{B3BCF55B-B57B-6945-84C9-D7D73ECCDE99}"/>
              </a:ext>
            </a:extLst>
          </p:cNvPr>
          <p:cNvSpPr txBox="1">
            <a:spLocks noChangeArrowheads="1"/>
          </p:cNvSpPr>
          <p:nvPr/>
        </p:nvSpPr>
        <p:spPr bwMode="auto">
          <a:xfrm>
            <a:off x="331788" y="4141788"/>
            <a:ext cx="1093787" cy="730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Spacecraft</a:t>
            </a:r>
          </a:p>
          <a:p>
            <a:pPr algn="ctr"/>
            <a:r>
              <a:rPr lang="en-US" altLang="en-US" sz="1400" b="1">
                <a:latin typeface="Arial" panose="020B0604020202020204" pitchFamily="34" charset="0"/>
              </a:rPr>
              <a:t>Control </a:t>
            </a:r>
          </a:p>
          <a:p>
            <a:pPr algn="ctr"/>
            <a:r>
              <a:rPr lang="en-US" altLang="en-US" sz="1400" b="1">
                <a:latin typeface="Arial" panose="020B0604020202020204" pitchFamily="34" charset="0"/>
              </a:rPr>
              <a:t>Computer</a:t>
            </a:r>
          </a:p>
        </p:txBody>
      </p:sp>
      <p:sp>
        <p:nvSpPr>
          <p:cNvPr id="22539" name="Text Box 20">
            <a:extLst>
              <a:ext uri="{FF2B5EF4-FFF2-40B4-BE49-F238E27FC236}">
                <a16:creationId xmlns:a16="http://schemas.microsoft.com/office/drawing/2014/main" id="{10290FEC-F7E6-3848-9301-509B498D24E2}"/>
              </a:ext>
            </a:extLst>
          </p:cNvPr>
          <p:cNvSpPr txBox="1">
            <a:spLocks noChangeArrowheads="1"/>
          </p:cNvSpPr>
          <p:nvPr/>
        </p:nvSpPr>
        <p:spPr bwMode="auto">
          <a:xfrm>
            <a:off x="3481388" y="3046413"/>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Space Link</a:t>
            </a:r>
          </a:p>
        </p:txBody>
      </p:sp>
      <p:sp>
        <p:nvSpPr>
          <p:cNvPr id="22540" name="Text Box 21">
            <a:extLst>
              <a:ext uri="{FF2B5EF4-FFF2-40B4-BE49-F238E27FC236}">
                <a16:creationId xmlns:a16="http://schemas.microsoft.com/office/drawing/2014/main" id="{DB885139-A381-9B4F-BD5E-7E6EECD72B6E}"/>
              </a:ext>
            </a:extLst>
          </p:cNvPr>
          <p:cNvSpPr txBox="1">
            <a:spLocks noChangeArrowheads="1"/>
          </p:cNvSpPr>
          <p:nvPr/>
        </p:nvSpPr>
        <p:spPr bwMode="auto">
          <a:xfrm>
            <a:off x="1524000" y="2743200"/>
            <a:ext cx="962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Internet</a:t>
            </a:r>
          </a:p>
        </p:txBody>
      </p:sp>
      <p:sp>
        <p:nvSpPr>
          <p:cNvPr id="22541" name="Freeform 23">
            <a:extLst>
              <a:ext uri="{FF2B5EF4-FFF2-40B4-BE49-F238E27FC236}">
                <a16:creationId xmlns:a16="http://schemas.microsoft.com/office/drawing/2014/main" id="{AD34D00E-DE3C-0D4C-BCB8-0A3AA7D95B7E}"/>
              </a:ext>
            </a:extLst>
          </p:cNvPr>
          <p:cNvSpPr>
            <a:spLocks/>
          </p:cNvSpPr>
          <p:nvPr/>
        </p:nvSpPr>
        <p:spPr bwMode="auto">
          <a:xfrm rot="-3550141">
            <a:off x="2357438" y="2881313"/>
            <a:ext cx="1971675" cy="460375"/>
          </a:xfrm>
          <a:custGeom>
            <a:avLst/>
            <a:gdLst>
              <a:gd name="T0" fmla="*/ 0 w 1104"/>
              <a:gd name="T1" fmla="*/ 0 h 288"/>
              <a:gd name="T2" fmla="*/ 1114425 w 1104"/>
              <a:gd name="T3" fmla="*/ 153458 h 288"/>
              <a:gd name="T4" fmla="*/ 771525 w 1104"/>
              <a:gd name="T5" fmla="*/ 306917 h 288"/>
              <a:gd name="T6" fmla="*/ 1971675 w 1104"/>
              <a:gd name="T7" fmla="*/ 460375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4" h="288">
                <a:moveTo>
                  <a:pt x="0" y="0"/>
                </a:moveTo>
                <a:lnTo>
                  <a:pt x="624" y="96"/>
                </a:lnTo>
                <a:lnTo>
                  <a:pt x="432" y="192"/>
                </a:lnTo>
                <a:lnTo>
                  <a:pt x="1104" y="288"/>
                </a:ln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2" name="AutoShape 24" descr="Zig zag">
            <a:extLst>
              <a:ext uri="{FF2B5EF4-FFF2-40B4-BE49-F238E27FC236}">
                <a16:creationId xmlns:a16="http://schemas.microsoft.com/office/drawing/2014/main" id="{A7A4E9C2-5FD6-7D4C-AD3E-08B941F67B98}"/>
              </a:ext>
            </a:extLst>
          </p:cNvPr>
          <p:cNvSpPr>
            <a:spLocks noChangeArrowheads="1"/>
          </p:cNvSpPr>
          <p:nvPr/>
        </p:nvSpPr>
        <p:spPr bwMode="auto">
          <a:xfrm>
            <a:off x="2057400" y="3827463"/>
            <a:ext cx="1371600" cy="838200"/>
          </a:xfrm>
          <a:prstGeom prst="cube">
            <a:avLst>
              <a:gd name="adj" fmla="val 25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Ground</a:t>
            </a:r>
          </a:p>
          <a:p>
            <a:pPr algn="ctr"/>
            <a:r>
              <a:rPr lang="en-US" altLang="en-US" sz="1400" b="1">
                <a:latin typeface="Arial" panose="020B0604020202020204" pitchFamily="34" charset="0"/>
              </a:rPr>
              <a:t>Tracking</a:t>
            </a:r>
          </a:p>
          <a:p>
            <a:pPr algn="ctr"/>
            <a:r>
              <a:rPr lang="en-US" altLang="en-US" sz="1400" b="1">
                <a:latin typeface="Arial" panose="020B0604020202020204" pitchFamily="34" charset="0"/>
              </a:rPr>
              <a:t>Station</a:t>
            </a:r>
            <a:endParaRPr lang="en-US" altLang="en-US" sz="2000"/>
          </a:p>
        </p:txBody>
      </p:sp>
      <p:sp>
        <p:nvSpPr>
          <p:cNvPr id="22543" name="Line 26">
            <a:extLst>
              <a:ext uri="{FF2B5EF4-FFF2-40B4-BE49-F238E27FC236}">
                <a16:creationId xmlns:a16="http://schemas.microsoft.com/office/drawing/2014/main" id="{C10A59CB-B761-094F-8DB9-0E716D28DBE7}"/>
              </a:ext>
            </a:extLst>
          </p:cNvPr>
          <p:cNvSpPr>
            <a:spLocks noChangeShapeType="1"/>
          </p:cNvSpPr>
          <p:nvPr/>
        </p:nvSpPr>
        <p:spPr bwMode="auto">
          <a:xfrm flipH="1">
            <a:off x="1828800" y="4371975"/>
            <a:ext cx="22860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44" name="Group 32">
            <a:extLst>
              <a:ext uri="{FF2B5EF4-FFF2-40B4-BE49-F238E27FC236}">
                <a16:creationId xmlns:a16="http://schemas.microsoft.com/office/drawing/2014/main" id="{D8CF0DFF-8700-9243-A5B0-D5CFEC056E91}"/>
              </a:ext>
            </a:extLst>
          </p:cNvPr>
          <p:cNvGrpSpPr>
            <a:grpSpLocks/>
          </p:cNvGrpSpPr>
          <p:nvPr/>
        </p:nvGrpSpPr>
        <p:grpSpPr bwMode="auto">
          <a:xfrm>
            <a:off x="4022725" y="1520825"/>
            <a:ext cx="4046538" cy="3287713"/>
            <a:chOff x="2393" y="1157"/>
            <a:chExt cx="2549" cy="2071"/>
          </a:xfrm>
        </p:grpSpPr>
        <p:sp>
          <p:nvSpPr>
            <p:cNvPr id="22547" name="AutoShape 7" descr="Wide upward diagonal">
              <a:extLst>
                <a:ext uri="{FF2B5EF4-FFF2-40B4-BE49-F238E27FC236}">
                  <a16:creationId xmlns:a16="http://schemas.microsoft.com/office/drawing/2014/main" id="{5F62EFB2-4EEB-5C4B-93A7-E90D29B3D139}"/>
                </a:ext>
              </a:extLst>
            </p:cNvPr>
            <p:cNvSpPr>
              <a:spLocks noChangeArrowheads="1"/>
            </p:cNvSpPr>
            <p:nvPr/>
          </p:nvSpPr>
          <p:spPr bwMode="auto">
            <a:xfrm>
              <a:off x="2832" y="2448"/>
              <a:ext cx="882" cy="780"/>
            </a:xfrm>
            <a:prstGeom prst="cube">
              <a:avLst>
                <a:gd name="adj" fmla="val 15426"/>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48" name="Line 8">
              <a:extLst>
                <a:ext uri="{FF2B5EF4-FFF2-40B4-BE49-F238E27FC236}">
                  <a16:creationId xmlns:a16="http://schemas.microsoft.com/office/drawing/2014/main" id="{C30A91E5-4126-CF43-8520-CBB257013697}"/>
                </a:ext>
              </a:extLst>
            </p:cNvPr>
            <p:cNvSpPr>
              <a:spLocks noChangeShapeType="1"/>
            </p:cNvSpPr>
            <p:nvPr/>
          </p:nvSpPr>
          <p:spPr bwMode="auto">
            <a:xfrm flipH="1" flipV="1">
              <a:off x="3696" y="2064"/>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AutoShape 9" descr="Wide downward diagonal">
              <a:extLst>
                <a:ext uri="{FF2B5EF4-FFF2-40B4-BE49-F238E27FC236}">
                  <a16:creationId xmlns:a16="http://schemas.microsoft.com/office/drawing/2014/main" id="{EF9BC01F-8FB3-7C4E-A7FF-7C9A38C0B07E}"/>
                </a:ext>
              </a:extLst>
            </p:cNvPr>
            <p:cNvSpPr>
              <a:spLocks noChangeArrowheads="1"/>
            </p:cNvSpPr>
            <p:nvPr/>
          </p:nvSpPr>
          <p:spPr bwMode="auto">
            <a:xfrm>
              <a:off x="3360" y="1157"/>
              <a:ext cx="1575" cy="907"/>
            </a:xfrm>
            <a:prstGeom prst="cube">
              <a:avLst>
                <a:gd name="adj" fmla="val 15417"/>
              </a:avLst>
            </a:prstGeom>
            <a:blipFill dpi="0" rotWithShape="0">
              <a:blip r:embed="rId7"/>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0" name="Text Box 12">
              <a:extLst>
                <a:ext uri="{FF2B5EF4-FFF2-40B4-BE49-F238E27FC236}">
                  <a16:creationId xmlns:a16="http://schemas.microsoft.com/office/drawing/2014/main" id="{1E91BD61-ABAF-7D4E-AB12-26C1B412A9DD}"/>
                </a:ext>
              </a:extLst>
            </p:cNvPr>
            <p:cNvSpPr txBox="1">
              <a:spLocks noChangeArrowheads="1"/>
            </p:cNvSpPr>
            <p:nvPr/>
          </p:nvSpPr>
          <p:spPr bwMode="auto">
            <a:xfrm>
              <a:off x="3646" y="1449"/>
              <a:ext cx="869" cy="4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Command &amp;</a:t>
              </a:r>
            </a:p>
            <a:p>
              <a:pPr algn="ctr"/>
              <a:r>
                <a:rPr lang="en-US" altLang="en-US" sz="1400" b="1">
                  <a:latin typeface="Arial" panose="020B0604020202020204" pitchFamily="34" charset="0"/>
                </a:rPr>
                <a:t>Data Handling</a:t>
              </a:r>
            </a:p>
            <a:p>
              <a:pPr algn="ctr"/>
              <a:r>
                <a:rPr lang="en-US" altLang="en-US" sz="1400" b="1">
                  <a:latin typeface="Arial" panose="020B0604020202020204" pitchFamily="34" charset="0"/>
                </a:rPr>
                <a:t>Computer</a:t>
              </a:r>
            </a:p>
          </p:txBody>
        </p:sp>
        <p:sp>
          <p:nvSpPr>
            <p:cNvPr id="22551" name="Text Box 13">
              <a:extLst>
                <a:ext uri="{FF2B5EF4-FFF2-40B4-BE49-F238E27FC236}">
                  <a16:creationId xmlns:a16="http://schemas.microsoft.com/office/drawing/2014/main" id="{50623634-F309-844F-A947-28B4EC2DCCD1}"/>
                </a:ext>
              </a:extLst>
            </p:cNvPr>
            <p:cNvSpPr txBox="1">
              <a:spLocks noChangeArrowheads="1"/>
            </p:cNvSpPr>
            <p:nvPr/>
          </p:nvSpPr>
          <p:spPr bwMode="auto">
            <a:xfrm>
              <a:off x="2887" y="2725"/>
              <a:ext cx="64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ACS</a:t>
              </a:r>
            </a:p>
            <a:p>
              <a:pPr algn="ctr"/>
              <a:r>
                <a:rPr lang="en-US" altLang="en-US" sz="1400" b="1">
                  <a:latin typeface="Arial" panose="020B0604020202020204" pitchFamily="34" charset="0"/>
                </a:rPr>
                <a:t>Computer</a:t>
              </a:r>
            </a:p>
          </p:txBody>
        </p:sp>
        <p:sp>
          <p:nvSpPr>
            <p:cNvPr id="22552" name="Line 14">
              <a:extLst>
                <a:ext uri="{FF2B5EF4-FFF2-40B4-BE49-F238E27FC236}">
                  <a16:creationId xmlns:a16="http://schemas.microsoft.com/office/drawing/2014/main" id="{14DB6174-D03E-E74F-BA2E-AA42E0FCECE1}"/>
                </a:ext>
              </a:extLst>
            </p:cNvPr>
            <p:cNvSpPr>
              <a:spLocks noChangeShapeType="1"/>
            </p:cNvSpPr>
            <p:nvPr/>
          </p:nvSpPr>
          <p:spPr bwMode="auto">
            <a:xfrm flipH="1" flipV="1">
              <a:off x="2880" y="2256"/>
              <a:ext cx="2062" cy="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Line 15">
              <a:extLst>
                <a:ext uri="{FF2B5EF4-FFF2-40B4-BE49-F238E27FC236}">
                  <a16:creationId xmlns:a16="http://schemas.microsoft.com/office/drawing/2014/main" id="{51F124B9-42D4-9F4E-B686-D191F8250F43}"/>
                </a:ext>
              </a:extLst>
            </p:cNvPr>
            <p:cNvSpPr>
              <a:spLocks noChangeShapeType="1"/>
            </p:cNvSpPr>
            <p:nvPr/>
          </p:nvSpPr>
          <p:spPr bwMode="auto">
            <a:xfrm flipH="1">
              <a:off x="3360" y="2256"/>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Text Box 16">
              <a:extLst>
                <a:ext uri="{FF2B5EF4-FFF2-40B4-BE49-F238E27FC236}">
                  <a16:creationId xmlns:a16="http://schemas.microsoft.com/office/drawing/2014/main" id="{57BCB4DE-FCA6-6347-A6BD-6D5C3DA1B428}"/>
                </a:ext>
              </a:extLst>
            </p:cNvPr>
            <p:cNvSpPr txBox="1">
              <a:spLocks noChangeArrowheads="1"/>
            </p:cNvSpPr>
            <p:nvPr/>
          </p:nvSpPr>
          <p:spPr bwMode="auto">
            <a:xfrm>
              <a:off x="4002" y="2044"/>
              <a:ext cx="60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S/C Bus</a:t>
              </a:r>
            </a:p>
          </p:txBody>
        </p:sp>
        <p:sp>
          <p:nvSpPr>
            <p:cNvPr id="22555" name="AutoShape 17" descr="Shingle">
              <a:extLst>
                <a:ext uri="{FF2B5EF4-FFF2-40B4-BE49-F238E27FC236}">
                  <a16:creationId xmlns:a16="http://schemas.microsoft.com/office/drawing/2014/main" id="{3D0DCAA2-B6FE-4B49-B379-D18357F7B0DC}"/>
                </a:ext>
              </a:extLst>
            </p:cNvPr>
            <p:cNvSpPr>
              <a:spLocks noChangeArrowheads="1"/>
            </p:cNvSpPr>
            <p:nvPr/>
          </p:nvSpPr>
          <p:spPr bwMode="auto">
            <a:xfrm>
              <a:off x="3936" y="2400"/>
              <a:ext cx="960" cy="576"/>
            </a:xfrm>
            <a:prstGeom prst="cube">
              <a:avLst>
                <a:gd name="adj" fmla="val 25000"/>
              </a:avLst>
            </a:prstGeom>
            <a:blipFill dpi="0" rotWithShape="0">
              <a:blip r:embed="rId8"/>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6" name="Line 18">
              <a:extLst>
                <a:ext uri="{FF2B5EF4-FFF2-40B4-BE49-F238E27FC236}">
                  <a16:creationId xmlns:a16="http://schemas.microsoft.com/office/drawing/2014/main" id="{FE48B076-B8DD-0C4F-8DA4-DC9DB73B6CA1}"/>
                </a:ext>
              </a:extLst>
            </p:cNvPr>
            <p:cNvSpPr>
              <a:spLocks noChangeShapeType="1"/>
            </p:cNvSpPr>
            <p:nvPr/>
          </p:nvSpPr>
          <p:spPr bwMode="auto">
            <a:xfrm flipH="1">
              <a:off x="4416" y="2256"/>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7" name="Text Box 19">
              <a:extLst>
                <a:ext uri="{FF2B5EF4-FFF2-40B4-BE49-F238E27FC236}">
                  <a16:creationId xmlns:a16="http://schemas.microsoft.com/office/drawing/2014/main" id="{54452060-3362-3843-8706-40895D5D9A06}"/>
                </a:ext>
              </a:extLst>
            </p:cNvPr>
            <p:cNvSpPr txBox="1">
              <a:spLocks noChangeArrowheads="1"/>
            </p:cNvSpPr>
            <p:nvPr/>
          </p:nvSpPr>
          <p:spPr bwMode="auto">
            <a:xfrm>
              <a:off x="3990" y="2604"/>
              <a:ext cx="69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Science</a:t>
              </a:r>
            </a:p>
            <a:p>
              <a:pPr algn="ctr"/>
              <a:r>
                <a:rPr lang="en-US" altLang="en-US" sz="1400" b="1">
                  <a:latin typeface="Arial" panose="020B0604020202020204" pitchFamily="34" charset="0"/>
                </a:rPr>
                <a:t>Instrument</a:t>
              </a:r>
            </a:p>
          </p:txBody>
        </p:sp>
        <p:sp>
          <p:nvSpPr>
            <p:cNvPr id="22558" name="Line 22">
              <a:extLst>
                <a:ext uri="{FF2B5EF4-FFF2-40B4-BE49-F238E27FC236}">
                  <a16:creationId xmlns:a16="http://schemas.microsoft.com/office/drawing/2014/main" id="{5E7D6C04-A577-8A48-BFE6-C35D46A625FA}"/>
                </a:ext>
              </a:extLst>
            </p:cNvPr>
            <p:cNvSpPr>
              <a:spLocks noChangeShapeType="1"/>
            </p:cNvSpPr>
            <p:nvPr/>
          </p:nvSpPr>
          <p:spPr bwMode="auto">
            <a:xfrm flipV="1">
              <a:off x="2880" y="1880"/>
              <a:ext cx="0" cy="3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9" name="AutoShape 25" descr="Zig zag">
              <a:extLst>
                <a:ext uri="{FF2B5EF4-FFF2-40B4-BE49-F238E27FC236}">
                  <a16:creationId xmlns:a16="http://schemas.microsoft.com/office/drawing/2014/main" id="{0901122F-4B51-AB49-A5AF-5505003D0792}"/>
                </a:ext>
              </a:extLst>
            </p:cNvPr>
            <p:cNvSpPr>
              <a:spLocks noChangeArrowheads="1"/>
            </p:cNvSpPr>
            <p:nvPr/>
          </p:nvSpPr>
          <p:spPr bwMode="auto">
            <a:xfrm>
              <a:off x="2400" y="1362"/>
              <a:ext cx="864" cy="528"/>
            </a:xfrm>
            <a:prstGeom prst="cube">
              <a:avLst>
                <a:gd name="adj" fmla="val 25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60" name="Text Box 28">
              <a:extLst>
                <a:ext uri="{FF2B5EF4-FFF2-40B4-BE49-F238E27FC236}">
                  <a16:creationId xmlns:a16="http://schemas.microsoft.com/office/drawing/2014/main" id="{0E02E1F3-05E3-214A-9536-618AB290D956}"/>
                </a:ext>
              </a:extLst>
            </p:cNvPr>
            <p:cNvSpPr txBox="1">
              <a:spLocks noChangeArrowheads="1"/>
            </p:cNvSpPr>
            <p:nvPr/>
          </p:nvSpPr>
          <p:spPr bwMode="auto">
            <a:xfrm>
              <a:off x="2393" y="1532"/>
              <a:ext cx="7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Spacecraft</a:t>
              </a:r>
            </a:p>
            <a:p>
              <a:pPr algn="ctr"/>
              <a:r>
                <a:rPr lang="en-US" altLang="en-US" sz="1400" b="1">
                  <a:latin typeface="Arial" panose="020B0604020202020204" pitchFamily="34" charset="0"/>
                </a:rPr>
                <a:t>Transceiver</a:t>
              </a:r>
            </a:p>
          </p:txBody>
        </p:sp>
      </p:grpSp>
      <p:sp>
        <p:nvSpPr>
          <p:cNvPr id="22545" name="Rectangle 31">
            <a:extLst>
              <a:ext uri="{FF2B5EF4-FFF2-40B4-BE49-F238E27FC236}">
                <a16:creationId xmlns:a16="http://schemas.microsoft.com/office/drawing/2014/main" id="{1AD5B24E-F1D6-8647-818C-7405CD697D61}"/>
              </a:ext>
            </a:extLst>
          </p:cNvPr>
          <p:cNvSpPr>
            <a:spLocks noChangeArrowheads="1"/>
          </p:cNvSpPr>
          <p:nvPr/>
        </p:nvSpPr>
        <p:spPr bwMode="auto">
          <a:xfrm>
            <a:off x="6637338" y="5167313"/>
            <a:ext cx="24003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latin typeface="Arial" panose="020B0604020202020204" pitchFamily="34" charset="0"/>
              </a:rPr>
              <a:t>Connectivity Concerns:</a:t>
            </a:r>
          </a:p>
          <a:p>
            <a:pPr lvl="1"/>
            <a:r>
              <a:rPr lang="en-US" altLang="en-US" sz="1400">
                <a:latin typeface="Arial" panose="020B0604020202020204" pitchFamily="34" charset="0"/>
              </a:rPr>
              <a:t>Distribution</a:t>
            </a:r>
          </a:p>
          <a:p>
            <a:pPr lvl="1"/>
            <a:r>
              <a:rPr lang="en-US" altLang="en-US" sz="1400">
                <a:latin typeface="Arial" panose="020B0604020202020204" pitchFamily="34" charset="0"/>
              </a:rPr>
              <a:t>Communication</a:t>
            </a:r>
          </a:p>
          <a:p>
            <a:pPr lvl="1"/>
            <a:r>
              <a:rPr lang="en-US" altLang="en-US" sz="1400">
                <a:latin typeface="Arial" panose="020B0604020202020204" pitchFamily="34" charset="0"/>
              </a:rPr>
              <a:t>Physical Environment </a:t>
            </a:r>
          </a:p>
          <a:p>
            <a:pPr lvl="1"/>
            <a:r>
              <a:rPr lang="en-US" altLang="en-US" sz="1400">
                <a:latin typeface="Arial" panose="020B0604020202020204" pitchFamily="34" charset="0"/>
              </a:rPr>
              <a:t>Behaviors</a:t>
            </a:r>
          </a:p>
          <a:p>
            <a:pPr lvl="1"/>
            <a:r>
              <a:rPr lang="en-US" altLang="en-US" sz="1400">
                <a:latin typeface="Arial" panose="020B0604020202020204" pitchFamily="34" charset="0"/>
              </a:rPr>
              <a:t>Constraints </a:t>
            </a:r>
          </a:p>
          <a:p>
            <a:pPr lvl="1"/>
            <a:r>
              <a:rPr lang="en-US" altLang="en-US" sz="1400">
                <a:latin typeface="Arial" panose="020B0604020202020204" pitchFamily="34" charset="0"/>
              </a:rPr>
              <a:t>Configuration</a:t>
            </a:r>
          </a:p>
        </p:txBody>
      </p:sp>
      <p:sp>
        <p:nvSpPr>
          <p:cNvPr id="22546" name="Rectangle 34">
            <a:extLst>
              <a:ext uri="{FF2B5EF4-FFF2-40B4-BE49-F238E27FC236}">
                <a16:creationId xmlns:a16="http://schemas.microsoft.com/office/drawing/2014/main" id="{DBDAD115-C764-5D47-8EB8-451450EA7D61}"/>
              </a:ext>
            </a:extLst>
          </p:cNvPr>
          <p:cNvSpPr>
            <a:spLocks noChangeArrowheads="1"/>
          </p:cNvSpPr>
          <p:nvPr/>
        </p:nvSpPr>
        <p:spPr bwMode="auto">
          <a:xfrm>
            <a:off x="5467350" y="1111250"/>
            <a:ext cx="1300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200" b="1">
                <a:latin typeface="Arial" panose="020B0604020202020204" pitchFamily="34" charset="0"/>
                <a:ea typeface="ＭＳ Ｐゴシック" panose="020B0600070205080204" pitchFamily="34" charset="-128"/>
              </a:rPr>
              <a:t>SPACECRAFT</a:t>
            </a:r>
          </a:p>
        </p:txBody>
      </p:sp>
    </p:spTree>
    <p:extLst>
      <p:ext uri="{BB962C8B-B14F-4D97-AF65-F5344CB8AC3E}">
        <p14:creationId xmlns:p14="http://schemas.microsoft.com/office/powerpoint/2010/main" val="36796587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DC81-9711-5240-83B3-FFA5ED9E9769}"/>
              </a:ext>
            </a:extLst>
          </p:cNvPr>
          <p:cNvSpPr>
            <a:spLocks noGrp="1"/>
          </p:cNvSpPr>
          <p:nvPr>
            <p:ph type="title"/>
          </p:nvPr>
        </p:nvSpPr>
        <p:spPr>
          <a:xfrm>
            <a:off x="1066800" y="56357"/>
            <a:ext cx="7315200" cy="1143000"/>
          </a:xfrm>
        </p:spPr>
        <p:txBody>
          <a:bodyPr/>
          <a:lstStyle/>
          <a:p>
            <a:r>
              <a:rPr lang="en-US" sz="2000" dirty="0"/>
              <a:t>Meta-models: UML relationships among meta-models, user models, and instances</a:t>
            </a:r>
          </a:p>
        </p:txBody>
      </p:sp>
      <p:pic>
        <p:nvPicPr>
          <p:cNvPr id="6" name="Content Placeholder 5">
            <a:extLst>
              <a:ext uri="{FF2B5EF4-FFF2-40B4-BE49-F238E27FC236}">
                <a16:creationId xmlns:a16="http://schemas.microsoft.com/office/drawing/2014/main" id="{7076B07B-5F3B-7044-A3A5-0924623BEE1D}"/>
              </a:ext>
            </a:extLst>
          </p:cNvPr>
          <p:cNvPicPr>
            <a:picLocks noGrp="1" noChangeAspect="1"/>
          </p:cNvPicPr>
          <p:nvPr>
            <p:ph idx="1"/>
          </p:nvPr>
        </p:nvPicPr>
        <p:blipFill>
          <a:blip r:embed="rId2"/>
          <a:stretch>
            <a:fillRect/>
          </a:stretch>
        </p:blipFill>
        <p:spPr>
          <a:xfrm>
            <a:off x="1732463" y="1600200"/>
            <a:ext cx="5679074" cy="4525963"/>
          </a:xfrm>
        </p:spPr>
      </p:pic>
      <p:sp>
        <p:nvSpPr>
          <p:cNvPr id="4" name="Date Placeholder 3">
            <a:extLst>
              <a:ext uri="{FF2B5EF4-FFF2-40B4-BE49-F238E27FC236}">
                <a16:creationId xmlns:a16="http://schemas.microsoft.com/office/drawing/2014/main" id="{CEAC7C4C-288A-574A-97F5-B3F375974213}"/>
              </a:ext>
            </a:extLst>
          </p:cNvPr>
          <p:cNvSpPr>
            <a:spLocks noGrp="1"/>
          </p:cNvSpPr>
          <p:nvPr>
            <p:ph type="dt" sz="half" idx="10"/>
          </p:nvPr>
        </p:nvSpPr>
        <p:spPr/>
        <p:txBody>
          <a:bodyPr/>
          <a:lstStyle/>
          <a:p>
            <a:r>
              <a:rPr lang="en-US"/>
              <a:t>20 Mar 2023</a:t>
            </a:r>
            <a:endParaRPr lang="en-US" dirty="0"/>
          </a:p>
        </p:txBody>
      </p:sp>
    </p:spTree>
    <p:extLst>
      <p:ext uri="{BB962C8B-B14F-4D97-AF65-F5344CB8AC3E}">
        <p14:creationId xmlns:p14="http://schemas.microsoft.com/office/powerpoint/2010/main" val="267658829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803"/>
            <a:ext cx="8229600" cy="1143000"/>
          </a:xfrm>
        </p:spPr>
        <p:txBody>
          <a:bodyPr vert="horz"/>
          <a:lstStyle/>
          <a:p>
            <a:r>
              <a:rPr lang="en-GB" sz="2000" dirty="0">
                <a:solidFill>
                  <a:srgbClr val="0099A6"/>
                </a:solidFill>
              </a:rPr>
              <a:t>ASL Connectivity Example: Physical Model (SSI)</a:t>
            </a:r>
            <a:br>
              <a:rPr lang="en-GB" sz="2000" dirty="0">
                <a:solidFill>
                  <a:srgbClr val="0099A6"/>
                </a:solidFill>
              </a:rPr>
            </a:br>
            <a:r>
              <a:rPr lang="en-GB" sz="2000" dirty="0">
                <a:solidFill>
                  <a:srgbClr val="0099A6"/>
                </a:solidFill>
              </a:rPr>
              <a:t>With representative Functional Deployment</a:t>
            </a:r>
          </a:p>
        </p:txBody>
      </p:sp>
      <p:sp>
        <p:nvSpPr>
          <p:cNvPr id="5" name="Date Placeholder 4"/>
          <p:cNvSpPr>
            <a:spLocks noGrp="1"/>
          </p:cNvSpPr>
          <p:nvPr>
            <p:ph type="dt" sz="half" idx="2"/>
          </p:nvPr>
        </p:nvSpPr>
        <p:spPr/>
        <p:txBody>
          <a:bodyPr/>
          <a:lstStyle/>
          <a:p>
            <a:r>
              <a:rPr lang="en-US"/>
              <a:t>20 Mar 2023</a:t>
            </a:r>
            <a:endParaRPr lang="en-GB" dirty="0"/>
          </a:p>
        </p:txBody>
      </p:sp>
      <p:sp>
        <p:nvSpPr>
          <p:cNvPr id="7" name="Cube 6"/>
          <p:cNvSpPr/>
          <p:nvPr/>
        </p:nvSpPr>
        <p:spPr bwMode="auto">
          <a:xfrm>
            <a:off x="3776083" y="980728"/>
            <a:ext cx="1368152" cy="936104"/>
          </a:xfrm>
          <a:prstGeom prst="cube">
            <a:avLst>
              <a:gd name="adj" fmla="val 14418"/>
            </a:avLst>
          </a:prstGeom>
          <a:gradFill flip="none" rotWithShape="1">
            <a:gsLst>
              <a:gs pos="0">
                <a:srgbClr val="CCFF66"/>
              </a:gs>
              <a:gs pos="100000">
                <a:srgbClr val="00C0BC"/>
              </a:gs>
            </a:gsLst>
            <a:lin ang="5400000" scaled="1"/>
            <a:tileRect/>
          </a:gra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Relay Spacecraft</a:t>
            </a:r>
          </a:p>
        </p:txBody>
      </p:sp>
      <p:sp>
        <p:nvSpPr>
          <p:cNvPr id="8" name="Cube 7"/>
          <p:cNvSpPr/>
          <p:nvPr/>
        </p:nvSpPr>
        <p:spPr bwMode="auto">
          <a:xfrm>
            <a:off x="6037058" y="980728"/>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Lander/Rover</a:t>
            </a:r>
          </a:p>
          <a:p>
            <a:pPr marL="0" marR="0" indent="0" algn="ctr" defTabSz="914400" rtl="0" eaLnBrk="1" fontAlgn="base" latinLnBrk="0" hangingPunct="1">
              <a:lnSpc>
                <a:spcPts val="1000"/>
              </a:lnSpc>
              <a:spcBef>
                <a:spcPct val="0"/>
              </a:spcBef>
              <a:spcAft>
                <a:spcPct val="0"/>
              </a:spcAft>
              <a:buClrTx/>
              <a:buSzTx/>
              <a:buFontTx/>
              <a:buNone/>
              <a:tabLst/>
            </a:pPr>
            <a:r>
              <a:rPr lang="en-GB" sz="1200" b="0" i="1" dirty="0">
                <a:solidFill>
                  <a:schemeClr val="tx1"/>
                </a:solidFill>
                <a:latin typeface="Arial" panose="020B0604020202020204" pitchFamily="34" charset="0"/>
                <a:cs typeface="Arial" panose="020B0604020202020204" pitchFamily="34" charset="0"/>
              </a:rPr>
              <a:t>or Habitat</a:t>
            </a:r>
            <a:endParaRPr kumimoji="0" lang="en-GB" sz="12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 name="Cube 11"/>
          <p:cNvSpPr/>
          <p:nvPr/>
        </p:nvSpPr>
        <p:spPr bwMode="auto">
          <a:xfrm>
            <a:off x="3776083" y="2344355"/>
            <a:ext cx="1368152" cy="936104"/>
          </a:xfrm>
          <a:prstGeom prst="cube">
            <a:avLst>
              <a:gd name="adj" fmla="val 14418"/>
            </a:avLst>
          </a:prstGeom>
          <a:solidFill>
            <a:srgbClr val="E0C62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ESLT</a:t>
            </a:r>
          </a:p>
        </p:txBody>
      </p:sp>
      <p:sp>
        <p:nvSpPr>
          <p:cNvPr id="35" name="Oval 34"/>
          <p:cNvSpPr>
            <a:spLocks noChangeArrowheads="1"/>
          </p:cNvSpPr>
          <p:nvPr/>
        </p:nvSpPr>
        <p:spPr bwMode="auto">
          <a:xfrm>
            <a:off x="3820020" y="2691589"/>
            <a:ext cx="502847" cy="274171"/>
          </a:xfrm>
          <a:prstGeom prst="ellipse">
            <a:avLst/>
          </a:prstGeom>
          <a:solidFill>
            <a:schemeClr val="bg1">
              <a:lumMod val="95000"/>
            </a:schemeClr>
          </a:solidFill>
          <a:ln w="9525">
            <a:solidFill>
              <a:schemeClr val="tx1"/>
            </a:solidFill>
            <a:round/>
            <a:headEnd/>
            <a:tailEnd/>
          </a:ln>
        </p:spPr>
        <p:txBody>
          <a:bodyPr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TT&amp;C</a:t>
            </a:r>
          </a:p>
        </p:txBody>
      </p:sp>
      <p:cxnSp>
        <p:nvCxnSpPr>
          <p:cNvPr id="18" name="Straight Connector 17"/>
          <p:cNvCxnSpPr>
            <a:stCxn id="7" idx="3"/>
            <a:endCxn id="12" idx="1"/>
          </p:cNvCxnSpPr>
          <p:nvPr/>
        </p:nvCxnSpPr>
        <p:spPr bwMode="auto">
          <a:xfrm>
            <a:off x="4392675" y="1916832"/>
            <a:ext cx="0" cy="56249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7" idx="4"/>
            <a:endCxn id="8" idx="2"/>
          </p:cNvCxnSpPr>
          <p:nvPr/>
        </p:nvCxnSpPr>
        <p:spPr bwMode="auto">
          <a:xfrm>
            <a:off x="5009268" y="1516264"/>
            <a:ext cx="102779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pic>
        <p:nvPicPr>
          <p:cNvPr id="72"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84676" y="1690856"/>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7" name="Elbow Connector 86"/>
          <p:cNvCxnSpPr>
            <a:stCxn id="7" idx="3"/>
            <a:endCxn id="72" idx="2"/>
          </p:cNvCxnSpPr>
          <p:nvPr/>
        </p:nvCxnSpPr>
        <p:spPr bwMode="auto">
          <a:xfrm rot="5400000" flipH="1" flipV="1">
            <a:off x="4369687" y="1893843"/>
            <a:ext cx="45976" cy="1"/>
          </a:xfrm>
          <a:prstGeom prst="bentConnector3">
            <a:avLst>
              <a:gd name="adj1" fmla="val -497216"/>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3" name="Straight Connector 92"/>
          <p:cNvCxnSpPr>
            <a:stCxn id="72" idx="3"/>
            <a:endCxn id="111" idx="1"/>
          </p:cNvCxnSpPr>
          <p:nvPr/>
        </p:nvCxnSpPr>
        <p:spPr bwMode="auto">
          <a:xfrm flipV="1">
            <a:off x="4500676" y="1533481"/>
            <a:ext cx="1675456" cy="247375"/>
          </a:xfrm>
          <a:prstGeom prst="bentConnector3">
            <a:avLst>
              <a:gd name="adj1" fmla="val 24228"/>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Cube 83"/>
          <p:cNvSpPr/>
          <p:nvPr/>
        </p:nvSpPr>
        <p:spPr bwMode="auto">
          <a:xfrm>
            <a:off x="1528378" y="980728"/>
            <a:ext cx="1368152"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cxnSp>
        <p:nvCxnSpPr>
          <p:cNvPr id="91" name="Straight Connector 90"/>
          <p:cNvCxnSpPr>
            <a:stCxn id="84" idx="4"/>
            <a:endCxn id="7" idx="2"/>
          </p:cNvCxnSpPr>
          <p:nvPr/>
        </p:nvCxnSpPr>
        <p:spPr bwMode="auto">
          <a:xfrm>
            <a:off x="2761563" y="1516264"/>
            <a:ext cx="101452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13" name="Oval 8"/>
          <p:cNvSpPr>
            <a:spLocks noChangeArrowheads="1"/>
          </p:cNvSpPr>
          <p:nvPr/>
        </p:nvSpPr>
        <p:spPr bwMode="auto">
          <a:xfrm>
            <a:off x="1975078" y="1559614"/>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15" name="Oval 8"/>
          <p:cNvSpPr>
            <a:spLocks noChangeArrowheads="1"/>
          </p:cNvSpPr>
          <p:nvPr/>
        </p:nvSpPr>
        <p:spPr bwMode="auto">
          <a:xfrm>
            <a:off x="1691680" y="1382488"/>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16" name="Oval 8"/>
          <p:cNvSpPr>
            <a:spLocks noChangeArrowheads="1"/>
          </p:cNvSpPr>
          <p:nvPr/>
        </p:nvSpPr>
        <p:spPr bwMode="auto">
          <a:xfrm>
            <a:off x="1691680" y="1559614"/>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17" name="Oval 8"/>
          <p:cNvSpPr>
            <a:spLocks noChangeArrowheads="1"/>
          </p:cNvSpPr>
          <p:nvPr/>
        </p:nvSpPr>
        <p:spPr bwMode="auto">
          <a:xfrm>
            <a:off x="1975078" y="1382488"/>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18" name="Oval 8"/>
          <p:cNvSpPr>
            <a:spLocks noChangeArrowheads="1"/>
          </p:cNvSpPr>
          <p:nvPr/>
        </p:nvSpPr>
        <p:spPr bwMode="auto">
          <a:xfrm>
            <a:off x="6948384" y="166191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19" name="Oval 8"/>
          <p:cNvSpPr>
            <a:spLocks noChangeArrowheads="1"/>
          </p:cNvSpPr>
          <p:nvPr/>
        </p:nvSpPr>
        <p:spPr bwMode="auto">
          <a:xfrm>
            <a:off x="6664986" y="148478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0" name="Oval 8"/>
          <p:cNvSpPr>
            <a:spLocks noChangeArrowheads="1"/>
          </p:cNvSpPr>
          <p:nvPr/>
        </p:nvSpPr>
        <p:spPr bwMode="auto">
          <a:xfrm>
            <a:off x="6664986" y="166191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21" name="Oval 8"/>
          <p:cNvSpPr>
            <a:spLocks noChangeArrowheads="1"/>
          </p:cNvSpPr>
          <p:nvPr/>
        </p:nvSpPr>
        <p:spPr bwMode="auto">
          <a:xfrm>
            <a:off x="6948384" y="148478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22" name="Oval 8"/>
          <p:cNvSpPr>
            <a:spLocks noChangeArrowheads="1"/>
          </p:cNvSpPr>
          <p:nvPr/>
        </p:nvSpPr>
        <p:spPr bwMode="auto">
          <a:xfrm>
            <a:off x="4437945" y="1509992"/>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23" name="Oval 8"/>
          <p:cNvSpPr>
            <a:spLocks noChangeArrowheads="1"/>
          </p:cNvSpPr>
          <p:nvPr/>
        </p:nvSpPr>
        <p:spPr bwMode="auto">
          <a:xfrm>
            <a:off x="4154547" y="1332866"/>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4" name="Oval 8"/>
          <p:cNvSpPr>
            <a:spLocks noChangeArrowheads="1"/>
          </p:cNvSpPr>
          <p:nvPr/>
        </p:nvSpPr>
        <p:spPr bwMode="auto">
          <a:xfrm>
            <a:off x="4154547" y="1509992"/>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25" name="Oval 8"/>
          <p:cNvSpPr>
            <a:spLocks noChangeArrowheads="1"/>
          </p:cNvSpPr>
          <p:nvPr/>
        </p:nvSpPr>
        <p:spPr bwMode="auto">
          <a:xfrm>
            <a:off x="4437945" y="1332866"/>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68" name="Cube 67"/>
          <p:cNvSpPr/>
          <p:nvPr/>
        </p:nvSpPr>
        <p:spPr bwMode="auto">
          <a:xfrm>
            <a:off x="2768606"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MOC</a:t>
            </a:r>
          </a:p>
        </p:txBody>
      </p:sp>
      <p:sp>
        <p:nvSpPr>
          <p:cNvPr id="69" name="Cube 68"/>
          <p:cNvSpPr/>
          <p:nvPr/>
        </p:nvSpPr>
        <p:spPr bwMode="auto">
          <a:xfrm>
            <a:off x="4846745"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DPC</a:t>
            </a:r>
          </a:p>
        </p:txBody>
      </p:sp>
      <p:sp>
        <p:nvSpPr>
          <p:cNvPr id="70" name="Cube 69"/>
          <p:cNvSpPr/>
          <p:nvPr/>
        </p:nvSpPr>
        <p:spPr bwMode="auto">
          <a:xfrm>
            <a:off x="6937857"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DAC</a:t>
            </a:r>
          </a:p>
        </p:txBody>
      </p:sp>
      <p:sp>
        <p:nvSpPr>
          <p:cNvPr id="71" name="Cube 70"/>
          <p:cNvSpPr/>
          <p:nvPr/>
        </p:nvSpPr>
        <p:spPr bwMode="auto">
          <a:xfrm>
            <a:off x="2768606"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POC</a:t>
            </a:r>
          </a:p>
        </p:txBody>
      </p:sp>
      <p:sp>
        <p:nvSpPr>
          <p:cNvPr id="73" name="Cube 72"/>
          <p:cNvSpPr/>
          <p:nvPr/>
        </p:nvSpPr>
        <p:spPr bwMode="auto">
          <a:xfrm>
            <a:off x="4846745"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PI/User</a:t>
            </a:r>
          </a:p>
        </p:txBody>
      </p:sp>
      <p:sp>
        <p:nvSpPr>
          <p:cNvPr id="74" name="Cube 73"/>
          <p:cNvSpPr/>
          <p:nvPr/>
        </p:nvSpPr>
        <p:spPr bwMode="auto">
          <a:xfrm>
            <a:off x="698884"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SCM</a:t>
            </a:r>
          </a:p>
        </p:txBody>
      </p:sp>
      <p:cxnSp>
        <p:nvCxnSpPr>
          <p:cNvPr id="75" name="Straight Connector 74"/>
          <p:cNvCxnSpPr>
            <a:stCxn id="71" idx="1"/>
            <a:endCxn id="68" idx="3"/>
          </p:cNvCxnSpPr>
          <p:nvPr/>
        </p:nvCxnSpPr>
        <p:spPr bwMode="auto">
          <a:xfrm flipV="1">
            <a:off x="3377540" y="4815825"/>
            <a:ext cx="0" cy="764366"/>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107"/>
          <p:cNvCxnSpPr>
            <a:stCxn id="73" idx="1"/>
            <a:endCxn id="70" idx="3"/>
          </p:cNvCxnSpPr>
          <p:nvPr/>
        </p:nvCxnSpPr>
        <p:spPr bwMode="auto">
          <a:xfrm rot="5400000" flipH="1" flipV="1">
            <a:off x="6119052" y="4152452"/>
            <a:ext cx="764366" cy="2091112"/>
          </a:xfrm>
          <a:prstGeom prst="bentConnector3">
            <a:avLst>
              <a:gd name="adj1" fmla="val 50000"/>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5" name="Oval 84"/>
          <p:cNvSpPr/>
          <p:nvPr/>
        </p:nvSpPr>
        <p:spPr bwMode="auto">
          <a:xfrm>
            <a:off x="2236511" y="5144008"/>
            <a:ext cx="108000" cy="108000"/>
          </a:xfrm>
          <a:prstGeom prst="ellipse">
            <a:avLst/>
          </a:prstGeom>
          <a:solidFill>
            <a:schemeClr val="bg1"/>
          </a:solidFill>
          <a:ln>
            <a:noFill/>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86" name="Straight Connector 56"/>
          <p:cNvCxnSpPr>
            <a:stCxn id="74" idx="1"/>
            <a:endCxn id="89" idx="3"/>
          </p:cNvCxnSpPr>
          <p:nvPr/>
        </p:nvCxnSpPr>
        <p:spPr bwMode="auto">
          <a:xfrm flipV="1">
            <a:off x="1307818" y="4815825"/>
            <a:ext cx="0" cy="764366"/>
          </a:xfrm>
          <a:prstGeom prst="straightConnector1">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9" name="Cube 88"/>
          <p:cNvSpPr/>
          <p:nvPr/>
        </p:nvSpPr>
        <p:spPr bwMode="auto">
          <a:xfrm>
            <a:off x="698884"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NSC</a:t>
            </a:r>
          </a:p>
        </p:txBody>
      </p:sp>
      <p:cxnSp>
        <p:nvCxnSpPr>
          <p:cNvPr id="92" name="Straight Connector 91"/>
          <p:cNvCxnSpPr>
            <a:stCxn id="73" idx="1"/>
            <a:endCxn id="69" idx="3"/>
          </p:cNvCxnSpPr>
          <p:nvPr/>
        </p:nvCxnSpPr>
        <p:spPr bwMode="auto">
          <a:xfrm flipV="1">
            <a:off x="5455679" y="4815825"/>
            <a:ext cx="0" cy="764366"/>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4" name="Straight Connector 93"/>
          <p:cNvCxnSpPr/>
          <p:nvPr/>
        </p:nvCxnSpPr>
        <p:spPr bwMode="auto">
          <a:xfrm flipH="1">
            <a:off x="584216" y="5198008"/>
            <a:ext cx="7804208" cy="0"/>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5" name="Straight Connector 107"/>
          <p:cNvCxnSpPr>
            <a:stCxn id="89" idx="1"/>
            <a:endCxn id="12" idx="2"/>
          </p:cNvCxnSpPr>
          <p:nvPr/>
        </p:nvCxnSpPr>
        <p:spPr bwMode="auto">
          <a:xfrm rot="5400000" flipH="1" flipV="1">
            <a:off x="1974552" y="2213158"/>
            <a:ext cx="1134797" cy="2468265"/>
          </a:xfrm>
          <a:prstGeom prst="bentConnector2">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4" name="Elbow Connector 23"/>
          <p:cNvCxnSpPr>
            <a:endCxn id="68" idx="1"/>
          </p:cNvCxnSpPr>
          <p:nvPr/>
        </p:nvCxnSpPr>
        <p:spPr bwMode="auto">
          <a:xfrm rot="5400000">
            <a:off x="3114053" y="3352657"/>
            <a:ext cx="925519" cy="398543"/>
          </a:xfrm>
          <a:prstGeom prst="bentConnector3">
            <a:avLst>
              <a:gd name="adj1" fmla="val -1229"/>
            </a:avLst>
          </a:prstGeom>
          <a:noFill/>
          <a:ln w="38100" cap="flat" cmpd="sng" algn="ctr">
            <a:solidFill>
              <a:srgbClr val="0000FF"/>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1" name="Elbow Connector 60"/>
          <p:cNvCxnSpPr>
            <a:stCxn id="7" idx="3"/>
            <a:endCxn id="79" idx="0"/>
          </p:cNvCxnSpPr>
          <p:nvPr/>
        </p:nvCxnSpPr>
        <p:spPr bwMode="auto">
          <a:xfrm rot="16200000" flipH="1">
            <a:off x="3851506" y="2458000"/>
            <a:ext cx="1082339" cy="1"/>
          </a:xfrm>
          <a:prstGeom prst="bentConnector3">
            <a:avLst>
              <a:gd name="adj1" fmla="val 50000"/>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6" name="Elbow Connector 25"/>
          <p:cNvCxnSpPr>
            <a:endCxn id="69" idx="1"/>
          </p:cNvCxnSpPr>
          <p:nvPr/>
        </p:nvCxnSpPr>
        <p:spPr bwMode="auto">
          <a:xfrm rot="16200000" flipH="1">
            <a:off x="4769716" y="3328725"/>
            <a:ext cx="925516" cy="446409"/>
          </a:xfrm>
          <a:prstGeom prst="bentConnector3">
            <a:avLst>
              <a:gd name="adj1" fmla="val -314"/>
            </a:avLst>
          </a:prstGeom>
          <a:noFill/>
          <a:ln w="38100" cap="flat" cmpd="sng" algn="ctr">
            <a:solidFill>
              <a:srgbClr val="0000FF"/>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03" name="Elbow Connector 102"/>
          <p:cNvCxnSpPr>
            <a:stCxn id="79" idx="3"/>
            <a:endCxn id="139" idx="0"/>
          </p:cNvCxnSpPr>
          <p:nvPr/>
        </p:nvCxnSpPr>
        <p:spPr bwMode="auto">
          <a:xfrm>
            <a:off x="4500676" y="3089171"/>
            <a:ext cx="955003" cy="1112204"/>
          </a:xfrm>
          <a:prstGeom prst="bentConnector2">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6" name="Oval 8"/>
          <p:cNvSpPr>
            <a:spLocks noChangeArrowheads="1"/>
          </p:cNvSpPr>
          <p:nvPr/>
        </p:nvSpPr>
        <p:spPr bwMode="auto">
          <a:xfrm>
            <a:off x="3445024" y="5845564"/>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97" name="Oval 8"/>
          <p:cNvSpPr>
            <a:spLocks noChangeArrowheads="1"/>
          </p:cNvSpPr>
          <p:nvPr/>
        </p:nvSpPr>
        <p:spPr bwMode="auto">
          <a:xfrm>
            <a:off x="3164079" y="602269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98" name="Oval 8"/>
          <p:cNvSpPr>
            <a:spLocks noChangeArrowheads="1"/>
          </p:cNvSpPr>
          <p:nvPr/>
        </p:nvSpPr>
        <p:spPr bwMode="auto">
          <a:xfrm>
            <a:off x="2880681" y="584556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99" name="Oval 8"/>
          <p:cNvSpPr>
            <a:spLocks noChangeArrowheads="1"/>
          </p:cNvSpPr>
          <p:nvPr/>
        </p:nvSpPr>
        <p:spPr bwMode="auto">
          <a:xfrm>
            <a:off x="2880681" y="602269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00" name="Oval 8"/>
          <p:cNvSpPr>
            <a:spLocks noChangeArrowheads="1"/>
          </p:cNvSpPr>
          <p:nvPr/>
        </p:nvSpPr>
        <p:spPr bwMode="auto">
          <a:xfrm>
            <a:off x="3164079" y="584556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26" name="Oval 8"/>
          <p:cNvSpPr>
            <a:spLocks noChangeArrowheads="1"/>
          </p:cNvSpPr>
          <p:nvPr/>
        </p:nvSpPr>
        <p:spPr bwMode="auto">
          <a:xfrm>
            <a:off x="3445024" y="4412594"/>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127" name="Oval 8"/>
          <p:cNvSpPr>
            <a:spLocks noChangeArrowheads="1"/>
          </p:cNvSpPr>
          <p:nvPr/>
        </p:nvSpPr>
        <p:spPr bwMode="auto">
          <a:xfrm>
            <a:off x="3164079" y="458972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28" name="Oval 8"/>
          <p:cNvSpPr>
            <a:spLocks noChangeArrowheads="1"/>
          </p:cNvSpPr>
          <p:nvPr/>
        </p:nvSpPr>
        <p:spPr bwMode="auto">
          <a:xfrm>
            <a:off x="2880681" y="441259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9" name="Oval 8"/>
          <p:cNvSpPr>
            <a:spLocks noChangeArrowheads="1"/>
          </p:cNvSpPr>
          <p:nvPr/>
        </p:nvSpPr>
        <p:spPr bwMode="auto">
          <a:xfrm>
            <a:off x="2880681" y="458972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30" name="Oval 8"/>
          <p:cNvSpPr>
            <a:spLocks noChangeArrowheads="1"/>
          </p:cNvSpPr>
          <p:nvPr/>
        </p:nvSpPr>
        <p:spPr bwMode="auto">
          <a:xfrm>
            <a:off x="3164079" y="441259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31" name="Oval 130"/>
          <p:cNvSpPr>
            <a:spLocks noChangeArrowheads="1"/>
          </p:cNvSpPr>
          <p:nvPr/>
        </p:nvSpPr>
        <p:spPr bwMode="auto">
          <a:xfrm>
            <a:off x="5455679" y="4412594"/>
            <a:ext cx="576000" cy="324000"/>
          </a:xfrm>
          <a:prstGeom prst="ellipse">
            <a:avLst/>
          </a:prstGeom>
          <a:solidFill>
            <a:schemeClr val="bg1">
              <a:lumMod val="95000"/>
            </a:schemeClr>
          </a:solidFill>
          <a:ln w="9525">
            <a:solidFill>
              <a:schemeClr val="tx1"/>
            </a:solidFill>
            <a:round/>
            <a:headEnd/>
            <a:tailEnd/>
          </a:ln>
        </p:spPr>
        <p:txBody>
          <a:bodyPr wrap="none"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35" name="Oval 134"/>
          <p:cNvSpPr>
            <a:spLocks noChangeArrowheads="1"/>
          </p:cNvSpPr>
          <p:nvPr/>
        </p:nvSpPr>
        <p:spPr bwMode="auto">
          <a:xfrm>
            <a:off x="5081597" y="5882952"/>
            <a:ext cx="612000" cy="324000"/>
          </a:xfrm>
          <a:prstGeom prst="ellipse">
            <a:avLst/>
          </a:prstGeom>
          <a:solidFill>
            <a:schemeClr val="bg1">
              <a:lumMod val="95000"/>
            </a:schemeClr>
          </a:solidFill>
          <a:ln w="9525">
            <a:solidFill>
              <a:schemeClr val="tx1"/>
            </a:solidFill>
            <a:round/>
            <a:headEnd/>
            <a:tailEnd/>
          </a:ln>
        </p:spPr>
        <p:txBody>
          <a:bodyPr wrap="none"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36" name="Oval 135"/>
          <p:cNvSpPr>
            <a:spLocks noChangeArrowheads="1"/>
          </p:cNvSpPr>
          <p:nvPr/>
        </p:nvSpPr>
        <p:spPr bwMode="auto">
          <a:xfrm>
            <a:off x="943516" y="5877272"/>
            <a:ext cx="612000" cy="324000"/>
          </a:xfrm>
          <a:prstGeom prst="ellipse">
            <a:avLst/>
          </a:prstGeom>
          <a:solidFill>
            <a:schemeClr val="bg1">
              <a:lumMod val="95000"/>
            </a:schemeClr>
          </a:solidFill>
          <a:ln w="9525">
            <a:solidFill>
              <a:schemeClr val="tx1"/>
            </a:solidFill>
            <a:round/>
            <a:headEnd/>
            <a:tailEnd/>
          </a:ln>
        </p:spPr>
        <p:txBody>
          <a:bodyPr wrap="none" lIns="0" rIns="0" anchor="ctr"/>
          <a:lstStyle/>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Spacecraft </a:t>
            </a:r>
          </a:p>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Development &amp; </a:t>
            </a:r>
          </a:p>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Maintenance</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7" name="Oval 8"/>
          <p:cNvSpPr>
            <a:spLocks noChangeArrowheads="1"/>
          </p:cNvSpPr>
          <p:nvPr/>
        </p:nvSpPr>
        <p:spPr bwMode="auto">
          <a:xfrm>
            <a:off x="835564" y="4255624"/>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38" name="Oval 8"/>
          <p:cNvSpPr>
            <a:spLocks noChangeArrowheads="1"/>
          </p:cNvSpPr>
          <p:nvPr/>
        </p:nvSpPr>
        <p:spPr bwMode="auto">
          <a:xfrm>
            <a:off x="7092400" y="4255624"/>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pic>
        <p:nvPicPr>
          <p:cNvPr id="79"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84676" y="2999171"/>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0" name="Elbow Connector 79"/>
          <p:cNvCxnSpPr>
            <a:stCxn id="79" idx="1"/>
            <a:endCxn id="112" idx="0"/>
          </p:cNvCxnSpPr>
          <p:nvPr/>
        </p:nvCxnSpPr>
        <p:spPr bwMode="auto">
          <a:xfrm rot="10800000" flipV="1">
            <a:off x="3384048" y="3089170"/>
            <a:ext cx="900628" cy="1100607"/>
          </a:xfrm>
          <a:prstGeom prst="bentConnector2">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0" name="Straight Connector 92"/>
          <p:cNvCxnSpPr>
            <a:stCxn id="110" idx="3"/>
            <a:endCxn id="72" idx="1"/>
          </p:cNvCxnSpPr>
          <p:nvPr/>
        </p:nvCxnSpPr>
        <p:spPr bwMode="auto">
          <a:xfrm>
            <a:off x="2606746" y="1530208"/>
            <a:ext cx="1677930" cy="250648"/>
          </a:xfrm>
          <a:prstGeom prst="bentConnector3">
            <a:avLst>
              <a:gd name="adj1" fmla="val 76239"/>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1" name="Oval 8"/>
          <p:cNvSpPr>
            <a:spLocks noChangeArrowheads="1"/>
          </p:cNvSpPr>
          <p:nvPr/>
        </p:nvSpPr>
        <p:spPr bwMode="auto">
          <a:xfrm>
            <a:off x="1583728" y="5762303"/>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106" name="Oval 8"/>
          <p:cNvSpPr>
            <a:spLocks noChangeArrowheads="1"/>
          </p:cNvSpPr>
          <p:nvPr/>
        </p:nvSpPr>
        <p:spPr bwMode="auto">
          <a:xfrm>
            <a:off x="5192873" y="458972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08" name="Oval 8"/>
          <p:cNvSpPr>
            <a:spLocks noChangeArrowheads="1"/>
          </p:cNvSpPr>
          <p:nvPr/>
        </p:nvSpPr>
        <p:spPr bwMode="auto">
          <a:xfrm>
            <a:off x="4909475" y="458972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09" name="Oval 8"/>
          <p:cNvSpPr>
            <a:spLocks noChangeArrowheads="1"/>
          </p:cNvSpPr>
          <p:nvPr/>
        </p:nvSpPr>
        <p:spPr bwMode="auto">
          <a:xfrm>
            <a:off x="5192873" y="441259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pic>
        <p:nvPicPr>
          <p:cNvPr id="110"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2390746" y="1440208"/>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6176132" y="1443481"/>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3275846" y="4189778"/>
            <a:ext cx="21640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5347679" y="4201375"/>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39632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1143000"/>
          </a:xfrm>
        </p:spPr>
        <p:txBody>
          <a:bodyPr vert="horz"/>
          <a:lstStyle/>
          <a:p>
            <a:r>
              <a:rPr lang="en-GB" sz="2400" dirty="0">
                <a:solidFill>
                  <a:srgbClr val="0099A6"/>
                </a:solidFill>
              </a:rPr>
              <a:t>ASL Example: Mission Control functional decomposition</a:t>
            </a:r>
          </a:p>
        </p:txBody>
      </p:sp>
      <p:sp>
        <p:nvSpPr>
          <p:cNvPr id="4" name="Date Placeholder 3"/>
          <p:cNvSpPr>
            <a:spLocks noGrp="1"/>
          </p:cNvSpPr>
          <p:nvPr>
            <p:ph type="dt" sz="half" idx="2"/>
          </p:nvPr>
        </p:nvSpPr>
        <p:spPr/>
        <p:txBody>
          <a:bodyPr/>
          <a:lstStyle/>
          <a:p>
            <a:r>
              <a:rPr lang="en-US"/>
              <a:t>20 Mar 2023</a:t>
            </a:r>
            <a:endParaRPr lang="en-GB" dirty="0"/>
          </a:p>
        </p:txBody>
      </p:sp>
      <p:sp>
        <p:nvSpPr>
          <p:cNvPr id="5" name="Oval 8"/>
          <p:cNvSpPr>
            <a:spLocks noChangeArrowheads="1"/>
          </p:cNvSpPr>
          <p:nvPr/>
        </p:nvSpPr>
        <p:spPr bwMode="auto">
          <a:xfrm>
            <a:off x="7682560" y="4211253"/>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7" name="Oval 6"/>
          <p:cNvSpPr>
            <a:spLocks noChangeArrowheads="1"/>
          </p:cNvSpPr>
          <p:nvPr/>
        </p:nvSpPr>
        <p:spPr bwMode="auto">
          <a:xfrm>
            <a:off x="5478027" y="42112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Interface</a:t>
            </a:r>
          </a:p>
        </p:txBody>
      </p:sp>
      <p:sp>
        <p:nvSpPr>
          <p:cNvPr id="8" name="Oval 7"/>
          <p:cNvSpPr>
            <a:spLocks noChangeArrowheads="1"/>
          </p:cNvSpPr>
          <p:nvPr/>
        </p:nvSpPr>
        <p:spPr bwMode="auto">
          <a:xfrm>
            <a:off x="387040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67375" y="121027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sp>
        <p:nvSpPr>
          <p:cNvPr id="11" name="Oval 10"/>
          <p:cNvSpPr>
            <a:spLocks noChangeArrowheads="1"/>
          </p:cNvSpPr>
          <p:nvPr/>
        </p:nvSpPr>
        <p:spPr bwMode="auto">
          <a:xfrm>
            <a:off x="7705263" y="2583244"/>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2224986" y="257602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Automation</a:t>
            </a:r>
          </a:p>
        </p:txBody>
      </p:sp>
      <p:sp>
        <p:nvSpPr>
          <p:cNvPr id="14" name="Oval 13"/>
          <p:cNvSpPr>
            <a:spLocks noChangeArrowheads="1"/>
          </p:cNvSpPr>
          <p:nvPr/>
        </p:nvSpPr>
        <p:spPr bwMode="auto">
          <a:xfrm>
            <a:off x="2224986" y="425275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On-board Configuration Management</a:t>
            </a:r>
          </a:p>
        </p:txBody>
      </p:sp>
      <p:sp>
        <p:nvSpPr>
          <p:cNvPr id="15" name="Oval 14"/>
          <p:cNvSpPr>
            <a:spLocks noChangeArrowheads="1"/>
          </p:cNvSpPr>
          <p:nvPr/>
        </p:nvSpPr>
        <p:spPr bwMode="auto">
          <a:xfrm>
            <a:off x="5478280" y="259045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Monitoring and Control</a:t>
            </a:r>
          </a:p>
        </p:txBody>
      </p:sp>
      <p:cxnSp>
        <p:nvCxnSpPr>
          <p:cNvPr id="18" name="Straight Connector 17"/>
          <p:cNvCxnSpPr>
            <a:stCxn id="11" idx="2"/>
            <a:endCxn id="15" idx="6"/>
          </p:cNvCxnSpPr>
          <p:nvPr/>
        </p:nvCxnSpPr>
        <p:spPr bwMode="auto">
          <a:xfrm flipH="1">
            <a:off x="6830593" y="2894332"/>
            <a:ext cx="874670" cy="721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stCxn id="6" idx="5"/>
            <a:endCxn id="15" idx="0"/>
          </p:cNvCxnSpPr>
          <p:nvPr/>
        </p:nvCxnSpPr>
        <p:spPr bwMode="auto">
          <a:xfrm>
            <a:off x="5018668" y="1706205"/>
            <a:ext cx="1135769" cy="88425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5" name="Rectangle 24"/>
          <p:cNvSpPr/>
          <p:nvPr/>
        </p:nvSpPr>
        <p:spPr bwMode="auto">
          <a:xfrm>
            <a:off x="5173985" y="1886102"/>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32" name="Straight Connector 31"/>
          <p:cNvCxnSpPr>
            <a:stCxn id="5" idx="2"/>
            <a:endCxn id="7" idx="6"/>
          </p:cNvCxnSpPr>
          <p:nvPr/>
        </p:nvCxnSpPr>
        <p:spPr bwMode="auto">
          <a:xfrm flipH="1">
            <a:off x="6830340" y="4522341"/>
            <a:ext cx="85222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5" name="Oval 34"/>
          <p:cNvSpPr/>
          <p:nvPr/>
        </p:nvSpPr>
        <p:spPr>
          <a:xfrm>
            <a:off x="7610560" y="4442505"/>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bwMode="auto">
          <a:xfrm>
            <a:off x="7065390" y="4195581"/>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ODM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Rectangle 40"/>
          <p:cNvSpPr/>
          <p:nvPr/>
        </p:nvSpPr>
        <p:spPr bwMode="auto">
          <a:xfrm>
            <a:off x="7065390" y="4673967"/>
            <a:ext cx="350926" cy="159462"/>
          </a:xfrm>
          <a:prstGeom prst="rect">
            <a:avLst/>
          </a:prstGeom>
          <a:solidFill>
            <a:srgbClr val="CC00CC"/>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PRM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2" name="Rectangle 41"/>
          <p:cNvSpPr/>
          <p:nvPr/>
        </p:nvSpPr>
        <p:spPr bwMode="auto">
          <a:xfrm>
            <a:off x="7065390" y="4355043"/>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7065390" y="4514505"/>
            <a:ext cx="350926" cy="159462"/>
          </a:xfrm>
          <a:prstGeom prst="rect">
            <a:avLst/>
          </a:prstGeom>
          <a:solidFill>
            <a:srgbClr val="CC00CC"/>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NEM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3" name="Straight Connector 52"/>
          <p:cNvCxnSpPr>
            <a:stCxn id="7" idx="0"/>
            <a:endCxn id="15" idx="4"/>
          </p:cNvCxnSpPr>
          <p:nvPr/>
        </p:nvCxnSpPr>
        <p:spPr bwMode="auto">
          <a:xfrm flipV="1">
            <a:off x="6154184" y="3212635"/>
            <a:ext cx="253" cy="99861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1"/>
            <a:endCxn id="13" idx="5"/>
          </p:cNvCxnSpPr>
          <p:nvPr/>
        </p:nvCxnSpPr>
        <p:spPr bwMode="auto">
          <a:xfrm flipH="1" flipV="1">
            <a:off x="3379257" y="3107089"/>
            <a:ext cx="2296812" cy="11952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2" name="Rectangle 61"/>
          <p:cNvSpPr/>
          <p:nvPr/>
        </p:nvSpPr>
        <p:spPr bwMode="auto">
          <a:xfrm>
            <a:off x="5978720" y="361678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4812206" y="3861048"/>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64" name="Straight Connector 63"/>
          <p:cNvCxnSpPr>
            <a:stCxn id="13" idx="6"/>
            <a:endCxn id="15" idx="2"/>
          </p:cNvCxnSpPr>
          <p:nvPr/>
        </p:nvCxnSpPr>
        <p:spPr bwMode="auto">
          <a:xfrm>
            <a:off x="3577299" y="2887117"/>
            <a:ext cx="1900981" cy="1443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8" name="Rectangle 67"/>
          <p:cNvSpPr/>
          <p:nvPr/>
        </p:nvSpPr>
        <p:spPr bwMode="auto">
          <a:xfrm>
            <a:off x="4331234" y="2821816"/>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70" name="Straight Connector 69"/>
          <p:cNvCxnSpPr>
            <a:stCxn id="14" idx="0"/>
            <a:endCxn id="13" idx="4"/>
          </p:cNvCxnSpPr>
          <p:nvPr/>
        </p:nvCxnSpPr>
        <p:spPr bwMode="auto">
          <a:xfrm flipV="1">
            <a:off x="2901143" y="3198205"/>
            <a:ext cx="0" cy="105455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14" idx="0"/>
            <a:endCxn id="6" idx="4"/>
          </p:cNvCxnSpPr>
          <p:nvPr/>
        </p:nvCxnSpPr>
        <p:spPr bwMode="auto">
          <a:xfrm flipV="1">
            <a:off x="2901143" y="1797321"/>
            <a:ext cx="1639411" cy="245543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7" name="Rectangle 76"/>
          <p:cNvSpPr/>
          <p:nvPr/>
        </p:nvSpPr>
        <p:spPr bwMode="auto">
          <a:xfrm>
            <a:off x="2725679" y="3448454"/>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8" name="Rectangle 77"/>
          <p:cNvSpPr/>
          <p:nvPr/>
        </p:nvSpPr>
        <p:spPr bwMode="auto">
          <a:xfrm>
            <a:off x="2725679" y="3602421"/>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9" name="Rectangle 78"/>
          <p:cNvSpPr/>
          <p:nvPr/>
        </p:nvSpPr>
        <p:spPr bwMode="auto">
          <a:xfrm>
            <a:off x="4195639" y="1886102"/>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4195639" y="2040069"/>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82" name="Straight Connector 81"/>
          <p:cNvCxnSpPr>
            <a:stCxn id="14" idx="1"/>
            <a:endCxn id="9" idx="4"/>
          </p:cNvCxnSpPr>
          <p:nvPr/>
        </p:nvCxnSpPr>
        <p:spPr bwMode="auto">
          <a:xfrm flipH="1" flipV="1">
            <a:off x="843532" y="1832451"/>
            <a:ext cx="1579496" cy="2511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9" name="Straight Connector 88"/>
          <p:cNvCxnSpPr>
            <a:stCxn id="13" idx="1"/>
            <a:endCxn id="9" idx="4"/>
          </p:cNvCxnSpPr>
          <p:nvPr/>
        </p:nvCxnSpPr>
        <p:spPr bwMode="auto">
          <a:xfrm flipH="1" flipV="1">
            <a:off x="843532" y="1832451"/>
            <a:ext cx="1579496" cy="83469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2" name="Rectangle 91"/>
          <p:cNvSpPr/>
          <p:nvPr/>
        </p:nvSpPr>
        <p:spPr bwMode="auto">
          <a:xfrm>
            <a:off x="1363247" y="2119800"/>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APD</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93" name="Straight Connector 92"/>
          <p:cNvCxnSpPr>
            <a:stCxn id="15" idx="1"/>
            <a:endCxn id="9" idx="5"/>
          </p:cNvCxnSpPr>
          <p:nvPr/>
        </p:nvCxnSpPr>
        <p:spPr bwMode="auto">
          <a:xfrm flipH="1" flipV="1">
            <a:off x="1321646" y="1741335"/>
            <a:ext cx="4354676" cy="94024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8" name="Rectangle 87"/>
          <p:cNvSpPr/>
          <p:nvPr/>
        </p:nvSpPr>
        <p:spPr bwMode="auto">
          <a:xfrm>
            <a:off x="1642173" y="1780533"/>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SDB</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5" name="Oval 84"/>
          <p:cNvSpPr/>
          <p:nvPr/>
        </p:nvSpPr>
        <p:spPr>
          <a:xfrm>
            <a:off x="838800" y="1779706"/>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8" name="Straight Connector 97"/>
          <p:cNvCxnSpPr>
            <a:stCxn id="14" idx="7"/>
            <a:endCxn id="15" idx="3"/>
          </p:cNvCxnSpPr>
          <p:nvPr/>
        </p:nvCxnSpPr>
        <p:spPr bwMode="auto">
          <a:xfrm flipV="1">
            <a:off x="3379257" y="3121519"/>
            <a:ext cx="2297065" cy="122235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7" name="Oval 66"/>
          <p:cNvSpPr/>
          <p:nvPr/>
        </p:nvSpPr>
        <p:spPr>
          <a:xfrm>
            <a:off x="6082183" y="2523145"/>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bwMode="auto">
          <a:xfrm>
            <a:off x="4812206" y="3427465"/>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6" name="Oval 105"/>
          <p:cNvSpPr/>
          <p:nvPr/>
        </p:nvSpPr>
        <p:spPr>
          <a:xfrm>
            <a:off x="7640331" y="2815117"/>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rrowheads="1"/>
          </p:cNvSpPr>
          <p:nvPr/>
        </p:nvSpPr>
        <p:spPr bwMode="auto">
          <a:xfrm>
            <a:off x="6216299" y="907956"/>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2" name="Oval 11"/>
          <p:cNvSpPr>
            <a:spLocks noChangeArrowheads="1"/>
          </p:cNvSpPr>
          <p:nvPr/>
        </p:nvSpPr>
        <p:spPr bwMode="auto">
          <a:xfrm>
            <a:off x="7006404" y="130153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08" name="Oval 107"/>
          <p:cNvSpPr>
            <a:spLocks noChangeArrowheads="1"/>
          </p:cNvSpPr>
          <p:nvPr/>
        </p:nvSpPr>
        <p:spPr bwMode="auto">
          <a:xfrm>
            <a:off x="7682560" y="1755109"/>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p>
        </p:txBody>
      </p:sp>
      <p:cxnSp>
        <p:nvCxnSpPr>
          <p:cNvPr id="110" name="Straight Connector 109"/>
          <p:cNvCxnSpPr>
            <a:stCxn id="107" idx="4"/>
            <a:endCxn id="15" idx="7"/>
          </p:cNvCxnSpPr>
          <p:nvPr/>
        </p:nvCxnSpPr>
        <p:spPr bwMode="auto">
          <a:xfrm flipH="1">
            <a:off x="6632551" y="1530132"/>
            <a:ext cx="259905" cy="115144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stCxn id="12" idx="3"/>
            <a:endCxn id="15" idx="7"/>
          </p:cNvCxnSpPr>
          <p:nvPr/>
        </p:nvCxnSpPr>
        <p:spPr bwMode="auto">
          <a:xfrm flipH="1">
            <a:off x="6632551" y="1832590"/>
            <a:ext cx="571895" cy="84898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stCxn id="108" idx="2"/>
            <a:endCxn id="15" idx="7"/>
          </p:cNvCxnSpPr>
          <p:nvPr/>
        </p:nvCxnSpPr>
        <p:spPr bwMode="auto">
          <a:xfrm flipH="1">
            <a:off x="6632551" y="2066197"/>
            <a:ext cx="1050009" cy="61537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0" name="Rectangle 119"/>
          <p:cNvSpPr/>
          <p:nvPr/>
        </p:nvSpPr>
        <p:spPr bwMode="auto">
          <a:xfrm>
            <a:off x="6642058" y="240151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21" name="Straight Connector 120"/>
          <p:cNvCxnSpPr>
            <a:stCxn id="8" idx="7"/>
            <a:endCxn id="15" idx="3"/>
          </p:cNvCxnSpPr>
          <p:nvPr/>
        </p:nvCxnSpPr>
        <p:spPr bwMode="auto">
          <a:xfrm flipV="1">
            <a:off x="5024679" y="3121519"/>
            <a:ext cx="651643" cy="2605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4" name="Oval 123"/>
          <p:cNvSpPr/>
          <p:nvPr/>
        </p:nvSpPr>
        <p:spPr>
          <a:xfrm>
            <a:off x="5604322" y="3054205"/>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bwMode="auto">
          <a:xfrm>
            <a:off x="5015374" y="5143032"/>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6" name="Oval 125"/>
          <p:cNvSpPr/>
          <p:nvPr/>
        </p:nvSpPr>
        <p:spPr>
          <a:xfrm>
            <a:off x="4944296" y="5636399"/>
            <a:ext cx="144000" cy="144000"/>
          </a:xfrm>
          <a:prstGeom prst="ellipse">
            <a:avLst/>
          </a:prstGeom>
          <a:solidFill>
            <a:srgbClr val="008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7" name="Straight Connector 126"/>
          <p:cNvCxnSpPr>
            <a:stCxn id="8" idx="1"/>
            <a:endCxn id="13" idx="5"/>
          </p:cNvCxnSpPr>
          <p:nvPr/>
        </p:nvCxnSpPr>
        <p:spPr bwMode="auto">
          <a:xfrm flipH="1" flipV="1">
            <a:off x="3379257" y="3107089"/>
            <a:ext cx="689193" cy="262042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0" name="Oval 59"/>
          <p:cNvSpPr/>
          <p:nvPr/>
        </p:nvSpPr>
        <p:spPr>
          <a:xfrm>
            <a:off x="3307257" y="3047934"/>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3" name="Straight Connector 132"/>
          <p:cNvCxnSpPr>
            <a:stCxn id="6" idx="3"/>
            <a:endCxn id="13" idx="0"/>
          </p:cNvCxnSpPr>
          <p:nvPr/>
        </p:nvCxnSpPr>
        <p:spPr bwMode="auto">
          <a:xfrm flipH="1">
            <a:off x="2901143" y="1706205"/>
            <a:ext cx="1161296" cy="86982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7" name="Oval 16"/>
          <p:cNvSpPr/>
          <p:nvPr/>
        </p:nvSpPr>
        <p:spPr>
          <a:xfrm>
            <a:off x="2829143" y="2489266"/>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3990439" y="5636399"/>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bwMode="auto">
          <a:xfrm>
            <a:off x="3761113" y="5143747"/>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38" name="Straight Connector 137"/>
          <p:cNvCxnSpPr>
            <a:stCxn id="14" idx="4"/>
            <a:endCxn id="8" idx="2"/>
          </p:cNvCxnSpPr>
          <p:nvPr/>
        </p:nvCxnSpPr>
        <p:spPr bwMode="auto">
          <a:xfrm>
            <a:off x="2901143" y="4874931"/>
            <a:ext cx="969265" cy="10725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6" name="Oval 75"/>
          <p:cNvSpPr/>
          <p:nvPr/>
        </p:nvSpPr>
        <p:spPr>
          <a:xfrm>
            <a:off x="2834183" y="481771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379840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bwMode="auto">
          <a:xfrm>
            <a:off x="3076605" y="5149242"/>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43" name="Rectangle 142"/>
          <p:cNvSpPr/>
          <p:nvPr/>
        </p:nvSpPr>
        <p:spPr bwMode="auto">
          <a:xfrm>
            <a:off x="3076605" y="5303209"/>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 name="Rectangle 20"/>
          <p:cNvSpPr/>
          <p:nvPr/>
        </p:nvSpPr>
        <p:spPr bwMode="auto">
          <a:xfrm>
            <a:off x="3513471" y="1880607"/>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53" name="Straight Connector 152"/>
          <p:cNvCxnSpPr>
            <a:stCxn id="5" idx="0"/>
            <a:endCxn id="15" idx="5"/>
          </p:cNvCxnSpPr>
          <p:nvPr/>
        </p:nvCxnSpPr>
        <p:spPr bwMode="auto">
          <a:xfrm flipH="1" flipV="1">
            <a:off x="6632551" y="3121519"/>
            <a:ext cx="1726166" cy="1089734"/>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8258317" y="4149108"/>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bwMode="auto">
          <a:xfrm>
            <a:off x="7327010" y="3616789"/>
            <a:ext cx="350926" cy="159462"/>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TCM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1257821" y="16599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bwMode="auto">
          <a:xfrm>
            <a:off x="1080206" y="2401519"/>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OBSW</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1080206" y="2560985"/>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APD</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74" name="Oval 173"/>
          <p:cNvSpPr/>
          <p:nvPr/>
        </p:nvSpPr>
        <p:spPr>
          <a:xfrm>
            <a:off x="2829142" y="4195581"/>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7" name="Straight Connector 86"/>
          <p:cNvCxnSpPr>
            <a:stCxn id="5" idx="1"/>
            <a:endCxn id="15" idx="4"/>
          </p:cNvCxnSpPr>
          <p:nvPr/>
        </p:nvCxnSpPr>
        <p:spPr bwMode="auto">
          <a:xfrm flipH="1" flipV="1">
            <a:off x="6154437" y="3212635"/>
            <a:ext cx="1726165" cy="1089734"/>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4" name="Oval 93"/>
          <p:cNvSpPr/>
          <p:nvPr/>
        </p:nvSpPr>
        <p:spPr>
          <a:xfrm>
            <a:off x="6587931" y="2630358"/>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bwMode="auto">
          <a:xfrm>
            <a:off x="6702990" y="361678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Oval 60"/>
          <p:cNvSpPr/>
          <p:nvPr/>
        </p:nvSpPr>
        <p:spPr>
          <a:xfrm>
            <a:off x="5406280" y="2829547"/>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6082437" y="3144354"/>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bwMode="auto">
          <a:xfrm>
            <a:off x="6978797" y="2984892"/>
            <a:ext cx="572624"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SC-CSTS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6978798" y="2818208"/>
            <a:ext cx="572624"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87885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43E9544-A6CE-CC44-BA96-0F68EA0FCDCA}"/>
              </a:ext>
            </a:extLst>
          </p:cNvPr>
          <p:cNvSpPr>
            <a:spLocks noGrp="1" noChangeArrowheads="1"/>
          </p:cNvSpPr>
          <p:nvPr>
            <p:ph type="title"/>
          </p:nvPr>
        </p:nvSpPr>
        <p:spPr>
          <a:xfrm>
            <a:off x="457200" y="-30854"/>
            <a:ext cx="8229600" cy="1143000"/>
          </a:xfrm>
        </p:spPr>
        <p:txBody>
          <a:bodyPr vert="horz"/>
          <a:lstStyle/>
          <a:p>
            <a:r>
              <a:rPr lang="en-US" altLang="en-US" kern="1200" dirty="0">
                <a:solidFill>
                  <a:srgbClr val="0099A6"/>
                </a:solidFill>
              </a:rPr>
              <a:t>Alternate Functional &amp; Protocol Diagram</a:t>
            </a:r>
            <a:br>
              <a:rPr lang="en-US" altLang="en-US" kern="1200" dirty="0">
                <a:solidFill>
                  <a:srgbClr val="0099A6"/>
                </a:solidFill>
              </a:rPr>
            </a:br>
            <a:r>
              <a:rPr lang="en-US" altLang="en-US" sz="2000" kern="1200" dirty="0">
                <a:solidFill>
                  <a:srgbClr val="0099A6"/>
                </a:solidFill>
              </a:rPr>
              <a:t>(for a Single Process)</a:t>
            </a:r>
            <a:br>
              <a:rPr lang="en-US" altLang="en-US" sz="2000" kern="1200" dirty="0">
                <a:solidFill>
                  <a:srgbClr val="0099A6"/>
                </a:solidFill>
              </a:rPr>
            </a:br>
            <a:endParaRPr lang="en-US" altLang="en-US" kern="1200" dirty="0">
              <a:solidFill>
                <a:srgbClr val="0099A6"/>
              </a:solidFill>
            </a:endParaRPr>
          </a:p>
        </p:txBody>
      </p:sp>
      <p:sp>
        <p:nvSpPr>
          <p:cNvPr id="22532" name="Rectangle 4">
            <a:extLst>
              <a:ext uri="{FF2B5EF4-FFF2-40B4-BE49-F238E27FC236}">
                <a16:creationId xmlns:a16="http://schemas.microsoft.com/office/drawing/2014/main" id="{9D488784-8236-CF4D-8410-CCB214154B9B}"/>
              </a:ext>
            </a:extLst>
          </p:cNvPr>
          <p:cNvSpPr>
            <a:spLocks noChangeArrowheads="1"/>
          </p:cNvSpPr>
          <p:nvPr/>
        </p:nvSpPr>
        <p:spPr bwMode="auto">
          <a:xfrm>
            <a:off x="2743200" y="4419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AutoShape 5">
            <a:extLst>
              <a:ext uri="{FF2B5EF4-FFF2-40B4-BE49-F238E27FC236}">
                <a16:creationId xmlns:a16="http://schemas.microsoft.com/office/drawing/2014/main" id="{4901F924-81B8-3A41-8D12-BFCD2CE041A5}"/>
              </a:ext>
            </a:extLst>
          </p:cNvPr>
          <p:cNvSpPr>
            <a:spLocks noChangeArrowheads="1"/>
          </p:cNvSpPr>
          <p:nvPr/>
        </p:nvSpPr>
        <p:spPr bwMode="auto">
          <a:xfrm>
            <a:off x="990600" y="37338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4" name="Line 6">
            <a:extLst>
              <a:ext uri="{FF2B5EF4-FFF2-40B4-BE49-F238E27FC236}">
                <a16:creationId xmlns:a16="http://schemas.microsoft.com/office/drawing/2014/main" id="{3C4E9132-644B-9141-9C53-35D282AE6502}"/>
              </a:ext>
            </a:extLst>
          </p:cNvPr>
          <p:cNvSpPr>
            <a:spLocks noChangeShapeType="1"/>
          </p:cNvSpPr>
          <p:nvPr/>
        </p:nvSpPr>
        <p:spPr bwMode="auto">
          <a:xfrm flipH="1">
            <a:off x="1752600" y="39624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a:extLst>
              <a:ext uri="{FF2B5EF4-FFF2-40B4-BE49-F238E27FC236}">
                <a16:creationId xmlns:a16="http://schemas.microsoft.com/office/drawing/2014/main" id="{13767792-607F-454F-B9EE-BE40DB7F7028}"/>
              </a:ext>
            </a:extLst>
          </p:cNvPr>
          <p:cNvSpPr>
            <a:spLocks noChangeShapeType="1"/>
          </p:cNvSpPr>
          <p:nvPr/>
        </p:nvSpPr>
        <p:spPr bwMode="auto">
          <a:xfrm flipH="1">
            <a:off x="1752600" y="42672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Text Box 8">
            <a:extLst>
              <a:ext uri="{FF2B5EF4-FFF2-40B4-BE49-F238E27FC236}">
                <a16:creationId xmlns:a16="http://schemas.microsoft.com/office/drawing/2014/main" id="{6ADF1C66-7BD4-F445-9173-2EFA9F3EFF54}"/>
              </a:ext>
            </a:extLst>
          </p:cNvPr>
          <p:cNvSpPr txBox="1">
            <a:spLocks noChangeArrowheads="1"/>
          </p:cNvSpPr>
          <p:nvPr/>
        </p:nvSpPr>
        <p:spPr bwMode="auto">
          <a:xfrm>
            <a:off x="1905000" y="3657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37" name="Text Box 9">
            <a:extLst>
              <a:ext uri="{FF2B5EF4-FFF2-40B4-BE49-F238E27FC236}">
                <a16:creationId xmlns:a16="http://schemas.microsoft.com/office/drawing/2014/main" id="{88AE0EDF-F427-9945-B1D6-448C51D034D7}"/>
              </a:ext>
            </a:extLst>
          </p:cNvPr>
          <p:cNvSpPr txBox="1">
            <a:spLocks noChangeArrowheads="1"/>
          </p:cNvSpPr>
          <p:nvPr/>
        </p:nvSpPr>
        <p:spPr bwMode="auto">
          <a:xfrm>
            <a:off x="1905000" y="39624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38" name="Text Box 10">
            <a:extLst>
              <a:ext uri="{FF2B5EF4-FFF2-40B4-BE49-F238E27FC236}">
                <a16:creationId xmlns:a16="http://schemas.microsoft.com/office/drawing/2014/main" id="{E40CD145-6A7E-BC49-B064-220E9FDE0993}"/>
              </a:ext>
            </a:extLst>
          </p:cNvPr>
          <p:cNvSpPr txBox="1">
            <a:spLocks noChangeArrowheads="1"/>
          </p:cNvSpPr>
          <p:nvPr/>
        </p:nvSpPr>
        <p:spPr bwMode="auto">
          <a:xfrm>
            <a:off x="1143000" y="4495800"/>
            <a:ext cx="500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MIB</a:t>
            </a:r>
          </a:p>
        </p:txBody>
      </p:sp>
      <p:sp>
        <p:nvSpPr>
          <p:cNvPr id="22539" name="Line 11">
            <a:extLst>
              <a:ext uri="{FF2B5EF4-FFF2-40B4-BE49-F238E27FC236}">
                <a16:creationId xmlns:a16="http://schemas.microsoft.com/office/drawing/2014/main" id="{111A0DB9-F0EA-F348-A4EC-EB4244AEE772}"/>
              </a:ext>
            </a:extLst>
          </p:cNvPr>
          <p:cNvSpPr>
            <a:spLocks noChangeShapeType="1"/>
          </p:cNvSpPr>
          <p:nvPr/>
        </p:nvSpPr>
        <p:spPr bwMode="auto">
          <a:xfrm>
            <a:off x="6553200" y="47244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Line 12">
            <a:extLst>
              <a:ext uri="{FF2B5EF4-FFF2-40B4-BE49-F238E27FC236}">
                <a16:creationId xmlns:a16="http://schemas.microsoft.com/office/drawing/2014/main" id="{E594EC3C-20F1-BE44-8F92-80FD41E34F4F}"/>
              </a:ext>
            </a:extLst>
          </p:cNvPr>
          <p:cNvSpPr>
            <a:spLocks noChangeShapeType="1"/>
          </p:cNvSpPr>
          <p:nvPr/>
        </p:nvSpPr>
        <p:spPr bwMode="auto">
          <a:xfrm>
            <a:off x="6553200" y="50292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Text Box 13">
            <a:extLst>
              <a:ext uri="{FF2B5EF4-FFF2-40B4-BE49-F238E27FC236}">
                <a16:creationId xmlns:a16="http://schemas.microsoft.com/office/drawing/2014/main" id="{92E25B4E-C4A6-1F41-B687-2EB6E4438421}"/>
              </a:ext>
            </a:extLst>
          </p:cNvPr>
          <p:cNvSpPr txBox="1">
            <a:spLocks noChangeArrowheads="1"/>
          </p:cNvSpPr>
          <p:nvPr/>
        </p:nvSpPr>
        <p:spPr bwMode="auto">
          <a:xfrm>
            <a:off x="6705600" y="4419600"/>
            <a:ext cx="1765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Link PDU</a:t>
            </a:r>
          </a:p>
        </p:txBody>
      </p:sp>
      <p:sp>
        <p:nvSpPr>
          <p:cNvPr id="22542" name="Text Box 14">
            <a:extLst>
              <a:ext uri="{FF2B5EF4-FFF2-40B4-BE49-F238E27FC236}">
                <a16:creationId xmlns:a16="http://schemas.microsoft.com/office/drawing/2014/main" id="{D941848A-D773-7642-8516-DCBD14BEBA69}"/>
              </a:ext>
            </a:extLst>
          </p:cNvPr>
          <p:cNvSpPr txBox="1">
            <a:spLocks noChangeArrowheads="1"/>
          </p:cNvSpPr>
          <p:nvPr/>
        </p:nvSpPr>
        <p:spPr bwMode="auto">
          <a:xfrm>
            <a:off x="6705600" y="4724400"/>
            <a:ext cx="1627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Link PDU</a:t>
            </a:r>
          </a:p>
        </p:txBody>
      </p:sp>
      <p:sp>
        <p:nvSpPr>
          <p:cNvPr id="22543" name="Oval 15">
            <a:extLst>
              <a:ext uri="{FF2B5EF4-FFF2-40B4-BE49-F238E27FC236}">
                <a16:creationId xmlns:a16="http://schemas.microsoft.com/office/drawing/2014/main" id="{3B6236AA-5EF6-C945-BA62-642EA8D3F906}"/>
              </a:ext>
            </a:extLst>
          </p:cNvPr>
          <p:cNvSpPr>
            <a:spLocks noChangeArrowheads="1"/>
          </p:cNvSpPr>
          <p:nvPr/>
        </p:nvSpPr>
        <p:spPr bwMode="auto">
          <a:xfrm>
            <a:off x="2819400" y="2133600"/>
            <a:ext cx="3581400" cy="1066800"/>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AutoShape 16">
            <a:extLst>
              <a:ext uri="{FF2B5EF4-FFF2-40B4-BE49-F238E27FC236}">
                <a16:creationId xmlns:a16="http://schemas.microsoft.com/office/drawing/2014/main" id="{D46FCAA6-B502-C34D-94F0-65BA6F795BFA}"/>
              </a:ext>
            </a:extLst>
          </p:cNvPr>
          <p:cNvSpPr>
            <a:spLocks noChangeArrowheads="1"/>
          </p:cNvSpPr>
          <p:nvPr/>
        </p:nvSpPr>
        <p:spPr bwMode="auto">
          <a:xfrm>
            <a:off x="1066800" y="22860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Line 17">
            <a:extLst>
              <a:ext uri="{FF2B5EF4-FFF2-40B4-BE49-F238E27FC236}">
                <a16:creationId xmlns:a16="http://schemas.microsoft.com/office/drawing/2014/main" id="{F6121C73-6AED-3147-862B-664B8CFE4764}"/>
              </a:ext>
            </a:extLst>
          </p:cNvPr>
          <p:cNvSpPr>
            <a:spLocks noChangeShapeType="1"/>
          </p:cNvSpPr>
          <p:nvPr/>
        </p:nvSpPr>
        <p:spPr bwMode="auto">
          <a:xfrm flipH="1">
            <a:off x="1828800" y="25146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Line 18">
            <a:extLst>
              <a:ext uri="{FF2B5EF4-FFF2-40B4-BE49-F238E27FC236}">
                <a16:creationId xmlns:a16="http://schemas.microsoft.com/office/drawing/2014/main" id="{57CC2CBC-4DD9-B249-8CC2-733271CF3653}"/>
              </a:ext>
            </a:extLst>
          </p:cNvPr>
          <p:cNvSpPr>
            <a:spLocks noChangeShapeType="1"/>
          </p:cNvSpPr>
          <p:nvPr/>
        </p:nvSpPr>
        <p:spPr bwMode="auto">
          <a:xfrm flipH="1">
            <a:off x="1828800" y="28194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Text Box 19">
            <a:extLst>
              <a:ext uri="{FF2B5EF4-FFF2-40B4-BE49-F238E27FC236}">
                <a16:creationId xmlns:a16="http://schemas.microsoft.com/office/drawing/2014/main" id="{AD788FBB-1450-554D-A91F-7C33F14A5313}"/>
              </a:ext>
            </a:extLst>
          </p:cNvPr>
          <p:cNvSpPr txBox="1">
            <a:spLocks noChangeArrowheads="1"/>
          </p:cNvSpPr>
          <p:nvPr/>
        </p:nvSpPr>
        <p:spPr bwMode="auto">
          <a:xfrm>
            <a:off x="1905000" y="22098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48" name="Text Box 20">
            <a:extLst>
              <a:ext uri="{FF2B5EF4-FFF2-40B4-BE49-F238E27FC236}">
                <a16:creationId xmlns:a16="http://schemas.microsoft.com/office/drawing/2014/main" id="{D58CB2A5-2B06-0E48-BFA3-F674526BCCBD}"/>
              </a:ext>
            </a:extLst>
          </p:cNvPr>
          <p:cNvSpPr txBox="1">
            <a:spLocks noChangeArrowheads="1"/>
          </p:cNvSpPr>
          <p:nvPr/>
        </p:nvSpPr>
        <p:spPr bwMode="auto">
          <a:xfrm>
            <a:off x="1981200" y="2514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49" name="Text Box 21">
            <a:extLst>
              <a:ext uri="{FF2B5EF4-FFF2-40B4-BE49-F238E27FC236}">
                <a16:creationId xmlns:a16="http://schemas.microsoft.com/office/drawing/2014/main" id="{5DD31053-B064-0A4A-A6B2-2FA11D8A936D}"/>
              </a:ext>
            </a:extLst>
          </p:cNvPr>
          <p:cNvSpPr txBox="1">
            <a:spLocks noChangeArrowheads="1"/>
          </p:cNvSpPr>
          <p:nvPr/>
        </p:nvSpPr>
        <p:spPr bwMode="auto">
          <a:xfrm>
            <a:off x="950118" y="3029067"/>
            <a:ext cx="915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database</a:t>
            </a:r>
          </a:p>
        </p:txBody>
      </p:sp>
      <p:sp>
        <p:nvSpPr>
          <p:cNvPr id="22550" name="Rectangle 22">
            <a:extLst>
              <a:ext uri="{FF2B5EF4-FFF2-40B4-BE49-F238E27FC236}">
                <a16:creationId xmlns:a16="http://schemas.microsoft.com/office/drawing/2014/main" id="{F54EFDDD-54EC-E04F-9409-0CF21EA9F285}"/>
              </a:ext>
            </a:extLst>
          </p:cNvPr>
          <p:cNvSpPr>
            <a:spLocks noChangeArrowheads="1"/>
          </p:cNvSpPr>
          <p:nvPr/>
        </p:nvSpPr>
        <p:spPr bwMode="auto">
          <a:xfrm>
            <a:off x="2743200" y="3657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1" name="Line 23">
            <a:extLst>
              <a:ext uri="{FF2B5EF4-FFF2-40B4-BE49-F238E27FC236}">
                <a16:creationId xmlns:a16="http://schemas.microsoft.com/office/drawing/2014/main" id="{C91FD488-ACB2-F34B-A3D9-E7AEF5A4DA6F}"/>
              </a:ext>
            </a:extLst>
          </p:cNvPr>
          <p:cNvSpPr>
            <a:spLocks noChangeShapeType="1"/>
          </p:cNvSpPr>
          <p:nvPr/>
        </p:nvSpPr>
        <p:spPr bwMode="auto">
          <a:xfrm>
            <a:off x="6553200" y="38100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Line 24">
            <a:extLst>
              <a:ext uri="{FF2B5EF4-FFF2-40B4-BE49-F238E27FC236}">
                <a16:creationId xmlns:a16="http://schemas.microsoft.com/office/drawing/2014/main" id="{3933DCFE-FC87-674A-9D9B-D8625C24BA09}"/>
              </a:ext>
            </a:extLst>
          </p:cNvPr>
          <p:cNvSpPr>
            <a:spLocks noChangeShapeType="1"/>
          </p:cNvSpPr>
          <p:nvPr/>
        </p:nvSpPr>
        <p:spPr bwMode="auto">
          <a:xfrm>
            <a:off x="6553200" y="41910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Text Box 25">
            <a:extLst>
              <a:ext uri="{FF2B5EF4-FFF2-40B4-BE49-F238E27FC236}">
                <a16:creationId xmlns:a16="http://schemas.microsoft.com/office/drawing/2014/main" id="{C4B32CC1-5A2B-344D-9DC4-1CBBFED241B3}"/>
              </a:ext>
            </a:extLst>
          </p:cNvPr>
          <p:cNvSpPr txBox="1">
            <a:spLocks noChangeArrowheads="1"/>
          </p:cNvSpPr>
          <p:nvPr/>
        </p:nvSpPr>
        <p:spPr bwMode="auto">
          <a:xfrm>
            <a:off x="6705600" y="3505200"/>
            <a:ext cx="1755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App PDU</a:t>
            </a:r>
          </a:p>
        </p:txBody>
      </p:sp>
      <p:sp>
        <p:nvSpPr>
          <p:cNvPr id="22554" name="Text Box 26">
            <a:extLst>
              <a:ext uri="{FF2B5EF4-FFF2-40B4-BE49-F238E27FC236}">
                <a16:creationId xmlns:a16="http://schemas.microsoft.com/office/drawing/2014/main" id="{C26ED61D-B0C6-1246-96F9-53D146963CEB}"/>
              </a:ext>
            </a:extLst>
          </p:cNvPr>
          <p:cNvSpPr txBox="1">
            <a:spLocks noChangeArrowheads="1"/>
          </p:cNvSpPr>
          <p:nvPr/>
        </p:nvSpPr>
        <p:spPr bwMode="auto">
          <a:xfrm>
            <a:off x="6705600" y="3886200"/>
            <a:ext cx="1617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App PDU</a:t>
            </a:r>
          </a:p>
        </p:txBody>
      </p:sp>
      <p:sp>
        <p:nvSpPr>
          <p:cNvPr id="22555" name="Line 27">
            <a:extLst>
              <a:ext uri="{FF2B5EF4-FFF2-40B4-BE49-F238E27FC236}">
                <a16:creationId xmlns:a16="http://schemas.microsoft.com/office/drawing/2014/main" id="{B1032288-88B2-9546-8159-19B562795097}"/>
              </a:ext>
            </a:extLst>
          </p:cNvPr>
          <p:cNvSpPr>
            <a:spLocks noChangeShapeType="1"/>
          </p:cNvSpPr>
          <p:nvPr/>
        </p:nvSpPr>
        <p:spPr bwMode="auto">
          <a:xfrm>
            <a:off x="4419600" y="44196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Text Box 28">
            <a:extLst>
              <a:ext uri="{FF2B5EF4-FFF2-40B4-BE49-F238E27FC236}">
                <a16:creationId xmlns:a16="http://schemas.microsoft.com/office/drawing/2014/main" id="{1A68C5AE-C578-0B45-B876-2E272CBC29B1}"/>
              </a:ext>
            </a:extLst>
          </p:cNvPr>
          <p:cNvSpPr txBox="1">
            <a:spLocks noChangeArrowheads="1"/>
          </p:cNvSpPr>
          <p:nvPr/>
        </p:nvSpPr>
        <p:spPr bwMode="auto">
          <a:xfrm>
            <a:off x="4114800" y="3733800"/>
            <a:ext cx="10350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application</a:t>
            </a:r>
          </a:p>
          <a:p>
            <a:r>
              <a:rPr lang="en-US" altLang="en-US" sz="1400"/>
              <a:t>protocol</a:t>
            </a:r>
          </a:p>
        </p:txBody>
      </p:sp>
      <p:sp>
        <p:nvSpPr>
          <p:cNvPr id="22557" name="Text Box 29">
            <a:extLst>
              <a:ext uri="{FF2B5EF4-FFF2-40B4-BE49-F238E27FC236}">
                <a16:creationId xmlns:a16="http://schemas.microsoft.com/office/drawing/2014/main" id="{6B946D38-185C-C446-B05C-90D07DB135CB}"/>
              </a:ext>
            </a:extLst>
          </p:cNvPr>
          <p:cNvSpPr txBox="1">
            <a:spLocks noChangeArrowheads="1"/>
          </p:cNvSpPr>
          <p:nvPr/>
        </p:nvSpPr>
        <p:spPr bwMode="auto">
          <a:xfrm>
            <a:off x="4073525" y="2514600"/>
            <a:ext cx="103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application</a:t>
            </a:r>
          </a:p>
        </p:txBody>
      </p:sp>
      <p:sp>
        <p:nvSpPr>
          <p:cNvPr id="22558" name="Text Box 30">
            <a:extLst>
              <a:ext uri="{FF2B5EF4-FFF2-40B4-BE49-F238E27FC236}">
                <a16:creationId xmlns:a16="http://schemas.microsoft.com/office/drawing/2014/main" id="{344765C6-DEA0-4A41-8F8F-B3E49CD4D335}"/>
              </a:ext>
            </a:extLst>
          </p:cNvPr>
          <p:cNvSpPr txBox="1">
            <a:spLocks noChangeArrowheads="1"/>
          </p:cNvSpPr>
          <p:nvPr/>
        </p:nvSpPr>
        <p:spPr bwMode="auto">
          <a:xfrm>
            <a:off x="3276600" y="4587875"/>
            <a:ext cx="10048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encryption</a:t>
            </a:r>
          </a:p>
          <a:p>
            <a:r>
              <a:rPr lang="en-US" altLang="en-US" sz="1400"/>
              <a:t>service</a:t>
            </a:r>
          </a:p>
        </p:txBody>
      </p:sp>
      <p:sp>
        <p:nvSpPr>
          <p:cNvPr id="22559" name="Text Box 31">
            <a:extLst>
              <a:ext uri="{FF2B5EF4-FFF2-40B4-BE49-F238E27FC236}">
                <a16:creationId xmlns:a16="http://schemas.microsoft.com/office/drawing/2014/main" id="{FC3CFE79-063E-BD42-8C8A-40CBF2FA90FD}"/>
              </a:ext>
            </a:extLst>
          </p:cNvPr>
          <p:cNvSpPr txBox="1">
            <a:spLocks noChangeArrowheads="1"/>
          </p:cNvSpPr>
          <p:nvPr/>
        </p:nvSpPr>
        <p:spPr bwMode="auto">
          <a:xfrm>
            <a:off x="4953000" y="48006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link protocol</a:t>
            </a:r>
          </a:p>
        </p:txBody>
      </p:sp>
      <p:sp>
        <p:nvSpPr>
          <p:cNvPr id="22560" name="Oval 32">
            <a:extLst>
              <a:ext uri="{FF2B5EF4-FFF2-40B4-BE49-F238E27FC236}">
                <a16:creationId xmlns:a16="http://schemas.microsoft.com/office/drawing/2014/main" id="{EBE4D593-39BF-4A49-A47A-098C09858B59}"/>
              </a:ext>
            </a:extLst>
          </p:cNvPr>
          <p:cNvSpPr>
            <a:spLocks noChangeArrowheads="1"/>
          </p:cNvSpPr>
          <p:nvPr/>
        </p:nvSpPr>
        <p:spPr bwMode="auto">
          <a:xfrm>
            <a:off x="3200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1" name="Oval 33">
            <a:extLst>
              <a:ext uri="{FF2B5EF4-FFF2-40B4-BE49-F238E27FC236}">
                <a16:creationId xmlns:a16="http://schemas.microsoft.com/office/drawing/2014/main" id="{0D4FDFA5-3BCD-AA43-AC37-233936F9C681}"/>
              </a:ext>
            </a:extLst>
          </p:cNvPr>
          <p:cNvSpPr>
            <a:spLocks noChangeArrowheads="1"/>
          </p:cNvSpPr>
          <p:nvPr/>
        </p:nvSpPr>
        <p:spPr bwMode="auto">
          <a:xfrm>
            <a:off x="5105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2" name="Oval 34">
            <a:extLst>
              <a:ext uri="{FF2B5EF4-FFF2-40B4-BE49-F238E27FC236}">
                <a16:creationId xmlns:a16="http://schemas.microsoft.com/office/drawing/2014/main" id="{4B811751-5027-044B-B04F-FAF67A6EFC70}"/>
              </a:ext>
            </a:extLst>
          </p:cNvPr>
          <p:cNvSpPr>
            <a:spLocks noChangeArrowheads="1"/>
          </p:cNvSpPr>
          <p:nvPr/>
        </p:nvSpPr>
        <p:spPr bwMode="auto">
          <a:xfrm>
            <a:off x="30480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3" name="Oval 35">
            <a:extLst>
              <a:ext uri="{FF2B5EF4-FFF2-40B4-BE49-F238E27FC236}">
                <a16:creationId xmlns:a16="http://schemas.microsoft.com/office/drawing/2014/main" id="{5FB7F35F-D5CA-B24F-977D-1D65BA373018}"/>
              </a:ext>
            </a:extLst>
          </p:cNvPr>
          <p:cNvSpPr>
            <a:spLocks noChangeArrowheads="1"/>
          </p:cNvSpPr>
          <p:nvPr/>
        </p:nvSpPr>
        <p:spPr bwMode="auto">
          <a:xfrm>
            <a:off x="46482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4" name="Oval 36">
            <a:extLst>
              <a:ext uri="{FF2B5EF4-FFF2-40B4-BE49-F238E27FC236}">
                <a16:creationId xmlns:a16="http://schemas.microsoft.com/office/drawing/2014/main" id="{05C3BC5F-09D4-AD4D-A1D4-D0DFC71B3EB7}"/>
              </a:ext>
            </a:extLst>
          </p:cNvPr>
          <p:cNvSpPr>
            <a:spLocks noChangeArrowheads="1"/>
          </p:cNvSpPr>
          <p:nvPr/>
        </p:nvSpPr>
        <p:spPr bwMode="auto">
          <a:xfrm>
            <a:off x="56388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5" name="Line 37">
            <a:extLst>
              <a:ext uri="{FF2B5EF4-FFF2-40B4-BE49-F238E27FC236}">
                <a16:creationId xmlns:a16="http://schemas.microsoft.com/office/drawing/2014/main" id="{E9EFC042-7A45-8F4B-AE23-8CFBE2A3415D}"/>
              </a:ext>
            </a:extLst>
          </p:cNvPr>
          <p:cNvSpPr>
            <a:spLocks noChangeShapeType="1"/>
          </p:cNvSpPr>
          <p:nvPr/>
        </p:nvSpPr>
        <p:spPr bwMode="auto">
          <a:xfrm>
            <a:off x="51816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6" name="Line 38">
            <a:extLst>
              <a:ext uri="{FF2B5EF4-FFF2-40B4-BE49-F238E27FC236}">
                <a16:creationId xmlns:a16="http://schemas.microsoft.com/office/drawing/2014/main" id="{29D0F84C-425F-0949-92B0-C7A35DEAADFA}"/>
              </a:ext>
            </a:extLst>
          </p:cNvPr>
          <p:cNvSpPr>
            <a:spLocks noChangeShapeType="1"/>
          </p:cNvSpPr>
          <p:nvPr/>
        </p:nvSpPr>
        <p:spPr bwMode="auto">
          <a:xfrm flipV="1">
            <a:off x="35052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7" name="Text Box 39">
            <a:extLst>
              <a:ext uri="{FF2B5EF4-FFF2-40B4-BE49-F238E27FC236}">
                <a16:creationId xmlns:a16="http://schemas.microsoft.com/office/drawing/2014/main" id="{A777676E-781F-C24B-8C46-48448E899B52}"/>
              </a:ext>
            </a:extLst>
          </p:cNvPr>
          <p:cNvSpPr txBox="1">
            <a:spLocks noChangeArrowheads="1"/>
          </p:cNvSpPr>
          <p:nvPr/>
        </p:nvSpPr>
        <p:spPr bwMode="auto">
          <a:xfrm>
            <a:off x="6858000" y="2667000"/>
            <a:ext cx="1241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i="1"/>
              <a:t>Protocol</a:t>
            </a:r>
            <a:r>
              <a:rPr lang="en-US" altLang="en-US" sz="1400"/>
              <a:t> SAP</a:t>
            </a:r>
          </a:p>
        </p:txBody>
      </p:sp>
      <p:sp>
        <p:nvSpPr>
          <p:cNvPr id="22568" name="Line 40">
            <a:extLst>
              <a:ext uri="{FF2B5EF4-FFF2-40B4-BE49-F238E27FC236}">
                <a16:creationId xmlns:a16="http://schemas.microsoft.com/office/drawing/2014/main" id="{D677DCE2-0A5D-8C4D-9B12-A5C9A6C7BF91}"/>
              </a:ext>
            </a:extLst>
          </p:cNvPr>
          <p:cNvSpPr>
            <a:spLocks noChangeShapeType="1"/>
          </p:cNvSpPr>
          <p:nvPr/>
        </p:nvSpPr>
        <p:spPr bwMode="auto">
          <a:xfrm flipH="1">
            <a:off x="5715000" y="2971800"/>
            <a:ext cx="1143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Date Placeholder 1">
            <a:extLst>
              <a:ext uri="{FF2B5EF4-FFF2-40B4-BE49-F238E27FC236}">
                <a16:creationId xmlns:a16="http://schemas.microsoft.com/office/drawing/2014/main" id="{D53B52AE-F14D-A14D-9160-369CBDDB450C}"/>
              </a:ext>
            </a:extLst>
          </p:cNvPr>
          <p:cNvSpPr>
            <a:spLocks noGrp="1"/>
          </p:cNvSpPr>
          <p:nvPr>
            <p:ph type="dt" sz="half" idx="2"/>
          </p:nvPr>
        </p:nvSpPr>
        <p:spPr/>
        <p:txBody>
          <a:bodyPr/>
          <a:lstStyle/>
          <a:p>
            <a:r>
              <a:rPr lang="en-US"/>
              <a:t>20 Mar 2023</a:t>
            </a:r>
            <a:endParaRPr lang="en-US" dirty="0"/>
          </a:p>
        </p:txBody>
      </p:sp>
    </p:spTree>
    <p:extLst>
      <p:ext uri="{BB962C8B-B14F-4D97-AF65-F5344CB8AC3E}">
        <p14:creationId xmlns:p14="http://schemas.microsoft.com/office/powerpoint/2010/main" val="124331580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6CF3-AB34-AB47-838B-A00DF2391F3B}"/>
              </a:ext>
            </a:extLst>
          </p:cNvPr>
          <p:cNvSpPr>
            <a:spLocks noGrp="1"/>
          </p:cNvSpPr>
          <p:nvPr>
            <p:ph type="title"/>
          </p:nvPr>
        </p:nvSpPr>
        <p:spPr>
          <a:xfrm>
            <a:off x="633325" y="0"/>
            <a:ext cx="7886700" cy="543280"/>
          </a:xfrm>
        </p:spPr>
        <p:txBody>
          <a:bodyPr/>
          <a:lstStyle/>
          <a:p>
            <a:r>
              <a:rPr lang="en-US" b="1" dirty="0" err="1"/>
              <a:t>DoDAF</a:t>
            </a:r>
            <a:r>
              <a:rPr lang="en-US" b="1" dirty="0"/>
              <a:t> Operational Viewpoint</a:t>
            </a:r>
            <a:br>
              <a:rPr lang="en-US" b="1" dirty="0"/>
            </a:br>
            <a:r>
              <a:rPr lang="en-US" sz="2000" b="1" dirty="0"/>
              <a:t>(for consideration …)</a:t>
            </a:r>
            <a:endParaRPr lang="en-US" dirty="0"/>
          </a:p>
        </p:txBody>
      </p:sp>
      <p:sp>
        <p:nvSpPr>
          <p:cNvPr id="3" name="Content Placeholder 2">
            <a:extLst>
              <a:ext uri="{FF2B5EF4-FFF2-40B4-BE49-F238E27FC236}">
                <a16:creationId xmlns:a16="http://schemas.microsoft.com/office/drawing/2014/main" id="{B0497367-CA42-3F46-8BEE-536CBABEFE99}"/>
              </a:ext>
            </a:extLst>
          </p:cNvPr>
          <p:cNvSpPr>
            <a:spLocks noGrp="1"/>
          </p:cNvSpPr>
          <p:nvPr>
            <p:ph idx="1"/>
          </p:nvPr>
        </p:nvSpPr>
        <p:spPr>
          <a:xfrm>
            <a:off x="628650" y="1143000"/>
            <a:ext cx="7886700" cy="5029200"/>
          </a:xfrm>
        </p:spPr>
        <p:txBody>
          <a:bodyPr>
            <a:normAutofit fontScale="70000" lnSpcReduction="20000"/>
          </a:bodyPr>
          <a:lstStyle/>
          <a:p>
            <a:pPr>
              <a:lnSpc>
                <a:spcPct val="100000"/>
              </a:lnSpc>
            </a:pPr>
            <a:r>
              <a:rPr lang="en-US" dirty="0" err="1"/>
              <a:t>DoDAF</a:t>
            </a:r>
            <a:r>
              <a:rPr lang="en-US" dirty="0"/>
              <a:t>-described Models in the Operational Viewpoint describe the tasks and activities, operational elements, and resource flow exchanges required to conduct operations. A pure operational model is materiel independent. However, operations and their relationships may be influenced by new technologies, such as collaboration technology, where process improvements are in practice before policy can reflect the new procedures. </a:t>
            </a:r>
          </a:p>
          <a:p>
            <a:pPr>
              <a:lnSpc>
                <a:spcPct val="100000"/>
              </a:lnSpc>
            </a:pPr>
            <a:r>
              <a:rPr lang="en-US" dirty="0"/>
              <a:t>Use of Operational Viewpoint </a:t>
            </a:r>
            <a:r>
              <a:rPr lang="en-US" dirty="0" err="1"/>
              <a:t>DoDAF</a:t>
            </a:r>
            <a:r>
              <a:rPr lang="en-US" dirty="0"/>
              <a:t>-described Models should improve the quality of requirements definitions by:</a:t>
            </a:r>
          </a:p>
          <a:p>
            <a:pPr lvl="1">
              <a:lnSpc>
                <a:spcPct val="100000"/>
              </a:lnSpc>
            </a:pPr>
            <a:r>
              <a:rPr lang="en-US" dirty="0"/>
              <a:t>Explicitly tying user requirements to strategic-level capability needs, enabling early agreement to be reached on the capability boundary. </a:t>
            </a:r>
          </a:p>
          <a:p>
            <a:pPr lvl="1">
              <a:lnSpc>
                <a:spcPct val="100000"/>
              </a:lnSpc>
            </a:pPr>
            <a:r>
              <a:rPr lang="en-US" dirty="0"/>
              <a:t>Providing a validated reference model of the business/operations against which the completeness of a requirements definition can be assessed (visualization aids validation). </a:t>
            </a:r>
          </a:p>
          <a:p>
            <a:pPr lvl="1">
              <a:lnSpc>
                <a:spcPct val="100000"/>
              </a:lnSpc>
            </a:pPr>
            <a:r>
              <a:rPr lang="en-US" dirty="0"/>
              <a:t>Explicitly linking functional requirements to a validated model of the business or operations activities. </a:t>
            </a:r>
          </a:p>
          <a:p>
            <a:pPr lvl="1">
              <a:lnSpc>
                <a:spcPct val="100000"/>
              </a:lnSpc>
            </a:pPr>
            <a:r>
              <a:rPr lang="en-US" dirty="0"/>
              <a:t>Capturing information-related requirements (not just Information Exchange Requirements [IERs]) in a coherent manner and in a way that really reflects the user collaboration needs. </a:t>
            </a:r>
          </a:p>
          <a:p>
            <a:pPr lvl="1">
              <a:lnSpc>
                <a:spcPct val="100000"/>
              </a:lnSpc>
            </a:pPr>
            <a:r>
              <a:rPr lang="en-US" dirty="0"/>
              <a:t>Providing a basis for test scenarios linked to user requirements. </a:t>
            </a:r>
          </a:p>
          <a:p>
            <a:pPr lvl="1">
              <a:lnSpc>
                <a:spcPct val="100000"/>
              </a:lnSpc>
            </a:pPr>
            <a:r>
              <a:rPr lang="en-US" dirty="0"/>
              <a:t>Capturing the activities for Process Engineering or Process Re-engineering. </a:t>
            </a:r>
          </a:p>
        </p:txBody>
      </p:sp>
      <p:sp>
        <p:nvSpPr>
          <p:cNvPr id="4" name="Date Placeholder 3">
            <a:extLst>
              <a:ext uri="{FF2B5EF4-FFF2-40B4-BE49-F238E27FC236}">
                <a16:creationId xmlns:a16="http://schemas.microsoft.com/office/drawing/2014/main" id="{A3BEC0A8-27DC-184D-9FF0-FCFCC9A3A1BC}"/>
              </a:ext>
            </a:extLst>
          </p:cNvPr>
          <p:cNvSpPr>
            <a:spLocks noGrp="1"/>
          </p:cNvSpPr>
          <p:nvPr>
            <p:ph type="dt" sz="half" idx="10"/>
          </p:nvPr>
        </p:nvSpPr>
        <p:spPr/>
        <p:txBody>
          <a:bodyPr/>
          <a:lstStyle/>
          <a:p>
            <a:r>
              <a:rPr lang="en-US"/>
              <a:t>20 Mar 2023</a:t>
            </a:r>
          </a:p>
        </p:txBody>
      </p:sp>
    </p:spTree>
    <p:extLst>
      <p:ext uri="{BB962C8B-B14F-4D97-AF65-F5344CB8AC3E}">
        <p14:creationId xmlns:p14="http://schemas.microsoft.com/office/powerpoint/2010/main" val="3050705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81000" y="-1588"/>
            <a:ext cx="8229600" cy="7635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Concept Model </a:t>
            </a:r>
            <a:br>
              <a:rPr lang="en-US" dirty="0"/>
            </a:br>
            <a:r>
              <a:rPr lang="en-US" dirty="0"/>
              <a:t>… and Proposed TC20/SC14 extensions</a:t>
            </a:r>
          </a:p>
        </p:txBody>
      </p:sp>
      <p:sp>
        <p:nvSpPr>
          <p:cNvPr id="11266" name="Rectangle 2"/>
          <p:cNvSpPr>
            <a:spLocks noChangeArrowheads="1"/>
          </p:cNvSpPr>
          <p:nvPr/>
        </p:nvSpPr>
        <p:spPr bwMode="auto">
          <a:xfrm>
            <a:off x="3429000" y="990600"/>
            <a:ext cx="2286000" cy="914400"/>
          </a:xfrm>
          <a:prstGeom prst="rect">
            <a:avLst/>
          </a:prstGeom>
          <a:solidFill>
            <a:srgbClr val="66FF33"/>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7" name="Text Box 3"/>
          <p:cNvSpPr txBox="1">
            <a:spLocks noChangeArrowheads="1"/>
          </p:cNvSpPr>
          <p:nvPr/>
        </p:nvSpPr>
        <p:spPr bwMode="auto">
          <a:xfrm>
            <a:off x="3733800" y="990600"/>
            <a:ext cx="1981200" cy="92551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1125"/>
              </a:spcBef>
              <a:buClrTx/>
              <a:buFontTx/>
              <a:buNone/>
              <a:defRPr/>
            </a:pPr>
            <a:r>
              <a:rPr lang="en-US" sz="1800" dirty="0">
                <a:solidFill>
                  <a:srgbClr val="FF0000"/>
                </a:solidFill>
              </a:rPr>
              <a:t>RASDS++                                                       </a:t>
            </a:r>
            <a:r>
              <a:rPr lang="en-US" sz="1800" dirty="0"/>
              <a:t>as Architectural                                                   Framework *</a:t>
            </a:r>
          </a:p>
        </p:txBody>
      </p:sp>
      <p:sp>
        <p:nvSpPr>
          <p:cNvPr id="11268" name="Rectangle 4"/>
          <p:cNvSpPr>
            <a:spLocks noChangeArrowheads="1"/>
          </p:cNvSpPr>
          <p:nvPr/>
        </p:nvSpPr>
        <p:spPr bwMode="auto">
          <a:xfrm>
            <a:off x="3352800" y="2743200"/>
            <a:ext cx="1219200" cy="2133600"/>
          </a:xfrm>
          <a:prstGeom prst="rect">
            <a:avLst/>
          </a:prstGeom>
          <a:solidFill>
            <a:srgbClr val="0C8F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9" name="Text Box 5"/>
          <p:cNvSpPr txBox="1">
            <a:spLocks noChangeArrowheads="1"/>
          </p:cNvSpPr>
          <p:nvPr/>
        </p:nvSpPr>
        <p:spPr bwMode="auto">
          <a:xfrm>
            <a:off x="3352800" y="2743200"/>
            <a:ext cx="1293812" cy="206941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450"/>
              </a:spcBef>
              <a:buClrTx/>
              <a:buFontTx/>
              <a:buNone/>
              <a:defRPr/>
            </a:pPr>
            <a:r>
              <a:rPr lang="en-US" sz="1100" dirty="0"/>
              <a:t>Connectivity </a:t>
            </a:r>
            <a:r>
              <a:rPr lang="en-US" sz="1100" dirty="0">
                <a:solidFill>
                  <a:srgbClr val="FF0000"/>
                </a:solidFill>
              </a:rPr>
              <a:t>/ Deployment </a:t>
            </a:r>
            <a:r>
              <a:rPr lang="en-US" sz="1100" dirty="0"/>
              <a:t>Viewpoint</a:t>
            </a:r>
          </a:p>
          <a:p>
            <a:pPr>
              <a:spcBef>
                <a:spcPts val="375"/>
              </a:spcBef>
              <a:buFont typeface="Times New Roman" charset="0"/>
              <a:buChar char="•"/>
              <a:defRPr/>
            </a:pPr>
            <a:r>
              <a:rPr lang="en-US" sz="900" dirty="0"/>
              <a:t> Connectivity </a:t>
            </a:r>
          </a:p>
          <a:p>
            <a:pPr>
              <a:spcBef>
                <a:spcPts val="375"/>
              </a:spcBef>
              <a:buFont typeface="Times New Roman" charset="0"/>
              <a:buChar char="•"/>
              <a:defRPr/>
            </a:pPr>
            <a:r>
              <a:rPr lang="en-US" sz="900" dirty="0"/>
              <a:t> Components &amp; connectors</a:t>
            </a:r>
          </a:p>
          <a:p>
            <a:pPr>
              <a:spcBef>
                <a:spcPts val="375"/>
              </a:spcBef>
              <a:buFont typeface="Times New Roman" charset="0"/>
              <a:buChar char="•"/>
              <a:defRPr/>
            </a:pPr>
            <a:r>
              <a:rPr lang="en-US" sz="900" dirty="0"/>
              <a:t> RF </a:t>
            </a:r>
            <a:r>
              <a:rPr lang="en-US" sz="900" dirty="0">
                <a:solidFill>
                  <a:srgbClr val="FF0000"/>
                </a:solidFill>
              </a:rPr>
              <a:t>&amp; optical</a:t>
            </a:r>
          </a:p>
          <a:p>
            <a:pPr>
              <a:spcBef>
                <a:spcPts val="375"/>
              </a:spcBef>
              <a:buFont typeface="Times New Roman" charset="0"/>
              <a:buChar char="•"/>
              <a:defRPr/>
            </a:pPr>
            <a:r>
              <a:rPr lang="en-US" sz="900" dirty="0"/>
              <a:t> Physics of Motion</a:t>
            </a:r>
          </a:p>
          <a:p>
            <a:pPr>
              <a:spcBef>
                <a:spcPts val="375"/>
              </a:spcBef>
              <a:buFont typeface="Times New Roman" charset="0"/>
              <a:buChar char="•"/>
              <a:defRPr/>
            </a:pPr>
            <a:r>
              <a:rPr lang="en-US" sz="900" dirty="0"/>
              <a:t> End to End Views</a:t>
            </a:r>
          </a:p>
          <a:p>
            <a:pPr>
              <a:spcBef>
                <a:spcPts val="375"/>
              </a:spcBef>
              <a:buFont typeface="Times New Roman" charset="0"/>
              <a:buChar char="•"/>
              <a:defRPr/>
            </a:pPr>
            <a:r>
              <a:rPr lang="en-US" sz="900" dirty="0"/>
              <a:t> External Forces</a:t>
            </a:r>
          </a:p>
          <a:p>
            <a:pPr>
              <a:spcBef>
                <a:spcPts val="375"/>
              </a:spcBef>
              <a:buFont typeface="Times New Roman" charset="0"/>
              <a:buChar char="•"/>
              <a:defRPr/>
            </a:pPr>
            <a:r>
              <a:rPr lang="en-US" sz="900" dirty="0"/>
              <a:t> </a:t>
            </a:r>
            <a:r>
              <a:rPr lang="en-US" sz="900" dirty="0">
                <a:solidFill>
                  <a:srgbClr val="FF0000"/>
                </a:solidFill>
              </a:rPr>
              <a:t>Performance</a:t>
            </a:r>
          </a:p>
        </p:txBody>
      </p:sp>
      <p:sp>
        <p:nvSpPr>
          <p:cNvPr id="11270" name="Rectangle 6"/>
          <p:cNvSpPr>
            <a:spLocks noChangeArrowheads="1"/>
          </p:cNvSpPr>
          <p:nvPr/>
        </p:nvSpPr>
        <p:spPr bwMode="auto">
          <a:xfrm>
            <a:off x="3352800" y="5045075"/>
            <a:ext cx="1223963" cy="1828800"/>
          </a:xfrm>
          <a:prstGeom prst="rect">
            <a:avLst/>
          </a:prstGeom>
          <a:solidFill>
            <a:srgbClr val="0C8FCC"/>
          </a:solid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11271" name="Text Box 7"/>
          <p:cNvSpPr txBox="1">
            <a:spLocks noChangeArrowheads="1"/>
          </p:cNvSpPr>
          <p:nvPr/>
        </p:nvSpPr>
        <p:spPr bwMode="auto">
          <a:xfrm>
            <a:off x="3429000" y="5045075"/>
            <a:ext cx="1143000" cy="17077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defPPr>
              <a:defRPr lang="en-GB"/>
            </a:defPPr>
            <a:lvl1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9pPr>
          </a:lstStyle>
          <a:p>
            <a:pPr>
              <a:defRPr/>
            </a:pPr>
            <a:r>
              <a:rPr lang="en-US" sz="1050" dirty="0"/>
              <a:t>Physical Viewpoint -Structures:</a:t>
            </a:r>
          </a:p>
          <a:p>
            <a:pPr marL="171450" indent="-171450">
              <a:buFont typeface="Arial" panose="020B0604020202020204" pitchFamily="34" charset="0"/>
              <a:buChar char="•"/>
              <a:defRPr/>
            </a:pPr>
            <a:r>
              <a:rPr lang="en-US" sz="1050" dirty="0"/>
              <a:t>Power</a:t>
            </a:r>
          </a:p>
          <a:p>
            <a:pPr marL="171450" indent="-171450">
              <a:buFont typeface="Arial" panose="020B0604020202020204" pitchFamily="34" charset="0"/>
              <a:buChar char="•"/>
              <a:defRPr/>
            </a:pPr>
            <a:r>
              <a:rPr lang="en-US" sz="1050" dirty="0"/>
              <a:t>Mass</a:t>
            </a:r>
          </a:p>
          <a:p>
            <a:pPr marL="171450" indent="-171450">
              <a:buFont typeface="Arial" panose="020B0604020202020204" pitchFamily="34" charset="0"/>
              <a:buChar char="•"/>
              <a:defRPr/>
            </a:pPr>
            <a:r>
              <a:rPr lang="en-US" sz="1050" dirty="0"/>
              <a:t>Thermal</a:t>
            </a:r>
          </a:p>
          <a:p>
            <a:pPr marL="171450" indent="-171450">
              <a:buFont typeface="Arial" panose="020B0604020202020204" pitchFamily="34" charset="0"/>
              <a:buChar char="•"/>
              <a:defRPr/>
            </a:pPr>
            <a:r>
              <a:rPr lang="en-US" sz="1050" dirty="0"/>
              <a:t>Orbit </a:t>
            </a:r>
          </a:p>
          <a:p>
            <a:pPr marL="171450" indent="-171450">
              <a:buFont typeface="Arial" panose="020B0604020202020204" pitchFamily="34" charset="0"/>
              <a:buChar char="•"/>
              <a:defRPr/>
            </a:pPr>
            <a:r>
              <a:rPr lang="en-US" sz="1050" dirty="0"/>
              <a:t>Propulsion</a:t>
            </a:r>
          </a:p>
        </p:txBody>
      </p:sp>
      <p:sp>
        <p:nvSpPr>
          <p:cNvPr id="11272" name="Rectangle 8"/>
          <p:cNvSpPr>
            <a:spLocks noChangeArrowheads="1"/>
          </p:cNvSpPr>
          <p:nvPr/>
        </p:nvSpPr>
        <p:spPr bwMode="auto">
          <a:xfrm>
            <a:off x="1981200" y="2743199"/>
            <a:ext cx="1290636" cy="2002730"/>
          </a:xfrm>
          <a:prstGeom prst="rect">
            <a:avLst/>
          </a:prstGeom>
          <a:solidFill>
            <a:srgbClr val="00FF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3" name="Text Box 9"/>
          <p:cNvSpPr txBox="1">
            <a:spLocks noChangeArrowheads="1"/>
          </p:cNvSpPr>
          <p:nvPr/>
        </p:nvSpPr>
        <p:spPr bwMode="auto">
          <a:xfrm>
            <a:off x="1958872" y="2725373"/>
            <a:ext cx="1335291" cy="180267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100" dirty="0"/>
              <a:t>Enterprise</a:t>
            </a:r>
            <a:r>
              <a:rPr lang="en-US" sz="1200" dirty="0"/>
              <a:t> </a:t>
            </a:r>
            <a:r>
              <a:rPr lang="en-US" sz="1100" dirty="0"/>
              <a:t>Viewpoint </a:t>
            </a:r>
            <a:r>
              <a:rPr lang="en-US" sz="1100" dirty="0">
                <a:solidFill>
                  <a:srgbClr val="FF0000"/>
                </a:solidFill>
              </a:rPr>
              <a:t>(15288)</a:t>
            </a:r>
          </a:p>
          <a:p>
            <a:pPr>
              <a:spcBef>
                <a:spcPts val="625"/>
              </a:spcBef>
              <a:buFont typeface="Times New Roman" charset="0"/>
              <a:buChar char="•"/>
              <a:defRPr/>
            </a:pPr>
            <a:r>
              <a:rPr lang="en-US" sz="900" dirty="0"/>
              <a:t> Organizations</a:t>
            </a:r>
          </a:p>
          <a:p>
            <a:pPr>
              <a:spcBef>
                <a:spcPts val="625"/>
              </a:spcBef>
              <a:buFont typeface="Times New Roman" charset="0"/>
              <a:buChar char="•"/>
              <a:defRPr/>
            </a:pPr>
            <a:r>
              <a:rPr lang="en-US" sz="900" dirty="0"/>
              <a:t> People</a:t>
            </a:r>
          </a:p>
          <a:p>
            <a:pPr>
              <a:spcBef>
                <a:spcPts val="625"/>
              </a:spcBef>
              <a:buFont typeface="Times New Roman" charset="0"/>
              <a:buChar char="•"/>
              <a:defRPr/>
            </a:pPr>
            <a:r>
              <a:rPr lang="en-US" sz="900" dirty="0"/>
              <a:t> </a:t>
            </a:r>
            <a:r>
              <a:rPr lang="en-US" sz="900" dirty="0">
                <a:solidFill>
                  <a:srgbClr val="FF0000"/>
                </a:solidFill>
              </a:rPr>
              <a:t>Use Case</a:t>
            </a:r>
          </a:p>
          <a:p>
            <a:pPr>
              <a:spcBef>
                <a:spcPts val="625"/>
              </a:spcBef>
              <a:buFont typeface="Times New Roman" charset="0"/>
              <a:buChar char="•"/>
              <a:defRPr/>
            </a:pPr>
            <a:r>
              <a:rPr lang="en-US" sz="900" dirty="0"/>
              <a:t> Contracts Agreements </a:t>
            </a:r>
            <a:r>
              <a:rPr lang="en-US" sz="900" dirty="0">
                <a:solidFill>
                  <a:srgbClr val="FF0000"/>
                </a:solidFill>
              </a:rPr>
              <a:t>(CONFERS)</a:t>
            </a:r>
          </a:p>
          <a:p>
            <a:pPr>
              <a:spcBef>
                <a:spcPts val="625"/>
              </a:spcBef>
              <a:buFont typeface="Times New Roman" charset="0"/>
              <a:buChar char="•"/>
              <a:defRPr/>
            </a:pPr>
            <a:r>
              <a:rPr lang="en-US" sz="900" dirty="0">
                <a:solidFill>
                  <a:srgbClr val="FF0000"/>
                </a:solidFill>
              </a:rPr>
              <a:t> Glossary</a:t>
            </a:r>
          </a:p>
        </p:txBody>
      </p:sp>
      <p:sp>
        <p:nvSpPr>
          <p:cNvPr id="11274" name="Rectangle 10"/>
          <p:cNvSpPr>
            <a:spLocks noChangeArrowheads="1"/>
          </p:cNvSpPr>
          <p:nvPr/>
        </p:nvSpPr>
        <p:spPr bwMode="auto">
          <a:xfrm>
            <a:off x="1981200" y="4724399"/>
            <a:ext cx="1295400" cy="1616075"/>
          </a:xfrm>
          <a:prstGeom prst="rect">
            <a:avLst/>
          </a:prstGeom>
          <a:solidFill>
            <a:srgbClr val="00FF00"/>
          </a:solid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5" name="Text Box 11"/>
          <p:cNvSpPr txBox="1">
            <a:spLocks noChangeArrowheads="1"/>
          </p:cNvSpPr>
          <p:nvPr/>
        </p:nvSpPr>
        <p:spPr bwMode="auto">
          <a:xfrm>
            <a:off x="2043703" y="4745929"/>
            <a:ext cx="1335291" cy="176420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50" dirty="0">
                <a:latin typeface="Arial" charset="0"/>
              </a:rPr>
              <a:t>Augment to Capture:</a:t>
            </a:r>
          </a:p>
          <a:p>
            <a:pPr>
              <a:spcBef>
                <a:spcPts val="625"/>
              </a:spcBef>
              <a:buFont typeface="Times New Roman" charset="0"/>
              <a:buChar char="•"/>
              <a:defRPr/>
            </a:pPr>
            <a:r>
              <a:rPr lang="en-US" sz="1050" dirty="0">
                <a:latin typeface="Arial" charset="0"/>
              </a:rPr>
              <a:t> </a:t>
            </a:r>
            <a:r>
              <a:rPr lang="en-US" sz="1050" dirty="0">
                <a:solidFill>
                  <a:srgbClr val="FF0000"/>
                </a:solidFill>
                <a:latin typeface="Arial" charset="0"/>
              </a:rPr>
              <a:t>Capabilities</a:t>
            </a:r>
          </a:p>
          <a:p>
            <a:pPr>
              <a:spcBef>
                <a:spcPts val="625"/>
              </a:spcBef>
              <a:buFont typeface="Times New Roman" charset="0"/>
              <a:buChar char="•"/>
              <a:defRPr/>
            </a:pPr>
            <a:r>
              <a:rPr lang="en-US" sz="1050" dirty="0">
                <a:solidFill>
                  <a:srgbClr val="FF0000"/>
                </a:solidFill>
                <a:latin typeface="Arial" charset="0"/>
              </a:rPr>
              <a:t> Mission Design &amp; Drivers (OV-1?)</a:t>
            </a:r>
          </a:p>
          <a:p>
            <a:pPr>
              <a:spcBef>
                <a:spcPts val="625"/>
              </a:spcBef>
              <a:buFont typeface="Times New Roman" charset="0"/>
              <a:buChar char="•"/>
              <a:defRPr/>
            </a:pPr>
            <a:r>
              <a:rPr lang="en-US" sz="1050" dirty="0">
                <a:latin typeface="Arial" charset="0"/>
              </a:rPr>
              <a:t> Requirements</a:t>
            </a:r>
          </a:p>
          <a:p>
            <a:pPr>
              <a:spcBef>
                <a:spcPts val="625"/>
              </a:spcBef>
              <a:buFont typeface="Times New Roman" charset="0"/>
              <a:buChar char="•"/>
              <a:defRPr/>
            </a:pPr>
            <a:r>
              <a:rPr lang="en-US" sz="1050" dirty="0">
                <a:latin typeface="Arial" charset="0"/>
              </a:rPr>
              <a:t> Phases</a:t>
            </a:r>
          </a:p>
          <a:p>
            <a:pPr>
              <a:spcBef>
                <a:spcPts val="625"/>
              </a:spcBef>
              <a:defRPr/>
            </a:pPr>
            <a:endParaRPr lang="en-US" sz="1000" dirty="0"/>
          </a:p>
        </p:txBody>
      </p:sp>
      <p:sp>
        <p:nvSpPr>
          <p:cNvPr id="11276" name="Rectangle 12"/>
          <p:cNvSpPr>
            <a:spLocks noChangeArrowheads="1"/>
          </p:cNvSpPr>
          <p:nvPr/>
        </p:nvSpPr>
        <p:spPr bwMode="auto">
          <a:xfrm>
            <a:off x="152400" y="2743200"/>
            <a:ext cx="1752600" cy="1828800"/>
          </a:xfrm>
          <a:prstGeom prst="rect">
            <a:avLst/>
          </a:prstGeom>
          <a:noFill/>
          <a:ln w="9525" cap="rnd">
            <a:solidFill>
              <a:srgbClr val="000000"/>
            </a:solidFill>
            <a:prstDash val="sys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7" name="Text Box 13"/>
          <p:cNvSpPr txBox="1">
            <a:spLocks noChangeArrowheads="1"/>
          </p:cNvSpPr>
          <p:nvPr/>
        </p:nvSpPr>
        <p:spPr bwMode="auto">
          <a:xfrm>
            <a:off x="152400" y="2743200"/>
            <a:ext cx="1828800" cy="189500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Engineering Viewpoint</a:t>
            </a:r>
          </a:p>
          <a:p>
            <a:pPr>
              <a:spcBef>
                <a:spcPts val="625"/>
              </a:spcBef>
              <a:buFont typeface="Times New Roman" charset="0"/>
              <a:buChar char="•"/>
              <a:defRPr/>
            </a:pPr>
            <a:r>
              <a:rPr lang="en-US" sz="1000" dirty="0"/>
              <a:t> System Design &amp; Construction - realization</a:t>
            </a:r>
          </a:p>
          <a:p>
            <a:pPr>
              <a:spcBef>
                <a:spcPts val="625"/>
              </a:spcBef>
              <a:buFont typeface="Times New Roman" charset="0"/>
              <a:buChar char="•"/>
              <a:defRPr/>
            </a:pPr>
            <a:r>
              <a:rPr lang="en-US" sz="1000" dirty="0"/>
              <a:t> Functional allocation</a:t>
            </a:r>
          </a:p>
          <a:p>
            <a:pPr>
              <a:spcBef>
                <a:spcPts val="625"/>
              </a:spcBef>
              <a:buFont typeface="Times New Roman" charset="0"/>
              <a:buChar char="•"/>
              <a:defRPr/>
            </a:pPr>
            <a:r>
              <a:rPr lang="en-US" sz="1000" dirty="0"/>
              <a:t> Distribution of functions and trade-offs</a:t>
            </a:r>
          </a:p>
          <a:p>
            <a:pPr>
              <a:spcBef>
                <a:spcPts val="625"/>
              </a:spcBef>
              <a:buFont typeface="Times New Roman" charset="0"/>
              <a:buChar char="•"/>
              <a:defRPr/>
            </a:pPr>
            <a:r>
              <a:rPr lang="en-US" sz="1000" dirty="0"/>
              <a:t> Development</a:t>
            </a:r>
          </a:p>
          <a:p>
            <a:pPr>
              <a:spcBef>
                <a:spcPts val="625"/>
              </a:spcBef>
              <a:buFont typeface="Times New Roman" charset="0"/>
              <a:buChar char="•"/>
              <a:defRPr/>
            </a:pPr>
            <a:r>
              <a:rPr lang="en-US" sz="1000" dirty="0"/>
              <a:t> Validation &amp; verification &amp; engineering processes</a:t>
            </a:r>
          </a:p>
        </p:txBody>
      </p:sp>
      <p:sp>
        <p:nvSpPr>
          <p:cNvPr id="11278" name="Line 14"/>
          <p:cNvSpPr>
            <a:spLocks noChangeShapeType="1"/>
          </p:cNvSpPr>
          <p:nvPr/>
        </p:nvSpPr>
        <p:spPr bwMode="auto">
          <a:xfrm>
            <a:off x="4572000" y="1905000"/>
            <a:ext cx="1588" cy="381000"/>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79" name="Line 15"/>
          <p:cNvSpPr>
            <a:spLocks noChangeShapeType="1"/>
          </p:cNvSpPr>
          <p:nvPr/>
        </p:nvSpPr>
        <p:spPr bwMode="auto">
          <a:xfrm>
            <a:off x="26670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0" name="Line 16"/>
          <p:cNvSpPr>
            <a:spLocks noChangeShapeType="1"/>
          </p:cNvSpPr>
          <p:nvPr/>
        </p:nvSpPr>
        <p:spPr bwMode="auto">
          <a:xfrm>
            <a:off x="9144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1" name="Line 17"/>
          <p:cNvSpPr>
            <a:spLocks noChangeShapeType="1"/>
          </p:cNvSpPr>
          <p:nvPr/>
        </p:nvSpPr>
        <p:spPr bwMode="auto">
          <a:xfrm>
            <a:off x="4114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2" name="Text Box 18"/>
          <p:cNvSpPr txBox="1">
            <a:spLocks noChangeArrowheads="1"/>
          </p:cNvSpPr>
          <p:nvPr/>
        </p:nvSpPr>
        <p:spPr bwMode="auto">
          <a:xfrm>
            <a:off x="950710" y="3733800"/>
            <a:ext cx="1106690" cy="4022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11283" name="Text Box 19"/>
          <p:cNvSpPr txBox="1">
            <a:spLocks noChangeArrowheads="1"/>
          </p:cNvSpPr>
          <p:nvPr/>
        </p:nvSpPr>
        <p:spPr bwMode="auto">
          <a:xfrm>
            <a:off x="6477000" y="5927725"/>
            <a:ext cx="2514600" cy="782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00" dirty="0"/>
              <a:t>* Reference Architecture for Space Data Systems (RASDS)</a:t>
            </a:r>
          </a:p>
          <a:p>
            <a:pPr>
              <a:spcBef>
                <a:spcPts val="625"/>
              </a:spcBef>
              <a:buClrTx/>
              <a:buFontTx/>
              <a:buNone/>
              <a:defRPr/>
            </a:pPr>
            <a:r>
              <a:rPr lang="en-US" sz="1000" dirty="0"/>
              <a:t>** Reference Model Open Distributed Processing (RMODP, ISO 10746 spec)</a:t>
            </a:r>
          </a:p>
        </p:txBody>
      </p:sp>
      <p:sp>
        <p:nvSpPr>
          <p:cNvPr id="11284" name="Rectangle 20"/>
          <p:cNvSpPr>
            <a:spLocks noChangeArrowheads="1"/>
          </p:cNvSpPr>
          <p:nvPr/>
        </p:nvSpPr>
        <p:spPr bwMode="auto">
          <a:xfrm>
            <a:off x="4648200" y="2743200"/>
            <a:ext cx="1219200" cy="2209800"/>
          </a:xfrm>
          <a:prstGeom prst="rect">
            <a:avLst/>
          </a:prstGeom>
          <a:solidFill>
            <a:srgbClr val="CC0E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5" name="Rectangle 21"/>
          <p:cNvSpPr>
            <a:spLocks noChangeArrowheads="1"/>
          </p:cNvSpPr>
          <p:nvPr/>
        </p:nvSpPr>
        <p:spPr bwMode="auto">
          <a:xfrm>
            <a:off x="5943600" y="2743200"/>
            <a:ext cx="1219200" cy="1981200"/>
          </a:xfrm>
          <a:prstGeom prst="rect">
            <a:avLst/>
          </a:prstGeom>
          <a:solidFill>
            <a:srgbClr val="CC0606"/>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6" name="Rectangle 22"/>
          <p:cNvSpPr>
            <a:spLocks noChangeArrowheads="1"/>
          </p:cNvSpPr>
          <p:nvPr/>
        </p:nvSpPr>
        <p:spPr bwMode="auto">
          <a:xfrm>
            <a:off x="7239000" y="2743200"/>
            <a:ext cx="1371600" cy="1981200"/>
          </a:xfrm>
          <a:prstGeom prst="rect">
            <a:avLst/>
          </a:prstGeom>
          <a:solidFill>
            <a:srgbClr val="CCC30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7" name="Text Box 23"/>
          <p:cNvSpPr txBox="1">
            <a:spLocks noChangeArrowheads="1"/>
          </p:cNvSpPr>
          <p:nvPr/>
        </p:nvSpPr>
        <p:spPr bwMode="auto">
          <a:xfrm>
            <a:off x="4648199" y="2743200"/>
            <a:ext cx="1335291" cy="2002729"/>
          </a:xfrm>
          <a:prstGeom prst="rect">
            <a:avLst/>
          </a:prstGeom>
          <a:no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Functional Viewpoint</a:t>
            </a:r>
          </a:p>
          <a:p>
            <a:pPr>
              <a:spcBef>
                <a:spcPts val="625"/>
              </a:spcBef>
              <a:buFont typeface="Times New Roman" charset="0"/>
              <a:buChar char="•"/>
              <a:defRPr/>
            </a:pPr>
            <a:r>
              <a:rPr lang="en-US" sz="1000" dirty="0"/>
              <a:t> Functional Structure - abstract</a:t>
            </a:r>
          </a:p>
          <a:p>
            <a:pPr>
              <a:spcBef>
                <a:spcPts val="625"/>
              </a:spcBef>
              <a:buFont typeface="Times New Roman" charset="0"/>
              <a:buChar char="•"/>
              <a:defRPr/>
            </a:pPr>
            <a:r>
              <a:rPr lang="en-US" sz="1000" dirty="0"/>
              <a:t> Functional Behavior &amp; abstract interfaces</a:t>
            </a:r>
          </a:p>
          <a:p>
            <a:pPr>
              <a:spcBef>
                <a:spcPts val="625"/>
              </a:spcBef>
              <a:buFont typeface="Times New Roman" charset="0"/>
              <a:buChar char="•"/>
              <a:defRPr/>
            </a:pPr>
            <a:r>
              <a:rPr lang="en-US" sz="1000" dirty="0"/>
              <a:t> End to End View</a:t>
            </a:r>
          </a:p>
          <a:p>
            <a:pPr>
              <a:spcBef>
                <a:spcPts val="625"/>
              </a:spcBef>
              <a:buFont typeface="Times New Roman" charset="0"/>
              <a:buChar char="•"/>
              <a:defRPr/>
            </a:pPr>
            <a:r>
              <a:rPr lang="en-US" sz="1000" dirty="0"/>
              <a:t> Cross Support Services</a:t>
            </a:r>
          </a:p>
        </p:txBody>
      </p:sp>
      <p:sp>
        <p:nvSpPr>
          <p:cNvPr id="11288" name="Text Box 24"/>
          <p:cNvSpPr txBox="1">
            <a:spLocks noChangeArrowheads="1"/>
          </p:cNvSpPr>
          <p:nvPr/>
        </p:nvSpPr>
        <p:spPr bwMode="auto">
          <a:xfrm>
            <a:off x="7162800" y="2743200"/>
            <a:ext cx="1524000" cy="175650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100" dirty="0"/>
              <a:t>Protocol Viewpoint</a:t>
            </a:r>
          </a:p>
          <a:p>
            <a:pPr>
              <a:spcBef>
                <a:spcPts val="625"/>
              </a:spcBef>
              <a:buFont typeface="Times New Roman" charset="0"/>
              <a:buChar char="•"/>
              <a:defRPr/>
            </a:pPr>
            <a:r>
              <a:rPr lang="en-US" sz="900" dirty="0"/>
              <a:t> Protocols &amp; comm standards</a:t>
            </a:r>
          </a:p>
          <a:p>
            <a:pPr>
              <a:spcBef>
                <a:spcPts val="625"/>
              </a:spcBef>
              <a:buFont typeface="Times New Roman" charset="0"/>
              <a:buChar char="•"/>
              <a:defRPr/>
            </a:pPr>
            <a:r>
              <a:rPr lang="en-US" sz="900" dirty="0"/>
              <a:t> End to end Information Transfer Mechanisms</a:t>
            </a:r>
          </a:p>
          <a:p>
            <a:pPr>
              <a:spcBef>
                <a:spcPts val="625"/>
              </a:spcBef>
              <a:buFont typeface="Times New Roman" charset="0"/>
              <a:buChar char="•"/>
              <a:defRPr/>
            </a:pPr>
            <a:r>
              <a:rPr lang="en-US" sz="900" dirty="0"/>
              <a:t> Cross Support Services</a:t>
            </a:r>
          </a:p>
          <a:p>
            <a:pPr>
              <a:spcBef>
                <a:spcPts val="625"/>
              </a:spcBef>
              <a:buFont typeface="Times New Roman" charset="0"/>
              <a:buChar char="•"/>
              <a:defRPr/>
            </a:pPr>
            <a:r>
              <a:rPr lang="en-US" sz="900" dirty="0"/>
              <a:t> </a:t>
            </a:r>
            <a:r>
              <a:rPr lang="en-US" sz="900" dirty="0">
                <a:solidFill>
                  <a:srgbClr val="FF0000"/>
                </a:solidFill>
              </a:rPr>
              <a:t>Service interface bindings</a:t>
            </a:r>
          </a:p>
          <a:p>
            <a:pPr>
              <a:spcBef>
                <a:spcPts val="625"/>
              </a:spcBef>
              <a:buFont typeface="Times New Roman" charset="0"/>
              <a:buChar char="•"/>
              <a:defRPr/>
            </a:pPr>
            <a:r>
              <a:rPr lang="en-US" sz="900" dirty="0">
                <a:solidFill>
                  <a:srgbClr val="FF0000"/>
                </a:solidFill>
              </a:rPr>
              <a:t> State &amp; Sequence charts ?</a:t>
            </a:r>
          </a:p>
        </p:txBody>
      </p:sp>
      <p:sp>
        <p:nvSpPr>
          <p:cNvPr id="11289" name="Text Box 25"/>
          <p:cNvSpPr txBox="1">
            <a:spLocks noChangeArrowheads="1"/>
          </p:cNvSpPr>
          <p:nvPr/>
        </p:nvSpPr>
        <p:spPr bwMode="auto">
          <a:xfrm>
            <a:off x="5943600" y="2743200"/>
            <a:ext cx="1295400" cy="192578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Information Viewpoint</a:t>
            </a:r>
          </a:p>
          <a:p>
            <a:pPr>
              <a:spcBef>
                <a:spcPts val="625"/>
              </a:spcBef>
              <a:buFont typeface="Times New Roman" charset="0"/>
              <a:buChar char="•"/>
              <a:defRPr/>
            </a:pPr>
            <a:r>
              <a:rPr lang="en-US" sz="1000" dirty="0"/>
              <a:t> Information &amp; information management</a:t>
            </a:r>
          </a:p>
          <a:p>
            <a:pPr>
              <a:spcBef>
                <a:spcPts val="625"/>
              </a:spcBef>
              <a:buFont typeface="Times New Roman" charset="0"/>
              <a:buChar char="•"/>
              <a:defRPr/>
            </a:pPr>
            <a:r>
              <a:rPr lang="en-US" sz="1000" dirty="0"/>
              <a:t> Data structures, syntax &amp; semantics</a:t>
            </a:r>
          </a:p>
          <a:p>
            <a:pPr>
              <a:spcBef>
                <a:spcPts val="625"/>
              </a:spcBef>
              <a:buFont typeface="Times New Roman" charset="0"/>
              <a:buChar char="•"/>
              <a:defRPr/>
            </a:pPr>
            <a:r>
              <a:rPr lang="en-US" sz="1000" dirty="0"/>
              <a:t> </a:t>
            </a:r>
            <a:r>
              <a:rPr lang="en-US" sz="1000" dirty="0">
                <a:solidFill>
                  <a:schemeClr val="bg1"/>
                </a:solidFill>
              </a:rPr>
              <a:t>Attributes &amp; constraints (ASN, FRM, EDS)</a:t>
            </a:r>
          </a:p>
        </p:txBody>
      </p:sp>
      <p:sp>
        <p:nvSpPr>
          <p:cNvPr id="11290" name="Line 26"/>
          <p:cNvSpPr>
            <a:spLocks noChangeShapeType="1"/>
          </p:cNvSpPr>
          <p:nvPr/>
        </p:nvSpPr>
        <p:spPr bwMode="auto">
          <a:xfrm>
            <a:off x="5257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1" name="Line 27"/>
          <p:cNvSpPr>
            <a:spLocks noChangeShapeType="1"/>
          </p:cNvSpPr>
          <p:nvPr/>
        </p:nvSpPr>
        <p:spPr bwMode="auto">
          <a:xfrm>
            <a:off x="65532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2" name="Line 28"/>
          <p:cNvSpPr>
            <a:spLocks noChangeShapeType="1"/>
          </p:cNvSpPr>
          <p:nvPr/>
        </p:nvSpPr>
        <p:spPr bwMode="auto">
          <a:xfrm>
            <a:off x="78486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3" name="Line 29"/>
          <p:cNvSpPr>
            <a:spLocks noChangeShapeType="1"/>
          </p:cNvSpPr>
          <p:nvPr/>
        </p:nvSpPr>
        <p:spPr bwMode="auto">
          <a:xfrm>
            <a:off x="2667000" y="2286000"/>
            <a:ext cx="5181600" cy="1588"/>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4" name="Line 30"/>
          <p:cNvSpPr>
            <a:spLocks noChangeShapeType="1"/>
          </p:cNvSpPr>
          <p:nvPr/>
        </p:nvSpPr>
        <p:spPr bwMode="auto">
          <a:xfrm flipH="1">
            <a:off x="912813" y="2286000"/>
            <a:ext cx="1755775" cy="1588"/>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5" name="Text Box 31"/>
          <p:cNvSpPr txBox="1">
            <a:spLocks noChangeArrowheads="1"/>
          </p:cNvSpPr>
          <p:nvPr/>
        </p:nvSpPr>
        <p:spPr bwMode="auto">
          <a:xfrm>
            <a:off x="152400" y="4800600"/>
            <a:ext cx="1728381" cy="1616075"/>
          </a:xfrm>
          <a:prstGeom prst="rect">
            <a:avLst/>
          </a:prstGeom>
          <a:noFill/>
          <a:ln>
            <a:solidFill>
              <a:schemeClr val="tx1"/>
            </a:solidFill>
            <a:prstDash val="sysDot"/>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Mission Assurance Viewpoint ??</a:t>
            </a:r>
          </a:p>
          <a:p>
            <a:pPr>
              <a:spcBef>
                <a:spcPts val="625"/>
              </a:spcBef>
              <a:buFont typeface="Times New Roman" charset="0"/>
              <a:buChar char="•"/>
              <a:defRPr/>
            </a:pPr>
            <a:r>
              <a:rPr lang="en-US" sz="1000" dirty="0"/>
              <a:t> Enterprise Risks</a:t>
            </a:r>
          </a:p>
          <a:p>
            <a:pPr>
              <a:spcBef>
                <a:spcPts val="625"/>
              </a:spcBef>
              <a:buFont typeface="Times New Roman" charset="0"/>
              <a:buChar char="•"/>
              <a:defRPr/>
            </a:pPr>
            <a:r>
              <a:rPr lang="en-US" sz="1000" dirty="0"/>
              <a:t> Cost</a:t>
            </a:r>
          </a:p>
          <a:p>
            <a:pPr>
              <a:spcBef>
                <a:spcPts val="625"/>
              </a:spcBef>
              <a:buFont typeface="Times New Roman" charset="0"/>
              <a:buChar char="•"/>
              <a:defRPr/>
            </a:pPr>
            <a:r>
              <a:rPr lang="en-US" sz="1000" dirty="0"/>
              <a:t> Validation &amp; verification</a:t>
            </a:r>
          </a:p>
          <a:p>
            <a:pPr>
              <a:spcBef>
                <a:spcPts val="625"/>
              </a:spcBef>
              <a:buFont typeface="Times New Roman" charset="0"/>
              <a:buChar char="•"/>
              <a:defRPr/>
            </a:pPr>
            <a:r>
              <a:rPr lang="en-US" sz="1000" dirty="0"/>
              <a:t> Safety</a:t>
            </a:r>
          </a:p>
          <a:p>
            <a:pPr>
              <a:spcBef>
                <a:spcPts val="625"/>
              </a:spcBef>
              <a:buFont typeface="Times New Roman" charset="0"/>
              <a:buChar char="•"/>
              <a:defRPr/>
            </a:pPr>
            <a:r>
              <a:rPr lang="en-US" sz="1000" dirty="0"/>
              <a:t> Reliability &amp; quality</a:t>
            </a:r>
          </a:p>
        </p:txBody>
      </p:sp>
      <p:sp>
        <p:nvSpPr>
          <p:cNvPr id="11296" name="Rectangle 32"/>
          <p:cNvSpPr>
            <a:spLocks noChangeArrowheads="1"/>
          </p:cNvSpPr>
          <p:nvPr/>
        </p:nvSpPr>
        <p:spPr bwMode="auto">
          <a:xfrm>
            <a:off x="4876800" y="5029200"/>
            <a:ext cx="1223963" cy="1828800"/>
          </a:xfrm>
          <a:prstGeom prst="rect">
            <a:avLst/>
          </a:prstGeom>
          <a:solidFill>
            <a:srgbClr val="3FCCB6"/>
          </a:solid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97" name="Text Box 33"/>
          <p:cNvSpPr txBox="1">
            <a:spLocks noChangeArrowheads="1"/>
          </p:cNvSpPr>
          <p:nvPr/>
        </p:nvSpPr>
        <p:spPr bwMode="auto">
          <a:xfrm>
            <a:off x="4927600" y="5000721"/>
            <a:ext cx="1244600" cy="19334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050" dirty="0">
                <a:latin typeface="+mj-lt"/>
              </a:rPr>
              <a:t>Operational Viewpoint</a:t>
            </a:r>
          </a:p>
          <a:p>
            <a:pPr>
              <a:spcBef>
                <a:spcPts val="625"/>
              </a:spcBef>
              <a:buFont typeface="Times New Roman" charset="0"/>
              <a:buChar char="•"/>
              <a:defRPr/>
            </a:pPr>
            <a:r>
              <a:rPr lang="en-US" sz="1050" dirty="0">
                <a:latin typeface="Arial" charset="0"/>
              </a:rPr>
              <a:t> Processes</a:t>
            </a:r>
          </a:p>
          <a:p>
            <a:pPr>
              <a:spcBef>
                <a:spcPts val="625"/>
              </a:spcBef>
              <a:buFont typeface="Times New Roman" charset="0"/>
              <a:buChar char="•"/>
              <a:defRPr/>
            </a:pPr>
            <a:r>
              <a:rPr lang="en-US" sz="1050" dirty="0">
                <a:latin typeface="Arial" charset="0"/>
              </a:rPr>
              <a:t> Procedures</a:t>
            </a:r>
          </a:p>
          <a:p>
            <a:pPr>
              <a:spcBef>
                <a:spcPts val="625"/>
              </a:spcBef>
              <a:buFont typeface="Times New Roman" charset="0"/>
              <a:buChar char="•"/>
              <a:defRPr/>
            </a:pPr>
            <a:r>
              <a:rPr lang="en-US" sz="1050" dirty="0">
                <a:latin typeface="Arial" charset="0"/>
              </a:rPr>
              <a:t> Activities, tasks, actions</a:t>
            </a:r>
          </a:p>
          <a:p>
            <a:pPr>
              <a:spcBef>
                <a:spcPts val="625"/>
              </a:spcBef>
              <a:buFont typeface="Times New Roman" charset="0"/>
              <a:buChar char="•"/>
              <a:defRPr/>
            </a:pPr>
            <a:r>
              <a:rPr lang="en-US" sz="1050" dirty="0">
                <a:latin typeface="Arial" charset="0"/>
              </a:rPr>
              <a:t> Scenarios, Events</a:t>
            </a:r>
          </a:p>
          <a:p>
            <a:pPr>
              <a:spcBef>
                <a:spcPts val="625"/>
              </a:spcBef>
              <a:buFont typeface="Times New Roman" charset="0"/>
              <a:buChar char="•"/>
              <a:defRPr/>
            </a:pPr>
            <a:r>
              <a:rPr lang="en-US" sz="1050" dirty="0">
                <a:latin typeface="Arial" charset="0"/>
              </a:rPr>
              <a:t> Modes &amp; states</a:t>
            </a:r>
          </a:p>
        </p:txBody>
      </p:sp>
      <p:sp>
        <p:nvSpPr>
          <p:cNvPr id="2" name="Date Placeholder 1">
            <a:extLst>
              <a:ext uri="{FF2B5EF4-FFF2-40B4-BE49-F238E27FC236}">
                <a16:creationId xmlns:a16="http://schemas.microsoft.com/office/drawing/2014/main" id="{69497EED-E123-D24A-8256-16D107A803DA}"/>
              </a:ext>
            </a:extLst>
          </p:cNvPr>
          <p:cNvSpPr>
            <a:spLocks noGrp="1"/>
          </p:cNvSpPr>
          <p:nvPr>
            <p:ph type="dt" sz="half" idx="2"/>
          </p:nvPr>
        </p:nvSpPr>
        <p:spPr>
          <a:xfrm>
            <a:off x="46831" y="6519997"/>
            <a:ext cx="1731963" cy="268288"/>
          </a:xfrm>
        </p:spPr>
        <p:txBody>
          <a:bodyPr/>
          <a:lstStyle/>
          <a:p>
            <a:r>
              <a:rPr lang="en-US"/>
              <a:t>20 Mar 2023</a:t>
            </a:r>
            <a:endParaRPr lang="en-US" dirty="0"/>
          </a:p>
        </p:txBody>
      </p:sp>
      <p:sp>
        <p:nvSpPr>
          <p:cNvPr id="36" name="Text Box 13">
            <a:extLst>
              <a:ext uri="{FF2B5EF4-FFF2-40B4-BE49-F238E27FC236}">
                <a16:creationId xmlns:a16="http://schemas.microsoft.com/office/drawing/2014/main" id="{34AC0140-4210-0A40-B47F-DD8256070B39}"/>
              </a:ext>
            </a:extLst>
          </p:cNvPr>
          <p:cNvSpPr txBox="1">
            <a:spLocks noChangeArrowheads="1"/>
          </p:cNvSpPr>
          <p:nvPr/>
        </p:nvSpPr>
        <p:spPr bwMode="auto">
          <a:xfrm>
            <a:off x="368137" y="776458"/>
            <a:ext cx="2143287" cy="1433342"/>
          </a:xfrm>
          <a:prstGeom prst="rect">
            <a:avLst/>
          </a:prstGeom>
          <a:solidFill>
            <a:srgbClr val="FF7C00"/>
          </a:solidFill>
          <a:ln w="12700">
            <a:solidFill>
              <a:schemeClr val="tx1"/>
            </a:solidFill>
            <a:prstDash val="dashDot"/>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Services Viewpoint</a:t>
            </a:r>
          </a:p>
          <a:p>
            <a:pPr>
              <a:spcBef>
                <a:spcPts val="625"/>
              </a:spcBef>
              <a:buFont typeface="Times New Roman" charset="0"/>
              <a:buChar char="•"/>
              <a:defRPr/>
            </a:pPr>
            <a:r>
              <a:rPr lang="en-US" sz="1000" dirty="0"/>
              <a:t> Tabular views of functions, operations, and related standards</a:t>
            </a:r>
          </a:p>
          <a:p>
            <a:pPr>
              <a:spcBef>
                <a:spcPts val="625"/>
              </a:spcBef>
              <a:buFont typeface="Times New Roman" charset="0"/>
              <a:buChar char="•"/>
              <a:defRPr/>
            </a:pPr>
            <a:r>
              <a:rPr lang="en-US" sz="1000" dirty="0"/>
              <a:t> Support system Design &amp; Construction - realization</a:t>
            </a:r>
          </a:p>
          <a:p>
            <a:pPr>
              <a:spcBef>
                <a:spcPts val="625"/>
              </a:spcBef>
              <a:buFont typeface="Times New Roman" charset="0"/>
              <a:buChar char="•"/>
              <a:defRPr/>
            </a:pPr>
            <a:r>
              <a:rPr lang="en-US" sz="1000" dirty="0"/>
              <a:t> Correspondence to Protocol stacks and interface bindings</a:t>
            </a:r>
          </a:p>
        </p:txBody>
      </p:sp>
      <p:sp>
        <p:nvSpPr>
          <p:cNvPr id="4" name="Rectangle 3">
            <a:extLst>
              <a:ext uri="{FF2B5EF4-FFF2-40B4-BE49-F238E27FC236}">
                <a16:creationId xmlns:a16="http://schemas.microsoft.com/office/drawing/2014/main" id="{9493FDEC-8C24-7947-A07F-D8B9FB0549AC}"/>
              </a:ext>
            </a:extLst>
          </p:cNvPr>
          <p:cNvSpPr/>
          <p:nvPr/>
        </p:nvSpPr>
        <p:spPr>
          <a:xfrm>
            <a:off x="3238298" y="2336073"/>
            <a:ext cx="2890836" cy="400110"/>
          </a:xfrm>
          <a:prstGeom prst="rect">
            <a:avLst/>
          </a:prstGeom>
        </p:spPr>
        <p:txBody>
          <a:bodyPr wrap="square">
            <a:spAutoFit/>
          </a:bodyPr>
          <a:lstStyle/>
          <a:p>
            <a:r>
              <a:rPr lang="en-US" sz="1000" dirty="0"/>
              <a:t>Functional allocation and distribution of functions and trade-offs (correspondence)</a:t>
            </a:r>
          </a:p>
        </p:txBody>
      </p:sp>
      <p:sp>
        <p:nvSpPr>
          <p:cNvPr id="38" name="Text Box 18">
            <a:extLst>
              <a:ext uri="{FF2B5EF4-FFF2-40B4-BE49-F238E27FC236}">
                <a16:creationId xmlns:a16="http://schemas.microsoft.com/office/drawing/2014/main" id="{5F70FD3B-4685-434B-AE9D-D6B81DB4FFBB}"/>
              </a:ext>
            </a:extLst>
          </p:cNvPr>
          <p:cNvSpPr txBox="1">
            <a:spLocks noChangeArrowheads="1"/>
          </p:cNvSpPr>
          <p:nvPr/>
        </p:nvSpPr>
        <p:spPr bwMode="auto">
          <a:xfrm>
            <a:off x="790272" y="5410200"/>
            <a:ext cx="1090509" cy="4022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39" name="Rectangle 6">
            <a:extLst>
              <a:ext uri="{FF2B5EF4-FFF2-40B4-BE49-F238E27FC236}">
                <a16:creationId xmlns:a16="http://schemas.microsoft.com/office/drawing/2014/main" id="{4C96CBC6-30E2-2043-A292-C78D79ADE3F8}"/>
              </a:ext>
            </a:extLst>
          </p:cNvPr>
          <p:cNvSpPr>
            <a:spLocks noChangeArrowheads="1"/>
          </p:cNvSpPr>
          <p:nvPr/>
        </p:nvSpPr>
        <p:spPr bwMode="auto">
          <a:xfrm>
            <a:off x="6603206" y="5000721"/>
            <a:ext cx="102394" cy="123921"/>
          </a:xfrm>
          <a:prstGeom prst="rect">
            <a:avLst/>
          </a:prstGeom>
          <a:solidFill>
            <a:srgbClr val="FF7C00"/>
          </a:solid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0" name="Rectangle 6">
            <a:extLst>
              <a:ext uri="{FF2B5EF4-FFF2-40B4-BE49-F238E27FC236}">
                <a16:creationId xmlns:a16="http://schemas.microsoft.com/office/drawing/2014/main" id="{0D7E6B00-22A9-664B-B7E4-1B05A0D3EB8E}"/>
              </a:ext>
            </a:extLst>
          </p:cNvPr>
          <p:cNvSpPr>
            <a:spLocks noChangeArrowheads="1"/>
          </p:cNvSpPr>
          <p:nvPr/>
        </p:nvSpPr>
        <p:spPr bwMode="auto">
          <a:xfrm>
            <a:off x="6603206" y="5210079"/>
            <a:ext cx="102394" cy="123921"/>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1" name="Rectangle 6">
            <a:extLst>
              <a:ext uri="{FF2B5EF4-FFF2-40B4-BE49-F238E27FC236}">
                <a16:creationId xmlns:a16="http://schemas.microsoft.com/office/drawing/2014/main" id="{CEEF17F8-0D64-154D-8485-A686793931C1}"/>
              </a:ext>
            </a:extLst>
          </p:cNvPr>
          <p:cNvSpPr>
            <a:spLocks noChangeArrowheads="1"/>
          </p:cNvSpPr>
          <p:nvPr/>
        </p:nvSpPr>
        <p:spPr bwMode="auto">
          <a:xfrm>
            <a:off x="6603206" y="5438679"/>
            <a:ext cx="102394" cy="123921"/>
          </a:xfrm>
          <a:prstGeom prst="rect">
            <a:avLst/>
          </a:prstGeom>
          <a:noFill/>
          <a:ln w="9525" cap="rnd">
            <a:solidFill>
              <a:srgbClr val="000000"/>
            </a:solidFill>
            <a:prstDash val="sys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3" name="Rectangle 2">
            <a:extLst>
              <a:ext uri="{FF2B5EF4-FFF2-40B4-BE49-F238E27FC236}">
                <a16:creationId xmlns:a16="http://schemas.microsoft.com/office/drawing/2014/main" id="{9111BD2A-7D2C-FF41-A916-9E957F82C921}"/>
              </a:ext>
            </a:extLst>
          </p:cNvPr>
          <p:cNvSpPr/>
          <p:nvPr/>
        </p:nvSpPr>
        <p:spPr>
          <a:xfrm>
            <a:off x="6792706" y="4950768"/>
            <a:ext cx="947695" cy="230832"/>
          </a:xfrm>
          <a:prstGeom prst="rect">
            <a:avLst/>
          </a:prstGeom>
        </p:spPr>
        <p:txBody>
          <a:bodyPr wrap="none">
            <a:spAutoFit/>
          </a:bodyPr>
          <a:lstStyle/>
          <a:p>
            <a:r>
              <a:rPr lang="en-US" sz="900" b="0" dirty="0"/>
              <a:t>New Viewpoint</a:t>
            </a:r>
          </a:p>
        </p:txBody>
      </p:sp>
      <p:sp>
        <p:nvSpPr>
          <p:cNvPr id="43" name="Rectangle 42">
            <a:extLst>
              <a:ext uri="{FF2B5EF4-FFF2-40B4-BE49-F238E27FC236}">
                <a16:creationId xmlns:a16="http://schemas.microsoft.com/office/drawing/2014/main" id="{8E4BFE98-77BE-444E-B339-FF4C1E96CDC0}"/>
              </a:ext>
            </a:extLst>
          </p:cNvPr>
          <p:cNvSpPr/>
          <p:nvPr/>
        </p:nvSpPr>
        <p:spPr>
          <a:xfrm>
            <a:off x="6792706" y="5156623"/>
            <a:ext cx="1184940" cy="230832"/>
          </a:xfrm>
          <a:prstGeom prst="rect">
            <a:avLst/>
          </a:prstGeom>
        </p:spPr>
        <p:txBody>
          <a:bodyPr wrap="none">
            <a:spAutoFit/>
          </a:bodyPr>
          <a:lstStyle/>
          <a:p>
            <a:r>
              <a:rPr lang="en-US" sz="900" b="0" dirty="0"/>
              <a:t>Modified Viewpoint</a:t>
            </a:r>
          </a:p>
        </p:txBody>
      </p:sp>
      <p:sp>
        <p:nvSpPr>
          <p:cNvPr id="44" name="Rectangle 43">
            <a:extLst>
              <a:ext uri="{FF2B5EF4-FFF2-40B4-BE49-F238E27FC236}">
                <a16:creationId xmlns:a16="http://schemas.microsoft.com/office/drawing/2014/main" id="{F56A02C9-3B89-5A4E-977C-D635E1E6EC35}"/>
              </a:ext>
            </a:extLst>
          </p:cNvPr>
          <p:cNvSpPr/>
          <p:nvPr/>
        </p:nvSpPr>
        <p:spPr>
          <a:xfrm>
            <a:off x="6792706" y="5370777"/>
            <a:ext cx="1332416" cy="230832"/>
          </a:xfrm>
          <a:prstGeom prst="rect">
            <a:avLst/>
          </a:prstGeom>
        </p:spPr>
        <p:txBody>
          <a:bodyPr wrap="none">
            <a:spAutoFit/>
          </a:bodyPr>
          <a:lstStyle/>
          <a:p>
            <a:r>
              <a:rPr lang="en-US" sz="900" b="0" dirty="0"/>
              <a:t>De-selected Viewpoint</a:t>
            </a:r>
          </a:p>
        </p:txBody>
      </p:sp>
    </p:spTree>
    <p:extLst>
      <p:ext uri="{BB962C8B-B14F-4D97-AF65-F5344CB8AC3E}">
        <p14:creationId xmlns:p14="http://schemas.microsoft.com/office/powerpoint/2010/main" val="25294194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additive="repl">
                                        <p:cTn id="6" dur="1" fill="hold">
                                          <p:stCondLst>
                                            <p:cond delay="0"/>
                                          </p:stCondLst>
                                        </p:cTn>
                                        <p:tgtEl>
                                          <p:spTgt spid="11276"/>
                                        </p:tgtEl>
                                        <p:attrNameLst>
                                          <p:attrName>style.visibility</p:attrName>
                                        </p:attrNameLst>
                                      </p:cBhvr>
                                      <p:to>
                                        <p:strVal val="visible"/>
                                      </p:to>
                                    </p:set>
                                    <p:anim calcmode="lin" valueType="num">
                                      <p:cBhvr>
                                        <p:cTn id="7" dur="500" fill="hold"/>
                                        <p:tgtEl>
                                          <p:spTgt spid="11276"/>
                                        </p:tgtEl>
                                        <p:attrNameLst>
                                          <p:attrName>ppt_x</p:attrName>
                                        </p:attrNameLst>
                                      </p:cBhvr>
                                      <p:tavLst>
                                        <p:tav tm="100000">
                                          <p:val>
                                            <p:strVal val="#ppt_x"/>
                                          </p:val>
                                        </p:tav>
                                        <p:tav>
                                          <p:val>
                                            <p:strVal val="#ppt_x"/>
                                          </p:val>
                                        </p:tav>
                                      </p:tavLst>
                                    </p:anim>
                                    <p:anim calcmode="lin" valueType="num">
                                      <p:cBhvr>
                                        <p:cTn id="8" dur="500" fill="hold"/>
                                        <p:tgtEl>
                                          <p:spTgt spid="11276"/>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1277"/>
                                        </p:tgtEl>
                                        <p:attrNameLst>
                                          <p:attrName>style.visibility</p:attrName>
                                        </p:attrNameLst>
                                      </p:cBhvr>
                                      <p:to>
                                        <p:strVal val="visible"/>
                                      </p:to>
                                    </p:set>
                                    <p:anim calcmode="lin" valueType="num">
                                      <p:cBhvr>
                                        <p:cTn id="11" dur="500" fill="hold"/>
                                        <p:tgtEl>
                                          <p:spTgt spid="11277"/>
                                        </p:tgtEl>
                                        <p:attrNameLst>
                                          <p:attrName>ppt_x</p:attrName>
                                        </p:attrNameLst>
                                      </p:cBhvr>
                                      <p:tavLst>
                                        <p:tav tm="100000">
                                          <p:val>
                                            <p:strVal val="#ppt_x"/>
                                          </p:val>
                                        </p:tav>
                                        <p:tav>
                                          <p:val>
                                            <p:strVal val="#ppt_x"/>
                                          </p:val>
                                        </p:tav>
                                      </p:tavLst>
                                    </p:anim>
                                    <p:anim calcmode="lin" valueType="num">
                                      <p:cBhvr>
                                        <p:cTn id="12" dur="500" fill="hold"/>
                                        <p:tgtEl>
                                          <p:spTgt spid="11277"/>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11280"/>
                                        </p:tgtEl>
                                        <p:attrNameLst>
                                          <p:attrName>style.visibility</p:attrName>
                                        </p:attrNameLst>
                                      </p:cBhvr>
                                      <p:to>
                                        <p:strVal val="visible"/>
                                      </p:to>
                                    </p:set>
                                    <p:anim calcmode="lin" valueType="num">
                                      <p:cBhvr>
                                        <p:cTn id="15" dur="500" fill="hold"/>
                                        <p:tgtEl>
                                          <p:spTgt spid="11280"/>
                                        </p:tgtEl>
                                        <p:attrNameLst>
                                          <p:attrName>ppt_x</p:attrName>
                                        </p:attrNameLst>
                                      </p:cBhvr>
                                      <p:tavLst>
                                        <p:tav tm="100000">
                                          <p:val>
                                            <p:strVal val="#ppt_x"/>
                                          </p:val>
                                        </p:tav>
                                        <p:tav>
                                          <p:val>
                                            <p:strVal val="#ppt_x"/>
                                          </p:val>
                                        </p:tav>
                                      </p:tavLst>
                                    </p:anim>
                                    <p:anim calcmode="lin" valueType="num">
                                      <p:cBhvr>
                                        <p:cTn id="16" dur="500" fill="hold"/>
                                        <p:tgtEl>
                                          <p:spTgt spid="11280"/>
                                        </p:tgtEl>
                                        <p:attrNameLst>
                                          <p:attrName>ppt_y</p:attrName>
                                        </p:attrNameLst>
                                      </p:cBhvr>
                                      <p:tavLst>
                                        <p:tav tm="100000">
                                          <p:val>
                                            <p:strVal val="1+#ppt_h/2"/>
                                          </p:val>
                                        </p:tav>
                                        <p:tav>
                                          <p:val>
                                            <p:strVal val="#ppt_y"/>
                                          </p:val>
                                        </p:tav>
                                      </p:tavLst>
                                    </p:anim>
                                  </p:childTnLst>
                                </p:cTn>
                              </p:par>
                              <p:par>
                                <p:cTn id="17" presetID="2" presetClass="entr" presetSubtype="4" fill="hold" nodeType="withEffect">
                                  <p:stCondLst>
                                    <p:cond delay="0"/>
                                  </p:stCondLst>
                                  <p:childTnLst>
                                    <p:set>
                                      <p:cBhvr additive="repl">
                                        <p:cTn id="18" dur="1" fill="hold">
                                          <p:stCondLst>
                                            <p:cond delay="0"/>
                                          </p:stCondLst>
                                        </p:cTn>
                                        <p:tgtEl>
                                          <p:spTgt spid="11282"/>
                                        </p:tgtEl>
                                        <p:attrNameLst>
                                          <p:attrName>style.visibility</p:attrName>
                                        </p:attrNameLst>
                                      </p:cBhvr>
                                      <p:to>
                                        <p:strVal val="visible"/>
                                      </p:to>
                                    </p:set>
                                    <p:anim calcmode="lin" valueType="num">
                                      <p:cBhvr>
                                        <p:cTn id="19" dur="500" fill="hold"/>
                                        <p:tgtEl>
                                          <p:spTgt spid="11282"/>
                                        </p:tgtEl>
                                        <p:attrNameLst>
                                          <p:attrName>ppt_x</p:attrName>
                                        </p:attrNameLst>
                                      </p:cBhvr>
                                      <p:tavLst>
                                        <p:tav tm="100000">
                                          <p:val>
                                            <p:strVal val="#ppt_x"/>
                                          </p:val>
                                        </p:tav>
                                        <p:tav>
                                          <p:val>
                                            <p:strVal val="#ppt_x"/>
                                          </p:val>
                                        </p:tav>
                                      </p:tavLst>
                                    </p:anim>
                                    <p:anim calcmode="lin" valueType="num">
                                      <p:cBhvr>
                                        <p:cTn id="20" dur="500" fill="hold"/>
                                        <p:tgtEl>
                                          <p:spTgt spid="11282"/>
                                        </p:tgtEl>
                                        <p:attrNameLst>
                                          <p:attrName>ppt_y</p:attrName>
                                        </p:attrNameLst>
                                      </p:cBhvr>
                                      <p:tavLst>
                                        <p:tav tm="100000">
                                          <p:val>
                                            <p:strVal val="1+#ppt_h/2"/>
                                          </p:val>
                                        </p:tav>
                                        <p:tav>
                                          <p:val>
                                            <p:strVal val="#ppt_y"/>
                                          </p:val>
                                        </p:tav>
                                      </p:tavLst>
                                    </p:anim>
                                  </p:childTnLst>
                                </p:cTn>
                              </p:par>
                              <p:par>
                                <p:cTn id="21" presetID="2" presetClass="entr" presetSubtype="4" fill="hold" grpId="0" nodeType="withEffect">
                                  <p:stCondLst>
                                    <p:cond delay="0"/>
                                  </p:stCondLst>
                                  <p:childTnLst>
                                    <p:set>
                                      <p:cBhvr additive="repl">
                                        <p:cTn id="22" dur="1" fill="hold">
                                          <p:stCondLst>
                                            <p:cond delay="0"/>
                                          </p:stCondLst>
                                        </p:cTn>
                                        <p:tgtEl>
                                          <p:spTgt spid="11270"/>
                                        </p:tgtEl>
                                        <p:attrNameLst>
                                          <p:attrName>style.visibility</p:attrName>
                                        </p:attrNameLst>
                                      </p:cBhvr>
                                      <p:to>
                                        <p:strVal val="visible"/>
                                      </p:to>
                                    </p:set>
                                    <p:anim calcmode="lin" valueType="num">
                                      <p:cBhvr>
                                        <p:cTn id="23" dur="500" fill="hold"/>
                                        <p:tgtEl>
                                          <p:spTgt spid="11270"/>
                                        </p:tgtEl>
                                        <p:attrNameLst>
                                          <p:attrName>ppt_x</p:attrName>
                                        </p:attrNameLst>
                                      </p:cBhvr>
                                      <p:tavLst>
                                        <p:tav tm="100000">
                                          <p:val>
                                            <p:strVal val="#ppt_x"/>
                                          </p:val>
                                        </p:tav>
                                        <p:tav>
                                          <p:val>
                                            <p:strVal val="#ppt_x"/>
                                          </p:val>
                                        </p:tav>
                                      </p:tavLst>
                                    </p:anim>
                                    <p:anim calcmode="lin" valueType="num">
                                      <p:cBhvr>
                                        <p:cTn id="24" dur="500" fill="hold"/>
                                        <p:tgtEl>
                                          <p:spTgt spid="11270"/>
                                        </p:tgtEl>
                                        <p:attrNameLst>
                                          <p:attrName>ppt_y</p:attrName>
                                        </p:attrNameLst>
                                      </p:cBhvr>
                                      <p:tavLst>
                                        <p:tav tm="100000">
                                          <p:val>
                                            <p:strVal val="1+#ppt_h/2"/>
                                          </p:val>
                                        </p:tav>
                                        <p:tav>
                                          <p:val>
                                            <p:strVal val="#ppt_y"/>
                                          </p:val>
                                        </p:tav>
                                      </p:tavLst>
                                    </p:anim>
                                  </p:childTnLst>
                                </p:cTn>
                              </p:par>
                              <p:par>
                                <p:cTn id="25" presetID="2" presetClass="entr" presetSubtype="4" fill="hold" nodeType="withEffect">
                                  <p:stCondLst>
                                    <p:cond delay="0"/>
                                  </p:stCondLst>
                                  <p:childTnLst>
                                    <p:set>
                                      <p:cBhvr additive="repl">
                                        <p:cTn id="26" dur="1" fill="hold">
                                          <p:stCondLst>
                                            <p:cond delay="0"/>
                                          </p:stCondLst>
                                        </p:cTn>
                                        <p:tgtEl>
                                          <p:spTgt spid="11271"/>
                                        </p:tgtEl>
                                        <p:attrNameLst>
                                          <p:attrName>style.visibility</p:attrName>
                                        </p:attrNameLst>
                                      </p:cBhvr>
                                      <p:to>
                                        <p:strVal val="visible"/>
                                      </p:to>
                                    </p:set>
                                    <p:anim calcmode="lin" valueType="num">
                                      <p:cBhvr>
                                        <p:cTn id="27" dur="500" fill="hold"/>
                                        <p:tgtEl>
                                          <p:spTgt spid="11271"/>
                                        </p:tgtEl>
                                        <p:attrNameLst>
                                          <p:attrName>ppt_x</p:attrName>
                                        </p:attrNameLst>
                                      </p:cBhvr>
                                      <p:tavLst>
                                        <p:tav tm="100000">
                                          <p:val>
                                            <p:strVal val="#ppt_x"/>
                                          </p:val>
                                        </p:tav>
                                        <p:tav>
                                          <p:val>
                                            <p:strVal val="#ppt_x"/>
                                          </p:val>
                                        </p:tav>
                                      </p:tavLst>
                                    </p:anim>
                                    <p:anim calcmode="lin" valueType="num">
                                      <p:cBhvr>
                                        <p:cTn id="28" dur="500" fill="hold"/>
                                        <p:tgtEl>
                                          <p:spTgt spid="11271"/>
                                        </p:tgtEl>
                                        <p:attrNameLst>
                                          <p:attrName>ppt_y</p:attrName>
                                        </p:attrNameLst>
                                      </p:cBhvr>
                                      <p:tavLst>
                                        <p:tav tm="100000">
                                          <p:val>
                                            <p:strVal val="1+#ppt_h/2"/>
                                          </p:val>
                                        </p:tav>
                                        <p:tav>
                                          <p:val>
                                            <p:strVal val="#ppt_y"/>
                                          </p:val>
                                        </p:tav>
                                      </p:tavLst>
                                    </p:anim>
                                  </p:childTnLst>
                                </p:cTn>
                              </p:par>
                              <p:par>
                                <p:cTn id="29" presetID="2" presetClass="entr" presetSubtype="4" fill="hold" grpId="0" nodeType="withEffect">
                                  <p:stCondLst>
                                    <p:cond delay="0"/>
                                  </p:stCondLst>
                                  <p:childTnLst>
                                    <p:set>
                                      <p:cBhvr additive="repl">
                                        <p:cTn id="30" dur="1" fill="hold">
                                          <p:stCondLst>
                                            <p:cond delay="0"/>
                                          </p:stCondLst>
                                        </p:cTn>
                                        <p:tgtEl>
                                          <p:spTgt spid="11274"/>
                                        </p:tgtEl>
                                        <p:attrNameLst>
                                          <p:attrName>style.visibility</p:attrName>
                                        </p:attrNameLst>
                                      </p:cBhvr>
                                      <p:to>
                                        <p:strVal val="visible"/>
                                      </p:to>
                                    </p:set>
                                    <p:anim calcmode="lin" valueType="num">
                                      <p:cBhvr>
                                        <p:cTn id="31" dur="500" fill="hold"/>
                                        <p:tgtEl>
                                          <p:spTgt spid="11274"/>
                                        </p:tgtEl>
                                        <p:attrNameLst>
                                          <p:attrName>ppt_x</p:attrName>
                                        </p:attrNameLst>
                                      </p:cBhvr>
                                      <p:tavLst>
                                        <p:tav tm="100000">
                                          <p:val>
                                            <p:strVal val="#ppt_x"/>
                                          </p:val>
                                        </p:tav>
                                        <p:tav>
                                          <p:val>
                                            <p:strVal val="#ppt_x"/>
                                          </p:val>
                                        </p:tav>
                                      </p:tavLst>
                                    </p:anim>
                                    <p:anim calcmode="lin" valueType="num">
                                      <p:cBhvr>
                                        <p:cTn id="32" dur="500" fill="hold"/>
                                        <p:tgtEl>
                                          <p:spTgt spid="11274"/>
                                        </p:tgtEl>
                                        <p:attrNameLst>
                                          <p:attrName>ppt_y</p:attrName>
                                        </p:attrNameLst>
                                      </p:cBhvr>
                                      <p:tavLst>
                                        <p:tav tm="100000">
                                          <p:val>
                                            <p:strVal val="1+#ppt_h/2"/>
                                          </p:val>
                                        </p:tav>
                                        <p:tav>
                                          <p:val>
                                            <p:strVal val="#ppt_y"/>
                                          </p:val>
                                        </p:tav>
                                      </p:tavLst>
                                    </p:anim>
                                  </p:childTnLst>
                                </p:cTn>
                              </p:par>
                              <p:par>
                                <p:cTn id="33" presetID="2" presetClass="entr" presetSubtype="4" fill="hold" nodeType="withEffect">
                                  <p:stCondLst>
                                    <p:cond delay="0"/>
                                  </p:stCondLst>
                                  <p:childTnLst>
                                    <p:set>
                                      <p:cBhvr additive="repl">
                                        <p:cTn id="34" dur="1" fill="hold">
                                          <p:stCondLst>
                                            <p:cond delay="0"/>
                                          </p:stCondLst>
                                        </p:cTn>
                                        <p:tgtEl>
                                          <p:spTgt spid="11275"/>
                                        </p:tgtEl>
                                        <p:attrNameLst>
                                          <p:attrName>style.visibility</p:attrName>
                                        </p:attrNameLst>
                                      </p:cBhvr>
                                      <p:to>
                                        <p:strVal val="visible"/>
                                      </p:to>
                                    </p:set>
                                    <p:anim calcmode="lin" valueType="num">
                                      <p:cBhvr>
                                        <p:cTn id="35" dur="500" fill="hold"/>
                                        <p:tgtEl>
                                          <p:spTgt spid="11275"/>
                                        </p:tgtEl>
                                        <p:attrNameLst>
                                          <p:attrName>ppt_x</p:attrName>
                                        </p:attrNameLst>
                                      </p:cBhvr>
                                      <p:tavLst>
                                        <p:tav tm="100000">
                                          <p:val>
                                            <p:strVal val="#ppt_x"/>
                                          </p:val>
                                        </p:tav>
                                        <p:tav>
                                          <p:val>
                                            <p:strVal val="#ppt_x"/>
                                          </p:val>
                                        </p:tav>
                                      </p:tavLst>
                                    </p:anim>
                                    <p:anim calcmode="lin" valueType="num">
                                      <p:cBhvr>
                                        <p:cTn id="36" dur="500" fill="hold"/>
                                        <p:tgtEl>
                                          <p:spTgt spid="11275"/>
                                        </p:tgtEl>
                                        <p:attrNameLst>
                                          <p:attrName>ppt_y</p:attrName>
                                        </p:attrNameLst>
                                      </p:cBhvr>
                                      <p:tavLst>
                                        <p:tav tm="100000">
                                          <p:val>
                                            <p:strVal val="1+#ppt_h/2"/>
                                          </p:val>
                                        </p:tav>
                                        <p:tav>
                                          <p:val>
                                            <p:strVal val="#ppt_y"/>
                                          </p:val>
                                        </p:tav>
                                      </p:tavLst>
                                    </p:anim>
                                  </p:childTnLst>
                                </p:cTn>
                              </p:par>
                              <p:par>
                                <p:cTn id="37" presetID="2" presetClass="entr" presetSubtype="4" fill="hold" nodeType="withEffect">
                                  <p:stCondLst>
                                    <p:cond delay="0"/>
                                  </p:stCondLst>
                                  <p:childTnLst>
                                    <p:set>
                                      <p:cBhvr additive="repl">
                                        <p:cTn id="38" dur="1" fill="hold">
                                          <p:stCondLst>
                                            <p:cond delay="0"/>
                                          </p:stCondLst>
                                        </p:cTn>
                                        <p:tgtEl>
                                          <p:spTgt spid="11294"/>
                                        </p:tgtEl>
                                        <p:attrNameLst>
                                          <p:attrName>style.visibility</p:attrName>
                                        </p:attrNameLst>
                                      </p:cBhvr>
                                      <p:to>
                                        <p:strVal val="visible"/>
                                      </p:to>
                                    </p:set>
                                    <p:anim calcmode="lin" valueType="num">
                                      <p:cBhvr>
                                        <p:cTn id="39" dur="500" fill="hold"/>
                                        <p:tgtEl>
                                          <p:spTgt spid="11294"/>
                                        </p:tgtEl>
                                        <p:attrNameLst>
                                          <p:attrName>ppt_x</p:attrName>
                                        </p:attrNameLst>
                                      </p:cBhvr>
                                      <p:tavLst>
                                        <p:tav tm="100000">
                                          <p:val>
                                            <p:strVal val="#ppt_x"/>
                                          </p:val>
                                        </p:tav>
                                        <p:tav>
                                          <p:val>
                                            <p:strVal val="#ppt_x"/>
                                          </p:val>
                                        </p:tav>
                                      </p:tavLst>
                                    </p:anim>
                                    <p:anim calcmode="lin" valueType="num">
                                      <p:cBhvr>
                                        <p:cTn id="40" dur="500" fill="hold"/>
                                        <p:tgtEl>
                                          <p:spTgt spid="11294"/>
                                        </p:tgtEl>
                                        <p:attrNameLst>
                                          <p:attrName>ppt_y</p:attrName>
                                        </p:attrNameLst>
                                      </p:cBhvr>
                                      <p:tavLst>
                                        <p:tav tm="100000">
                                          <p:val>
                                            <p:strVal val="1+#ppt_h/2"/>
                                          </p:val>
                                        </p:tav>
                                        <p:tav>
                                          <p:val>
                                            <p:strVal val="#ppt_y"/>
                                          </p:val>
                                        </p:tav>
                                      </p:tavLst>
                                    </p:anim>
                                  </p:childTnLst>
                                </p:cTn>
                              </p:par>
                              <p:par>
                                <p:cTn id="41" presetID="2" presetClass="entr" presetSubtype="4" fill="hold" nodeType="withEffect">
                                  <p:stCondLst>
                                    <p:cond delay="0"/>
                                  </p:stCondLst>
                                  <p:childTnLst>
                                    <p:set>
                                      <p:cBhvr additive="repl">
                                        <p:cTn id="42" dur="1" fill="hold">
                                          <p:stCondLst>
                                            <p:cond delay="0"/>
                                          </p:stCondLst>
                                        </p:cTn>
                                        <p:tgtEl>
                                          <p:spTgt spid="11295"/>
                                        </p:tgtEl>
                                        <p:attrNameLst>
                                          <p:attrName>style.visibility</p:attrName>
                                        </p:attrNameLst>
                                      </p:cBhvr>
                                      <p:to>
                                        <p:strVal val="visible"/>
                                      </p:to>
                                    </p:set>
                                    <p:anim calcmode="lin" valueType="num">
                                      <p:cBhvr>
                                        <p:cTn id="43" dur="500" fill="hold"/>
                                        <p:tgtEl>
                                          <p:spTgt spid="11295"/>
                                        </p:tgtEl>
                                        <p:attrNameLst>
                                          <p:attrName>ppt_x</p:attrName>
                                        </p:attrNameLst>
                                      </p:cBhvr>
                                      <p:tavLst>
                                        <p:tav tm="100000">
                                          <p:val>
                                            <p:strVal val="#ppt_x"/>
                                          </p:val>
                                        </p:tav>
                                        <p:tav>
                                          <p:val>
                                            <p:strVal val="#ppt_x"/>
                                          </p:val>
                                        </p:tav>
                                      </p:tavLst>
                                    </p:anim>
                                    <p:anim calcmode="lin" valueType="num">
                                      <p:cBhvr>
                                        <p:cTn id="44" dur="500" fill="hold"/>
                                        <p:tgtEl>
                                          <p:spTgt spid="11295"/>
                                        </p:tgtEl>
                                        <p:attrNameLst>
                                          <p:attrName>ppt_y</p:attrName>
                                        </p:attrNameLst>
                                      </p:cBhvr>
                                      <p:tavLst>
                                        <p:tav tm="100000">
                                          <p:val>
                                            <p:strVal val="1+#ppt_h/2"/>
                                          </p:val>
                                        </p:tav>
                                        <p:tav>
                                          <p:val>
                                            <p:strVal val="#ppt_y"/>
                                          </p:val>
                                        </p:tav>
                                      </p:tavLst>
                                    </p:anim>
                                  </p:childTnLst>
                                </p:cTn>
                              </p:par>
                              <p:par>
                                <p:cTn id="45" presetID="2" presetClass="entr" presetSubtype="4" fill="hold" grpId="0" nodeType="withEffect">
                                  <p:stCondLst>
                                    <p:cond delay="0"/>
                                  </p:stCondLst>
                                  <p:childTnLst>
                                    <p:set>
                                      <p:cBhvr additive="repl">
                                        <p:cTn id="46" dur="1" fill="hold">
                                          <p:stCondLst>
                                            <p:cond delay="0"/>
                                          </p:stCondLst>
                                        </p:cTn>
                                        <p:tgtEl>
                                          <p:spTgt spid="11296"/>
                                        </p:tgtEl>
                                        <p:attrNameLst>
                                          <p:attrName>style.visibility</p:attrName>
                                        </p:attrNameLst>
                                      </p:cBhvr>
                                      <p:to>
                                        <p:strVal val="visible"/>
                                      </p:to>
                                    </p:set>
                                    <p:anim calcmode="lin" valueType="num">
                                      <p:cBhvr>
                                        <p:cTn id="47" dur="500" fill="hold"/>
                                        <p:tgtEl>
                                          <p:spTgt spid="11296"/>
                                        </p:tgtEl>
                                        <p:attrNameLst>
                                          <p:attrName>ppt_x</p:attrName>
                                        </p:attrNameLst>
                                      </p:cBhvr>
                                      <p:tavLst>
                                        <p:tav tm="100000">
                                          <p:val>
                                            <p:strVal val="#ppt_x"/>
                                          </p:val>
                                        </p:tav>
                                        <p:tav>
                                          <p:val>
                                            <p:strVal val="#ppt_x"/>
                                          </p:val>
                                        </p:tav>
                                      </p:tavLst>
                                    </p:anim>
                                    <p:anim calcmode="lin" valueType="num">
                                      <p:cBhvr>
                                        <p:cTn id="48" dur="500" fill="hold"/>
                                        <p:tgtEl>
                                          <p:spTgt spid="11296"/>
                                        </p:tgtEl>
                                        <p:attrNameLst>
                                          <p:attrName>ppt_y</p:attrName>
                                        </p:attrNameLst>
                                      </p:cBhvr>
                                      <p:tavLst>
                                        <p:tav tm="100000">
                                          <p:val>
                                            <p:strVal val="1+#ppt_h/2"/>
                                          </p:val>
                                        </p:tav>
                                        <p:tav>
                                          <p:val>
                                            <p:strVal val="#ppt_y"/>
                                          </p:val>
                                        </p:tav>
                                      </p:tavLst>
                                    </p:anim>
                                  </p:childTnLst>
                                </p:cTn>
                              </p:par>
                              <p:par>
                                <p:cTn id="49" presetID="2" presetClass="entr" presetSubtype="4" fill="hold" nodeType="withEffect">
                                  <p:stCondLst>
                                    <p:cond delay="0"/>
                                  </p:stCondLst>
                                  <p:childTnLst>
                                    <p:set>
                                      <p:cBhvr additive="repl">
                                        <p:cTn id="50" dur="1" fill="hold">
                                          <p:stCondLst>
                                            <p:cond delay="0"/>
                                          </p:stCondLst>
                                        </p:cTn>
                                        <p:tgtEl>
                                          <p:spTgt spid="11297"/>
                                        </p:tgtEl>
                                        <p:attrNameLst>
                                          <p:attrName>style.visibility</p:attrName>
                                        </p:attrNameLst>
                                      </p:cBhvr>
                                      <p:to>
                                        <p:strVal val="visible"/>
                                      </p:to>
                                    </p:set>
                                    <p:anim calcmode="lin" valueType="num">
                                      <p:cBhvr>
                                        <p:cTn id="51" dur="500" fill="hold"/>
                                        <p:tgtEl>
                                          <p:spTgt spid="11297"/>
                                        </p:tgtEl>
                                        <p:attrNameLst>
                                          <p:attrName>ppt_x</p:attrName>
                                        </p:attrNameLst>
                                      </p:cBhvr>
                                      <p:tavLst>
                                        <p:tav tm="100000">
                                          <p:val>
                                            <p:strVal val="#ppt_x"/>
                                          </p:val>
                                        </p:tav>
                                        <p:tav>
                                          <p:val>
                                            <p:strVal val="#ppt_x"/>
                                          </p:val>
                                        </p:tav>
                                      </p:tavLst>
                                    </p:anim>
                                    <p:anim calcmode="lin" valueType="num">
                                      <p:cBhvr>
                                        <p:cTn id="52" dur="500" fill="hold"/>
                                        <p:tgtEl>
                                          <p:spTgt spid="11297"/>
                                        </p:tgtEl>
                                        <p:attrNameLst>
                                          <p:attrName>ppt_y</p:attrName>
                                        </p:attrNameLst>
                                      </p:cBhvr>
                                      <p:tavLst>
                                        <p:tav tm="100000">
                                          <p:val>
                                            <p:strVal val="1+#ppt_h/2"/>
                                          </p:val>
                                        </p:tav>
                                        <p:tav>
                                          <p:val>
                                            <p:strVal val="#ppt_y"/>
                                          </p:val>
                                        </p:tav>
                                      </p:tavLst>
                                    </p:anim>
                                  </p:childTnLst>
                                </p:cTn>
                              </p:par>
                              <p:par>
                                <p:cTn id="53" presetID="2" presetClass="entr" presetSubtype="4" fill="hold" nodeType="withEffect">
                                  <p:stCondLst>
                                    <p:cond delay="0"/>
                                  </p:stCondLst>
                                  <p:childTnLst>
                                    <p:set>
                                      <p:cBhvr additive="repl">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ppt_x</p:attrName>
                                        </p:attrNameLst>
                                      </p:cBhvr>
                                      <p:tavLst>
                                        <p:tav tm="100000">
                                          <p:val>
                                            <p:strVal val="#ppt_x"/>
                                          </p:val>
                                        </p:tav>
                                        <p:tav>
                                          <p:val>
                                            <p:strVal val="#ppt_x"/>
                                          </p:val>
                                        </p:tav>
                                      </p:tavLst>
                                    </p:anim>
                                    <p:anim calcmode="lin" valueType="num">
                                      <p:cBhvr>
                                        <p:cTn id="56" dur="500" fill="hold"/>
                                        <p:tgtEl>
                                          <p:spTgt spid="36"/>
                                        </p:tgtEl>
                                        <p:attrNameLst>
                                          <p:attrName>ppt_y</p:attrName>
                                        </p:attrNameLst>
                                      </p:cBhvr>
                                      <p:tavLst>
                                        <p:tav tm="100000">
                                          <p:val>
                                            <p:strVal val="1+#ppt_h/2"/>
                                          </p:val>
                                        </p:tav>
                                        <p:tav>
                                          <p:val>
                                            <p:strVal val="#ppt_y"/>
                                          </p:val>
                                        </p:tav>
                                      </p:tavLst>
                                    </p:anim>
                                  </p:childTnLst>
                                </p:cTn>
                              </p:par>
                              <p:par>
                                <p:cTn id="57" presetID="2" presetClass="entr" presetSubtype="4" fill="hold" nodeType="withEffect">
                                  <p:stCondLst>
                                    <p:cond delay="0"/>
                                  </p:stCondLst>
                                  <p:childTnLst>
                                    <p:set>
                                      <p:cBhvr additive="repl">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ppt_x</p:attrName>
                                        </p:attrNameLst>
                                      </p:cBhvr>
                                      <p:tavLst>
                                        <p:tav tm="100000">
                                          <p:val>
                                            <p:strVal val="#ppt_x"/>
                                          </p:val>
                                        </p:tav>
                                        <p:tav>
                                          <p:val>
                                            <p:strVal val="#ppt_x"/>
                                          </p:val>
                                        </p:tav>
                                      </p:tavLst>
                                    </p:anim>
                                    <p:anim calcmode="lin" valueType="num">
                                      <p:cBhvr>
                                        <p:cTn id="60" dur="500" fill="hold"/>
                                        <p:tgtEl>
                                          <p:spTgt spid="38"/>
                                        </p:tgtEl>
                                        <p:attrNameLst>
                                          <p:attrName>ppt_y</p:attrName>
                                        </p:attrNameLst>
                                      </p:cBhvr>
                                      <p:tavLst>
                                        <p:tav tm="100000">
                                          <p:val>
                                            <p:strVal val="1+#ppt_h/2"/>
                                          </p:val>
                                        </p:tav>
                                        <p:tav>
                                          <p:val>
                                            <p:strVal val="#ppt_y"/>
                                          </p:val>
                                        </p:tav>
                                      </p:tavLst>
                                    </p:anim>
                                  </p:childTnLst>
                                </p:cTn>
                              </p:par>
                              <p:par>
                                <p:cTn id="61" presetID="2" presetClass="entr" presetSubtype="4" fill="hold" grpId="0" nodeType="withEffect">
                                  <p:stCondLst>
                                    <p:cond delay="0"/>
                                  </p:stCondLst>
                                  <p:childTnLst>
                                    <p:set>
                                      <p:cBhvr additive="repl">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ppt_x</p:attrName>
                                        </p:attrNameLst>
                                      </p:cBhvr>
                                      <p:tavLst>
                                        <p:tav tm="100000">
                                          <p:val>
                                            <p:strVal val="#ppt_x"/>
                                          </p:val>
                                        </p:tav>
                                        <p:tav>
                                          <p:val>
                                            <p:strVal val="#ppt_x"/>
                                          </p:val>
                                        </p:tav>
                                      </p:tavLst>
                                    </p:anim>
                                    <p:anim calcmode="lin" valueType="num">
                                      <p:cBhvr>
                                        <p:cTn id="64" dur="500" fill="hold"/>
                                        <p:tgtEl>
                                          <p:spTgt spid="39"/>
                                        </p:tgtEl>
                                        <p:attrNameLst>
                                          <p:attrName>ppt_y</p:attrName>
                                        </p:attrNameLst>
                                      </p:cBhvr>
                                      <p:tavLst>
                                        <p:tav tm="100000">
                                          <p:val>
                                            <p:strVal val="1+#ppt_h/2"/>
                                          </p:val>
                                        </p:tav>
                                        <p:tav>
                                          <p:val>
                                            <p:strVal val="#ppt_y"/>
                                          </p:val>
                                        </p:tav>
                                      </p:tavLst>
                                    </p:anim>
                                  </p:childTnLst>
                                </p:cTn>
                              </p:par>
                              <p:par>
                                <p:cTn id="65" presetID="2" presetClass="entr" presetSubtype="4" fill="hold" grpId="0" nodeType="withEffect">
                                  <p:stCondLst>
                                    <p:cond delay="0"/>
                                  </p:stCondLst>
                                  <p:childTnLst>
                                    <p:set>
                                      <p:cBhvr additive="repl">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ppt_x</p:attrName>
                                        </p:attrNameLst>
                                      </p:cBhvr>
                                      <p:tavLst>
                                        <p:tav tm="100000">
                                          <p:val>
                                            <p:strVal val="#ppt_x"/>
                                          </p:val>
                                        </p:tav>
                                        <p:tav>
                                          <p:val>
                                            <p:strVal val="#ppt_x"/>
                                          </p:val>
                                        </p:tav>
                                      </p:tavLst>
                                    </p:anim>
                                    <p:anim calcmode="lin" valueType="num">
                                      <p:cBhvr>
                                        <p:cTn id="68" dur="500" fill="hold"/>
                                        <p:tgtEl>
                                          <p:spTgt spid="40"/>
                                        </p:tgtEl>
                                        <p:attrNameLst>
                                          <p:attrName>ppt_y</p:attrName>
                                        </p:attrNameLst>
                                      </p:cBhvr>
                                      <p:tavLst>
                                        <p:tav tm="100000">
                                          <p:val>
                                            <p:strVal val="1+#ppt_h/2"/>
                                          </p:val>
                                        </p:tav>
                                        <p:tav>
                                          <p:val>
                                            <p:strVal val="#ppt_y"/>
                                          </p:val>
                                        </p:tav>
                                      </p:tavLst>
                                    </p:anim>
                                  </p:childTnLst>
                                </p:cTn>
                              </p:par>
                              <p:par>
                                <p:cTn id="69" presetID="2" presetClass="entr" presetSubtype="4" fill="hold" grpId="0" nodeType="withEffect">
                                  <p:stCondLst>
                                    <p:cond delay="0"/>
                                  </p:stCondLst>
                                  <p:childTnLst>
                                    <p:set>
                                      <p:cBhvr additive="repl">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ppt_x</p:attrName>
                                        </p:attrNameLst>
                                      </p:cBhvr>
                                      <p:tavLst>
                                        <p:tav tm="100000">
                                          <p:val>
                                            <p:strVal val="#ppt_x"/>
                                          </p:val>
                                        </p:tav>
                                        <p:tav>
                                          <p:val>
                                            <p:strVal val="#ppt_x"/>
                                          </p:val>
                                        </p:tav>
                                      </p:tavLst>
                                    </p:anim>
                                    <p:anim calcmode="lin" valueType="num">
                                      <p:cBhvr>
                                        <p:cTn id="72" dur="500" fill="hold"/>
                                        <p:tgtEl>
                                          <p:spTgt spid="41"/>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4" grpId="0" animBg="1"/>
      <p:bldP spid="11276" grpId="0" animBg="1"/>
      <p:bldP spid="11296" grpId="0" animBg="1"/>
      <p:bldP spid="39" grpId="0" animBg="1"/>
      <p:bldP spid="40" grpId="0" animBg="1"/>
      <p:bldP spid="41"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2DE9-713E-EC48-8BEC-004585B0348B}"/>
              </a:ext>
            </a:extLst>
          </p:cNvPr>
          <p:cNvSpPr>
            <a:spLocks noGrp="1"/>
          </p:cNvSpPr>
          <p:nvPr>
            <p:ph type="title"/>
          </p:nvPr>
        </p:nvSpPr>
        <p:spPr>
          <a:xfrm>
            <a:off x="628650" y="0"/>
            <a:ext cx="7886700" cy="652716"/>
          </a:xfrm>
        </p:spPr>
        <p:txBody>
          <a:bodyPr/>
          <a:lstStyle/>
          <a:p>
            <a:r>
              <a:rPr lang="en-US" b="1" dirty="0" err="1"/>
              <a:t>DoDAF</a:t>
            </a:r>
            <a:r>
              <a:rPr lang="en-US" b="1" dirty="0"/>
              <a:t> Operational Viewpoint, </a:t>
            </a:r>
            <a:r>
              <a:rPr lang="en-US" b="1" dirty="0" err="1"/>
              <a:t>contd</a:t>
            </a:r>
            <a:br>
              <a:rPr lang="en-US" b="1" dirty="0"/>
            </a:br>
            <a:r>
              <a:rPr lang="en-US" sz="2000" b="1" dirty="0"/>
              <a:t>Possible Model Views</a:t>
            </a:r>
            <a:endParaRPr lang="en-US" dirty="0"/>
          </a:p>
        </p:txBody>
      </p:sp>
      <p:graphicFrame>
        <p:nvGraphicFramePr>
          <p:cNvPr id="4" name="Content Placeholder 3">
            <a:extLst>
              <a:ext uri="{FF2B5EF4-FFF2-40B4-BE49-F238E27FC236}">
                <a16:creationId xmlns:a16="http://schemas.microsoft.com/office/drawing/2014/main" id="{66FB360E-3DC7-6B48-A9A2-FB00FA3565CE}"/>
              </a:ext>
            </a:extLst>
          </p:cNvPr>
          <p:cNvGraphicFramePr>
            <a:graphicFrameLocks noGrp="1"/>
          </p:cNvGraphicFramePr>
          <p:nvPr>
            <p:ph idx="1"/>
          </p:nvPr>
        </p:nvGraphicFramePr>
        <p:xfrm>
          <a:off x="723494" y="1066800"/>
          <a:ext cx="7697011" cy="4876800"/>
        </p:xfrm>
        <a:graphic>
          <a:graphicData uri="http://schemas.openxmlformats.org/drawingml/2006/table">
            <a:tbl>
              <a:tblPr/>
              <a:tblGrid>
                <a:gridCol w="2582695">
                  <a:extLst>
                    <a:ext uri="{9D8B030D-6E8A-4147-A177-3AD203B41FA5}">
                      <a16:colId xmlns:a16="http://schemas.microsoft.com/office/drawing/2014/main" val="3453797766"/>
                    </a:ext>
                  </a:extLst>
                </a:gridCol>
                <a:gridCol w="5114316">
                  <a:extLst>
                    <a:ext uri="{9D8B030D-6E8A-4147-A177-3AD203B41FA5}">
                      <a16:colId xmlns:a16="http://schemas.microsoft.com/office/drawing/2014/main" val="820488925"/>
                    </a:ext>
                  </a:extLst>
                </a:gridCol>
              </a:tblGrid>
              <a:tr h="247062">
                <a:tc>
                  <a:txBody>
                    <a:bodyPr/>
                    <a:lstStyle/>
                    <a:p>
                      <a:r>
                        <a:rPr lang="en-US" sz="1200" b="1" dirty="0">
                          <a:solidFill>
                            <a:schemeClr val="tx1"/>
                          </a:solidFill>
                          <a:effectLst/>
                        </a:rPr>
                        <a:t>Model</a:t>
                      </a:r>
                      <a:endParaRPr lang="en-US" sz="1200" b="1" dirty="0">
                        <a:solidFill>
                          <a:schemeClr val="tx1"/>
                        </a:solidFill>
                      </a:endParaRPr>
                    </a:p>
                  </a:txBody>
                  <a:tcPr marL="25697" marR="25697" marT="12848" marB="12848" anchor="ctr">
                    <a:lnL>
                      <a:noFill/>
                    </a:lnL>
                    <a:lnR>
                      <a:noFill/>
                    </a:lnR>
                    <a:lnT>
                      <a:noFill/>
                    </a:lnT>
                    <a:lnB>
                      <a:noFill/>
                    </a:lnB>
                  </a:tcPr>
                </a:tc>
                <a:tc>
                  <a:txBody>
                    <a:bodyPr/>
                    <a:lstStyle/>
                    <a:p>
                      <a:r>
                        <a:rPr lang="en-US" sz="1200" b="1" dirty="0">
                          <a:solidFill>
                            <a:schemeClr val="tx1"/>
                          </a:solidFill>
                          <a:effectLst/>
                        </a:rPr>
                        <a:t>Description</a:t>
                      </a:r>
                      <a:endParaRPr lang="en-US" sz="1200" b="1" dirty="0">
                        <a:solidFill>
                          <a:schemeClr val="tx1"/>
                        </a:solidFill>
                      </a:endParaRPr>
                    </a:p>
                  </a:txBody>
                  <a:tcPr marL="25697" marR="25697" marT="12848" marB="12848" anchor="ctr">
                    <a:lnL>
                      <a:noFill/>
                    </a:lnL>
                    <a:lnR>
                      <a:noFill/>
                    </a:lnR>
                    <a:lnT>
                      <a:noFill/>
                    </a:lnT>
                    <a:lnB>
                      <a:noFill/>
                    </a:lnB>
                  </a:tcPr>
                </a:tc>
                <a:extLst>
                  <a:ext uri="{0D108BD9-81ED-4DB2-BD59-A6C34878D82A}">
                    <a16:rowId xmlns:a16="http://schemas.microsoft.com/office/drawing/2014/main" val="1953078158"/>
                  </a:ext>
                </a:extLst>
              </a:tr>
              <a:tr h="463685">
                <a:tc>
                  <a:txBody>
                    <a:bodyPr/>
                    <a:lstStyle/>
                    <a:p>
                      <a:r>
                        <a:rPr lang="en-US" sz="1200" dirty="0">
                          <a:highlight>
                            <a:srgbClr val="00FF00"/>
                          </a:highlight>
                          <a:hlinkClick r:id="rId2"/>
                        </a:rPr>
                        <a:t>OV-1: High-Level Operational Concept Graphic</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The high-level graphical/textual description of the operational concept.</a:t>
                      </a:r>
                    </a:p>
                  </a:txBody>
                  <a:tcPr marL="25697" marR="25697" marT="12848" marB="12848">
                    <a:lnL>
                      <a:noFill/>
                    </a:lnL>
                    <a:lnR>
                      <a:noFill/>
                    </a:lnR>
                    <a:lnT>
                      <a:noFill/>
                    </a:lnT>
                    <a:lnB>
                      <a:noFill/>
                    </a:lnB>
                  </a:tcPr>
                </a:tc>
                <a:extLst>
                  <a:ext uri="{0D108BD9-81ED-4DB2-BD59-A6C34878D82A}">
                    <a16:rowId xmlns:a16="http://schemas.microsoft.com/office/drawing/2014/main" val="1376243849"/>
                  </a:ext>
                </a:extLst>
              </a:tr>
              <a:tr h="463685">
                <a:tc>
                  <a:txBody>
                    <a:bodyPr/>
                    <a:lstStyle/>
                    <a:p>
                      <a:r>
                        <a:rPr lang="en-US" sz="1200" dirty="0">
                          <a:hlinkClick r:id="rId3"/>
                        </a:rPr>
                        <a:t>OV-2: Operational Resource Flow Description</a:t>
                      </a:r>
                      <a:endParaRPr lang="en-US" sz="1200" dirty="0"/>
                    </a:p>
                  </a:txBody>
                  <a:tcPr marL="25697" marR="25697" marT="12848" marB="12848">
                    <a:lnL>
                      <a:noFill/>
                    </a:lnL>
                    <a:lnR>
                      <a:noFill/>
                    </a:lnR>
                    <a:lnT>
                      <a:noFill/>
                    </a:lnT>
                    <a:lnB>
                      <a:noFill/>
                    </a:lnB>
                  </a:tcPr>
                </a:tc>
                <a:tc>
                  <a:txBody>
                    <a:bodyPr/>
                    <a:lstStyle/>
                    <a:p>
                      <a:r>
                        <a:rPr lang="en-US" sz="1200" dirty="0"/>
                        <a:t>A description of the Resource Flows exchanged between operational activities.</a:t>
                      </a:r>
                    </a:p>
                  </a:txBody>
                  <a:tcPr marL="25697" marR="25697" marT="12848" marB="12848">
                    <a:lnL>
                      <a:noFill/>
                    </a:lnL>
                    <a:lnR>
                      <a:noFill/>
                    </a:lnR>
                    <a:lnT>
                      <a:noFill/>
                    </a:lnT>
                    <a:lnB>
                      <a:noFill/>
                    </a:lnB>
                  </a:tcPr>
                </a:tc>
                <a:extLst>
                  <a:ext uri="{0D108BD9-81ED-4DB2-BD59-A6C34878D82A}">
                    <a16:rowId xmlns:a16="http://schemas.microsoft.com/office/drawing/2014/main" val="3327271575"/>
                  </a:ext>
                </a:extLst>
              </a:tr>
              <a:tr h="463685">
                <a:tc>
                  <a:txBody>
                    <a:bodyPr/>
                    <a:lstStyle/>
                    <a:p>
                      <a:r>
                        <a:rPr lang="en-US" sz="1200" dirty="0">
                          <a:hlinkClick r:id="rId4"/>
                        </a:rPr>
                        <a:t>OV-3: Operational Resource Flow Matrix</a:t>
                      </a:r>
                      <a:endParaRPr lang="en-US" sz="1200" dirty="0"/>
                    </a:p>
                  </a:txBody>
                  <a:tcPr marL="25697" marR="25697" marT="12848" marB="12848">
                    <a:lnL>
                      <a:noFill/>
                    </a:lnL>
                    <a:lnR>
                      <a:noFill/>
                    </a:lnR>
                    <a:lnT>
                      <a:noFill/>
                    </a:lnT>
                    <a:lnB>
                      <a:noFill/>
                    </a:lnB>
                  </a:tcPr>
                </a:tc>
                <a:tc>
                  <a:txBody>
                    <a:bodyPr/>
                    <a:lstStyle/>
                    <a:p>
                      <a:r>
                        <a:rPr lang="en-US" sz="1200" dirty="0"/>
                        <a:t>A description of the resources exchanged and the relevant attributes of the exchanges.</a:t>
                      </a:r>
                    </a:p>
                  </a:txBody>
                  <a:tcPr marL="25697" marR="25697" marT="12848" marB="12848">
                    <a:lnL>
                      <a:noFill/>
                    </a:lnL>
                    <a:lnR>
                      <a:noFill/>
                    </a:lnR>
                    <a:lnT>
                      <a:noFill/>
                    </a:lnT>
                    <a:lnB>
                      <a:noFill/>
                    </a:lnB>
                  </a:tcPr>
                </a:tc>
                <a:extLst>
                  <a:ext uri="{0D108BD9-81ED-4DB2-BD59-A6C34878D82A}">
                    <a16:rowId xmlns:a16="http://schemas.microsoft.com/office/drawing/2014/main" val="2420423432"/>
                  </a:ext>
                </a:extLst>
              </a:tr>
              <a:tr h="463685">
                <a:tc>
                  <a:txBody>
                    <a:bodyPr/>
                    <a:lstStyle/>
                    <a:p>
                      <a:r>
                        <a:rPr lang="en-US" sz="1200" dirty="0">
                          <a:hlinkClick r:id="rId5"/>
                        </a:rPr>
                        <a:t>OV-4: Organizational Relationships Chart</a:t>
                      </a:r>
                      <a:endParaRPr lang="en-US" sz="1200" dirty="0"/>
                    </a:p>
                  </a:txBody>
                  <a:tcPr marL="25697" marR="25697" marT="12848" marB="12848">
                    <a:lnL>
                      <a:noFill/>
                    </a:lnL>
                    <a:lnR>
                      <a:noFill/>
                    </a:lnR>
                    <a:lnT>
                      <a:noFill/>
                    </a:lnT>
                    <a:lnB>
                      <a:noFill/>
                    </a:lnB>
                  </a:tcPr>
                </a:tc>
                <a:tc>
                  <a:txBody>
                    <a:bodyPr/>
                    <a:lstStyle/>
                    <a:p>
                      <a:r>
                        <a:rPr lang="en-US" sz="1200" dirty="0"/>
                        <a:t>The organizational context, role or other relationships among organizations.</a:t>
                      </a:r>
                    </a:p>
                  </a:txBody>
                  <a:tcPr marL="25697" marR="25697" marT="12848" marB="12848">
                    <a:lnL>
                      <a:noFill/>
                    </a:lnL>
                    <a:lnR>
                      <a:noFill/>
                    </a:lnR>
                    <a:lnT>
                      <a:noFill/>
                    </a:lnT>
                    <a:lnB>
                      <a:noFill/>
                    </a:lnB>
                  </a:tcPr>
                </a:tc>
                <a:extLst>
                  <a:ext uri="{0D108BD9-81ED-4DB2-BD59-A6C34878D82A}">
                    <a16:rowId xmlns:a16="http://schemas.microsoft.com/office/drawing/2014/main" val="1458339457"/>
                  </a:ext>
                </a:extLst>
              </a:tr>
              <a:tr h="463685">
                <a:tc>
                  <a:txBody>
                    <a:bodyPr/>
                    <a:lstStyle/>
                    <a:p>
                      <a:r>
                        <a:rPr lang="en-US" sz="1200" dirty="0">
                          <a:hlinkClick r:id="rId6"/>
                        </a:rPr>
                        <a:t>OV-5a: Operational Activity Decomposition Tree</a:t>
                      </a:r>
                      <a:endParaRPr lang="en-US" sz="1200" dirty="0"/>
                    </a:p>
                  </a:txBody>
                  <a:tcPr marL="25697" marR="25697" marT="12848" marB="12848">
                    <a:lnL>
                      <a:noFill/>
                    </a:lnL>
                    <a:lnR>
                      <a:noFill/>
                    </a:lnR>
                    <a:lnT>
                      <a:noFill/>
                    </a:lnT>
                    <a:lnB>
                      <a:noFill/>
                    </a:lnB>
                  </a:tcPr>
                </a:tc>
                <a:tc>
                  <a:txBody>
                    <a:bodyPr/>
                    <a:lstStyle/>
                    <a:p>
                      <a:r>
                        <a:rPr lang="en-US" sz="1200" dirty="0"/>
                        <a:t>The capabilities and activities (operational activities) organized in a hierarchal structure.</a:t>
                      </a:r>
                    </a:p>
                  </a:txBody>
                  <a:tcPr marL="25697" marR="25697" marT="12848" marB="12848">
                    <a:lnL>
                      <a:noFill/>
                    </a:lnL>
                    <a:lnR>
                      <a:noFill/>
                    </a:lnR>
                    <a:lnT>
                      <a:noFill/>
                    </a:lnT>
                    <a:lnB>
                      <a:noFill/>
                    </a:lnB>
                  </a:tcPr>
                </a:tc>
                <a:extLst>
                  <a:ext uri="{0D108BD9-81ED-4DB2-BD59-A6C34878D82A}">
                    <a16:rowId xmlns:a16="http://schemas.microsoft.com/office/drawing/2014/main" val="280556004"/>
                  </a:ext>
                </a:extLst>
              </a:tr>
              <a:tr h="680308">
                <a:tc>
                  <a:txBody>
                    <a:bodyPr/>
                    <a:lstStyle/>
                    <a:p>
                      <a:r>
                        <a:rPr lang="en-US" sz="1200" dirty="0">
                          <a:highlight>
                            <a:srgbClr val="00FF00"/>
                          </a:highlight>
                          <a:hlinkClick r:id="rId6"/>
                        </a:rPr>
                        <a:t>OV-5b: Operational Activity Model</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The context of capabilities and activities (operational activities) and their relationships among activities, inputs, and outputs; Additional data can show cost, performers or other pertinent information.</a:t>
                      </a:r>
                    </a:p>
                  </a:txBody>
                  <a:tcPr marL="25697" marR="25697" marT="12848" marB="12848">
                    <a:lnL>
                      <a:noFill/>
                    </a:lnL>
                    <a:lnR>
                      <a:noFill/>
                    </a:lnR>
                    <a:lnT>
                      <a:noFill/>
                    </a:lnT>
                    <a:lnB>
                      <a:noFill/>
                    </a:lnB>
                  </a:tcPr>
                </a:tc>
                <a:extLst>
                  <a:ext uri="{0D108BD9-81ED-4DB2-BD59-A6C34878D82A}">
                    <a16:rowId xmlns:a16="http://schemas.microsoft.com/office/drawing/2014/main" val="3506201086"/>
                  </a:ext>
                </a:extLst>
              </a:tr>
              <a:tr h="463685">
                <a:tc>
                  <a:txBody>
                    <a:bodyPr/>
                    <a:lstStyle/>
                    <a:p>
                      <a:r>
                        <a:rPr lang="en-US" sz="1200">
                          <a:hlinkClick r:id="rId7"/>
                        </a:rPr>
                        <a:t>OV-6a: Operational Rules Model</a:t>
                      </a:r>
                      <a:endParaRPr lang="en-US" sz="1200"/>
                    </a:p>
                  </a:txBody>
                  <a:tcPr marL="25697" marR="25697" marT="12848" marB="12848">
                    <a:lnL>
                      <a:noFill/>
                    </a:lnL>
                    <a:lnR>
                      <a:noFill/>
                    </a:lnR>
                    <a:lnT>
                      <a:noFill/>
                    </a:lnT>
                    <a:lnB>
                      <a:noFill/>
                    </a:lnB>
                  </a:tcPr>
                </a:tc>
                <a:tc>
                  <a:txBody>
                    <a:bodyPr/>
                    <a:lstStyle/>
                    <a:p>
                      <a:r>
                        <a:rPr lang="en-US" sz="1200" dirty="0"/>
                        <a:t>One of three models used to describe activity (operational activity). It identifies business rules that constrain operations.</a:t>
                      </a:r>
                    </a:p>
                  </a:txBody>
                  <a:tcPr marL="25697" marR="25697" marT="12848" marB="12848">
                    <a:lnL>
                      <a:noFill/>
                    </a:lnL>
                    <a:lnR>
                      <a:noFill/>
                    </a:lnR>
                    <a:lnT>
                      <a:noFill/>
                    </a:lnT>
                    <a:lnB>
                      <a:noFill/>
                    </a:lnB>
                  </a:tcPr>
                </a:tc>
                <a:extLst>
                  <a:ext uri="{0D108BD9-81ED-4DB2-BD59-A6C34878D82A}">
                    <a16:rowId xmlns:a16="http://schemas.microsoft.com/office/drawing/2014/main" val="2489290589"/>
                  </a:ext>
                </a:extLst>
              </a:tr>
              <a:tr h="680308">
                <a:tc>
                  <a:txBody>
                    <a:bodyPr/>
                    <a:lstStyle/>
                    <a:p>
                      <a:r>
                        <a:rPr lang="en-US" sz="1200" dirty="0">
                          <a:highlight>
                            <a:srgbClr val="00FF00"/>
                          </a:highlight>
                          <a:hlinkClick r:id="rId8"/>
                        </a:rPr>
                        <a:t>OV-6b: State Transition Description</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One of three models used to describe operational activity (activity). It identifies business process (activity) responses to events (usually, very short activities). </a:t>
                      </a:r>
                    </a:p>
                  </a:txBody>
                  <a:tcPr marL="25697" marR="25697" marT="12848" marB="12848">
                    <a:lnL>
                      <a:noFill/>
                    </a:lnL>
                    <a:lnR>
                      <a:noFill/>
                    </a:lnR>
                    <a:lnT>
                      <a:noFill/>
                    </a:lnT>
                    <a:lnB>
                      <a:noFill/>
                    </a:lnB>
                  </a:tcPr>
                </a:tc>
                <a:extLst>
                  <a:ext uri="{0D108BD9-81ED-4DB2-BD59-A6C34878D82A}">
                    <a16:rowId xmlns:a16="http://schemas.microsoft.com/office/drawing/2014/main" val="3069251135"/>
                  </a:ext>
                </a:extLst>
              </a:tr>
              <a:tr h="487012">
                <a:tc>
                  <a:txBody>
                    <a:bodyPr/>
                    <a:lstStyle/>
                    <a:p>
                      <a:r>
                        <a:rPr lang="en-US" sz="1200" dirty="0">
                          <a:hlinkClick r:id="rId9"/>
                        </a:rPr>
                        <a:t>OV-6c: Event-Trace Description</a:t>
                      </a:r>
                      <a:endParaRPr lang="en-US" sz="1200" dirty="0"/>
                    </a:p>
                  </a:txBody>
                  <a:tcPr marL="25697" marR="25697" marT="12848" marB="12848">
                    <a:lnL>
                      <a:noFill/>
                    </a:lnL>
                    <a:lnR>
                      <a:noFill/>
                    </a:lnR>
                    <a:lnT>
                      <a:noFill/>
                    </a:lnT>
                    <a:lnB>
                      <a:noFill/>
                    </a:lnB>
                  </a:tcPr>
                </a:tc>
                <a:tc>
                  <a:txBody>
                    <a:bodyPr/>
                    <a:lstStyle/>
                    <a:p>
                      <a:r>
                        <a:rPr lang="en-US" sz="1200" dirty="0"/>
                        <a:t>One of three models used to describe activity (operational activity). It traces actions in a scenario or sequence of events.</a:t>
                      </a:r>
                    </a:p>
                  </a:txBody>
                  <a:tcPr marL="25697" marR="25697" marT="12848" marB="12848">
                    <a:lnL>
                      <a:noFill/>
                    </a:lnL>
                    <a:lnR>
                      <a:noFill/>
                    </a:lnR>
                    <a:lnT>
                      <a:noFill/>
                    </a:lnT>
                    <a:lnB>
                      <a:noFill/>
                    </a:lnB>
                  </a:tcPr>
                </a:tc>
                <a:extLst>
                  <a:ext uri="{0D108BD9-81ED-4DB2-BD59-A6C34878D82A}">
                    <a16:rowId xmlns:a16="http://schemas.microsoft.com/office/drawing/2014/main" val="3369965453"/>
                  </a:ext>
                </a:extLst>
              </a:tr>
            </a:tbl>
          </a:graphicData>
        </a:graphic>
      </p:graphicFrame>
      <p:sp>
        <p:nvSpPr>
          <p:cNvPr id="5" name="Rectangle 1">
            <a:extLst>
              <a:ext uri="{FF2B5EF4-FFF2-40B4-BE49-F238E27FC236}">
                <a16:creationId xmlns:a16="http://schemas.microsoft.com/office/drawing/2014/main" id="{D95916D8-E0AC-2145-8559-C9CD0DF1D7B7}"/>
              </a:ext>
            </a:extLst>
          </p:cNvPr>
          <p:cNvSpPr>
            <a:spLocks noChangeArrowheads="1"/>
          </p:cNvSpPr>
          <p:nvPr/>
        </p:nvSpPr>
        <p:spPr bwMode="auto">
          <a:xfrm>
            <a:off x="-17817272" y="855576"/>
            <a:ext cx="4661976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800" b="0">
                <a:latin typeface="Arial" panose="020B0604020202020204" pitchFamily="34" charset="0"/>
              </a:rPr>
              <a:t>Operational Model Descriptions</a:t>
            </a:r>
          </a:p>
        </p:txBody>
      </p:sp>
      <p:sp>
        <p:nvSpPr>
          <p:cNvPr id="3" name="Date Placeholder 2">
            <a:extLst>
              <a:ext uri="{FF2B5EF4-FFF2-40B4-BE49-F238E27FC236}">
                <a16:creationId xmlns:a16="http://schemas.microsoft.com/office/drawing/2014/main" id="{464E340B-B250-B24D-AFF9-635C32359D32}"/>
              </a:ext>
            </a:extLst>
          </p:cNvPr>
          <p:cNvSpPr>
            <a:spLocks noGrp="1"/>
          </p:cNvSpPr>
          <p:nvPr>
            <p:ph type="dt" sz="half" idx="10"/>
          </p:nvPr>
        </p:nvSpPr>
        <p:spPr/>
        <p:txBody>
          <a:bodyPr/>
          <a:lstStyle/>
          <a:p>
            <a:r>
              <a:rPr lang="en-US"/>
              <a:t>20 Mar 2023</a:t>
            </a:r>
          </a:p>
        </p:txBody>
      </p:sp>
    </p:spTree>
    <p:extLst>
      <p:ext uri="{BB962C8B-B14F-4D97-AF65-F5344CB8AC3E}">
        <p14:creationId xmlns:p14="http://schemas.microsoft.com/office/powerpoint/2010/main" val="28179426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37326"/>
            <a:ext cx="8229600" cy="11430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a:lstStyle>
            <a:defPPr>
              <a:defRPr lang="en-US"/>
            </a:defPPr>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background – from the </a:t>
            </a:r>
          </a:p>
          <a:p>
            <a:r>
              <a:rPr lang="en-US" dirty="0"/>
              <a:t>IEEE-1471-2000</a:t>
            </a:r>
            <a:br>
              <a:rPr lang="en-US" dirty="0"/>
            </a:br>
            <a:r>
              <a:rPr lang="en-US" dirty="0"/>
              <a:t>conceptual framework…</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90650"/>
            <a:ext cx="6132513" cy="485775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nvGrpSpPr>
          <p:cNvPr id="13315" name="Group 3"/>
          <p:cNvGrpSpPr>
            <a:grpSpLocks/>
          </p:cNvGrpSpPr>
          <p:nvPr/>
        </p:nvGrpSpPr>
        <p:grpSpPr bwMode="auto">
          <a:xfrm>
            <a:off x="2895600" y="1676400"/>
            <a:ext cx="6062663" cy="4646613"/>
            <a:chOff x="1824" y="1056"/>
            <a:chExt cx="3819" cy="2927"/>
          </a:xfrm>
        </p:grpSpPr>
        <p:sp>
          <p:nvSpPr>
            <p:cNvPr id="8196" name="Oval 4"/>
            <p:cNvSpPr>
              <a:spLocks noChangeArrowheads="1"/>
            </p:cNvSpPr>
            <p:nvPr/>
          </p:nvSpPr>
          <p:spPr bwMode="auto">
            <a:xfrm>
              <a:off x="2016" y="1344"/>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7" name="Oval 5"/>
            <p:cNvSpPr>
              <a:spLocks noChangeArrowheads="1"/>
            </p:cNvSpPr>
            <p:nvPr/>
          </p:nvSpPr>
          <p:spPr bwMode="auto">
            <a:xfrm>
              <a:off x="3120" y="1344"/>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8" name="Oval 6"/>
            <p:cNvSpPr>
              <a:spLocks noChangeArrowheads="1"/>
            </p:cNvSpPr>
            <p:nvPr/>
          </p:nvSpPr>
          <p:spPr bwMode="auto">
            <a:xfrm>
              <a:off x="3120" y="2016"/>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9" name="Oval 7"/>
            <p:cNvSpPr>
              <a:spLocks noChangeArrowheads="1"/>
            </p:cNvSpPr>
            <p:nvPr/>
          </p:nvSpPr>
          <p:spPr bwMode="auto">
            <a:xfrm>
              <a:off x="1824" y="2880"/>
              <a:ext cx="1967"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0" name="Oval 8"/>
            <p:cNvSpPr>
              <a:spLocks noChangeArrowheads="1"/>
            </p:cNvSpPr>
            <p:nvPr/>
          </p:nvSpPr>
          <p:spPr bwMode="auto">
            <a:xfrm>
              <a:off x="3456" y="3456"/>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1" name="AutoShape 9"/>
            <p:cNvSpPr>
              <a:spLocks noChangeArrowheads="1"/>
            </p:cNvSpPr>
            <p:nvPr/>
          </p:nvSpPr>
          <p:spPr bwMode="auto">
            <a:xfrm>
              <a:off x="4128" y="1056"/>
              <a:ext cx="1515" cy="838"/>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We formalize and adapt this generic conceptual</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framework into one for</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dirty="0">
                  <a:solidFill>
                    <a:srgbClr val="000000"/>
                  </a:solidFill>
                  <a:latin typeface="Century Gothic" charset="0"/>
                </a:rPr>
                <a:t>s</a:t>
              </a:r>
              <a:r>
                <a:rPr lang="en-US" sz="1400" b="1" dirty="0">
                  <a:solidFill>
                    <a:srgbClr val="000000"/>
                  </a:solidFill>
                  <a:latin typeface="Century Gothic" charset="0"/>
                </a:rPr>
                <a:t>uitable for space data system design</a:t>
              </a:r>
            </a:p>
          </p:txBody>
        </p:sp>
      </p:grpSp>
      <p:sp>
        <p:nvSpPr>
          <p:cNvPr id="2" name="Date Placeholder 1">
            <a:extLst>
              <a:ext uri="{FF2B5EF4-FFF2-40B4-BE49-F238E27FC236}">
                <a16:creationId xmlns:a16="http://schemas.microsoft.com/office/drawing/2014/main" id="{49447162-0B84-0044-B0C6-70BC0773CACA}"/>
              </a:ext>
            </a:extLst>
          </p:cNvPr>
          <p:cNvSpPr>
            <a:spLocks noGrp="1"/>
          </p:cNvSpPr>
          <p:nvPr>
            <p:ph type="dt" sz="half" idx="2"/>
          </p:nvPr>
        </p:nvSpPr>
        <p:spPr>
          <a:xfrm>
            <a:off x="-2949" y="6589712"/>
            <a:ext cx="1731963" cy="268288"/>
          </a:xfrm>
        </p:spPr>
        <p:txBody>
          <a:bodyPr/>
          <a:lstStyle/>
          <a:p>
            <a:r>
              <a:rPr lang="en-US"/>
              <a:t>20 Mar 2023</a:t>
            </a:r>
            <a:endParaRPr lang="en-US" dirty="0"/>
          </a:p>
        </p:txBody>
      </p:sp>
    </p:spTree>
    <p:extLst>
      <p:ext uri="{BB962C8B-B14F-4D97-AF65-F5344CB8AC3E}">
        <p14:creationId xmlns:p14="http://schemas.microsoft.com/office/powerpoint/2010/main" val="23563275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SAWG Observations on Terminology</a:t>
            </a:r>
          </a:p>
        </p:txBody>
      </p:sp>
      <p:sp>
        <p:nvSpPr>
          <p:cNvPr id="3" name="Content Placeholder 2"/>
          <p:cNvSpPr>
            <a:spLocks noGrp="1"/>
          </p:cNvSpPr>
          <p:nvPr>
            <p:ph idx="1"/>
          </p:nvPr>
        </p:nvSpPr>
        <p:spPr>
          <a:xfrm>
            <a:off x="457200" y="884237"/>
            <a:ext cx="8229600" cy="5059363"/>
          </a:xfrm>
        </p:spPr>
        <p:txBody>
          <a:bodyPr/>
          <a:lstStyle/>
          <a:p>
            <a:r>
              <a:rPr lang="en-US" sz="2000" dirty="0"/>
              <a:t>Some of the terms used in CCSDS documents are not even in the CCSDS Glossary</a:t>
            </a:r>
          </a:p>
          <a:p>
            <a:r>
              <a:rPr lang="en-US" sz="2000" dirty="0"/>
              <a:t>We only have accurate information models and schema for a small sub-set of the terms in use</a:t>
            </a:r>
          </a:p>
          <a:p>
            <a:r>
              <a:rPr lang="en-US" sz="2000" dirty="0"/>
              <a:t>Some terminology is defined in multiple different standards, and this is where issues arise</a:t>
            </a:r>
          </a:p>
          <a:p>
            <a:endParaRPr lang="en-US" sz="2000" dirty="0"/>
          </a:p>
          <a:p>
            <a:r>
              <a:rPr lang="en-US" sz="2000" dirty="0"/>
              <a:t>Lack of consistent terminology makes automation and cross use of terms much more difficult</a:t>
            </a:r>
          </a:p>
          <a:p>
            <a:r>
              <a:rPr lang="en-US" sz="2000" dirty="0"/>
              <a:t>Some terminology is in isolated domains and not an issue</a:t>
            </a:r>
          </a:p>
          <a:p>
            <a:endParaRPr lang="en-US" sz="2000" dirty="0"/>
          </a:p>
          <a:p>
            <a:r>
              <a:rPr lang="en-US" sz="2000" dirty="0"/>
              <a:t>Multiple inconsistencies in use of terminology</a:t>
            </a:r>
          </a:p>
          <a:p>
            <a:pPr lvl="1"/>
            <a:r>
              <a:rPr lang="en-US" sz="1800" dirty="0"/>
              <a:t>Collisions of usage (same word, two different meanings)</a:t>
            </a:r>
          </a:p>
          <a:p>
            <a:pPr lvl="1"/>
            <a:r>
              <a:rPr lang="en-US" sz="1800" dirty="0"/>
              <a:t>Specializations (same word, on analysis one derived from another)</a:t>
            </a:r>
          </a:p>
          <a:p>
            <a:pPr lvl="1"/>
            <a:r>
              <a:rPr lang="en-US" sz="1800" dirty="0"/>
              <a:t>Multiple terms used for the same things </a:t>
            </a:r>
          </a:p>
          <a:p>
            <a:pPr lvl="1"/>
            <a:r>
              <a:rPr lang="en-US" sz="1800" dirty="0"/>
              <a:t>Internal inconsistencies in usage or definitions</a:t>
            </a:r>
          </a:p>
          <a:p>
            <a:pPr lvl="1"/>
            <a:r>
              <a:rPr lang="en-US" sz="1800" dirty="0"/>
              <a:t>Inconsistent use of representations (lack of class diagrams)</a:t>
            </a:r>
          </a:p>
          <a:p>
            <a:pPr lvl="1"/>
            <a:r>
              <a:rPr lang="en-US" sz="1800" dirty="0"/>
              <a:t>Inconsistent references to external standards (ISO BRM and other)</a:t>
            </a:r>
          </a:p>
          <a:p>
            <a:r>
              <a:rPr lang="en-US" sz="2000" dirty="0"/>
              <a:t>Some differences appear to be easy to resolve (reference the document/namespace), others will require more work</a:t>
            </a:r>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p:txBody>
      </p:sp>
      <p:sp>
        <p:nvSpPr>
          <p:cNvPr id="4" name="Date Placeholder 3"/>
          <p:cNvSpPr>
            <a:spLocks noGrp="1"/>
          </p:cNvSpPr>
          <p:nvPr>
            <p:ph type="dt" sz="half" idx="10"/>
          </p:nvPr>
        </p:nvSpPr>
        <p:spPr/>
        <p:txBody>
          <a:bodyPr/>
          <a:lstStyle/>
          <a:p>
            <a:r>
              <a:rPr lang="en-US"/>
              <a:t>20 Mar 2023</a:t>
            </a:r>
            <a:endParaRPr lang="en-US" dirty="0"/>
          </a:p>
        </p:txBody>
      </p:sp>
    </p:spTree>
    <p:extLst>
      <p:ext uri="{BB962C8B-B14F-4D97-AF65-F5344CB8AC3E}">
        <p14:creationId xmlns:p14="http://schemas.microsoft.com/office/powerpoint/2010/main" val="78618796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F5F06-FEAB-8C41-80BF-2FC9F7245031}"/>
              </a:ext>
            </a:extLst>
          </p:cNvPr>
          <p:cNvSpPr>
            <a:spLocks noGrp="1"/>
          </p:cNvSpPr>
          <p:nvPr>
            <p:ph type="title"/>
          </p:nvPr>
        </p:nvSpPr>
        <p:spPr/>
        <p:txBody>
          <a:bodyPr/>
          <a:lstStyle/>
          <a:p>
            <a:r>
              <a:rPr lang="en-US" b="1" dirty="0" err="1"/>
              <a:t>DoDAF</a:t>
            </a:r>
            <a:r>
              <a:rPr lang="en-US" b="1" dirty="0"/>
              <a:t> Services Viewpoint</a:t>
            </a:r>
            <a:br>
              <a:rPr lang="en-US" b="1" dirty="0"/>
            </a:br>
            <a:endParaRPr lang="en-US" dirty="0"/>
          </a:p>
        </p:txBody>
      </p:sp>
      <p:sp>
        <p:nvSpPr>
          <p:cNvPr id="3" name="Content Placeholder 2">
            <a:extLst>
              <a:ext uri="{FF2B5EF4-FFF2-40B4-BE49-F238E27FC236}">
                <a16:creationId xmlns:a16="http://schemas.microsoft.com/office/drawing/2014/main" id="{941425D3-CE23-494F-A357-B2301271088C}"/>
              </a:ext>
            </a:extLst>
          </p:cNvPr>
          <p:cNvSpPr>
            <a:spLocks noGrp="1"/>
          </p:cNvSpPr>
          <p:nvPr>
            <p:ph idx="1"/>
          </p:nvPr>
        </p:nvSpPr>
        <p:spPr/>
        <p:txBody>
          <a:bodyPr>
            <a:normAutofit fontScale="70000" lnSpcReduction="20000"/>
          </a:bodyPr>
          <a:lstStyle/>
          <a:p>
            <a:pPr>
              <a:lnSpc>
                <a:spcPct val="100000"/>
              </a:lnSpc>
            </a:pPr>
            <a:r>
              <a:rPr lang="en-US" dirty="0"/>
              <a:t>The </a:t>
            </a:r>
            <a:r>
              <a:rPr lang="en-US" dirty="0" err="1"/>
              <a:t>DoDAF</a:t>
            </a:r>
            <a:r>
              <a:rPr lang="en-US" dirty="0"/>
              <a:t>-described Models within the Services Viewpoint describes services and their interconnections providing or supporting, DoD functions. DoD functions include both mission and business functions. The Service Models associate service resources to the operational and capability requirements. These resources support the operational activities and facilitate the exchange of information. </a:t>
            </a:r>
          </a:p>
          <a:p>
            <a:pPr>
              <a:lnSpc>
                <a:spcPct val="100000"/>
              </a:lnSpc>
            </a:pPr>
            <a:r>
              <a:rPr lang="en-US" dirty="0"/>
              <a:t>The relationship between architectural data elements across the Services Viewpoint to the Operational Viewpoint and Capability Viewpoint can be exemplified as services are procured and fielded to support the operations and capabilities of organizations. The structural and behavioral models in the OVs and </a:t>
            </a:r>
            <a:r>
              <a:rPr lang="en-US" dirty="0" err="1"/>
              <a:t>SvcVs</a:t>
            </a:r>
            <a:r>
              <a:rPr lang="en-US" dirty="0"/>
              <a:t> allow architects and stakeholders to quickly ascertain which functions are carried out by humans and which by Services for each alternative specification and so carry out trade analysis based on risk, cost, reliability, etc.</a:t>
            </a:r>
          </a:p>
          <a:p>
            <a:pPr>
              <a:lnSpc>
                <a:spcPct val="100000"/>
              </a:lnSpc>
            </a:pPr>
            <a:r>
              <a:rPr lang="en-US" dirty="0"/>
              <a:t>Services are not limited to internal system functions and can include Human Computer Interface (HCI) and Graphical User Interface (GUI) functions or functions that consume or produce service data to or from service functions. The external service data providers and consumers can be used to represent the human that interacts with the service.</a:t>
            </a:r>
          </a:p>
          <a:p>
            <a:pPr>
              <a:lnSpc>
                <a:spcPct val="100000"/>
              </a:lnSpc>
            </a:pPr>
            <a:endParaRPr lang="en-US" dirty="0"/>
          </a:p>
        </p:txBody>
      </p:sp>
      <p:sp>
        <p:nvSpPr>
          <p:cNvPr id="4" name="Date Placeholder 3">
            <a:extLst>
              <a:ext uri="{FF2B5EF4-FFF2-40B4-BE49-F238E27FC236}">
                <a16:creationId xmlns:a16="http://schemas.microsoft.com/office/drawing/2014/main" id="{5A62A96C-2157-F241-8CF9-16079FA23B62}"/>
              </a:ext>
            </a:extLst>
          </p:cNvPr>
          <p:cNvSpPr>
            <a:spLocks noGrp="1"/>
          </p:cNvSpPr>
          <p:nvPr>
            <p:ph type="dt" sz="half" idx="10"/>
          </p:nvPr>
        </p:nvSpPr>
        <p:spPr/>
        <p:txBody>
          <a:bodyPr/>
          <a:lstStyle/>
          <a:p>
            <a:r>
              <a:rPr lang="en-US"/>
              <a:t>20 Mar 2023</a:t>
            </a:r>
          </a:p>
        </p:txBody>
      </p:sp>
    </p:spTree>
    <p:extLst>
      <p:ext uri="{BB962C8B-B14F-4D97-AF65-F5344CB8AC3E}">
        <p14:creationId xmlns:p14="http://schemas.microsoft.com/office/powerpoint/2010/main" val="325271812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1776-0383-2346-9B91-E988B5AF175E}"/>
              </a:ext>
            </a:extLst>
          </p:cNvPr>
          <p:cNvSpPr>
            <a:spLocks noGrp="1"/>
          </p:cNvSpPr>
          <p:nvPr>
            <p:ph type="title"/>
          </p:nvPr>
        </p:nvSpPr>
        <p:spPr>
          <a:xfrm>
            <a:off x="533400" y="0"/>
            <a:ext cx="7886700" cy="994172"/>
          </a:xfrm>
        </p:spPr>
        <p:txBody>
          <a:bodyPr/>
          <a:lstStyle/>
          <a:p>
            <a:r>
              <a:rPr lang="en-US" b="1" dirty="0" err="1"/>
              <a:t>DoDAF</a:t>
            </a:r>
            <a:r>
              <a:rPr lang="en-US" b="1" dirty="0"/>
              <a:t> Services Viewpoint, </a:t>
            </a:r>
            <a:r>
              <a:rPr lang="en-US" b="1" dirty="0" err="1"/>
              <a:t>cont</a:t>
            </a:r>
            <a:br>
              <a:rPr lang="en-US" b="1" dirty="0"/>
            </a:br>
            <a:r>
              <a:rPr lang="en-US" dirty="0"/>
              <a:t>Possible Model Views</a:t>
            </a:r>
          </a:p>
        </p:txBody>
      </p:sp>
      <p:graphicFrame>
        <p:nvGraphicFramePr>
          <p:cNvPr id="4" name="Content Placeholder 3">
            <a:extLst>
              <a:ext uri="{FF2B5EF4-FFF2-40B4-BE49-F238E27FC236}">
                <a16:creationId xmlns:a16="http://schemas.microsoft.com/office/drawing/2014/main" id="{6F52743F-46F0-D54D-9C7F-61959DB0A5E8}"/>
              </a:ext>
            </a:extLst>
          </p:cNvPr>
          <p:cNvGraphicFramePr>
            <a:graphicFrameLocks noGrp="1"/>
          </p:cNvGraphicFramePr>
          <p:nvPr>
            <p:ph idx="1"/>
          </p:nvPr>
        </p:nvGraphicFramePr>
        <p:xfrm>
          <a:off x="628651" y="762001"/>
          <a:ext cx="7886699" cy="5562603"/>
        </p:xfrm>
        <a:graphic>
          <a:graphicData uri="http://schemas.openxmlformats.org/drawingml/2006/table">
            <a:tbl>
              <a:tblPr/>
              <a:tblGrid>
                <a:gridCol w="2486633">
                  <a:extLst>
                    <a:ext uri="{9D8B030D-6E8A-4147-A177-3AD203B41FA5}">
                      <a16:colId xmlns:a16="http://schemas.microsoft.com/office/drawing/2014/main" val="3273469595"/>
                    </a:ext>
                  </a:extLst>
                </a:gridCol>
                <a:gridCol w="5400066">
                  <a:extLst>
                    <a:ext uri="{9D8B030D-6E8A-4147-A177-3AD203B41FA5}">
                      <a16:colId xmlns:a16="http://schemas.microsoft.com/office/drawing/2014/main" val="1166300138"/>
                    </a:ext>
                  </a:extLst>
                </a:gridCol>
              </a:tblGrid>
              <a:tr h="201038">
                <a:tc>
                  <a:txBody>
                    <a:bodyPr/>
                    <a:lstStyle/>
                    <a:p>
                      <a:r>
                        <a:rPr lang="en-US" sz="1100" b="1" dirty="0">
                          <a:solidFill>
                            <a:schemeClr val="tx1"/>
                          </a:solidFill>
                          <a:effectLst/>
                        </a:rPr>
                        <a:t>Model</a:t>
                      </a:r>
                      <a:endParaRPr lang="en-US" sz="1100" b="1" dirty="0">
                        <a:solidFill>
                          <a:schemeClr val="tx1"/>
                        </a:solidFill>
                      </a:endParaRPr>
                    </a:p>
                  </a:txBody>
                  <a:tcPr marL="16318" marR="16318" marT="8159" marB="8159" anchor="ctr">
                    <a:lnL>
                      <a:noFill/>
                    </a:lnL>
                    <a:lnR>
                      <a:noFill/>
                    </a:lnR>
                    <a:lnT>
                      <a:noFill/>
                    </a:lnT>
                    <a:lnB>
                      <a:noFill/>
                    </a:lnB>
                  </a:tcPr>
                </a:tc>
                <a:tc>
                  <a:txBody>
                    <a:bodyPr/>
                    <a:lstStyle/>
                    <a:p>
                      <a:r>
                        <a:rPr lang="en-US" sz="1100" b="1" dirty="0">
                          <a:solidFill>
                            <a:schemeClr val="tx1"/>
                          </a:solidFill>
                          <a:effectLst/>
                        </a:rPr>
                        <a:t>Description</a:t>
                      </a:r>
                      <a:endParaRPr lang="en-US" sz="1100" b="1" dirty="0">
                        <a:solidFill>
                          <a:schemeClr val="tx1"/>
                        </a:solidFill>
                      </a:endParaRPr>
                    </a:p>
                  </a:txBody>
                  <a:tcPr marL="16318" marR="16318" marT="8159" marB="8159" anchor="ctr">
                    <a:lnL>
                      <a:noFill/>
                    </a:lnL>
                    <a:lnR>
                      <a:noFill/>
                    </a:lnR>
                    <a:lnT>
                      <a:noFill/>
                    </a:lnT>
                    <a:lnB>
                      <a:noFill/>
                    </a:lnB>
                  </a:tcPr>
                </a:tc>
                <a:extLst>
                  <a:ext uri="{0D108BD9-81ED-4DB2-BD59-A6C34878D82A}">
                    <a16:rowId xmlns:a16="http://schemas.microsoft.com/office/drawing/2014/main" val="1644270110"/>
                  </a:ext>
                </a:extLst>
              </a:tr>
              <a:tr h="201038">
                <a:tc>
                  <a:txBody>
                    <a:bodyPr/>
                    <a:lstStyle/>
                    <a:p>
                      <a:r>
                        <a:rPr lang="en-US" sz="1100" dirty="0">
                          <a:hlinkClick r:id="rId2"/>
                        </a:rPr>
                        <a:t>SvcV-1 Services Context Description</a:t>
                      </a:r>
                      <a:endParaRPr lang="en-US" sz="1100" dirty="0"/>
                    </a:p>
                  </a:txBody>
                  <a:tcPr marL="16318" marR="16318" marT="8159" marB="8159">
                    <a:lnL>
                      <a:noFill/>
                    </a:lnL>
                    <a:lnR>
                      <a:noFill/>
                    </a:lnR>
                    <a:lnT>
                      <a:noFill/>
                    </a:lnT>
                    <a:lnB>
                      <a:noFill/>
                    </a:lnB>
                  </a:tcPr>
                </a:tc>
                <a:tc>
                  <a:txBody>
                    <a:bodyPr/>
                    <a:lstStyle/>
                    <a:p>
                      <a:r>
                        <a:rPr lang="en-US" sz="1100" dirty="0"/>
                        <a:t>The identification of services, service items, and their interconnections.</a:t>
                      </a:r>
                    </a:p>
                  </a:txBody>
                  <a:tcPr marL="16318" marR="16318" marT="8159" marB="8159">
                    <a:lnL>
                      <a:noFill/>
                    </a:lnL>
                    <a:lnR>
                      <a:noFill/>
                    </a:lnR>
                    <a:lnT>
                      <a:noFill/>
                    </a:lnT>
                    <a:lnB>
                      <a:noFill/>
                    </a:lnB>
                  </a:tcPr>
                </a:tc>
                <a:extLst>
                  <a:ext uri="{0D108BD9-81ED-4DB2-BD59-A6C34878D82A}">
                    <a16:rowId xmlns:a16="http://schemas.microsoft.com/office/drawing/2014/main" val="2646374962"/>
                  </a:ext>
                </a:extLst>
              </a:tr>
              <a:tr h="384243">
                <a:tc>
                  <a:txBody>
                    <a:bodyPr/>
                    <a:lstStyle/>
                    <a:p>
                      <a:r>
                        <a:rPr lang="en-US" sz="1100" dirty="0">
                          <a:highlight>
                            <a:srgbClr val="00FF00"/>
                          </a:highlight>
                          <a:hlinkClick r:id="rId3"/>
                        </a:rPr>
                        <a:t>SvcV-2 Services Resource Flow Description</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A description of Resource Flows exchanged between services.</a:t>
                      </a:r>
                    </a:p>
                  </a:txBody>
                  <a:tcPr marL="16318" marR="16318" marT="8159" marB="8159">
                    <a:lnL>
                      <a:noFill/>
                    </a:lnL>
                    <a:lnR>
                      <a:noFill/>
                    </a:lnR>
                    <a:lnT>
                      <a:noFill/>
                    </a:lnT>
                    <a:lnB>
                      <a:noFill/>
                    </a:lnB>
                  </a:tcPr>
                </a:tc>
                <a:extLst>
                  <a:ext uri="{0D108BD9-81ED-4DB2-BD59-A6C34878D82A}">
                    <a16:rowId xmlns:a16="http://schemas.microsoft.com/office/drawing/2014/main" val="3297519672"/>
                  </a:ext>
                </a:extLst>
              </a:tr>
              <a:tr h="384243">
                <a:tc>
                  <a:txBody>
                    <a:bodyPr/>
                    <a:lstStyle/>
                    <a:p>
                      <a:r>
                        <a:rPr lang="en-US" sz="1100" dirty="0">
                          <a:hlinkClick r:id="rId4"/>
                        </a:rPr>
                        <a:t>SvcV-3a Systems-Services Matrix</a:t>
                      </a:r>
                      <a:endParaRPr lang="en-US" sz="1100" dirty="0"/>
                    </a:p>
                  </a:txBody>
                  <a:tcPr marL="16318" marR="16318" marT="8159" marB="8159">
                    <a:lnL>
                      <a:noFill/>
                    </a:lnL>
                    <a:lnR>
                      <a:noFill/>
                    </a:lnR>
                    <a:lnT>
                      <a:noFill/>
                    </a:lnT>
                    <a:lnB>
                      <a:noFill/>
                    </a:lnB>
                  </a:tcPr>
                </a:tc>
                <a:tc>
                  <a:txBody>
                    <a:bodyPr/>
                    <a:lstStyle/>
                    <a:p>
                      <a:r>
                        <a:rPr lang="en-US" sz="1100"/>
                        <a:t>The relationships among or between systems and services in a given Architectural Description.</a:t>
                      </a:r>
                    </a:p>
                  </a:txBody>
                  <a:tcPr marL="16318" marR="16318" marT="8159" marB="8159">
                    <a:lnL>
                      <a:noFill/>
                    </a:lnL>
                    <a:lnR>
                      <a:noFill/>
                    </a:lnR>
                    <a:lnT>
                      <a:noFill/>
                    </a:lnT>
                    <a:lnB>
                      <a:noFill/>
                    </a:lnB>
                  </a:tcPr>
                </a:tc>
                <a:extLst>
                  <a:ext uri="{0D108BD9-81ED-4DB2-BD59-A6C34878D82A}">
                    <a16:rowId xmlns:a16="http://schemas.microsoft.com/office/drawing/2014/main" val="2344256875"/>
                  </a:ext>
                </a:extLst>
              </a:tr>
              <a:tr h="567447">
                <a:tc>
                  <a:txBody>
                    <a:bodyPr/>
                    <a:lstStyle/>
                    <a:p>
                      <a:r>
                        <a:rPr lang="en-US" sz="1100">
                          <a:hlinkClick r:id="rId5"/>
                        </a:rPr>
                        <a:t>SvcV-3b Services-Services Matrix</a:t>
                      </a:r>
                      <a:endParaRPr lang="en-US" sz="1100"/>
                    </a:p>
                  </a:txBody>
                  <a:tcPr marL="16318" marR="16318" marT="8159" marB="8159">
                    <a:lnL>
                      <a:noFill/>
                    </a:lnL>
                    <a:lnR>
                      <a:noFill/>
                    </a:lnR>
                    <a:lnT>
                      <a:noFill/>
                    </a:lnT>
                    <a:lnB>
                      <a:noFill/>
                    </a:lnB>
                  </a:tcPr>
                </a:tc>
                <a:tc>
                  <a:txBody>
                    <a:bodyPr/>
                    <a:lstStyle/>
                    <a:p>
                      <a:r>
                        <a:rPr lang="en-US" sz="1100"/>
                        <a:t>The relationships among services in a given Architectural Description. It can be designed to show relationships of interest, (e.g., service-type interfaces, planned vs. existing interfaces). </a:t>
                      </a:r>
                    </a:p>
                  </a:txBody>
                  <a:tcPr marL="16318" marR="16318" marT="8159" marB="8159">
                    <a:lnL>
                      <a:noFill/>
                    </a:lnL>
                    <a:lnR>
                      <a:noFill/>
                    </a:lnR>
                    <a:lnT>
                      <a:noFill/>
                    </a:lnT>
                    <a:lnB>
                      <a:noFill/>
                    </a:lnB>
                  </a:tcPr>
                </a:tc>
                <a:extLst>
                  <a:ext uri="{0D108BD9-81ED-4DB2-BD59-A6C34878D82A}">
                    <a16:rowId xmlns:a16="http://schemas.microsoft.com/office/drawing/2014/main" val="957594286"/>
                  </a:ext>
                </a:extLst>
              </a:tr>
              <a:tr h="384243">
                <a:tc>
                  <a:txBody>
                    <a:bodyPr/>
                    <a:lstStyle/>
                    <a:p>
                      <a:r>
                        <a:rPr lang="en-US" sz="1100" dirty="0">
                          <a:highlight>
                            <a:srgbClr val="00FF00"/>
                          </a:highlight>
                          <a:hlinkClick r:id="rId6"/>
                        </a:rPr>
                        <a:t>SvcV-4 Services Functionality Description </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The functions performed by services and the service data flows among service functions (activities).  </a:t>
                      </a:r>
                      <a:r>
                        <a:rPr lang="en-US" sz="1100" dirty="0">
                          <a:solidFill>
                            <a:schemeClr val="accent1">
                              <a:lumMod val="75000"/>
                            </a:schemeClr>
                          </a:solidFill>
                        </a:rPr>
                        <a:t>(Note: service de-composition into functions)</a:t>
                      </a:r>
                    </a:p>
                  </a:txBody>
                  <a:tcPr marL="16318" marR="16318" marT="8159" marB="8159">
                    <a:lnL>
                      <a:noFill/>
                    </a:lnL>
                    <a:lnR>
                      <a:noFill/>
                    </a:lnR>
                    <a:lnT>
                      <a:noFill/>
                    </a:lnT>
                    <a:lnB>
                      <a:noFill/>
                    </a:lnB>
                  </a:tcPr>
                </a:tc>
                <a:extLst>
                  <a:ext uri="{0D108BD9-81ED-4DB2-BD59-A6C34878D82A}">
                    <a16:rowId xmlns:a16="http://schemas.microsoft.com/office/drawing/2014/main" val="2506062954"/>
                  </a:ext>
                </a:extLst>
              </a:tr>
              <a:tr h="384243">
                <a:tc>
                  <a:txBody>
                    <a:bodyPr/>
                    <a:lstStyle/>
                    <a:p>
                      <a:r>
                        <a:rPr lang="en-US" sz="1100">
                          <a:hlinkClick r:id="rId7"/>
                        </a:rPr>
                        <a:t>SvcV-5 Operational Activity to Services Traceability Matrix</a:t>
                      </a:r>
                      <a:endParaRPr lang="en-US" sz="1100"/>
                    </a:p>
                  </a:txBody>
                  <a:tcPr marL="16318" marR="16318" marT="8159" marB="8159">
                    <a:lnL>
                      <a:noFill/>
                    </a:lnL>
                    <a:lnR>
                      <a:noFill/>
                    </a:lnR>
                    <a:lnT>
                      <a:noFill/>
                    </a:lnT>
                    <a:lnB>
                      <a:noFill/>
                    </a:lnB>
                  </a:tcPr>
                </a:tc>
                <a:tc>
                  <a:txBody>
                    <a:bodyPr/>
                    <a:lstStyle/>
                    <a:p>
                      <a:r>
                        <a:rPr lang="en-US" sz="1100" dirty="0"/>
                        <a:t>A mapping of services (activities) back to operational activities (activities).</a:t>
                      </a:r>
                    </a:p>
                  </a:txBody>
                  <a:tcPr marL="16318" marR="16318" marT="8159" marB="8159">
                    <a:lnL>
                      <a:noFill/>
                    </a:lnL>
                    <a:lnR>
                      <a:noFill/>
                    </a:lnR>
                    <a:lnT>
                      <a:noFill/>
                    </a:lnT>
                    <a:lnB>
                      <a:noFill/>
                    </a:lnB>
                  </a:tcPr>
                </a:tc>
                <a:extLst>
                  <a:ext uri="{0D108BD9-81ED-4DB2-BD59-A6C34878D82A}">
                    <a16:rowId xmlns:a16="http://schemas.microsoft.com/office/drawing/2014/main" val="1863824694"/>
                  </a:ext>
                </a:extLst>
              </a:tr>
              <a:tr h="567447">
                <a:tc>
                  <a:txBody>
                    <a:bodyPr/>
                    <a:lstStyle/>
                    <a:p>
                      <a:r>
                        <a:rPr lang="en-US" sz="1100" dirty="0">
                          <a:highlight>
                            <a:srgbClr val="00FF00"/>
                          </a:highlight>
                          <a:hlinkClick r:id="rId8"/>
                        </a:rPr>
                        <a:t>SvcV-6 Services Resource Flow Matrix</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It provides details of service Resource Flow elements being exchanged between services and the attributes of that exchange.  </a:t>
                      </a:r>
                      <a:r>
                        <a:rPr lang="en-US" sz="1100" dirty="0">
                          <a:solidFill>
                            <a:schemeClr val="accent1">
                              <a:lumMod val="75000"/>
                            </a:schemeClr>
                          </a:solidFill>
                        </a:rPr>
                        <a:t>(Note: Explicitly includes security attributes)</a:t>
                      </a:r>
                    </a:p>
                  </a:txBody>
                  <a:tcPr marL="16318" marR="16318" marT="8159" marB="8159">
                    <a:lnL>
                      <a:noFill/>
                    </a:lnL>
                    <a:lnR>
                      <a:noFill/>
                    </a:lnR>
                    <a:lnT>
                      <a:noFill/>
                    </a:lnT>
                    <a:lnB>
                      <a:noFill/>
                    </a:lnB>
                  </a:tcPr>
                </a:tc>
                <a:extLst>
                  <a:ext uri="{0D108BD9-81ED-4DB2-BD59-A6C34878D82A}">
                    <a16:rowId xmlns:a16="http://schemas.microsoft.com/office/drawing/2014/main" val="1945281144"/>
                  </a:ext>
                </a:extLst>
              </a:tr>
              <a:tr h="201038">
                <a:tc>
                  <a:txBody>
                    <a:bodyPr/>
                    <a:lstStyle/>
                    <a:p>
                      <a:r>
                        <a:rPr lang="en-US" sz="1100">
                          <a:hlinkClick r:id="rId9"/>
                        </a:rPr>
                        <a:t>SvcV-7 Services Measures Matrix</a:t>
                      </a:r>
                      <a:endParaRPr lang="en-US" sz="1100"/>
                    </a:p>
                  </a:txBody>
                  <a:tcPr marL="16318" marR="16318" marT="8159" marB="8159">
                    <a:lnL>
                      <a:noFill/>
                    </a:lnL>
                    <a:lnR>
                      <a:noFill/>
                    </a:lnR>
                    <a:lnT>
                      <a:noFill/>
                    </a:lnT>
                    <a:lnB>
                      <a:noFill/>
                    </a:lnB>
                  </a:tcPr>
                </a:tc>
                <a:tc>
                  <a:txBody>
                    <a:bodyPr/>
                    <a:lstStyle/>
                    <a:p>
                      <a:r>
                        <a:rPr lang="en-US" sz="1100" dirty="0"/>
                        <a:t>The measures (metrics) of Services Model elements for the appropriate timeframe(s).</a:t>
                      </a:r>
                    </a:p>
                  </a:txBody>
                  <a:tcPr marL="16318" marR="16318" marT="8159" marB="8159">
                    <a:lnL>
                      <a:noFill/>
                    </a:lnL>
                    <a:lnR>
                      <a:noFill/>
                    </a:lnR>
                    <a:lnT>
                      <a:noFill/>
                    </a:lnT>
                    <a:lnB>
                      <a:noFill/>
                    </a:lnB>
                  </a:tcPr>
                </a:tc>
                <a:extLst>
                  <a:ext uri="{0D108BD9-81ED-4DB2-BD59-A6C34878D82A}">
                    <a16:rowId xmlns:a16="http://schemas.microsoft.com/office/drawing/2014/main" val="3851643676"/>
                  </a:ext>
                </a:extLst>
              </a:tr>
              <a:tr h="384243">
                <a:tc>
                  <a:txBody>
                    <a:bodyPr/>
                    <a:lstStyle/>
                    <a:p>
                      <a:r>
                        <a:rPr lang="en-US" sz="1100">
                          <a:hlinkClick r:id="rId10"/>
                        </a:rPr>
                        <a:t>SvcV-8 Services Evolution Description</a:t>
                      </a:r>
                      <a:endParaRPr lang="en-US" sz="1100"/>
                    </a:p>
                  </a:txBody>
                  <a:tcPr marL="16318" marR="16318" marT="8159" marB="8159">
                    <a:lnL>
                      <a:noFill/>
                    </a:lnL>
                    <a:lnR>
                      <a:noFill/>
                    </a:lnR>
                    <a:lnT>
                      <a:noFill/>
                    </a:lnT>
                    <a:lnB>
                      <a:noFill/>
                    </a:lnB>
                  </a:tcPr>
                </a:tc>
                <a:tc>
                  <a:txBody>
                    <a:bodyPr/>
                    <a:lstStyle/>
                    <a:p>
                      <a:r>
                        <a:rPr lang="en-US" sz="1100" dirty="0"/>
                        <a:t>The planned incremental steps toward migrating a suite of services to a more efficient suite or toward evolving current services to a future implementation.</a:t>
                      </a:r>
                    </a:p>
                  </a:txBody>
                  <a:tcPr marL="16318" marR="16318" marT="8159" marB="8159">
                    <a:lnL>
                      <a:noFill/>
                    </a:lnL>
                    <a:lnR>
                      <a:noFill/>
                    </a:lnR>
                    <a:lnT>
                      <a:noFill/>
                    </a:lnT>
                    <a:lnB>
                      <a:noFill/>
                    </a:lnB>
                  </a:tcPr>
                </a:tc>
                <a:extLst>
                  <a:ext uri="{0D108BD9-81ED-4DB2-BD59-A6C34878D82A}">
                    <a16:rowId xmlns:a16="http://schemas.microsoft.com/office/drawing/2014/main" val="3934218936"/>
                  </a:ext>
                </a:extLst>
              </a:tr>
              <a:tr h="567447">
                <a:tc>
                  <a:txBody>
                    <a:bodyPr/>
                    <a:lstStyle/>
                    <a:p>
                      <a:r>
                        <a:rPr lang="en-US" sz="1100">
                          <a:hlinkClick r:id="rId11"/>
                        </a:rPr>
                        <a:t>SvcV-9 Services Technology &amp; Skills Forecast</a:t>
                      </a:r>
                      <a:endParaRPr lang="en-US" sz="1100"/>
                    </a:p>
                  </a:txBody>
                  <a:tcPr marL="16318" marR="16318" marT="8159" marB="8159">
                    <a:lnL>
                      <a:noFill/>
                    </a:lnL>
                    <a:lnR>
                      <a:noFill/>
                    </a:lnR>
                    <a:lnT>
                      <a:noFill/>
                    </a:lnT>
                    <a:lnB>
                      <a:noFill/>
                    </a:lnB>
                  </a:tcPr>
                </a:tc>
                <a:tc>
                  <a:txBody>
                    <a:bodyPr/>
                    <a:lstStyle/>
                    <a:p>
                      <a:r>
                        <a:rPr lang="en-US" sz="1100" dirty="0"/>
                        <a:t>The emerging technologies, software/hardware products, and skills that are expected to be available in a given set of time frames and that will affect future service development.</a:t>
                      </a:r>
                    </a:p>
                  </a:txBody>
                  <a:tcPr marL="16318" marR="16318" marT="8159" marB="8159">
                    <a:lnL>
                      <a:noFill/>
                    </a:lnL>
                    <a:lnR>
                      <a:noFill/>
                    </a:lnR>
                    <a:lnT>
                      <a:noFill/>
                    </a:lnT>
                    <a:lnB>
                      <a:noFill/>
                    </a:lnB>
                  </a:tcPr>
                </a:tc>
                <a:extLst>
                  <a:ext uri="{0D108BD9-81ED-4DB2-BD59-A6C34878D82A}">
                    <a16:rowId xmlns:a16="http://schemas.microsoft.com/office/drawing/2014/main" val="2236788497"/>
                  </a:ext>
                </a:extLst>
              </a:tr>
              <a:tr h="567447">
                <a:tc>
                  <a:txBody>
                    <a:bodyPr/>
                    <a:lstStyle/>
                    <a:p>
                      <a:r>
                        <a:rPr lang="en-US" sz="1100" dirty="0">
                          <a:highlight>
                            <a:srgbClr val="00FF00"/>
                          </a:highlight>
                          <a:hlinkClick r:id="rId12"/>
                        </a:rPr>
                        <a:t>SvcV-10a Services Rules Model</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One of three models used to describe service functionality. It identifies constraints that are imposed on systems functionality due to some aspect of system design or implementation. </a:t>
                      </a:r>
                      <a:r>
                        <a:rPr lang="en-US" sz="1100" dirty="0">
                          <a:solidFill>
                            <a:schemeClr val="accent1">
                              <a:lumMod val="75000"/>
                            </a:schemeClr>
                          </a:solidFill>
                        </a:rPr>
                        <a:t>(Note: includes components, interfaces,  links, I/O, and state)</a:t>
                      </a:r>
                    </a:p>
                  </a:txBody>
                  <a:tcPr marL="16318" marR="16318" marT="8159" marB="8159">
                    <a:lnL>
                      <a:noFill/>
                    </a:lnL>
                    <a:lnR>
                      <a:noFill/>
                    </a:lnR>
                    <a:lnT>
                      <a:noFill/>
                    </a:lnT>
                    <a:lnB>
                      <a:noFill/>
                    </a:lnB>
                  </a:tcPr>
                </a:tc>
                <a:extLst>
                  <a:ext uri="{0D108BD9-81ED-4DB2-BD59-A6C34878D82A}">
                    <a16:rowId xmlns:a16="http://schemas.microsoft.com/office/drawing/2014/main" val="1901854835"/>
                  </a:ext>
                </a:extLst>
              </a:tr>
              <a:tr h="384243">
                <a:tc>
                  <a:txBody>
                    <a:bodyPr/>
                    <a:lstStyle/>
                    <a:p>
                      <a:r>
                        <a:rPr lang="en-US" sz="1100" dirty="0">
                          <a:highlight>
                            <a:srgbClr val="00FF00"/>
                          </a:highlight>
                          <a:hlinkClick r:id="rId13"/>
                        </a:rPr>
                        <a:t>SvcV-10b Services State Transition Description</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One of three models used to describe service functionality. It identifies responses of services to events.</a:t>
                      </a:r>
                    </a:p>
                  </a:txBody>
                  <a:tcPr marL="16318" marR="16318" marT="8159" marB="8159">
                    <a:lnL>
                      <a:noFill/>
                    </a:lnL>
                    <a:lnR>
                      <a:noFill/>
                    </a:lnR>
                    <a:lnT>
                      <a:noFill/>
                    </a:lnT>
                    <a:lnB>
                      <a:noFill/>
                    </a:lnB>
                  </a:tcPr>
                </a:tc>
                <a:extLst>
                  <a:ext uri="{0D108BD9-81ED-4DB2-BD59-A6C34878D82A}">
                    <a16:rowId xmlns:a16="http://schemas.microsoft.com/office/drawing/2014/main" val="3857978281"/>
                  </a:ext>
                </a:extLst>
              </a:tr>
              <a:tr h="384243">
                <a:tc>
                  <a:txBody>
                    <a:bodyPr/>
                    <a:lstStyle/>
                    <a:p>
                      <a:r>
                        <a:rPr lang="en-US" sz="1100" dirty="0">
                          <a:hlinkClick r:id="rId14"/>
                        </a:rPr>
                        <a:t>SvcV-10c Services Event-Trace Description</a:t>
                      </a:r>
                      <a:endParaRPr lang="en-US" sz="1100" dirty="0"/>
                    </a:p>
                  </a:txBody>
                  <a:tcPr marL="16318" marR="16318" marT="8159" marB="8159">
                    <a:lnL>
                      <a:noFill/>
                    </a:lnL>
                    <a:lnR>
                      <a:noFill/>
                    </a:lnR>
                    <a:lnT>
                      <a:noFill/>
                    </a:lnT>
                    <a:lnB>
                      <a:noFill/>
                    </a:lnB>
                  </a:tcPr>
                </a:tc>
                <a:tc>
                  <a:txBody>
                    <a:bodyPr/>
                    <a:lstStyle/>
                    <a:p>
                      <a:r>
                        <a:rPr lang="en-US" sz="1100" dirty="0"/>
                        <a:t>One of three models used to describe service functionality. It identifies service-specific refinements of critical sequences of events described in the Operational Viewpoint.</a:t>
                      </a:r>
                    </a:p>
                  </a:txBody>
                  <a:tcPr marL="16318" marR="16318" marT="8159" marB="8159">
                    <a:lnL>
                      <a:noFill/>
                    </a:lnL>
                    <a:lnR>
                      <a:noFill/>
                    </a:lnR>
                    <a:lnT>
                      <a:noFill/>
                    </a:lnT>
                    <a:lnB>
                      <a:noFill/>
                    </a:lnB>
                  </a:tcPr>
                </a:tc>
                <a:extLst>
                  <a:ext uri="{0D108BD9-81ED-4DB2-BD59-A6C34878D82A}">
                    <a16:rowId xmlns:a16="http://schemas.microsoft.com/office/drawing/2014/main" val="1766318847"/>
                  </a:ext>
                </a:extLst>
              </a:tr>
            </a:tbl>
          </a:graphicData>
        </a:graphic>
      </p:graphicFrame>
      <p:sp>
        <p:nvSpPr>
          <p:cNvPr id="5" name="Rectangle 1">
            <a:extLst>
              <a:ext uri="{FF2B5EF4-FFF2-40B4-BE49-F238E27FC236}">
                <a16:creationId xmlns:a16="http://schemas.microsoft.com/office/drawing/2014/main" id="{6224D37D-68A5-B84A-B53F-3754207A9836}"/>
              </a:ext>
            </a:extLst>
          </p:cNvPr>
          <p:cNvSpPr>
            <a:spLocks noChangeArrowheads="1"/>
          </p:cNvSpPr>
          <p:nvPr/>
        </p:nvSpPr>
        <p:spPr bwMode="auto">
          <a:xfrm>
            <a:off x="-33041152" y="890201"/>
            <a:ext cx="7522630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350" b="0">
                <a:latin typeface="Arial" panose="020B0604020202020204" pitchFamily="34" charset="0"/>
              </a:rPr>
              <a:t>Service Model Descriptions</a:t>
            </a:r>
          </a:p>
        </p:txBody>
      </p:sp>
      <p:sp>
        <p:nvSpPr>
          <p:cNvPr id="3" name="Date Placeholder 2">
            <a:extLst>
              <a:ext uri="{FF2B5EF4-FFF2-40B4-BE49-F238E27FC236}">
                <a16:creationId xmlns:a16="http://schemas.microsoft.com/office/drawing/2014/main" id="{6CCB4132-13EC-184D-8416-B39C54A26C5D}"/>
              </a:ext>
            </a:extLst>
          </p:cNvPr>
          <p:cNvSpPr>
            <a:spLocks noGrp="1"/>
          </p:cNvSpPr>
          <p:nvPr>
            <p:ph type="dt" sz="half" idx="10"/>
          </p:nvPr>
        </p:nvSpPr>
        <p:spPr/>
        <p:txBody>
          <a:bodyPr/>
          <a:lstStyle/>
          <a:p>
            <a:r>
              <a:rPr lang="en-US"/>
              <a:t>20 Mar 2023</a:t>
            </a:r>
          </a:p>
        </p:txBody>
      </p:sp>
    </p:spTree>
    <p:extLst>
      <p:ext uri="{BB962C8B-B14F-4D97-AF65-F5344CB8AC3E}">
        <p14:creationId xmlns:p14="http://schemas.microsoft.com/office/powerpoint/2010/main" val="143944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34BD-9944-674D-9B70-445CF27814D8}"/>
              </a:ext>
            </a:extLst>
          </p:cNvPr>
          <p:cNvSpPr>
            <a:spLocks noGrp="1"/>
          </p:cNvSpPr>
          <p:nvPr>
            <p:ph type="title"/>
          </p:nvPr>
        </p:nvSpPr>
        <p:spPr>
          <a:xfrm>
            <a:off x="1828800" y="30163"/>
            <a:ext cx="5486400" cy="1143000"/>
          </a:xfrm>
          <a:noFill/>
        </p:spPr>
        <p:txBody>
          <a:bodyPr vert="horz" wrap="square" lIns="91440" tIns="45720" rIns="91440" bIns="45720" numCol="1" anchor="t" anchorCtr="0" compatLnSpc="1">
            <a:prstTxWarp prst="textNoShape">
              <a:avLst/>
            </a:prstTxWarp>
          </a:bodyPr>
          <a:lstStyle/>
          <a:p>
            <a:r>
              <a:rPr lang="en-US" sz="2400" kern="1200" dirty="0">
                <a:solidFill>
                  <a:srgbClr val="0099A6"/>
                </a:solidFill>
                <a:latin typeface="Arial" charset="0"/>
                <a:ea typeface="ＭＳ Ｐゴシック" charset="0"/>
              </a:rPr>
              <a:t>Comments on Engineering and Mission Assurance Viewpoints</a:t>
            </a:r>
          </a:p>
        </p:txBody>
      </p:sp>
      <p:sp>
        <p:nvSpPr>
          <p:cNvPr id="4" name="Content Placeholder 3">
            <a:extLst>
              <a:ext uri="{FF2B5EF4-FFF2-40B4-BE49-F238E27FC236}">
                <a16:creationId xmlns:a16="http://schemas.microsoft.com/office/drawing/2014/main" id="{88770162-F388-5241-9FAC-AC94CE8EC04C}"/>
              </a:ext>
            </a:extLst>
          </p:cNvPr>
          <p:cNvSpPr>
            <a:spLocks noGrp="1"/>
          </p:cNvSpPr>
          <p:nvPr>
            <p:ph idx="1"/>
          </p:nvPr>
        </p:nvSpPr>
        <p:spPr>
          <a:xfrm>
            <a:off x="457200" y="1066800"/>
            <a:ext cx="8229600" cy="5410200"/>
          </a:xfrm>
        </p:spPr>
        <p:txBody>
          <a:bodyPr/>
          <a:lstStyle/>
          <a:p>
            <a:r>
              <a:rPr lang="en-US" dirty="0"/>
              <a:t>Engineering viewpoint concerns are already thoroughly covered by ISO 15288.</a:t>
            </a:r>
          </a:p>
          <a:p>
            <a:pPr lvl="1"/>
            <a:r>
              <a:rPr lang="en-US" dirty="0"/>
              <a:t>The SE “V”</a:t>
            </a:r>
          </a:p>
          <a:p>
            <a:pPr lvl="1"/>
            <a:r>
              <a:rPr lang="en-US" dirty="0"/>
              <a:t>Processes and steps</a:t>
            </a:r>
          </a:p>
          <a:p>
            <a:pPr lvl="1"/>
            <a:r>
              <a:rPr lang="en-US" dirty="0"/>
              <a:t>Also have various agency specific standards</a:t>
            </a:r>
          </a:p>
          <a:p>
            <a:r>
              <a:rPr lang="en-US" dirty="0"/>
              <a:t>Mission Assurance processes are also well covered by ISO 15288 and agency standards.</a:t>
            </a:r>
          </a:p>
          <a:p>
            <a:pPr lvl="1"/>
            <a:r>
              <a:rPr lang="en-US" dirty="0"/>
              <a:t>Since both of these are process oriented in nature, and these processes are well documented, no added Viewpoint in RASDS is required.</a:t>
            </a:r>
          </a:p>
          <a:p>
            <a:endParaRPr lang="en-US" dirty="0"/>
          </a:p>
          <a:p>
            <a:r>
              <a:rPr lang="en-US" dirty="0"/>
              <a:t>What RASDS++ does do, however, is provide a standardized means to document the system architectures themselves.</a:t>
            </a:r>
          </a:p>
          <a:p>
            <a:pPr lvl="1"/>
            <a:r>
              <a:rPr lang="en-US" dirty="0"/>
              <a:t>This is a capability that these standards call for, but do not provide</a:t>
            </a:r>
          </a:p>
          <a:p>
            <a:endParaRPr lang="en-US" dirty="0"/>
          </a:p>
        </p:txBody>
      </p:sp>
      <p:sp>
        <p:nvSpPr>
          <p:cNvPr id="3" name="Date Placeholder 2">
            <a:extLst>
              <a:ext uri="{FF2B5EF4-FFF2-40B4-BE49-F238E27FC236}">
                <a16:creationId xmlns:a16="http://schemas.microsoft.com/office/drawing/2014/main" id="{B2E0DCB7-8AB4-2449-A6C5-6A81C1594D14}"/>
              </a:ext>
            </a:extLst>
          </p:cNvPr>
          <p:cNvSpPr>
            <a:spLocks noGrp="1"/>
          </p:cNvSpPr>
          <p:nvPr>
            <p:ph type="dt" sz="half" idx="10"/>
          </p:nvPr>
        </p:nvSpPr>
        <p:spPr/>
        <p:txBody>
          <a:bodyPr/>
          <a:lstStyle/>
          <a:p>
            <a:r>
              <a:rPr lang="en-US"/>
              <a:t>20 Mar 2023</a:t>
            </a:r>
            <a:endParaRPr lang="en-US" dirty="0"/>
          </a:p>
        </p:txBody>
      </p:sp>
    </p:spTree>
    <p:extLst>
      <p:ext uri="{BB962C8B-B14F-4D97-AF65-F5344CB8AC3E}">
        <p14:creationId xmlns:p14="http://schemas.microsoft.com/office/powerpoint/2010/main" val="1122827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3238-009B-7D45-A99D-97B186F83C18}"/>
              </a:ext>
            </a:extLst>
          </p:cNvPr>
          <p:cNvSpPr>
            <a:spLocks noGrp="1"/>
          </p:cNvSpPr>
          <p:nvPr>
            <p:ph type="title"/>
          </p:nvPr>
        </p:nvSpPr>
        <p:spPr>
          <a:xfrm>
            <a:off x="628650" y="-28049"/>
            <a:ext cx="7886700" cy="994172"/>
          </a:xfrm>
        </p:spPr>
        <p:txBody>
          <a:bodyPr/>
          <a:lstStyle/>
          <a:p>
            <a:r>
              <a:rPr lang="en-US" dirty="0"/>
              <a:t>A reminder from </a:t>
            </a:r>
            <a:r>
              <a:rPr lang="en-US" dirty="0" err="1"/>
              <a:t>DoDAF</a:t>
            </a:r>
            <a:r>
              <a:rPr lang="en-US" dirty="0"/>
              <a:t>:</a:t>
            </a:r>
            <a:br>
              <a:rPr lang="en-US" dirty="0"/>
            </a:br>
            <a:r>
              <a:rPr lang="en-US" dirty="0" err="1"/>
              <a:t>DoDAF</a:t>
            </a:r>
            <a:r>
              <a:rPr lang="en-US" dirty="0"/>
              <a:t> Viewpoints and Models - intro</a:t>
            </a:r>
          </a:p>
        </p:txBody>
      </p:sp>
      <p:sp>
        <p:nvSpPr>
          <p:cNvPr id="3" name="Content Placeholder 2">
            <a:extLst>
              <a:ext uri="{FF2B5EF4-FFF2-40B4-BE49-F238E27FC236}">
                <a16:creationId xmlns:a16="http://schemas.microsoft.com/office/drawing/2014/main" id="{B128931F-DA77-7445-AEDB-BEB9DE59AFCB}"/>
              </a:ext>
            </a:extLst>
          </p:cNvPr>
          <p:cNvSpPr>
            <a:spLocks noGrp="1"/>
          </p:cNvSpPr>
          <p:nvPr>
            <p:ph idx="1"/>
          </p:nvPr>
        </p:nvSpPr>
        <p:spPr>
          <a:xfrm>
            <a:off x="628650" y="1143000"/>
            <a:ext cx="7886700" cy="5105399"/>
          </a:xfrm>
        </p:spPr>
        <p:txBody>
          <a:bodyPr>
            <a:normAutofit fontScale="85000" lnSpcReduction="20000"/>
          </a:bodyPr>
          <a:lstStyle/>
          <a:p>
            <a:pPr>
              <a:lnSpc>
                <a:spcPct val="100000"/>
              </a:lnSpc>
            </a:pPr>
            <a:r>
              <a:rPr lang="en-US" sz="1800" dirty="0">
                <a:solidFill>
                  <a:schemeClr val="accent5">
                    <a:lumMod val="50000"/>
                  </a:schemeClr>
                </a:solidFill>
              </a:rPr>
              <a:t>To assist decision-makers, </a:t>
            </a:r>
            <a:r>
              <a:rPr lang="en-US" sz="1800" dirty="0" err="1">
                <a:solidFill>
                  <a:schemeClr val="accent5">
                    <a:lumMod val="50000"/>
                  </a:schemeClr>
                </a:solidFill>
              </a:rPr>
              <a:t>DoDAF</a:t>
            </a:r>
            <a:r>
              <a:rPr lang="en-US" sz="1800" dirty="0">
                <a:solidFill>
                  <a:schemeClr val="accent5">
                    <a:lumMod val="50000"/>
                  </a:schemeClr>
                </a:solidFill>
              </a:rPr>
              <a:t> provides the means of abstracting essential information from the underlying complexity and presenting it in a way that maintains coherence and consistency. One of the principal objectives is to present this information in a way that is understandable to the many stakeholder communities involved in developing, delivering, and sustaining capabilities in support of the stakeholder's mission. It does so by dividing the problem space into manageable pieces, according to the stakeholder's viewpoint, further defined as </a:t>
            </a:r>
            <a:r>
              <a:rPr lang="en-US" sz="1800" dirty="0" err="1">
                <a:solidFill>
                  <a:schemeClr val="accent5">
                    <a:lumMod val="50000"/>
                  </a:schemeClr>
                </a:solidFill>
              </a:rPr>
              <a:t>DoDAF</a:t>
            </a:r>
            <a:r>
              <a:rPr lang="en-US" sz="1800" dirty="0">
                <a:solidFill>
                  <a:schemeClr val="accent5">
                    <a:lumMod val="50000"/>
                  </a:schemeClr>
                </a:solidFill>
              </a:rPr>
              <a:t>-described Models.</a:t>
            </a:r>
          </a:p>
          <a:p>
            <a:pPr>
              <a:lnSpc>
                <a:spcPct val="100000"/>
              </a:lnSpc>
            </a:pPr>
            <a:r>
              <a:rPr lang="en-US" sz="1800" dirty="0">
                <a:solidFill>
                  <a:schemeClr val="accent5">
                    <a:lumMod val="50000"/>
                  </a:schemeClr>
                </a:solidFill>
              </a:rPr>
              <a:t>Each viewpoint has a particular purpose, and usually presents one or combinations of the following:</a:t>
            </a:r>
          </a:p>
          <a:p>
            <a:pPr lvl="1">
              <a:lnSpc>
                <a:spcPct val="100000"/>
              </a:lnSpc>
            </a:pPr>
            <a:r>
              <a:rPr lang="en-US" sz="1400" dirty="0">
                <a:solidFill>
                  <a:schemeClr val="accent5">
                    <a:lumMod val="50000"/>
                  </a:schemeClr>
                </a:solidFill>
              </a:rPr>
              <a:t>Broad summary information about the whole enterprise (e.g., high-level operational concepts). </a:t>
            </a:r>
          </a:p>
          <a:p>
            <a:pPr lvl="1">
              <a:lnSpc>
                <a:spcPct val="100000"/>
              </a:lnSpc>
            </a:pPr>
            <a:r>
              <a:rPr lang="en-US" sz="1400" dirty="0">
                <a:solidFill>
                  <a:schemeClr val="accent5">
                    <a:lumMod val="50000"/>
                  </a:schemeClr>
                </a:solidFill>
              </a:rPr>
              <a:t>Narrowly focused information for a specialist purpose (e.g., system interface definitions). </a:t>
            </a:r>
          </a:p>
          <a:p>
            <a:pPr lvl="1">
              <a:lnSpc>
                <a:spcPct val="100000"/>
              </a:lnSpc>
            </a:pPr>
            <a:r>
              <a:rPr lang="en-US" sz="1400" dirty="0">
                <a:solidFill>
                  <a:schemeClr val="accent5">
                    <a:lumMod val="50000"/>
                  </a:schemeClr>
                </a:solidFill>
              </a:rPr>
              <a:t>Information about how aspects of the enterprise are connected (e.g., how business or operational activities are supported by a system, or how program management brings together the different aspects of network enabled capability). </a:t>
            </a:r>
          </a:p>
          <a:p>
            <a:pPr>
              <a:lnSpc>
                <a:spcPct val="100000"/>
              </a:lnSpc>
            </a:pPr>
            <a:r>
              <a:rPr lang="en-US" sz="1800" dirty="0">
                <a:solidFill>
                  <a:schemeClr val="accent5">
                    <a:lumMod val="50000"/>
                  </a:schemeClr>
                </a:solidFill>
              </a:rPr>
              <a:t>However, it should be emphasized that </a:t>
            </a:r>
            <a:r>
              <a:rPr lang="en-US" sz="1800" dirty="0" err="1">
                <a:solidFill>
                  <a:schemeClr val="accent5">
                    <a:lumMod val="50000"/>
                  </a:schemeClr>
                </a:solidFill>
              </a:rPr>
              <a:t>DoDAF</a:t>
            </a:r>
            <a:r>
              <a:rPr lang="en-US" sz="1800" dirty="0">
                <a:solidFill>
                  <a:schemeClr val="accent5">
                    <a:lumMod val="50000"/>
                  </a:schemeClr>
                </a:solidFill>
              </a:rPr>
              <a:t> is fundamentally about creating a </a:t>
            </a:r>
            <a:r>
              <a:rPr lang="en-US" sz="1800" u="sng" dirty="0">
                <a:solidFill>
                  <a:schemeClr val="accent5">
                    <a:lumMod val="50000"/>
                  </a:schemeClr>
                </a:solidFill>
              </a:rPr>
              <a:t>coherent model of the enterprise </a:t>
            </a:r>
            <a:r>
              <a:rPr lang="en-US" sz="1800" dirty="0">
                <a:solidFill>
                  <a:schemeClr val="accent5">
                    <a:lumMod val="50000"/>
                  </a:schemeClr>
                </a:solidFill>
              </a:rPr>
              <a:t>to enable effective decision-making. The presentational aspects should not overemphasize the pictorial presentation at the expense of the underlying data.</a:t>
            </a:r>
          </a:p>
          <a:p>
            <a:pPr>
              <a:lnSpc>
                <a:spcPct val="100000"/>
              </a:lnSpc>
            </a:pPr>
            <a:endParaRPr lang="en-US" sz="1800" dirty="0"/>
          </a:p>
          <a:p>
            <a:pPr>
              <a:lnSpc>
                <a:spcPct val="100000"/>
              </a:lnSpc>
            </a:pPr>
            <a:endParaRPr lang="en-US" sz="1800" dirty="0"/>
          </a:p>
          <a:p>
            <a:pPr>
              <a:lnSpc>
                <a:spcPct val="100000"/>
              </a:lnSpc>
            </a:pPr>
            <a:r>
              <a:rPr lang="en-US" sz="1800" dirty="0"/>
              <a:t>RASDS defines specific objects and representations for different viewpoints and a methodology that may be used to define and aid understanding of different systems </a:t>
            </a:r>
            <a:r>
              <a:rPr lang="en-US" sz="1800" u="sng" dirty="0"/>
              <a:t>technical architectures</a:t>
            </a:r>
            <a:r>
              <a:rPr lang="en-US" sz="1800" dirty="0"/>
              <a:t>, information &amp; communications aspects, and deployment approaches.</a:t>
            </a:r>
          </a:p>
          <a:p>
            <a:pPr>
              <a:lnSpc>
                <a:spcPct val="100000"/>
              </a:lnSpc>
            </a:pPr>
            <a:endParaRPr lang="en-US" sz="1800" dirty="0"/>
          </a:p>
        </p:txBody>
      </p:sp>
      <p:sp>
        <p:nvSpPr>
          <p:cNvPr id="4" name="Date Placeholder 3">
            <a:extLst>
              <a:ext uri="{FF2B5EF4-FFF2-40B4-BE49-F238E27FC236}">
                <a16:creationId xmlns:a16="http://schemas.microsoft.com/office/drawing/2014/main" id="{9F47ACFA-DF96-6440-83DB-A0A614BF8FA1}"/>
              </a:ext>
            </a:extLst>
          </p:cNvPr>
          <p:cNvSpPr>
            <a:spLocks noGrp="1"/>
          </p:cNvSpPr>
          <p:nvPr>
            <p:ph type="dt" sz="half" idx="10"/>
          </p:nvPr>
        </p:nvSpPr>
        <p:spPr/>
        <p:txBody>
          <a:bodyPr/>
          <a:lstStyle/>
          <a:p>
            <a:r>
              <a:rPr lang="en-US"/>
              <a:t>20 Mar 2023</a:t>
            </a:r>
          </a:p>
        </p:txBody>
      </p:sp>
    </p:spTree>
    <p:extLst>
      <p:ext uri="{BB962C8B-B14F-4D97-AF65-F5344CB8AC3E}">
        <p14:creationId xmlns:p14="http://schemas.microsoft.com/office/powerpoint/2010/main" val="2303019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355C236-C325-214E-8562-DBF78B28D26A}"/>
              </a:ext>
            </a:extLst>
          </p:cNvPr>
          <p:cNvSpPr>
            <a:spLocks noGrp="1" noChangeArrowheads="1"/>
          </p:cNvSpPr>
          <p:nvPr>
            <p:ph type="title"/>
          </p:nvPr>
        </p:nvSpPr>
        <p:spPr>
          <a:xfrm>
            <a:off x="888855" y="-27594"/>
            <a:ext cx="7232648" cy="1254124"/>
          </a:xfrm>
        </p:spPr>
        <p:txBody>
          <a:bodyPr vert="horz"/>
          <a:lstStyle/>
          <a:p>
            <a:r>
              <a:rPr lang="en-US" altLang="en-US" dirty="0">
                <a:solidFill>
                  <a:srgbClr val="0099A6"/>
                </a:solidFill>
              </a:rPr>
              <a:t>Revised RASDS++ (DRAFT)</a:t>
            </a:r>
            <a:br>
              <a:rPr lang="en-US" altLang="en-US" dirty="0">
                <a:solidFill>
                  <a:srgbClr val="0099A6"/>
                </a:solidFill>
              </a:rPr>
            </a:br>
            <a:r>
              <a:rPr lang="en-US" altLang="en-US" dirty="0">
                <a:solidFill>
                  <a:srgbClr val="0099A6"/>
                </a:solidFill>
              </a:rPr>
              <a:t>Top Level Object Ontology</a:t>
            </a:r>
            <a:br>
              <a:rPr lang="en-US" altLang="en-US" dirty="0">
                <a:solidFill>
                  <a:srgbClr val="0099A6"/>
                </a:solidFill>
              </a:rPr>
            </a:br>
            <a:endParaRPr lang="en-US" altLang="en-US" dirty="0">
              <a:solidFill>
                <a:srgbClr val="0099A6"/>
              </a:solidFill>
            </a:endParaRPr>
          </a:p>
        </p:txBody>
      </p:sp>
      <p:sp>
        <p:nvSpPr>
          <p:cNvPr id="3075" name="Rectangle 3">
            <a:extLst>
              <a:ext uri="{FF2B5EF4-FFF2-40B4-BE49-F238E27FC236}">
                <a16:creationId xmlns:a16="http://schemas.microsoft.com/office/drawing/2014/main" id="{29273D62-BA20-8D43-8FBD-4E1C2BA819E2}"/>
              </a:ext>
            </a:extLst>
          </p:cNvPr>
          <p:cNvSpPr>
            <a:spLocks noChangeArrowheads="1"/>
          </p:cNvSpPr>
          <p:nvPr/>
        </p:nvSpPr>
        <p:spPr bwMode="auto">
          <a:xfrm>
            <a:off x="2199443" y="3065444"/>
            <a:ext cx="1202092" cy="381918"/>
          </a:xfrm>
          <a:prstGeom prst="rect">
            <a:avLst/>
          </a:prstGeom>
          <a:solidFill>
            <a:srgbClr val="CC0E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Function</a:t>
            </a:r>
          </a:p>
        </p:txBody>
      </p:sp>
      <p:cxnSp>
        <p:nvCxnSpPr>
          <p:cNvPr id="3076" name="AutoShape 4">
            <a:extLst>
              <a:ext uri="{FF2B5EF4-FFF2-40B4-BE49-F238E27FC236}">
                <a16:creationId xmlns:a16="http://schemas.microsoft.com/office/drawing/2014/main" id="{6DADE0E2-C239-3F4B-8C87-0A2992EB3115}"/>
              </a:ext>
            </a:extLst>
          </p:cNvPr>
          <p:cNvCxnSpPr>
            <a:cxnSpLocks noChangeShapeType="1"/>
            <a:stCxn id="3075" idx="3"/>
            <a:endCxn id="3075" idx="0"/>
          </p:cNvCxnSpPr>
          <p:nvPr/>
        </p:nvCxnSpPr>
        <p:spPr bwMode="auto">
          <a:xfrm flipH="1" flipV="1">
            <a:off x="2800489" y="3065444"/>
            <a:ext cx="601046" cy="190959"/>
          </a:xfrm>
          <a:prstGeom prst="bentConnector4">
            <a:avLst>
              <a:gd name="adj1" fmla="val -33333"/>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77" name="Rectangle 5">
            <a:extLst>
              <a:ext uri="{FF2B5EF4-FFF2-40B4-BE49-F238E27FC236}">
                <a16:creationId xmlns:a16="http://schemas.microsoft.com/office/drawing/2014/main" id="{2C707252-70FF-534E-A072-C4A17133618D}"/>
              </a:ext>
            </a:extLst>
          </p:cNvPr>
          <p:cNvSpPr>
            <a:spLocks noChangeArrowheads="1"/>
          </p:cNvSpPr>
          <p:nvPr/>
        </p:nvSpPr>
        <p:spPr bwMode="auto">
          <a:xfrm>
            <a:off x="2199443" y="3638321"/>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Behavior</a:t>
            </a:r>
          </a:p>
        </p:txBody>
      </p:sp>
      <p:sp>
        <p:nvSpPr>
          <p:cNvPr id="3078" name="Rectangle 6">
            <a:extLst>
              <a:ext uri="{FF2B5EF4-FFF2-40B4-BE49-F238E27FC236}">
                <a16:creationId xmlns:a16="http://schemas.microsoft.com/office/drawing/2014/main" id="{28A22B49-AF5B-0C40-9526-D22F3B445B73}"/>
              </a:ext>
            </a:extLst>
          </p:cNvPr>
          <p:cNvSpPr>
            <a:spLocks noChangeArrowheads="1"/>
          </p:cNvSpPr>
          <p:nvPr/>
        </p:nvSpPr>
        <p:spPr bwMode="auto">
          <a:xfrm>
            <a:off x="2199443" y="3829280"/>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Interfaces</a:t>
            </a:r>
          </a:p>
        </p:txBody>
      </p:sp>
      <p:sp>
        <p:nvSpPr>
          <p:cNvPr id="3079" name="Rectangle 7">
            <a:extLst>
              <a:ext uri="{FF2B5EF4-FFF2-40B4-BE49-F238E27FC236}">
                <a16:creationId xmlns:a16="http://schemas.microsoft.com/office/drawing/2014/main" id="{9BCEE73D-5588-334B-815C-E299D96E2904}"/>
              </a:ext>
            </a:extLst>
          </p:cNvPr>
          <p:cNvSpPr>
            <a:spLocks noChangeArrowheads="1"/>
          </p:cNvSpPr>
          <p:nvPr/>
        </p:nvSpPr>
        <p:spPr bwMode="auto">
          <a:xfrm>
            <a:off x="2199443" y="4020239"/>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Constraints</a:t>
            </a:r>
          </a:p>
        </p:txBody>
      </p:sp>
      <p:sp>
        <p:nvSpPr>
          <p:cNvPr id="3080" name="Rectangle 8">
            <a:extLst>
              <a:ext uri="{FF2B5EF4-FFF2-40B4-BE49-F238E27FC236}">
                <a16:creationId xmlns:a16="http://schemas.microsoft.com/office/drawing/2014/main" id="{DAB38622-D61F-9D49-AED4-FCCFC82B3E34}"/>
              </a:ext>
            </a:extLst>
          </p:cNvPr>
          <p:cNvSpPr>
            <a:spLocks noChangeArrowheads="1"/>
          </p:cNvSpPr>
          <p:nvPr/>
        </p:nvSpPr>
        <p:spPr bwMode="auto">
          <a:xfrm>
            <a:off x="2199443" y="3447362"/>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Logical structure</a:t>
            </a:r>
          </a:p>
        </p:txBody>
      </p:sp>
      <p:sp>
        <p:nvSpPr>
          <p:cNvPr id="3081" name="Rectangle 9">
            <a:extLst>
              <a:ext uri="{FF2B5EF4-FFF2-40B4-BE49-F238E27FC236}">
                <a16:creationId xmlns:a16="http://schemas.microsoft.com/office/drawing/2014/main" id="{5CC97385-5D98-794A-B9B7-9A59B55505BA}"/>
              </a:ext>
            </a:extLst>
          </p:cNvPr>
          <p:cNvSpPr>
            <a:spLocks noChangeArrowheads="1"/>
          </p:cNvSpPr>
          <p:nvPr/>
        </p:nvSpPr>
        <p:spPr bwMode="auto">
          <a:xfrm>
            <a:off x="6206416" y="5356953"/>
            <a:ext cx="1068526" cy="381918"/>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Connector</a:t>
            </a:r>
          </a:p>
          <a:p>
            <a:pPr algn="ctr" eaLnBrk="1" hangingPunct="1">
              <a:defRPr/>
            </a:pPr>
            <a:r>
              <a:rPr lang="en-US" sz="1400" dirty="0">
                <a:latin typeface="Helvetica" charset="0"/>
              </a:rPr>
              <a:t>(Link)</a:t>
            </a:r>
            <a:endParaRPr lang="en-US" sz="1400" dirty="0">
              <a:latin typeface="Helvetica" charset="0"/>
              <a:ea typeface="ＭＳ Ｐゴシック" charset="0"/>
            </a:endParaRPr>
          </a:p>
        </p:txBody>
      </p:sp>
      <p:sp>
        <p:nvSpPr>
          <p:cNvPr id="3082" name="Rectangle 10">
            <a:extLst>
              <a:ext uri="{FF2B5EF4-FFF2-40B4-BE49-F238E27FC236}">
                <a16:creationId xmlns:a16="http://schemas.microsoft.com/office/drawing/2014/main" id="{9F48BCD1-D91F-D343-A75E-AF651518B9F9}"/>
              </a:ext>
            </a:extLst>
          </p:cNvPr>
          <p:cNvSpPr>
            <a:spLocks noChangeArrowheads="1"/>
          </p:cNvSpPr>
          <p:nvPr/>
        </p:nvSpPr>
        <p:spPr bwMode="auto">
          <a:xfrm>
            <a:off x="6206416" y="5738871"/>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084" name="Rectangle 12">
            <a:extLst>
              <a:ext uri="{FF2B5EF4-FFF2-40B4-BE49-F238E27FC236}">
                <a16:creationId xmlns:a16="http://schemas.microsoft.com/office/drawing/2014/main" id="{27C0CBF3-2BCF-8242-8A83-9669AB93345C}"/>
              </a:ext>
            </a:extLst>
          </p:cNvPr>
          <p:cNvSpPr>
            <a:spLocks noChangeArrowheads="1"/>
          </p:cNvSpPr>
          <p:nvPr/>
        </p:nvSpPr>
        <p:spPr bwMode="auto">
          <a:xfrm>
            <a:off x="2466575" y="4911382"/>
            <a:ext cx="1335657" cy="445571"/>
          </a:xfrm>
          <a:prstGeom prst="rect">
            <a:avLst/>
          </a:prstGeom>
          <a:solidFill>
            <a:srgbClr val="CCC30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Protocol</a:t>
            </a:r>
            <a:endParaRPr lang="en-US" sz="1200" dirty="0">
              <a:latin typeface="Helvetica" charset="0"/>
              <a:ea typeface="ＭＳ Ｐゴシック" charset="0"/>
            </a:endParaRPr>
          </a:p>
        </p:txBody>
      </p:sp>
      <p:sp>
        <p:nvSpPr>
          <p:cNvPr id="3085" name="Rectangle 13">
            <a:extLst>
              <a:ext uri="{FF2B5EF4-FFF2-40B4-BE49-F238E27FC236}">
                <a16:creationId xmlns:a16="http://schemas.microsoft.com/office/drawing/2014/main" id="{B1522F21-C50D-BE42-8066-3E177BB4E15B}"/>
              </a:ext>
            </a:extLst>
          </p:cNvPr>
          <p:cNvSpPr>
            <a:spLocks noChangeArrowheads="1"/>
          </p:cNvSpPr>
          <p:nvPr/>
        </p:nvSpPr>
        <p:spPr bwMode="auto">
          <a:xfrm>
            <a:off x="2466575" y="5356953"/>
            <a:ext cx="1335657"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Protocol stack</a:t>
            </a:r>
          </a:p>
        </p:txBody>
      </p:sp>
      <p:sp>
        <p:nvSpPr>
          <p:cNvPr id="3086" name="Rectangle 14">
            <a:extLst>
              <a:ext uri="{FF2B5EF4-FFF2-40B4-BE49-F238E27FC236}">
                <a16:creationId xmlns:a16="http://schemas.microsoft.com/office/drawing/2014/main" id="{F3EE2F1C-0088-9D45-9933-C164BCE719FC}"/>
              </a:ext>
            </a:extLst>
          </p:cNvPr>
          <p:cNvSpPr>
            <a:spLocks noChangeArrowheads="1"/>
          </p:cNvSpPr>
          <p:nvPr/>
        </p:nvSpPr>
        <p:spPr bwMode="auto">
          <a:xfrm>
            <a:off x="2466575" y="5547912"/>
            <a:ext cx="1335657"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Standards</a:t>
            </a:r>
          </a:p>
        </p:txBody>
      </p:sp>
      <p:cxnSp>
        <p:nvCxnSpPr>
          <p:cNvPr id="3087" name="AutoShape 15">
            <a:extLst>
              <a:ext uri="{FF2B5EF4-FFF2-40B4-BE49-F238E27FC236}">
                <a16:creationId xmlns:a16="http://schemas.microsoft.com/office/drawing/2014/main" id="{7816692A-3A25-7341-8AD4-65FD598807DC}"/>
              </a:ext>
            </a:extLst>
          </p:cNvPr>
          <p:cNvCxnSpPr>
            <a:cxnSpLocks noChangeShapeType="1"/>
            <a:stCxn id="3088" idx="3"/>
            <a:endCxn id="3088" idx="0"/>
          </p:cNvCxnSpPr>
          <p:nvPr/>
        </p:nvCxnSpPr>
        <p:spPr bwMode="auto">
          <a:xfrm flipH="1" flipV="1">
            <a:off x="4670409" y="1284383"/>
            <a:ext cx="534263" cy="190959"/>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88" name="Rectangle 16">
            <a:extLst>
              <a:ext uri="{FF2B5EF4-FFF2-40B4-BE49-F238E27FC236}">
                <a16:creationId xmlns:a16="http://schemas.microsoft.com/office/drawing/2014/main" id="{2BFD9055-C92C-3A49-85BA-64BC10E0107E}"/>
              </a:ext>
            </a:extLst>
          </p:cNvPr>
          <p:cNvSpPr>
            <a:spLocks noChangeArrowheads="1"/>
          </p:cNvSpPr>
          <p:nvPr/>
        </p:nvSpPr>
        <p:spPr bwMode="auto">
          <a:xfrm>
            <a:off x="4136146" y="1284383"/>
            <a:ext cx="1068526" cy="381918"/>
          </a:xfrm>
          <a:prstGeom prst="rect">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solidFill>
                  <a:srgbClr val="C00000"/>
                </a:solidFill>
                <a:latin typeface="Helvetica" charset="0"/>
                <a:ea typeface="ＭＳ Ｐゴシック" charset="0"/>
              </a:rPr>
              <a:t>Enterprise</a:t>
            </a:r>
          </a:p>
        </p:txBody>
      </p:sp>
      <p:sp>
        <p:nvSpPr>
          <p:cNvPr id="3089" name="Rectangle 17">
            <a:extLst>
              <a:ext uri="{FF2B5EF4-FFF2-40B4-BE49-F238E27FC236}">
                <a16:creationId xmlns:a16="http://schemas.microsoft.com/office/drawing/2014/main" id="{64599D5F-82AA-964A-9F46-346AD6EAFF2A}"/>
              </a:ext>
            </a:extLst>
          </p:cNvPr>
          <p:cNvSpPr>
            <a:spLocks noChangeArrowheads="1"/>
          </p:cNvSpPr>
          <p:nvPr/>
        </p:nvSpPr>
        <p:spPr bwMode="auto">
          <a:xfrm>
            <a:off x="4136146" y="1857260"/>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Requirements</a:t>
            </a:r>
          </a:p>
        </p:txBody>
      </p:sp>
      <p:sp>
        <p:nvSpPr>
          <p:cNvPr id="3090" name="Rectangle 18">
            <a:extLst>
              <a:ext uri="{FF2B5EF4-FFF2-40B4-BE49-F238E27FC236}">
                <a16:creationId xmlns:a16="http://schemas.microsoft.com/office/drawing/2014/main" id="{D6C0F7AD-C415-C04B-8722-3D808A9C9C8C}"/>
              </a:ext>
            </a:extLst>
          </p:cNvPr>
          <p:cNvSpPr>
            <a:spLocks noChangeArrowheads="1"/>
          </p:cNvSpPr>
          <p:nvPr/>
        </p:nvSpPr>
        <p:spPr bwMode="auto">
          <a:xfrm>
            <a:off x="4136146" y="2048219"/>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Objectives</a:t>
            </a:r>
          </a:p>
        </p:txBody>
      </p:sp>
      <p:sp>
        <p:nvSpPr>
          <p:cNvPr id="3091" name="Rectangle 19">
            <a:extLst>
              <a:ext uri="{FF2B5EF4-FFF2-40B4-BE49-F238E27FC236}">
                <a16:creationId xmlns:a16="http://schemas.microsoft.com/office/drawing/2014/main" id="{7C640ABE-5ABD-AE49-9169-8B01F976D5B2}"/>
              </a:ext>
            </a:extLst>
          </p:cNvPr>
          <p:cNvSpPr>
            <a:spLocks noChangeArrowheads="1"/>
          </p:cNvSpPr>
          <p:nvPr/>
        </p:nvSpPr>
        <p:spPr bwMode="auto">
          <a:xfrm>
            <a:off x="4136146" y="2239178"/>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solidFill>
                  <a:srgbClr val="C00000"/>
                </a:solidFill>
                <a:latin typeface="Helvetica" charset="0"/>
                <a:ea typeface="ＭＳ Ｐゴシック" charset="0"/>
              </a:rPr>
              <a:t>Governance</a:t>
            </a:r>
          </a:p>
        </p:txBody>
      </p:sp>
      <p:sp>
        <p:nvSpPr>
          <p:cNvPr id="3092" name="Rectangle 20">
            <a:extLst>
              <a:ext uri="{FF2B5EF4-FFF2-40B4-BE49-F238E27FC236}">
                <a16:creationId xmlns:a16="http://schemas.microsoft.com/office/drawing/2014/main" id="{3CF02F0A-CC6D-DE4E-AEB1-79925FB47058}"/>
              </a:ext>
            </a:extLst>
          </p:cNvPr>
          <p:cNvSpPr>
            <a:spLocks noChangeArrowheads="1"/>
          </p:cNvSpPr>
          <p:nvPr/>
        </p:nvSpPr>
        <p:spPr bwMode="auto">
          <a:xfrm>
            <a:off x="4136146" y="2430137"/>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Use Cases</a:t>
            </a:r>
          </a:p>
        </p:txBody>
      </p:sp>
      <p:sp>
        <p:nvSpPr>
          <p:cNvPr id="3093" name="Rectangle 21">
            <a:extLst>
              <a:ext uri="{FF2B5EF4-FFF2-40B4-BE49-F238E27FC236}">
                <a16:creationId xmlns:a16="http://schemas.microsoft.com/office/drawing/2014/main" id="{94D3C20E-CE81-5E4C-AA70-C5B1C4D6765C}"/>
              </a:ext>
            </a:extLst>
          </p:cNvPr>
          <p:cNvSpPr>
            <a:spLocks noChangeArrowheads="1"/>
          </p:cNvSpPr>
          <p:nvPr/>
        </p:nvSpPr>
        <p:spPr bwMode="auto">
          <a:xfrm>
            <a:off x="4136146" y="1666301"/>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Mission</a:t>
            </a:r>
          </a:p>
        </p:txBody>
      </p:sp>
      <p:cxnSp>
        <p:nvCxnSpPr>
          <p:cNvPr id="3094" name="AutoShape 22">
            <a:extLst>
              <a:ext uri="{FF2B5EF4-FFF2-40B4-BE49-F238E27FC236}">
                <a16:creationId xmlns:a16="http://schemas.microsoft.com/office/drawing/2014/main" id="{734F0C61-F203-6843-A1F8-EF950E4579AE}"/>
              </a:ext>
            </a:extLst>
          </p:cNvPr>
          <p:cNvCxnSpPr>
            <a:cxnSpLocks noChangeShapeType="1"/>
            <a:stCxn id="3089" idx="1"/>
            <a:endCxn id="3075" idx="0"/>
          </p:cNvCxnSpPr>
          <p:nvPr/>
        </p:nvCxnSpPr>
        <p:spPr bwMode="auto">
          <a:xfrm rot="10800000" flipV="1">
            <a:off x="2800490" y="1952740"/>
            <a:ext cx="1335657" cy="1112704"/>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95" name="Rectangle 23">
            <a:extLst>
              <a:ext uri="{FF2B5EF4-FFF2-40B4-BE49-F238E27FC236}">
                <a16:creationId xmlns:a16="http://schemas.microsoft.com/office/drawing/2014/main" id="{2FB7F1DC-A9A3-6543-9E7A-4EBD6510BC6D}"/>
              </a:ext>
            </a:extLst>
          </p:cNvPr>
          <p:cNvSpPr>
            <a:spLocks noChangeArrowheads="1"/>
          </p:cNvSpPr>
          <p:nvPr/>
        </p:nvSpPr>
        <p:spPr bwMode="auto">
          <a:xfrm>
            <a:off x="3067620" y="2365261"/>
            <a:ext cx="644728"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FulfilledBy</a:t>
            </a:r>
            <a:endParaRPr lang="en-US" sz="700" dirty="0">
              <a:latin typeface="Helvetica" charset="0"/>
              <a:ea typeface="ＭＳ Ｐゴシック" charset="0"/>
            </a:endParaRPr>
          </a:p>
        </p:txBody>
      </p:sp>
      <p:sp>
        <p:nvSpPr>
          <p:cNvPr id="3096" name="Rectangle 24">
            <a:extLst>
              <a:ext uri="{FF2B5EF4-FFF2-40B4-BE49-F238E27FC236}">
                <a16:creationId xmlns:a16="http://schemas.microsoft.com/office/drawing/2014/main" id="{B23EF4A7-452E-1D46-9C65-1EC0D4A1E4FD}"/>
              </a:ext>
            </a:extLst>
          </p:cNvPr>
          <p:cNvSpPr>
            <a:spLocks noChangeArrowheads="1"/>
          </p:cNvSpPr>
          <p:nvPr/>
        </p:nvSpPr>
        <p:spPr bwMode="auto">
          <a:xfrm>
            <a:off x="3601883" y="2810832"/>
            <a:ext cx="439544"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Meets</a:t>
            </a:r>
          </a:p>
        </p:txBody>
      </p:sp>
      <p:cxnSp>
        <p:nvCxnSpPr>
          <p:cNvPr id="3097" name="AutoShape 25">
            <a:extLst>
              <a:ext uri="{FF2B5EF4-FFF2-40B4-BE49-F238E27FC236}">
                <a16:creationId xmlns:a16="http://schemas.microsoft.com/office/drawing/2014/main" id="{6AF610FF-D9ED-734C-9F2B-FABD1A33B701}"/>
              </a:ext>
            </a:extLst>
          </p:cNvPr>
          <p:cNvCxnSpPr>
            <a:cxnSpLocks noChangeShapeType="1"/>
            <a:stCxn id="3077" idx="3"/>
            <a:endCxn id="3127" idx="0"/>
          </p:cNvCxnSpPr>
          <p:nvPr/>
        </p:nvCxnSpPr>
        <p:spPr bwMode="auto">
          <a:xfrm>
            <a:off x="3401535" y="3733801"/>
            <a:ext cx="1803138" cy="413745"/>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98" name="Rectangle 26">
            <a:extLst>
              <a:ext uri="{FF2B5EF4-FFF2-40B4-BE49-F238E27FC236}">
                <a16:creationId xmlns:a16="http://schemas.microsoft.com/office/drawing/2014/main" id="{3B0E92C9-22DE-8D44-9EA6-3AF0280B5AD1}"/>
              </a:ext>
            </a:extLst>
          </p:cNvPr>
          <p:cNvSpPr>
            <a:spLocks noChangeArrowheads="1"/>
          </p:cNvSpPr>
          <p:nvPr/>
        </p:nvSpPr>
        <p:spPr bwMode="auto">
          <a:xfrm>
            <a:off x="3935798" y="3765627"/>
            <a:ext cx="928459"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IsImplementedBy</a:t>
            </a:r>
            <a:endParaRPr lang="en-US" sz="700" dirty="0">
              <a:latin typeface="Helvetica" charset="0"/>
              <a:ea typeface="ＭＳ Ｐゴシック" charset="0"/>
            </a:endParaRPr>
          </a:p>
        </p:txBody>
      </p:sp>
      <p:sp>
        <p:nvSpPr>
          <p:cNvPr id="3099" name="Rectangle 27">
            <a:extLst>
              <a:ext uri="{FF2B5EF4-FFF2-40B4-BE49-F238E27FC236}">
                <a16:creationId xmlns:a16="http://schemas.microsoft.com/office/drawing/2014/main" id="{C80C69A5-9F93-514C-B290-BEFE473A3365}"/>
              </a:ext>
            </a:extLst>
          </p:cNvPr>
          <p:cNvSpPr>
            <a:spLocks noChangeArrowheads="1"/>
          </p:cNvSpPr>
          <p:nvPr/>
        </p:nvSpPr>
        <p:spPr bwMode="auto">
          <a:xfrm>
            <a:off x="2934055" y="2692809"/>
            <a:ext cx="747320"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ComposedOf</a:t>
            </a:r>
          </a:p>
        </p:txBody>
      </p:sp>
      <p:sp>
        <p:nvSpPr>
          <p:cNvPr id="3100" name="Rectangle 28">
            <a:extLst>
              <a:ext uri="{FF2B5EF4-FFF2-40B4-BE49-F238E27FC236}">
                <a16:creationId xmlns:a16="http://schemas.microsoft.com/office/drawing/2014/main" id="{55D09621-0D2B-2545-A1A7-9CF07BEF8118}"/>
              </a:ext>
            </a:extLst>
          </p:cNvPr>
          <p:cNvSpPr>
            <a:spLocks noChangeArrowheads="1"/>
          </p:cNvSpPr>
          <p:nvPr/>
        </p:nvSpPr>
        <p:spPr bwMode="auto">
          <a:xfrm>
            <a:off x="4670409" y="914400"/>
            <a:ext cx="77296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Composed Of</a:t>
            </a:r>
          </a:p>
        </p:txBody>
      </p:sp>
      <p:sp>
        <p:nvSpPr>
          <p:cNvPr id="3101" name="Rectangle 29">
            <a:extLst>
              <a:ext uri="{FF2B5EF4-FFF2-40B4-BE49-F238E27FC236}">
                <a16:creationId xmlns:a16="http://schemas.microsoft.com/office/drawing/2014/main" id="{1EC5A58C-D6EF-8C4A-96DC-689D7245E10E}"/>
              </a:ext>
            </a:extLst>
          </p:cNvPr>
          <p:cNvSpPr>
            <a:spLocks noChangeArrowheads="1"/>
          </p:cNvSpPr>
          <p:nvPr/>
        </p:nvSpPr>
        <p:spPr bwMode="auto">
          <a:xfrm>
            <a:off x="5210238" y="3829280"/>
            <a:ext cx="747320"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ComposedOf</a:t>
            </a:r>
            <a:endParaRPr lang="en-US" sz="700" dirty="0">
              <a:latin typeface="Helvetica" charset="0"/>
              <a:ea typeface="ＭＳ Ｐゴシック" charset="0"/>
            </a:endParaRPr>
          </a:p>
        </p:txBody>
      </p:sp>
      <p:cxnSp>
        <p:nvCxnSpPr>
          <p:cNvPr id="3102" name="AutoShape 30">
            <a:extLst>
              <a:ext uri="{FF2B5EF4-FFF2-40B4-BE49-F238E27FC236}">
                <a16:creationId xmlns:a16="http://schemas.microsoft.com/office/drawing/2014/main" id="{058C1ADF-C6EE-6B4C-8B07-9B9F2BD799BE}"/>
              </a:ext>
            </a:extLst>
          </p:cNvPr>
          <p:cNvCxnSpPr>
            <a:cxnSpLocks noChangeShapeType="1"/>
            <a:stCxn id="3127" idx="1"/>
            <a:endCxn id="3078" idx="3"/>
          </p:cNvCxnSpPr>
          <p:nvPr/>
        </p:nvCxnSpPr>
        <p:spPr bwMode="auto">
          <a:xfrm rot="10800000">
            <a:off x="3401535" y="3924760"/>
            <a:ext cx="1268875" cy="413745"/>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03" name="Rectangle 31">
            <a:extLst>
              <a:ext uri="{FF2B5EF4-FFF2-40B4-BE49-F238E27FC236}">
                <a16:creationId xmlns:a16="http://schemas.microsoft.com/office/drawing/2014/main" id="{8E252B92-6C97-CB4C-BAB6-6D8A304DE019}"/>
              </a:ext>
            </a:extLst>
          </p:cNvPr>
          <p:cNvSpPr>
            <a:spLocks noChangeArrowheads="1"/>
          </p:cNvSpPr>
          <p:nvPr/>
        </p:nvSpPr>
        <p:spPr bwMode="auto">
          <a:xfrm>
            <a:off x="3668666" y="4083892"/>
            <a:ext cx="98135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ContainsInstances</a:t>
            </a:r>
          </a:p>
        </p:txBody>
      </p:sp>
      <p:cxnSp>
        <p:nvCxnSpPr>
          <p:cNvPr id="3104" name="AutoShape 32">
            <a:extLst>
              <a:ext uri="{FF2B5EF4-FFF2-40B4-BE49-F238E27FC236}">
                <a16:creationId xmlns:a16="http://schemas.microsoft.com/office/drawing/2014/main" id="{E0514BD1-0DA8-1C47-BC95-DE52DB7FC2AC}"/>
              </a:ext>
            </a:extLst>
          </p:cNvPr>
          <p:cNvCxnSpPr>
            <a:cxnSpLocks noChangeShapeType="1"/>
            <a:stCxn id="3075" idx="3"/>
            <a:endCxn id="3120" idx="1"/>
          </p:cNvCxnSpPr>
          <p:nvPr/>
        </p:nvCxnSpPr>
        <p:spPr bwMode="auto">
          <a:xfrm>
            <a:off x="3401535" y="3256403"/>
            <a:ext cx="3339144" cy="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05" name="AutoShape 33">
            <a:extLst>
              <a:ext uri="{FF2B5EF4-FFF2-40B4-BE49-F238E27FC236}">
                <a16:creationId xmlns:a16="http://schemas.microsoft.com/office/drawing/2014/main" id="{7CB5DECA-1C72-3549-9A36-C381B2BEFB9A}"/>
              </a:ext>
            </a:extLst>
          </p:cNvPr>
          <p:cNvCxnSpPr>
            <a:cxnSpLocks noChangeShapeType="1"/>
            <a:stCxn id="3121" idx="1"/>
            <a:endCxn id="3080" idx="3"/>
          </p:cNvCxnSpPr>
          <p:nvPr/>
        </p:nvCxnSpPr>
        <p:spPr bwMode="auto">
          <a:xfrm rot="10800000">
            <a:off x="3401535" y="3542842"/>
            <a:ext cx="3339144" cy="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06" name="Rectangle 34">
            <a:extLst>
              <a:ext uri="{FF2B5EF4-FFF2-40B4-BE49-F238E27FC236}">
                <a16:creationId xmlns:a16="http://schemas.microsoft.com/office/drawing/2014/main" id="{657ED9BC-1A2C-E543-B809-2FFB98B369AD}"/>
              </a:ext>
            </a:extLst>
          </p:cNvPr>
          <p:cNvSpPr>
            <a:spLocks noChangeArrowheads="1"/>
          </p:cNvSpPr>
          <p:nvPr/>
        </p:nvSpPr>
        <p:spPr bwMode="auto">
          <a:xfrm>
            <a:off x="4631453" y="3072789"/>
            <a:ext cx="59182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Produces</a:t>
            </a:r>
          </a:p>
        </p:txBody>
      </p:sp>
      <p:sp>
        <p:nvSpPr>
          <p:cNvPr id="3107" name="Rectangle 35">
            <a:extLst>
              <a:ext uri="{FF2B5EF4-FFF2-40B4-BE49-F238E27FC236}">
                <a16:creationId xmlns:a16="http://schemas.microsoft.com/office/drawing/2014/main" id="{231A9335-48D8-1B49-BCB8-1A241FC35341}"/>
              </a:ext>
            </a:extLst>
          </p:cNvPr>
          <p:cNvSpPr>
            <a:spLocks noChangeArrowheads="1"/>
          </p:cNvSpPr>
          <p:nvPr/>
        </p:nvSpPr>
        <p:spPr bwMode="auto">
          <a:xfrm>
            <a:off x="4631453" y="3383708"/>
            <a:ext cx="641522"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Consumes</a:t>
            </a:r>
          </a:p>
        </p:txBody>
      </p:sp>
      <p:cxnSp>
        <p:nvCxnSpPr>
          <p:cNvPr id="3108" name="AutoShape 36">
            <a:extLst>
              <a:ext uri="{FF2B5EF4-FFF2-40B4-BE49-F238E27FC236}">
                <a16:creationId xmlns:a16="http://schemas.microsoft.com/office/drawing/2014/main" id="{F48DB7BF-A588-DC48-BABF-3C14F17844D6}"/>
              </a:ext>
            </a:extLst>
          </p:cNvPr>
          <p:cNvCxnSpPr>
            <a:cxnSpLocks noChangeShapeType="1"/>
            <a:stCxn id="3127" idx="3"/>
            <a:endCxn id="3081" idx="0"/>
          </p:cNvCxnSpPr>
          <p:nvPr/>
        </p:nvCxnSpPr>
        <p:spPr bwMode="auto">
          <a:xfrm>
            <a:off x="5738935" y="4338505"/>
            <a:ext cx="1001743" cy="1018448"/>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0" name="Rectangle 38">
            <a:extLst>
              <a:ext uri="{FF2B5EF4-FFF2-40B4-BE49-F238E27FC236}">
                <a16:creationId xmlns:a16="http://schemas.microsoft.com/office/drawing/2014/main" id="{9EB1A252-AB35-444D-AB15-E10DB9EAC895}"/>
              </a:ext>
            </a:extLst>
          </p:cNvPr>
          <p:cNvSpPr>
            <a:spLocks noChangeArrowheads="1"/>
          </p:cNvSpPr>
          <p:nvPr/>
        </p:nvSpPr>
        <p:spPr bwMode="auto">
          <a:xfrm>
            <a:off x="6139633" y="4720423"/>
            <a:ext cx="676788"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ConnectVia</a:t>
            </a:r>
          </a:p>
        </p:txBody>
      </p:sp>
      <p:cxnSp>
        <p:nvCxnSpPr>
          <p:cNvPr id="3112" name="AutoShape 40">
            <a:extLst>
              <a:ext uri="{FF2B5EF4-FFF2-40B4-BE49-F238E27FC236}">
                <a16:creationId xmlns:a16="http://schemas.microsoft.com/office/drawing/2014/main" id="{FE792D99-4F30-774F-885B-214B6E32D9E6}"/>
              </a:ext>
            </a:extLst>
          </p:cNvPr>
          <p:cNvCxnSpPr>
            <a:cxnSpLocks noChangeShapeType="1"/>
          </p:cNvCxnSpPr>
          <p:nvPr/>
        </p:nvCxnSpPr>
        <p:spPr bwMode="auto">
          <a:xfrm rot="16200000" flipH="1">
            <a:off x="2417006" y="43943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3" name="Rectangle 41">
            <a:extLst>
              <a:ext uri="{FF2B5EF4-FFF2-40B4-BE49-F238E27FC236}">
                <a16:creationId xmlns:a16="http://schemas.microsoft.com/office/drawing/2014/main" id="{A41DA616-20A6-5147-B126-4215D95E50EE}"/>
              </a:ext>
            </a:extLst>
          </p:cNvPr>
          <p:cNvSpPr>
            <a:spLocks noChangeArrowheads="1"/>
          </p:cNvSpPr>
          <p:nvPr/>
        </p:nvSpPr>
        <p:spPr bwMode="auto">
          <a:xfrm>
            <a:off x="2533357" y="4529464"/>
            <a:ext cx="397866"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Uses</a:t>
            </a:r>
          </a:p>
        </p:txBody>
      </p:sp>
      <p:cxnSp>
        <p:nvCxnSpPr>
          <p:cNvPr id="3114" name="AutoShape 42">
            <a:extLst>
              <a:ext uri="{FF2B5EF4-FFF2-40B4-BE49-F238E27FC236}">
                <a16:creationId xmlns:a16="http://schemas.microsoft.com/office/drawing/2014/main" id="{E572C3E0-9804-5447-8010-77F86C1A73BB}"/>
              </a:ext>
            </a:extLst>
          </p:cNvPr>
          <p:cNvCxnSpPr>
            <a:cxnSpLocks noChangeShapeType="1"/>
            <a:stCxn id="3084" idx="0"/>
            <a:endCxn id="3079" idx="2"/>
          </p:cNvCxnSpPr>
          <p:nvPr/>
        </p:nvCxnSpPr>
        <p:spPr bwMode="auto">
          <a:xfrm rot="5400000" flipH="1">
            <a:off x="2617355" y="43943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5" name="Rectangle 43">
            <a:extLst>
              <a:ext uri="{FF2B5EF4-FFF2-40B4-BE49-F238E27FC236}">
                <a16:creationId xmlns:a16="http://schemas.microsoft.com/office/drawing/2014/main" id="{2C80C9E3-2280-1841-8EEF-A9D90FA135AF}"/>
              </a:ext>
            </a:extLst>
          </p:cNvPr>
          <p:cNvSpPr>
            <a:spLocks noChangeArrowheads="1"/>
          </p:cNvSpPr>
          <p:nvPr/>
        </p:nvSpPr>
        <p:spPr bwMode="auto">
          <a:xfrm>
            <a:off x="2867272" y="4402158"/>
            <a:ext cx="881973"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ProvidesService</a:t>
            </a:r>
          </a:p>
        </p:txBody>
      </p:sp>
      <p:cxnSp>
        <p:nvCxnSpPr>
          <p:cNvPr id="3116" name="AutoShape 44">
            <a:extLst>
              <a:ext uri="{FF2B5EF4-FFF2-40B4-BE49-F238E27FC236}">
                <a16:creationId xmlns:a16="http://schemas.microsoft.com/office/drawing/2014/main" id="{2793AB55-A349-AB41-AB81-A8CD285EBC94}"/>
              </a:ext>
            </a:extLst>
          </p:cNvPr>
          <p:cNvCxnSpPr>
            <a:cxnSpLocks noChangeShapeType="1"/>
            <a:stCxn id="3085" idx="3"/>
            <a:endCxn id="115" idx="1"/>
          </p:cNvCxnSpPr>
          <p:nvPr/>
        </p:nvCxnSpPr>
        <p:spPr bwMode="auto">
          <a:xfrm>
            <a:off x="3802232" y="5452433"/>
            <a:ext cx="2406599" cy="827046"/>
          </a:xfrm>
          <a:prstGeom prst="curvedConnector3">
            <a:avLst>
              <a:gd name="adj1" fmla="val 31198"/>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7" name="Rectangle 45">
            <a:extLst>
              <a:ext uri="{FF2B5EF4-FFF2-40B4-BE49-F238E27FC236}">
                <a16:creationId xmlns:a16="http://schemas.microsoft.com/office/drawing/2014/main" id="{8E7430EC-00BB-D449-9D3B-01AE36CC1825}"/>
              </a:ext>
            </a:extLst>
          </p:cNvPr>
          <p:cNvSpPr>
            <a:spLocks noChangeArrowheads="1"/>
          </p:cNvSpPr>
          <p:nvPr/>
        </p:nvSpPr>
        <p:spPr bwMode="auto">
          <a:xfrm>
            <a:off x="4006330" y="5822892"/>
            <a:ext cx="857927"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AssociatedWith</a:t>
            </a:r>
            <a:endParaRPr lang="en-US" sz="700" dirty="0">
              <a:latin typeface="Helvetica" charset="0"/>
              <a:ea typeface="ＭＳ Ｐゴシック" charset="0"/>
            </a:endParaRPr>
          </a:p>
        </p:txBody>
      </p:sp>
      <p:cxnSp>
        <p:nvCxnSpPr>
          <p:cNvPr id="3118" name="AutoShape 46">
            <a:extLst>
              <a:ext uri="{FF2B5EF4-FFF2-40B4-BE49-F238E27FC236}">
                <a16:creationId xmlns:a16="http://schemas.microsoft.com/office/drawing/2014/main" id="{6E117464-70F5-6648-978C-E16E7FBA054A}"/>
              </a:ext>
            </a:extLst>
          </p:cNvPr>
          <p:cNvCxnSpPr>
            <a:cxnSpLocks noChangeShapeType="1"/>
            <a:stCxn id="3084" idx="3"/>
            <a:endCxn id="3129" idx="1"/>
          </p:cNvCxnSpPr>
          <p:nvPr/>
        </p:nvCxnSpPr>
        <p:spPr bwMode="auto">
          <a:xfrm flipV="1">
            <a:off x="3802232" y="4624943"/>
            <a:ext cx="868177" cy="50922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9" name="Rectangle 47">
            <a:extLst>
              <a:ext uri="{FF2B5EF4-FFF2-40B4-BE49-F238E27FC236}">
                <a16:creationId xmlns:a16="http://schemas.microsoft.com/office/drawing/2014/main" id="{634A2C2E-6531-334D-8A95-1C9BE2BBDFF8}"/>
              </a:ext>
            </a:extLst>
          </p:cNvPr>
          <p:cNvSpPr>
            <a:spLocks noChangeArrowheads="1"/>
          </p:cNvSpPr>
          <p:nvPr/>
        </p:nvSpPr>
        <p:spPr bwMode="auto">
          <a:xfrm>
            <a:off x="3640840" y="4720423"/>
            <a:ext cx="86433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ImplementedOn</a:t>
            </a:r>
          </a:p>
        </p:txBody>
      </p:sp>
      <p:sp>
        <p:nvSpPr>
          <p:cNvPr id="3120" name="Rectangle 48">
            <a:extLst>
              <a:ext uri="{FF2B5EF4-FFF2-40B4-BE49-F238E27FC236}">
                <a16:creationId xmlns:a16="http://schemas.microsoft.com/office/drawing/2014/main" id="{20BA96D3-20F7-7547-BDF4-9A34639A93D8}"/>
              </a:ext>
            </a:extLst>
          </p:cNvPr>
          <p:cNvSpPr>
            <a:spLocks noChangeArrowheads="1"/>
          </p:cNvSpPr>
          <p:nvPr/>
        </p:nvSpPr>
        <p:spPr bwMode="auto">
          <a:xfrm>
            <a:off x="6740679" y="3065444"/>
            <a:ext cx="1068526" cy="381918"/>
          </a:xfrm>
          <a:prstGeom prst="rect">
            <a:avLst/>
          </a:prstGeom>
          <a:solidFill>
            <a:srgbClr val="CC0606"/>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Information</a:t>
            </a:r>
          </a:p>
        </p:txBody>
      </p:sp>
      <p:sp>
        <p:nvSpPr>
          <p:cNvPr id="3121" name="Rectangle 49">
            <a:extLst>
              <a:ext uri="{FF2B5EF4-FFF2-40B4-BE49-F238E27FC236}">
                <a16:creationId xmlns:a16="http://schemas.microsoft.com/office/drawing/2014/main" id="{6A13006E-B37B-8446-AA71-702E259AF619}"/>
              </a:ext>
            </a:extLst>
          </p:cNvPr>
          <p:cNvSpPr>
            <a:spLocks noChangeArrowheads="1"/>
          </p:cNvSpPr>
          <p:nvPr/>
        </p:nvSpPr>
        <p:spPr bwMode="auto">
          <a:xfrm>
            <a:off x="6740679" y="3447362"/>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Data</a:t>
            </a:r>
          </a:p>
        </p:txBody>
      </p:sp>
      <p:sp>
        <p:nvSpPr>
          <p:cNvPr id="3122" name="Rectangle 50">
            <a:extLst>
              <a:ext uri="{FF2B5EF4-FFF2-40B4-BE49-F238E27FC236}">
                <a16:creationId xmlns:a16="http://schemas.microsoft.com/office/drawing/2014/main" id="{DBCE49D1-2B96-7641-91C3-8EFA6AF89430}"/>
              </a:ext>
            </a:extLst>
          </p:cNvPr>
          <p:cNvSpPr>
            <a:spLocks noChangeArrowheads="1"/>
          </p:cNvSpPr>
          <p:nvPr/>
        </p:nvSpPr>
        <p:spPr bwMode="auto">
          <a:xfrm>
            <a:off x="6740679" y="3638321"/>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Metadata</a:t>
            </a:r>
          </a:p>
        </p:txBody>
      </p:sp>
      <p:sp>
        <p:nvSpPr>
          <p:cNvPr id="3123" name="Rectangle 51">
            <a:extLst>
              <a:ext uri="{FF2B5EF4-FFF2-40B4-BE49-F238E27FC236}">
                <a16:creationId xmlns:a16="http://schemas.microsoft.com/office/drawing/2014/main" id="{643CB921-F66F-4D49-9010-B04303208FC1}"/>
              </a:ext>
            </a:extLst>
          </p:cNvPr>
          <p:cNvSpPr>
            <a:spLocks noChangeArrowheads="1"/>
          </p:cNvSpPr>
          <p:nvPr/>
        </p:nvSpPr>
        <p:spPr bwMode="auto">
          <a:xfrm>
            <a:off x="6740679" y="3829280"/>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Rules</a:t>
            </a:r>
          </a:p>
        </p:txBody>
      </p:sp>
      <p:cxnSp>
        <p:nvCxnSpPr>
          <p:cNvPr id="3124" name="AutoShape 52">
            <a:extLst>
              <a:ext uri="{FF2B5EF4-FFF2-40B4-BE49-F238E27FC236}">
                <a16:creationId xmlns:a16="http://schemas.microsoft.com/office/drawing/2014/main" id="{B276AD62-3040-1841-8284-9230CF05CB4A}"/>
              </a:ext>
            </a:extLst>
          </p:cNvPr>
          <p:cNvCxnSpPr>
            <a:cxnSpLocks noChangeShapeType="1"/>
            <a:stCxn id="3075" idx="3"/>
            <a:endCxn id="3090" idx="1"/>
          </p:cNvCxnSpPr>
          <p:nvPr/>
        </p:nvCxnSpPr>
        <p:spPr bwMode="auto">
          <a:xfrm flipV="1">
            <a:off x="3401535" y="2143699"/>
            <a:ext cx="734611" cy="111270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25" name="AutoShape 53">
            <a:extLst>
              <a:ext uri="{FF2B5EF4-FFF2-40B4-BE49-F238E27FC236}">
                <a16:creationId xmlns:a16="http://schemas.microsoft.com/office/drawing/2014/main" id="{63E3A658-D405-ED49-870B-5A0AB389BEFB}"/>
              </a:ext>
            </a:extLst>
          </p:cNvPr>
          <p:cNvCxnSpPr>
            <a:cxnSpLocks noChangeShapeType="1"/>
            <a:stCxn id="3093" idx="3"/>
          </p:cNvCxnSpPr>
          <p:nvPr/>
        </p:nvCxnSpPr>
        <p:spPr bwMode="auto">
          <a:xfrm flipH="1">
            <a:off x="5196230" y="1761781"/>
            <a:ext cx="8442" cy="2391798"/>
          </a:xfrm>
          <a:prstGeom prst="curvedConnector4">
            <a:avLst>
              <a:gd name="adj1" fmla="val -2707889"/>
              <a:gd name="adj2" fmla="val 51996"/>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26" name="Rectangle 54">
            <a:extLst>
              <a:ext uri="{FF2B5EF4-FFF2-40B4-BE49-F238E27FC236}">
                <a16:creationId xmlns:a16="http://schemas.microsoft.com/office/drawing/2014/main" id="{8F5136E7-2E98-C041-84B4-5EB083DA5F24}"/>
              </a:ext>
            </a:extLst>
          </p:cNvPr>
          <p:cNvSpPr>
            <a:spLocks noChangeArrowheads="1"/>
          </p:cNvSpPr>
          <p:nvPr/>
        </p:nvSpPr>
        <p:spPr bwMode="auto">
          <a:xfrm>
            <a:off x="5421717" y="2747179"/>
            <a:ext cx="930063"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solidFill>
                  <a:srgbClr val="C00000"/>
                </a:solidFill>
                <a:latin typeface="Helvetica" charset="0"/>
                <a:ea typeface="ＭＳ Ｐゴシック" charset="0"/>
              </a:rPr>
              <a:t>Develops  / Owns</a:t>
            </a:r>
          </a:p>
        </p:txBody>
      </p:sp>
      <p:sp>
        <p:nvSpPr>
          <p:cNvPr id="3127" name="Rectangle 55">
            <a:extLst>
              <a:ext uri="{FF2B5EF4-FFF2-40B4-BE49-F238E27FC236}">
                <a16:creationId xmlns:a16="http://schemas.microsoft.com/office/drawing/2014/main" id="{A6434DBB-DF18-1644-8698-246E82E40B05}"/>
              </a:ext>
            </a:extLst>
          </p:cNvPr>
          <p:cNvSpPr>
            <a:spLocks noChangeArrowheads="1"/>
          </p:cNvSpPr>
          <p:nvPr/>
        </p:nvSpPr>
        <p:spPr bwMode="auto">
          <a:xfrm>
            <a:off x="4670409" y="4147545"/>
            <a:ext cx="1068526" cy="381918"/>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Component</a:t>
            </a:r>
          </a:p>
          <a:p>
            <a:pPr algn="ctr" eaLnBrk="1" hangingPunct="1">
              <a:defRPr/>
            </a:pPr>
            <a:r>
              <a:rPr lang="en-US" sz="1400" dirty="0">
                <a:latin typeface="Helvetica" charset="0"/>
              </a:rPr>
              <a:t>(Node)</a:t>
            </a:r>
            <a:endParaRPr lang="en-US" sz="1200" dirty="0">
              <a:latin typeface="Helvetica" charset="0"/>
              <a:ea typeface="ＭＳ Ｐゴシック" charset="0"/>
            </a:endParaRPr>
          </a:p>
        </p:txBody>
      </p:sp>
      <p:cxnSp>
        <p:nvCxnSpPr>
          <p:cNvPr id="3128" name="AutoShape 56">
            <a:extLst>
              <a:ext uri="{FF2B5EF4-FFF2-40B4-BE49-F238E27FC236}">
                <a16:creationId xmlns:a16="http://schemas.microsoft.com/office/drawing/2014/main" id="{2C3FEDEB-742E-5343-A710-826EE67698E1}"/>
              </a:ext>
            </a:extLst>
          </p:cNvPr>
          <p:cNvCxnSpPr>
            <a:cxnSpLocks noChangeShapeType="1"/>
            <a:stCxn id="3127" idx="3"/>
            <a:endCxn id="3127" idx="0"/>
          </p:cNvCxnSpPr>
          <p:nvPr/>
        </p:nvCxnSpPr>
        <p:spPr bwMode="auto">
          <a:xfrm flipH="1" flipV="1">
            <a:off x="5204672" y="4147545"/>
            <a:ext cx="534263" cy="190959"/>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29" name="Rectangle 57">
            <a:extLst>
              <a:ext uri="{FF2B5EF4-FFF2-40B4-BE49-F238E27FC236}">
                <a16:creationId xmlns:a16="http://schemas.microsoft.com/office/drawing/2014/main" id="{F6F5324B-9B51-AB49-905A-4E92729DF377}"/>
              </a:ext>
            </a:extLst>
          </p:cNvPr>
          <p:cNvSpPr>
            <a:spLocks noChangeArrowheads="1"/>
          </p:cNvSpPr>
          <p:nvPr/>
        </p:nvSpPr>
        <p:spPr bwMode="auto">
          <a:xfrm>
            <a:off x="4670409" y="4529464"/>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130" name="Rectangle 58">
            <a:extLst>
              <a:ext uri="{FF2B5EF4-FFF2-40B4-BE49-F238E27FC236}">
                <a16:creationId xmlns:a16="http://schemas.microsoft.com/office/drawing/2014/main" id="{2FF235E1-8E14-2841-AC7E-D5838B4C7D0D}"/>
              </a:ext>
            </a:extLst>
          </p:cNvPr>
          <p:cNvSpPr>
            <a:spLocks noChangeArrowheads="1"/>
          </p:cNvSpPr>
          <p:nvPr/>
        </p:nvSpPr>
        <p:spPr bwMode="auto">
          <a:xfrm>
            <a:off x="4670409" y="4720422"/>
            <a:ext cx="1068526" cy="69132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Attributes </a:t>
            </a:r>
          </a:p>
          <a:p>
            <a:pPr eaLnBrk="1" hangingPunct="1">
              <a:defRPr/>
            </a:pPr>
            <a:r>
              <a:rPr lang="en-US" sz="1100" dirty="0">
                <a:solidFill>
                  <a:srgbClr val="C00000"/>
                </a:solidFill>
                <a:latin typeface="Helvetica" charset="0"/>
                <a:ea typeface="ＭＳ Ｐゴシック" charset="0"/>
              </a:rPr>
              <a:t>(comm, power, </a:t>
            </a:r>
          </a:p>
          <a:p>
            <a:pPr eaLnBrk="1" hangingPunct="1">
              <a:defRPr/>
            </a:pPr>
            <a:r>
              <a:rPr lang="en-US" sz="1100" dirty="0">
                <a:solidFill>
                  <a:srgbClr val="C00000"/>
                </a:solidFill>
                <a:latin typeface="Helvetica" charset="0"/>
                <a:ea typeface="ＭＳ Ｐゴシック" charset="0"/>
              </a:rPr>
              <a:t>thermal, prop, </a:t>
            </a:r>
          </a:p>
          <a:p>
            <a:pPr eaLnBrk="1" hangingPunct="1">
              <a:defRPr/>
            </a:pPr>
            <a:r>
              <a:rPr lang="en-US" sz="1100" dirty="0">
                <a:solidFill>
                  <a:srgbClr val="C00000"/>
                </a:solidFill>
                <a:latin typeface="Helvetica" charset="0"/>
                <a:ea typeface="ＭＳ Ｐゴシック" charset="0"/>
              </a:rPr>
              <a:t>other)</a:t>
            </a:r>
          </a:p>
        </p:txBody>
      </p:sp>
      <p:sp>
        <p:nvSpPr>
          <p:cNvPr id="3131" name="Rectangle 59">
            <a:extLst>
              <a:ext uri="{FF2B5EF4-FFF2-40B4-BE49-F238E27FC236}">
                <a16:creationId xmlns:a16="http://schemas.microsoft.com/office/drawing/2014/main" id="{69369C6C-A673-8C44-B43D-650DEA190B4B}"/>
              </a:ext>
            </a:extLst>
          </p:cNvPr>
          <p:cNvSpPr>
            <a:spLocks noChangeArrowheads="1"/>
          </p:cNvSpPr>
          <p:nvPr/>
        </p:nvSpPr>
        <p:spPr bwMode="auto">
          <a:xfrm>
            <a:off x="4670409" y="5409282"/>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Attachment</a:t>
            </a:r>
          </a:p>
        </p:txBody>
      </p:sp>
      <p:cxnSp>
        <p:nvCxnSpPr>
          <p:cNvPr id="3132" name="AutoShape 60">
            <a:extLst>
              <a:ext uri="{FF2B5EF4-FFF2-40B4-BE49-F238E27FC236}">
                <a16:creationId xmlns:a16="http://schemas.microsoft.com/office/drawing/2014/main" id="{7E2A0034-9894-024D-9AC3-D22195263D1A}"/>
              </a:ext>
            </a:extLst>
          </p:cNvPr>
          <p:cNvCxnSpPr>
            <a:cxnSpLocks noChangeShapeType="1"/>
            <a:stCxn id="3080" idx="1"/>
            <a:endCxn id="3075" idx="1"/>
          </p:cNvCxnSpPr>
          <p:nvPr/>
        </p:nvCxnSpPr>
        <p:spPr bwMode="auto">
          <a:xfrm rot="10800000" flipH="1">
            <a:off x="2199443" y="3256403"/>
            <a:ext cx="1392" cy="286439"/>
          </a:xfrm>
          <a:prstGeom prst="bentConnector3">
            <a:avLst>
              <a:gd name="adj1" fmla="val -27300005"/>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33" name="Rectangle 61">
            <a:extLst>
              <a:ext uri="{FF2B5EF4-FFF2-40B4-BE49-F238E27FC236}">
                <a16:creationId xmlns:a16="http://schemas.microsoft.com/office/drawing/2014/main" id="{38B5B4CE-E38D-5E43-8B6D-AFE8AB2A41D3}"/>
              </a:ext>
            </a:extLst>
          </p:cNvPr>
          <p:cNvSpPr>
            <a:spLocks noChangeArrowheads="1"/>
          </p:cNvSpPr>
          <p:nvPr/>
        </p:nvSpPr>
        <p:spPr bwMode="auto">
          <a:xfrm>
            <a:off x="1731963" y="3065444"/>
            <a:ext cx="399468"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Calls</a:t>
            </a:r>
          </a:p>
        </p:txBody>
      </p:sp>
      <p:sp>
        <p:nvSpPr>
          <p:cNvPr id="3134" name="Rectangle 62">
            <a:extLst>
              <a:ext uri="{FF2B5EF4-FFF2-40B4-BE49-F238E27FC236}">
                <a16:creationId xmlns:a16="http://schemas.microsoft.com/office/drawing/2014/main" id="{6675C354-0422-1544-AE8E-72AD3F496B84}"/>
              </a:ext>
            </a:extLst>
          </p:cNvPr>
          <p:cNvSpPr>
            <a:spLocks noChangeArrowheads="1"/>
          </p:cNvSpPr>
          <p:nvPr/>
        </p:nvSpPr>
        <p:spPr bwMode="auto">
          <a:xfrm>
            <a:off x="7341724" y="4338505"/>
            <a:ext cx="1202092" cy="381918"/>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Environment</a:t>
            </a:r>
            <a:endParaRPr lang="en-US" sz="1200" dirty="0">
              <a:latin typeface="Helvetica" charset="0"/>
              <a:ea typeface="ＭＳ Ｐゴシック" charset="0"/>
            </a:endParaRPr>
          </a:p>
        </p:txBody>
      </p:sp>
      <p:sp>
        <p:nvSpPr>
          <p:cNvPr id="3135" name="Rectangle 63">
            <a:extLst>
              <a:ext uri="{FF2B5EF4-FFF2-40B4-BE49-F238E27FC236}">
                <a16:creationId xmlns:a16="http://schemas.microsoft.com/office/drawing/2014/main" id="{74CCD07C-AF0A-884D-B162-495F846170D8}"/>
              </a:ext>
            </a:extLst>
          </p:cNvPr>
          <p:cNvSpPr>
            <a:spLocks noChangeArrowheads="1"/>
          </p:cNvSpPr>
          <p:nvPr/>
        </p:nvSpPr>
        <p:spPr bwMode="auto">
          <a:xfrm>
            <a:off x="7341724" y="4720423"/>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Physical Environs</a:t>
            </a:r>
          </a:p>
        </p:txBody>
      </p:sp>
      <p:cxnSp>
        <p:nvCxnSpPr>
          <p:cNvPr id="3136" name="AutoShape 64">
            <a:extLst>
              <a:ext uri="{FF2B5EF4-FFF2-40B4-BE49-F238E27FC236}">
                <a16:creationId xmlns:a16="http://schemas.microsoft.com/office/drawing/2014/main" id="{ACB4714E-3662-A447-B3C6-4588951AA69A}"/>
              </a:ext>
            </a:extLst>
          </p:cNvPr>
          <p:cNvCxnSpPr>
            <a:cxnSpLocks noChangeShapeType="1"/>
            <a:stCxn id="3134" idx="1"/>
            <a:endCxn id="3127" idx="3"/>
          </p:cNvCxnSpPr>
          <p:nvPr/>
        </p:nvCxnSpPr>
        <p:spPr bwMode="auto">
          <a:xfrm rot="10800000">
            <a:off x="5738935" y="4338505"/>
            <a:ext cx="1602789" cy="190959"/>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37" name="Rectangle 65">
            <a:extLst>
              <a:ext uri="{FF2B5EF4-FFF2-40B4-BE49-F238E27FC236}">
                <a16:creationId xmlns:a16="http://schemas.microsoft.com/office/drawing/2014/main" id="{6AC8A100-665B-044F-A9C8-03AF43B10FF7}"/>
              </a:ext>
            </a:extLst>
          </p:cNvPr>
          <p:cNvSpPr>
            <a:spLocks noChangeArrowheads="1"/>
          </p:cNvSpPr>
          <p:nvPr/>
        </p:nvSpPr>
        <p:spPr bwMode="auto">
          <a:xfrm>
            <a:off x="6740679" y="4477746"/>
            <a:ext cx="489236"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Affects</a:t>
            </a:r>
          </a:p>
        </p:txBody>
      </p:sp>
      <p:cxnSp>
        <p:nvCxnSpPr>
          <p:cNvPr id="3138" name="AutoShape 66">
            <a:extLst>
              <a:ext uri="{FF2B5EF4-FFF2-40B4-BE49-F238E27FC236}">
                <a16:creationId xmlns:a16="http://schemas.microsoft.com/office/drawing/2014/main" id="{2260C7EA-86C3-B143-BA19-2898432D6100}"/>
              </a:ext>
            </a:extLst>
          </p:cNvPr>
          <p:cNvCxnSpPr>
            <a:cxnSpLocks noChangeShapeType="1"/>
            <a:stCxn id="3134" idx="1"/>
            <a:endCxn id="3081" idx="0"/>
          </p:cNvCxnSpPr>
          <p:nvPr/>
        </p:nvCxnSpPr>
        <p:spPr bwMode="auto">
          <a:xfrm rot="10800000" flipV="1">
            <a:off x="6740679" y="4529464"/>
            <a:ext cx="601046" cy="827489"/>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46" name="Rectangle 74">
            <a:extLst>
              <a:ext uri="{FF2B5EF4-FFF2-40B4-BE49-F238E27FC236}">
                <a16:creationId xmlns:a16="http://schemas.microsoft.com/office/drawing/2014/main" id="{B68E4013-D5C1-724B-A73A-2A8C232432F6}"/>
              </a:ext>
            </a:extLst>
          </p:cNvPr>
          <p:cNvSpPr>
            <a:spLocks noChangeArrowheads="1"/>
          </p:cNvSpPr>
          <p:nvPr/>
        </p:nvSpPr>
        <p:spPr bwMode="auto">
          <a:xfrm>
            <a:off x="4670409" y="5600241"/>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Location</a:t>
            </a:r>
          </a:p>
        </p:txBody>
      </p:sp>
      <p:sp>
        <p:nvSpPr>
          <p:cNvPr id="3147" name="Rectangle 75">
            <a:extLst>
              <a:ext uri="{FF2B5EF4-FFF2-40B4-BE49-F238E27FC236}">
                <a16:creationId xmlns:a16="http://schemas.microsoft.com/office/drawing/2014/main" id="{322E2AA8-93F5-DC4D-B9D5-D2C9632A9329}"/>
              </a:ext>
            </a:extLst>
          </p:cNvPr>
          <p:cNvSpPr>
            <a:spLocks noChangeArrowheads="1"/>
          </p:cNvSpPr>
          <p:nvPr/>
        </p:nvSpPr>
        <p:spPr bwMode="auto">
          <a:xfrm>
            <a:off x="7341724" y="4911382"/>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Attributes</a:t>
            </a:r>
          </a:p>
        </p:txBody>
      </p:sp>
      <p:grpSp>
        <p:nvGrpSpPr>
          <p:cNvPr id="26692" name="Group 78">
            <a:extLst>
              <a:ext uri="{FF2B5EF4-FFF2-40B4-BE49-F238E27FC236}">
                <a16:creationId xmlns:a16="http://schemas.microsoft.com/office/drawing/2014/main" id="{E49D5D71-B992-CD43-8CA3-86955C05B444}"/>
              </a:ext>
            </a:extLst>
          </p:cNvPr>
          <p:cNvGrpSpPr>
            <a:grpSpLocks/>
          </p:cNvGrpSpPr>
          <p:nvPr/>
        </p:nvGrpSpPr>
        <p:grpSpPr bwMode="auto">
          <a:xfrm>
            <a:off x="5987233" y="1295400"/>
            <a:ext cx="2470966" cy="1335387"/>
            <a:chOff x="3648" y="862"/>
            <a:chExt cx="1776" cy="1007"/>
          </a:xfrm>
        </p:grpSpPr>
        <p:sp>
          <p:nvSpPr>
            <p:cNvPr id="3139" name="Rectangle 67">
              <a:extLst>
                <a:ext uri="{FF2B5EF4-FFF2-40B4-BE49-F238E27FC236}">
                  <a16:creationId xmlns:a16="http://schemas.microsoft.com/office/drawing/2014/main" id="{C6C8315F-A1B8-DA48-B6CC-C530EB812FF2}"/>
                </a:ext>
              </a:extLst>
            </p:cNvPr>
            <p:cNvSpPr>
              <a:spLocks noChangeArrowheads="1"/>
            </p:cNvSpPr>
            <p:nvPr/>
          </p:nvSpPr>
          <p:spPr bwMode="auto">
            <a:xfrm>
              <a:off x="4464" y="862"/>
              <a:ext cx="960" cy="288"/>
            </a:xfrm>
            <a:prstGeom prst="rect">
              <a:avLst/>
            </a:prstGeom>
            <a:solidFill>
              <a:schemeClr val="hlink"/>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Meta-model</a:t>
              </a:r>
            </a:p>
            <a:p>
              <a:pPr algn="ctr" eaLnBrk="1" hangingPunct="1">
                <a:defRPr/>
              </a:pPr>
              <a:r>
                <a:rPr lang="en-US" sz="1100" dirty="0">
                  <a:latin typeface="Helvetica" charset="0"/>
                  <a:ea typeface="ＭＳ Ｐゴシック" charset="0"/>
                </a:rPr>
                <a:t>(each Viewpoint)</a:t>
              </a:r>
              <a:endParaRPr lang="en-US" sz="1200" dirty="0">
                <a:latin typeface="Helvetica" charset="0"/>
                <a:ea typeface="ＭＳ Ｐゴシック" charset="0"/>
              </a:endParaRPr>
            </a:p>
          </p:txBody>
        </p:sp>
        <p:sp>
          <p:nvSpPr>
            <p:cNvPr id="3140" name="Rectangle 68">
              <a:extLst>
                <a:ext uri="{FF2B5EF4-FFF2-40B4-BE49-F238E27FC236}">
                  <a16:creationId xmlns:a16="http://schemas.microsoft.com/office/drawing/2014/main" id="{DF89473C-180F-4C48-B111-752380006BFF}"/>
                </a:ext>
              </a:extLst>
            </p:cNvPr>
            <p:cNvSpPr>
              <a:spLocks noChangeArrowheads="1"/>
            </p:cNvSpPr>
            <p:nvPr/>
          </p:nvSpPr>
          <p:spPr bwMode="auto">
            <a:xfrm>
              <a:off x="4464" y="1152"/>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Objects</a:t>
              </a:r>
            </a:p>
          </p:txBody>
        </p:sp>
        <p:sp>
          <p:nvSpPr>
            <p:cNvPr id="3141" name="Rectangle 69">
              <a:extLst>
                <a:ext uri="{FF2B5EF4-FFF2-40B4-BE49-F238E27FC236}">
                  <a16:creationId xmlns:a16="http://schemas.microsoft.com/office/drawing/2014/main" id="{4BD94763-D967-0446-A454-426B8E7CD502}"/>
                </a:ext>
              </a:extLst>
            </p:cNvPr>
            <p:cNvSpPr>
              <a:spLocks noChangeArrowheads="1"/>
            </p:cNvSpPr>
            <p:nvPr/>
          </p:nvSpPr>
          <p:spPr bwMode="auto">
            <a:xfrm>
              <a:off x="4464" y="1440"/>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Rules</a:t>
              </a:r>
            </a:p>
          </p:txBody>
        </p:sp>
        <p:sp>
          <p:nvSpPr>
            <p:cNvPr id="3142" name="Rectangle 70">
              <a:extLst>
                <a:ext uri="{FF2B5EF4-FFF2-40B4-BE49-F238E27FC236}">
                  <a16:creationId xmlns:a16="http://schemas.microsoft.com/office/drawing/2014/main" id="{4D9EB143-ED46-A44E-BF41-5EF3D44A9C4F}"/>
                </a:ext>
              </a:extLst>
            </p:cNvPr>
            <p:cNvSpPr>
              <a:spLocks noChangeArrowheads="1"/>
            </p:cNvSpPr>
            <p:nvPr/>
          </p:nvSpPr>
          <p:spPr bwMode="auto">
            <a:xfrm>
              <a:off x="4464" y="1725"/>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Exposes Concerns</a:t>
              </a:r>
            </a:p>
          </p:txBody>
        </p:sp>
        <p:cxnSp>
          <p:nvCxnSpPr>
            <p:cNvPr id="3143" name="AutoShape 71">
              <a:extLst>
                <a:ext uri="{FF2B5EF4-FFF2-40B4-BE49-F238E27FC236}">
                  <a16:creationId xmlns:a16="http://schemas.microsoft.com/office/drawing/2014/main" id="{9EDC6943-B29D-0840-AF03-DE6321118029}"/>
                </a:ext>
              </a:extLst>
            </p:cNvPr>
            <p:cNvCxnSpPr>
              <a:cxnSpLocks noChangeShapeType="1"/>
            </p:cNvCxnSpPr>
            <p:nvPr/>
          </p:nvCxnSpPr>
          <p:spPr bwMode="auto">
            <a:xfrm rot="10800000">
              <a:off x="3648" y="1056"/>
              <a:ext cx="816" cy="1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44" name="AutoShape 72">
              <a:extLst>
                <a:ext uri="{FF2B5EF4-FFF2-40B4-BE49-F238E27FC236}">
                  <a16:creationId xmlns:a16="http://schemas.microsoft.com/office/drawing/2014/main" id="{9B8454D3-496D-DF46-A281-0798391ACB93}"/>
                </a:ext>
              </a:extLst>
            </p:cNvPr>
            <p:cNvCxnSpPr>
              <a:cxnSpLocks noChangeShapeType="1"/>
              <a:stCxn id="3140" idx="1"/>
            </p:cNvCxnSpPr>
            <p:nvPr/>
          </p:nvCxnSpPr>
          <p:spPr bwMode="auto">
            <a:xfrm rot="10800000" flipV="1">
              <a:off x="3648" y="1224"/>
              <a:ext cx="816" cy="16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45" name="AutoShape 73">
              <a:extLst>
                <a:ext uri="{FF2B5EF4-FFF2-40B4-BE49-F238E27FC236}">
                  <a16:creationId xmlns:a16="http://schemas.microsoft.com/office/drawing/2014/main" id="{6038E92B-2769-A44C-B681-2F602B698A47}"/>
                </a:ext>
              </a:extLst>
            </p:cNvPr>
            <p:cNvCxnSpPr>
              <a:cxnSpLocks noChangeShapeType="1"/>
              <a:stCxn id="3140" idx="1"/>
            </p:cNvCxnSpPr>
            <p:nvPr/>
          </p:nvCxnSpPr>
          <p:spPr bwMode="auto">
            <a:xfrm rot="10800000" flipV="1">
              <a:off x="4080" y="1224"/>
              <a:ext cx="384" cy="408"/>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49" name="Rectangle 77">
              <a:extLst>
                <a:ext uri="{FF2B5EF4-FFF2-40B4-BE49-F238E27FC236}">
                  <a16:creationId xmlns:a16="http://schemas.microsoft.com/office/drawing/2014/main" id="{9C42F07B-8CE0-FB4B-8905-CEFF84E383D7}"/>
                </a:ext>
              </a:extLst>
            </p:cNvPr>
            <p:cNvSpPr>
              <a:spLocks noChangeArrowheads="1"/>
            </p:cNvSpPr>
            <p:nvPr/>
          </p:nvSpPr>
          <p:spPr bwMode="auto">
            <a:xfrm>
              <a:off x="4464" y="1296"/>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Relations</a:t>
              </a:r>
            </a:p>
          </p:txBody>
        </p:sp>
      </p:grpSp>
      <p:sp>
        <p:nvSpPr>
          <p:cNvPr id="2" name="Date Placeholder 1">
            <a:extLst>
              <a:ext uri="{FF2B5EF4-FFF2-40B4-BE49-F238E27FC236}">
                <a16:creationId xmlns:a16="http://schemas.microsoft.com/office/drawing/2014/main" id="{CF73070C-63C1-574E-8CD5-25AB68C8F799}"/>
              </a:ext>
            </a:extLst>
          </p:cNvPr>
          <p:cNvSpPr>
            <a:spLocks noGrp="1"/>
          </p:cNvSpPr>
          <p:nvPr>
            <p:ph type="dt" sz="half" idx="2"/>
          </p:nvPr>
        </p:nvSpPr>
        <p:spPr/>
        <p:txBody>
          <a:bodyPr/>
          <a:lstStyle/>
          <a:p>
            <a:r>
              <a:rPr lang="en-US"/>
              <a:t>20 Mar 2023</a:t>
            </a:r>
            <a:endParaRPr lang="en-US" dirty="0"/>
          </a:p>
        </p:txBody>
      </p:sp>
      <p:sp>
        <p:nvSpPr>
          <p:cNvPr id="81" name="Rectangle 16">
            <a:extLst>
              <a:ext uri="{FF2B5EF4-FFF2-40B4-BE49-F238E27FC236}">
                <a16:creationId xmlns:a16="http://schemas.microsoft.com/office/drawing/2014/main" id="{E7A80D54-EBF5-3D41-8C41-11122DC5D947}"/>
              </a:ext>
            </a:extLst>
          </p:cNvPr>
          <p:cNvSpPr>
            <a:spLocks noChangeArrowheads="1"/>
          </p:cNvSpPr>
          <p:nvPr/>
        </p:nvSpPr>
        <p:spPr bwMode="auto">
          <a:xfrm>
            <a:off x="1575296" y="1066800"/>
            <a:ext cx="1068526" cy="381918"/>
          </a:xfrm>
          <a:prstGeom prst="rect">
            <a:avLst/>
          </a:prstGeom>
          <a:solidFill>
            <a:srgbClr val="3FCCB6"/>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Operations</a:t>
            </a:r>
          </a:p>
        </p:txBody>
      </p:sp>
      <p:sp>
        <p:nvSpPr>
          <p:cNvPr id="82" name="Rectangle 17">
            <a:extLst>
              <a:ext uri="{FF2B5EF4-FFF2-40B4-BE49-F238E27FC236}">
                <a16:creationId xmlns:a16="http://schemas.microsoft.com/office/drawing/2014/main" id="{8E6D24CD-C0FF-FF4B-9E28-57680BC951E6}"/>
              </a:ext>
            </a:extLst>
          </p:cNvPr>
          <p:cNvSpPr>
            <a:spLocks noChangeArrowheads="1"/>
          </p:cNvSpPr>
          <p:nvPr/>
        </p:nvSpPr>
        <p:spPr bwMode="auto">
          <a:xfrm>
            <a:off x="1575296" y="1639677"/>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Processes</a:t>
            </a:r>
          </a:p>
        </p:txBody>
      </p:sp>
      <p:sp>
        <p:nvSpPr>
          <p:cNvPr id="83" name="Rectangle 18">
            <a:extLst>
              <a:ext uri="{FF2B5EF4-FFF2-40B4-BE49-F238E27FC236}">
                <a16:creationId xmlns:a16="http://schemas.microsoft.com/office/drawing/2014/main" id="{9B133B66-7794-8D46-A63F-5A0F17774D5E}"/>
              </a:ext>
            </a:extLst>
          </p:cNvPr>
          <p:cNvSpPr>
            <a:spLocks noChangeArrowheads="1"/>
          </p:cNvSpPr>
          <p:nvPr/>
        </p:nvSpPr>
        <p:spPr bwMode="auto">
          <a:xfrm>
            <a:off x="1575296" y="1830636"/>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latin typeface="Helvetica" charset="0"/>
              </a:rPr>
              <a:t>Activities</a:t>
            </a:r>
            <a:endParaRPr lang="en-US" sz="1100" dirty="0">
              <a:latin typeface="Helvetica" charset="0"/>
              <a:ea typeface="ＭＳ Ｐゴシック" charset="0"/>
            </a:endParaRPr>
          </a:p>
        </p:txBody>
      </p:sp>
      <p:sp>
        <p:nvSpPr>
          <p:cNvPr id="84" name="Rectangle 19">
            <a:extLst>
              <a:ext uri="{FF2B5EF4-FFF2-40B4-BE49-F238E27FC236}">
                <a16:creationId xmlns:a16="http://schemas.microsoft.com/office/drawing/2014/main" id="{AFEA9E26-6021-7142-9BF5-95BE766BCA35}"/>
              </a:ext>
            </a:extLst>
          </p:cNvPr>
          <p:cNvSpPr>
            <a:spLocks noChangeArrowheads="1"/>
          </p:cNvSpPr>
          <p:nvPr/>
        </p:nvSpPr>
        <p:spPr bwMode="auto">
          <a:xfrm>
            <a:off x="1575296" y="2021595"/>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rPr>
              <a:t> </a:t>
            </a:r>
            <a:r>
              <a:rPr lang="en-US" sz="1100" dirty="0">
                <a:solidFill>
                  <a:srgbClr val="C00000"/>
                </a:solidFill>
                <a:latin typeface="Helvetica" charset="0"/>
              </a:rPr>
              <a:t>Tasks</a:t>
            </a:r>
            <a:r>
              <a:rPr lang="en-US" sz="1100" dirty="0">
                <a:latin typeface="Helvetica" charset="0"/>
                <a:ea typeface="ＭＳ Ｐゴシック" charset="0"/>
              </a:rPr>
              <a:t> </a:t>
            </a:r>
          </a:p>
        </p:txBody>
      </p:sp>
      <p:sp>
        <p:nvSpPr>
          <p:cNvPr id="85" name="Rectangle 20">
            <a:extLst>
              <a:ext uri="{FF2B5EF4-FFF2-40B4-BE49-F238E27FC236}">
                <a16:creationId xmlns:a16="http://schemas.microsoft.com/office/drawing/2014/main" id="{40455169-5230-CD42-8B8D-B7BCD54B36FF}"/>
              </a:ext>
            </a:extLst>
          </p:cNvPr>
          <p:cNvSpPr>
            <a:spLocks noChangeArrowheads="1"/>
          </p:cNvSpPr>
          <p:nvPr/>
        </p:nvSpPr>
        <p:spPr bwMode="auto">
          <a:xfrm>
            <a:off x="1575296" y="2212554"/>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Modes/states</a:t>
            </a:r>
          </a:p>
        </p:txBody>
      </p:sp>
      <p:sp>
        <p:nvSpPr>
          <p:cNvPr id="86" name="Rectangle 21">
            <a:extLst>
              <a:ext uri="{FF2B5EF4-FFF2-40B4-BE49-F238E27FC236}">
                <a16:creationId xmlns:a16="http://schemas.microsoft.com/office/drawing/2014/main" id="{53262119-9608-B04A-8FC1-9F3C01BAFE11}"/>
              </a:ext>
            </a:extLst>
          </p:cNvPr>
          <p:cNvSpPr>
            <a:spLocks noChangeArrowheads="1"/>
          </p:cNvSpPr>
          <p:nvPr/>
        </p:nvSpPr>
        <p:spPr bwMode="auto">
          <a:xfrm>
            <a:off x="1575296" y="1448718"/>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latin typeface="Helvetica" charset="0"/>
              </a:rPr>
              <a:t>Scenarios</a:t>
            </a:r>
            <a:endParaRPr lang="en-US" sz="1100" dirty="0">
              <a:latin typeface="Helvetica" charset="0"/>
              <a:ea typeface="ＭＳ Ｐゴシック" charset="0"/>
            </a:endParaRPr>
          </a:p>
        </p:txBody>
      </p:sp>
      <p:cxnSp>
        <p:nvCxnSpPr>
          <p:cNvPr id="89" name="AutoShape 22">
            <a:extLst>
              <a:ext uri="{FF2B5EF4-FFF2-40B4-BE49-F238E27FC236}">
                <a16:creationId xmlns:a16="http://schemas.microsoft.com/office/drawing/2014/main" id="{C1A8E364-642F-3440-9047-67E5A2E46B0A}"/>
              </a:ext>
            </a:extLst>
          </p:cNvPr>
          <p:cNvCxnSpPr>
            <a:cxnSpLocks noChangeShapeType="1"/>
            <a:stCxn id="3093" idx="1"/>
            <a:endCxn id="81" idx="3"/>
          </p:cNvCxnSpPr>
          <p:nvPr/>
        </p:nvCxnSpPr>
        <p:spPr bwMode="auto">
          <a:xfrm rot="10800000">
            <a:off x="2643822" y="1257759"/>
            <a:ext cx="1492324" cy="504022"/>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3" name="Rectangle 23">
            <a:extLst>
              <a:ext uri="{FF2B5EF4-FFF2-40B4-BE49-F238E27FC236}">
                <a16:creationId xmlns:a16="http://schemas.microsoft.com/office/drawing/2014/main" id="{CC93E301-7EA8-3D42-AF02-E7EF6059F748}"/>
              </a:ext>
            </a:extLst>
          </p:cNvPr>
          <p:cNvSpPr>
            <a:spLocks noChangeArrowheads="1"/>
          </p:cNvSpPr>
          <p:nvPr/>
        </p:nvSpPr>
        <p:spPr bwMode="auto">
          <a:xfrm>
            <a:off x="3124113" y="1543927"/>
            <a:ext cx="579005"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Performs</a:t>
            </a:r>
          </a:p>
        </p:txBody>
      </p:sp>
      <p:cxnSp>
        <p:nvCxnSpPr>
          <p:cNvPr id="94" name="AutoShape 22">
            <a:extLst>
              <a:ext uri="{FF2B5EF4-FFF2-40B4-BE49-F238E27FC236}">
                <a16:creationId xmlns:a16="http://schemas.microsoft.com/office/drawing/2014/main" id="{DC7D1C71-3274-9C41-AA9B-93005CC8E86C}"/>
              </a:ext>
            </a:extLst>
          </p:cNvPr>
          <p:cNvCxnSpPr>
            <a:cxnSpLocks noChangeShapeType="1"/>
            <a:stCxn id="81" idx="1"/>
            <a:endCxn id="3075" idx="1"/>
          </p:cNvCxnSpPr>
          <p:nvPr/>
        </p:nvCxnSpPr>
        <p:spPr bwMode="auto">
          <a:xfrm rot="10800000" flipH="1" flipV="1">
            <a:off x="1575295" y="1257759"/>
            <a:ext cx="624147" cy="1998644"/>
          </a:xfrm>
          <a:prstGeom prst="curvedConnector3">
            <a:avLst>
              <a:gd name="adj1" fmla="val -84104"/>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8" name="Rectangle 23">
            <a:extLst>
              <a:ext uri="{FF2B5EF4-FFF2-40B4-BE49-F238E27FC236}">
                <a16:creationId xmlns:a16="http://schemas.microsoft.com/office/drawing/2014/main" id="{BCD0B745-2319-5B48-9BA7-0D193CA17499}"/>
              </a:ext>
            </a:extLst>
          </p:cNvPr>
          <p:cNvSpPr>
            <a:spLocks noChangeArrowheads="1"/>
          </p:cNvSpPr>
          <p:nvPr/>
        </p:nvSpPr>
        <p:spPr bwMode="auto">
          <a:xfrm>
            <a:off x="783423" y="2017046"/>
            <a:ext cx="468398"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Invoke</a:t>
            </a:r>
          </a:p>
        </p:txBody>
      </p:sp>
      <p:sp>
        <p:nvSpPr>
          <p:cNvPr id="99" name="Rectangle 3">
            <a:extLst>
              <a:ext uri="{FF2B5EF4-FFF2-40B4-BE49-F238E27FC236}">
                <a16:creationId xmlns:a16="http://schemas.microsoft.com/office/drawing/2014/main" id="{32894D98-7E6A-2C48-95E1-F6B2AAFE6952}"/>
              </a:ext>
            </a:extLst>
          </p:cNvPr>
          <p:cNvSpPr>
            <a:spLocks noChangeArrowheads="1"/>
          </p:cNvSpPr>
          <p:nvPr/>
        </p:nvSpPr>
        <p:spPr bwMode="auto">
          <a:xfrm>
            <a:off x="490538" y="3977986"/>
            <a:ext cx="1202092" cy="381918"/>
          </a:xfrm>
          <a:prstGeom prst="rect">
            <a:avLst/>
          </a:prstGeom>
          <a:solidFill>
            <a:srgbClr val="FF7C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Service</a:t>
            </a:r>
          </a:p>
        </p:txBody>
      </p:sp>
      <p:sp>
        <p:nvSpPr>
          <p:cNvPr id="100" name="Rectangle 5">
            <a:extLst>
              <a:ext uri="{FF2B5EF4-FFF2-40B4-BE49-F238E27FC236}">
                <a16:creationId xmlns:a16="http://schemas.microsoft.com/office/drawing/2014/main" id="{7A28FAE0-37FF-1649-964E-80DF861B825A}"/>
              </a:ext>
            </a:extLst>
          </p:cNvPr>
          <p:cNvSpPr>
            <a:spLocks noChangeArrowheads="1"/>
          </p:cNvSpPr>
          <p:nvPr/>
        </p:nvSpPr>
        <p:spPr bwMode="auto">
          <a:xfrm>
            <a:off x="490538" y="4353501"/>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Behavior</a:t>
            </a:r>
          </a:p>
        </p:txBody>
      </p:sp>
      <p:sp>
        <p:nvSpPr>
          <p:cNvPr id="101" name="Rectangle 6">
            <a:extLst>
              <a:ext uri="{FF2B5EF4-FFF2-40B4-BE49-F238E27FC236}">
                <a16:creationId xmlns:a16="http://schemas.microsoft.com/office/drawing/2014/main" id="{44D3ECF6-8DFA-4248-9591-69FA31DBA2C8}"/>
              </a:ext>
            </a:extLst>
          </p:cNvPr>
          <p:cNvSpPr>
            <a:spLocks noChangeArrowheads="1"/>
          </p:cNvSpPr>
          <p:nvPr/>
        </p:nvSpPr>
        <p:spPr bwMode="auto">
          <a:xfrm>
            <a:off x="490538" y="4544460"/>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Interface Sig</a:t>
            </a:r>
          </a:p>
        </p:txBody>
      </p:sp>
      <p:sp>
        <p:nvSpPr>
          <p:cNvPr id="102" name="Rectangle 7">
            <a:extLst>
              <a:ext uri="{FF2B5EF4-FFF2-40B4-BE49-F238E27FC236}">
                <a16:creationId xmlns:a16="http://schemas.microsoft.com/office/drawing/2014/main" id="{D0BF3FC9-D0BE-A345-8C74-62140223010F}"/>
              </a:ext>
            </a:extLst>
          </p:cNvPr>
          <p:cNvSpPr>
            <a:spLocks noChangeArrowheads="1"/>
          </p:cNvSpPr>
          <p:nvPr/>
        </p:nvSpPr>
        <p:spPr bwMode="auto">
          <a:xfrm>
            <a:off x="490538" y="4735419"/>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Constraints</a:t>
            </a:r>
          </a:p>
        </p:txBody>
      </p:sp>
      <p:cxnSp>
        <p:nvCxnSpPr>
          <p:cNvPr id="103" name="AutoShape 22">
            <a:extLst>
              <a:ext uri="{FF2B5EF4-FFF2-40B4-BE49-F238E27FC236}">
                <a16:creationId xmlns:a16="http://schemas.microsoft.com/office/drawing/2014/main" id="{484F7AE9-DB0F-FA41-A439-EAC69795295B}"/>
              </a:ext>
            </a:extLst>
          </p:cNvPr>
          <p:cNvCxnSpPr>
            <a:cxnSpLocks noChangeShapeType="1"/>
            <a:stCxn id="3075" idx="1"/>
          </p:cNvCxnSpPr>
          <p:nvPr/>
        </p:nvCxnSpPr>
        <p:spPr bwMode="auto">
          <a:xfrm rot="10800000" flipV="1">
            <a:off x="1083069" y="3256403"/>
            <a:ext cx="1116375" cy="720930"/>
          </a:xfrm>
          <a:prstGeom prst="curvedConnector3">
            <a:avLst>
              <a:gd name="adj1" fmla="val 100814"/>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07" name="Rectangle 23">
            <a:extLst>
              <a:ext uri="{FF2B5EF4-FFF2-40B4-BE49-F238E27FC236}">
                <a16:creationId xmlns:a16="http://schemas.microsoft.com/office/drawing/2014/main" id="{0E898314-66FA-CE4C-A545-484EBEFF2268}"/>
              </a:ext>
            </a:extLst>
          </p:cNvPr>
          <p:cNvSpPr>
            <a:spLocks noChangeArrowheads="1"/>
          </p:cNvSpPr>
          <p:nvPr/>
        </p:nvSpPr>
        <p:spPr bwMode="auto">
          <a:xfrm>
            <a:off x="963643" y="3411512"/>
            <a:ext cx="450764"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Offers</a:t>
            </a:r>
          </a:p>
        </p:txBody>
      </p:sp>
      <p:cxnSp>
        <p:nvCxnSpPr>
          <p:cNvPr id="110" name="AutoShape 40">
            <a:extLst>
              <a:ext uri="{FF2B5EF4-FFF2-40B4-BE49-F238E27FC236}">
                <a16:creationId xmlns:a16="http://schemas.microsoft.com/office/drawing/2014/main" id="{D4D1C5FB-B007-7A4B-9822-C80931C110AB}"/>
              </a:ext>
            </a:extLst>
          </p:cNvPr>
          <p:cNvCxnSpPr>
            <a:cxnSpLocks noChangeShapeType="1"/>
            <a:stCxn id="101" idx="3"/>
            <a:endCxn id="3085" idx="1"/>
          </p:cNvCxnSpPr>
          <p:nvPr/>
        </p:nvCxnSpPr>
        <p:spPr bwMode="auto">
          <a:xfrm>
            <a:off x="1692630" y="4639940"/>
            <a:ext cx="773945" cy="812493"/>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13" name="Rectangle 41">
            <a:extLst>
              <a:ext uri="{FF2B5EF4-FFF2-40B4-BE49-F238E27FC236}">
                <a16:creationId xmlns:a16="http://schemas.microsoft.com/office/drawing/2014/main" id="{6A054066-7971-5A4C-B9BF-FF27817710D2}"/>
              </a:ext>
            </a:extLst>
          </p:cNvPr>
          <p:cNvSpPr>
            <a:spLocks noChangeArrowheads="1"/>
          </p:cNvSpPr>
          <p:nvPr/>
        </p:nvSpPr>
        <p:spPr bwMode="auto">
          <a:xfrm>
            <a:off x="1754603" y="4959514"/>
            <a:ext cx="643125"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Defined by</a:t>
            </a:r>
          </a:p>
        </p:txBody>
      </p:sp>
      <p:sp>
        <p:nvSpPr>
          <p:cNvPr id="115" name="Rectangle 58">
            <a:extLst>
              <a:ext uri="{FF2B5EF4-FFF2-40B4-BE49-F238E27FC236}">
                <a16:creationId xmlns:a16="http://schemas.microsoft.com/office/drawing/2014/main" id="{0546DFF8-C667-9044-B4C9-4562BAC0587E}"/>
              </a:ext>
            </a:extLst>
          </p:cNvPr>
          <p:cNvSpPr>
            <a:spLocks noChangeArrowheads="1"/>
          </p:cNvSpPr>
          <p:nvPr/>
        </p:nvSpPr>
        <p:spPr bwMode="auto">
          <a:xfrm>
            <a:off x="6208831" y="5929558"/>
            <a:ext cx="1068526" cy="699841"/>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Flows </a:t>
            </a:r>
          </a:p>
          <a:p>
            <a:pPr eaLnBrk="1" hangingPunct="1">
              <a:defRPr/>
            </a:pPr>
            <a:r>
              <a:rPr lang="en-US" sz="1100" dirty="0">
                <a:solidFill>
                  <a:srgbClr val="C00000"/>
                </a:solidFill>
                <a:latin typeface="Helvetica" charset="0"/>
                <a:ea typeface="ＭＳ Ｐゴシック" charset="0"/>
              </a:rPr>
              <a:t>(comm, power, </a:t>
            </a:r>
          </a:p>
          <a:p>
            <a:pPr eaLnBrk="1" hangingPunct="1">
              <a:defRPr/>
            </a:pPr>
            <a:r>
              <a:rPr lang="en-US" sz="1100" dirty="0">
                <a:solidFill>
                  <a:srgbClr val="C00000"/>
                </a:solidFill>
                <a:latin typeface="Helvetica" charset="0"/>
                <a:ea typeface="ＭＳ Ｐゴシック" charset="0"/>
              </a:rPr>
              <a:t>thermal, prop, </a:t>
            </a:r>
          </a:p>
          <a:p>
            <a:pPr eaLnBrk="1" hangingPunct="1">
              <a:defRPr/>
            </a:pPr>
            <a:r>
              <a:rPr lang="en-US" sz="1100" dirty="0">
                <a:solidFill>
                  <a:srgbClr val="C00000"/>
                </a:solidFill>
                <a:latin typeface="Helvetica" charset="0"/>
                <a:ea typeface="ＭＳ Ｐゴシック" charset="0"/>
              </a:rPr>
              <a:t>other)</a:t>
            </a:r>
          </a:p>
        </p:txBody>
      </p:sp>
      <p:sp>
        <p:nvSpPr>
          <p:cNvPr id="95" name="Rectangle 70">
            <a:extLst>
              <a:ext uri="{FF2B5EF4-FFF2-40B4-BE49-F238E27FC236}">
                <a16:creationId xmlns:a16="http://schemas.microsoft.com/office/drawing/2014/main" id="{D52971D8-BBAB-B447-A9AB-1D61C88BE59B}"/>
              </a:ext>
            </a:extLst>
          </p:cNvPr>
          <p:cNvSpPr>
            <a:spLocks noChangeArrowheads="1"/>
          </p:cNvSpPr>
          <p:nvPr/>
        </p:nvSpPr>
        <p:spPr bwMode="auto">
          <a:xfrm>
            <a:off x="7122543" y="2247441"/>
            <a:ext cx="1335657"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Defines Correspondences</a:t>
            </a:r>
          </a:p>
        </p:txBody>
      </p:sp>
      <p:sp>
        <p:nvSpPr>
          <p:cNvPr id="3" name="Rectangle 20">
            <a:extLst>
              <a:ext uri="{FF2B5EF4-FFF2-40B4-BE49-F238E27FC236}">
                <a16:creationId xmlns:a16="http://schemas.microsoft.com/office/drawing/2014/main" id="{2DD7B909-7710-4D48-1253-C5D0944EF31F}"/>
              </a:ext>
            </a:extLst>
          </p:cNvPr>
          <p:cNvSpPr>
            <a:spLocks noChangeArrowheads="1"/>
          </p:cNvSpPr>
          <p:nvPr/>
        </p:nvSpPr>
        <p:spPr bwMode="auto">
          <a:xfrm>
            <a:off x="4136842" y="2621003"/>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solidFill>
                  <a:srgbClr val="C00000"/>
                </a:solidFill>
                <a:latin typeface="Helvetica" charset="0"/>
                <a:ea typeface="ＭＳ Ｐゴシック" charset="0"/>
              </a:rPr>
              <a:t>Resources</a:t>
            </a:r>
          </a:p>
        </p:txBody>
      </p:sp>
    </p:spTree>
    <p:extLst>
      <p:ext uri="{BB962C8B-B14F-4D97-AF65-F5344CB8AC3E}">
        <p14:creationId xmlns:p14="http://schemas.microsoft.com/office/powerpoint/2010/main" val="2804361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B310-3CE0-8B42-A1A1-6EF138A75B39}"/>
              </a:ext>
            </a:extLst>
          </p:cNvPr>
          <p:cNvSpPr>
            <a:spLocks noGrp="1"/>
          </p:cNvSpPr>
          <p:nvPr>
            <p:ph type="title"/>
          </p:nvPr>
        </p:nvSpPr>
        <p:spPr/>
        <p:txBody>
          <a:bodyPr vert="horz"/>
          <a:lstStyle/>
          <a:p>
            <a:r>
              <a:rPr lang="en-US" dirty="0">
                <a:solidFill>
                  <a:srgbClr val="0099A6"/>
                </a:solidFill>
              </a:rPr>
              <a:t>RASDS++ Viewpoint Specifications</a:t>
            </a:r>
          </a:p>
        </p:txBody>
      </p:sp>
      <p:sp>
        <p:nvSpPr>
          <p:cNvPr id="4" name="Content Placeholder 3">
            <a:extLst>
              <a:ext uri="{FF2B5EF4-FFF2-40B4-BE49-F238E27FC236}">
                <a16:creationId xmlns:a16="http://schemas.microsoft.com/office/drawing/2014/main" id="{A6C55E96-7776-A046-ACCD-7E7CE0882719}"/>
              </a:ext>
            </a:extLst>
          </p:cNvPr>
          <p:cNvSpPr>
            <a:spLocks noGrp="1"/>
          </p:cNvSpPr>
          <p:nvPr>
            <p:ph idx="1"/>
          </p:nvPr>
        </p:nvSpPr>
        <p:spPr>
          <a:xfrm>
            <a:off x="457200" y="914400"/>
            <a:ext cx="8229600" cy="5310982"/>
          </a:xfrm>
        </p:spPr>
        <p:txBody>
          <a:bodyPr/>
          <a:lstStyle/>
          <a:p>
            <a:r>
              <a:rPr lang="en-US" dirty="0"/>
              <a:t>Each RASDS++ Viewpoint addresses:</a:t>
            </a:r>
          </a:p>
          <a:p>
            <a:pPr lvl="1"/>
            <a:r>
              <a:rPr lang="en-US" dirty="0"/>
              <a:t>Stakeholder concerns: What does the stakeholder care about (what must views address)</a:t>
            </a:r>
          </a:p>
          <a:p>
            <a:pPr lvl="1"/>
            <a:r>
              <a:rPr lang="en-US" dirty="0"/>
              <a:t>Objects: The fundamental kinds of objects (functions, data, organizations, physical elements, protocols, </a:t>
            </a:r>
            <a:r>
              <a:rPr lang="en-US" dirty="0" err="1"/>
              <a:t>etc</a:t>
            </a:r>
            <a:r>
              <a:rPr lang="en-US" dirty="0"/>
              <a:t>)</a:t>
            </a:r>
          </a:p>
          <a:p>
            <a:pPr lvl="1"/>
            <a:r>
              <a:rPr lang="en-US" dirty="0"/>
              <a:t>Relationships: The descriptions of object attributes and how they relate, including correspondences to other objects</a:t>
            </a:r>
          </a:p>
          <a:p>
            <a:pPr lvl="1"/>
            <a:r>
              <a:rPr lang="en-US" dirty="0"/>
              <a:t>Representation: How objects and relationships of different types are represented in diagrams</a:t>
            </a:r>
          </a:p>
          <a:p>
            <a:pPr lvl="1"/>
            <a:endParaRPr lang="en-US" dirty="0"/>
          </a:p>
          <a:p>
            <a:r>
              <a:rPr lang="en-US" dirty="0"/>
              <a:t>MBSE adaptations:</a:t>
            </a:r>
          </a:p>
          <a:p>
            <a:pPr lvl="1"/>
            <a:r>
              <a:rPr lang="en-US" dirty="0"/>
              <a:t>The primary work that must be done to use RASDS++ with MBSE tools is to:</a:t>
            </a:r>
          </a:p>
          <a:p>
            <a:pPr lvl="2"/>
            <a:r>
              <a:rPr lang="en-US" dirty="0"/>
              <a:t>Define profiles to represent the different objects and relationships</a:t>
            </a:r>
          </a:p>
          <a:p>
            <a:pPr lvl="2"/>
            <a:r>
              <a:rPr lang="en-US" dirty="0"/>
              <a:t>Create stereotypes that can be used consistently in the tools</a:t>
            </a:r>
          </a:p>
          <a:p>
            <a:pPr lvl="2"/>
            <a:r>
              <a:rPr lang="en-US" dirty="0"/>
              <a:t>Use the profiles and methods to develop the MBSE style representations</a:t>
            </a:r>
          </a:p>
        </p:txBody>
      </p:sp>
      <p:sp>
        <p:nvSpPr>
          <p:cNvPr id="3" name="Date Placeholder 2">
            <a:extLst>
              <a:ext uri="{FF2B5EF4-FFF2-40B4-BE49-F238E27FC236}">
                <a16:creationId xmlns:a16="http://schemas.microsoft.com/office/drawing/2014/main" id="{E0D5151C-D2DD-4646-B512-29FE2DC8313A}"/>
              </a:ext>
            </a:extLst>
          </p:cNvPr>
          <p:cNvSpPr>
            <a:spLocks noGrp="1"/>
          </p:cNvSpPr>
          <p:nvPr>
            <p:ph type="dt" sz="half" idx="10"/>
          </p:nvPr>
        </p:nvSpPr>
        <p:spPr/>
        <p:txBody>
          <a:bodyPr/>
          <a:lstStyle/>
          <a:p>
            <a:r>
              <a:rPr lang="en-US"/>
              <a:t>20 Mar 2023</a:t>
            </a:r>
            <a:endParaRPr lang="en-US" dirty="0"/>
          </a:p>
        </p:txBody>
      </p:sp>
    </p:spTree>
    <p:extLst>
      <p:ext uri="{BB962C8B-B14F-4D97-AF65-F5344CB8AC3E}">
        <p14:creationId xmlns:p14="http://schemas.microsoft.com/office/powerpoint/2010/main" val="2733898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vert="horz"/>
          <a:lstStyle/>
          <a:p>
            <a:r>
              <a:rPr lang="en-US" dirty="0">
                <a:solidFill>
                  <a:srgbClr val="0099A6"/>
                </a:solidFill>
              </a:rPr>
              <a:t>RASDS++ Representations</a:t>
            </a:r>
            <a:br>
              <a:rPr lang="en-US" dirty="0">
                <a:solidFill>
                  <a:srgbClr val="0099A6"/>
                </a:solidFill>
              </a:rPr>
            </a:br>
            <a:r>
              <a:rPr lang="en-US" sz="2000" dirty="0">
                <a:solidFill>
                  <a:srgbClr val="0099A6"/>
                </a:solidFill>
              </a:rPr>
              <a:t>(with ASL and SC14 extensions)</a:t>
            </a:r>
            <a:endParaRPr lang="en-GB" dirty="0">
              <a:solidFill>
                <a:srgbClr val="0099A6"/>
              </a:solidFill>
            </a:endParaRPr>
          </a:p>
        </p:txBody>
      </p:sp>
      <p:sp>
        <p:nvSpPr>
          <p:cNvPr id="5" name="Date Placeholder 4"/>
          <p:cNvSpPr>
            <a:spLocks noGrp="1"/>
          </p:cNvSpPr>
          <p:nvPr>
            <p:ph type="dt" sz="half" idx="2"/>
          </p:nvPr>
        </p:nvSpPr>
        <p:spPr/>
        <p:txBody>
          <a:bodyPr/>
          <a:lstStyle/>
          <a:p>
            <a:r>
              <a:rPr lang="en-US"/>
              <a:t>20 Mar 2023</a:t>
            </a:r>
            <a:endParaRPr lang="en-GB" dirty="0"/>
          </a:p>
        </p:txBody>
      </p:sp>
      <p:grpSp>
        <p:nvGrpSpPr>
          <p:cNvPr id="68" name="Group 67"/>
          <p:cNvGrpSpPr/>
          <p:nvPr/>
        </p:nvGrpSpPr>
        <p:grpSpPr>
          <a:xfrm>
            <a:off x="4290152" y="990600"/>
            <a:ext cx="2133662" cy="1414487"/>
            <a:chOff x="4290152" y="1492250"/>
            <a:chExt cx="2133662" cy="1414487"/>
          </a:xfrm>
        </p:grpSpPr>
        <p:sp>
          <p:nvSpPr>
            <p:cNvPr id="69" name="Content Placeholder 2"/>
            <p:cNvSpPr txBox="1">
              <a:spLocks/>
            </p:cNvSpPr>
            <p:nvPr/>
          </p:nvSpPr>
          <p:spPr bwMode="auto">
            <a:xfrm>
              <a:off x="4290152" y="2286000"/>
              <a:ext cx="2133662" cy="6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pPr>
              <a:r>
                <a:rPr lang="en-US" sz="2000" dirty="0">
                  <a:solidFill>
                    <a:srgbClr val="000000"/>
                  </a:solidFill>
                  <a:ea typeface="Osaka"/>
                  <a:cs typeface="Arial" pitchFamily="34" charset="0"/>
                </a:rPr>
                <a:t>Organizational Element</a:t>
              </a:r>
            </a:p>
          </p:txBody>
        </p:sp>
        <p:sp>
          <p:nvSpPr>
            <p:cNvPr id="70" name="Cube 69"/>
            <p:cNvSpPr>
              <a:spLocks noChangeArrowheads="1"/>
            </p:cNvSpPr>
            <p:nvPr/>
          </p:nvSpPr>
          <p:spPr bwMode="auto">
            <a:xfrm>
              <a:off x="4790054" y="1492250"/>
              <a:ext cx="1133475" cy="715963"/>
            </a:xfrm>
            <a:prstGeom prst="cube">
              <a:avLst>
                <a:gd name="adj" fmla="val 25000"/>
              </a:avLst>
            </a:prstGeom>
            <a:noFill/>
            <a:ln w="28575">
              <a:solidFill>
                <a:srgbClr val="3366FF"/>
              </a:solidFill>
              <a:prstDash val="dash"/>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grpSp>
      <p:sp>
        <p:nvSpPr>
          <p:cNvPr id="71" name="Oval 8"/>
          <p:cNvSpPr>
            <a:spLocks noChangeArrowheads="1"/>
          </p:cNvSpPr>
          <p:nvPr/>
        </p:nvSpPr>
        <p:spPr bwMode="auto">
          <a:xfrm>
            <a:off x="987439" y="3644090"/>
            <a:ext cx="1484354" cy="452454"/>
          </a:xfrm>
          <a:prstGeom prst="ellipse">
            <a:avLst/>
          </a:prstGeom>
          <a:solidFill>
            <a:srgbClr val="FF99CC"/>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72" name="Content Placeholder 2"/>
          <p:cNvSpPr txBox="1">
            <a:spLocks/>
          </p:cNvSpPr>
          <p:nvPr/>
        </p:nvSpPr>
        <p:spPr bwMode="auto">
          <a:xfrm>
            <a:off x="5105400" y="4074458"/>
            <a:ext cx="2286066" cy="69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ts val="450"/>
              </a:spcBef>
              <a:spcAft>
                <a:spcPct val="0"/>
              </a:spcAft>
              <a:buFont typeface="Arial" pitchFamily="34" charset="0"/>
              <a:buNone/>
            </a:pPr>
            <a:r>
              <a:rPr lang="en-US" sz="2000" dirty="0">
                <a:solidFill>
                  <a:srgbClr val="000000"/>
                </a:solidFill>
                <a:ea typeface="Osaka"/>
                <a:cs typeface="Arial" pitchFamily="34" charset="0"/>
              </a:rPr>
              <a:t>Communications Protocol</a:t>
            </a:r>
          </a:p>
        </p:txBody>
      </p:sp>
      <p:sp>
        <p:nvSpPr>
          <p:cNvPr id="73" name="Rectangle 72"/>
          <p:cNvSpPr>
            <a:spLocks noChangeArrowheads="1"/>
          </p:cNvSpPr>
          <p:nvPr/>
        </p:nvSpPr>
        <p:spPr bwMode="auto">
          <a:xfrm>
            <a:off x="5514817" y="3703630"/>
            <a:ext cx="1466850" cy="333375"/>
          </a:xfrm>
          <a:prstGeom prst="rect">
            <a:avLst/>
          </a:prstGeom>
          <a:noFill/>
          <a:ln w="19050">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grpSp>
        <p:nvGrpSpPr>
          <p:cNvPr id="74" name="Group 4"/>
          <p:cNvGrpSpPr>
            <a:grpSpLocks/>
          </p:cNvGrpSpPr>
          <p:nvPr/>
        </p:nvGrpSpPr>
        <p:grpSpPr bwMode="auto">
          <a:xfrm>
            <a:off x="2682142" y="990601"/>
            <a:ext cx="1608185" cy="1020329"/>
            <a:chOff x="3651250" y="1492250"/>
            <a:chExt cx="1608138" cy="1020289"/>
          </a:xfrm>
        </p:grpSpPr>
        <p:sp>
          <p:nvSpPr>
            <p:cNvPr id="75" name="Can 74"/>
            <p:cNvSpPr/>
            <p:nvPr/>
          </p:nvSpPr>
          <p:spPr bwMode="auto">
            <a:xfrm>
              <a:off x="4152795" y="1492250"/>
              <a:ext cx="612757" cy="571478"/>
            </a:xfrm>
            <a:prstGeom prst="can">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tIns="0" bIns="0"/>
            <a:lstStyle/>
            <a:p>
              <a:pPr algn="ctr" fontAlgn="base">
                <a:spcBef>
                  <a:spcPct val="0"/>
                </a:spcBef>
                <a:spcAft>
                  <a:spcPct val="0"/>
                </a:spcAft>
                <a:defRPr/>
              </a:pPr>
              <a:r>
                <a:rPr kumimoji="1" lang="en-US" sz="1200" dirty="0">
                  <a:solidFill>
                    <a:srgbClr val="000000"/>
                  </a:solidFill>
                  <a:ea typeface="ＭＳ Ｐゴシック" charset="-128"/>
                  <a:cs typeface="Arial" pitchFamily="34" charset="0"/>
                </a:rPr>
                <a:t>Data</a:t>
              </a:r>
            </a:p>
            <a:p>
              <a:pPr algn="ctr" fontAlgn="base">
                <a:spcBef>
                  <a:spcPct val="0"/>
                </a:spcBef>
                <a:spcAft>
                  <a:spcPct val="0"/>
                </a:spcAft>
                <a:defRPr/>
              </a:pPr>
              <a:r>
                <a:rPr kumimoji="1" lang="en-US" sz="1200" dirty="0">
                  <a:solidFill>
                    <a:srgbClr val="000000"/>
                  </a:solidFill>
                  <a:ea typeface="ＭＳ Ｐゴシック" charset="-128"/>
                  <a:cs typeface="Arial" pitchFamily="34" charset="0"/>
                </a:rPr>
                <a:t>Store</a:t>
              </a:r>
            </a:p>
          </p:txBody>
        </p:sp>
        <p:sp>
          <p:nvSpPr>
            <p:cNvPr id="76" name="Content Placeholder 2"/>
            <p:cNvSpPr txBox="1">
              <a:spLocks/>
            </p:cNvSpPr>
            <p:nvPr/>
          </p:nvSpPr>
          <p:spPr bwMode="auto">
            <a:xfrm>
              <a:off x="3651250" y="2119317"/>
              <a:ext cx="1608138" cy="39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defRPr/>
              </a:pPr>
              <a:r>
                <a:rPr lang="en-US" sz="2000" dirty="0">
                  <a:solidFill>
                    <a:srgbClr val="000000"/>
                  </a:solidFill>
                  <a:ea typeface="Osaka"/>
                  <a:cs typeface="Arial" pitchFamily="34" charset="0"/>
                </a:rPr>
                <a:t>Data Store</a:t>
              </a:r>
            </a:p>
          </p:txBody>
        </p:sp>
      </p:grpSp>
      <p:grpSp>
        <p:nvGrpSpPr>
          <p:cNvPr id="77" name="Group 3"/>
          <p:cNvGrpSpPr>
            <a:grpSpLocks/>
          </p:cNvGrpSpPr>
          <p:nvPr/>
        </p:nvGrpSpPr>
        <p:grpSpPr bwMode="auto">
          <a:xfrm>
            <a:off x="795345" y="4871382"/>
            <a:ext cx="4599336" cy="1541325"/>
            <a:chOff x="795338" y="5041900"/>
            <a:chExt cx="4599199" cy="1541265"/>
          </a:xfrm>
        </p:grpSpPr>
        <p:sp>
          <p:nvSpPr>
            <p:cNvPr id="78" name="Rectangle 12"/>
            <p:cNvSpPr>
              <a:spLocks noChangeArrowheads="1"/>
            </p:cNvSpPr>
            <p:nvPr/>
          </p:nvSpPr>
          <p:spPr bwMode="auto">
            <a:xfrm>
              <a:off x="795338" y="5041900"/>
              <a:ext cx="4599199" cy="30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Color Key for Example Diagrams (from SCCS-ARD):</a:t>
              </a:r>
            </a:p>
          </p:txBody>
        </p:sp>
        <p:grpSp>
          <p:nvGrpSpPr>
            <p:cNvPr id="79" name="Group 1"/>
            <p:cNvGrpSpPr>
              <a:grpSpLocks/>
            </p:cNvGrpSpPr>
            <p:nvPr/>
          </p:nvGrpSpPr>
          <p:grpSpPr bwMode="auto">
            <a:xfrm>
              <a:off x="909638" y="5362574"/>
              <a:ext cx="2279264" cy="1220591"/>
              <a:chOff x="1417726" y="5343525"/>
              <a:chExt cx="2281016" cy="1220590"/>
            </a:xfrm>
          </p:grpSpPr>
          <p:sp>
            <p:nvSpPr>
              <p:cNvPr id="80" name="Rectangle 79"/>
              <p:cNvSpPr>
                <a:spLocks noChangeArrowheads="1"/>
              </p:cNvSpPr>
              <p:nvPr/>
            </p:nvSpPr>
            <p:spPr bwMode="auto">
              <a:xfrm>
                <a:off x="1417716" y="5375125"/>
                <a:ext cx="222414" cy="222241"/>
              </a:xfrm>
              <a:prstGeom prst="rect">
                <a:avLst/>
              </a:prstGeom>
              <a:solidFill>
                <a:srgbClr val="CCFF66"/>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1" name="Rectangle 80"/>
              <p:cNvSpPr>
                <a:spLocks noChangeArrowheads="1"/>
              </p:cNvSpPr>
              <p:nvPr/>
            </p:nvSpPr>
            <p:spPr bwMode="auto">
              <a:xfrm>
                <a:off x="1417716" y="5678326"/>
                <a:ext cx="222414" cy="222241"/>
              </a:xfrm>
              <a:prstGeom prst="rect">
                <a:avLst/>
              </a:prstGeom>
              <a:solidFill>
                <a:srgbClr val="E0C62C"/>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2" name="Rectangle 81"/>
              <p:cNvSpPr>
                <a:spLocks noChangeArrowheads="1"/>
              </p:cNvSpPr>
              <p:nvPr/>
            </p:nvSpPr>
            <p:spPr bwMode="auto">
              <a:xfrm>
                <a:off x="1417716" y="5975176"/>
                <a:ext cx="222414" cy="222241"/>
              </a:xfrm>
              <a:prstGeom prst="rect">
                <a:avLst/>
              </a:prstGeom>
              <a:solidFill>
                <a:srgbClr val="4597A0"/>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3" name="Rectangle 16"/>
              <p:cNvSpPr>
                <a:spLocks noChangeArrowheads="1"/>
              </p:cNvSpPr>
              <p:nvPr/>
            </p:nvSpPr>
            <p:spPr bwMode="auto">
              <a:xfrm>
                <a:off x="1417726" y="6270625"/>
                <a:ext cx="222421" cy="222250"/>
              </a:xfrm>
              <a:prstGeom prst="rect">
                <a:avLst/>
              </a:prstGeom>
              <a:solidFill>
                <a:srgbClr val="D6ECEE"/>
              </a:solidFill>
              <a:ln w="9525">
                <a:solidFill>
                  <a:schemeClr val="tx1"/>
                </a:solidFill>
                <a:round/>
                <a:headEnd/>
                <a:tailEnd/>
              </a:ln>
            </p:spPr>
            <p:txBody>
              <a:bodyPr wrap="none" anchor="ctr"/>
              <a:lstStyle/>
              <a:p>
                <a:pP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84" name="Rectangle 22"/>
              <p:cNvSpPr>
                <a:spLocks noChangeArrowheads="1"/>
              </p:cNvSpPr>
              <p:nvPr/>
            </p:nvSpPr>
            <p:spPr bwMode="auto">
              <a:xfrm>
                <a:off x="1763713" y="5343525"/>
                <a:ext cx="10815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User Node</a:t>
                </a:r>
              </a:p>
            </p:txBody>
          </p:sp>
          <p:sp>
            <p:nvSpPr>
              <p:cNvPr id="85" name="Rectangle 23"/>
              <p:cNvSpPr>
                <a:spLocks noChangeArrowheads="1"/>
              </p:cNvSpPr>
              <p:nvPr/>
            </p:nvSpPr>
            <p:spPr bwMode="auto">
              <a:xfrm>
                <a:off x="1763713" y="5643563"/>
                <a:ext cx="18660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Earth Routing Node</a:t>
                </a:r>
              </a:p>
            </p:txBody>
          </p:sp>
          <p:sp>
            <p:nvSpPr>
              <p:cNvPr id="86" name="Rectangle 24"/>
              <p:cNvSpPr>
                <a:spLocks noChangeArrowheads="1"/>
              </p:cNvSpPr>
              <p:nvPr/>
            </p:nvSpPr>
            <p:spPr bwMode="auto">
              <a:xfrm>
                <a:off x="1763713" y="5943600"/>
                <a:ext cx="19350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Space Routing Node</a:t>
                </a:r>
              </a:p>
            </p:txBody>
          </p:sp>
          <p:sp>
            <p:nvSpPr>
              <p:cNvPr id="87" name="Rectangle 25"/>
              <p:cNvSpPr>
                <a:spLocks noChangeArrowheads="1"/>
              </p:cNvSpPr>
              <p:nvPr/>
            </p:nvSpPr>
            <p:spPr bwMode="auto">
              <a:xfrm>
                <a:off x="1763713" y="6256338"/>
                <a:ext cx="11021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WAN Node</a:t>
                </a:r>
              </a:p>
            </p:txBody>
          </p:sp>
        </p:grpSp>
      </p:grpSp>
      <p:grpSp>
        <p:nvGrpSpPr>
          <p:cNvPr id="88" name="Group 2"/>
          <p:cNvGrpSpPr>
            <a:grpSpLocks/>
          </p:cNvGrpSpPr>
          <p:nvPr/>
        </p:nvGrpSpPr>
        <p:grpSpPr bwMode="auto">
          <a:xfrm>
            <a:off x="3375107" y="5174607"/>
            <a:ext cx="2524888" cy="1226987"/>
            <a:chOff x="3375025" y="5345113"/>
            <a:chExt cx="2524815" cy="1226939"/>
          </a:xfrm>
        </p:grpSpPr>
        <p:sp>
          <p:nvSpPr>
            <p:cNvPr id="89" name="Rectangle 17"/>
            <p:cNvSpPr>
              <a:spLocks noChangeArrowheads="1"/>
            </p:cNvSpPr>
            <p:nvPr/>
          </p:nvSpPr>
          <p:spPr bwMode="auto">
            <a:xfrm>
              <a:off x="3375025" y="5357812"/>
              <a:ext cx="223838" cy="222250"/>
            </a:xfrm>
            <a:prstGeom prst="rect">
              <a:avLst/>
            </a:prstGeom>
            <a:solidFill>
              <a:srgbClr val="FF99CC"/>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0" name="Rectangle 18"/>
            <p:cNvSpPr>
              <a:spLocks noChangeArrowheads="1"/>
            </p:cNvSpPr>
            <p:nvPr/>
          </p:nvSpPr>
          <p:spPr bwMode="auto">
            <a:xfrm>
              <a:off x="3375025" y="5657850"/>
              <a:ext cx="223837" cy="222250"/>
            </a:xfrm>
            <a:prstGeom prst="rect">
              <a:avLst/>
            </a:prstGeom>
            <a:solidFill>
              <a:srgbClr val="FBDD30"/>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1" name="Rectangle 26"/>
            <p:cNvSpPr>
              <a:spLocks noChangeArrowheads="1"/>
            </p:cNvSpPr>
            <p:nvPr/>
          </p:nvSpPr>
          <p:spPr bwMode="auto">
            <a:xfrm>
              <a:off x="3727450" y="5345113"/>
              <a:ext cx="11576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Application</a:t>
              </a:r>
            </a:p>
          </p:txBody>
        </p:sp>
        <p:sp>
          <p:nvSpPr>
            <p:cNvPr id="92" name="Rectangle 27"/>
            <p:cNvSpPr>
              <a:spLocks noChangeArrowheads="1"/>
            </p:cNvSpPr>
            <p:nvPr/>
          </p:nvSpPr>
          <p:spPr bwMode="auto">
            <a:xfrm>
              <a:off x="3727450" y="5645150"/>
              <a:ext cx="2031266" cy="30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Element Management</a:t>
              </a:r>
            </a:p>
          </p:txBody>
        </p:sp>
        <p:sp>
          <p:nvSpPr>
            <p:cNvPr id="93" name="Rectangle 31"/>
            <p:cNvSpPr>
              <a:spLocks noChangeArrowheads="1"/>
            </p:cNvSpPr>
            <p:nvPr/>
          </p:nvSpPr>
          <p:spPr bwMode="auto">
            <a:xfrm>
              <a:off x="3375025" y="5967413"/>
              <a:ext cx="223837" cy="222250"/>
            </a:xfrm>
            <a:prstGeom prst="rect">
              <a:avLst/>
            </a:prstGeom>
            <a:solidFill>
              <a:srgbClr val="FB7317"/>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4" name="Rectangle 32"/>
            <p:cNvSpPr>
              <a:spLocks noChangeArrowheads="1"/>
            </p:cNvSpPr>
            <p:nvPr/>
          </p:nvSpPr>
          <p:spPr bwMode="auto">
            <a:xfrm>
              <a:off x="3375025" y="6276975"/>
              <a:ext cx="222250" cy="222250"/>
            </a:xfrm>
            <a:prstGeom prst="rect">
              <a:avLst/>
            </a:prstGeom>
            <a:solidFill>
              <a:srgbClr val="3366FF"/>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5" name="Rectangle 33"/>
            <p:cNvSpPr>
              <a:spLocks noChangeArrowheads="1"/>
            </p:cNvSpPr>
            <p:nvPr/>
          </p:nvSpPr>
          <p:spPr bwMode="auto">
            <a:xfrm>
              <a:off x="3727450" y="5956300"/>
              <a:ext cx="2034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Network Management</a:t>
              </a:r>
            </a:p>
          </p:txBody>
        </p:sp>
        <p:sp>
          <p:nvSpPr>
            <p:cNvPr id="96" name="Rectangle 34"/>
            <p:cNvSpPr>
              <a:spLocks noChangeArrowheads="1"/>
            </p:cNvSpPr>
            <p:nvPr/>
          </p:nvSpPr>
          <p:spPr bwMode="auto">
            <a:xfrm>
              <a:off x="3727450" y="6264275"/>
              <a:ext cx="21723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Network Layer function</a:t>
              </a:r>
            </a:p>
          </p:txBody>
        </p:sp>
      </p:grpSp>
      <p:grpSp>
        <p:nvGrpSpPr>
          <p:cNvPr id="97" name="Group 1"/>
          <p:cNvGrpSpPr>
            <a:grpSpLocks/>
          </p:cNvGrpSpPr>
          <p:nvPr/>
        </p:nvGrpSpPr>
        <p:grpSpPr bwMode="auto">
          <a:xfrm>
            <a:off x="6293017" y="5190482"/>
            <a:ext cx="2298533" cy="1217461"/>
            <a:chOff x="6292850" y="5360988"/>
            <a:chExt cx="2298466" cy="1217414"/>
          </a:xfrm>
        </p:grpSpPr>
        <p:sp>
          <p:nvSpPr>
            <p:cNvPr id="98" name="Rectangle 97"/>
            <p:cNvSpPr/>
            <p:nvPr/>
          </p:nvSpPr>
          <p:spPr bwMode="auto">
            <a:xfrm>
              <a:off x="6292683" y="5367188"/>
              <a:ext cx="222244" cy="222241"/>
            </a:xfrm>
            <a:prstGeom prst="rect">
              <a:avLst/>
            </a:prstGeom>
            <a:solidFill>
              <a:schemeClr val="accent1">
                <a:lumMod val="75000"/>
              </a:schemeClr>
            </a:solidFill>
            <a:ln w="9525">
              <a:solidFill>
                <a:schemeClr val="tx1"/>
              </a:solidFill>
              <a:round/>
              <a:headEnd/>
              <a:tailEnd/>
            </a:ln>
          </p:spPr>
          <p:txBody>
            <a:bodyPr lIns="0" rIns="0"/>
            <a:lstStyle/>
            <a:p>
              <a:pPr algn="ctr" fontAlgn="base">
                <a:spcBef>
                  <a:spcPct val="0"/>
                </a:spcBef>
                <a:spcAft>
                  <a:spcPct val="0"/>
                </a:spcAft>
                <a:defRPr/>
              </a:pPr>
              <a:endParaRPr kumimoji="1" lang="en-US" sz="1600" dirty="0">
                <a:solidFill>
                  <a:srgbClr val="000000"/>
                </a:solidFill>
                <a:ea typeface="ＭＳ Ｐゴシック" charset="0"/>
                <a:cs typeface="Arial" pitchFamily="34" charset="0"/>
              </a:endParaRPr>
            </a:p>
          </p:txBody>
        </p:sp>
        <p:sp>
          <p:nvSpPr>
            <p:cNvPr id="99" name="Rectangle 20"/>
            <p:cNvSpPr>
              <a:spLocks noChangeArrowheads="1"/>
            </p:cNvSpPr>
            <p:nvPr/>
          </p:nvSpPr>
          <p:spPr bwMode="auto">
            <a:xfrm>
              <a:off x="6292850" y="5667375"/>
              <a:ext cx="222250" cy="222250"/>
            </a:xfrm>
            <a:prstGeom prst="rect">
              <a:avLst/>
            </a:prstGeom>
            <a:pattFill prst="pct70">
              <a:fgClr>
                <a:srgbClr val="3366FF"/>
              </a:fgClr>
              <a:bgClr>
                <a:srgbClr val="FFFFFF"/>
              </a:bgClr>
            </a:patt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100" name="Rectangle 21"/>
            <p:cNvSpPr>
              <a:spLocks noChangeArrowheads="1"/>
            </p:cNvSpPr>
            <p:nvPr/>
          </p:nvSpPr>
          <p:spPr bwMode="auto">
            <a:xfrm>
              <a:off x="6292850" y="5976938"/>
              <a:ext cx="222250" cy="222250"/>
            </a:xfrm>
            <a:prstGeom prst="rect">
              <a:avLst/>
            </a:prstGeom>
            <a:pattFill prst="pct25">
              <a:fgClr>
                <a:srgbClr val="72BFC5"/>
              </a:fgClr>
              <a:bgClr>
                <a:srgbClr val="FFFFFF"/>
              </a:bgClr>
            </a:patt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101" name="Rectangle 28"/>
            <p:cNvSpPr>
              <a:spLocks noChangeArrowheads="1"/>
            </p:cNvSpPr>
            <p:nvPr/>
          </p:nvSpPr>
          <p:spPr bwMode="auto">
            <a:xfrm>
              <a:off x="6678613" y="5360988"/>
              <a:ext cx="18325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Link Layer function</a:t>
              </a:r>
            </a:p>
          </p:txBody>
        </p:sp>
        <p:sp>
          <p:nvSpPr>
            <p:cNvPr id="102" name="Rectangle 29"/>
            <p:cNvSpPr>
              <a:spLocks noChangeArrowheads="1"/>
            </p:cNvSpPr>
            <p:nvPr/>
          </p:nvSpPr>
          <p:spPr bwMode="auto">
            <a:xfrm>
              <a:off x="6678613" y="5661025"/>
              <a:ext cx="16129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Routing function</a:t>
              </a:r>
            </a:p>
          </p:txBody>
        </p:sp>
        <p:sp>
          <p:nvSpPr>
            <p:cNvPr id="103" name="Rectangle 30"/>
            <p:cNvSpPr>
              <a:spLocks noChangeArrowheads="1"/>
            </p:cNvSpPr>
            <p:nvPr/>
          </p:nvSpPr>
          <p:spPr bwMode="auto">
            <a:xfrm>
              <a:off x="6678613" y="5969000"/>
              <a:ext cx="19127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Forwarding function</a:t>
              </a:r>
            </a:p>
          </p:txBody>
        </p:sp>
        <p:sp>
          <p:nvSpPr>
            <p:cNvPr id="104" name="Rectangle 103"/>
            <p:cNvSpPr/>
            <p:nvPr/>
          </p:nvSpPr>
          <p:spPr bwMode="auto">
            <a:xfrm>
              <a:off x="6292683" y="6286314"/>
              <a:ext cx="222244" cy="222241"/>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fontAlgn="base">
                <a:spcBef>
                  <a:spcPct val="0"/>
                </a:spcBef>
                <a:spcAft>
                  <a:spcPct val="0"/>
                </a:spcAft>
                <a:defRPr/>
              </a:pPr>
              <a:endParaRPr kumimoji="1" lang="en-US" sz="1200" dirty="0">
                <a:solidFill>
                  <a:srgbClr val="000000"/>
                </a:solidFill>
                <a:ea typeface="ＭＳ Ｐゴシック" charset="-128"/>
                <a:cs typeface="Arial" pitchFamily="34" charset="0"/>
              </a:endParaRPr>
            </a:p>
          </p:txBody>
        </p:sp>
        <p:sp>
          <p:nvSpPr>
            <p:cNvPr id="105" name="Rectangle 36"/>
            <p:cNvSpPr>
              <a:spLocks noChangeArrowheads="1"/>
            </p:cNvSpPr>
            <p:nvPr/>
          </p:nvSpPr>
          <p:spPr bwMode="auto">
            <a:xfrm>
              <a:off x="6678613" y="6270625"/>
              <a:ext cx="10807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Data Store</a:t>
              </a:r>
            </a:p>
          </p:txBody>
        </p:sp>
      </p:grpSp>
      <p:grpSp>
        <p:nvGrpSpPr>
          <p:cNvPr id="106" name="Group 105"/>
          <p:cNvGrpSpPr/>
          <p:nvPr/>
        </p:nvGrpSpPr>
        <p:grpSpPr>
          <a:xfrm>
            <a:off x="714375" y="990600"/>
            <a:ext cx="2030413" cy="1317589"/>
            <a:chOff x="714375" y="1492250"/>
            <a:chExt cx="2030413" cy="1317589"/>
          </a:xfrm>
        </p:grpSpPr>
        <p:sp>
          <p:nvSpPr>
            <p:cNvPr id="107" name="Content Placeholder 2"/>
            <p:cNvSpPr txBox="1">
              <a:spLocks/>
            </p:cNvSpPr>
            <p:nvPr/>
          </p:nvSpPr>
          <p:spPr bwMode="auto">
            <a:xfrm>
              <a:off x="714375" y="2306602"/>
              <a:ext cx="2030413" cy="50323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57200" fontAlgn="base">
                <a:spcAft>
                  <a:spcPct val="0"/>
                </a:spcAft>
                <a:buFont typeface="Wingdings" pitchFamily="2" charset="2"/>
                <a:buNone/>
                <a:defRPr/>
              </a:pPr>
              <a:r>
                <a:rPr kumimoji="1" lang="en-US" sz="2000" dirty="0">
                  <a:solidFill>
                    <a:srgbClr val="000000"/>
                  </a:solidFill>
                  <a:latin typeface="Arial" pitchFamily="34" charset="0"/>
                  <a:ea typeface="Osaka"/>
                  <a:cs typeface="Arial" pitchFamily="34" charset="0"/>
                </a:rPr>
                <a:t>Physical Node</a:t>
              </a:r>
            </a:p>
          </p:txBody>
        </p:sp>
        <p:sp>
          <p:nvSpPr>
            <p:cNvPr id="108" name="Cube 6"/>
            <p:cNvSpPr>
              <a:spLocks noChangeArrowheads="1"/>
            </p:cNvSpPr>
            <p:nvPr/>
          </p:nvSpPr>
          <p:spPr bwMode="auto">
            <a:xfrm>
              <a:off x="1163655" y="1492250"/>
              <a:ext cx="1133508" cy="715991"/>
            </a:xfrm>
            <a:prstGeom prst="cube">
              <a:avLst>
                <a:gd name="adj" fmla="val 25000"/>
              </a:avLst>
            </a:prstGeom>
            <a:solidFill>
              <a:srgbClr val="CCFF66"/>
            </a:solidFill>
            <a:ln w="9525">
              <a:solidFill>
                <a:schemeClr val="tx1"/>
              </a:solidFill>
              <a:round/>
              <a:headEnd/>
              <a:tailEnd/>
            </a:ln>
          </p:spPr>
          <p:txBody>
            <a:bodyPr/>
            <a:lstStyle/>
            <a:p>
              <a:pPr fontAlgn="base">
                <a:spcBef>
                  <a:spcPct val="0"/>
                </a:spcBef>
                <a:spcAft>
                  <a:spcPct val="0"/>
                </a:spcAft>
              </a:pPr>
              <a:endParaRPr kumimoji="1" lang="en-US" sz="2400" dirty="0">
                <a:solidFill>
                  <a:srgbClr val="000000"/>
                </a:solidFill>
                <a:ea typeface="ＭＳ Ｐゴシック" pitchFamily="34" charset="-128"/>
                <a:cs typeface="Arial" pitchFamily="34" charset="0"/>
              </a:endParaRPr>
            </a:p>
          </p:txBody>
        </p:sp>
      </p:grpSp>
      <p:sp>
        <p:nvSpPr>
          <p:cNvPr id="110" name="Rectangle 109"/>
          <p:cNvSpPr/>
          <p:nvPr/>
        </p:nvSpPr>
        <p:spPr>
          <a:xfrm>
            <a:off x="3005178" y="4074458"/>
            <a:ext cx="159370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457200">
              <a:spcBef>
                <a:spcPts val="450"/>
              </a:spcBef>
            </a:pPr>
            <a:r>
              <a:rPr kumimoji="1" lang="en-US" sz="2000" dirty="0" err="1">
                <a:solidFill>
                  <a:srgbClr val="000000"/>
                </a:solidFill>
                <a:latin typeface="Arial" pitchFamily="34" charset="0"/>
                <a:cs typeface="Arial" pitchFamily="34" charset="0"/>
              </a:rPr>
              <a:t>InformationObject</a:t>
            </a:r>
            <a:endParaRPr kumimoji="1" lang="en-US" sz="2000" dirty="0">
              <a:solidFill>
                <a:srgbClr val="000000"/>
              </a:solidFill>
              <a:latin typeface="Arial" pitchFamily="34" charset="0"/>
              <a:cs typeface="Arial" pitchFamily="34" charset="0"/>
            </a:endParaRPr>
          </a:p>
        </p:txBody>
      </p:sp>
      <p:grpSp>
        <p:nvGrpSpPr>
          <p:cNvPr id="111" name="Group 110"/>
          <p:cNvGrpSpPr/>
          <p:nvPr/>
        </p:nvGrpSpPr>
        <p:grpSpPr>
          <a:xfrm>
            <a:off x="863645" y="2891244"/>
            <a:ext cx="1856597" cy="519500"/>
            <a:chOff x="863645" y="3214300"/>
            <a:chExt cx="1856597" cy="519500"/>
          </a:xfrm>
        </p:grpSpPr>
        <p:cxnSp>
          <p:nvCxnSpPr>
            <p:cNvPr id="112" name="Straight Connector 111"/>
            <p:cNvCxnSpPr/>
            <p:nvPr/>
          </p:nvCxnSpPr>
          <p:spPr bwMode="auto">
            <a:xfrm>
              <a:off x="1032369" y="3214300"/>
              <a:ext cx="1519149" cy="0"/>
            </a:xfrm>
            <a:prstGeom prst="line">
              <a:avLst/>
            </a:prstGeom>
            <a:solidFill>
              <a:schemeClr val="accent1"/>
            </a:solidFill>
            <a:ln w="38100" cap="flat" cmpd="sng" algn="ctr">
              <a:solidFill>
                <a:srgbClr val="4F81BD"/>
              </a:solidFill>
              <a:prstDash val="solid"/>
              <a:round/>
              <a:headEnd type="none" w="med" len="med"/>
              <a:tailEnd type="none" w="med" len="med"/>
            </a:ln>
            <a:effectLst/>
          </p:spPr>
        </p:cxnSp>
        <p:sp>
          <p:nvSpPr>
            <p:cNvPr id="113" name="TextBox 112"/>
            <p:cNvSpPr txBox="1"/>
            <p:nvPr/>
          </p:nvSpPr>
          <p:spPr>
            <a:xfrm>
              <a:off x="863645" y="3272135"/>
              <a:ext cx="1856597" cy="461665"/>
            </a:xfrm>
            <a:prstGeom prst="rect">
              <a:avLst/>
            </a:prstGeom>
            <a:noFill/>
          </p:spPr>
          <p:txBody>
            <a:bodyPr wrap="none" rtlCol="0">
              <a:spAutoFit/>
            </a:bodyPr>
            <a:lstStyle/>
            <a:p>
              <a:pPr algn="ctr"/>
              <a:r>
                <a:rPr lang="en-US" sz="1200" b="1" dirty="0"/>
                <a:t>Physical or </a:t>
              </a:r>
            </a:p>
            <a:p>
              <a:pPr algn="ctr"/>
              <a:r>
                <a:rPr lang="en-US" sz="1200" b="1" dirty="0"/>
                <a:t>Functional Connection</a:t>
              </a:r>
            </a:p>
          </p:txBody>
        </p:sp>
      </p:grpSp>
      <p:grpSp>
        <p:nvGrpSpPr>
          <p:cNvPr id="114" name="Group 113"/>
          <p:cNvGrpSpPr/>
          <p:nvPr/>
        </p:nvGrpSpPr>
        <p:grpSpPr>
          <a:xfrm>
            <a:off x="3152233" y="2891244"/>
            <a:ext cx="1569660" cy="519500"/>
            <a:chOff x="3042488" y="3214300"/>
            <a:chExt cx="1569660" cy="519500"/>
          </a:xfrm>
        </p:grpSpPr>
        <p:cxnSp>
          <p:nvCxnSpPr>
            <p:cNvPr id="115" name="Straight Connector 114"/>
            <p:cNvCxnSpPr/>
            <p:nvPr/>
          </p:nvCxnSpPr>
          <p:spPr bwMode="auto">
            <a:xfrm>
              <a:off x="3067744" y="3214300"/>
              <a:ext cx="1519149" cy="0"/>
            </a:xfrm>
            <a:prstGeom prst="line">
              <a:avLst/>
            </a:prstGeom>
            <a:solidFill>
              <a:schemeClr val="accent1"/>
            </a:solidFill>
            <a:ln w="38100" cap="flat" cmpd="sng" algn="ctr">
              <a:solidFill>
                <a:srgbClr val="4F81BD"/>
              </a:solidFill>
              <a:prstDash val="dash"/>
              <a:round/>
              <a:headEnd type="none" w="med" len="med"/>
              <a:tailEnd type="none" w="med" len="med"/>
            </a:ln>
            <a:effectLst/>
          </p:spPr>
        </p:cxnSp>
        <p:sp>
          <p:nvSpPr>
            <p:cNvPr id="116" name="TextBox 115"/>
            <p:cNvSpPr txBox="1"/>
            <p:nvPr/>
          </p:nvSpPr>
          <p:spPr>
            <a:xfrm>
              <a:off x="3042488" y="3272135"/>
              <a:ext cx="1569660" cy="461665"/>
            </a:xfrm>
            <a:prstGeom prst="rect">
              <a:avLst/>
            </a:prstGeom>
            <a:noFill/>
          </p:spPr>
          <p:txBody>
            <a:bodyPr wrap="none" rtlCol="0">
              <a:spAutoFit/>
            </a:bodyPr>
            <a:lstStyle/>
            <a:p>
              <a:pPr algn="ctr"/>
              <a:r>
                <a:rPr lang="en-US" sz="1200" b="1" dirty="0"/>
                <a:t>Logical Link </a:t>
              </a:r>
            </a:p>
            <a:p>
              <a:pPr algn="ctr"/>
              <a:r>
                <a:rPr lang="en-US" sz="1200" b="1" dirty="0"/>
                <a:t>between Elements </a:t>
              </a:r>
            </a:p>
          </p:txBody>
        </p:sp>
      </p:grpSp>
      <p:grpSp>
        <p:nvGrpSpPr>
          <p:cNvPr id="117" name="Group 116"/>
          <p:cNvGrpSpPr/>
          <p:nvPr/>
        </p:nvGrpSpPr>
        <p:grpSpPr>
          <a:xfrm>
            <a:off x="6514606" y="1022350"/>
            <a:ext cx="2133662" cy="1382737"/>
            <a:chOff x="6514606" y="1524000"/>
            <a:chExt cx="2133662" cy="1382737"/>
          </a:xfrm>
        </p:grpSpPr>
        <p:sp>
          <p:nvSpPr>
            <p:cNvPr id="118" name="Content Placeholder 2"/>
            <p:cNvSpPr txBox="1">
              <a:spLocks/>
            </p:cNvSpPr>
            <p:nvPr/>
          </p:nvSpPr>
          <p:spPr bwMode="auto">
            <a:xfrm>
              <a:off x="6514606" y="2286000"/>
              <a:ext cx="2133662" cy="6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pPr>
              <a:r>
                <a:rPr lang="en-US" sz="2000" dirty="0">
                  <a:solidFill>
                    <a:srgbClr val="000000"/>
                  </a:solidFill>
                  <a:ea typeface="Osaka"/>
                  <a:cs typeface="Arial" pitchFamily="34" charset="0"/>
                </a:rPr>
                <a:t>Organizational Domain</a:t>
              </a:r>
            </a:p>
          </p:txBody>
        </p:sp>
        <p:sp>
          <p:nvSpPr>
            <p:cNvPr id="119" name="Rounded Rectangle 118"/>
            <p:cNvSpPr/>
            <p:nvPr/>
          </p:nvSpPr>
          <p:spPr bwMode="auto">
            <a:xfrm>
              <a:off x="7014134" y="1524000"/>
              <a:ext cx="1134606" cy="627093"/>
            </a:xfrm>
            <a:prstGeom prst="roundRect">
              <a:avLst/>
            </a:prstGeom>
            <a:noFill/>
            <a:ln w="28575" cap="flat" cmpd="sng" algn="ctr">
              <a:solidFill>
                <a:srgbClr val="3366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pic>
        <p:nvPicPr>
          <p:cNvPr id="120"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7633360" y="3654428"/>
            <a:ext cx="520700" cy="38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Content Placeholder 2"/>
          <p:cNvSpPr txBox="1">
            <a:spLocks/>
          </p:cNvSpPr>
          <p:nvPr/>
        </p:nvSpPr>
        <p:spPr bwMode="auto">
          <a:xfrm>
            <a:off x="7329220" y="4074458"/>
            <a:ext cx="1128980" cy="41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buFont typeface="Arial" pitchFamily="34" charset="0"/>
              <a:buNone/>
            </a:pPr>
            <a:r>
              <a:rPr lang="en-US" sz="2000" dirty="0">
                <a:solidFill>
                  <a:srgbClr val="000000"/>
                </a:solidFill>
                <a:ea typeface="Osaka"/>
                <a:cs typeface="Arial" pitchFamily="34" charset="0"/>
              </a:rPr>
              <a:t>Router</a:t>
            </a:r>
          </a:p>
        </p:txBody>
      </p:sp>
      <p:sp>
        <p:nvSpPr>
          <p:cNvPr id="122" name="Rectangle 121"/>
          <p:cNvSpPr/>
          <p:nvPr/>
        </p:nvSpPr>
        <p:spPr>
          <a:xfrm>
            <a:off x="988833" y="4074458"/>
            <a:ext cx="1481496" cy="707886"/>
          </a:xfrm>
          <a:prstGeom prst="rect">
            <a:avLst/>
          </a:prstGeom>
        </p:spPr>
        <p:txBody>
          <a:bodyPr wrap="none">
            <a:spAutoFit/>
          </a:bodyPr>
          <a:lstStyle/>
          <a:p>
            <a:pPr algn="ctr" defTabSz="457200" fontAlgn="base">
              <a:spcBef>
                <a:spcPts val="450"/>
              </a:spcBef>
              <a:spcAft>
                <a:spcPct val="0"/>
              </a:spcAft>
            </a:pPr>
            <a:r>
              <a:rPr lang="en-US" sz="2000" dirty="0">
                <a:solidFill>
                  <a:srgbClr val="000000"/>
                </a:solidFill>
                <a:cs typeface="Arial" pitchFamily="34" charset="0"/>
              </a:rPr>
              <a:t>Functional</a:t>
            </a:r>
            <a:br>
              <a:rPr kumimoji="1" lang="en-US" sz="2000" dirty="0">
                <a:solidFill>
                  <a:srgbClr val="000000"/>
                </a:solidFill>
                <a:latin typeface="Arial" pitchFamily="34" charset="0"/>
                <a:cs typeface="Arial" pitchFamily="34" charset="0"/>
              </a:rPr>
            </a:br>
            <a:r>
              <a:rPr lang="en-US" sz="2000" dirty="0">
                <a:solidFill>
                  <a:srgbClr val="000000"/>
                </a:solidFill>
                <a:cs typeface="Arial" pitchFamily="34" charset="0"/>
              </a:rPr>
              <a:t>Element</a:t>
            </a:r>
          </a:p>
        </p:txBody>
      </p:sp>
      <p:grpSp>
        <p:nvGrpSpPr>
          <p:cNvPr id="123" name="Group 122"/>
          <p:cNvGrpSpPr/>
          <p:nvPr/>
        </p:nvGrpSpPr>
        <p:grpSpPr>
          <a:xfrm>
            <a:off x="5153884" y="2801144"/>
            <a:ext cx="1732269" cy="609600"/>
            <a:chOff x="4600400" y="3124200"/>
            <a:chExt cx="1732269" cy="609600"/>
          </a:xfrm>
        </p:grpSpPr>
        <p:grpSp>
          <p:nvGrpSpPr>
            <p:cNvPr id="124" name="Group 123"/>
            <p:cNvGrpSpPr/>
            <p:nvPr/>
          </p:nvGrpSpPr>
          <p:grpSpPr>
            <a:xfrm>
              <a:off x="5253328" y="3124200"/>
              <a:ext cx="426412" cy="180201"/>
              <a:chOff x="7759568" y="3124200"/>
              <a:chExt cx="426412" cy="180201"/>
            </a:xfrm>
          </p:grpSpPr>
          <p:sp>
            <p:nvSpPr>
              <p:cNvPr id="126" name="Line 8"/>
              <p:cNvSpPr>
                <a:spLocks noChangeAspect="1" noChangeShapeType="1"/>
              </p:cNvSpPr>
              <p:nvPr/>
            </p:nvSpPr>
            <p:spPr bwMode="auto">
              <a:xfrm>
                <a:off x="7759568" y="3238172"/>
                <a:ext cx="4264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cxnSp>
            <p:nvCxnSpPr>
              <p:cNvPr id="127" name="Straight Connector 126"/>
              <p:cNvCxnSpPr/>
              <p:nvPr/>
            </p:nvCxnSpPr>
            <p:spPr bwMode="auto">
              <a:xfrm>
                <a:off x="7924800"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25" name="TextBox 124"/>
            <p:cNvSpPr txBox="1"/>
            <p:nvPr/>
          </p:nvSpPr>
          <p:spPr>
            <a:xfrm>
              <a:off x="4600400" y="3272135"/>
              <a:ext cx="1732269" cy="461665"/>
            </a:xfrm>
            <a:prstGeom prst="rect">
              <a:avLst/>
            </a:prstGeom>
            <a:noFill/>
          </p:spPr>
          <p:txBody>
            <a:bodyPr wrap="none" rtlCol="0">
              <a:spAutoFit/>
            </a:bodyPr>
            <a:lstStyle/>
            <a:p>
              <a:pPr algn="ctr"/>
              <a:r>
                <a:rPr lang="en-US" sz="1200" b="1" dirty="0"/>
                <a:t>Link Layer User</a:t>
              </a:r>
            </a:p>
            <a:p>
              <a:pPr algn="ctr"/>
              <a:r>
                <a:rPr lang="en-US" sz="1200" b="1" dirty="0"/>
                <a:t>Service Access Point</a:t>
              </a:r>
            </a:p>
          </p:txBody>
        </p:sp>
      </p:grpSp>
      <p:grpSp>
        <p:nvGrpSpPr>
          <p:cNvPr id="128" name="Group 127"/>
          <p:cNvGrpSpPr/>
          <p:nvPr/>
        </p:nvGrpSpPr>
        <p:grpSpPr>
          <a:xfrm>
            <a:off x="7318144" y="2801144"/>
            <a:ext cx="1140056" cy="609600"/>
            <a:chOff x="6735445" y="3124200"/>
            <a:chExt cx="1140056" cy="609600"/>
          </a:xfrm>
        </p:grpSpPr>
        <p:grpSp>
          <p:nvGrpSpPr>
            <p:cNvPr id="129" name="Group 128"/>
            <p:cNvGrpSpPr/>
            <p:nvPr/>
          </p:nvGrpSpPr>
          <p:grpSpPr>
            <a:xfrm>
              <a:off x="7153073" y="3124200"/>
              <a:ext cx="304800" cy="180201"/>
              <a:chOff x="7848600" y="3124200"/>
              <a:chExt cx="304800" cy="180201"/>
            </a:xfrm>
          </p:grpSpPr>
          <p:cxnSp>
            <p:nvCxnSpPr>
              <p:cNvPr id="131" name="Straight Connector 130"/>
              <p:cNvCxnSpPr/>
              <p:nvPr/>
            </p:nvCxnSpPr>
            <p:spPr bwMode="auto">
              <a:xfrm>
                <a:off x="7848600" y="3238172"/>
                <a:ext cx="3048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2" name="Straight Connector 131"/>
              <p:cNvCxnSpPr/>
              <p:nvPr/>
            </p:nvCxnSpPr>
            <p:spPr bwMode="auto">
              <a:xfrm>
                <a:off x="7924800"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3" name="Straight Connector 132"/>
              <p:cNvCxnSpPr/>
              <p:nvPr/>
            </p:nvCxnSpPr>
            <p:spPr bwMode="auto">
              <a:xfrm>
                <a:off x="7980045"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30" name="TextBox 129"/>
            <p:cNvSpPr txBox="1"/>
            <p:nvPr/>
          </p:nvSpPr>
          <p:spPr>
            <a:xfrm>
              <a:off x="6735445" y="3272135"/>
              <a:ext cx="1140056" cy="461665"/>
            </a:xfrm>
            <a:prstGeom prst="rect">
              <a:avLst/>
            </a:prstGeom>
            <a:noFill/>
          </p:spPr>
          <p:txBody>
            <a:bodyPr wrap="none" rtlCol="0">
              <a:spAutoFit/>
            </a:bodyPr>
            <a:lstStyle/>
            <a:p>
              <a:pPr algn="ctr"/>
              <a:r>
                <a:rPr lang="en-US" sz="1200" b="1" dirty="0"/>
                <a:t> Peering</a:t>
              </a:r>
            </a:p>
            <a:p>
              <a:pPr algn="ctr"/>
              <a:r>
                <a:rPr lang="en-US" sz="1200" b="1" dirty="0"/>
                <a:t>Arrangement</a:t>
              </a:r>
            </a:p>
          </p:txBody>
        </p:sp>
      </p:grpSp>
      <p:grpSp>
        <p:nvGrpSpPr>
          <p:cNvPr id="134" name="Group 133"/>
          <p:cNvGrpSpPr/>
          <p:nvPr/>
        </p:nvGrpSpPr>
        <p:grpSpPr>
          <a:xfrm>
            <a:off x="2590800" y="2415414"/>
            <a:ext cx="2531704" cy="533665"/>
            <a:chOff x="2590800" y="2415414"/>
            <a:chExt cx="2531704" cy="533665"/>
          </a:xfrm>
        </p:grpSpPr>
        <p:sp>
          <p:nvSpPr>
            <p:cNvPr id="135" name="Oval 134"/>
            <p:cNvSpPr/>
            <p:nvPr/>
          </p:nvSpPr>
          <p:spPr>
            <a:xfrm>
              <a:off x="4624638" y="2805079"/>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bwMode="auto">
            <a:xfrm>
              <a:off x="3785553" y="2652808"/>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37" name="TextBox 136"/>
            <p:cNvSpPr txBox="1"/>
            <p:nvPr/>
          </p:nvSpPr>
          <p:spPr>
            <a:xfrm>
              <a:off x="4367169" y="2415414"/>
              <a:ext cx="755335" cy="461665"/>
            </a:xfrm>
            <a:prstGeom prst="rect">
              <a:avLst/>
            </a:prstGeom>
            <a:noFill/>
          </p:spPr>
          <p:txBody>
            <a:bodyPr wrap="none" rtlCol="0">
              <a:spAutoFit/>
            </a:bodyPr>
            <a:lstStyle/>
            <a:p>
              <a:r>
                <a:rPr lang="en-GB" sz="1200" b="0" i="1" dirty="0">
                  <a:latin typeface="Arial" panose="020B0604020202020204" pitchFamily="34" charset="0"/>
                  <a:cs typeface="Arial" panose="020B0604020202020204" pitchFamily="34" charset="0"/>
                </a:rPr>
                <a:t>Service</a:t>
              </a:r>
              <a:br>
                <a:rPr lang="en-GB" sz="1200" b="0" i="1" dirty="0">
                  <a:latin typeface="Arial" panose="020B0604020202020204" pitchFamily="34" charset="0"/>
                  <a:cs typeface="Arial" panose="020B0604020202020204" pitchFamily="34" charset="0"/>
                </a:rPr>
              </a:br>
              <a:r>
                <a:rPr lang="en-GB" sz="1200" b="0" i="1" dirty="0">
                  <a:latin typeface="Arial" panose="020B0604020202020204" pitchFamily="34" charset="0"/>
                  <a:cs typeface="Arial" panose="020B0604020202020204" pitchFamily="34" charset="0"/>
                </a:rPr>
                <a:t>Provider</a:t>
              </a:r>
            </a:p>
          </p:txBody>
        </p:sp>
        <p:sp>
          <p:nvSpPr>
            <p:cNvPr id="138" name="TextBox 137"/>
            <p:cNvSpPr txBox="1"/>
            <p:nvPr/>
          </p:nvSpPr>
          <p:spPr>
            <a:xfrm>
              <a:off x="2590800" y="2429579"/>
              <a:ext cx="891591" cy="461665"/>
            </a:xfrm>
            <a:prstGeom prst="rect">
              <a:avLst/>
            </a:prstGeom>
            <a:noFill/>
          </p:spPr>
          <p:txBody>
            <a:bodyPr wrap="none" rtlCol="0">
              <a:spAutoFit/>
            </a:bodyPr>
            <a:lstStyle/>
            <a:p>
              <a:pPr algn="r"/>
              <a:r>
                <a:rPr lang="en-GB" sz="1200" b="0" i="1" dirty="0">
                  <a:latin typeface="Arial" panose="020B0604020202020204" pitchFamily="34" charset="0"/>
                  <a:cs typeface="Arial" panose="020B0604020202020204" pitchFamily="34" charset="0"/>
                </a:rPr>
                <a:t>Service</a:t>
              </a:r>
              <a:br>
                <a:rPr lang="en-GB" sz="1200" b="0" i="1" dirty="0">
                  <a:latin typeface="Arial" panose="020B0604020202020204" pitchFamily="34" charset="0"/>
                  <a:cs typeface="Arial" panose="020B0604020202020204" pitchFamily="34" charset="0"/>
                </a:rPr>
              </a:br>
              <a:r>
                <a:rPr lang="en-GB" sz="1200" b="0" i="1" dirty="0">
                  <a:latin typeface="Arial" panose="020B0604020202020204" pitchFamily="34" charset="0"/>
                  <a:cs typeface="Arial" panose="020B0604020202020204" pitchFamily="34" charset="0"/>
                </a:rPr>
                <a:t>Consumer</a:t>
              </a:r>
            </a:p>
          </p:txBody>
        </p:sp>
      </p:grpSp>
      <p:sp>
        <p:nvSpPr>
          <p:cNvPr id="139" name="Rounded Rectangle 138">
            <a:extLst>
              <a:ext uri="{FF2B5EF4-FFF2-40B4-BE49-F238E27FC236}">
                <a16:creationId xmlns:a16="http://schemas.microsoft.com/office/drawing/2014/main" id="{FB4C72CB-8586-C142-A8DF-19E38BE0728F}"/>
              </a:ext>
            </a:extLst>
          </p:cNvPr>
          <p:cNvSpPr>
            <a:spLocks noChangeArrowheads="1"/>
          </p:cNvSpPr>
          <p:nvPr/>
        </p:nvSpPr>
        <p:spPr bwMode="auto">
          <a:xfrm>
            <a:off x="3095123" y="3700460"/>
            <a:ext cx="1466850" cy="333375"/>
          </a:xfrm>
          <a:prstGeom prst="roundRect">
            <a:avLst>
              <a:gd name="adj" fmla="val 25239"/>
            </a:avLst>
          </a:prstGeom>
          <a:noFill/>
          <a:ln w="19050">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0000"/>
              </a:solidFill>
              <a:cs typeface="Arial" pitchFamily="34" charset="0"/>
            </a:endParaRPr>
          </a:p>
        </p:txBody>
      </p:sp>
    </p:spTree>
    <p:extLst>
      <p:ext uri="{BB962C8B-B14F-4D97-AF65-F5344CB8AC3E}">
        <p14:creationId xmlns:p14="http://schemas.microsoft.com/office/powerpoint/2010/main" val="133593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p:cTn id="7" dur="500" fill="hold"/>
                                        <p:tgtEl>
                                          <p:spTgt spid="134"/>
                                        </p:tgtEl>
                                        <p:attrNameLst>
                                          <p:attrName>ppt_w</p:attrName>
                                        </p:attrNameLst>
                                      </p:cBhvr>
                                      <p:tavLst>
                                        <p:tav tm="0">
                                          <p:val>
                                            <p:fltVal val="0"/>
                                          </p:val>
                                        </p:tav>
                                        <p:tav tm="100000">
                                          <p:val>
                                            <p:strVal val="#ppt_w"/>
                                          </p:val>
                                        </p:tav>
                                      </p:tavLst>
                                    </p:anim>
                                    <p:anim calcmode="lin" valueType="num">
                                      <p:cBhvr>
                                        <p:cTn id="8" dur="500" fill="hold"/>
                                        <p:tgtEl>
                                          <p:spTgt spid="134"/>
                                        </p:tgtEl>
                                        <p:attrNameLst>
                                          <p:attrName>ppt_h</p:attrName>
                                        </p:attrNameLst>
                                      </p:cBhvr>
                                      <p:tavLst>
                                        <p:tav tm="0">
                                          <p:val>
                                            <p:fltVal val="0"/>
                                          </p:val>
                                        </p:tav>
                                        <p:tav tm="100000">
                                          <p:val>
                                            <p:strVal val="#ppt_h"/>
                                          </p:val>
                                        </p:tav>
                                      </p:tavLst>
                                    </p:anim>
                                    <p:animEffect transition="in" filter="fade">
                                      <p:cBhvr>
                                        <p:cTn id="9"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92A6F-AEEF-BC74-872A-5724EB373DAA}"/>
              </a:ext>
            </a:extLst>
          </p:cNvPr>
          <p:cNvSpPr>
            <a:spLocks noGrp="1"/>
          </p:cNvSpPr>
          <p:nvPr>
            <p:ph type="title"/>
          </p:nvPr>
        </p:nvSpPr>
        <p:spPr>
          <a:xfrm>
            <a:off x="457200" y="0"/>
            <a:ext cx="8229600" cy="1143000"/>
          </a:xfrm>
        </p:spPr>
        <p:txBody>
          <a:bodyPr vert="horz"/>
          <a:lstStyle/>
          <a:p>
            <a:r>
              <a:rPr lang="en-US" dirty="0">
                <a:solidFill>
                  <a:srgbClr val="0099A6"/>
                </a:solidFill>
              </a:rPr>
              <a:t>RASDS Relationship Types</a:t>
            </a:r>
            <a:br>
              <a:rPr lang="en-US" dirty="0">
                <a:solidFill>
                  <a:srgbClr val="0099A6"/>
                </a:solidFill>
              </a:rPr>
            </a:br>
            <a:r>
              <a:rPr lang="en-US" sz="2000" dirty="0">
                <a:solidFill>
                  <a:srgbClr val="0099A6"/>
                </a:solidFill>
              </a:rPr>
              <a:t>(UML derived)</a:t>
            </a:r>
            <a:endParaRPr lang="en-US" dirty="0">
              <a:solidFill>
                <a:srgbClr val="0099A6"/>
              </a:solidFill>
            </a:endParaRPr>
          </a:p>
        </p:txBody>
      </p:sp>
      <p:sp>
        <p:nvSpPr>
          <p:cNvPr id="3" name="Date Placeholder 2">
            <a:extLst>
              <a:ext uri="{FF2B5EF4-FFF2-40B4-BE49-F238E27FC236}">
                <a16:creationId xmlns:a16="http://schemas.microsoft.com/office/drawing/2014/main" id="{9A1E3FAF-B184-9320-4279-B53192FF57A1}"/>
              </a:ext>
            </a:extLst>
          </p:cNvPr>
          <p:cNvSpPr>
            <a:spLocks noGrp="1"/>
          </p:cNvSpPr>
          <p:nvPr>
            <p:ph type="dt" sz="half" idx="2"/>
          </p:nvPr>
        </p:nvSpPr>
        <p:spPr/>
        <p:txBody>
          <a:bodyPr/>
          <a:lstStyle/>
          <a:p>
            <a:r>
              <a:rPr lang="en-US"/>
              <a:t>20 Mar 2023</a:t>
            </a:r>
            <a:endParaRPr lang="en-US" dirty="0"/>
          </a:p>
        </p:txBody>
      </p:sp>
      <p:sp>
        <p:nvSpPr>
          <p:cNvPr id="4" name="TextBox 3">
            <a:extLst>
              <a:ext uri="{FF2B5EF4-FFF2-40B4-BE49-F238E27FC236}">
                <a16:creationId xmlns:a16="http://schemas.microsoft.com/office/drawing/2014/main" id="{98EA603A-F72A-61EB-5067-772FE4310D72}"/>
              </a:ext>
            </a:extLst>
          </p:cNvPr>
          <p:cNvSpPr txBox="1"/>
          <p:nvPr/>
        </p:nvSpPr>
        <p:spPr>
          <a:xfrm>
            <a:off x="3886200" y="1524000"/>
            <a:ext cx="2446504"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Inheritance</a:t>
            </a:r>
          </a:p>
          <a:p>
            <a:pPr>
              <a:lnSpc>
                <a:spcPts val="1800"/>
              </a:lnSpc>
            </a:pPr>
            <a:r>
              <a:rPr lang="en-GB" sz="1000" b="0" dirty="0">
                <a:solidFill>
                  <a:schemeClr val="tx1"/>
                </a:solidFill>
                <a:latin typeface="Arial" panose="020B0604020202020204" pitchFamily="34" charset="0"/>
                <a:cs typeface="Arial" panose="020B0604020202020204" pitchFamily="34" charset="0"/>
              </a:rPr>
              <a:t>Composition</a:t>
            </a:r>
          </a:p>
          <a:p>
            <a:pPr>
              <a:lnSpc>
                <a:spcPts val="1800"/>
              </a:lnSpc>
            </a:pPr>
            <a:r>
              <a:rPr lang="en-GB" sz="1000" b="0" dirty="0">
                <a:solidFill>
                  <a:schemeClr val="tx1"/>
                </a:solidFill>
                <a:latin typeface="Arial" panose="020B0604020202020204" pitchFamily="34" charset="0"/>
                <a:cs typeface="Arial" panose="020B0604020202020204" pitchFamily="34" charset="0"/>
              </a:rPr>
              <a:t>Aggregation</a:t>
            </a:r>
          </a:p>
          <a:p>
            <a:pPr>
              <a:lnSpc>
                <a:spcPts val="1800"/>
              </a:lnSpc>
            </a:pPr>
            <a:r>
              <a:rPr lang="en-GB" sz="1000" b="0" dirty="0">
                <a:solidFill>
                  <a:schemeClr val="tx1"/>
                </a:solidFill>
                <a:latin typeface="Arial" panose="020B0604020202020204" pitchFamily="34" charset="0"/>
                <a:cs typeface="Arial" panose="020B0604020202020204" pitchFamily="34" charset="0"/>
              </a:rPr>
              <a:t>Association (other relationship, labelled)</a:t>
            </a:r>
          </a:p>
          <a:p>
            <a:pPr>
              <a:lnSpc>
                <a:spcPts val="1800"/>
              </a:lnSpc>
            </a:pPr>
            <a:r>
              <a:rPr lang="en-GB" sz="1000" b="0" dirty="0">
                <a:solidFill>
                  <a:schemeClr val="tx1"/>
                </a:solidFill>
                <a:latin typeface="Arial" panose="020B0604020202020204" pitchFamily="34" charset="0"/>
                <a:cs typeface="Arial" panose="020B0604020202020204" pitchFamily="34" charset="0"/>
              </a:rPr>
              <a:t>Directional Association</a:t>
            </a:r>
          </a:p>
        </p:txBody>
      </p:sp>
      <p:sp>
        <p:nvSpPr>
          <p:cNvPr id="5" name="Rectangle 12">
            <a:extLst>
              <a:ext uri="{FF2B5EF4-FFF2-40B4-BE49-F238E27FC236}">
                <a16:creationId xmlns:a16="http://schemas.microsoft.com/office/drawing/2014/main" id="{EF17531E-C4C8-61BA-0270-B744FB2724B4}"/>
              </a:ext>
            </a:extLst>
          </p:cNvPr>
          <p:cNvSpPr>
            <a:spLocks noChangeArrowheads="1"/>
          </p:cNvSpPr>
          <p:nvPr/>
        </p:nvSpPr>
        <p:spPr bwMode="auto">
          <a:xfrm>
            <a:off x="1447800" y="1143391"/>
            <a:ext cx="6081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100" dirty="0"/>
              <a:t>Read as sentence with subject = start of arrow, verb = label, and object = end of arrow</a:t>
            </a:r>
            <a:endPar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endParaRPr>
          </a:p>
        </p:txBody>
      </p:sp>
      <p:grpSp>
        <p:nvGrpSpPr>
          <p:cNvPr id="6" name="Group 5">
            <a:extLst>
              <a:ext uri="{FF2B5EF4-FFF2-40B4-BE49-F238E27FC236}">
                <a16:creationId xmlns:a16="http://schemas.microsoft.com/office/drawing/2014/main" id="{B7C9252F-BC72-3350-2EFA-E6BB3B093105}"/>
              </a:ext>
            </a:extLst>
          </p:cNvPr>
          <p:cNvGrpSpPr/>
          <p:nvPr/>
        </p:nvGrpSpPr>
        <p:grpSpPr>
          <a:xfrm>
            <a:off x="2788999" y="1619229"/>
            <a:ext cx="874287" cy="966969"/>
            <a:chOff x="3764599" y="2894079"/>
            <a:chExt cx="874287" cy="966969"/>
          </a:xfrm>
        </p:grpSpPr>
        <p:cxnSp>
          <p:nvCxnSpPr>
            <p:cNvPr id="7" name="Straight Connector 6">
              <a:extLst>
                <a:ext uri="{FF2B5EF4-FFF2-40B4-BE49-F238E27FC236}">
                  <a16:creationId xmlns:a16="http://schemas.microsoft.com/office/drawing/2014/main" id="{A4326774-A593-3574-9679-3D6CD4F7A87E}"/>
                </a:ext>
              </a:extLst>
            </p:cNvPr>
            <p:cNvCxnSpPr/>
            <p:nvPr/>
          </p:nvCxnSpPr>
          <p:spPr bwMode="auto">
            <a:xfrm flipH="1">
              <a:off x="3764599" y="3651158"/>
              <a:ext cx="874287"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nvGrpSpPr>
            <p:cNvPr id="8" name="Group 7">
              <a:extLst>
                <a:ext uri="{FF2B5EF4-FFF2-40B4-BE49-F238E27FC236}">
                  <a16:creationId xmlns:a16="http://schemas.microsoft.com/office/drawing/2014/main" id="{A5625BA9-26F5-E628-1B72-4C1E51FF4A16}"/>
                </a:ext>
              </a:extLst>
            </p:cNvPr>
            <p:cNvGrpSpPr/>
            <p:nvPr/>
          </p:nvGrpSpPr>
          <p:grpSpPr>
            <a:xfrm flipH="1">
              <a:off x="3764599" y="3130211"/>
              <a:ext cx="874287" cy="123469"/>
              <a:chOff x="2411760" y="3271836"/>
              <a:chExt cx="874287" cy="123469"/>
            </a:xfrm>
          </p:grpSpPr>
          <p:cxnSp>
            <p:nvCxnSpPr>
              <p:cNvPr id="16" name="Straight Connector 15">
                <a:extLst>
                  <a:ext uri="{FF2B5EF4-FFF2-40B4-BE49-F238E27FC236}">
                    <a16:creationId xmlns:a16="http://schemas.microsoft.com/office/drawing/2014/main" id="{83D34B55-D6D4-9899-50EA-F685F57C6B5B}"/>
                  </a:ext>
                </a:extLst>
              </p:cNvPr>
              <p:cNvCxnSpPr/>
              <p:nvPr/>
            </p:nvCxnSpPr>
            <p:spPr bwMode="auto">
              <a:xfrm>
                <a:off x="2411760" y="33335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7" name="Flowchart: Decision 17">
                <a:extLst>
                  <a:ext uri="{FF2B5EF4-FFF2-40B4-BE49-F238E27FC236}">
                    <a16:creationId xmlns:a16="http://schemas.microsoft.com/office/drawing/2014/main" id="{D2064579-42BB-8591-E624-CE449B6F05F3}"/>
                  </a:ext>
                </a:extLst>
              </p:cNvPr>
              <p:cNvSpPr/>
              <p:nvPr/>
            </p:nvSpPr>
            <p:spPr bwMode="auto">
              <a:xfrm>
                <a:off x="3070023" y="3271836"/>
                <a:ext cx="216024"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9" name="Group 8">
              <a:extLst>
                <a:ext uri="{FF2B5EF4-FFF2-40B4-BE49-F238E27FC236}">
                  <a16:creationId xmlns:a16="http://schemas.microsoft.com/office/drawing/2014/main" id="{763F4EB2-4A7F-F75C-A057-D6B53F7DF047}"/>
                </a:ext>
              </a:extLst>
            </p:cNvPr>
            <p:cNvGrpSpPr/>
            <p:nvPr/>
          </p:nvGrpSpPr>
          <p:grpSpPr>
            <a:xfrm flipH="1">
              <a:off x="3764599" y="3363126"/>
              <a:ext cx="874287" cy="123469"/>
              <a:chOff x="2411760" y="3511281"/>
              <a:chExt cx="874287" cy="123469"/>
            </a:xfrm>
          </p:grpSpPr>
          <p:cxnSp>
            <p:nvCxnSpPr>
              <p:cNvPr id="14" name="Straight Connector 13">
                <a:extLst>
                  <a:ext uri="{FF2B5EF4-FFF2-40B4-BE49-F238E27FC236}">
                    <a16:creationId xmlns:a16="http://schemas.microsoft.com/office/drawing/2014/main" id="{9DC85DCD-5364-E8E3-51CF-06975FCD9AAB}"/>
                  </a:ext>
                </a:extLst>
              </p:cNvPr>
              <p:cNvCxnSpPr/>
              <p:nvPr/>
            </p:nvCxnSpPr>
            <p:spPr bwMode="auto">
              <a:xfrm>
                <a:off x="2411760" y="3573016"/>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 name="Flowchart: Decision 18">
                <a:extLst>
                  <a:ext uri="{FF2B5EF4-FFF2-40B4-BE49-F238E27FC236}">
                    <a16:creationId xmlns:a16="http://schemas.microsoft.com/office/drawing/2014/main" id="{ADEA343E-7C9C-8CA2-FCA8-22BC3E6A5F41}"/>
                  </a:ext>
                </a:extLst>
              </p:cNvPr>
              <p:cNvSpPr/>
              <p:nvPr/>
            </p:nvSpPr>
            <p:spPr bwMode="auto">
              <a:xfrm>
                <a:off x="3070023" y="3511281"/>
                <a:ext cx="216024"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10" name="Group 9">
              <a:extLst>
                <a:ext uri="{FF2B5EF4-FFF2-40B4-BE49-F238E27FC236}">
                  <a16:creationId xmlns:a16="http://schemas.microsoft.com/office/drawing/2014/main" id="{A46FCA09-F805-6652-F03F-540569BF0F64}"/>
                </a:ext>
              </a:extLst>
            </p:cNvPr>
            <p:cNvGrpSpPr/>
            <p:nvPr/>
          </p:nvGrpSpPr>
          <p:grpSpPr>
            <a:xfrm flipH="1">
              <a:off x="3764599" y="2894079"/>
              <a:ext cx="874287" cy="126020"/>
              <a:chOff x="2411760" y="3031961"/>
              <a:chExt cx="874287" cy="126020"/>
            </a:xfrm>
          </p:grpSpPr>
          <p:cxnSp>
            <p:nvCxnSpPr>
              <p:cNvPr id="12" name="Straight Connector 11">
                <a:extLst>
                  <a:ext uri="{FF2B5EF4-FFF2-40B4-BE49-F238E27FC236}">
                    <a16:creationId xmlns:a16="http://schemas.microsoft.com/office/drawing/2014/main" id="{8E2FBC6F-94CE-93C0-F2CE-FAD95D72F35B}"/>
                  </a:ext>
                </a:extLst>
              </p:cNvPr>
              <p:cNvCxnSpPr/>
              <p:nvPr/>
            </p:nvCxnSpPr>
            <p:spPr bwMode="auto">
              <a:xfrm>
                <a:off x="2411760" y="30949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3" name="Isosceles Triangle 19">
                <a:extLst>
                  <a:ext uri="{FF2B5EF4-FFF2-40B4-BE49-F238E27FC236}">
                    <a16:creationId xmlns:a16="http://schemas.microsoft.com/office/drawing/2014/main" id="{06C5B0F1-D0D4-E49C-3564-434051B3EE32}"/>
                  </a:ext>
                </a:extLst>
              </p:cNvPr>
              <p:cNvSpPr/>
              <p:nvPr/>
            </p:nvSpPr>
            <p:spPr bwMode="auto">
              <a:xfrm rot="5400000">
                <a:off x="3145933" y="3017867"/>
                <a:ext cx="126020" cy="15420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cxnSp>
          <p:nvCxnSpPr>
            <p:cNvPr id="11" name="Straight Connector 10">
              <a:extLst>
                <a:ext uri="{FF2B5EF4-FFF2-40B4-BE49-F238E27FC236}">
                  <a16:creationId xmlns:a16="http://schemas.microsoft.com/office/drawing/2014/main" id="{94157475-39F6-9752-D9AD-33FBD67CE9E9}"/>
                </a:ext>
              </a:extLst>
            </p:cNvPr>
            <p:cNvCxnSpPr/>
            <p:nvPr/>
          </p:nvCxnSpPr>
          <p:spPr bwMode="auto">
            <a:xfrm flipH="1">
              <a:off x="3766310" y="3861048"/>
              <a:ext cx="870864" cy="0"/>
            </a:xfrm>
            <a:prstGeom prst="line">
              <a:avLst/>
            </a:prstGeom>
            <a:noFill/>
            <a:ln w="9525" cap="flat" cmpd="sng" algn="ctr">
              <a:solidFill>
                <a:schemeClr val="tx1"/>
              </a:solidFill>
              <a:prstDash val="solid"/>
              <a:round/>
              <a:headEnd type="none" w="med" len="med"/>
              <a:tailEnd type="arrow"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sp>
        <p:nvSpPr>
          <p:cNvPr id="19" name="TextBox 18">
            <a:extLst>
              <a:ext uri="{FF2B5EF4-FFF2-40B4-BE49-F238E27FC236}">
                <a16:creationId xmlns:a16="http://schemas.microsoft.com/office/drawing/2014/main" id="{108A606D-3851-8BDB-5D29-E8DE9553D29A}"/>
              </a:ext>
            </a:extLst>
          </p:cNvPr>
          <p:cNvSpPr txBox="1"/>
          <p:nvPr/>
        </p:nvSpPr>
        <p:spPr>
          <a:xfrm>
            <a:off x="434419" y="3174203"/>
            <a:ext cx="7772400" cy="3067571"/>
          </a:xfrm>
          <a:prstGeom prst="rect">
            <a:avLst/>
          </a:prstGeom>
          <a:noFill/>
        </p:spPr>
        <p:txBody>
          <a:bodyPr wrap="square">
            <a:spAutoFit/>
          </a:bodyPr>
          <a:lstStyle/>
          <a:p>
            <a:pPr marL="342900" indent="-342900">
              <a:lnSpc>
                <a:spcPts val="1800"/>
              </a:lnSpc>
              <a:buFont typeface="Arial" panose="020B0604020202020204" pitchFamily="34" charset="0"/>
              <a:buChar char="•"/>
            </a:pPr>
            <a:r>
              <a:rPr lang="en-GB" sz="1400" u="sng" dirty="0">
                <a:solidFill>
                  <a:schemeClr val="tx1"/>
                </a:solidFill>
                <a:latin typeface="Arial" panose="020B0604020202020204" pitchFamily="34" charset="0"/>
                <a:cs typeface="Arial" panose="020B0604020202020204" pitchFamily="34" charset="0"/>
              </a:rPr>
              <a:t>Inheritance</a:t>
            </a:r>
            <a:r>
              <a:rPr lang="en-GB" sz="1400" b="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T</a:t>
            </a:r>
            <a:r>
              <a:rPr lang="en-US" sz="1100" b="1" dirty="0"/>
              <a:t>he ability of one class (child class) to inherit the identical functionality of another class (super class), and then add new functionality of its own.  E.g. super class: “round ball”, child classes: “baseball”, “soccer ball”, “basketball”, but not “football”</a:t>
            </a:r>
            <a:endParaRPr lang="en-GB" sz="1400" b="0" dirty="0">
              <a:solidFill>
                <a:schemeClr val="tx1"/>
              </a:solidFill>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GB" sz="1400" u="sng" dirty="0">
                <a:solidFill>
                  <a:schemeClr val="tx1"/>
                </a:solidFill>
                <a:latin typeface="Arial" panose="020B0604020202020204" pitchFamily="34" charset="0"/>
                <a:cs typeface="Arial" panose="020B0604020202020204" pitchFamily="34" charset="0"/>
              </a:rPr>
              <a:t>Composition</a:t>
            </a:r>
            <a:r>
              <a:rPr lang="en-GB" sz="1400" b="0" dirty="0">
                <a:solidFill>
                  <a:schemeClr val="tx1"/>
                </a:solidFill>
                <a:latin typeface="Arial" panose="020B0604020202020204" pitchFamily="34" charset="0"/>
                <a:cs typeface="Arial" panose="020B0604020202020204" pitchFamily="34" charset="0"/>
              </a:rPr>
              <a:t>: A</a:t>
            </a:r>
            <a:r>
              <a:rPr lang="en-US" sz="1100" b="1" dirty="0"/>
              <a:t> special case of association that describes a relationship between a whole and its existential parts.  E.g. a person, with head, arms, legs.  Note that the parts cannot exist separate from the rest of the person.</a:t>
            </a:r>
            <a:endParaRPr lang="en-GB" sz="1400" b="0" dirty="0">
              <a:solidFill>
                <a:schemeClr val="tx1"/>
              </a:solidFill>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GB" sz="1400" u="sng" dirty="0">
                <a:solidFill>
                  <a:schemeClr val="tx1"/>
                </a:solidFill>
                <a:latin typeface="Arial" panose="020B0604020202020204" pitchFamily="34" charset="0"/>
                <a:cs typeface="Arial" panose="020B0604020202020204" pitchFamily="34" charset="0"/>
              </a:rPr>
              <a:t>Aggregation</a:t>
            </a:r>
            <a:r>
              <a:rPr lang="en-GB" sz="1400" b="0" dirty="0">
                <a:solidFill>
                  <a:schemeClr val="tx1"/>
                </a:solidFill>
                <a:latin typeface="Arial" panose="020B0604020202020204" pitchFamily="34" charset="0"/>
                <a:cs typeface="Arial" panose="020B0604020202020204" pitchFamily="34" charset="0"/>
              </a:rPr>
              <a:t>: </a:t>
            </a:r>
            <a:r>
              <a:rPr lang="en-US" sz="1100" b="1" dirty="0"/>
              <a:t>a special type of association in which objects are assembled or configured together to create a more complex object.  </a:t>
            </a:r>
            <a:r>
              <a:rPr lang="en-US" sz="1100" dirty="0"/>
              <a:t>E.g. a car is assembled from a body, wheels, and an engine.  Note that the engine can exist apart from the rest of the car</a:t>
            </a:r>
            <a:endParaRPr lang="en-GB" sz="1400" b="0" dirty="0">
              <a:solidFill>
                <a:schemeClr val="tx1"/>
              </a:solidFill>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GB" sz="1400" u="sng" dirty="0">
                <a:solidFill>
                  <a:schemeClr val="tx1"/>
                </a:solidFill>
                <a:latin typeface="Arial" panose="020B0604020202020204" pitchFamily="34" charset="0"/>
                <a:cs typeface="Arial" panose="020B0604020202020204" pitchFamily="34" charset="0"/>
              </a:rPr>
              <a:t>Association (other relationship, labelled)</a:t>
            </a:r>
            <a:r>
              <a:rPr lang="en-GB" sz="1400" b="0" dirty="0">
                <a:solidFill>
                  <a:schemeClr val="tx1"/>
                </a:solidFill>
                <a:latin typeface="Arial" panose="020B0604020202020204" pitchFamily="34" charset="0"/>
                <a:cs typeface="Arial" panose="020B0604020202020204" pitchFamily="34" charset="0"/>
              </a:rPr>
              <a:t>: </a:t>
            </a:r>
            <a:r>
              <a:rPr lang="en-US" sz="1100" dirty="0"/>
              <a:t>Association is a relationship between classifiers which is used to show that instances of classifiers could be either linked to each other or combined logically.</a:t>
            </a:r>
            <a:endParaRPr lang="en-GB" sz="1100" dirty="0"/>
          </a:p>
          <a:p>
            <a:pPr marL="342900" indent="-342900">
              <a:lnSpc>
                <a:spcPts val="1800"/>
              </a:lnSpc>
              <a:buFont typeface="Arial" panose="020B0604020202020204" pitchFamily="34" charset="0"/>
              <a:buChar char="•"/>
            </a:pPr>
            <a:r>
              <a:rPr lang="en-GB" sz="1400" u="sng" dirty="0">
                <a:solidFill>
                  <a:schemeClr val="tx1"/>
                </a:solidFill>
                <a:latin typeface="Arial" panose="020B0604020202020204" pitchFamily="34" charset="0"/>
                <a:cs typeface="Arial" panose="020B0604020202020204" pitchFamily="34" charset="0"/>
              </a:rPr>
              <a:t>Directional Association</a:t>
            </a:r>
            <a:r>
              <a:rPr lang="en-GB" sz="1400" b="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A</a:t>
            </a:r>
            <a:r>
              <a:rPr lang="en-US" sz="1100" b="1" dirty="0"/>
              <a:t>ssociations that are navigable in only one direction</a:t>
            </a:r>
            <a:r>
              <a:rPr lang="en-US" sz="1100" dirty="0"/>
              <a:t>. A directed association indicates that control flows from one classifier to another; for example an actor to a use case.</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132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20 Mar 2023</a:t>
            </a:r>
          </a:p>
        </p:txBody>
      </p:sp>
      <p:sp>
        <p:nvSpPr>
          <p:cNvPr id="20483" name="Rectangle 2"/>
          <p:cNvSpPr>
            <a:spLocks noGrp="1" noChangeArrowheads="1"/>
          </p:cNvSpPr>
          <p:nvPr>
            <p:ph type="title"/>
          </p:nvPr>
        </p:nvSpPr>
        <p:spPr bwMode="auto">
          <a:xfrm>
            <a:off x="457200" y="-30162"/>
            <a:ext cx="8229600" cy="4873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a:latin typeface="Arial" charset="0"/>
                <a:ea typeface="ＭＳ Ｐゴシック" charset="0"/>
                <a:cs typeface="ＭＳ Ｐゴシック" charset="0"/>
              </a:rPr>
              <a:t>Revision of the Reference Architecture for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Space Data Systems (RASDS)</a:t>
            </a:r>
          </a:p>
        </p:txBody>
      </p:sp>
      <p:sp>
        <p:nvSpPr>
          <p:cNvPr id="20484" name="Rectangle 3"/>
          <p:cNvSpPr>
            <a:spLocks noGrp="1" noChangeArrowheads="1"/>
          </p:cNvSpPr>
          <p:nvPr>
            <p:ph type="body" idx="1"/>
          </p:nvPr>
        </p:nvSpPr>
        <p:spPr bwMode="auto">
          <a:xfrm>
            <a:off x="342900" y="938718"/>
            <a:ext cx="8458200" cy="546208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1800" dirty="0">
                <a:latin typeface="Arial" charset="0"/>
                <a:ea typeface="ＭＳ Ｐゴシック" charset="0"/>
                <a:cs typeface="ＭＳ Ｐゴシック" charset="0"/>
              </a:rPr>
              <a:t>Reference Architecture for Space Data Systems (RASDS) CCSDS 311.0-M-1 (ISO 13537) was published in Sept 2008</a:t>
            </a:r>
          </a:p>
          <a:p>
            <a:pPr lvl="1"/>
            <a:r>
              <a:rPr lang="en-US" sz="1600" dirty="0">
                <a:latin typeface="Arial" charset="0"/>
                <a:ea typeface="ＭＳ Ｐゴシック" charset="0"/>
                <a:cs typeface="ＭＳ Ｐゴシック" charset="0"/>
              </a:rPr>
              <a:t>RASDS has been leveraged by a number of CCSDS documents and also by several mission design projects.</a:t>
            </a:r>
          </a:p>
          <a:p>
            <a:pPr lvl="1"/>
            <a:r>
              <a:rPr lang="en-US" sz="1600" dirty="0">
                <a:latin typeface="Arial" charset="0"/>
                <a:ea typeface="ＭＳ Ｐゴシック" charset="0"/>
                <a:cs typeface="ＭＳ Ｐゴシック" charset="0"/>
              </a:rPr>
              <a:t>The document is consistently in the top 20-30 documents downloaded from the CCSDS web site, it is being used and referenced.</a:t>
            </a:r>
          </a:p>
          <a:p>
            <a:pPr lvl="1"/>
            <a:r>
              <a:rPr lang="en-US" sz="1600" dirty="0">
                <a:latin typeface="Arial" charset="0"/>
                <a:ea typeface="ＭＳ Ｐゴシック" charset="0"/>
                <a:cs typeface="ＭＳ Ｐゴシック" charset="0"/>
              </a:rPr>
              <a:t>RASDS is (over)due for a refresh, the question has been just what to do, and when.</a:t>
            </a:r>
          </a:p>
          <a:p>
            <a:pPr marL="0" indent="0">
              <a:buNone/>
            </a:pPr>
            <a:endParaRPr lang="en-US" sz="18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The extensions to RASDS developed in producing the ASL ADD (CCSDS 371.0-G) and the SCCS-ARD and ADD, should be incorporated into the RASDS revision</a:t>
            </a:r>
          </a:p>
          <a:p>
            <a:pPr lvl="1"/>
            <a:r>
              <a:rPr lang="en-US" sz="1600" dirty="0">
                <a:latin typeface="Arial" charset="0"/>
                <a:ea typeface="ＭＳ Ｐゴシック" charset="0"/>
                <a:cs typeface="ＭＳ Ｐゴシック" charset="0"/>
              </a:rPr>
              <a:t>ASL ADD and SCCS-ADD examples may be adopted to improve graphics.</a:t>
            </a:r>
          </a:p>
          <a:p>
            <a:pPr lvl="1"/>
            <a:r>
              <a:rPr lang="en-US" sz="1600" dirty="0">
                <a:latin typeface="Arial" charset="0"/>
                <a:ea typeface="ＭＳ Ｐゴシック" charset="0"/>
                <a:cs typeface="ＭＳ Ｐゴシック" charset="0"/>
              </a:rPr>
              <a:t>Additional descriptive text on viewpoint &amp; view construction should be added.</a:t>
            </a:r>
          </a:p>
          <a:p>
            <a:pPr lvl="1"/>
            <a:r>
              <a:rPr lang="en-US" sz="1600" dirty="0">
                <a:latin typeface="Arial" charset="0"/>
                <a:ea typeface="ＭＳ Ｐゴシック" charset="0"/>
                <a:cs typeface="ＭＳ Ｐゴシック" charset="0"/>
              </a:rPr>
              <a:t>In keeping with current MBSE best practices, an annex should be provided with a set of SysML representations.  Published papers, and other CCSDS examples, addressing this already exist.</a:t>
            </a:r>
          </a:p>
          <a:p>
            <a:pPr lvl="1"/>
            <a:endParaRPr lang="en-US" sz="16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ISO TC20/SC14 wishes to make use of RASDS and is adopting it as a framework for describing their standards</a:t>
            </a:r>
            <a:endParaRPr lang="en-US" sz="1600" dirty="0">
              <a:latin typeface="Arial" charset="0"/>
              <a:ea typeface="ＭＳ Ｐゴシック" charset="0"/>
              <a:cs typeface="ＭＳ Ｐゴシック" charset="0"/>
            </a:endParaRPr>
          </a:p>
          <a:p>
            <a:pPr lvl="1"/>
            <a:r>
              <a:rPr lang="en-US" sz="1600" dirty="0">
                <a:latin typeface="Arial" charset="0"/>
                <a:ea typeface="ＭＳ Ｐゴシック" charset="0"/>
                <a:cs typeface="ＭＳ Ｐゴシック" charset="0"/>
              </a:rPr>
              <a:t>A liaison agreement has been agreed by the CMC, </a:t>
            </a:r>
            <a:r>
              <a:rPr lang="en-US" sz="1600" dirty="0"/>
              <a:t>CMC-P-2020-03-003, dated 4-7-2020.</a:t>
            </a:r>
          </a:p>
          <a:p>
            <a:pPr lvl="1"/>
            <a:r>
              <a:rPr lang="en-US" sz="1600" dirty="0">
                <a:latin typeface="Arial" charset="0"/>
                <a:ea typeface="ＭＳ Ｐゴシック" charset="0"/>
                <a:cs typeface="ＭＳ Ｐゴシック" charset="0"/>
              </a:rPr>
              <a:t>A plan for these revisions has been outlined.  See the following pages …</a:t>
            </a:r>
          </a:p>
          <a:p>
            <a:pPr lvl="1"/>
            <a:endParaRPr lang="en-US" sz="16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067527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20 Mar 2023</a:t>
            </a:r>
            <a:endParaRPr lang="en-US" altLang="en-US" b="0" dirty="0"/>
          </a:p>
        </p:txBody>
      </p:sp>
      <p:sp>
        <p:nvSpPr>
          <p:cNvPr id="14340" name="Oval 2">
            <a:extLst>
              <a:ext uri="{FF2B5EF4-FFF2-40B4-BE49-F238E27FC236}">
                <a16:creationId xmlns:a16="http://schemas.microsoft.com/office/drawing/2014/main" id="{18EE2A61-E0EC-2B44-AAFD-4666C00158E8}"/>
              </a:ext>
            </a:extLst>
          </p:cNvPr>
          <p:cNvSpPr>
            <a:spLocks noChangeArrowheads="1"/>
          </p:cNvSpPr>
          <p:nvPr/>
        </p:nvSpPr>
        <p:spPr bwMode="auto">
          <a:xfrm>
            <a:off x="3429000" y="2895600"/>
            <a:ext cx="2209800" cy="1219200"/>
          </a:xfrm>
          <a:prstGeom prst="ellipse">
            <a:avLst/>
          </a:prstGeom>
          <a:solidFill>
            <a:srgbClr val="92D050"/>
          </a:solidFill>
          <a:ln w="9525">
            <a:solidFill>
              <a:schemeClr val="tx1"/>
            </a:solidFill>
            <a:round/>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2000" b="1">
                <a:ea typeface="ＭＳ Ｐゴシック" panose="020B0600070205080204" pitchFamily="34" charset="-128"/>
              </a:rPr>
              <a:t>Object</a:t>
            </a:r>
          </a:p>
        </p:txBody>
      </p:sp>
      <p:sp>
        <p:nvSpPr>
          <p:cNvPr id="14341" name="Rectangle 3">
            <a:extLst>
              <a:ext uri="{FF2B5EF4-FFF2-40B4-BE49-F238E27FC236}">
                <a16:creationId xmlns:a16="http://schemas.microsoft.com/office/drawing/2014/main" id="{9243C4E9-4A0F-7043-B3D5-C0B50364D851}"/>
              </a:ext>
            </a:extLst>
          </p:cNvPr>
          <p:cNvSpPr>
            <a:spLocks noChangeArrowheads="1"/>
          </p:cNvSpPr>
          <p:nvPr/>
        </p:nvSpPr>
        <p:spPr bwMode="auto">
          <a:xfrm>
            <a:off x="1676400" y="0"/>
            <a:ext cx="57912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Unified Object Feature Representation</a:t>
            </a:r>
          </a:p>
        </p:txBody>
      </p:sp>
      <p:sp>
        <p:nvSpPr>
          <p:cNvPr id="14342" name="Rectangle 4">
            <a:extLst>
              <a:ext uri="{FF2B5EF4-FFF2-40B4-BE49-F238E27FC236}">
                <a16:creationId xmlns:a16="http://schemas.microsoft.com/office/drawing/2014/main" id="{4A4825F6-0228-B14B-91A0-FDC12760922B}"/>
              </a:ext>
            </a:extLst>
          </p:cNvPr>
          <p:cNvSpPr>
            <a:spLocks noChangeArrowheads="1"/>
          </p:cNvSpPr>
          <p:nvPr/>
        </p:nvSpPr>
        <p:spPr bwMode="auto">
          <a:xfrm>
            <a:off x="3733800" y="4267200"/>
            <a:ext cx="19637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Core Functions</a:t>
            </a:r>
          </a:p>
          <a:p>
            <a:pPr eaLnBrk="1" hangingPunct="1"/>
            <a:r>
              <a:rPr kumimoji="1" lang="en-US" altLang="ja-JP" sz="1800" b="1">
                <a:latin typeface="Arial" panose="020B0604020202020204" pitchFamily="34" charset="0"/>
                <a:ea typeface="Osaka" charset="-128"/>
              </a:rPr>
              <a:t>  </a:t>
            </a:r>
            <a:r>
              <a:rPr kumimoji="1" lang="en-US" altLang="ja-JP" sz="1800">
                <a:latin typeface="Arial" panose="020B0604020202020204" pitchFamily="34" charset="0"/>
                <a:ea typeface="Osaka" charset="-128"/>
              </a:rPr>
              <a:t>What the object </a:t>
            </a:r>
          </a:p>
          <a:p>
            <a:pPr eaLnBrk="1" hangingPunct="1"/>
            <a:r>
              <a:rPr kumimoji="1" lang="en-US" altLang="ja-JP" sz="1800">
                <a:latin typeface="Arial" panose="020B0604020202020204" pitchFamily="34" charset="0"/>
                <a:ea typeface="Osaka" charset="-128"/>
              </a:rPr>
              <a:t>  does</a:t>
            </a:r>
          </a:p>
        </p:txBody>
      </p:sp>
      <p:sp>
        <p:nvSpPr>
          <p:cNvPr id="14343" name="AutoShape 5">
            <a:extLst>
              <a:ext uri="{FF2B5EF4-FFF2-40B4-BE49-F238E27FC236}">
                <a16:creationId xmlns:a16="http://schemas.microsoft.com/office/drawing/2014/main" id="{E8104FFF-3988-0047-9632-826522DF9F9C}"/>
              </a:ext>
            </a:extLst>
          </p:cNvPr>
          <p:cNvSpPr>
            <a:spLocks noChangeArrowheads="1"/>
          </p:cNvSpPr>
          <p:nvPr/>
        </p:nvSpPr>
        <p:spPr bwMode="auto">
          <a:xfrm>
            <a:off x="1524000" y="32766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4" name="AutoShape 6">
            <a:extLst>
              <a:ext uri="{FF2B5EF4-FFF2-40B4-BE49-F238E27FC236}">
                <a16:creationId xmlns:a16="http://schemas.microsoft.com/office/drawing/2014/main" id="{8247E67A-EF0D-8543-900D-2B99CB1E6F2B}"/>
              </a:ext>
            </a:extLst>
          </p:cNvPr>
          <p:cNvSpPr>
            <a:spLocks noChangeArrowheads="1"/>
          </p:cNvSpPr>
          <p:nvPr/>
        </p:nvSpPr>
        <p:spPr bwMode="auto">
          <a:xfrm>
            <a:off x="6172200" y="32766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5" name="AutoShape 7">
            <a:extLst>
              <a:ext uri="{FF2B5EF4-FFF2-40B4-BE49-F238E27FC236}">
                <a16:creationId xmlns:a16="http://schemas.microsoft.com/office/drawing/2014/main" id="{CB2E4D2C-BD5D-BB4A-88DE-CD76F5FAFD11}"/>
              </a:ext>
            </a:extLst>
          </p:cNvPr>
          <p:cNvSpPr>
            <a:spLocks noChangeArrowheads="1"/>
          </p:cNvSpPr>
          <p:nvPr/>
        </p:nvSpPr>
        <p:spPr bwMode="auto">
          <a:xfrm rot="5400000">
            <a:off x="3810000" y="15240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6" name="Rectangle 8">
            <a:extLst>
              <a:ext uri="{FF2B5EF4-FFF2-40B4-BE49-F238E27FC236}">
                <a16:creationId xmlns:a16="http://schemas.microsoft.com/office/drawing/2014/main" id="{22A12EB1-7C9D-514E-B2A9-7000A4750B29}"/>
              </a:ext>
            </a:extLst>
          </p:cNvPr>
          <p:cNvSpPr>
            <a:spLocks noChangeArrowheads="1"/>
          </p:cNvSpPr>
          <p:nvPr/>
        </p:nvSpPr>
        <p:spPr bwMode="auto">
          <a:xfrm>
            <a:off x="6172200" y="4038600"/>
            <a:ext cx="27638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External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external elements</a:t>
            </a:r>
          </a:p>
          <a:p>
            <a:pPr eaLnBrk="1" hangingPunct="1"/>
            <a:r>
              <a:rPr kumimoji="1" lang="en-US" altLang="ja-JP" sz="1800">
                <a:latin typeface="Arial" panose="020B0604020202020204" pitchFamily="34" charset="0"/>
                <a:ea typeface="Osaka" charset="-128"/>
              </a:rPr>
              <a:t>    are controlled</a:t>
            </a:r>
          </a:p>
        </p:txBody>
      </p:sp>
      <p:sp>
        <p:nvSpPr>
          <p:cNvPr id="14347" name="Rectangle 9">
            <a:extLst>
              <a:ext uri="{FF2B5EF4-FFF2-40B4-BE49-F238E27FC236}">
                <a16:creationId xmlns:a16="http://schemas.microsoft.com/office/drawing/2014/main" id="{B20809E8-5EFF-D24A-AF49-9E1E8EE65C1C}"/>
              </a:ext>
            </a:extLst>
          </p:cNvPr>
          <p:cNvSpPr>
            <a:spLocks noChangeArrowheads="1"/>
          </p:cNvSpPr>
          <p:nvPr/>
        </p:nvSpPr>
        <p:spPr bwMode="auto">
          <a:xfrm>
            <a:off x="4902200" y="1306513"/>
            <a:ext cx="346761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How objects are configured</a:t>
            </a:r>
          </a:p>
          <a:p>
            <a:pPr eaLnBrk="1" hangingPunct="1"/>
            <a:r>
              <a:rPr kumimoji="1" lang="en-US" altLang="ja-JP" sz="1800" dirty="0">
                <a:latin typeface="Arial" panose="020B0604020202020204" pitchFamily="34" charset="0"/>
                <a:ea typeface="Osaka" charset="-128"/>
              </a:rPr>
              <a:t>    controlled, and monitored</a:t>
            </a:r>
          </a:p>
        </p:txBody>
      </p:sp>
      <p:sp>
        <p:nvSpPr>
          <p:cNvPr id="14348" name="Rectangle 10">
            <a:extLst>
              <a:ext uri="{FF2B5EF4-FFF2-40B4-BE49-F238E27FC236}">
                <a16:creationId xmlns:a16="http://schemas.microsoft.com/office/drawing/2014/main" id="{A771B5C8-E316-A84C-B4AC-285288E2667B}"/>
              </a:ext>
            </a:extLst>
          </p:cNvPr>
          <p:cNvSpPr>
            <a:spLocks noChangeArrowheads="1"/>
          </p:cNvSpPr>
          <p:nvPr/>
        </p:nvSpPr>
        <p:spPr bwMode="auto">
          <a:xfrm>
            <a:off x="887413" y="4024313"/>
            <a:ext cx="25860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Service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services are</a:t>
            </a:r>
          </a:p>
          <a:p>
            <a:pPr eaLnBrk="1" hangingPunct="1"/>
            <a:r>
              <a:rPr kumimoji="1" lang="en-US" altLang="ja-JP" sz="1800">
                <a:latin typeface="Arial" panose="020B0604020202020204" pitchFamily="34" charset="0"/>
                <a:ea typeface="Osaka" charset="-128"/>
              </a:rPr>
              <a:t>    requested &amp; supplied</a:t>
            </a:r>
          </a:p>
        </p:txBody>
      </p:sp>
      <p:sp>
        <p:nvSpPr>
          <p:cNvPr id="14349" name="Rectangle 11">
            <a:extLst>
              <a:ext uri="{FF2B5EF4-FFF2-40B4-BE49-F238E27FC236}">
                <a16:creationId xmlns:a16="http://schemas.microsoft.com/office/drawing/2014/main" id="{290EE804-21C0-C94E-9685-CE78F4019E7A}"/>
              </a:ext>
            </a:extLst>
          </p:cNvPr>
          <p:cNvSpPr>
            <a:spLocks noChangeArrowheads="1"/>
          </p:cNvSpPr>
          <p:nvPr/>
        </p:nvSpPr>
        <p:spPr bwMode="auto">
          <a:xfrm>
            <a:off x="4945063" y="5254625"/>
            <a:ext cx="1403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Issues</a:t>
            </a:r>
          </a:p>
          <a:p>
            <a:pPr eaLnBrk="1" hangingPunct="1"/>
            <a:r>
              <a:rPr kumimoji="1" lang="en-US" altLang="ja-JP" sz="1800" dirty="0">
                <a:latin typeface="Arial" panose="020B0604020202020204" pitchFamily="34" charset="0"/>
                <a:ea typeface="Osaka" charset="-128"/>
              </a:rPr>
              <a:t>  Resources</a:t>
            </a:r>
          </a:p>
          <a:p>
            <a:pPr eaLnBrk="1" hangingPunct="1"/>
            <a:r>
              <a:rPr kumimoji="1" lang="en-US" altLang="ja-JP" sz="1800" dirty="0">
                <a:latin typeface="Arial" panose="020B0604020202020204" pitchFamily="34" charset="0"/>
                <a:ea typeface="Osaka" charset="-128"/>
              </a:rPr>
              <a:t>  Policies</a:t>
            </a:r>
          </a:p>
        </p:txBody>
      </p:sp>
    </p:spTree>
    <p:extLst>
      <p:ext uri="{BB962C8B-B14F-4D97-AF65-F5344CB8AC3E}">
        <p14:creationId xmlns:p14="http://schemas.microsoft.com/office/powerpoint/2010/main" val="3141966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C00000"/>
                </a:solidFill>
              </a:rPr>
              <a:t>Example</a:t>
            </a:r>
            <a:r>
              <a:rPr lang="en-US" sz="2000" dirty="0">
                <a:solidFill>
                  <a:srgbClr val="0099A6"/>
                </a:solidFill>
              </a:rPr>
              <a:t> Ontology - Formalized Relationships among Terms</a:t>
            </a:r>
            <a:br>
              <a:rPr lang="en-US" sz="2000" dirty="0">
                <a:solidFill>
                  <a:srgbClr val="0099A6"/>
                </a:solidFill>
              </a:rPr>
            </a:br>
            <a:r>
              <a:rPr lang="en-US" sz="1800" dirty="0">
                <a:solidFill>
                  <a:srgbClr val="FF0000"/>
                </a:solidFill>
              </a:rPr>
              <a:t>(Functional Viewpoint example with added Correspondences)</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618216" y="4041465"/>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Behavior</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5202088" y="1269344"/>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962400" y="2743200"/>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4933950" y="3000375"/>
            <a:ext cx="828225" cy="61813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7" idx="2"/>
            <a:endCxn id="12" idx="0"/>
          </p:cNvCxnSpPr>
          <p:nvPr/>
        </p:nvCxnSpPr>
        <p:spPr>
          <a:xfrm flipH="1">
            <a:off x="4448175" y="1783694"/>
            <a:ext cx="1239688" cy="959506"/>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5202088" y="3026060"/>
            <a:ext cx="803425" cy="219291"/>
          </a:xfrm>
          <a:prstGeom prst="rect">
            <a:avLst/>
          </a:prstGeom>
          <a:noFill/>
        </p:spPr>
        <p:txBody>
          <a:bodyPr wrap="none" rtlCol="0">
            <a:spAutoFit/>
          </a:bodyPr>
          <a:lstStyle/>
          <a:p>
            <a:r>
              <a:rPr lang="en-US" sz="825" dirty="0"/>
              <a:t>Processes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5687863" y="1853571"/>
            <a:ext cx="871537" cy="346249"/>
          </a:xfrm>
          <a:prstGeom prst="rect">
            <a:avLst/>
          </a:prstGeom>
          <a:noFill/>
        </p:spPr>
        <p:txBody>
          <a:bodyPr wrap="square" rtlCol="0">
            <a:spAutoFit/>
          </a:bodyPr>
          <a:lstStyle/>
          <a:p>
            <a:r>
              <a:rPr lang="en-US" sz="825" dirty="0"/>
              <a:t>Implemented by 1.. (</a:t>
            </a:r>
            <a:r>
              <a:rPr lang="en-US" sz="825" dirty="0" err="1"/>
              <a:t>corr</a:t>
            </a:r>
            <a:r>
              <a:rPr lang="en-US" sz="825" dirty="0"/>
              <a:t>)</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5762175" y="3361335"/>
            <a:ext cx="928688"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Data</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62728" y="2748135"/>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190215" y="2750646"/>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3161765" y="3007821"/>
            <a:ext cx="80475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398397" y="5157651"/>
            <a:ext cx="3080817" cy="1200329"/>
          </a:xfrm>
          <a:prstGeom prst="rect">
            <a:avLst/>
          </a:prstGeom>
        </p:spPr>
        <p:txBody>
          <a:bodyPr wrap="square">
            <a:spAutoFit/>
          </a:bodyPr>
          <a:lstStyle/>
          <a:p>
            <a:r>
              <a:rPr lang="en-US" sz="900" u="sng" dirty="0">
                <a:solidFill>
                  <a:srgbClr val="0070C0"/>
                </a:solidFill>
              </a:rPr>
              <a:t>Function</a:t>
            </a:r>
            <a:r>
              <a:rPr lang="en-US" sz="900" dirty="0">
                <a:solidFill>
                  <a:srgbClr val="0070C0"/>
                </a:solidFill>
              </a:rPr>
              <a:t> : The set of actions or activities performed by some object to achieve a goal; the transformation of inputs to outputs that may include the creation, modification, monitoring, or destruction of elements.</a:t>
            </a:r>
          </a:p>
          <a:p>
            <a:r>
              <a:rPr lang="en-US" sz="900" u="sng" dirty="0">
                <a:solidFill>
                  <a:srgbClr val="0070C0"/>
                </a:solidFill>
              </a:rPr>
              <a:t>Correspondence</a:t>
            </a:r>
            <a:r>
              <a:rPr lang="en-US" sz="900" dirty="0">
                <a:solidFill>
                  <a:srgbClr val="0070C0"/>
                </a:solidFill>
              </a:rPr>
              <a:t>: A function such that for elements in one viewpoint there is a related element in another viewpoint; the condition of being in conformity from elements in one viewpoint to elements in another. </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20 Mar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103991" y="3257550"/>
            <a:ext cx="344184" cy="78391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168BDBA-843A-D6C6-AC6D-E8B8EC630BA7}"/>
              </a:ext>
            </a:extLst>
          </p:cNvPr>
          <p:cNvCxnSpPr>
            <a:cxnSpLocks/>
            <a:stCxn id="6" idx="1"/>
            <a:endCxn id="69" idx="2"/>
          </p:cNvCxnSpPr>
          <p:nvPr/>
        </p:nvCxnSpPr>
        <p:spPr>
          <a:xfrm flipH="1" flipV="1">
            <a:off x="2675990" y="3264996"/>
            <a:ext cx="942226" cy="1033644"/>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18588" y="3496484"/>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stCxn id="12" idx="3"/>
            <a:endCxn id="12" idx="0"/>
          </p:cNvCxnSpPr>
          <p:nvPr/>
        </p:nvCxnSpPr>
        <p:spPr bwMode="auto">
          <a:xfrm flipH="1" flipV="1">
            <a:off x="4448175" y="2743200"/>
            <a:ext cx="485775" cy="257175"/>
          </a:xfrm>
          <a:prstGeom prst="bentConnector4">
            <a:avLst>
              <a:gd name="adj1" fmla="val -47059"/>
              <a:gd name="adj2" fmla="val 188889"/>
            </a:avLst>
          </a:prstGeom>
          <a:solidFill>
            <a:srgbClr val="FFFFFF"/>
          </a:solidFill>
          <a:ln w="25400" cap="flat" cmpd="sng" algn="ctr">
            <a:solidFill>
              <a:schemeClr val="accent1"/>
            </a:solidFill>
            <a:prstDash val="solid"/>
            <a:round/>
            <a:headEnd type="none" w="med" len="med"/>
            <a:tailEnd type="triangle"/>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5149265" y="2359817"/>
            <a:ext cx="871537" cy="346249"/>
          </a:xfrm>
          <a:prstGeom prst="rect">
            <a:avLst/>
          </a:prstGeom>
          <a:noFill/>
        </p:spPr>
        <p:txBody>
          <a:bodyPr wrap="square" rtlCol="0">
            <a:spAutoFit/>
          </a:bodyPr>
          <a:lstStyle/>
          <a:p>
            <a:r>
              <a:rPr lang="en-US" sz="825" dirty="0"/>
              <a:t>Composed of …</a:t>
            </a:r>
          </a:p>
        </p:txBody>
      </p:sp>
      <p:sp>
        <p:nvSpPr>
          <p:cNvPr id="41" name="Rounded Rectangle 40">
            <a:extLst>
              <a:ext uri="{FF2B5EF4-FFF2-40B4-BE49-F238E27FC236}">
                <a16:creationId xmlns:a16="http://schemas.microsoft.com/office/drawing/2014/main" id="{0068728D-C6D0-99BC-3C99-886CDEE2841C}"/>
              </a:ext>
            </a:extLst>
          </p:cNvPr>
          <p:cNvSpPr/>
          <p:nvPr/>
        </p:nvSpPr>
        <p:spPr>
          <a:xfrm>
            <a:off x="7239000" y="4419600"/>
            <a:ext cx="1143000"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Information</a:t>
            </a:r>
          </a:p>
        </p:txBody>
      </p:sp>
      <p:cxnSp>
        <p:nvCxnSpPr>
          <p:cNvPr id="42" name="Straight Arrow Connector 41">
            <a:extLst>
              <a:ext uri="{FF2B5EF4-FFF2-40B4-BE49-F238E27FC236}">
                <a16:creationId xmlns:a16="http://schemas.microsoft.com/office/drawing/2014/main" id="{AE0CC6E3-9F37-D21A-0CBE-5F357A099E22}"/>
              </a:ext>
            </a:extLst>
          </p:cNvPr>
          <p:cNvCxnSpPr>
            <a:cxnSpLocks/>
            <a:stCxn id="60" idx="2"/>
            <a:endCxn id="41" idx="0"/>
          </p:cNvCxnSpPr>
          <p:nvPr/>
        </p:nvCxnSpPr>
        <p:spPr>
          <a:xfrm>
            <a:off x="6226519" y="3875685"/>
            <a:ext cx="1583981" cy="543915"/>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BF17284B-FA41-69E5-000B-D0730ED6BDA8}"/>
              </a:ext>
            </a:extLst>
          </p:cNvPr>
          <p:cNvSpPr txBox="1"/>
          <p:nvPr/>
        </p:nvSpPr>
        <p:spPr>
          <a:xfrm>
            <a:off x="7018509" y="3868340"/>
            <a:ext cx="906291" cy="346249"/>
          </a:xfrm>
          <a:prstGeom prst="rect">
            <a:avLst/>
          </a:prstGeom>
          <a:noFill/>
        </p:spPr>
        <p:txBody>
          <a:bodyPr wrap="square" rtlCol="0">
            <a:spAutoFit/>
          </a:bodyPr>
          <a:lstStyle>
            <a:defPPr>
              <a:defRPr lang="en-US"/>
            </a:defPPr>
            <a:lvl1pPr>
              <a:defRPr sz="825"/>
            </a:lvl1pPr>
          </a:lstStyle>
          <a:p>
            <a:r>
              <a:rPr lang="en-US" dirty="0"/>
              <a:t>Specified by .. (</a:t>
            </a:r>
            <a:r>
              <a:rPr lang="en-US" dirty="0" err="1"/>
              <a:t>corr</a:t>
            </a:r>
            <a:r>
              <a:rPr lang="en-US" dirty="0"/>
              <a:t>)</a:t>
            </a:r>
          </a:p>
        </p:txBody>
      </p:sp>
      <p:sp>
        <p:nvSpPr>
          <p:cNvPr id="51" name="Rounded Rectangle 50">
            <a:extLst>
              <a:ext uri="{FF2B5EF4-FFF2-40B4-BE49-F238E27FC236}">
                <a16:creationId xmlns:a16="http://schemas.microsoft.com/office/drawing/2014/main" id="{E0771077-DD70-A970-7283-26C0F73D3276}"/>
              </a:ext>
            </a:extLst>
          </p:cNvPr>
          <p:cNvSpPr/>
          <p:nvPr/>
        </p:nvSpPr>
        <p:spPr>
          <a:xfrm>
            <a:off x="884871" y="1634860"/>
            <a:ext cx="114300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 Table Entry</a:t>
            </a:r>
          </a:p>
        </p:txBody>
      </p:sp>
      <p:cxnSp>
        <p:nvCxnSpPr>
          <p:cNvPr id="55" name="Straight Arrow Connector 54">
            <a:extLst>
              <a:ext uri="{FF2B5EF4-FFF2-40B4-BE49-F238E27FC236}">
                <a16:creationId xmlns:a16="http://schemas.microsoft.com/office/drawing/2014/main" id="{23289028-165F-D470-FD29-E9C48DD4F85C}"/>
              </a:ext>
            </a:extLst>
          </p:cNvPr>
          <p:cNvCxnSpPr>
            <a:cxnSpLocks/>
            <a:endCxn id="51" idx="2"/>
          </p:cNvCxnSpPr>
          <p:nvPr/>
        </p:nvCxnSpPr>
        <p:spPr>
          <a:xfrm flipH="1" flipV="1">
            <a:off x="1456371" y="2149210"/>
            <a:ext cx="677229" cy="818216"/>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67725EFD-9D5C-3EDB-9988-02E0C881BD62}"/>
              </a:ext>
            </a:extLst>
          </p:cNvPr>
          <p:cNvSpPr txBox="1"/>
          <p:nvPr/>
        </p:nvSpPr>
        <p:spPr>
          <a:xfrm>
            <a:off x="1665537" y="2186692"/>
            <a:ext cx="1039563" cy="346249"/>
          </a:xfrm>
          <a:prstGeom prst="rect">
            <a:avLst/>
          </a:prstGeom>
          <a:noFill/>
        </p:spPr>
        <p:txBody>
          <a:bodyPr wrap="square" rtlCol="0">
            <a:spAutoFit/>
          </a:bodyPr>
          <a:lstStyle>
            <a:defPPr>
              <a:defRPr lang="en-US"/>
            </a:defPPr>
            <a:lvl1pPr>
              <a:defRPr sz="825"/>
            </a:lvl1pPr>
          </a:lstStyle>
          <a:p>
            <a:r>
              <a:rPr lang="en-US" dirty="0"/>
              <a:t>Specifies aspects .. (</a:t>
            </a:r>
            <a:r>
              <a:rPr lang="en-US" dirty="0" err="1"/>
              <a:t>corr</a:t>
            </a:r>
            <a:r>
              <a:rPr lang="en-US" dirty="0"/>
              <a:t>)</a:t>
            </a:r>
          </a:p>
        </p:txBody>
      </p:sp>
      <p:sp>
        <p:nvSpPr>
          <p:cNvPr id="10" name="Flowchart: Decision 17">
            <a:extLst>
              <a:ext uri="{FF2B5EF4-FFF2-40B4-BE49-F238E27FC236}">
                <a16:creationId xmlns:a16="http://schemas.microsoft.com/office/drawing/2014/main" id="{EA434AE0-460F-EB5D-C7F5-09C37EF50649}"/>
              </a:ext>
            </a:extLst>
          </p:cNvPr>
          <p:cNvSpPr/>
          <p:nvPr/>
        </p:nvSpPr>
        <p:spPr bwMode="auto">
          <a:xfrm flipH="1">
            <a:off x="4928131" y="2940204"/>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19" name="TextBox 18">
            <a:extLst>
              <a:ext uri="{FF2B5EF4-FFF2-40B4-BE49-F238E27FC236}">
                <a16:creationId xmlns:a16="http://schemas.microsoft.com/office/drawing/2014/main" id="{7019DB81-C955-F25A-FCB7-90B0CDA94121}"/>
              </a:ext>
            </a:extLst>
          </p:cNvPr>
          <p:cNvSpPr txBox="1"/>
          <p:nvPr/>
        </p:nvSpPr>
        <p:spPr>
          <a:xfrm>
            <a:off x="4135504" y="5491520"/>
            <a:ext cx="4708688" cy="646331"/>
          </a:xfrm>
          <a:prstGeom prst="rect">
            <a:avLst/>
          </a:prstGeom>
          <a:noFill/>
        </p:spPr>
        <p:txBody>
          <a:bodyPr wrap="square">
            <a:spAutoFit/>
          </a:bodyPr>
          <a:lstStyle/>
          <a:p>
            <a:pPr lvl="1"/>
            <a:r>
              <a:rPr lang="en-US" sz="1200" u="sng" dirty="0">
                <a:solidFill>
                  <a:srgbClr val="C00000"/>
                </a:solidFill>
              </a:rPr>
              <a:t>Correspondence</a:t>
            </a:r>
            <a:r>
              <a:rPr lang="en-US" sz="1200" dirty="0">
                <a:solidFill>
                  <a:srgbClr val="C00000"/>
                </a:solidFill>
              </a:rPr>
              <a:t> (</a:t>
            </a:r>
            <a:r>
              <a:rPr lang="en-US" sz="1200" dirty="0" err="1">
                <a:solidFill>
                  <a:srgbClr val="C00000"/>
                </a:solidFill>
              </a:rPr>
              <a:t>corr</a:t>
            </a:r>
            <a:r>
              <a:rPr lang="en-US" sz="1200" dirty="0">
                <a:solidFill>
                  <a:srgbClr val="C00000"/>
                </a:solidFill>
              </a:rPr>
              <a:t>): Colored objects shown with dashed lines are formally defined in other viewpoints and are referenced by correspondence </a:t>
            </a:r>
          </a:p>
        </p:txBody>
      </p:sp>
    </p:spTree>
    <p:extLst>
      <p:ext uri="{BB962C8B-B14F-4D97-AF65-F5344CB8AC3E}">
        <p14:creationId xmlns:p14="http://schemas.microsoft.com/office/powerpoint/2010/main" val="1839891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a:xfrm>
            <a:off x="448852" y="152400"/>
            <a:ext cx="8229600" cy="682229"/>
          </a:xfrm>
        </p:spPr>
        <p:txBody>
          <a:bodyPr/>
          <a:lstStyle/>
          <a:p>
            <a:r>
              <a:rPr lang="en-US" dirty="0"/>
              <a:t>Technical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a:xfrm>
            <a:off x="711378" y="1143000"/>
            <a:ext cx="7704548" cy="4135709"/>
          </a:xfrm>
        </p:spPr>
        <p:txBody>
          <a:bodyPr/>
          <a:lstStyle/>
          <a:p>
            <a:r>
              <a:rPr lang="en-US" sz="1400" dirty="0"/>
              <a:t>System</a:t>
            </a:r>
          </a:p>
          <a:p>
            <a:pPr lvl="1"/>
            <a:r>
              <a:rPr lang="en-US" sz="1400" dirty="0"/>
              <a:t>A System is a group of interacting or interrelated Elements that act according to a set of rules to form a unified whole. A System, surrounded and influenced by its environment, is described by its boundaries, structure and purpose and expressed in its functioning.</a:t>
            </a:r>
          </a:p>
          <a:p>
            <a:pPr lvl="1"/>
            <a:r>
              <a:rPr lang="en-US" sz="1400" dirty="0"/>
              <a:t>A collection of interacting components organized to accomplish a specific function or set of functions.  A System is composed of Elements, which may be any of: Hardware, Software, People, and Procedures.</a:t>
            </a:r>
          </a:p>
          <a:p>
            <a:r>
              <a:rPr lang="en-US" sz="1400" dirty="0"/>
              <a:t>Function</a:t>
            </a:r>
          </a:p>
          <a:p>
            <a:pPr lvl="1"/>
            <a:r>
              <a:rPr lang="en-US" sz="1400" dirty="0"/>
              <a:t>A Function is the purpose for which an Element is intended. This can be an activity performed by the Element or the usage of this Element by other parts of the system.</a:t>
            </a:r>
          </a:p>
          <a:p>
            <a:pPr lvl="1"/>
            <a:r>
              <a:rPr lang="en-US" sz="1400" dirty="0"/>
              <a:t>A Function is interpreted as a specific process, action or task that a System is able to perform.</a:t>
            </a:r>
          </a:p>
          <a:p>
            <a:r>
              <a:rPr lang="en-US" sz="1400" dirty="0"/>
              <a:t>Service</a:t>
            </a:r>
          </a:p>
          <a:p>
            <a:pPr lvl="1"/>
            <a:r>
              <a:rPr lang="en-US" sz="1400" dirty="0"/>
              <a:t>A mechanism to enable access to a set of one or more </a:t>
            </a:r>
            <a:r>
              <a:rPr lang="en-US" sz="1400" dirty="0">
                <a:solidFill>
                  <a:srgbClr val="FF0000"/>
                </a:solidFill>
              </a:rPr>
              <a:t>functions</a:t>
            </a:r>
            <a:r>
              <a:rPr lang="en-US" sz="1400" dirty="0"/>
              <a:t> of an Element, where the access is provided using a prescribed interface and is exercised consistent with constraints and policies as specified by the service description.</a:t>
            </a:r>
          </a:p>
          <a:p>
            <a:pPr lvl="1"/>
            <a:r>
              <a:rPr lang="en-US" sz="1400" dirty="0"/>
              <a:t>A Service is an exposed interface of a Function.</a:t>
            </a:r>
          </a:p>
          <a:p>
            <a:r>
              <a:rPr lang="en-US" sz="1400" dirty="0"/>
              <a:t>Interface</a:t>
            </a:r>
          </a:p>
          <a:p>
            <a:pPr lvl="1"/>
            <a:r>
              <a:rPr lang="en-US" sz="1400" dirty="0"/>
              <a:t>An Interface represents a set of mechanical, electrical, signal, or other properties that describe some aspect of a Element’s connection to or interaction with another Element.</a:t>
            </a:r>
          </a:p>
          <a:p>
            <a:pPr lvl="1"/>
            <a:r>
              <a:rPr lang="en-US" sz="1400" dirty="0"/>
              <a:t>An interface is formed of the ports on two or more elements and the junction that joins them.</a:t>
            </a:r>
          </a:p>
        </p:txBody>
      </p:sp>
      <p:sp>
        <p:nvSpPr>
          <p:cNvPr id="5" name="Date Placeholder 4">
            <a:extLst>
              <a:ext uri="{FF2B5EF4-FFF2-40B4-BE49-F238E27FC236}">
                <a16:creationId xmlns:a16="http://schemas.microsoft.com/office/drawing/2014/main" id="{209FB0EC-6786-0D41-93AE-8CDC03851272}"/>
              </a:ext>
            </a:extLst>
          </p:cNvPr>
          <p:cNvSpPr>
            <a:spLocks noGrp="1"/>
          </p:cNvSpPr>
          <p:nvPr>
            <p:ph type="dt" sz="half" idx="2"/>
          </p:nvPr>
        </p:nvSpPr>
        <p:spPr>
          <a:xfrm>
            <a:off x="114300" y="6533924"/>
            <a:ext cx="15621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sz="1000" b="0"/>
              <a:t>20 Mar 2023</a:t>
            </a:r>
            <a:endParaRPr lang="en-US" altLang="en-US" sz="1000" b="0" dirty="0"/>
          </a:p>
        </p:txBody>
      </p:sp>
    </p:spTree>
    <p:extLst>
      <p:ext uri="{BB962C8B-B14F-4D97-AF65-F5344CB8AC3E}">
        <p14:creationId xmlns:p14="http://schemas.microsoft.com/office/powerpoint/2010/main" val="285065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a:xfrm>
            <a:off x="457200" y="152400"/>
            <a:ext cx="8229600" cy="1143000"/>
          </a:xfrm>
        </p:spPr>
        <p:txBody>
          <a:bodyPr/>
          <a:lstStyle/>
          <a:p>
            <a:r>
              <a:rPr lang="en-US" dirty="0">
                <a:solidFill>
                  <a:srgbClr val="0099A6"/>
                </a:solidFill>
              </a:rPr>
              <a:t>Functional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914400"/>
            <a:ext cx="8229600" cy="4525963"/>
          </a:xfrm>
        </p:spPr>
        <p:txBody>
          <a:bodyPr/>
          <a:lstStyle/>
          <a:p>
            <a:r>
              <a:rPr lang="en-US" sz="1800" dirty="0"/>
              <a:t>The Functional Viewpoint describes the functional decomposition of the space data system into abstract objects that interact at interfaces.</a:t>
            </a:r>
          </a:p>
          <a:p>
            <a:endParaRPr lang="en-US" sz="1800" dirty="0"/>
          </a:p>
          <a:p>
            <a:r>
              <a:rPr lang="en-US" sz="1800" dirty="0"/>
              <a:t>Stakeholder Concerns:</a:t>
            </a:r>
          </a:p>
          <a:p>
            <a:pPr lvl="1"/>
            <a:r>
              <a:rPr lang="en-US" sz="1600" dirty="0"/>
              <a:t>a functional decomposition of the system into objects that interact at interfaces; </a:t>
            </a:r>
            <a:endParaRPr lang="en-US" sz="1100" dirty="0"/>
          </a:p>
          <a:p>
            <a:pPr lvl="1"/>
            <a:r>
              <a:rPr lang="en-US" sz="1600" dirty="0"/>
              <a:t>the abstract behavior of the system, its interactions and constraints. </a:t>
            </a:r>
            <a:endParaRPr lang="en-US" sz="1100" dirty="0"/>
          </a:p>
          <a:p>
            <a:endParaRPr lang="en-US" sz="1800" dirty="0"/>
          </a:p>
          <a:p>
            <a:r>
              <a:rPr lang="en-US" sz="1800" dirty="0"/>
              <a:t>Functional Objects (abstract set of functions, their behaviors, interfaces and configurations); </a:t>
            </a:r>
          </a:p>
          <a:p>
            <a:pPr lvl="1"/>
            <a:r>
              <a:rPr lang="en-US" sz="1600" dirty="0"/>
              <a:t>Types: data source, data sink, data transformation, control, planning, monitoring, analysis; </a:t>
            </a:r>
          </a:p>
          <a:p>
            <a:pPr lvl="1"/>
            <a:r>
              <a:rPr lang="en-US" sz="1600" dirty="0"/>
              <a:t>Attributes: role, name, type, behavior, interface types, data types handled, interaction modes, constraints, allocated requirements; </a:t>
            </a:r>
          </a:p>
          <a:p>
            <a:r>
              <a:rPr lang="en-US" sz="1800" dirty="0"/>
              <a:t>Logical Links (connections between Functional Objects, connected to associated logical behavior and properties); </a:t>
            </a:r>
          </a:p>
          <a:p>
            <a:r>
              <a:rPr lang="en-US" sz="1800" dirty="0"/>
              <a:t>Relationships (configuration, precedence, control and data flows, management flows, allocations); </a:t>
            </a:r>
          </a:p>
          <a:p>
            <a:r>
              <a:rPr lang="en-US" sz="1800" dirty="0"/>
              <a:t>Information (representations of data that are exchanged among Functional Objects, where formal specifications for the objects are found (by correspondence) in the Information Viewpoint).  </a:t>
            </a:r>
          </a:p>
          <a:p>
            <a:endParaRPr lang="en-US" sz="18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20 Mar 2023</a:t>
            </a:r>
            <a:endParaRPr lang="en-US" dirty="0"/>
          </a:p>
        </p:txBody>
      </p:sp>
    </p:spTree>
    <p:extLst>
      <p:ext uri="{BB962C8B-B14F-4D97-AF65-F5344CB8AC3E}">
        <p14:creationId xmlns:p14="http://schemas.microsoft.com/office/powerpoint/2010/main" val="2173455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20 Mar 2023</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429000" y="2895600"/>
            <a:ext cx="2209800" cy="1219200"/>
          </a:xfrm>
          <a:prstGeom prst="ellipse">
            <a:avLst/>
          </a:prstGeom>
          <a:solidFill>
            <a:srgbClr val="CC0ECC"/>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Functional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Functional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Functional Object</a:t>
            </a:r>
            <a:r>
              <a:rPr lang="en-US" altLang="ja-JP" sz="2000" dirty="0">
                <a:solidFill>
                  <a:srgbClr val="0099A6"/>
                </a:solidFill>
                <a:ea typeface="ＭＳ Ｐゴシック" pitchFamily="26" charset="-128"/>
                <a:cs typeface="ＭＳ Ｐゴシック" pitchFamily="26" charset="-128"/>
              </a:rPr>
              <a:t> 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0" name="Rectangle 4">
            <a:extLst>
              <a:ext uri="{FF2B5EF4-FFF2-40B4-BE49-F238E27FC236}">
                <a16:creationId xmlns:a16="http://schemas.microsoft.com/office/drawing/2014/main" id="{8831F807-95E5-DA4D-9B25-5090C4FA9F0A}"/>
              </a:ext>
            </a:extLst>
          </p:cNvPr>
          <p:cNvSpPr>
            <a:spLocks noChangeArrowheads="1"/>
          </p:cNvSpPr>
          <p:nvPr/>
        </p:nvSpPr>
        <p:spPr bwMode="auto">
          <a:xfrm>
            <a:off x="3733800" y="4267200"/>
            <a:ext cx="22098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Behavior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Data</a:t>
            </a:r>
          </a:p>
        </p:txBody>
      </p:sp>
      <p:sp>
        <p:nvSpPr>
          <p:cNvPr id="16394" name="Rectangle 8">
            <a:extLst>
              <a:ext uri="{FF2B5EF4-FFF2-40B4-BE49-F238E27FC236}">
                <a16:creationId xmlns:a16="http://schemas.microsoft.com/office/drawing/2014/main" id="{A20A942E-C595-274F-B371-3107B1033037}"/>
              </a:ext>
            </a:extLst>
          </p:cNvPr>
          <p:cNvSpPr>
            <a:spLocks noChangeArrowheads="1"/>
          </p:cNvSpPr>
          <p:nvPr/>
        </p:nvSpPr>
        <p:spPr bwMode="auto">
          <a:xfrm>
            <a:off x="6172200" y="4038600"/>
            <a:ext cx="28638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other Functional Objects are used to support the performance of this Object </a:t>
            </a:r>
          </a:p>
          <a:p>
            <a:pPr eaLnBrk="1" hangingPunct="1"/>
            <a:endParaRPr kumimoji="1" lang="en-US" altLang="ja-JP" sz="1600" b="0" dirty="0">
              <a:latin typeface="Arial" panose="020B0604020202020204" pitchFamily="34" charset="0"/>
              <a:ea typeface="Osaka" charset="-128"/>
            </a:endParaRPr>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290335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function is configured,</a:t>
            </a:r>
          </a:p>
          <a:p>
            <a:pPr eaLnBrk="1" hangingPunct="1"/>
            <a:r>
              <a:rPr kumimoji="1" lang="en-US" altLang="ja-JP" sz="1600" b="0" dirty="0">
                <a:latin typeface="Arial" panose="020B0604020202020204" pitchFamily="34" charset="0"/>
                <a:ea typeface="Osaka" charset="-128"/>
              </a:rPr>
              <a:t>    controlled, and monitored</a:t>
            </a:r>
          </a:p>
        </p:txBody>
      </p:sp>
      <p:sp>
        <p:nvSpPr>
          <p:cNvPr id="16396" name="Rectangle 10">
            <a:extLst>
              <a:ext uri="{FF2B5EF4-FFF2-40B4-BE49-F238E27FC236}">
                <a16:creationId xmlns:a16="http://schemas.microsoft.com/office/drawing/2014/main" id="{C172FCA0-8CC6-7E42-B66C-3B87511FA788}"/>
              </a:ext>
            </a:extLst>
          </p:cNvPr>
          <p:cNvSpPr>
            <a:spLocks noChangeArrowheads="1"/>
          </p:cNvSpPr>
          <p:nvPr/>
        </p:nvSpPr>
        <p:spPr bwMode="auto">
          <a:xfrm>
            <a:off x="887413" y="4024313"/>
            <a:ext cx="254158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services are</a:t>
            </a:r>
          </a:p>
          <a:p>
            <a:pPr eaLnBrk="1" hangingPunct="1"/>
            <a:r>
              <a:rPr kumimoji="1" lang="en-US" altLang="ja-JP" sz="1600" b="0" dirty="0">
                <a:latin typeface="Arial" panose="020B0604020202020204" pitchFamily="34" charset="0"/>
                <a:ea typeface="Osaka" charset="-128"/>
              </a:rPr>
              <a:t>requested by &amp; supplied</a:t>
            </a:r>
          </a:p>
          <a:p>
            <a:pPr eaLnBrk="1" hangingPunct="1"/>
            <a:r>
              <a:rPr kumimoji="1" lang="en-US" altLang="ja-JP" sz="1600" b="0" dirty="0">
                <a:latin typeface="Arial" panose="020B0604020202020204" pitchFamily="34" charset="0"/>
                <a:ea typeface="Osaka" charset="-128"/>
              </a:rPr>
              <a:t>to other Functional Objects</a:t>
            </a: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791200" y="5452884"/>
            <a:ext cx="253787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Performance constraints</a:t>
            </a:r>
          </a:p>
          <a:p>
            <a:pPr eaLnBrk="1" hangingPunct="1"/>
            <a:r>
              <a:rPr kumimoji="1" lang="en-US" altLang="ja-JP" sz="1600" b="0" dirty="0">
                <a:latin typeface="Arial" panose="020B0604020202020204" pitchFamily="34" charset="0"/>
                <a:ea typeface="Osaka" charset="-128"/>
              </a:rPr>
              <a:t>  Resource requirements</a:t>
            </a:r>
          </a:p>
          <a:p>
            <a:pPr eaLnBrk="1" hangingPunct="1"/>
            <a:r>
              <a:rPr kumimoji="1" lang="en-US" altLang="ja-JP" sz="1600" b="0" dirty="0">
                <a:latin typeface="Arial" panose="020B0604020202020204" pitchFamily="34" charset="0"/>
                <a:ea typeface="Osaka" charset="-128"/>
              </a:rPr>
              <a:t>  Constraints</a:t>
            </a:r>
          </a:p>
        </p:txBody>
      </p:sp>
      <p:sp>
        <p:nvSpPr>
          <p:cNvPr id="15" name="AutoShape 7">
            <a:extLst>
              <a:ext uri="{FF2B5EF4-FFF2-40B4-BE49-F238E27FC236}">
                <a16:creationId xmlns:a16="http://schemas.microsoft.com/office/drawing/2014/main" id="{88EA854E-1FFD-FF4E-8B0D-E517E727A3A6}"/>
              </a:ext>
            </a:extLst>
          </p:cNvPr>
          <p:cNvSpPr>
            <a:spLocks noChangeArrowheads="1"/>
          </p:cNvSpPr>
          <p:nvPr/>
        </p:nvSpPr>
        <p:spPr bwMode="auto">
          <a:xfrm rot="5400000">
            <a:off x="3924300" y="1539578"/>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AutoShape 7">
            <a:extLst>
              <a:ext uri="{FF2B5EF4-FFF2-40B4-BE49-F238E27FC236}">
                <a16:creationId xmlns:a16="http://schemas.microsoft.com/office/drawing/2014/main" id="{A6F3BF4F-7161-3142-8378-58DFA9D2B5F4}"/>
              </a:ext>
            </a:extLst>
          </p:cNvPr>
          <p:cNvSpPr>
            <a:spLocks noChangeArrowheads="1"/>
          </p:cNvSpPr>
          <p:nvPr/>
        </p:nvSpPr>
        <p:spPr bwMode="auto">
          <a:xfrm>
            <a:off x="16764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AutoShape 7">
            <a:extLst>
              <a:ext uri="{FF2B5EF4-FFF2-40B4-BE49-F238E27FC236}">
                <a16:creationId xmlns:a16="http://schemas.microsoft.com/office/drawing/2014/main" id="{565D92CD-E7EF-4447-9912-511D4487DAF9}"/>
              </a:ext>
            </a:extLst>
          </p:cNvPr>
          <p:cNvSpPr>
            <a:spLocks noChangeArrowheads="1"/>
          </p:cNvSpPr>
          <p:nvPr/>
        </p:nvSpPr>
        <p:spPr bwMode="auto">
          <a:xfrm>
            <a:off x="61722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3547556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(Functional Viewpoint ontology)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618216" y="4041465"/>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Behavior</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5535027" y="1305142"/>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962400" y="2743200"/>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4933950" y="3000375"/>
            <a:ext cx="828225" cy="61813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12" idx="0"/>
            <a:endCxn id="7" idx="2"/>
          </p:cNvCxnSpPr>
          <p:nvPr/>
        </p:nvCxnSpPr>
        <p:spPr>
          <a:xfrm flipV="1">
            <a:off x="4448175" y="1819492"/>
            <a:ext cx="1572627" cy="923708"/>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5259843" y="2959113"/>
            <a:ext cx="813043" cy="346249"/>
          </a:xfrm>
          <a:prstGeom prst="rect">
            <a:avLst/>
          </a:prstGeom>
          <a:noFill/>
        </p:spPr>
        <p:txBody>
          <a:bodyPr wrap="none" rtlCol="0">
            <a:spAutoFit/>
          </a:bodyPr>
          <a:lstStyle/>
          <a:p>
            <a:r>
              <a:rPr lang="en-US" sz="825" dirty="0"/>
              <a:t>Produces / </a:t>
            </a:r>
          </a:p>
          <a:p>
            <a:r>
              <a:rPr lang="en-US" sz="825" dirty="0"/>
              <a:t>Consumes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766319" y="1859377"/>
            <a:ext cx="871537" cy="346249"/>
          </a:xfrm>
          <a:prstGeom prst="rect">
            <a:avLst/>
          </a:prstGeom>
          <a:noFill/>
        </p:spPr>
        <p:txBody>
          <a:bodyPr wrap="square" rtlCol="0">
            <a:spAutoFit/>
          </a:bodyPr>
          <a:lstStyle/>
          <a:p>
            <a:r>
              <a:rPr lang="en-US" sz="825" dirty="0"/>
              <a:t>Implemented by 1.. (</a:t>
            </a:r>
            <a:r>
              <a:rPr lang="en-US" sz="825" dirty="0" err="1"/>
              <a:t>corr</a:t>
            </a:r>
            <a:r>
              <a:rPr lang="en-US" sz="825" dirty="0"/>
              <a:t>)</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5762175" y="3361335"/>
            <a:ext cx="928688"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Data</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62728" y="2748135"/>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190215" y="2750646"/>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3161765" y="3007821"/>
            <a:ext cx="804755" cy="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20 Mar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103991" y="3257550"/>
            <a:ext cx="344184" cy="78391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168BDBA-843A-D6C6-AC6D-E8B8EC630BA7}"/>
              </a:ext>
            </a:extLst>
          </p:cNvPr>
          <p:cNvCxnSpPr>
            <a:cxnSpLocks/>
            <a:stCxn id="6" idx="1"/>
            <a:endCxn id="69" idx="2"/>
          </p:cNvCxnSpPr>
          <p:nvPr/>
        </p:nvCxnSpPr>
        <p:spPr>
          <a:xfrm flipH="1" flipV="1">
            <a:off x="2675990" y="3264996"/>
            <a:ext cx="942226" cy="1033644"/>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18588" y="3496484"/>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stCxn id="12" idx="3"/>
            <a:endCxn id="12" idx="0"/>
          </p:cNvCxnSpPr>
          <p:nvPr/>
        </p:nvCxnSpPr>
        <p:spPr bwMode="auto">
          <a:xfrm flipH="1" flipV="1">
            <a:off x="4448175" y="2743200"/>
            <a:ext cx="485775" cy="257175"/>
          </a:xfrm>
          <a:prstGeom prst="bentConnector4">
            <a:avLst>
              <a:gd name="adj1" fmla="val -47059"/>
              <a:gd name="adj2" fmla="val 188889"/>
            </a:avLst>
          </a:prstGeom>
          <a:solidFill>
            <a:srgbClr val="FFFFFF"/>
          </a:solidFill>
          <a:ln w="25400" cap="flat" cmpd="sng" algn="ctr">
            <a:solidFill>
              <a:schemeClr val="accent1"/>
            </a:solidFill>
            <a:prstDash val="solid"/>
            <a:round/>
            <a:headEnd type="none" w="med" len="med"/>
            <a:tailEnd type="triangle"/>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5149265" y="2359817"/>
            <a:ext cx="871537" cy="346249"/>
          </a:xfrm>
          <a:prstGeom prst="rect">
            <a:avLst/>
          </a:prstGeom>
          <a:noFill/>
        </p:spPr>
        <p:txBody>
          <a:bodyPr wrap="square" rtlCol="0">
            <a:spAutoFit/>
          </a:bodyPr>
          <a:lstStyle/>
          <a:p>
            <a:r>
              <a:rPr lang="en-US" sz="825" dirty="0"/>
              <a:t>Composed of …</a:t>
            </a:r>
          </a:p>
        </p:txBody>
      </p:sp>
      <p:sp>
        <p:nvSpPr>
          <p:cNvPr id="65" name="Rounded Rectangle 64">
            <a:extLst>
              <a:ext uri="{FF2B5EF4-FFF2-40B4-BE49-F238E27FC236}">
                <a16:creationId xmlns:a16="http://schemas.microsoft.com/office/drawing/2014/main" id="{AFB2EF3D-79C4-F786-2D6E-6BDA89A03D64}"/>
              </a:ext>
            </a:extLst>
          </p:cNvPr>
          <p:cNvSpPr/>
          <p:nvPr/>
        </p:nvSpPr>
        <p:spPr>
          <a:xfrm>
            <a:off x="1752600" y="1299960"/>
            <a:ext cx="121920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Requirement</a:t>
            </a:r>
          </a:p>
        </p:txBody>
      </p:sp>
      <p:cxnSp>
        <p:nvCxnSpPr>
          <p:cNvPr id="66" name="Straight Arrow Connector 65">
            <a:extLst>
              <a:ext uri="{FF2B5EF4-FFF2-40B4-BE49-F238E27FC236}">
                <a16:creationId xmlns:a16="http://schemas.microsoft.com/office/drawing/2014/main" id="{C9BD4A1C-D595-BF01-6FA0-200C023C12FD}"/>
              </a:ext>
            </a:extLst>
          </p:cNvPr>
          <p:cNvCxnSpPr>
            <a:cxnSpLocks/>
            <a:stCxn id="65" idx="2"/>
            <a:endCxn id="12" idx="0"/>
          </p:cNvCxnSpPr>
          <p:nvPr/>
        </p:nvCxnSpPr>
        <p:spPr>
          <a:xfrm>
            <a:off x="2362200" y="1814310"/>
            <a:ext cx="2085975" cy="92889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32C8ADFD-9D47-731F-1B2E-BED7FE2E5805}"/>
              </a:ext>
            </a:extLst>
          </p:cNvPr>
          <p:cNvSpPr txBox="1"/>
          <p:nvPr/>
        </p:nvSpPr>
        <p:spPr>
          <a:xfrm>
            <a:off x="2978275" y="1783096"/>
            <a:ext cx="871537" cy="346249"/>
          </a:xfrm>
          <a:prstGeom prst="rect">
            <a:avLst/>
          </a:prstGeom>
          <a:noFill/>
        </p:spPr>
        <p:txBody>
          <a:bodyPr wrap="square" rtlCol="0">
            <a:spAutoFit/>
          </a:bodyPr>
          <a:lstStyle/>
          <a:p>
            <a:r>
              <a:rPr lang="en-US" sz="825" dirty="0"/>
              <a:t>Fulfilled by 1.. (</a:t>
            </a:r>
            <a:r>
              <a:rPr lang="en-US" sz="825" dirty="0" err="1"/>
              <a:t>corr</a:t>
            </a:r>
            <a:r>
              <a:rPr lang="en-US" sz="825" dirty="0"/>
              <a:t>)</a:t>
            </a:r>
          </a:p>
        </p:txBody>
      </p:sp>
      <p:sp>
        <p:nvSpPr>
          <p:cNvPr id="76" name="Flowchart: Decision 17">
            <a:extLst>
              <a:ext uri="{FF2B5EF4-FFF2-40B4-BE49-F238E27FC236}">
                <a16:creationId xmlns:a16="http://schemas.microsoft.com/office/drawing/2014/main" id="{EEA1BE6E-F847-0B30-FD9C-572B5C253C02}"/>
              </a:ext>
            </a:extLst>
          </p:cNvPr>
          <p:cNvSpPr/>
          <p:nvPr/>
        </p:nvSpPr>
        <p:spPr bwMode="auto">
          <a:xfrm flipH="1">
            <a:off x="4928131" y="2940204"/>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8" name="Rounded Rectangle 7">
            <a:extLst>
              <a:ext uri="{FF2B5EF4-FFF2-40B4-BE49-F238E27FC236}">
                <a16:creationId xmlns:a16="http://schemas.microsoft.com/office/drawing/2014/main" id="{F9C17A35-58B2-BDFB-EDE0-369EFC90F73F}"/>
              </a:ext>
            </a:extLst>
          </p:cNvPr>
          <p:cNvSpPr/>
          <p:nvPr/>
        </p:nvSpPr>
        <p:spPr>
          <a:xfrm>
            <a:off x="7239000" y="4419600"/>
            <a:ext cx="1143000"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Information</a:t>
            </a:r>
          </a:p>
        </p:txBody>
      </p:sp>
      <p:cxnSp>
        <p:nvCxnSpPr>
          <p:cNvPr id="9" name="Straight Arrow Connector 8">
            <a:extLst>
              <a:ext uri="{FF2B5EF4-FFF2-40B4-BE49-F238E27FC236}">
                <a16:creationId xmlns:a16="http://schemas.microsoft.com/office/drawing/2014/main" id="{502997EB-E796-2C4B-CBEE-E70091E1720F}"/>
              </a:ext>
            </a:extLst>
          </p:cNvPr>
          <p:cNvCxnSpPr>
            <a:cxnSpLocks/>
            <a:stCxn id="60" idx="2"/>
            <a:endCxn id="8" idx="0"/>
          </p:cNvCxnSpPr>
          <p:nvPr/>
        </p:nvCxnSpPr>
        <p:spPr>
          <a:xfrm>
            <a:off x="6226519" y="3875685"/>
            <a:ext cx="1583981" cy="543915"/>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28FABFF-EE29-0D52-DC9A-CC2EC6F83EA5}"/>
              </a:ext>
            </a:extLst>
          </p:cNvPr>
          <p:cNvSpPr txBox="1"/>
          <p:nvPr/>
        </p:nvSpPr>
        <p:spPr>
          <a:xfrm>
            <a:off x="7018509" y="3868340"/>
            <a:ext cx="906291" cy="346249"/>
          </a:xfrm>
          <a:prstGeom prst="rect">
            <a:avLst/>
          </a:prstGeom>
          <a:noFill/>
        </p:spPr>
        <p:txBody>
          <a:bodyPr wrap="square" rtlCol="0">
            <a:spAutoFit/>
          </a:bodyPr>
          <a:lstStyle>
            <a:defPPr>
              <a:defRPr lang="en-US"/>
            </a:defPPr>
            <a:lvl1pPr>
              <a:defRPr sz="825"/>
            </a:lvl1pPr>
          </a:lstStyle>
          <a:p>
            <a:r>
              <a:rPr lang="en-US" dirty="0"/>
              <a:t>Specified by .. (</a:t>
            </a:r>
            <a:r>
              <a:rPr lang="en-US" dirty="0" err="1"/>
              <a:t>corr</a:t>
            </a:r>
            <a:r>
              <a:rPr lang="en-US" dirty="0"/>
              <a:t>)</a:t>
            </a:r>
          </a:p>
        </p:txBody>
      </p:sp>
      <p:sp>
        <p:nvSpPr>
          <p:cNvPr id="11" name="Rectangle 10">
            <a:extLst>
              <a:ext uri="{FF2B5EF4-FFF2-40B4-BE49-F238E27FC236}">
                <a16:creationId xmlns:a16="http://schemas.microsoft.com/office/drawing/2014/main" id="{EBE6AF22-C9B8-F707-D687-AB35C1341B5C}"/>
              </a:ext>
            </a:extLst>
          </p:cNvPr>
          <p:cNvSpPr/>
          <p:nvPr/>
        </p:nvSpPr>
        <p:spPr>
          <a:xfrm>
            <a:off x="271983" y="5567072"/>
            <a:ext cx="3919017" cy="784830"/>
          </a:xfrm>
          <a:prstGeom prst="rect">
            <a:avLst/>
          </a:prstGeom>
        </p:spPr>
        <p:txBody>
          <a:bodyPr wrap="square">
            <a:spAutoFit/>
          </a:bodyPr>
          <a:lstStyle/>
          <a:p>
            <a:r>
              <a:rPr lang="en-US" sz="900" u="sng" dirty="0">
                <a:solidFill>
                  <a:srgbClr val="0070C0"/>
                </a:solidFill>
              </a:rPr>
              <a:t>Function</a:t>
            </a:r>
            <a:r>
              <a:rPr lang="en-US" sz="900" dirty="0">
                <a:solidFill>
                  <a:srgbClr val="0070C0"/>
                </a:solidFill>
              </a:rPr>
              <a:t> : The set of actions or activities performed by some object to achieve a goal; the transformation of inputs to outputs that may include the creation, modification, monitoring, or destruction of elements.</a:t>
            </a:r>
          </a:p>
          <a:p>
            <a:r>
              <a:rPr lang="en-US" sz="900" u="sng" dirty="0">
                <a:solidFill>
                  <a:srgbClr val="0070C0"/>
                </a:solidFill>
              </a:rPr>
              <a:t>Behavior</a:t>
            </a:r>
            <a:r>
              <a:rPr lang="en-US" sz="900" dirty="0">
                <a:solidFill>
                  <a:srgbClr val="0070C0"/>
                </a:solidFill>
              </a:rPr>
              <a:t>: A set of actions performed by an object for some purpose. </a:t>
            </a:r>
          </a:p>
        </p:txBody>
      </p:sp>
    </p:spTree>
    <p:extLst>
      <p:ext uri="{BB962C8B-B14F-4D97-AF65-F5344CB8AC3E}">
        <p14:creationId xmlns:p14="http://schemas.microsoft.com/office/powerpoint/2010/main" val="792794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000" dirty="0">
                <a:solidFill>
                  <a:srgbClr val="0099A6"/>
                </a:solidFill>
              </a:rPr>
              <a:t>Extended RASDS Functional View Representation*</a:t>
            </a:r>
          </a:p>
        </p:txBody>
      </p:sp>
      <p:sp>
        <p:nvSpPr>
          <p:cNvPr id="4" name="Date Placeholder 3"/>
          <p:cNvSpPr>
            <a:spLocks noGrp="1"/>
          </p:cNvSpPr>
          <p:nvPr>
            <p:ph type="dt" sz="half" idx="2"/>
          </p:nvPr>
        </p:nvSpPr>
        <p:spPr/>
        <p:txBody>
          <a:bodyPr/>
          <a:lstStyle/>
          <a:p>
            <a:r>
              <a:rPr lang="en-US"/>
              <a:t>20 Mar 2023</a:t>
            </a:r>
            <a:endParaRPr lang="en-GB" dirty="0"/>
          </a:p>
        </p:txBody>
      </p:sp>
      <p:sp>
        <p:nvSpPr>
          <p:cNvPr id="5" name="Oval 4"/>
          <p:cNvSpPr>
            <a:spLocks noChangeArrowheads="1"/>
          </p:cNvSpPr>
          <p:nvPr/>
        </p:nvSpPr>
        <p:spPr bwMode="auto">
          <a:xfrm>
            <a:off x="3287756" y="1650415"/>
            <a:ext cx="1473815"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Function A</a:t>
            </a:r>
          </a:p>
        </p:txBody>
      </p:sp>
      <p:sp>
        <p:nvSpPr>
          <p:cNvPr id="6" name="Oval 5"/>
          <p:cNvSpPr>
            <a:spLocks noChangeArrowheads="1"/>
          </p:cNvSpPr>
          <p:nvPr/>
        </p:nvSpPr>
        <p:spPr bwMode="auto">
          <a:xfrm>
            <a:off x="6811450" y="1650415"/>
            <a:ext cx="1646750"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a:cxnSpLocks/>
            <a:stCxn id="5" idx="6"/>
            <a:endCxn id="6" idx="2"/>
          </p:cNvCxnSpPr>
          <p:nvPr/>
        </p:nvCxnSpPr>
        <p:spPr bwMode="auto">
          <a:xfrm>
            <a:off x="4761571" y="2046459"/>
            <a:ext cx="2049879" cy="0"/>
          </a:xfrm>
          <a:prstGeom prst="line">
            <a:avLst/>
          </a:prstGeom>
          <a:noFill/>
          <a:ln w="9525"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Oval 7"/>
          <p:cNvSpPr/>
          <p:nvPr/>
        </p:nvSpPr>
        <p:spPr>
          <a:xfrm>
            <a:off x="4689571" y="1974459"/>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9" y="953184"/>
            <a:ext cx="1406497" cy="545598"/>
          </a:xfrm>
          <a:prstGeom prst="callout1">
            <a:avLst>
              <a:gd name="adj1" fmla="val 56309"/>
              <a:gd name="adj2" fmla="val -2459"/>
              <a:gd name="adj3" fmla="val 195117"/>
              <a:gd name="adj4" fmla="val -3041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end-to-end interface between</a:t>
            </a:r>
            <a:r>
              <a:rPr kumimoji="0" lang="en-GB" sz="1000" b="0" i="0" u="none" strike="noStrike" cap="none" normalizeH="0" dirty="0">
                <a:ln>
                  <a:noFill/>
                </a:ln>
                <a:solidFill>
                  <a:schemeClr val="tx1"/>
                </a:solidFill>
                <a:effectLst/>
                <a:latin typeface="Arial" panose="020B0604020202020204" pitchFamily="34" charset="0"/>
                <a:cs typeface="Arial" panose="020B0604020202020204" pitchFamily="34" charset="0"/>
              </a:rPr>
              <a:t> functions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Line Callout 1 (No Border) 15"/>
          <p:cNvSpPr/>
          <p:nvPr/>
        </p:nvSpPr>
        <p:spPr bwMode="auto">
          <a:xfrm flipH="1">
            <a:off x="5083261" y="2968321"/>
            <a:ext cx="1406497" cy="351606"/>
          </a:xfrm>
          <a:prstGeom prst="callout1">
            <a:avLst>
              <a:gd name="adj1" fmla="val 50552"/>
              <a:gd name="adj2" fmla="val 100513"/>
              <a:gd name="adj3" fmla="val -233116"/>
              <a:gd name="adj4" fmla="val 1225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(provided </a:t>
            </a:r>
            <a:r>
              <a:rPr lang="en-GB" sz="1000" b="0" dirty="0">
                <a:latin typeface="Arial" panose="020B0604020202020204" pitchFamily="34" charset="0"/>
                <a:cs typeface="Arial" panose="020B0604020202020204" pitchFamily="34" charset="0"/>
              </a:rPr>
              <a:t>I/F,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181600" y="930642"/>
            <a:ext cx="2049880" cy="379747"/>
          </a:xfrm>
          <a:prstGeom prst="callout1">
            <a:avLst>
              <a:gd name="adj1" fmla="val 102364"/>
              <a:gd name="adj2" fmla="val 48526"/>
              <a:gd name="adj3" fmla="val 264434"/>
              <a:gd name="adj4" fmla="val 2415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a:t>
            </a:r>
          </a:p>
          <a:p>
            <a:pPr algn="ctr"/>
            <a:r>
              <a:rPr lang="en-GB" sz="1000" b="0" dirty="0">
                <a:latin typeface="Arial" panose="020B0604020202020204" pitchFamily="34" charset="0"/>
                <a:cs typeface="Arial" panose="020B0604020202020204" pitchFamily="34" charset="0"/>
              </a:rPr>
              <a:t>(required I/F, optional arrowhead)</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200" y="2507391"/>
            <a:ext cx="1406497" cy="351605"/>
          </a:xfrm>
          <a:prstGeom prst="callout1">
            <a:avLst>
              <a:gd name="adj1" fmla="val 52950"/>
              <a:gd name="adj2" fmla="val 100513"/>
              <a:gd name="adj3" fmla="val -98700"/>
              <a:gd name="adj4" fmla="val 12093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Rectangle 18"/>
          <p:cNvSpPr/>
          <p:nvPr/>
        </p:nvSpPr>
        <p:spPr bwMode="auto">
          <a:xfrm>
            <a:off x="3295550" y="418355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0" name="TextBox 19"/>
          <p:cNvSpPr txBox="1"/>
          <p:nvPr/>
        </p:nvSpPr>
        <p:spPr>
          <a:xfrm>
            <a:off x="3733800" y="3894575"/>
            <a:ext cx="4634602" cy="746358"/>
          </a:xfrm>
          <a:prstGeom prst="rect">
            <a:avLst/>
          </a:prstGeom>
          <a:noFill/>
        </p:spPr>
        <p:txBody>
          <a:bodyPr wrap="non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Data Type subject to standardisation by CCSDS / SC14</a:t>
            </a:r>
          </a:p>
          <a:p>
            <a:pPr>
              <a:lnSpc>
                <a:spcPts val="1700"/>
              </a:lnSpc>
            </a:pPr>
            <a:r>
              <a:rPr lang="en-GB" sz="1000" b="0" dirty="0">
                <a:solidFill>
                  <a:schemeClr val="tx1"/>
                </a:solidFill>
                <a:latin typeface="Arial" panose="020B0604020202020204" pitchFamily="34" charset="0"/>
                <a:cs typeface="Arial" panose="020B0604020202020204" pitchFamily="34" charset="0"/>
              </a:rPr>
              <a:t>Italics denotes an Abstract or Generic Data Type</a:t>
            </a:r>
          </a:p>
          <a:p>
            <a:pPr>
              <a:lnSpc>
                <a:spcPts val="1700"/>
              </a:lnSpc>
            </a:pPr>
            <a:r>
              <a:rPr lang="en-GB" sz="1000" b="0" dirty="0">
                <a:solidFill>
                  <a:schemeClr val="tx1"/>
                </a:solidFill>
                <a:latin typeface="Arial" panose="020B0604020202020204" pitchFamily="34" charset="0"/>
                <a:cs typeface="Arial" panose="020B0604020202020204" pitchFamily="34" charset="0"/>
              </a:rPr>
              <a:t>Faded Colour: Data contained within another Data item (to which it is attached)</a:t>
            </a:r>
          </a:p>
        </p:txBody>
      </p:sp>
      <p:sp>
        <p:nvSpPr>
          <p:cNvPr id="22" name="Rectangle 21"/>
          <p:cNvSpPr/>
          <p:nvPr/>
        </p:nvSpPr>
        <p:spPr bwMode="auto">
          <a:xfrm>
            <a:off x="3295550" y="4427461"/>
            <a:ext cx="350926" cy="159462"/>
          </a:xfrm>
          <a:prstGeom prst="rect">
            <a:avLst/>
          </a:prstGeom>
          <a:solidFill>
            <a:srgbClr val="FFDB7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 name="Rectangle 23"/>
          <p:cNvSpPr/>
          <p:nvPr/>
        </p:nvSpPr>
        <p:spPr bwMode="auto">
          <a:xfrm>
            <a:off x="3295550" y="395208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 name="Oval 22"/>
          <p:cNvSpPr/>
          <p:nvPr/>
        </p:nvSpPr>
        <p:spPr>
          <a:xfrm>
            <a:off x="3067034" y="5271801"/>
            <a:ext cx="144000" cy="144000"/>
          </a:xfrm>
          <a:prstGeom prst="ellipse">
            <a:avLst/>
          </a:prstGeom>
          <a:solidFill>
            <a:srgbClr val="CC99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bwMode="auto">
          <a:xfrm>
            <a:off x="3295550" y="5264070"/>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6" name="Oval 25"/>
          <p:cNvSpPr/>
          <p:nvPr/>
        </p:nvSpPr>
        <p:spPr>
          <a:xfrm>
            <a:off x="3067034" y="5492267"/>
            <a:ext cx="144000" cy="144000"/>
          </a:xfrm>
          <a:prstGeom prst="ellipse">
            <a:avLst/>
          </a:prstGeom>
          <a:solidFill>
            <a:srgbClr val="CC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bwMode="auto">
          <a:xfrm>
            <a:off x="3295550" y="5484536"/>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8" name="Oval 27"/>
          <p:cNvSpPr/>
          <p:nvPr/>
        </p:nvSpPr>
        <p:spPr>
          <a:xfrm>
            <a:off x="3067034" y="5712733"/>
            <a:ext cx="144000" cy="144000"/>
          </a:xfrm>
          <a:prstGeom prst="ellipse">
            <a:avLst/>
          </a:prstGeom>
          <a:solidFill>
            <a:srgbClr val="CC99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bwMode="auto">
          <a:xfrm>
            <a:off x="3295550" y="5705002"/>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0" name="Oval 29"/>
          <p:cNvSpPr/>
          <p:nvPr/>
        </p:nvSpPr>
        <p:spPr>
          <a:xfrm>
            <a:off x="3067034" y="5933197"/>
            <a:ext cx="144000" cy="144000"/>
          </a:xfrm>
          <a:prstGeom prst="ellipse">
            <a:avLst/>
          </a:prstGeom>
          <a:solidFill>
            <a:srgbClr val="CC9900"/>
          </a:solidFill>
          <a:ln w="19050">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bwMode="auto">
          <a:xfrm>
            <a:off x="3295550" y="5925466"/>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TextBox 31"/>
          <p:cNvSpPr txBox="1"/>
          <p:nvPr/>
        </p:nvSpPr>
        <p:spPr>
          <a:xfrm>
            <a:off x="3733800" y="4954238"/>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Identified</a:t>
            </a:r>
          </a:p>
        </p:txBody>
      </p:sp>
      <p:sp>
        <p:nvSpPr>
          <p:cNvPr id="33" name="Oval 32"/>
          <p:cNvSpPr/>
          <p:nvPr/>
        </p:nvSpPr>
        <p:spPr>
          <a:xfrm>
            <a:off x="3067034" y="5051335"/>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bwMode="auto">
          <a:xfrm>
            <a:off x="3295550" y="5043604"/>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 name="TextBox 10"/>
          <p:cNvSpPr txBox="1"/>
          <p:nvPr/>
        </p:nvSpPr>
        <p:spPr>
          <a:xfrm>
            <a:off x="3733800" y="3632965"/>
            <a:ext cx="3607078"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Data Types and Containment:</a:t>
            </a:r>
          </a:p>
        </p:txBody>
      </p:sp>
      <p:sp>
        <p:nvSpPr>
          <p:cNvPr id="35" name="TextBox 34"/>
          <p:cNvSpPr txBox="1"/>
          <p:nvPr/>
        </p:nvSpPr>
        <p:spPr>
          <a:xfrm>
            <a:off x="3709759" y="4692628"/>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sp>
        <p:nvSpPr>
          <p:cNvPr id="3" name="Rectangle 2">
            <a:extLst>
              <a:ext uri="{FF2B5EF4-FFF2-40B4-BE49-F238E27FC236}">
                <a16:creationId xmlns:a16="http://schemas.microsoft.com/office/drawing/2014/main" id="{5241C01F-BE86-2047-B512-F04E1CC77D5D}"/>
              </a:ext>
            </a:extLst>
          </p:cNvPr>
          <p:cNvSpPr/>
          <p:nvPr/>
        </p:nvSpPr>
        <p:spPr>
          <a:xfrm>
            <a:off x="89166" y="6307887"/>
            <a:ext cx="1459054" cy="253916"/>
          </a:xfrm>
          <a:prstGeom prst="rect">
            <a:avLst/>
          </a:prstGeom>
        </p:spPr>
        <p:txBody>
          <a:bodyPr wrap="none">
            <a:spAutoFit/>
          </a:bodyPr>
          <a:lstStyle/>
          <a:p>
            <a:r>
              <a:rPr lang="en-GB" sz="1050" b="0" dirty="0">
                <a:solidFill>
                  <a:srgbClr val="0099A6"/>
                </a:solidFill>
              </a:rPr>
              <a:t>* Revisions from ASL</a:t>
            </a:r>
            <a:endParaRPr lang="en-US" sz="1050" b="0" dirty="0">
              <a:solidFill>
                <a:srgbClr val="0099A6"/>
              </a:solidFill>
            </a:endParaRPr>
          </a:p>
        </p:txBody>
      </p:sp>
      <p:sp>
        <p:nvSpPr>
          <p:cNvPr id="9" name="Rectangle 8">
            <a:extLst>
              <a:ext uri="{FF2B5EF4-FFF2-40B4-BE49-F238E27FC236}">
                <a16:creationId xmlns:a16="http://schemas.microsoft.com/office/drawing/2014/main" id="{437F3180-421B-684B-B1A5-F6302584DF13}"/>
              </a:ext>
            </a:extLst>
          </p:cNvPr>
          <p:cNvSpPr/>
          <p:nvPr/>
        </p:nvSpPr>
        <p:spPr>
          <a:xfrm>
            <a:off x="355701" y="1322612"/>
            <a:ext cx="2326534" cy="4493538"/>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Functional Objects are abstract representations of behavior.  They may be instantiated or realized in different logical or physical constructs.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Functions may themselves be decomposed into lower level functions, shown by containment.</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Different deployments or realizations of the same Functional Object may be expressed in other views and referenced by correspondence.</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Functional Objects may explicitly define a service providing interface, but this is not required.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They may explicitly identify the information objects that are exchanged (tied by correspondence to the Information View where they are defined).</a:t>
            </a:r>
          </a:p>
        </p:txBody>
      </p:sp>
      <p:sp>
        <p:nvSpPr>
          <p:cNvPr id="36" name="Oval 35">
            <a:extLst>
              <a:ext uri="{FF2B5EF4-FFF2-40B4-BE49-F238E27FC236}">
                <a16:creationId xmlns:a16="http://schemas.microsoft.com/office/drawing/2014/main" id="{4F52C31D-126E-D64A-94A7-D1D92FEC07B9}"/>
              </a:ext>
            </a:extLst>
          </p:cNvPr>
          <p:cNvSpPr>
            <a:spLocks noChangeArrowheads="1"/>
          </p:cNvSpPr>
          <p:nvPr/>
        </p:nvSpPr>
        <p:spPr bwMode="auto">
          <a:xfrm>
            <a:off x="7340878" y="2041046"/>
            <a:ext cx="914400" cy="281542"/>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rPr>
              <a:t>Sub-Function B1</a:t>
            </a:r>
          </a:p>
        </p:txBody>
      </p:sp>
      <p:sp>
        <p:nvSpPr>
          <p:cNvPr id="12" name="Rectangle 11">
            <a:extLst>
              <a:ext uri="{FF2B5EF4-FFF2-40B4-BE49-F238E27FC236}">
                <a16:creationId xmlns:a16="http://schemas.microsoft.com/office/drawing/2014/main" id="{F9C99F2D-28DF-7442-AFFA-C1EF9CAD4B04}"/>
              </a:ext>
            </a:extLst>
          </p:cNvPr>
          <p:cNvSpPr/>
          <p:nvPr/>
        </p:nvSpPr>
        <p:spPr>
          <a:xfrm>
            <a:off x="7175404" y="1740069"/>
            <a:ext cx="918841"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Function B</a:t>
            </a:r>
          </a:p>
        </p:txBody>
      </p:sp>
    </p:spTree>
    <p:extLst>
      <p:ext uri="{BB962C8B-B14F-4D97-AF65-F5344CB8AC3E}">
        <p14:creationId xmlns:p14="http://schemas.microsoft.com/office/powerpoint/2010/main" val="1578505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2">
            <a:extLst>
              <a:ext uri="{FF2B5EF4-FFF2-40B4-BE49-F238E27FC236}">
                <a16:creationId xmlns:a16="http://schemas.microsoft.com/office/drawing/2014/main" id="{883F4C9F-8354-2947-B0A6-FBE138C96B66}"/>
              </a:ext>
            </a:extLst>
          </p:cNvPr>
          <p:cNvSpPr>
            <a:spLocks noChangeArrowheads="1"/>
          </p:cNvSpPr>
          <p:nvPr/>
        </p:nvSpPr>
        <p:spPr bwMode="auto">
          <a:xfrm>
            <a:off x="2133600" y="2209800"/>
            <a:ext cx="1206500" cy="609600"/>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Generation</a:t>
            </a:r>
          </a:p>
        </p:txBody>
      </p:sp>
      <p:sp>
        <p:nvSpPr>
          <p:cNvPr id="6147" name="Line 3">
            <a:extLst>
              <a:ext uri="{FF2B5EF4-FFF2-40B4-BE49-F238E27FC236}">
                <a16:creationId xmlns:a16="http://schemas.microsoft.com/office/drawing/2014/main" id="{AA52A5D8-5DE3-1B43-844C-A6281DEA02EE}"/>
              </a:ext>
            </a:extLst>
          </p:cNvPr>
          <p:cNvSpPr>
            <a:spLocks noChangeShapeType="1"/>
          </p:cNvSpPr>
          <p:nvPr/>
        </p:nvSpPr>
        <p:spPr bwMode="auto">
          <a:xfrm>
            <a:off x="3352800" y="2514600"/>
            <a:ext cx="709613"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Oval 5">
            <a:extLst>
              <a:ext uri="{FF2B5EF4-FFF2-40B4-BE49-F238E27FC236}">
                <a16:creationId xmlns:a16="http://schemas.microsoft.com/office/drawing/2014/main" id="{3CCB5BE2-C950-734C-A583-CF1440D53B8F}"/>
              </a:ext>
            </a:extLst>
          </p:cNvPr>
          <p:cNvSpPr>
            <a:spLocks noChangeArrowheads="1"/>
          </p:cNvSpPr>
          <p:nvPr/>
        </p:nvSpPr>
        <p:spPr bwMode="auto">
          <a:xfrm>
            <a:off x="6032500" y="2209800"/>
            <a:ext cx="1206500" cy="609600"/>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Execution</a:t>
            </a:r>
          </a:p>
        </p:txBody>
      </p:sp>
      <p:sp>
        <p:nvSpPr>
          <p:cNvPr id="6151" name="Rectangle 7">
            <a:extLst>
              <a:ext uri="{FF2B5EF4-FFF2-40B4-BE49-F238E27FC236}">
                <a16:creationId xmlns:a16="http://schemas.microsoft.com/office/drawing/2014/main" id="{9EDC3A35-F5E5-C44B-9D23-96C492A0BDE6}"/>
              </a:ext>
            </a:extLst>
          </p:cNvPr>
          <p:cNvSpPr>
            <a:spLocks noChangeArrowheads="1"/>
          </p:cNvSpPr>
          <p:nvPr/>
        </p:nvSpPr>
        <p:spPr bwMode="auto">
          <a:xfrm>
            <a:off x="2467802" y="32536"/>
            <a:ext cx="4208395" cy="369332"/>
          </a:xfrm>
          <a:prstGeom prst="rect">
            <a:avLst/>
          </a:prstGeom>
        </p:spPr>
        <p:txBody>
          <a:bodyPr vert="horz"/>
          <a:lstStyle/>
          <a:p>
            <a:pPr algn="ctr" eaLnBrk="0" hangingPunct="0">
              <a:lnSpc>
                <a:spcPct val="90000"/>
              </a:lnSpc>
            </a:pPr>
            <a:r>
              <a:rPr lang="en-US" sz="2000" dirty="0">
                <a:solidFill>
                  <a:srgbClr val="0099A6"/>
                </a:solidFill>
                <a:latin typeface="+mj-lt"/>
                <a:ea typeface="ＭＳ Ｐゴシック" pitchFamily="26" charset="-128"/>
                <a:cs typeface="ＭＳ Ｐゴシック" pitchFamily="26" charset="-128"/>
              </a:rPr>
              <a:t>Alternative Functional VP representation examples</a:t>
            </a:r>
            <a:endParaRPr lang="en-US" altLang="en-US" sz="2000" dirty="0">
              <a:solidFill>
                <a:srgbClr val="0099A6"/>
              </a:solidFill>
              <a:latin typeface="+mj-lt"/>
              <a:ea typeface="ＭＳ Ｐゴシック" pitchFamily="26" charset="-128"/>
              <a:cs typeface="ＭＳ Ｐゴシック" pitchFamily="26" charset="-128"/>
            </a:endParaRPr>
          </a:p>
        </p:txBody>
      </p:sp>
      <p:sp>
        <p:nvSpPr>
          <p:cNvPr id="6156" name="Line 12">
            <a:extLst>
              <a:ext uri="{FF2B5EF4-FFF2-40B4-BE49-F238E27FC236}">
                <a16:creationId xmlns:a16="http://schemas.microsoft.com/office/drawing/2014/main" id="{FAA47312-91FB-DA49-A42B-623A1C627AAE}"/>
              </a:ext>
            </a:extLst>
          </p:cNvPr>
          <p:cNvSpPr>
            <a:spLocks noChangeShapeType="1"/>
          </p:cNvSpPr>
          <p:nvPr/>
        </p:nvSpPr>
        <p:spPr bwMode="auto">
          <a:xfrm>
            <a:off x="5310188" y="2514600"/>
            <a:ext cx="709612"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Oval 6">
            <a:extLst>
              <a:ext uri="{FF2B5EF4-FFF2-40B4-BE49-F238E27FC236}">
                <a16:creationId xmlns:a16="http://schemas.microsoft.com/office/drawing/2014/main" id="{43218757-D76F-AE48-A90A-1A687BF17E6F}"/>
              </a:ext>
            </a:extLst>
          </p:cNvPr>
          <p:cNvSpPr>
            <a:spLocks noChangeArrowheads="1"/>
          </p:cNvSpPr>
          <p:nvPr/>
        </p:nvSpPr>
        <p:spPr bwMode="auto">
          <a:xfrm>
            <a:off x="4038600" y="2209800"/>
            <a:ext cx="1347788"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Management</a:t>
            </a:r>
          </a:p>
        </p:txBody>
      </p:sp>
      <p:sp>
        <p:nvSpPr>
          <p:cNvPr id="6157" name="Line 13">
            <a:extLst>
              <a:ext uri="{FF2B5EF4-FFF2-40B4-BE49-F238E27FC236}">
                <a16:creationId xmlns:a16="http://schemas.microsoft.com/office/drawing/2014/main" id="{9C050E87-4433-1348-B25D-D0CFD9B29693}"/>
              </a:ext>
            </a:extLst>
          </p:cNvPr>
          <p:cNvSpPr>
            <a:spLocks noChangeShapeType="1"/>
          </p:cNvSpPr>
          <p:nvPr/>
        </p:nvSpPr>
        <p:spPr bwMode="auto">
          <a:xfrm>
            <a:off x="1295400" y="18288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Line 14">
            <a:extLst>
              <a:ext uri="{FF2B5EF4-FFF2-40B4-BE49-F238E27FC236}">
                <a16:creationId xmlns:a16="http://schemas.microsoft.com/office/drawing/2014/main" id="{F5E5B31B-198A-6E48-AF3C-772804963C7E}"/>
              </a:ext>
            </a:extLst>
          </p:cNvPr>
          <p:cNvSpPr>
            <a:spLocks noChangeShapeType="1"/>
          </p:cNvSpPr>
          <p:nvPr/>
        </p:nvSpPr>
        <p:spPr bwMode="auto">
          <a:xfrm>
            <a:off x="7239000" y="25146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2">
            <a:extLst>
              <a:ext uri="{FF2B5EF4-FFF2-40B4-BE49-F238E27FC236}">
                <a16:creationId xmlns:a16="http://schemas.microsoft.com/office/drawing/2014/main" id="{0C0DDB73-2EB8-CE4C-A567-A75C65B8D92F}"/>
              </a:ext>
            </a:extLst>
          </p:cNvPr>
          <p:cNvSpPr>
            <a:spLocks noChangeArrowheads="1"/>
          </p:cNvSpPr>
          <p:nvPr/>
        </p:nvSpPr>
        <p:spPr bwMode="auto">
          <a:xfrm>
            <a:off x="1878310" y="4336249"/>
            <a:ext cx="1206500" cy="609600"/>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Generation</a:t>
            </a:r>
          </a:p>
        </p:txBody>
      </p:sp>
      <p:sp>
        <p:nvSpPr>
          <p:cNvPr id="14" name="Line 3">
            <a:extLst>
              <a:ext uri="{FF2B5EF4-FFF2-40B4-BE49-F238E27FC236}">
                <a16:creationId xmlns:a16="http://schemas.microsoft.com/office/drawing/2014/main" id="{BBAAA3C1-FD58-3947-81D3-9F87CA8EADE5}"/>
              </a:ext>
            </a:extLst>
          </p:cNvPr>
          <p:cNvSpPr>
            <a:spLocks noChangeShapeType="1"/>
          </p:cNvSpPr>
          <p:nvPr/>
        </p:nvSpPr>
        <p:spPr bwMode="auto">
          <a:xfrm flipV="1">
            <a:off x="3067348" y="4641048"/>
            <a:ext cx="940445" cy="7137"/>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5">
            <a:extLst>
              <a:ext uri="{FF2B5EF4-FFF2-40B4-BE49-F238E27FC236}">
                <a16:creationId xmlns:a16="http://schemas.microsoft.com/office/drawing/2014/main" id="{EBA2A477-7276-EC4F-8B16-B8CB313F1927}"/>
              </a:ext>
            </a:extLst>
          </p:cNvPr>
          <p:cNvSpPr>
            <a:spLocks noChangeArrowheads="1"/>
          </p:cNvSpPr>
          <p:nvPr/>
        </p:nvSpPr>
        <p:spPr bwMode="auto">
          <a:xfrm>
            <a:off x="6248400" y="4343400"/>
            <a:ext cx="1206500" cy="609600"/>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Execution</a:t>
            </a:r>
          </a:p>
        </p:txBody>
      </p:sp>
      <p:sp>
        <p:nvSpPr>
          <p:cNvPr id="16" name="Line 12">
            <a:extLst>
              <a:ext uri="{FF2B5EF4-FFF2-40B4-BE49-F238E27FC236}">
                <a16:creationId xmlns:a16="http://schemas.microsoft.com/office/drawing/2014/main" id="{B29E7168-8482-D041-9C4A-BE8C4BF4E11C}"/>
              </a:ext>
            </a:extLst>
          </p:cNvPr>
          <p:cNvSpPr>
            <a:spLocks noChangeShapeType="1"/>
          </p:cNvSpPr>
          <p:nvPr/>
        </p:nvSpPr>
        <p:spPr bwMode="auto">
          <a:xfrm>
            <a:off x="5255568" y="4641049"/>
            <a:ext cx="992832" cy="7152"/>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6">
            <a:extLst>
              <a:ext uri="{FF2B5EF4-FFF2-40B4-BE49-F238E27FC236}">
                <a16:creationId xmlns:a16="http://schemas.microsoft.com/office/drawing/2014/main" id="{50FC6258-2162-6A41-91C1-B61F24B75D2A}"/>
              </a:ext>
            </a:extLst>
          </p:cNvPr>
          <p:cNvSpPr>
            <a:spLocks noChangeArrowheads="1"/>
          </p:cNvSpPr>
          <p:nvPr/>
        </p:nvSpPr>
        <p:spPr bwMode="auto">
          <a:xfrm>
            <a:off x="3983980" y="4336249"/>
            <a:ext cx="1347788"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Management</a:t>
            </a:r>
          </a:p>
        </p:txBody>
      </p:sp>
      <p:sp>
        <p:nvSpPr>
          <p:cNvPr id="18" name="Line 13">
            <a:extLst>
              <a:ext uri="{FF2B5EF4-FFF2-40B4-BE49-F238E27FC236}">
                <a16:creationId xmlns:a16="http://schemas.microsoft.com/office/drawing/2014/main" id="{3BA7E330-4864-8A4D-8225-27D1FCCCCC4B}"/>
              </a:ext>
            </a:extLst>
          </p:cNvPr>
          <p:cNvSpPr>
            <a:spLocks noChangeShapeType="1"/>
          </p:cNvSpPr>
          <p:nvPr/>
        </p:nvSpPr>
        <p:spPr bwMode="auto">
          <a:xfrm>
            <a:off x="1040110" y="3955249"/>
            <a:ext cx="838200" cy="533400"/>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4">
            <a:extLst>
              <a:ext uri="{FF2B5EF4-FFF2-40B4-BE49-F238E27FC236}">
                <a16:creationId xmlns:a16="http://schemas.microsoft.com/office/drawing/2014/main" id="{7B978625-9799-BC4C-A157-3CB23E3D9487}"/>
              </a:ext>
            </a:extLst>
          </p:cNvPr>
          <p:cNvSpPr>
            <a:spLocks noChangeShapeType="1"/>
          </p:cNvSpPr>
          <p:nvPr/>
        </p:nvSpPr>
        <p:spPr bwMode="auto">
          <a:xfrm>
            <a:off x="7454900" y="46482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5">
            <a:extLst>
              <a:ext uri="{FF2B5EF4-FFF2-40B4-BE49-F238E27FC236}">
                <a16:creationId xmlns:a16="http://schemas.microsoft.com/office/drawing/2014/main" id="{17D4BC44-E77F-9848-A6EA-2D19F77006C5}"/>
              </a:ext>
            </a:extLst>
          </p:cNvPr>
          <p:cNvSpPr>
            <a:spLocks noChangeArrowheads="1"/>
          </p:cNvSpPr>
          <p:nvPr/>
        </p:nvSpPr>
        <p:spPr bwMode="auto">
          <a:xfrm flipV="1">
            <a:off x="1268710" y="4140987"/>
            <a:ext cx="457200" cy="152400"/>
          </a:xfrm>
          <a:prstGeom prst="rect">
            <a:avLst/>
          </a:prstGeom>
          <a:solidFill>
            <a:schemeClr val="accent1"/>
          </a:solidFill>
          <a:ln w="9525">
            <a:solidFill>
              <a:schemeClr val="tx1"/>
            </a:solidFill>
            <a:round/>
            <a:headEnd/>
            <a:tailEnd/>
          </a:ln>
        </p:spPr>
        <p:txBody>
          <a:bodyPr rot="10800000" wrap="none" anchor="ctr"/>
          <a:lstStyle/>
          <a:p>
            <a:pPr algn="ctr"/>
            <a:r>
              <a:rPr lang="en-US" altLang="en-US" sz="1050" b="1" dirty="0"/>
              <a:t>SCEP</a:t>
            </a:r>
          </a:p>
        </p:txBody>
      </p:sp>
      <p:sp>
        <p:nvSpPr>
          <p:cNvPr id="22" name="AutoShape 20">
            <a:extLst>
              <a:ext uri="{FF2B5EF4-FFF2-40B4-BE49-F238E27FC236}">
                <a16:creationId xmlns:a16="http://schemas.microsoft.com/office/drawing/2014/main" id="{7F2832ED-A2A7-B848-99FF-DA5408028FB9}"/>
              </a:ext>
            </a:extLst>
          </p:cNvPr>
          <p:cNvSpPr>
            <a:spLocks noChangeArrowheads="1"/>
          </p:cNvSpPr>
          <p:nvPr/>
        </p:nvSpPr>
        <p:spPr bwMode="auto">
          <a:xfrm flipV="1">
            <a:off x="3286422" y="4530633"/>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SCD</a:t>
            </a:r>
          </a:p>
        </p:txBody>
      </p:sp>
      <p:sp>
        <p:nvSpPr>
          <p:cNvPr id="2" name="Rectangle 1">
            <a:extLst>
              <a:ext uri="{FF2B5EF4-FFF2-40B4-BE49-F238E27FC236}">
                <a16:creationId xmlns:a16="http://schemas.microsoft.com/office/drawing/2014/main" id="{5F21F9F9-7AB2-9945-AA6E-3B24272F07D6}"/>
              </a:ext>
            </a:extLst>
          </p:cNvPr>
          <p:cNvSpPr/>
          <p:nvPr/>
        </p:nvSpPr>
        <p:spPr>
          <a:xfrm>
            <a:off x="562726" y="5470025"/>
            <a:ext cx="1617751" cy="1015663"/>
          </a:xfrm>
          <a:prstGeom prst="rect">
            <a:avLst/>
          </a:prstGeom>
        </p:spPr>
        <p:txBody>
          <a:bodyPr wrap="none">
            <a:spAutoFit/>
          </a:bodyPr>
          <a:lstStyle/>
          <a:p>
            <a:r>
              <a:rPr lang="en-US" altLang="en-US" sz="1000" dirty="0"/>
              <a:t>Key:</a:t>
            </a:r>
          </a:p>
          <a:p>
            <a:r>
              <a:rPr lang="en-US" altLang="en-US" sz="1000" dirty="0"/>
              <a:t>SCEP - S/C Event Plans</a:t>
            </a:r>
          </a:p>
          <a:p>
            <a:r>
              <a:rPr lang="en-US" altLang="en-US" sz="1000" dirty="0"/>
              <a:t>SCD - S/C Directives</a:t>
            </a:r>
          </a:p>
          <a:p>
            <a:r>
              <a:rPr lang="en-US" altLang="en-US" sz="1000" dirty="0"/>
              <a:t>SCC - S/C Commands</a:t>
            </a:r>
          </a:p>
          <a:p>
            <a:endParaRPr lang="en-US" altLang="en-US" sz="1000" dirty="0"/>
          </a:p>
          <a:p>
            <a:endParaRPr lang="en-US" altLang="en-US" sz="1000" dirty="0"/>
          </a:p>
        </p:txBody>
      </p:sp>
      <p:sp>
        <p:nvSpPr>
          <p:cNvPr id="24" name="Oval 23">
            <a:extLst>
              <a:ext uri="{FF2B5EF4-FFF2-40B4-BE49-F238E27FC236}">
                <a16:creationId xmlns:a16="http://schemas.microsoft.com/office/drawing/2014/main" id="{5605576D-4118-4D4D-89E8-25703D7D1535}"/>
              </a:ext>
            </a:extLst>
          </p:cNvPr>
          <p:cNvSpPr/>
          <p:nvPr/>
        </p:nvSpPr>
        <p:spPr>
          <a:xfrm>
            <a:off x="3918322" y="4560478"/>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A061D4D-6E72-7744-AA7D-35EE7F87261C}"/>
              </a:ext>
            </a:extLst>
          </p:cNvPr>
          <p:cNvSpPr/>
          <p:nvPr/>
        </p:nvSpPr>
        <p:spPr>
          <a:xfrm>
            <a:off x="6182823" y="4574657"/>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AutoShape 20">
            <a:extLst>
              <a:ext uri="{FF2B5EF4-FFF2-40B4-BE49-F238E27FC236}">
                <a16:creationId xmlns:a16="http://schemas.microsoft.com/office/drawing/2014/main" id="{82CD983D-3337-874C-A8F0-84B6A433ED41}"/>
              </a:ext>
            </a:extLst>
          </p:cNvPr>
          <p:cNvSpPr>
            <a:spLocks noChangeArrowheads="1"/>
          </p:cNvSpPr>
          <p:nvPr/>
        </p:nvSpPr>
        <p:spPr bwMode="auto">
          <a:xfrm flipV="1">
            <a:off x="5596880" y="4556269"/>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SCD</a:t>
            </a:r>
          </a:p>
        </p:txBody>
      </p:sp>
      <p:sp>
        <p:nvSpPr>
          <p:cNvPr id="27" name="AutoShape 20">
            <a:extLst>
              <a:ext uri="{FF2B5EF4-FFF2-40B4-BE49-F238E27FC236}">
                <a16:creationId xmlns:a16="http://schemas.microsoft.com/office/drawing/2014/main" id="{8ADEFD27-964D-0141-97BF-8AF9A010B775}"/>
              </a:ext>
            </a:extLst>
          </p:cNvPr>
          <p:cNvSpPr>
            <a:spLocks noChangeArrowheads="1"/>
          </p:cNvSpPr>
          <p:nvPr/>
        </p:nvSpPr>
        <p:spPr bwMode="auto">
          <a:xfrm flipV="1">
            <a:off x="7611747" y="4761986"/>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SCC</a:t>
            </a:r>
          </a:p>
        </p:txBody>
      </p:sp>
      <p:sp>
        <p:nvSpPr>
          <p:cNvPr id="28" name="Oval 27">
            <a:extLst>
              <a:ext uri="{FF2B5EF4-FFF2-40B4-BE49-F238E27FC236}">
                <a16:creationId xmlns:a16="http://schemas.microsoft.com/office/drawing/2014/main" id="{3B454343-0D7A-3D41-9E73-F28F410EDF2F}"/>
              </a:ext>
            </a:extLst>
          </p:cNvPr>
          <p:cNvSpPr/>
          <p:nvPr/>
        </p:nvSpPr>
        <p:spPr>
          <a:xfrm>
            <a:off x="1854580" y="4445136"/>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F0E9BA29-6DE6-D349-9FE3-1F2AC8D8AEDC}"/>
              </a:ext>
            </a:extLst>
          </p:cNvPr>
          <p:cNvSpPr>
            <a:spLocks noGrp="1"/>
          </p:cNvSpPr>
          <p:nvPr>
            <p:ph type="dt" sz="half" idx="2"/>
          </p:nvPr>
        </p:nvSpPr>
        <p:spPr/>
        <p:txBody>
          <a:bodyPr/>
          <a:lstStyle/>
          <a:p>
            <a:r>
              <a:rPr lang="en-US"/>
              <a:t>20 Mar 2023</a:t>
            </a:r>
            <a:endParaRPr lang="en-US" dirty="0"/>
          </a:p>
        </p:txBody>
      </p:sp>
      <p:sp>
        <p:nvSpPr>
          <p:cNvPr id="4" name="Rectangle 3">
            <a:extLst>
              <a:ext uri="{FF2B5EF4-FFF2-40B4-BE49-F238E27FC236}">
                <a16:creationId xmlns:a16="http://schemas.microsoft.com/office/drawing/2014/main" id="{8BDEFF6A-CDBF-AF4A-A1B4-2F31831FE779}"/>
              </a:ext>
            </a:extLst>
          </p:cNvPr>
          <p:cNvSpPr/>
          <p:nvPr/>
        </p:nvSpPr>
        <p:spPr>
          <a:xfrm>
            <a:off x="1907314" y="921579"/>
            <a:ext cx="5501119" cy="461665"/>
          </a:xfrm>
          <a:prstGeom prst="rect">
            <a:avLst/>
          </a:prstGeom>
        </p:spPr>
        <p:txBody>
          <a:bodyPr wrap="square">
            <a:spAutoFit/>
          </a:bodyPr>
          <a:lstStyle/>
          <a:p>
            <a:pPr algn="ctr" eaLnBrk="1" hangingPunct="1"/>
            <a:r>
              <a:rPr kumimoji="1" lang="en-US" altLang="ja-JP" sz="1200" b="0" dirty="0">
                <a:latin typeface="Arial" panose="020B0604020202020204" pitchFamily="34" charset="0"/>
                <a:ea typeface="Osaka" charset="-128"/>
              </a:rPr>
              <a:t>Two different simple Functional Object views, one just showing data flow directions, the other explicitly showing provided interfaces and data objects.</a:t>
            </a:r>
          </a:p>
        </p:txBody>
      </p:sp>
      <p:sp>
        <p:nvSpPr>
          <p:cNvPr id="5" name="Rectangle 4">
            <a:extLst>
              <a:ext uri="{FF2B5EF4-FFF2-40B4-BE49-F238E27FC236}">
                <a16:creationId xmlns:a16="http://schemas.microsoft.com/office/drawing/2014/main" id="{EF1C4990-68D9-D14C-949F-B4A5AEE22438}"/>
              </a:ext>
            </a:extLst>
          </p:cNvPr>
          <p:cNvSpPr/>
          <p:nvPr/>
        </p:nvSpPr>
        <p:spPr>
          <a:xfrm>
            <a:off x="3896286" y="3134399"/>
            <a:ext cx="1523174" cy="276999"/>
          </a:xfrm>
          <a:prstGeom prst="rect">
            <a:avLst/>
          </a:prstGeom>
        </p:spPr>
        <p:txBody>
          <a:bodyPr wrap="none">
            <a:spAutoFit/>
          </a:bodyPr>
          <a:lstStyle/>
          <a:p>
            <a:r>
              <a:rPr kumimoji="1" lang="en-US" altLang="ja-JP" sz="1200" b="0" dirty="0">
                <a:latin typeface="Arial" panose="020B0604020202020204" pitchFamily="34" charset="0"/>
                <a:ea typeface="Osaka" charset="-128"/>
              </a:rPr>
              <a:t>Data flow directions</a:t>
            </a:r>
            <a:endParaRPr lang="en-US" sz="1200" dirty="0"/>
          </a:p>
        </p:txBody>
      </p:sp>
      <p:sp>
        <p:nvSpPr>
          <p:cNvPr id="29" name="Rectangle 28">
            <a:extLst>
              <a:ext uri="{FF2B5EF4-FFF2-40B4-BE49-F238E27FC236}">
                <a16:creationId xmlns:a16="http://schemas.microsoft.com/office/drawing/2014/main" id="{4B28417A-33E5-DA4B-9E6C-7ABDEEDA0DE1}"/>
              </a:ext>
            </a:extLst>
          </p:cNvPr>
          <p:cNvSpPr/>
          <p:nvPr/>
        </p:nvSpPr>
        <p:spPr>
          <a:xfrm>
            <a:off x="3333632" y="5267999"/>
            <a:ext cx="2648482" cy="276999"/>
          </a:xfrm>
          <a:prstGeom prst="rect">
            <a:avLst/>
          </a:prstGeom>
        </p:spPr>
        <p:txBody>
          <a:bodyPr wrap="none">
            <a:spAutoFit/>
          </a:bodyPr>
          <a:lstStyle/>
          <a:p>
            <a:r>
              <a:rPr kumimoji="1" lang="en-US" altLang="ja-JP" sz="1200" b="0" dirty="0">
                <a:latin typeface="Arial" panose="020B0604020202020204" pitchFamily="34" charset="0"/>
                <a:ea typeface="Osaka" charset="-128"/>
              </a:rPr>
              <a:t>Provided interfaces and data objects</a:t>
            </a:r>
            <a:endParaRPr lang="en-US"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23A8-2B63-CD45-A716-915D25AF4938}"/>
              </a:ext>
            </a:extLst>
          </p:cNvPr>
          <p:cNvSpPr>
            <a:spLocks noGrp="1"/>
          </p:cNvSpPr>
          <p:nvPr>
            <p:ph type="title"/>
          </p:nvPr>
        </p:nvSpPr>
        <p:spPr/>
        <p:txBody>
          <a:bodyPr/>
          <a:lstStyle/>
          <a:p>
            <a:r>
              <a:rPr lang="en-US" dirty="0"/>
              <a:t>Simplified functional VP example</a:t>
            </a:r>
          </a:p>
        </p:txBody>
      </p:sp>
      <p:sp>
        <p:nvSpPr>
          <p:cNvPr id="3" name="Date Placeholder 2">
            <a:extLst>
              <a:ext uri="{FF2B5EF4-FFF2-40B4-BE49-F238E27FC236}">
                <a16:creationId xmlns:a16="http://schemas.microsoft.com/office/drawing/2014/main" id="{7DBF8468-D416-5541-9B71-18F05FC6C925}"/>
              </a:ext>
            </a:extLst>
          </p:cNvPr>
          <p:cNvSpPr>
            <a:spLocks noGrp="1"/>
          </p:cNvSpPr>
          <p:nvPr>
            <p:ph type="dt" sz="half" idx="10"/>
          </p:nvPr>
        </p:nvSpPr>
        <p:spPr/>
        <p:txBody>
          <a:bodyPr/>
          <a:lstStyle/>
          <a:p>
            <a:r>
              <a:rPr lang="en-US"/>
              <a:t>20 Mar 2023</a:t>
            </a:r>
            <a:endParaRPr lang="en-US" dirty="0"/>
          </a:p>
        </p:txBody>
      </p:sp>
      <p:grpSp>
        <p:nvGrpSpPr>
          <p:cNvPr id="7" name="Group 3">
            <a:extLst>
              <a:ext uri="{FF2B5EF4-FFF2-40B4-BE49-F238E27FC236}">
                <a16:creationId xmlns:a16="http://schemas.microsoft.com/office/drawing/2014/main" id="{EEECBCBC-8FA3-FF47-B1DB-848461120EA4}"/>
              </a:ext>
            </a:extLst>
          </p:cNvPr>
          <p:cNvGrpSpPr>
            <a:grpSpLocks/>
          </p:cNvGrpSpPr>
          <p:nvPr/>
        </p:nvGrpSpPr>
        <p:grpSpPr bwMode="auto">
          <a:xfrm>
            <a:off x="1143000" y="1524000"/>
            <a:ext cx="7026275" cy="3987800"/>
            <a:chOff x="914" y="965"/>
            <a:chExt cx="4426" cy="2512"/>
          </a:xfrm>
        </p:grpSpPr>
        <p:sp>
          <p:nvSpPr>
            <p:cNvPr id="8" name="Oval 4">
              <a:extLst>
                <a:ext uri="{FF2B5EF4-FFF2-40B4-BE49-F238E27FC236}">
                  <a16:creationId xmlns:a16="http://schemas.microsoft.com/office/drawing/2014/main" id="{5A7883EE-6FC9-F148-B6C0-2948BEF698A7}"/>
                </a:ext>
              </a:extLst>
            </p:cNvPr>
            <p:cNvSpPr>
              <a:spLocks noChangeArrowheads="1"/>
            </p:cNvSpPr>
            <p:nvPr/>
          </p:nvSpPr>
          <p:spPr bwMode="auto">
            <a:xfrm>
              <a:off x="914" y="1561"/>
              <a:ext cx="715" cy="341"/>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Mission</a:t>
              </a:r>
            </a:p>
            <a:p>
              <a:pPr algn="ctr" eaLnBrk="0" hangingPunct="0"/>
              <a:r>
                <a:rPr lang="en-US" altLang="en-US" sz="1400" b="1">
                  <a:latin typeface="Arial" panose="020B0604020202020204" pitchFamily="34" charset="0"/>
                </a:rPr>
                <a:t>Planning</a:t>
              </a:r>
            </a:p>
          </p:txBody>
        </p:sp>
        <p:sp>
          <p:nvSpPr>
            <p:cNvPr id="9" name="Oval 5">
              <a:extLst>
                <a:ext uri="{FF2B5EF4-FFF2-40B4-BE49-F238E27FC236}">
                  <a16:creationId xmlns:a16="http://schemas.microsoft.com/office/drawing/2014/main" id="{638879FE-9506-FF4F-8477-06AE217622FF}"/>
                </a:ext>
              </a:extLst>
            </p:cNvPr>
            <p:cNvSpPr>
              <a:spLocks noChangeArrowheads="1"/>
            </p:cNvSpPr>
            <p:nvPr/>
          </p:nvSpPr>
          <p:spPr bwMode="auto">
            <a:xfrm>
              <a:off x="1003" y="2242"/>
              <a:ext cx="671" cy="383"/>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Mission</a:t>
              </a:r>
            </a:p>
            <a:p>
              <a:pPr algn="ctr" eaLnBrk="0" hangingPunct="0"/>
              <a:r>
                <a:rPr lang="en-US" altLang="en-US" sz="1400" b="1">
                  <a:solidFill>
                    <a:schemeClr val="bg1"/>
                  </a:solidFill>
                  <a:latin typeface="Arial" panose="020B0604020202020204" pitchFamily="34" charset="0"/>
                </a:rPr>
                <a:t>Analysis</a:t>
              </a:r>
            </a:p>
          </p:txBody>
        </p:sp>
        <p:sp>
          <p:nvSpPr>
            <p:cNvPr id="10" name="Oval 6">
              <a:extLst>
                <a:ext uri="{FF2B5EF4-FFF2-40B4-BE49-F238E27FC236}">
                  <a16:creationId xmlns:a16="http://schemas.microsoft.com/office/drawing/2014/main" id="{782B57E4-591F-5642-AB58-46337A9671C0}"/>
                </a:ext>
              </a:extLst>
            </p:cNvPr>
            <p:cNvSpPr>
              <a:spLocks noChangeArrowheads="1"/>
            </p:cNvSpPr>
            <p:nvPr/>
          </p:nvSpPr>
          <p:spPr bwMode="auto">
            <a:xfrm>
              <a:off x="1227" y="2838"/>
              <a:ext cx="805" cy="3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Spacecraft</a:t>
              </a:r>
            </a:p>
            <a:p>
              <a:pPr algn="ctr" eaLnBrk="0" hangingPunct="0"/>
              <a:r>
                <a:rPr lang="en-US" altLang="en-US" sz="1400" b="1">
                  <a:solidFill>
                    <a:schemeClr val="bg1"/>
                  </a:solidFill>
                  <a:latin typeface="Arial" panose="020B0604020202020204" pitchFamily="34" charset="0"/>
                </a:rPr>
                <a:t>Analysis</a:t>
              </a:r>
            </a:p>
          </p:txBody>
        </p:sp>
        <p:sp>
          <p:nvSpPr>
            <p:cNvPr id="11" name="Oval 7">
              <a:extLst>
                <a:ext uri="{FF2B5EF4-FFF2-40B4-BE49-F238E27FC236}">
                  <a16:creationId xmlns:a16="http://schemas.microsoft.com/office/drawing/2014/main" id="{FD2FAF2E-B371-BE40-BD13-270A25E31570}"/>
                </a:ext>
              </a:extLst>
            </p:cNvPr>
            <p:cNvSpPr>
              <a:spLocks noChangeArrowheads="1"/>
            </p:cNvSpPr>
            <p:nvPr/>
          </p:nvSpPr>
          <p:spPr bwMode="auto">
            <a:xfrm>
              <a:off x="2479" y="965"/>
              <a:ext cx="715" cy="38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latin typeface="Arial" panose="020B0604020202020204" pitchFamily="34" charset="0"/>
                </a:rPr>
                <a:t>Monitor &amp;</a:t>
              </a:r>
            </a:p>
            <a:p>
              <a:pPr algn="ctr" eaLnBrk="0" hangingPunct="0"/>
              <a:r>
                <a:rPr lang="en-US" altLang="en-US" sz="1400" b="1" dirty="0">
                  <a:latin typeface="Arial" panose="020B0604020202020204" pitchFamily="34" charset="0"/>
                </a:rPr>
                <a:t>Control</a:t>
              </a:r>
            </a:p>
          </p:txBody>
        </p:sp>
        <p:sp>
          <p:nvSpPr>
            <p:cNvPr id="12" name="Oval 8">
              <a:extLst>
                <a:ext uri="{FF2B5EF4-FFF2-40B4-BE49-F238E27FC236}">
                  <a16:creationId xmlns:a16="http://schemas.microsoft.com/office/drawing/2014/main" id="{73ED93D8-6615-0940-8088-ADF6C2B5BA6C}"/>
                </a:ext>
              </a:extLst>
            </p:cNvPr>
            <p:cNvSpPr>
              <a:spLocks noChangeArrowheads="1"/>
            </p:cNvSpPr>
            <p:nvPr/>
          </p:nvSpPr>
          <p:spPr bwMode="auto">
            <a:xfrm>
              <a:off x="2255" y="1518"/>
              <a:ext cx="760" cy="384"/>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Generation</a:t>
              </a:r>
            </a:p>
          </p:txBody>
        </p:sp>
        <p:sp>
          <p:nvSpPr>
            <p:cNvPr id="13" name="Oval 9">
              <a:extLst>
                <a:ext uri="{FF2B5EF4-FFF2-40B4-BE49-F238E27FC236}">
                  <a16:creationId xmlns:a16="http://schemas.microsoft.com/office/drawing/2014/main" id="{A0303FD3-8274-5842-AD18-76DABB85F0CE}"/>
                </a:ext>
              </a:extLst>
            </p:cNvPr>
            <p:cNvSpPr>
              <a:spLocks noChangeArrowheads="1"/>
            </p:cNvSpPr>
            <p:nvPr/>
          </p:nvSpPr>
          <p:spPr bwMode="auto">
            <a:xfrm>
              <a:off x="4401" y="2157"/>
              <a:ext cx="805" cy="38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latin typeface="Arial" panose="020B0604020202020204" pitchFamily="34" charset="0"/>
                </a:rPr>
                <a:t>Data</a:t>
              </a:r>
            </a:p>
            <a:p>
              <a:pPr algn="ctr" eaLnBrk="0" hangingPunct="0"/>
              <a:r>
                <a:rPr lang="en-US" altLang="en-US" sz="1400" b="1" dirty="0">
                  <a:latin typeface="Arial" panose="020B0604020202020204" pitchFamily="34" charset="0"/>
                </a:rPr>
                <a:t>Acquisition</a:t>
              </a:r>
            </a:p>
          </p:txBody>
        </p:sp>
        <p:sp>
          <p:nvSpPr>
            <p:cNvPr id="14" name="Oval 10">
              <a:extLst>
                <a:ext uri="{FF2B5EF4-FFF2-40B4-BE49-F238E27FC236}">
                  <a16:creationId xmlns:a16="http://schemas.microsoft.com/office/drawing/2014/main" id="{80738542-701B-9148-89C4-570592E32891}"/>
                </a:ext>
              </a:extLst>
            </p:cNvPr>
            <p:cNvSpPr>
              <a:spLocks noChangeArrowheads="1"/>
            </p:cNvSpPr>
            <p:nvPr/>
          </p:nvSpPr>
          <p:spPr bwMode="auto">
            <a:xfrm>
              <a:off x="3909" y="2753"/>
              <a:ext cx="671" cy="29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Orbit </a:t>
              </a:r>
            </a:p>
            <a:p>
              <a:pPr algn="ctr" eaLnBrk="0" hangingPunct="0"/>
              <a:r>
                <a:rPr lang="en-US" altLang="en-US" sz="1400" b="1">
                  <a:solidFill>
                    <a:schemeClr val="bg1"/>
                  </a:solidFill>
                  <a:latin typeface="Arial" panose="020B0604020202020204" pitchFamily="34" charset="0"/>
                </a:rPr>
                <a:t>Determ</a:t>
              </a:r>
            </a:p>
          </p:txBody>
        </p:sp>
        <p:sp>
          <p:nvSpPr>
            <p:cNvPr id="15" name="Oval 11">
              <a:extLst>
                <a:ext uri="{FF2B5EF4-FFF2-40B4-BE49-F238E27FC236}">
                  <a16:creationId xmlns:a16="http://schemas.microsoft.com/office/drawing/2014/main" id="{C66ABBF6-4D36-D241-B1F9-F8F420E1A3D2}"/>
                </a:ext>
              </a:extLst>
            </p:cNvPr>
            <p:cNvSpPr>
              <a:spLocks noChangeArrowheads="1"/>
            </p:cNvSpPr>
            <p:nvPr/>
          </p:nvSpPr>
          <p:spPr bwMode="auto">
            <a:xfrm>
              <a:off x="3328" y="3179"/>
              <a:ext cx="760" cy="29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solidFill>
                    <a:schemeClr val="bg1"/>
                  </a:solidFill>
                  <a:latin typeface="Arial" panose="020B0604020202020204" pitchFamily="34" charset="0"/>
                </a:rPr>
                <a:t>Tracking</a:t>
              </a:r>
            </a:p>
          </p:txBody>
        </p:sp>
        <p:sp>
          <p:nvSpPr>
            <p:cNvPr id="16" name="Oval 12">
              <a:extLst>
                <a:ext uri="{FF2B5EF4-FFF2-40B4-BE49-F238E27FC236}">
                  <a16:creationId xmlns:a16="http://schemas.microsoft.com/office/drawing/2014/main" id="{1FE1C6FB-61ED-DE47-A84F-B43DD0E7C7AF}"/>
                </a:ext>
              </a:extLst>
            </p:cNvPr>
            <p:cNvSpPr>
              <a:spLocks noChangeArrowheads="1"/>
            </p:cNvSpPr>
            <p:nvPr/>
          </p:nvSpPr>
          <p:spPr bwMode="auto">
            <a:xfrm>
              <a:off x="4491" y="3136"/>
              <a:ext cx="849" cy="341"/>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solidFill>
                    <a:schemeClr val="bg1"/>
                  </a:solidFill>
                  <a:latin typeface="Arial" panose="020B0604020202020204" pitchFamily="34" charset="0"/>
                </a:rPr>
                <a:t>Radiometric</a:t>
              </a:r>
            </a:p>
            <a:p>
              <a:pPr algn="ctr" eaLnBrk="0" hangingPunct="0"/>
              <a:r>
                <a:rPr lang="en-US" altLang="en-US" sz="1400" b="1" dirty="0">
                  <a:solidFill>
                    <a:schemeClr val="bg1"/>
                  </a:solidFill>
                  <a:latin typeface="Arial" panose="020B0604020202020204" pitchFamily="34" charset="0"/>
                </a:rPr>
                <a:t>Data Collect</a:t>
              </a:r>
            </a:p>
          </p:txBody>
        </p:sp>
        <p:sp>
          <p:nvSpPr>
            <p:cNvPr id="17" name="Line 13">
              <a:extLst>
                <a:ext uri="{FF2B5EF4-FFF2-40B4-BE49-F238E27FC236}">
                  <a16:creationId xmlns:a16="http://schemas.microsoft.com/office/drawing/2014/main" id="{FD5400C0-010C-5342-AA83-45163457C182}"/>
                </a:ext>
              </a:extLst>
            </p:cNvPr>
            <p:cNvSpPr>
              <a:spLocks noChangeShapeType="1"/>
            </p:cNvSpPr>
            <p:nvPr/>
          </p:nvSpPr>
          <p:spPr bwMode="auto">
            <a:xfrm flipV="1">
              <a:off x="1540" y="1135"/>
              <a:ext cx="939" cy="469"/>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8" name="Line 14">
              <a:extLst>
                <a:ext uri="{FF2B5EF4-FFF2-40B4-BE49-F238E27FC236}">
                  <a16:creationId xmlns:a16="http://schemas.microsoft.com/office/drawing/2014/main" id="{2F889EAC-20A2-A44E-98D1-FA2D41363482}"/>
                </a:ext>
              </a:extLst>
            </p:cNvPr>
            <p:cNvSpPr>
              <a:spLocks noChangeShapeType="1"/>
            </p:cNvSpPr>
            <p:nvPr/>
          </p:nvSpPr>
          <p:spPr bwMode="auto">
            <a:xfrm>
              <a:off x="1629" y="1731"/>
              <a:ext cx="626"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9" name="Line 15">
              <a:extLst>
                <a:ext uri="{FF2B5EF4-FFF2-40B4-BE49-F238E27FC236}">
                  <a16:creationId xmlns:a16="http://schemas.microsoft.com/office/drawing/2014/main" id="{893FE758-A211-1D40-990F-7E966AEB6DC6}"/>
                </a:ext>
              </a:extLst>
            </p:cNvPr>
            <p:cNvSpPr>
              <a:spLocks noChangeShapeType="1"/>
            </p:cNvSpPr>
            <p:nvPr/>
          </p:nvSpPr>
          <p:spPr bwMode="auto">
            <a:xfrm>
              <a:off x="3015" y="1731"/>
              <a:ext cx="447"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0" name="Line 16">
              <a:extLst>
                <a:ext uri="{FF2B5EF4-FFF2-40B4-BE49-F238E27FC236}">
                  <a16:creationId xmlns:a16="http://schemas.microsoft.com/office/drawing/2014/main" id="{5BC51F62-4707-EF4F-B69C-8AC9703504F0}"/>
                </a:ext>
              </a:extLst>
            </p:cNvPr>
            <p:cNvSpPr>
              <a:spLocks noChangeShapeType="1"/>
            </p:cNvSpPr>
            <p:nvPr/>
          </p:nvSpPr>
          <p:spPr bwMode="auto">
            <a:xfrm>
              <a:off x="3954" y="2327"/>
              <a:ext cx="447" cy="0"/>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1" name="Line 17">
              <a:extLst>
                <a:ext uri="{FF2B5EF4-FFF2-40B4-BE49-F238E27FC236}">
                  <a16:creationId xmlns:a16="http://schemas.microsoft.com/office/drawing/2014/main" id="{D814BDAD-1F45-EF4A-9232-F3F93F9EB89D}"/>
                </a:ext>
              </a:extLst>
            </p:cNvPr>
            <p:cNvSpPr>
              <a:spLocks noChangeShapeType="1"/>
            </p:cNvSpPr>
            <p:nvPr/>
          </p:nvSpPr>
          <p:spPr bwMode="auto">
            <a:xfrm flipV="1">
              <a:off x="2613" y="1348"/>
              <a:ext cx="134" cy="17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2" name="Line 18">
              <a:extLst>
                <a:ext uri="{FF2B5EF4-FFF2-40B4-BE49-F238E27FC236}">
                  <a16:creationId xmlns:a16="http://schemas.microsoft.com/office/drawing/2014/main" id="{31E265C8-B400-B643-B0E3-FC0B8A783D5A}"/>
                </a:ext>
              </a:extLst>
            </p:cNvPr>
            <p:cNvSpPr>
              <a:spLocks noChangeShapeType="1"/>
            </p:cNvSpPr>
            <p:nvPr/>
          </p:nvSpPr>
          <p:spPr bwMode="auto">
            <a:xfrm>
              <a:off x="1272" y="1902"/>
              <a:ext cx="44" cy="340"/>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3" name="Line 19">
              <a:extLst>
                <a:ext uri="{FF2B5EF4-FFF2-40B4-BE49-F238E27FC236}">
                  <a16:creationId xmlns:a16="http://schemas.microsoft.com/office/drawing/2014/main" id="{49418A93-466B-7B47-A700-4CDED9D98B48}"/>
                </a:ext>
              </a:extLst>
            </p:cNvPr>
            <p:cNvSpPr>
              <a:spLocks noChangeShapeType="1"/>
            </p:cNvSpPr>
            <p:nvPr/>
          </p:nvSpPr>
          <p:spPr bwMode="auto">
            <a:xfrm>
              <a:off x="1406" y="2625"/>
              <a:ext cx="134" cy="213"/>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4" name="Line 20">
              <a:extLst>
                <a:ext uri="{FF2B5EF4-FFF2-40B4-BE49-F238E27FC236}">
                  <a16:creationId xmlns:a16="http://schemas.microsoft.com/office/drawing/2014/main" id="{651C2719-4738-454D-8664-B08125B80FB1}"/>
                </a:ext>
              </a:extLst>
            </p:cNvPr>
            <p:cNvSpPr>
              <a:spLocks noChangeShapeType="1"/>
            </p:cNvSpPr>
            <p:nvPr/>
          </p:nvSpPr>
          <p:spPr bwMode="auto">
            <a:xfrm flipH="1">
              <a:off x="1987" y="2370"/>
              <a:ext cx="1087" cy="554"/>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5" name="Line 21">
              <a:extLst>
                <a:ext uri="{FF2B5EF4-FFF2-40B4-BE49-F238E27FC236}">
                  <a16:creationId xmlns:a16="http://schemas.microsoft.com/office/drawing/2014/main" id="{17BF7AF8-BC7E-9647-9970-27341E8D5AD8}"/>
                </a:ext>
              </a:extLst>
            </p:cNvPr>
            <p:cNvSpPr>
              <a:spLocks noChangeShapeType="1"/>
            </p:cNvSpPr>
            <p:nvPr/>
          </p:nvSpPr>
          <p:spPr bwMode="auto">
            <a:xfrm flipH="1">
              <a:off x="1674" y="2327"/>
              <a:ext cx="1386" cy="86"/>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6" name="Line 22">
              <a:extLst>
                <a:ext uri="{FF2B5EF4-FFF2-40B4-BE49-F238E27FC236}">
                  <a16:creationId xmlns:a16="http://schemas.microsoft.com/office/drawing/2014/main" id="{1F607044-73F0-0846-B6A7-57F2901F6A7E}"/>
                </a:ext>
              </a:extLst>
            </p:cNvPr>
            <p:cNvSpPr>
              <a:spLocks noChangeShapeType="1"/>
            </p:cNvSpPr>
            <p:nvPr/>
          </p:nvSpPr>
          <p:spPr bwMode="auto">
            <a:xfrm flipH="1" flipV="1">
              <a:off x="1540" y="1859"/>
              <a:ext cx="1534" cy="408"/>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7" name="Line 23">
              <a:extLst>
                <a:ext uri="{FF2B5EF4-FFF2-40B4-BE49-F238E27FC236}">
                  <a16:creationId xmlns:a16="http://schemas.microsoft.com/office/drawing/2014/main" id="{9A9AFD17-72C1-D04D-821D-CBC217AAC705}"/>
                </a:ext>
              </a:extLst>
            </p:cNvPr>
            <p:cNvSpPr>
              <a:spLocks noChangeShapeType="1"/>
            </p:cNvSpPr>
            <p:nvPr/>
          </p:nvSpPr>
          <p:spPr bwMode="auto">
            <a:xfrm flipH="1" flipV="1">
              <a:off x="2792" y="1902"/>
              <a:ext cx="327" cy="313"/>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8" name="Line 24">
              <a:extLst>
                <a:ext uri="{FF2B5EF4-FFF2-40B4-BE49-F238E27FC236}">
                  <a16:creationId xmlns:a16="http://schemas.microsoft.com/office/drawing/2014/main" id="{84E279A9-F4B7-B64B-A617-E1291A755DC3}"/>
                </a:ext>
              </a:extLst>
            </p:cNvPr>
            <p:cNvSpPr>
              <a:spLocks noChangeShapeType="1"/>
            </p:cNvSpPr>
            <p:nvPr/>
          </p:nvSpPr>
          <p:spPr bwMode="auto">
            <a:xfrm flipH="1">
              <a:off x="3864" y="1841"/>
              <a:ext cx="671" cy="34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9" name="Line 25">
              <a:extLst>
                <a:ext uri="{FF2B5EF4-FFF2-40B4-BE49-F238E27FC236}">
                  <a16:creationId xmlns:a16="http://schemas.microsoft.com/office/drawing/2014/main" id="{2D62A0F5-AEB1-3445-9211-0129FE41518F}"/>
                </a:ext>
              </a:extLst>
            </p:cNvPr>
            <p:cNvSpPr>
              <a:spLocks noChangeShapeType="1"/>
            </p:cNvSpPr>
            <p:nvPr/>
          </p:nvSpPr>
          <p:spPr bwMode="auto">
            <a:xfrm flipH="1" flipV="1">
              <a:off x="3194" y="1178"/>
              <a:ext cx="1341" cy="383"/>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0" name="Line 26">
              <a:extLst>
                <a:ext uri="{FF2B5EF4-FFF2-40B4-BE49-F238E27FC236}">
                  <a16:creationId xmlns:a16="http://schemas.microsoft.com/office/drawing/2014/main" id="{D982A758-351C-0E44-ABA4-7E2082C2AA9B}"/>
                </a:ext>
              </a:extLst>
            </p:cNvPr>
            <p:cNvSpPr>
              <a:spLocks noChangeShapeType="1"/>
            </p:cNvSpPr>
            <p:nvPr/>
          </p:nvSpPr>
          <p:spPr bwMode="auto">
            <a:xfrm flipH="1" flipV="1">
              <a:off x="4491" y="3009"/>
              <a:ext cx="223" cy="127"/>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1" name="Line 27">
              <a:extLst>
                <a:ext uri="{FF2B5EF4-FFF2-40B4-BE49-F238E27FC236}">
                  <a16:creationId xmlns:a16="http://schemas.microsoft.com/office/drawing/2014/main" id="{319A7678-67CD-D843-A7F5-359B0494CD0D}"/>
                </a:ext>
              </a:extLst>
            </p:cNvPr>
            <p:cNvSpPr>
              <a:spLocks noChangeShapeType="1"/>
            </p:cNvSpPr>
            <p:nvPr/>
          </p:nvSpPr>
          <p:spPr bwMode="auto">
            <a:xfrm flipH="1" flipV="1">
              <a:off x="3731" y="2455"/>
              <a:ext cx="312" cy="341"/>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2" name="Line 28">
              <a:extLst>
                <a:ext uri="{FF2B5EF4-FFF2-40B4-BE49-F238E27FC236}">
                  <a16:creationId xmlns:a16="http://schemas.microsoft.com/office/drawing/2014/main" id="{22F3CBE8-BD42-AF44-A021-3000FE875F9F}"/>
                </a:ext>
              </a:extLst>
            </p:cNvPr>
            <p:cNvSpPr>
              <a:spLocks noChangeShapeType="1"/>
            </p:cNvSpPr>
            <p:nvPr/>
          </p:nvSpPr>
          <p:spPr bwMode="auto">
            <a:xfrm flipV="1">
              <a:off x="3865" y="3051"/>
              <a:ext cx="178" cy="128"/>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3" name="Oval 29">
              <a:extLst>
                <a:ext uri="{FF2B5EF4-FFF2-40B4-BE49-F238E27FC236}">
                  <a16:creationId xmlns:a16="http://schemas.microsoft.com/office/drawing/2014/main" id="{0063F1CB-E1A3-A246-9599-0CCCEBD5067C}"/>
                </a:ext>
              </a:extLst>
            </p:cNvPr>
            <p:cNvSpPr>
              <a:spLocks noChangeArrowheads="1"/>
            </p:cNvSpPr>
            <p:nvPr/>
          </p:nvSpPr>
          <p:spPr bwMode="auto">
            <a:xfrm>
              <a:off x="2613" y="2753"/>
              <a:ext cx="715" cy="38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LT Data</a:t>
              </a:r>
            </a:p>
            <a:p>
              <a:pPr algn="ctr" eaLnBrk="0" hangingPunct="0"/>
              <a:r>
                <a:rPr lang="en-US" altLang="en-US" sz="1400" b="1">
                  <a:latin typeface="Arial" panose="020B0604020202020204" pitchFamily="34" charset="0"/>
                </a:rPr>
                <a:t>Repository</a:t>
              </a:r>
            </a:p>
          </p:txBody>
        </p:sp>
        <p:sp>
          <p:nvSpPr>
            <p:cNvPr id="34" name="Line 30">
              <a:extLst>
                <a:ext uri="{FF2B5EF4-FFF2-40B4-BE49-F238E27FC236}">
                  <a16:creationId xmlns:a16="http://schemas.microsoft.com/office/drawing/2014/main" id="{EC16779B-EDC8-CB45-B88C-6F8CD44FC83C}"/>
                </a:ext>
              </a:extLst>
            </p:cNvPr>
            <p:cNvSpPr>
              <a:spLocks noChangeShapeType="1"/>
            </p:cNvSpPr>
            <p:nvPr/>
          </p:nvSpPr>
          <p:spPr bwMode="auto">
            <a:xfrm flipV="1">
              <a:off x="3060" y="2498"/>
              <a:ext cx="268" cy="255"/>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5" name="Line 31">
              <a:extLst>
                <a:ext uri="{FF2B5EF4-FFF2-40B4-BE49-F238E27FC236}">
                  <a16:creationId xmlns:a16="http://schemas.microsoft.com/office/drawing/2014/main" id="{86E54993-4A87-7F46-A401-9D090CB9F1DC}"/>
                </a:ext>
              </a:extLst>
            </p:cNvPr>
            <p:cNvSpPr>
              <a:spLocks noChangeShapeType="1"/>
            </p:cNvSpPr>
            <p:nvPr/>
          </p:nvSpPr>
          <p:spPr bwMode="auto">
            <a:xfrm flipH="1">
              <a:off x="4804" y="1902"/>
              <a:ext cx="0" cy="255"/>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6" name="Line 32">
              <a:extLst>
                <a:ext uri="{FF2B5EF4-FFF2-40B4-BE49-F238E27FC236}">
                  <a16:creationId xmlns:a16="http://schemas.microsoft.com/office/drawing/2014/main" id="{779AE4DF-B797-464D-8B04-FFD2CE715671}"/>
                </a:ext>
              </a:extLst>
            </p:cNvPr>
            <p:cNvSpPr>
              <a:spLocks noChangeShapeType="1"/>
            </p:cNvSpPr>
            <p:nvPr/>
          </p:nvSpPr>
          <p:spPr bwMode="auto">
            <a:xfrm flipH="1" flipV="1">
              <a:off x="3060" y="1306"/>
              <a:ext cx="358" cy="809"/>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7" name="Oval 33">
              <a:extLst>
                <a:ext uri="{FF2B5EF4-FFF2-40B4-BE49-F238E27FC236}">
                  <a16:creationId xmlns:a16="http://schemas.microsoft.com/office/drawing/2014/main" id="{AA65A1CC-4FE7-4742-AB46-F75C1EA384FF}"/>
                </a:ext>
              </a:extLst>
            </p:cNvPr>
            <p:cNvSpPr>
              <a:spLocks noChangeArrowheads="1"/>
            </p:cNvSpPr>
            <p:nvPr/>
          </p:nvSpPr>
          <p:spPr bwMode="auto">
            <a:xfrm>
              <a:off x="3060" y="2115"/>
              <a:ext cx="894" cy="38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Data</a:t>
              </a:r>
            </a:p>
            <a:p>
              <a:pPr algn="ctr" eaLnBrk="0" hangingPunct="0"/>
              <a:r>
                <a:rPr lang="en-US" altLang="en-US" sz="1400" b="1">
                  <a:latin typeface="Arial" panose="020B0604020202020204" pitchFamily="34" charset="0"/>
                </a:rPr>
                <a:t>Repository</a:t>
              </a:r>
            </a:p>
          </p:txBody>
        </p:sp>
        <p:sp>
          <p:nvSpPr>
            <p:cNvPr id="38" name="Line 34">
              <a:extLst>
                <a:ext uri="{FF2B5EF4-FFF2-40B4-BE49-F238E27FC236}">
                  <a16:creationId xmlns:a16="http://schemas.microsoft.com/office/drawing/2014/main" id="{518AA032-C2E0-2A45-8F8C-19EE45D54BA7}"/>
                </a:ext>
              </a:extLst>
            </p:cNvPr>
            <p:cNvSpPr>
              <a:spLocks noChangeShapeType="1"/>
            </p:cNvSpPr>
            <p:nvPr/>
          </p:nvSpPr>
          <p:spPr bwMode="auto">
            <a:xfrm>
              <a:off x="4222" y="1731"/>
              <a:ext cx="224"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9" name="Oval 35">
              <a:extLst>
                <a:ext uri="{FF2B5EF4-FFF2-40B4-BE49-F238E27FC236}">
                  <a16:creationId xmlns:a16="http://schemas.microsoft.com/office/drawing/2014/main" id="{A4A2F2FA-C978-B044-B294-A5ED7BD6FAA4}"/>
                </a:ext>
              </a:extLst>
            </p:cNvPr>
            <p:cNvSpPr>
              <a:spLocks noChangeArrowheads="1"/>
            </p:cNvSpPr>
            <p:nvPr/>
          </p:nvSpPr>
          <p:spPr bwMode="auto">
            <a:xfrm>
              <a:off x="4446" y="1518"/>
              <a:ext cx="760" cy="384"/>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Execution</a:t>
              </a:r>
            </a:p>
          </p:txBody>
        </p:sp>
        <p:sp>
          <p:nvSpPr>
            <p:cNvPr id="40" name="Oval 36">
              <a:extLst>
                <a:ext uri="{FF2B5EF4-FFF2-40B4-BE49-F238E27FC236}">
                  <a16:creationId xmlns:a16="http://schemas.microsoft.com/office/drawing/2014/main" id="{21CC2892-C1DB-1644-BE42-C6C868EED21B}"/>
                </a:ext>
              </a:extLst>
            </p:cNvPr>
            <p:cNvSpPr>
              <a:spLocks noChangeArrowheads="1"/>
            </p:cNvSpPr>
            <p:nvPr/>
          </p:nvSpPr>
          <p:spPr bwMode="auto">
            <a:xfrm>
              <a:off x="3418" y="1518"/>
              <a:ext cx="849"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Management</a:t>
              </a:r>
            </a:p>
          </p:txBody>
        </p:sp>
      </p:grpSp>
    </p:spTree>
    <p:extLst>
      <p:ext uri="{BB962C8B-B14F-4D97-AF65-F5344CB8AC3E}">
        <p14:creationId xmlns:p14="http://schemas.microsoft.com/office/powerpoint/2010/main" val="1022348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Straight Connector 112"/>
          <p:cNvCxnSpPr>
            <a:stCxn id="7" idx="7"/>
            <a:endCxn id="144" idx="4"/>
          </p:cNvCxnSpPr>
          <p:nvPr/>
        </p:nvCxnSpPr>
        <p:spPr bwMode="auto">
          <a:xfrm flipV="1">
            <a:off x="7233948" y="1789488"/>
            <a:ext cx="846637" cy="820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 name="5-Point Star 1"/>
          <p:cNvSpPr/>
          <p:nvPr/>
        </p:nvSpPr>
        <p:spPr bwMode="auto">
          <a:xfrm>
            <a:off x="3026347" y="1796237"/>
            <a:ext cx="3060000" cy="2700000"/>
          </a:xfrm>
          <a:prstGeom prst="star5">
            <a:avLst/>
          </a:prstGeom>
          <a:solidFill>
            <a:schemeClr val="bg1">
              <a:alpha val="50196"/>
            </a:schemeClr>
          </a:solidFill>
          <a:ln w="9525" cap="flat" cmpd="sng" algn="ctr">
            <a:solidFill>
              <a:schemeClr val="bg1">
                <a:lumMod val="85000"/>
              </a:schemeClr>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6" name="Title 5"/>
          <p:cNvSpPr>
            <a:spLocks noGrp="1"/>
          </p:cNvSpPr>
          <p:nvPr>
            <p:ph type="title"/>
          </p:nvPr>
        </p:nvSpPr>
        <p:spPr>
          <a:xfrm>
            <a:off x="457200" y="0"/>
            <a:ext cx="8229600" cy="1143000"/>
          </a:xfrm>
        </p:spPr>
        <p:txBody>
          <a:bodyPr vert="horz"/>
          <a:lstStyle/>
          <a:p>
            <a:r>
              <a:rPr lang="en-GB" sz="2000" dirty="0">
                <a:solidFill>
                  <a:srgbClr val="0099A6"/>
                </a:solidFill>
              </a:rPr>
              <a:t>Example: MO top-level Functional Decomposition, </a:t>
            </a:r>
            <a:br>
              <a:rPr lang="en-GB" sz="2000" dirty="0">
                <a:solidFill>
                  <a:srgbClr val="0099A6"/>
                </a:solidFill>
              </a:rPr>
            </a:br>
            <a:r>
              <a:rPr lang="en-GB" sz="2000" dirty="0">
                <a:solidFill>
                  <a:srgbClr val="0099A6"/>
                </a:solidFill>
              </a:rPr>
              <a:t>Data and Services (from ASL)</a:t>
            </a:r>
          </a:p>
        </p:txBody>
      </p:sp>
      <p:sp>
        <p:nvSpPr>
          <p:cNvPr id="5" name="Date Placeholder 4"/>
          <p:cNvSpPr>
            <a:spLocks noGrp="1"/>
          </p:cNvSpPr>
          <p:nvPr>
            <p:ph type="dt" sz="half" idx="2"/>
          </p:nvPr>
        </p:nvSpPr>
        <p:spPr/>
        <p:txBody>
          <a:bodyPr/>
          <a:lstStyle/>
          <a:p>
            <a:r>
              <a:rPr lang="en-US"/>
              <a:t>20 Mar 2023</a:t>
            </a:r>
            <a:endParaRPr lang="en-GB" dirty="0"/>
          </a:p>
        </p:txBody>
      </p:sp>
      <p:sp>
        <p:nvSpPr>
          <p:cNvPr id="7" name="Oval 8"/>
          <p:cNvSpPr>
            <a:spLocks noChangeArrowheads="1"/>
          </p:cNvSpPr>
          <p:nvPr/>
        </p:nvSpPr>
        <p:spPr bwMode="auto">
          <a:xfrm>
            <a:off x="6079677" y="251879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8"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9" name="Oval 8"/>
          <p:cNvSpPr>
            <a:spLocks noChangeArrowheads="1"/>
          </p:cNvSpPr>
          <p:nvPr/>
        </p:nvSpPr>
        <p:spPr bwMode="auto">
          <a:xfrm>
            <a:off x="1684787" y="250974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11" name="Oval 10"/>
          <p:cNvSpPr>
            <a:spLocks noChangeArrowheads="1"/>
          </p:cNvSpPr>
          <p:nvPr/>
        </p:nvSpPr>
        <p:spPr bwMode="auto">
          <a:xfrm>
            <a:off x="2464407" y="4365104"/>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12" name="Oval 11"/>
          <p:cNvSpPr>
            <a:spLocks noChangeArrowheads="1"/>
          </p:cNvSpPr>
          <p:nvPr/>
        </p:nvSpPr>
        <p:spPr bwMode="auto">
          <a:xfrm>
            <a:off x="5292080" y="4365104"/>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cxnSp>
        <p:nvCxnSpPr>
          <p:cNvPr id="29" name="Straight Connector 28"/>
          <p:cNvCxnSpPr>
            <a:stCxn id="8" idx="7"/>
          </p:cNvCxnSpPr>
          <p:nvPr/>
        </p:nvCxnSpPr>
        <p:spPr bwMode="auto">
          <a:xfrm>
            <a:off x="5018668" y="1266261"/>
            <a:ext cx="3068942" cy="0"/>
          </a:xfrm>
          <a:prstGeom prst="line">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1" name="Straight Connector 30"/>
          <p:cNvCxnSpPr>
            <a:stCxn id="8" idx="5"/>
            <a:endCxn id="7" idx="1"/>
          </p:cNvCxnSpPr>
          <p:nvPr/>
        </p:nvCxnSpPr>
        <p:spPr bwMode="auto">
          <a:xfrm>
            <a:off x="5018668" y="1706205"/>
            <a:ext cx="1259051" cy="90370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2" name="Straight Connector 41"/>
          <p:cNvCxnSpPr>
            <a:stCxn id="8" idx="3"/>
            <a:endCxn id="9" idx="7"/>
          </p:cNvCxnSpPr>
          <p:nvPr/>
        </p:nvCxnSpPr>
        <p:spPr bwMode="auto">
          <a:xfrm flipH="1">
            <a:off x="2839058" y="1706205"/>
            <a:ext cx="1223381" cy="8946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5" name="Straight Connector 44"/>
          <p:cNvCxnSpPr>
            <a:stCxn id="9" idx="6"/>
            <a:endCxn id="7" idx="2"/>
          </p:cNvCxnSpPr>
          <p:nvPr/>
        </p:nvCxnSpPr>
        <p:spPr bwMode="auto">
          <a:xfrm>
            <a:off x="3037100" y="2820833"/>
            <a:ext cx="3042577" cy="904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0" name="Straight Connector 59"/>
          <p:cNvCxnSpPr>
            <a:stCxn id="11" idx="6"/>
            <a:endCxn id="12" idx="2"/>
          </p:cNvCxnSpPr>
          <p:nvPr/>
        </p:nvCxnSpPr>
        <p:spPr bwMode="auto">
          <a:xfrm>
            <a:off x="3816720" y="4676192"/>
            <a:ext cx="147536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5" name="Straight Connector 64"/>
          <p:cNvCxnSpPr>
            <a:stCxn id="7" idx="2"/>
            <a:endCxn id="11" idx="7"/>
          </p:cNvCxnSpPr>
          <p:nvPr/>
        </p:nvCxnSpPr>
        <p:spPr bwMode="auto">
          <a:xfrm flipH="1">
            <a:off x="3618678" y="2829880"/>
            <a:ext cx="2460999" cy="162634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p:cNvCxnSpPr>
            <a:stCxn id="9" idx="5"/>
            <a:endCxn id="11" idx="0"/>
          </p:cNvCxnSpPr>
          <p:nvPr/>
        </p:nvCxnSpPr>
        <p:spPr bwMode="auto">
          <a:xfrm>
            <a:off x="2839058" y="3040805"/>
            <a:ext cx="301506" cy="13242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1" name="Straight Connector 70"/>
          <p:cNvCxnSpPr>
            <a:stCxn id="8" idx="4"/>
            <a:endCxn id="11" idx="7"/>
          </p:cNvCxnSpPr>
          <p:nvPr/>
        </p:nvCxnSpPr>
        <p:spPr bwMode="auto">
          <a:xfrm flipH="1">
            <a:off x="3618678" y="1797321"/>
            <a:ext cx="921876" cy="26588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4" name="Straight Connector 83"/>
          <p:cNvCxnSpPr>
            <a:stCxn id="2" idx="0"/>
            <a:endCxn id="12" idx="1"/>
          </p:cNvCxnSpPr>
          <p:nvPr/>
        </p:nvCxnSpPr>
        <p:spPr bwMode="auto">
          <a:xfrm>
            <a:off x="4556347" y="1796237"/>
            <a:ext cx="933775" cy="265998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3" name="Oval 142"/>
          <p:cNvSpPr>
            <a:spLocks noChangeArrowheads="1"/>
          </p:cNvSpPr>
          <p:nvPr/>
        </p:nvSpPr>
        <p:spPr bwMode="auto">
          <a:xfrm>
            <a:off x="483383"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44" name="Oval 143"/>
          <p:cNvSpPr>
            <a:spLocks noChangeArrowheads="1"/>
          </p:cNvSpPr>
          <p:nvPr/>
        </p:nvSpPr>
        <p:spPr bwMode="auto">
          <a:xfrm>
            <a:off x="7404428"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147" name="Straight Connector 146"/>
          <p:cNvCxnSpPr>
            <a:stCxn id="7" idx="0"/>
            <a:endCxn id="144" idx="3"/>
          </p:cNvCxnSpPr>
          <p:nvPr/>
        </p:nvCxnSpPr>
        <p:spPr bwMode="auto">
          <a:xfrm flipV="1">
            <a:off x="6755834" y="1698372"/>
            <a:ext cx="846636" cy="820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0" name="Straight Connector 149"/>
          <p:cNvCxnSpPr>
            <a:stCxn id="8" idx="6"/>
            <a:endCxn id="144" idx="2"/>
          </p:cNvCxnSpPr>
          <p:nvPr/>
        </p:nvCxnSpPr>
        <p:spPr bwMode="auto">
          <a:xfrm flipV="1">
            <a:off x="5216710" y="1478400"/>
            <a:ext cx="2187718" cy="7833"/>
          </a:xfrm>
          <a:prstGeom prst="line">
            <a:avLst/>
          </a:prstGeom>
          <a:noFill/>
          <a:ln w="9525" cap="flat" cmpd="sng" algn="ctr">
            <a:solidFill>
              <a:schemeClr val="bg1">
                <a:lumMod val="65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5" name="Straight Connector 154"/>
          <p:cNvCxnSpPr>
            <a:stCxn id="143" idx="6"/>
            <a:endCxn id="8" idx="2"/>
          </p:cNvCxnSpPr>
          <p:nvPr/>
        </p:nvCxnSpPr>
        <p:spPr bwMode="auto">
          <a:xfrm>
            <a:off x="1835696" y="1478400"/>
            <a:ext cx="2028701" cy="783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67" name="Straight Connector 166"/>
          <p:cNvCxnSpPr>
            <a:stCxn id="143" idx="6"/>
            <a:endCxn id="7" idx="2"/>
          </p:cNvCxnSpPr>
          <p:nvPr/>
        </p:nvCxnSpPr>
        <p:spPr bwMode="auto">
          <a:xfrm>
            <a:off x="1835696" y="1478400"/>
            <a:ext cx="4243981" cy="13514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99" name="Elbow Connector 198"/>
          <p:cNvCxnSpPr>
            <a:stCxn id="143" idx="4"/>
            <a:endCxn id="11" idx="2"/>
          </p:cNvCxnSpPr>
          <p:nvPr/>
        </p:nvCxnSpPr>
        <p:spPr bwMode="auto">
          <a:xfrm rot="16200000" flipH="1">
            <a:off x="368621" y="2580406"/>
            <a:ext cx="2886704" cy="1304867"/>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06" name="Straight Connector 205"/>
          <p:cNvCxnSpPr>
            <a:stCxn id="143" idx="5"/>
            <a:endCxn id="9" idx="0"/>
          </p:cNvCxnSpPr>
          <p:nvPr/>
        </p:nvCxnSpPr>
        <p:spPr bwMode="auto">
          <a:xfrm>
            <a:off x="1637654" y="1698372"/>
            <a:ext cx="723290" cy="8113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4" name="Oval 213"/>
          <p:cNvSpPr>
            <a:spLocks noChangeArrowheads="1"/>
          </p:cNvSpPr>
          <p:nvPr/>
        </p:nvSpPr>
        <p:spPr bwMode="auto">
          <a:xfrm>
            <a:off x="7404427" y="526472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215" name="Straight Connector 214"/>
          <p:cNvCxnSpPr>
            <a:stCxn id="11" idx="5"/>
            <a:endCxn id="214" idx="2"/>
          </p:cNvCxnSpPr>
          <p:nvPr/>
        </p:nvCxnSpPr>
        <p:spPr bwMode="auto">
          <a:xfrm>
            <a:off x="3618678" y="4896164"/>
            <a:ext cx="3785749" cy="67964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18" name="Straight Connector 217"/>
          <p:cNvCxnSpPr>
            <a:stCxn id="12" idx="5"/>
            <a:endCxn id="214" idx="1"/>
          </p:cNvCxnSpPr>
          <p:nvPr/>
        </p:nvCxnSpPr>
        <p:spPr bwMode="auto">
          <a:xfrm>
            <a:off x="6446351" y="4896164"/>
            <a:ext cx="1156118" cy="45967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2" name="Elbow Connector 221"/>
          <p:cNvCxnSpPr>
            <a:stCxn id="9" idx="4"/>
            <a:endCxn id="214" idx="2"/>
          </p:cNvCxnSpPr>
          <p:nvPr/>
        </p:nvCxnSpPr>
        <p:spPr bwMode="auto">
          <a:xfrm rot="16200000" flipH="1">
            <a:off x="3660742" y="1832122"/>
            <a:ext cx="2443887" cy="5043483"/>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1" name="Rectangle 40"/>
          <p:cNvSpPr/>
          <p:nvPr/>
        </p:nvSpPr>
        <p:spPr bwMode="auto">
          <a:xfrm>
            <a:off x="6948264" y="2125875"/>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2185481" y="1398669"/>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6" name="Rectangle 45"/>
          <p:cNvSpPr/>
          <p:nvPr/>
        </p:nvSpPr>
        <p:spPr bwMode="auto">
          <a:xfrm>
            <a:off x="5748754" y="2320381"/>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7" name="Rectangle 46"/>
          <p:cNvSpPr/>
          <p:nvPr/>
        </p:nvSpPr>
        <p:spPr bwMode="auto">
          <a:xfrm>
            <a:off x="2185481" y="1556441"/>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0" name="Rectangle 49"/>
          <p:cNvSpPr/>
          <p:nvPr/>
        </p:nvSpPr>
        <p:spPr bwMode="auto">
          <a:xfrm>
            <a:off x="5262292" y="5525258"/>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3" name="Rectangle 52"/>
          <p:cNvSpPr/>
          <p:nvPr/>
        </p:nvSpPr>
        <p:spPr bwMode="auto">
          <a:xfrm>
            <a:off x="2892758" y="4103756"/>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6" name="Rectangle 55"/>
          <p:cNvSpPr/>
          <p:nvPr/>
        </p:nvSpPr>
        <p:spPr bwMode="auto">
          <a:xfrm>
            <a:off x="1637654" y="189565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Rectangle 60"/>
          <p:cNvSpPr/>
          <p:nvPr/>
        </p:nvSpPr>
        <p:spPr bwMode="auto">
          <a:xfrm>
            <a:off x="4396331" y="4604192"/>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3450748" y="2755217"/>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6" name="Rectangle 65"/>
          <p:cNvSpPr/>
          <p:nvPr/>
        </p:nvSpPr>
        <p:spPr bwMode="auto">
          <a:xfrm>
            <a:off x="6848947" y="5046269"/>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9" name="Rectangle 68"/>
          <p:cNvSpPr/>
          <p:nvPr/>
        </p:nvSpPr>
        <p:spPr bwMode="auto">
          <a:xfrm>
            <a:off x="4571794" y="2055112"/>
            <a:ext cx="350926" cy="159462"/>
          </a:xfrm>
          <a:prstGeom prst="rect">
            <a:avLst/>
          </a:prstGeom>
          <a:solidFill>
            <a:srgbClr val="4F81BD"/>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Rectangle 69"/>
          <p:cNvSpPr/>
          <p:nvPr/>
        </p:nvSpPr>
        <p:spPr bwMode="auto">
          <a:xfrm>
            <a:off x="5155035" y="1895650"/>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3" name="Rectangle 72"/>
          <p:cNvSpPr/>
          <p:nvPr/>
        </p:nvSpPr>
        <p:spPr bwMode="auto">
          <a:xfrm>
            <a:off x="5333171" y="2746698"/>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3944969" y="4098769"/>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2" name="Rectangle 81"/>
          <p:cNvSpPr/>
          <p:nvPr/>
        </p:nvSpPr>
        <p:spPr bwMode="auto">
          <a:xfrm>
            <a:off x="3537794" y="4103756"/>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p:cNvSpPr/>
          <p:nvPr/>
        </p:nvSpPr>
        <p:spPr>
          <a:xfrm>
            <a:off x="3779921" y="1404710"/>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934191" y="1626372"/>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2778046" y="2545933"/>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2769009" y="2968805"/>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2286905" y="2448655"/>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2278099" y="3054770"/>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6687526" y="2446792"/>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6211858" y="2518792"/>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239000" y="4604192"/>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6401207" y="4814607"/>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3080784" y="4285239"/>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3733848" y="4585557"/>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3551306" y="4814607"/>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3554211" y="4396452"/>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bwMode="auto">
          <a:xfrm>
            <a:off x="5261504" y="4983732"/>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114" name="Rectangle 113"/>
          <p:cNvSpPr/>
          <p:nvPr/>
        </p:nvSpPr>
        <p:spPr bwMode="auto">
          <a:xfrm>
            <a:off x="5261504" y="5143194"/>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115" name="Rectangle 114"/>
          <p:cNvSpPr/>
          <p:nvPr/>
        </p:nvSpPr>
        <p:spPr bwMode="auto">
          <a:xfrm>
            <a:off x="5261504" y="5302656"/>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7" name="Rectangle 116"/>
          <p:cNvSpPr/>
          <p:nvPr/>
        </p:nvSpPr>
        <p:spPr bwMode="auto">
          <a:xfrm>
            <a:off x="291806" y="5987781"/>
            <a:ext cx="7952602" cy="467239"/>
          </a:xfrm>
          <a:prstGeom prst="rect">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t>Functions and Data Colour Coded: Data in Rectangles; Services indicated at Provider End by Circle</a:t>
            </a:r>
            <a:b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br>
            <a:r>
              <a:rPr kumimoji="0" lang="en-GB" sz="1400" b="0" i="0" u="none" strike="noStrike" cap="none" normalizeH="0" baseline="0" dirty="0" err="1">
                <a:ln>
                  <a:noFill/>
                </a:ln>
                <a:solidFill>
                  <a:srgbClr val="006699"/>
                </a:solidFill>
                <a:effectLst/>
                <a:latin typeface="Arial" panose="020B0604020202020204" pitchFamily="34" charset="0"/>
                <a:cs typeface="Arial" panose="020B0604020202020204" pitchFamily="34" charset="0"/>
              </a:rPr>
              <a:t>MDP</a:t>
            </a:r>
            <a: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t> = Mission Data Product</a:t>
            </a:r>
          </a:p>
        </p:txBody>
      </p:sp>
      <p:sp>
        <p:nvSpPr>
          <p:cNvPr id="119" name="Oval 118"/>
          <p:cNvSpPr/>
          <p:nvPr/>
        </p:nvSpPr>
        <p:spPr>
          <a:xfrm>
            <a:off x="7332428" y="1404710"/>
            <a:ext cx="144000" cy="144000"/>
          </a:xfrm>
          <a:prstGeom prst="ellipse">
            <a:avLst/>
          </a:prstGeom>
          <a:solidFill>
            <a:schemeClr val="bg1">
              <a:lumMod val="65000"/>
            </a:schemeClr>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0" name="Straight Connector 119"/>
          <p:cNvCxnSpPr>
            <a:stCxn id="12" idx="1"/>
            <a:endCxn id="9" idx="6"/>
          </p:cNvCxnSpPr>
          <p:nvPr/>
        </p:nvCxnSpPr>
        <p:spPr bwMode="auto">
          <a:xfrm flipH="1" flipV="1">
            <a:off x="3037100" y="2820833"/>
            <a:ext cx="2453022" cy="163538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4" name="Elbow Connector 13"/>
          <p:cNvCxnSpPr>
            <a:stCxn id="144" idx="1"/>
            <a:endCxn id="9" idx="2"/>
          </p:cNvCxnSpPr>
          <p:nvPr/>
        </p:nvCxnSpPr>
        <p:spPr bwMode="auto">
          <a:xfrm rot="16200000" flipH="1" flipV="1">
            <a:off x="3862426" y="-919212"/>
            <a:ext cx="1562405" cy="5917683"/>
          </a:xfrm>
          <a:prstGeom prst="bentConnector4">
            <a:avLst>
              <a:gd name="adj1" fmla="val -20463"/>
              <a:gd name="adj2" fmla="val 124069"/>
            </a:avLst>
          </a:prstGeom>
          <a:noFill/>
          <a:ln w="9525" cap="flat" cmpd="sng" algn="ctr">
            <a:solidFill>
              <a:schemeClr val="bg1">
                <a:lumMod val="65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3" name="Oval 122"/>
          <p:cNvSpPr/>
          <p:nvPr/>
        </p:nvSpPr>
        <p:spPr>
          <a:xfrm>
            <a:off x="7536892" y="1167312"/>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bwMode="auto">
          <a:xfrm>
            <a:off x="2987824" y="2320381"/>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3" name="Oval 212"/>
          <p:cNvSpPr/>
          <p:nvPr/>
        </p:nvSpPr>
        <p:spPr>
          <a:xfrm>
            <a:off x="4484347" y="1725321"/>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2956795" y="2746698"/>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bwMode="auto">
          <a:xfrm>
            <a:off x="3366569" y="305219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2" name="Rectangle 71"/>
          <p:cNvSpPr/>
          <p:nvPr/>
        </p:nvSpPr>
        <p:spPr bwMode="auto">
          <a:xfrm>
            <a:off x="4794291" y="4103569"/>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1" name="Oval 100"/>
          <p:cNvSpPr/>
          <p:nvPr/>
        </p:nvSpPr>
        <p:spPr>
          <a:xfrm>
            <a:off x="5418122" y="4384220"/>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a:spLocks noChangeArrowheads="1"/>
          </p:cNvSpPr>
          <p:nvPr/>
        </p:nvSpPr>
        <p:spPr bwMode="auto">
          <a:xfrm>
            <a:off x="483382" y="5293901"/>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309" name="Straight Connector 308"/>
          <p:cNvCxnSpPr>
            <a:stCxn id="11" idx="2"/>
            <a:endCxn id="307" idx="0"/>
          </p:cNvCxnSpPr>
          <p:nvPr/>
        </p:nvCxnSpPr>
        <p:spPr bwMode="auto">
          <a:xfrm rot="10800000" flipV="1">
            <a:off x="1159539" y="4676191"/>
            <a:ext cx="1304868" cy="617709"/>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3" name="Rectangle 312"/>
          <p:cNvSpPr/>
          <p:nvPr/>
        </p:nvSpPr>
        <p:spPr bwMode="auto">
          <a:xfrm>
            <a:off x="984075" y="408707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314" name="Rectangle 313"/>
          <p:cNvSpPr/>
          <p:nvPr/>
        </p:nvSpPr>
        <p:spPr bwMode="auto">
          <a:xfrm>
            <a:off x="984075" y="4243671"/>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MPS</a:t>
            </a:r>
          </a:p>
        </p:txBody>
      </p:sp>
      <p:sp>
        <p:nvSpPr>
          <p:cNvPr id="315" name="Rectangle 314"/>
          <p:cNvSpPr/>
          <p:nvPr/>
        </p:nvSpPr>
        <p:spPr bwMode="auto">
          <a:xfrm>
            <a:off x="984075" y="4400890"/>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316" name="Rectangle 315"/>
          <p:cNvSpPr/>
          <p:nvPr/>
        </p:nvSpPr>
        <p:spPr bwMode="auto">
          <a:xfrm>
            <a:off x="984075" y="4565682"/>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Oval 104"/>
          <p:cNvSpPr/>
          <p:nvPr/>
        </p:nvSpPr>
        <p:spPr>
          <a:xfrm>
            <a:off x="2422099" y="4604192"/>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3" name="Straight Connector 322"/>
          <p:cNvCxnSpPr>
            <a:stCxn id="95" idx="4"/>
            <a:endCxn id="307" idx="0"/>
          </p:cNvCxnSpPr>
          <p:nvPr/>
        </p:nvCxnSpPr>
        <p:spPr bwMode="auto">
          <a:xfrm flipH="1">
            <a:off x="1159539" y="3198770"/>
            <a:ext cx="1190560" cy="209513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26" name="Straight Connector 325"/>
          <p:cNvCxnSpPr>
            <a:stCxn id="213" idx="3"/>
            <a:endCxn id="307" idx="0"/>
          </p:cNvCxnSpPr>
          <p:nvPr/>
        </p:nvCxnSpPr>
        <p:spPr bwMode="auto">
          <a:xfrm flipH="1">
            <a:off x="1159539" y="1848233"/>
            <a:ext cx="3345896" cy="344566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9" name="Oval 98"/>
          <p:cNvSpPr/>
          <p:nvPr/>
        </p:nvSpPr>
        <p:spPr>
          <a:xfrm>
            <a:off x="6007677" y="2762160"/>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9" name="Elbow Connector 338"/>
          <p:cNvCxnSpPr>
            <a:stCxn id="307" idx="5"/>
            <a:endCxn id="7" idx="4"/>
          </p:cNvCxnSpPr>
          <p:nvPr/>
        </p:nvCxnSpPr>
        <p:spPr bwMode="auto">
          <a:xfrm rot="5400000" flipH="1" flipV="1">
            <a:off x="2854746" y="1923874"/>
            <a:ext cx="2683993" cy="5118181"/>
          </a:xfrm>
          <a:prstGeom prst="bentConnector3">
            <a:avLst>
              <a:gd name="adj1" fmla="val -306"/>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45" name="Oval 344"/>
          <p:cNvSpPr/>
          <p:nvPr/>
        </p:nvSpPr>
        <p:spPr>
          <a:xfrm>
            <a:off x="6683834" y="3068968"/>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1565652" y="5751506"/>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7" name="Straight Connector 346"/>
          <p:cNvCxnSpPr>
            <a:stCxn id="307" idx="7"/>
            <a:endCxn id="11" idx="3"/>
          </p:cNvCxnSpPr>
          <p:nvPr/>
        </p:nvCxnSpPr>
        <p:spPr bwMode="auto">
          <a:xfrm flipV="1">
            <a:off x="1637653" y="4896164"/>
            <a:ext cx="1024796" cy="4888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2" name="Oval 311"/>
          <p:cNvSpPr/>
          <p:nvPr/>
        </p:nvSpPr>
        <p:spPr>
          <a:xfrm>
            <a:off x="2590449" y="4830478"/>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Rectangle 349"/>
          <p:cNvSpPr/>
          <p:nvPr/>
        </p:nvSpPr>
        <p:spPr bwMode="auto">
          <a:xfrm>
            <a:off x="1927173" y="5076524"/>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5" name="Rectangle 354"/>
          <p:cNvSpPr/>
          <p:nvPr/>
        </p:nvSpPr>
        <p:spPr bwMode="auto">
          <a:xfrm>
            <a:off x="6580370" y="3395869"/>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6" name="Rectangle 355"/>
          <p:cNvSpPr/>
          <p:nvPr/>
        </p:nvSpPr>
        <p:spPr bwMode="auto">
          <a:xfrm>
            <a:off x="1935979" y="5756615"/>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7" name="Rectangle 356"/>
          <p:cNvSpPr/>
          <p:nvPr/>
        </p:nvSpPr>
        <p:spPr bwMode="auto">
          <a:xfrm>
            <a:off x="1927173" y="3507079"/>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8" name="Rectangle 357"/>
          <p:cNvSpPr/>
          <p:nvPr/>
        </p:nvSpPr>
        <p:spPr bwMode="auto">
          <a:xfrm>
            <a:off x="1921754" y="4316721"/>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9" name="Oval 358"/>
          <p:cNvSpPr/>
          <p:nvPr/>
        </p:nvSpPr>
        <p:spPr>
          <a:xfrm>
            <a:off x="1565652" y="5318118"/>
            <a:ext cx="144000" cy="144000"/>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bwMode="auto">
          <a:xfrm>
            <a:off x="7520574" y="2125875"/>
            <a:ext cx="632009"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SLE-Ret</a:t>
            </a:r>
          </a:p>
        </p:txBody>
      </p:sp>
      <p:sp>
        <p:nvSpPr>
          <p:cNvPr id="111" name="Rectangle 110"/>
          <p:cNvSpPr/>
          <p:nvPr/>
        </p:nvSpPr>
        <p:spPr bwMode="auto">
          <a:xfrm>
            <a:off x="8160785" y="2125875"/>
            <a:ext cx="350926" cy="159462"/>
          </a:xfrm>
          <a:prstGeom prst="rect">
            <a:avLst/>
          </a:prstGeom>
          <a:solidFill>
            <a:srgbClr val="FF85FF"/>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TRM</a:t>
            </a:r>
          </a:p>
        </p:txBody>
      </p:sp>
      <p:sp>
        <p:nvSpPr>
          <p:cNvPr id="118" name="Oval 117"/>
          <p:cNvSpPr/>
          <p:nvPr/>
        </p:nvSpPr>
        <p:spPr>
          <a:xfrm>
            <a:off x="8008583" y="171748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7530469" y="1634205"/>
            <a:ext cx="144000" cy="144000"/>
          </a:xfrm>
          <a:prstGeom prst="ellipse">
            <a:avLst/>
          </a:prstGeom>
          <a:solidFill>
            <a:schemeClr val="bg1">
              <a:lumMod val="65000"/>
            </a:schemeClr>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bwMode="auto">
          <a:xfrm>
            <a:off x="5116617" y="3800688"/>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8" name="Rectangle 107"/>
          <p:cNvSpPr/>
          <p:nvPr/>
        </p:nvSpPr>
        <p:spPr bwMode="auto">
          <a:xfrm>
            <a:off x="6008063" y="1575719"/>
            <a:ext cx="576000"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CSSM-ES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6" name="Rectangle 115"/>
          <p:cNvSpPr/>
          <p:nvPr/>
        </p:nvSpPr>
        <p:spPr bwMode="auto">
          <a:xfrm>
            <a:off x="6008063" y="1053705"/>
            <a:ext cx="576000"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SC-CSTS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4" name="Rectangle 123"/>
          <p:cNvSpPr/>
          <p:nvPr/>
        </p:nvSpPr>
        <p:spPr bwMode="auto">
          <a:xfrm>
            <a:off x="6012160" y="893274"/>
            <a:ext cx="576000"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0" name="Rectangle 39"/>
          <p:cNvSpPr/>
          <p:nvPr/>
        </p:nvSpPr>
        <p:spPr bwMode="auto">
          <a:xfrm>
            <a:off x="6007677" y="1426863"/>
            <a:ext cx="576000" cy="159462"/>
          </a:xfrm>
          <a:prstGeom prst="rect">
            <a:avLst/>
          </a:prstGeom>
          <a:solidFill>
            <a:schemeClr val="bg1">
              <a:lumMod val="7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CSSM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p:cNvSpPr/>
          <p:nvPr/>
        </p:nvSpPr>
        <p:spPr bwMode="auto">
          <a:xfrm>
            <a:off x="6383226" y="2125875"/>
            <a:ext cx="576000" cy="159462"/>
          </a:xfrm>
          <a:prstGeom prst="rect">
            <a:avLst/>
          </a:prstGeom>
          <a:solidFill>
            <a:schemeClr val="bg1">
              <a:lumMod val="7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TD-CSTS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541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685800" y="152400"/>
            <a:ext cx="7772400" cy="8540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System Architecture Model Objectives</a:t>
            </a:r>
          </a:p>
        </p:txBody>
      </p:sp>
      <p:sp>
        <p:nvSpPr>
          <p:cNvPr id="12293" name="Text Box 5"/>
          <p:cNvSpPr txBox="1">
            <a:spLocks noChangeArrowheads="1"/>
          </p:cNvSpPr>
          <p:nvPr/>
        </p:nvSpPr>
        <p:spPr bwMode="auto">
          <a:xfrm>
            <a:off x="685800" y="723900"/>
            <a:ext cx="7772400" cy="560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r>
              <a:rPr lang="en-US" sz="2400" dirty="0"/>
              <a:t>"Modeling, in the broadest sense, is the cost-effective use of something in place of something else for some cognitive purpose. It allows us to use something that is simpler, safer or cheaper than reality instead of reality for some purpose. </a:t>
            </a:r>
          </a:p>
          <a:p>
            <a:endParaRPr lang="en-US" sz="2400" dirty="0"/>
          </a:p>
          <a:p>
            <a:r>
              <a:rPr lang="en-US" sz="2400" dirty="0"/>
              <a:t>A model represents reality for the given purpose; the model is an abstraction of reality in the sense that it cannot represent all aspects of reality. This allows us to deal with the world in a simplified manner, avoiding the complexity, danger and irreversibility of reality." </a:t>
            </a:r>
          </a:p>
          <a:p>
            <a:endParaRPr lang="en-US" sz="2800" dirty="0"/>
          </a:p>
          <a:p>
            <a:pPr lvl="1"/>
            <a:r>
              <a:rPr lang="en-US" dirty="0"/>
              <a:t>Rothenberg, Jeff. “The Nature of Modeling”, RAND, https://</a:t>
            </a:r>
            <a:r>
              <a:rPr lang="en-US" dirty="0" err="1"/>
              <a:t>www.rand.org</a:t>
            </a:r>
            <a:r>
              <a:rPr lang="en-US" dirty="0"/>
              <a:t>/content/dam/rand/pubs/notes/2007/N3027.pdf</a:t>
            </a:r>
          </a:p>
          <a:p>
            <a:pPr marL="0" indent="0">
              <a:lnSpc>
                <a:spcPct val="90000"/>
              </a:lnSpc>
              <a:spcBef>
                <a:spcPts val="600"/>
              </a:spcBef>
              <a:buClr>
                <a:srgbClr val="C403DA"/>
              </a:buClr>
              <a:defRPr/>
            </a:pPr>
            <a:endParaRPr lang="en-US" sz="2800" dirty="0">
              <a:solidFill>
                <a:srgbClr val="C403DA"/>
              </a:solidFill>
              <a:latin typeface="Arial" charset="0"/>
            </a:endParaRPr>
          </a:p>
          <a:p>
            <a:endParaRPr lang="en-US" sz="2400" dirty="0"/>
          </a:p>
        </p:txBody>
      </p:sp>
      <p:sp>
        <p:nvSpPr>
          <p:cNvPr id="2" name="Date Placeholder 1">
            <a:extLst>
              <a:ext uri="{FF2B5EF4-FFF2-40B4-BE49-F238E27FC236}">
                <a16:creationId xmlns:a16="http://schemas.microsoft.com/office/drawing/2014/main" id="{CFD7D3C6-7601-8E42-B0FC-C0C60B742A7B}"/>
              </a:ext>
            </a:extLst>
          </p:cNvPr>
          <p:cNvSpPr>
            <a:spLocks noGrp="1"/>
          </p:cNvSpPr>
          <p:nvPr>
            <p:ph type="dt" sz="half" idx="2"/>
          </p:nvPr>
        </p:nvSpPr>
        <p:spPr/>
        <p:txBody>
          <a:bodyPr/>
          <a:lstStyle/>
          <a:p>
            <a:r>
              <a:rPr lang="en-US"/>
              <a:t>20 Mar 2023</a:t>
            </a:r>
            <a:endParaRPr lang="en-US" dirty="0"/>
          </a:p>
        </p:txBody>
      </p:sp>
    </p:spTree>
    <p:extLst>
      <p:ext uri="{BB962C8B-B14F-4D97-AF65-F5344CB8AC3E}">
        <p14:creationId xmlns:p14="http://schemas.microsoft.com/office/powerpoint/2010/main" val="254509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Information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914400"/>
            <a:ext cx="8229600" cy="5410200"/>
          </a:xfrm>
        </p:spPr>
        <p:txBody>
          <a:bodyPr/>
          <a:lstStyle/>
          <a:p>
            <a:r>
              <a:rPr lang="en-US" sz="2000" dirty="0"/>
              <a:t>The Information Viewpoint focuses on the kinds of information handled by the system, the syntax and semantics of the information, and the interpretation of that information. </a:t>
            </a:r>
          </a:p>
          <a:p>
            <a:r>
              <a:rPr lang="en-US" sz="2000" dirty="0"/>
              <a:t>Stakeholder Concerns:</a:t>
            </a:r>
          </a:p>
          <a:p>
            <a:pPr lvl="1"/>
            <a:r>
              <a:rPr lang="en-US" sz="1800" dirty="0"/>
              <a:t>the structure and semantics of information and information management in a system; </a:t>
            </a:r>
          </a:p>
          <a:p>
            <a:pPr lvl="1"/>
            <a:r>
              <a:rPr lang="en-US" sz="1800" dirty="0"/>
              <a:t>the rules and constraints on information transformations and permanence in a system. </a:t>
            </a:r>
          </a:p>
          <a:p>
            <a:r>
              <a:rPr lang="en-US" sz="2000" dirty="0"/>
              <a:t>Information Objects (abstract definitions of information elements, structures, semantics, schema): </a:t>
            </a:r>
          </a:p>
          <a:p>
            <a:pPr lvl="1"/>
            <a:r>
              <a:rPr lang="en-US" sz="1800" dirty="0"/>
              <a:t>Types: data, metadata, information, package, schema, model, meta-model; </a:t>
            </a:r>
          </a:p>
          <a:p>
            <a:pPr lvl="1"/>
            <a:r>
              <a:rPr lang="en-US" sz="1800" dirty="0"/>
              <a:t>Attributes: name, type, length, structure, syntax, semantics, permanence, provenance, realized by, rules, policies; </a:t>
            </a:r>
          </a:p>
          <a:p>
            <a:r>
              <a:rPr lang="en-US" sz="2000" dirty="0"/>
              <a:t>Relationships (information object aggregates, transformations); </a:t>
            </a:r>
          </a:p>
          <a:p>
            <a:r>
              <a:rPr lang="en-US" sz="2000" dirty="0"/>
              <a:t>Constraints (type checking rules, permanence, policies). </a:t>
            </a:r>
          </a:p>
          <a:p>
            <a:endParaRPr lang="en-US" sz="2000" dirty="0"/>
          </a:p>
          <a:p>
            <a:endParaRPr lang="en-US" sz="20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20 Mar 2023</a:t>
            </a:r>
            <a:endParaRPr lang="en-US" dirty="0"/>
          </a:p>
        </p:txBody>
      </p:sp>
    </p:spTree>
    <p:extLst>
      <p:ext uri="{BB962C8B-B14F-4D97-AF65-F5344CB8AC3E}">
        <p14:creationId xmlns:p14="http://schemas.microsoft.com/office/powerpoint/2010/main" val="1074280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20 Mar 2023</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162300" y="3035256"/>
            <a:ext cx="2667000" cy="572994"/>
          </a:xfrm>
          <a:prstGeom prst="roundRect">
            <a:avLst/>
          </a:prstGeom>
          <a:solidFill>
            <a:srgbClr val="CC0606"/>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Information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1100" y="-57582"/>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Information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(Information Object </a:t>
            </a:r>
            <a:r>
              <a:rPr lang="en-US" altLang="ja-JP" sz="2000" dirty="0">
                <a:solidFill>
                  <a:srgbClr val="0099A6"/>
                </a:solidFill>
                <a:ea typeface="ＭＳ Ｐゴシック" pitchFamily="26" charset="-128"/>
                <a:cs typeface="ＭＳ Ｐゴシック" pitchFamily="26" charset="-128"/>
              </a:rPr>
              <a:t>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3" name="AutoShape 7">
            <a:extLst>
              <a:ext uri="{FF2B5EF4-FFF2-40B4-BE49-F238E27FC236}">
                <a16:creationId xmlns:a16="http://schemas.microsoft.com/office/drawing/2014/main" id="{0202174A-A80D-6F4C-82CB-D583503C7CC9}"/>
              </a:ext>
            </a:extLst>
          </p:cNvPr>
          <p:cNvSpPr>
            <a:spLocks noChangeArrowheads="1"/>
          </p:cNvSpPr>
          <p:nvPr/>
        </p:nvSpPr>
        <p:spPr bwMode="auto">
          <a:xfrm rot="5400000">
            <a:off x="3810000" y="1524000"/>
            <a:ext cx="13716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2989921"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Rules (transformations, access)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Schema</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Permanence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Element types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endParaRPr kumimoji="1" lang="en-US" altLang="ja-JP" sz="1200" b="0" dirty="0">
              <a:latin typeface="Arial" panose="020B0604020202020204" pitchFamily="34" charset="0"/>
              <a:ea typeface="Osaka" charset="-128"/>
            </a:endParaRP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967811" y="5350848"/>
            <a:ext cx="2432076"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600" b="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  Rules &amp; Constraints</a:t>
            </a:r>
          </a:p>
          <a:p>
            <a:pPr eaLnBrk="1" hangingPunct="1"/>
            <a:r>
              <a:rPr kumimoji="1" lang="en-US" altLang="ja-JP" sz="1600" b="0" dirty="0">
                <a:latin typeface="Arial" panose="020B0604020202020204" pitchFamily="34" charset="0"/>
                <a:ea typeface="Osaka" charset="-128"/>
              </a:rPr>
              <a:t>  Resource requirements</a:t>
            </a:r>
          </a:p>
          <a:p>
            <a:r>
              <a:rPr kumimoji="1" lang="en-US" altLang="ja-JP" sz="1600" b="0" dirty="0">
                <a:solidFill>
                  <a:schemeClr val="bg1">
                    <a:lumMod val="65000"/>
                  </a:schemeClr>
                </a:solidFill>
                <a:latin typeface="Arial" panose="020B0604020202020204" pitchFamily="34" charset="0"/>
                <a:ea typeface="Osaka" charset="-128"/>
              </a:rPr>
              <a:t>  Type conversion</a:t>
            </a:r>
          </a:p>
          <a:p>
            <a:r>
              <a:rPr kumimoji="1" lang="en-US" altLang="ja-JP" sz="1600" b="0" dirty="0">
                <a:solidFill>
                  <a:schemeClr val="bg1">
                    <a:lumMod val="65000"/>
                  </a:schemeClr>
                </a:solidFill>
                <a:latin typeface="Arial" panose="020B0604020202020204" pitchFamily="34" charset="0"/>
                <a:ea typeface="Osaka" charset="-128"/>
              </a:rPr>
              <a:t>  Access / security</a:t>
            </a:r>
            <a:endParaRPr kumimoji="1" lang="en-US" altLang="ja-JP" sz="1600" b="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  </a:t>
            </a:r>
          </a:p>
        </p:txBody>
      </p:sp>
      <p:sp>
        <p:nvSpPr>
          <p:cNvPr id="13" name="Rectangle 9">
            <a:extLst>
              <a:ext uri="{FF2B5EF4-FFF2-40B4-BE49-F238E27FC236}">
                <a16:creationId xmlns:a16="http://schemas.microsoft.com/office/drawing/2014/main" id="{906DD3E7-646F-9D49-AFF4-29849D11F9D8}"/>
              </a:ext>
            </a:extLst>
          </p:cNvPr>
          <p:cNvSpPr>
            <a:spLocks noChangeArrowheads="1"/>
          </p:cNvSpPr>
          <p:nvPr/>
        </p:nvSpPr>
        <p:spPr bwMode="auto">
          <a:xfrm>
            <a:off x="3661124" y="4128906"/>
            <a:ext cx="214674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Core Capabilities:</a:t>
            </a:r>
            <a:endParaRPr kumimoji="1" lang="en-US" altLang="ja-JP" sz="1800" dirty="0">
              <a:latin typeface="Arial" panose="020B0604020202020204" pitchFamily="34" charset="0"/>
              <a:ea typeface="Osaka" charset="-128"/>
            </a:endParaRPr>
          </a:p>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Structure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Semantics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Relationships</a:t>
            </a:r>
          </a:p>
        </p:txBody>
      </p:sp>
    </p:spTree>
    <p:extLst>
      <p:ext uri="{BB962C8B-B14F-4D97-AF65-F5344CB8AC3E}">
        <p14:creationId xmlns:p14="http://schemas.microsoft.com/office/powerpoint/2010/main" val="638343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(Information Viewpoint ontology)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500933" y="4044765"/>
            <a:ext cx="1410984"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Representation</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3429000" y="1382288"/>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849812" y="2743200"/>
            <a:ext cx="1084138"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Information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4933950" y="3000375"/>
            <a:ext cx="828225" cy="61813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12" idx="0"/>
            <a:endCxn id="7" idx="2"/>
          </p:cNvCxnSpPr>
          <p:nvPr/>
        </p:nvCxnSpPr>
        <p:spPr>
          <a:xfrm flipH="1" flipV="1">
            <a:off x="3914775" y="1896638"/>
            <a:ext cx="477106" cy="846562"/>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5202088" y="3026060"/>
            <a:ext cx="1040670" cy="219291"/>
          </a:xfrm>
          <a:prstGeom prst="rect">
            <a:avLst/>
          </a:prstGeom>
          <a:noFill/>
        </p:spPr>
        <p:txBody>
          <a:bodyPr wrap="none" rtlCol="0">
            <a:spAutoFit/>
          </a:bodyPr>
          <a:lstStyle/>
          <a:p>
            <a:r>
              <a:rPr lang="en-US" sz="825" dirty="0"/>
              <a:t>Constrained by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153997" y="1947783"/>
            <a:ext cx="1084138" cy="346249"/>
          </a:xfrm>
          <a:prstGeom prst="rect">
            <a:avLst/>
          </a:prstGeom>
          <a:noFill/>
        </p:spPr>
        <p:txBody>
          <a:bodyPr wrap="square" rtlCol="0">
            <a:spAutoFit/>
          </a:bodyPr>
          <a:lstStyle/>
          <a:p>
            <a:r>
              <a:rPr lang="en-US" sz="825" dirty="0"/>
              <a:t>Produces / Consumes (</a:t>
            </a:r>
            <a:r>
              <a:rPr lang="en-US" sz="825" dirty="0" err="1"/>
              <a:t>corr</a:t>
            </a:r>
            <a:r>
              <a:rPr lang="en-US" sz="825" dirty="0"/>
              <a:t>)</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5762175" y="3361335"/>
            <a:ext cx="928688"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Rules</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57391" y="2607915"/>
            <a:ext cx="687084" cy="346249"/>
          </a:xfrm>
          <a:prstGeom prst="rect">
            <a:avLst/>
          </a:prstGeom>
          <a:noFill/>
        </p:spPr>
        <p:txBody>
          <a:bodyPr wrap="square" rtlCol="0">
            <a:spAutoFit/>
          </a:bodyPr>
          <a:lstStyle/>
          <a:p>
            <a:r>
              <a:rPr lang="en-US" sz="825" dirty="0"/>
              <a:t>Has 0.. (</a:t>
            </a:r>
            <a:r>
              <a:rPr lang="en-US" sz="825" dirty="0" err="1"/>
              <a:t>corr</a:t>
            </a:r>
            <a:r>
              <a:rPr lang="en-US" sz="825" dirty="0"/>
              <a:t>)</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1981200" y="2750646"/>
            <a:ext cx="1180565"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Realizations</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12" idx="1"/>
          </p:cNvCxnSpPr>
          <p:nvPr/>
        </p:nvCxnSpPr>
        <p:spPr>
          <a:xfrm flipH="1">
            <a:off x="3161765" y="3000375"/>
            <a:ext cx="688047" cy="7446"/>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20 Mar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206425" y="3257550"/>
            <a:ext cx="185456" cy="78721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168BDBA-843A-D6C6-AC6D-E8B8EC630BA7}"/>
              </a:ext>
            </a:extLst>
          </p:cNvPr>
          <p:cNvCxnSpPr>
            <a:cxnSpLocks/>
            <a:stCxn id="6" idx="1"/>
            <a:endCxn id="69" idx="2"/>
          </p:cNvCxnSpPr>
          <p:nvPr/>
        </p:nvCxnSpPr>
        <p:spPr>
          <a:xfrm flipH="1" flipV="1">
            <a:off x="2571483" y="3264996"/>
            <a:ext cx="929450" cy="1036944"/>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18588" y="3496484"/>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cxnSpLocks/>
            <a:stCxn id="12" idx="3"/>
            <a:endCxn id="12" idx="0"/>
          </p:cNvCxnSpPr>
          <p:nvPr/>
        </p:nvCxnSpPr>
        <p:spPr bwMode="auto">
          <a:xfrm flipH="1" flipV="1">
            <a:off x="4391881" y="2743200"/>
            <a:ext cx="542069" cy="257175"/>
          </a:xfrm>
          <a:prstGeom prst="bentConnector4">
            <a:avLst>
              <a:gd name="adj1" fmla="val -42172"/>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5149265" y="2359817"/>
            <a:ext cx="871537" cy="346249"/>
          </a:xfrm>
          <a:prstGeom prst="rect">
            <a:avLst/>
          </a:prstGeom>
          <a:noFill/>
        </p:spPr>
        <p:txBody>
          <a:bodyPr wrap="square" rtlCol="0">
            <a:spAutoFit/>
          </a:bodyPr>
          <a:lstStyle/>
          <a:p>
            <a:r>
              <a:rPr lang="en-US" sz="825" dirty="0"/>
              <a:t>Relationships …</a:t>
            </a:r>
          </a:p>
        </p:txBody>
      </p:sp>
      <p:sp>
        <p:nvSpPr>
          <p:cNvPr id="8" name="Flowchart: Decision 17">
            <a:extLst>
              <a:ext uri="{FF2B5EF4-FFF2-40B4-BE49-F238E27FC236}">
                <a16:creationId xmlns:a16="http://schemas.microsoft.com/office/drawing/2014/main" id="{965DF76D-CF71-9083-68EE-902416D2F7F7}"/>
              </a:ext>
            </a:extLst>
          </p:cNvPr>
          <p:cNvSpPr/>
          <p:nvPr/>
        </p:nvSpPr>
        <p:spPr bwMode="auto">
          <a:xfrm flipH="1">
            <a:off x="4928131" y="2940204"/>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9" name="Rectangle 8">
            <a:extLst>
              <a:ext uri="{FF2B5EF4-FFF2-40B4-BE49-F238E27FC236}">
                <a16:creationId xmlns:a16="http://schemas.microsoft.com/office/drawing/2014/main" id="{3EA91DF9-23CC-EB31-0A05-1487C548520F}"/>
              </a:ext>
            </a:extLst>
          </p:cNvPr>
          <p:cNvSpPr/>
          <p:nvPr/>
        </p:nvSpPr>
        <p:spPr>
          <a:xfrm>
            <a:off x="-177876" y="5481814"/>
            <a:ext cx="3701507" cy="784830"/>
          </a:xfrm>
          <a:prstGeom prst="rect">
            <a:avLst/>
          </a:prstGeom>
        </p:spPr>
        <p:txBody>
          <a:bodyPr wrap="square">
            <a:spAutoFit/>
          </a:bodyPr>
          <a:lstStyle/>
          <a:p>
            <a:pPr lvl="1"/>
            <a:r>
              <a:rPr lang="en-US" sz="900" u="sng" dirty="0">
                <a:solidFill>
                  <a:srgbClr val="0070C0"/>
                </a:solidFill>
              </a:rPr>
              <a:t>Information</a:t>
            </a:r>
            <a:r>
              <a:rPr lang="en-US" sz="900" dirty="0">
                <a:solidFill>
                  <a:srgbClr val="0070C0"/>
                </a:solidFill>
              </a:rPr>
              <a:t>: Data, along with the necessary structure and syntax to allow interpretation and use of that data; may also have associated metadata, including the relationships among Data Objects, rules for their use and transformation, and policies on access.</a:t>
            </a:r>
          </a:p>
        </p:txBody>
      </p:sp>
    </p:spTree>
    <p:extLst>
      <p:ext uri="{BB962C8B-B14F-4D97-AF65-F5344CB8AC3E}">
        <p14:creationId xmlns:p14="http://schemas.microsoft.com/office/powerpoint/2010/main" val="1475164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dirty="0">
                <a:solidFill>
                  <a:srgbClr val="0099A6"/>
                </a:solidFill>
              </a:rPr>
              <a:t>Information Representation (ASL version)</a:t>
            </a:r>
            <a:br>
              <a:rPr lang="en-GB" dirty="0">
                <a:solidFill>
                  <a:srgbClr val="0099A6"/>
                </a:solidFill>
              </a:rPr>
            </a:br>
            <a:r>
              <a:rPr lang="en-GB" sz="1800" dirty="0">
                <a:solidFill>
                  <a:srgbClr val="0099A6"/>
                </a:solidFill>
              </a:rPr>
              <a:t>(Relationships derived from UML)</a:t>
            </a:r>
            <a:endParaRPr lang="en-GB" dirty="0">
              <a:solidFill>
                <a:srgbClr val="0099A6"/>
              </a:solidFill>
            </a:endParaRPr>
          </a:p>
        </p:txBody>
      </p:sp>
      <p:sp>
        <p:nvSpPr>
          <p:cNvPr id="4" name="Date Placeholder 3"/>
          <p:cNvSpPr>
            <a:spLocks noGrp="1"/>
          </p:cNvSpPr>
          <p:nvPr>
            <p:ph type="dt" sz="half" idx="2"/>
          </p:nvPr>
        </p:nvSpPr>
        <p:spPr/>
        <p:txBody>
          <a:bodyPr/>
          <a:lstStyle/>
          <a:p>
            <a:r>
              <a:rPr lang="en-US"/>
              <a:t>20 Mar 2023</a:t>
            </a:r>
            <a:endParaRPr lang="en-GB" dirty="0"/>
          </a:p>
        </p:txBody>
      </p:sp>
      <p:sp>
        <p:nvSpPr>
          <p:cNvPr id="5" name="Rounded Rectangle 4"/>
          <p:cNvSpPr/>
          <p:nvPr/>
        </p:nvSpPr>
        <p:spPr bwMode="auto">
          <a:xfrm>
            <a:off x="5660671" y="2060848"/>
            <a:ext cx="1440160" cy="2104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Information Class B</a:t>
            </a:r>
          </a:p>
        </p:txBody>
      </p:sp>
      <p:sp>
        <p:nvSpPr>
          <p:cNvPr id="6" name="Rounded Rectangle 5"/>
          <p:cNvSpPr/>
          <p:nvPr/>
        </p:nvSpPr>
        <p:spPr bwMode="auto">
          <a:xfrm>
            <a:off x="2636335" y="2060848"/>
            <a:ext cx="1440160" cy="2104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Information Class A</a:t>
            </a:r>
          </a:p>
        </p:txBody>
      </p:sp>
      <p:cxnSp>
        <p:nvCxnSpPr>
          <p:cNvPr id="8" name="Straight Connector 7"/>
          <p:cNvCxnSpPr>
            <a:stCxn id="6" idx="3"/>
            <a:endCxn id="5" idx="1"/>
          </p:cNvCxnSpPr>
          <p:nvPr/>
        </p:nvCxnSpPr>
        <p:spPr bwMode="auto">
          <a:xfrm>
            <a:off x="4076495" y="2166087"/>
            <a:ext cx="1584176"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4560004" y="1999292"/>
            <a:ext cx="617157" cy="123111"/>
          </a:xfrm>
          <a:prstGeom prst="rect">
            <a:avLst/>
          </a:prstGeom>
          <a:noFill/>
        </p:spPr>
        <p:txBody>
          <a:bodyPr wrap="none" lIns="0" tIns="0" rIns="0" bIns="0" rtlCol="0">
            <a:spAutoFit/>
          </a:bodyPr>
          <a:lstStyle/>
          <a:p>
            <a:r>
              <a:rPr lang="en-GB" sz="800" dirty="0">
                <a:solidFill>
                  <a:schemeClr val="tx1"/>
                </a:solidFill>
                <a:latin typeface="Arial" panose="020B0604020202020204" pitchFamily="34" charset="0"/>
                <a:cs typeface="Arial" panose="020B0604020202020204" pitchFamily="34" charset="0"/>
              </a:rPr>
              <a:t>Relationship</a:t>
            </a:r>
          </a:p>
        </p:txBody>
      </p:sp>
      <p:sp>
        <p:nvSpPr>
          <p:cNvPr id="10" name="TextBox 9"/>
          <p:cNvSpPr txBox="1"/>
          <p:nvPr/>
        </p:nvSpPr>
        <p:spPr>
          <a:xfrm>
            <a:off x="4076495" y="1939792"/>
            <a:ext cx="173124" cy="123111"/>
          </a:xfrm>
          <a:prstGeom prst="rect">
            <a:avLst/>
          </a:prstGeom>
          <a:noFill/>
        </p:spPr>
        <p:txBody>
          <a:bodyPr wrap="none" lIns="0" tIns="0" rIns="0" bIns="0" rtlCol="0">
            <a:spAutoFit/>
          </a:bodyPr>
          <a:lstStyle/>
          <a:p>
            <a:r>
              <a:rPr lang="en-GB" sz="800" b="0" dirty="0">
                <a:solidFill>
                  <a:schemeClr val="tx1"/>
                </a:solidFill>
                <a:latin typeface="Arial" panose="020B0604020202020204" pitchFamily="34" charset="0"/>
                <a:cs typeface="Arial" panose="020B0604020202020204" pitchFamily="34" charset="0"/>
              </a:rPr>
              <a:t>0..1</a:t>
            </a:r>
          </a:p>
        </p:txBody>
      </p:sp>
      <p:sp>
        <p:nvSpPr>
          <p:cNvPr id="11" name="TextBox 10"/>
          <p:cNvSpPr txBox="1"/>
          <p:nvPr/>
        </p:nvSpPr>
        <p:spPr>
          <a:xfrm>
            <a:off x="5611334" y="1939792"/>
            <a:ext cx="40076" cy="123111"/>
          </a:xfrm>
          <a:prstGeom prst="rect">
            <a:avLst/>
          </a:prstGeom>
          <a:noFill/>
        </p:spPr>
        <p:txBody>
          <a:bodyPr wrap="none" lIns="0" tIns="0" rIns="0" bIns="0" rtlCol="0">
            <a:spAutoFit/>
          </a:bodyPr>
          <a:lstStyle/>
          <a:p>
            <a:r>
              <a:rPr lang="en-GB" sz="800" b="0" dirty="0">
                <a:solidFill>
                  <a:schemeClr val="tx1"/>
                </a:solidFill>
                <a:latin typeface="Arial" panose="020B0604020202020204" pitchFamily="34" charset="0"/>
                <a:cs typeface="Arial" panose="020B0604020202020204" pitchFamily="34" charset="0"/>
              </a:rPr>
              <a:t>*</a:t>
            </a:r>
          </a:p>
        </p:txBody>
      </p:sp>
      <p:sp>
        <p:nvSpPr>
          <p:cNvPr id="12" name="Line Callout 1 (No Border) 11"/>
          <p:cNvSpPr/>
          <p:nvPr/>
        </p:nvSpPr>
        <p:spPr bwMode="auto">
          <a:xfrm flipH="1">
            <a:off x="5300631" y="1484784"/>
            <a:ext cx="1952270" cy="272799"/>
          </a:xfrm>
          <a:prstGeom prst="callout1">
            <a:avLst>
              <a:gd name="adj1" fmla="val 27653"/>
              <a:gd name="adj2" fmla="val 105011"/>
              <a:gd name="adj3" fmla="val 189060"/>
              <a:gd name="adj4" fmla="val 12288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Optional relationship type label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927291" y="1054383"/>
            <a:ext cx="1952270" cy="272799"/>
          </a:xfrm>
          <a:prstGeom prst="callout1">
            <a:avLst>
              <a:gd name="adj1" fmla="val 27653"/>
              <a:gd name="adj2" fmla="val 105011"/>
              <a:gd name="adj3" fmla="val 329624"/>
              <a:gd name="adj4" fmla="val 1385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Optional multiplicity specifier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TextBox 26"/>
          <p:cNvSpPr txBox="1"/>
          <p:nvPr/>
        </p:nvSpPr>
        <p:spPr>
          <a:xfrm>
            <a:off x="5374407" y="2973038"/>
            <a:ext cx="2446504"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Inheritance</a:t>
            </a:r>
          </a:p>
          <a:p>
            <a:pPr>
              <a:lnSpc>
                <a:spcPts val="1800"/>
              </a:lnSpc>
            </a:pPr>
            <a:r>
              <a:rPr lang="en-GB" sz="1000" b="0" dirty="0">
                <a:solidFill>
                  <a:schemeClr val="tx1"/>
                </a:solidFill>
                <a:latin typeface="Arial" panose="020B0604020202020204" pitchFamily="34" charset="0"/>
                <a:cs typeface="Arial" panose="020B0604020202020204" pitchFamily="34" charset="0"/>
              </a:rPr>
              <a:t>Composition</a:t>
            </a:r>
          </a:p>
          <a:p>
            <a:pPr>
              <a:lnSpc>
                <a:spcPts val="1800"/>
              </a:lnSpc>
            </a:pPr>
            <a:r>
              <a:rPr lang="en-GB" sz="1000" b="0" dirty="0">
                <a:solidFill>
                  <a:schemeClr val="tx1"/>
                </a:solidFill>
                <a:latin typeface="Arial" panose="020B0604020202020204" pitchFamily="34" charset="0"/>
                <a:cs typeface="Arial" panose="020B0604020202020204" pitchFamily="34" charset="0"/>
              </a:rPr>
              <a:t>Aggregation</a:t>
            </a:r>
          </a:p>
          <a:p>
            <a:pPr>
              <a:lnSpc>
                <a:spcPts val="1800"/>
              </a:lnSpc>
            </a:pPr>
            <a:r>
              <a:rPr lang="en-GB" sz="1000" b="0" dirty="0">
                <a:solidFill>
                  <a:schemeClr val="tx1"/>
                </a:solidFill>
                <a:latin typeface="Arial" panose="020B0604020202020204" pitchFamily="34" charset="0"/>
                <a:cs typeface="Arial" panose="020B0604020202020204" pitchFamily="34" charset="0"/>
              </a:rPr>
              <a:t>Association (other relationship, labelled)</a:t>
            </a:r>
          </a:p>
          <a:p>
            <a:pPr>
              <a:lnSpc>
                <a:spcPts val="1800"/>
              </a:lnSpc>
            </a:pPr>
            <a:r>
              <a:rPr lang="en-GB" sz="1000" b="0" dirty="0">
                <a:solidFill>
                  <a:schemeClr val="tx1"/>
                </a:solidFill>
                <a:latin typeface="Arial" panose="020B0604020202020204" pitchFamily="34" charset="0"/>
                <a:cs typeface="Arial" panose="020B0604020202020204" pitchFamily="34" charset="0"/>
              </a:rPr>
              <a:t>Directional Association</a:t>
            </a:r>
          </a:p>
        </p:txBody>
      </p:sp>
      <p:sp>
        <p:nvSpPr>
          <p:cNvPr id="28" name="Rectangle 12"/>
          <p:cNvSpPr>
            <a:spLocks noChangeArrowheads="1"/>
          </p:cNvSpPr>
          <p:nvPr/>
        </p:nvSpPr>
        <p:spPr bwMode="auto">
          <a:xfrm>
            <a:off x="3941607" y="2540913"/>
            <a:ext cx="45165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Relationship Types (UML derived): </a:t>
            </a:r>
            <a:r>
              <a:rPr lang="en-US" sz="1100" dirty="0"/>
              <a:t>Read as sentence with subject = start of arrow, verb = label, and object = end of arrow</a:t>
            </a:r>
            <a:endPar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endParaRPr>
          </a:p>
        </p:txBody>
      </p:sp>
      <p:sp>
        <p:nvSpPr>
          <p:cNvPr id="31" name="Rounded Rectangle 30"/>
          <p:cNvSpPr/>
          <p:nvPr/>
        </p:nvSpPr>
        <p:spPr bwMode="auto">
          <a:xfrm>
            <a:off x="2708343" y="5209995"/>
            <a:ext cx="350926" cy="176426"/>
          </a:xfrm>
          <a:prstGeom prst="round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ounded Rectangle 32"/>
          <p:cNvSpPr/>
          <p:nvPr/>
        </p:nvSpPr>
        <p:spPr bwMode="auto">
          <a:xfrm>
            <a:off x="2708343" y="5430461"/>
            <a:ext cx="350926" cy="176426"/>
          </a:xfrm>
          <a:prstGeom prst="round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ounded Rectangle 34"/>
          <p:cNvSpPr/>
          <p:nvPr/>
        </p:nvSpPr>
        <p:spPr bwMode="auto">
          <a:xfrm>
            <a:off x="2708343" y="5650927"/>
            <a:ext cx="350926" cy="176426"/>
          </a:xfrm>
          <a:prstGeom prst="round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ounded Rectangle 36"/>
          <p:cNvSpPr/>
          <p:nvPr/>
        </p:nvSpPr>
        <p:spPr bwMode="auto">
          <a:xfrm>
            <a:off x="2708343" y="5871391"/>
            <a:ext cx="350926" cy="176426"/>
          </a:xfrm>
          <a:prstGeom prst="round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3146593" y="4900163"/>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ounded Rectangle 39"/>
          <p:cNvSpPr/>
          <p:nvPr/>
        </p:nvSpPr>
        <p:spPr bwMode="auto">
          <a:xfrm>
            <a:off x="2708343" y="4989529"/>
            <a:ext cx="350926" cy="176426"/>
          </a:xfrm>
          <a:prstGeom prst="round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3122552" y="4638553"/>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grpSp>
        <p:nvGrpSpPr>
          <p:cNvPr id="7" name="Group 6"/>
          <p:cNvGrpSpPr/>
          <p:nvPr/>
        </p:nvGrpSpPr>
        <p:grpSpPr>
          <a:xfrm>
            <a:off x="4277206" y="3068267"/>
            <a:ext cx="874287" cy="966969"/>
            <a:chOff x="3764599" y="2894079"/>
            <a:chExt cx="874287" cy="966969"/>
          </a:xfrm>
        </p:grpSpPr>
        <p:cxnSp>
          <p:nvCxnSpPr>
            <p:cNvPr id="17" name="Straight Connector 16"/>
            <p:cNvCxnSpPr/>
            <p:nvPr/>
          </p:nvCxnSpPr>
          <p:spPr bwMode="auto">
            <a:xfrm flipH="1">
              <a:off x="3764599" y="3651158"/>
              <a:ext cx="874287"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nvGrpSpPr>
            <p:cNvPr id="25" name="Group 24"/>
            <p:cNvGrpSpPr/>
            <p:nvPr/>
          </p:nvGrpSpPr>
          <p:grpSpPr>
            <a:xfrm flipH="1">
              <a:off x="3764599" y="3130211"/>
              <a:ext cx="874287" cy="123469"/>
              <a:chOff x="2411760" y="3271836"/>
              <a:chExt cx="874287" cy="123469"/>
            </a:xfrm>
          </p:grpSpPr>
          <p:cxnSp>
            <p:nvCxnSpPr>
              <p:cNvPr id="15" name="Straight Connector 14"/>
              <p:cNvCxnSpPr/>
              <p:nvPr/>
            </p:nvCxnSpPr>
            <p:spPr bwMode="auto">
              <a:xfrm>
                <a:off x="2411760" y="33335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8" name="Flowchart: Decision 17"/>
              <p:cNvSpPr/>
              <p:nvPr/>
            </p:nvSpPr>
            <p:spPr bwMode="auto">
              <a:xfrm>
                <a:off x="3070023" y="3271836"/>
                <a:ext cx="216024"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26" name="Group 25"/>
            <p:cNvGrpSpPr/>
            <p:nvPr/>
          </p:nvGrpSpPr>
          <p:grpSpPr>
            <a:xfrm flipH="1">
              <a:off x="3764599" y="3363126"/>
              <a:ext cx="874287" cy="123469"/>
              <a:chOff x="2411760" y="3511281"/>
              <a:chExt cx="874287" cy="123469"/>
            </a:xfrm>
          </p:grpSpPr>
          <p:cxnSp>
            <p:nvCxnSpPr>
              <p:cNvPr id="16" name="Straight Connector 15"/>
              <p:cNvCxnSpPr/>
              <p:nvPr/>
            </p:nvCxnSpPr>
            <p:spPr bwMode="auto">
              <a:xfrm>
                <a:off x="2411760" y="3573016"/>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9" name="Flowchart: Decision 18"/>
              <p:cNvSpPr/>
              <p:nvPr/>
            </p:nvSpPr>
            <p:spPr bwMode="auto">
              <a:xfrm>
                <a:off x="3070023" y="3511281"/>
                <a:ext cx="216024"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24" name="Group 23"/>
            <p:cNvGrpSpPr/>
            <p:nvPr/>
          </p:nvGrpSpPr>
          <p:grpSpPr>
            <a:xfrm flipH="1">
              <a:off x="3764599" y="2894079"/>
              <a:ext cx="874287" cy="126020"/>
              <a:chOff x="2411760" y="3031961"/>
              <a:chExt cx="874287" cy="126020"/>
            </a:xfrm>
          </p:grpSpPr>
          <p:cxnSp>
            <p:nvCxnSpPr>
              <p:cNvPr id="14" name="Straight Connector 13"/>
              <p:cNvCxnSpPr/>
              <p:nvPr/>
            </p:nvCxnSpPr>
            <p:spPr bwMode="auto">
              <a:xfrm>
                <a:off x="2411760" y="30949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0" name="Isosceles Triangle 19"/>
              <p:cNvSpPr/>
              <p:nvPr/>
            </p:nvSpPr>
            <p:spPr bwMode="auto">
              <a:xfrm rot="5400000">
                <a:off x="3145933" y="3017867"/>
                <a:ext cx="126020" cy="15420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cxnSp>
          <p:nvCxnSpPr>
            <p:cNvPr id="36" name="Straight Connector 35"/>
            <p:cNvCxnSpPr/>
            <p:nvPr/>
          </p:nvCxnSpPr>
          <p:spPr bwMode="auto">
            <a:xfrm flipH="1">
              <a:off x="3766310" y="3861048"/>
              <a:ext cx="870864" cy="0"/>
            </a:xfrm>
            <a:prstGeom prst="line">
              <a:avLst/>
            </a:prstGeom>
            <a:noFill/>
            <a:ln w="9525" cap="flat" cmpd="sng" algn="ctr">
              <a:solidFill>
                <a:schemeClr val="tx1"/>
              </a:solidFill>
              <a:prstDash val="solid"/>
              <a:round/>
              <a:headEnd type="none" w="med" len="med"/>
              <a:tailEnd type="arrow"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sp>
        <p:nvSpPr>
          <p:cNvPr id="34" name="Rectangle 33">
            <a:extLst>
              <a:ext uri="{FF2B5EF4-FFF2-40B4-BE49-F238E27FC236}">
                <a16:creationId xmlns:a16="http://schemas.microsoft.com/office/drawing/2014/main" id="{2BD18178-701A-E04C-B98A-94C0DA08DF79}"/>
              </a:ext>
            </a:extLst>
          </p:cNvPr>
          <p:cNvSpPr/>
          <p:nvPr/>
        </p:nvSpPr>
        <p:spPr>
          <a:xfrm>
            <a:off x="226617" y="1327182"/>
            <a:ext cx="2326534" cy="4662815"/>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Information Objects are abstract representations of information and data structures.  They may be referenced in many other views. </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The explicit definitions of Information Objects in this Viewpoint are tied by correspondence to the Functional or other Views where they are referenced.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Information objects may themselves be decomposed into lower level objects, shown by containment or relationships.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Specific information object structures will typically be instantiated during design and realized in different forms during development.</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Different instantiations or realizations of the same Information Object may occur in different deployments.</a:t>
            </a:r>
          </a:p>
        </p:txBody>
      </p:sp>
    </p:spTree>
    <p:extLst>
      <p:ext uri="{BB962C8B-B14F-4D97-AF65-F5344CB8AC3E}">
        <p14:creationId xmlns:p14="http://schemas.microsoft.com/office/powerpoint/2010/main" val="1285272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5283CE7B-7D36-E542-821E-4E53E0A61EAD}"/>
              </a:ext>
            </a:extLst>
          </p:cNvPr>
          <p:cNvSpPr>
            <a:spLocks noChangeArrowheads="1"/>
          </p:cNvSpPr>
          <p:nvPr/>
        </p:nvSpPr>
        <p:spPr bwMode="auto">
          <a:xfrm>
            <a:off x="1953563" y="-16020"/>
            <a:ext cx="5297983" cy="784830"/>
          </a:xfrm>
          <a:prstGeom prst="rect">
            <a:avLst/>
          </a:prstGeom>
        </p:spPr>
        <p:txBody>
          <a:bodyPr vert="horz"/>
          <a:lstStyle/>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Information Viewpoint</a:t>
            </a:r>
          </a:p>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Abstract Information Structures</a:t>
            </a:r>
          </a:p>
        </p:txBody>
      </p:sp>
      <p:sp>
        <p:nvSpPr>
          <p:cNvPr id="10" name="Date Placeholder 9">
            <a:extLst>
              <a:ext uri="{FF2B5EF4-FFF2-40B4-BE49-F238E27FC236}">
                <a16:creationId xmlns:a16="http://schemas.microsoft.com/office/drawing/2014/main" id="{A61CF733-0975-C94C-A658-D60FCB64BF4B}"/>
              </a:ext>
            </a:extLst>
          </p:cNvPr>
          <p:cNvSpPr>
            <a:spLocks noGrp="1"/>
          </p:cNvSpPr>
          <p:nvPr>
            <p:ph type="dt" sz="half" idx="2"/>
          </p:nvPr>
        </p:nvSpPr>
        <p:spPr/>
        <p:txBody>
          <a:bodyPr/>
          <a:lstStyle/>
          <a:p>
            <a:r>
              <a:rPr lang="en-US"/>
              <a:t>20 Mar 2023</a:t>
            </a:r>
            <a:endParaRPr lang="en-US" dirty="0"/>
          </a:p>
        </p:txBody>
      </p:sp>
      <p:cxnSp>
        <p:nvCxnSpPr>
          <p:cNvPr id="25" name="Connector: Elbow 49">
            <a:extLst>
              <a:ext uri="{FF2B5EF4-FFF2-40B4-BE49-F238E27FC236}">
                <a16:creationId xmlns:a16="http://schemas.microsoft.com/office/drawing/2014/main" id="{C60B4345-8518-9C45-87DC-80B83BCB6B99}"/>
              </a:ext>
            </a:extLst>
          </p:cNvPr>
          <p:cNvCxnSpPr>
            <a:cxnSpLocks/>
            <a:stCxn id="29" idx="2"/>
            <a:endCxn id="32" idx="0"/>
          </p:cNvCxnSpPr>
          <p:nvPr/>
        </p:nvCxnSpPr>
        <p:spPr>
          <a:xfrm rot="16200000" flipH="1">
            <a:off x="4598722" y="2345823"/>
            <a:ext cx="889657" cy="13653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or: Elbow 46">
            <a:extLst>
              <a:ext uri="{FF2B5EF4-FFF2-40B4-BE49-F238E27FC236}">
                <a16:creationId xmlns:a16="http://schemas.microsoft.com/office/drawing/2014/main" id="{03CB6210-2A02-B64B-BA3D-C64AF9AE8238}"/>
              </a:ext>
            </a:extLst>
          </p:cNvPr>
          <p:cNvCxnSpPr>
            <a:cxnSpLocks/>
            <a:stCxn id="29" idx="2"/>
            <a:endCxn id="30" idx="0"/>
          </p:cNvCxnSpPr>
          <p:nvPr/>
        </p:nvCxnSpPr>
        <p:spPr>
          <a:xfrm rot="5400000">
            <a:off x="3193410" y="2321052"/>
            <a:ext cx="904874" cy="1430084"/>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5">
            <a:extLst>
              <a:ext uri="{FF2B5EF4-FFF2-40B4-BE49-F238E27FC236}">
                <a16:creationId xmlns:a16="http://schemas.microsoft.com/office/drawing/2014/main" id="{9178B5DE-D177-5349-8289-AD124E36097B}"/>
              </a:ext>
            </a:extLst>
          </p:cNvPr>
          <p:cNvSpPr>
            <a:spLocks noChangeArrowheads="1"/>
          </p:cNvSpPr>
          <p:nvPr/>
        </p:nvSpPr>
        <p:spPr bwMode="auto">
          <a:xfrm>
            <a:off x="3692578" y="2286000"/>
            <a:ext cx="1336622"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Information</a:t>
            </a:r>
          </a:p>
        </p:txBody>
      </p:sp>
      <p:sp>
        <p:nvSpPr>
          <p:cNvPr id="30" name="Oval 6">
            <a:extLst>
              <a:ext uri="{FF2B5EF4-FFF2-40B4-BE49-F238E27FC236}">
                <a16:creationId xmlns:a16="http://schemas.microsoft.com/office/drawing/2014/main" id="{695D7971-FB61-8440-B36B-50EAC0C4B198}"/>
              </a:ext>
            </a:extLst>
          </p:cNvPr>
          <p:cNvSpPr>
            <a:spLocks noChangeArrowheads="1"/>
          </p:cNvSpPr>
          <p:nvPr/>
        </p:nvSpPr>
        <p:spPr bwMode="auto">
          <a:xfrm>
            <a:off x="2297211" y="3488531"/>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Data Type</a:t>
            </a:r>
          </a:p>
        </p:txBody>
      </p:sp>
      <p:sp>
        <p:nvSpPr>
          <p:cNvPr id="31" name="Text Box 15">
            <a:extLst>
              <a:ext uri="{FF2B5EF4-FFF2-40B4-BE49-F238E27FC236}">
                <a16:creationId xmlns:a16="http://schemas.microsoft.com/office/drawing/2014/main" id="{CEFD4161-C89A-A444-B2E7-F17A003891F9}"/>
              </a:ext>
            </a:extLst>
          </p:cNvPr>
          <p:cNvSpPr txBox="1">
            <a:spLocks noChangeArrowheads="1"/>
          </p:cNvSpPr>
          <p:nvPr/>
        </p:nvSpPr>
        <p:spPr bwMode="auto">
          <a:xfrm>
            <a:off x="2478939" y="3142261"/>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32" name="Oval 7">
            <a:extLst>
              <a:ext uri="{FF2B5EF4-FFF2-40B4-BE49-F238E27FC236}">
                <a16:creationId xmlns:a16="http://schemas.microsoft.com/office/drawing/2014/main" id="{C7B8D4BE-7036-2F43-9DBA-DED6184C8CB7}"/>
              </a:ext>
            </a:extLst>
          </p:cNvPr>
          <p:cNvSpPr>
            <a:spLocks noChangeArrowheads="1"/>
          </p:cNvSpPr>
          <p:nvPr/>
        </p:nvSpPr>
        <p:spPr bwMode="auto">
          <a:xfrm>
            <a:off x="4935999" y="3473314"/>
            <a:ext cx="1580425" cy="307778"/>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Representation</a:t>
            </a:r>
          </a:p>
        </p:txBody>
      </p:sp>
      <p:cxnSp>
        <p:nvCxnSpPr>
          <p:cNvPr id="33" name="Straight Connector 32">
            <a:extLst>
              <a:ext uri="{FF2B5EF4-FFF2-40B4-BE49-F238E27FC236}">
                <a16:creationId xmlns:a16="http://schemas.microsoft.com/office/drawing/2014/main" id="{C9875549-49CE-A54C-8B56-6F6E80EF9218}"/>
              </a:ext>
            </a:extLst>
          </p:cNvPr>
          <p:cNvCxnSpPr>
            <a:stCxn id="32" idx="1"/>
            <a:endCxn id="30" idx="3"/>
          </p:cNvCxnSpPr>
          <p:nvPr/>
        </p:nvCxnSpPr>
        <p:spPr bwMode="auto">
          <a:xfrm flipH="1">
            <a:off x="3564399" y="3627203"/>
            <a:ext cx="1371600" cy="10157"/>
          </a:xfrm>
          <a:prstGeom prst="line">
            <a:avLst/>
          </a:prstGeom>
          <a:noFill/>
          <a:ln w="9525" cap="flat" cmpd="sng" algn="ctr">
            <a:solidFill>
              <a:schemeClr val="tx1"/>
            </a:solidFill>
            <a:prstDash val="solid"/>
            <a:round/>
            <a:headEnd type="arrow"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4" name="Text Box 15">
            <a:extLst>
              <a:ext uri="{FF2B5EF4-FFF2-40B4-BE49-F238E27FC236}">
                <a16:creationId xmlns:a16="http://schemas.microsoft.com/office/drawing/2014/main" id="{6F2E7F48-383A-6B46-83AF-CE7367CF38E2}"/>
              </a:ext>
            </a:extLst>
          </p:cNvPr>
          <p:cNvSpPr txBox="1">
            <a:spLocks noChangeArrowheads="1"/>
          </p:cNvSpPr>
          <p:nvPr/>
        </p:nvSpPr>
        <p:spPr bwMode="auto">
          <a:xfrm>
            <a:off x="3846139" y="3414102"/>
            <a:ext cx="94769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described by</a:t>
            </a:r>
          </a:p>
        </p:txBody>
      </p:sp>
      <p:sp>
        <p:nvSpPr>
          <p:cNvPr id="35" name="Flowchart: Decision 17">
            <a:extLst>
              <a:ext uri="{FF2B5EF4-FFF2-40B4-BE49-F238E27FC236}">
                <a16:creationId xmlns:a16="http://schemas.microsoft.com/office/drawing/2014/main" id="{E9C5069A-B923-C54F-AE48-E3DA73F3E066}"/>
              </a:ext>
            </a:extLst>
          </p:cNvPr>
          <p:cNvSpPr/>
          <p:nvPr/>
        </p:nvSpPr>
        <p:spPr bwMode="auto">
          <a:xfrm rot="5400000" flipH="1">
            <a:off x="2825272" y="3830010"/>
            <a:ext cx="211063"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36" name="Flowchart: Decision 17">
            <a:extLst>
              <a:ext uri="{FF2B5EF4-FFF2-40B4-BE49-F238E27FC236}">
                <a16:creationId xmlns:a16="http://schemas.microsoft.com/office/drawing/2014/main" id="{37FD2C46-F7E5-4443-96C5-4DA3CFFEA5DE}"/>
              </a:ext>
            </a:extLst>
          </p:cNvPr>
          <p:cNvSpPr/>
          <p:nvPr/>
        </p:nvSpPr>
        <p:spPr bwMode="auto">
          <a:xfrm rot="5449414" flipH="1">
            <a:off x="5621161" y="3828423"/>
            <a:ext cx="216386"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37" name="Oval 11">
            <a:extLst>
              <a:ext uri="{FF2B5EF4-FFF2-40B4-BE49-F238E27FC236}">
                <a16:creationId xmlns:a16="http://schemas.microsoft.com/office/drawing/2014/main" id="{8E0CBA96-9D84-CA43-A63D-CB85CE1F0505}"/>
              </a:ext>
            </a:extLst>
          </p:cNvPr>
          <p:cNvSpPr>
            <a:spLocks noChangeArrowheads="1"/>
          </p:cNvSpPr>
          <p:nvPr/>
        </p:nvSpPr>
        <p:spPr bwMode="auto">
          <a:xfrm>
            <a:off x="3335367" y="455879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Range</a:t>
            </a:r>
          </a:p>
        </p:txBody>
      </p:sp>
      <p:sp>
        <p:nvSpPr>
          <p:cNvPr id="42" name="Oval 12">
            <a:extLst>
              <a:ext uri="{FF2B5EF4-FFF2-40B4-BE49-F238E27FC236}">
                <a16:creationId xmlns:a16="http://schemas.microsoft.com/office/drawing/2014/main" id="{5F8C56EA-0954-CE48-9ADC-5B6B4098C332}"/>
              </a:ext>
            </a:extLst>
          </p:cNvPr>
          <p:cNvSpPr>
            <a:spLocks noChangeArrowheads="1"/>
          </p:cNvSpPr>
          <p:nvPr/>
        </p:nvSpPr>
        <p:spPr bwMode="auto">
          <a:xfrm>
            <a:off x="6157967" y="4189372"/>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Name</a:t>
            </a:r>
          </a:p>
        </p:txBody>
      </p:sp>
      <p:sp>
        <p:nvSpPr>
          <p:cNvPr id="43" name="Oval 11">
            <a:extLst>
              <a:ext uri="{FF2B5EF4-FFF2-40B4-BE49-F238E27FC236}">
                <a16:creationId xmlns:a16="http://schemas.microsoft.com/office/drawing/2014/main" id="{28C283AA-39F9-DC4B-B754-86A006F0FA29}"/>
              </a:ext>
            </a:extLst>
          </p:cNvPr>
          <p:cNvSpPr>
            <a:spLocks noChangeArrowheads="1"/>
          </p:cNvSpPr>
          <p:nvPr/>
        </p:nvSpPr>
        <p:spPr bwMode="auto">
          <a:xfrm>
            <a:off x="3335367" y="419471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Name</a:t>
            </a:r>
          </a:p>
        </p:txBody>
      </p:sp>
      <p:sp>
        <p:nvSpPr>
          <p:cNvPr id="51" name="Oval 12">
            <a:extLst>
              <a:ext uri="{FF2B5EF4-FFF2-40B4-BE49-F238E27FC236}">
                <a16:creationId xmlns:a16="http://schemas.microsoft.com/office/drawing/2014/main" id="{06DAA431-1E8E-374B-8EF2-AA7B5484FAC0}"/>
              </a:ext>
            </a:extLst>
          </p:cNvPr>
          <p:cNvSpPr>
            <a:spLocks noChangeArrowheads="1"/>
          </p:cNvSpPr>
          <p:nvPr/>
        </p:nvSpPr>
        <p:spPr bwMode="auto">
          <a:xfrm>
            <a:off x="6157967" y="455879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Encoding</a:t>
            </a:r>
          </a:p>
        </p:txBody>
      </p:sp>
      <p:cxnSp>
        <p:nvCxnSpPr>
          <p:cNvPr id="52" name="Connector: Elbow 27">
            <a:extLst>
              <a:ext uri="{FF2B5EF4-FFF2-40B4-BE49-F238E27FC236}">
                <a16:creationId xmlns:a16="http://schemas.microsoft.com/office/drawing/2014/main" id="{B6D7DA26-3B34-D14E-A5BA-AF75D15BB026}"/>
              </a:ext>
            </a:extLst>
          </p:cNvPr>
          <p:cNvCxnSpPr>
            <a:stCxn id="30" idx="2"/>
            <a:endCxn id="43" idx="1"/>
          </p:cNvCxnSpPr>
          <p:nvPr/>
        </p:nvCxnSpPr>
        <p:spPr>
          <a:xfrm rot="16200000" flipH="1">
            <a:off x="2854407" y="3862586"/>
            <a:ext cx="557358" cy="40456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or: Elbow 28">
            <a:extLst>
              <a:ext uri="{FF2B5EF4-FFF2-40B4-BE49-F238E27FC236}">
                <a16:creationId xmlns:a16="http://schemas.microsoft.com/office/drawing/2014/main" id="{BE6E024F-8E40-7D4D-B25E-1C1975BA537C}"/>
              </a:ext>
            </a:extLst>
          </p:cNvPr>
          <p:cNvCxnSpPr>
            <a:cxnSpLocks/>
            <a:stCxn id="30" idx="2"/>
            <a:endCxn id="37" idx="1"/>
          </p:cNvCxnSpPr>
          <p:nvPr/>
        </p:nvCxnSpPr>
        <p:spPr>
          <a:xfrm rot="16200000" flipH="1">
            <a:off x="2672367" y="4044626"/>
            <a:ext cx="921438" cy="40456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nector: Elbow 31">
            <a:extLst>
              <a:ext uri="{FF2B5EF4-FFF2-40B4-BE49-F238E27FC236}">
                <a16:creationId xmlns:a16="http://schemas.microsoft.com/office/drawing/2014/main" id="{A559C7D7-BD4D-DE4D-893D-43DBE1F2244B}"/>
              </a:ext>
            </a:extLst>
          </p:cNvPr>
          <p:cNvCxnSpPr>
            <a:cxnSpLocks/>
            <a:stCxn id="32" idx="2"/>
            <a:endCxn id="42" idx="1"/>
          </p:cNvCxnSpPr>
          <p:nvPr/>
        </p:nvCxnSpPr>
        <p:spPr>
          <a:xfrm rot="16200000" flipH="1">
            <a:off x="5663535" y="3843768"/>
            <a:ext cx="557109"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ctor: Elbow 34">
            <a:extLst>
              <a:ext uri="{FF2B5EF4-FFF2-40B4-BE49-F238E27FC236}">
                <a16:creationId xmlns:a16="http://schemas.microsoft.com/office/drawing/2014/main" id="{A0447107-7668-6D45-A638-B6F332A0D557}"/>
              </a:ext>
            </a:extLst>
          </p:cNvPr>
          <p:cNvCxnSpPr>
            <a:cxnSpLocks/>
            <a:stCxn id="32" idx="2"/>
            <a:endCxn id="51" idx="1"/>
          </p:cNvCxnSpPr>
          <p:nvPr/>
        </p:nvCxnSpPr>
        <p:spPr>
          <a:xfrm rot="16200000" flipH="1">
            <a:off x="5478822" y="4028481"/>
            <a:ext cx="926534"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 Box 15">
            <a:extLst>
              <a:ext uri="{FF2B5EF4-FFF2-40B4-BE49-F238E27FC236}">
                <a16:creationId xmlns:a16="http://schemas.microsoft.com/office/drawing/2014/main" id="{FAF108EC-DBC8-8A4E-94C1-0057B1034A5F}"/>
              </a:ext>
            </a:extLst>
          </p:cNvPr>
          <p:cNvSpPr txBox="1">
            <a:spLocks noChangeArrowheads="1"/>
          </p:cNvSpPr>
          <p:nvPr/>
        </p:nvSpPr>
        <p:spPr bwMode="auto">
          <a:xfrm>
            <a:off x="5703997" y="4423489"/>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0..1</a:t>
            </a:r>
          </a:p>
        </p:txBody>
      </p:sp>
      <p:sp>
        <p:nvSpPr>
          <p:cNvPr id="57" name="Text Box 15">
            <a:extLst>
              <a:ext uri="{FF2B5EF4-FFF2-40B4-BE49-F238E27FC236}">
                <a16:creationId xmlns:a16="http://schemas.microsoft.com/office/drawing/2014/main" id="{550929C9-E728-804C-8512-A596582C420C}"/>
              </a:ext>
            </a:extLst>
          </p:cNvPr>
          <p:cNvSpPr txBox="1">
            <a:spLocks noChangeArrowheads="1"/>
          </p:cNvSpPr>
          <p:nvPr/>
        </p:nvSpPr>
        <p:spPr bwMode="auto">
          <a:xfrm>
            <a:off x="5712121" y="4792915"/>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58" name="Flowchart: Decision 45">
            <a:extLst>
              <a:ext uri="{FF2B5EF4-FFF2-40B4-BE49-F238E27FC236}">
                <a16:creationId xmlns:a16="http://schemas.microsoft.com/office/drawing/2014/main" id="{8F7D38EE-C1D0-3346-8888-10285C5F0C6B}"/>
              </a:ext>
            </a:extLst>
          </p:cNvPr>
          <p:cNvSpPr/>
          <p:nvPr/>
        </p:nvSpPr>
        <p:spPr bwMode="auto">
          <a:xfrm rot="5449414" flipH="1">
            <a:off x="4256987" y="2630991"/>
            <a:ext cx="216386"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9" name="Text Box 15">
            <a:extLst>
              <a:ext uri="{FF2B5EF4-FFF2-40B4-BE49-F238E27FC236}">
                <a16:creationId xmlns:a16="http://schemas.microsoft.com/office/drawing/2014/main" id="{A48752EA-1785-4F4E-90F3-71B08020E25F}"/>
              </a:ext>
            </a:extLst>
          </p:cNvPr>
          <p:cNvSpPr txBox="1">
            <a:spLocks noChangeArrowheads="1"/>
          </p:cNvSpPr>
          <p:nvPr/>
        </p:nvSpPr>
        <p:spPr bwMode="auto">
          <a:xfrm>
            <a:off x="5740047" y="3152114"/>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60" name="Text Box 15">
            <a:extLst>
              <a:ext uri="{FF2B5EF4-FFF2-40B4-BE49-F238E27FC236}">
                <a16:creationId xmlns:a16="http://schemas.microsoft.com/office/drawing/2014/main" id="{A9CC714E-0D68-B14F-A7D4-BDE9DF506036}"/>
              </a:ext>
            </a:extLst>
          </p:cNvPr>
          <p:cNvSpPr txBox="1">
            <a:spLocks noChangeArrowheads="1"/>
          </p:cNvSpPr>
          <p:nvPr/>
        </p:nvSpPr>
        <p:spPr bwMode="auto">
          <a:xfrm>
            <a:off x="4544956" y="3646381"/>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61" name="Oval 11">
            <a:extLst>
              <a:ext uri="{FF2B5EF4-FFF2-40B4-BE49-F238E27FC236}">
                <a16:creationId xmlns:a16="http://schemas.microsoft.com/office/drawing/2014/main" id="{E12EDEA5-CB1E-A849-BED2-31AEDD3A274E}"/>
              </a:ext>
            </a:extLst>
          </p:cNvPr>
          <p:cNvSpPr>
            <a:spLocks noChangeArrowheads="1"/>
          </p:cNvSpPr>
          <p:nvPr/>
        </p:nvSpPr>
        <p:spPr bwMode="auto">
          <a:xfrm>
            <a:off x="6161396" y="4928222"/>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Structure</a:t>
            </a:r>
          </a:p>
        </p:txBody>
      </p:sp>
      <p:cxnSp>
        <p:nvCxnSpPr>
          <p:cNvPr id="62" name="Connector: Elbow 56">
            <a:extLst>
              <a:ext uri="{FF2B5EF4-FFF2-40B4-BE49-F238E27FC236}">
                <a16:creationId xmlns:a16="http://schemas.microsoft.com/office/drawing/2014/main" id="{2309A6A5-F991-9945-BB1A-A09EE93A00D8}"/>
              </a:ext>
            </a:extLst>
          </p:cNvPr>
          <p:cNvCxnSpPr>
            <a:cxnSpLocks/>
            <a:stCxn id="36" idx="3"/>
            <a:endCxn id="61" idx="1"/>
          </p:cNvCxnSpPr>
          <p:nvPr/>
        </p:nvCxnSpPr>
        <p:spPr>
          <a:xfrm rot="16200000" flipH="1">
            <a:off x="5298614" y="4214270"/>
            <a:ext cx="1295075" cy="430487"/>
          </a:xfrm>
          <a:prstGeom prst="bentConnector4">
            <a:avLst>
              <a:gd name="adj1" fmla="val 595"/>
              <a:gd name="adj2" fmla="val -86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E9E6A265-48C3-AC41-8C0C-13DA8D9552D9}"/>
              </a:ext>
            </a:extLst>
          </p:cNvPr>
          <p:cNvCxnSpPr>
            <a:cxnSpLocks/>
            <a:stCxn id="30" idx="1"/>
          </p:cNvCxnSpPr>
          <p:nvPr/>
        </p:nvCxnSpPr>
        <p:spPr>
          <a:xfrm rot="10800000" flipH="1" flipV="1">
            <a:off x="2297211" y="3637359"/>
            <a:ext cx="31430" cy="187321"/>
          </a:xfrm>
          <a:prstGeom prst="bentConnector4">
            <a:avLst>
              <a:gd name="adj1" fmla="val -727331"/>
              <a:gd name="adj2" fmla="val 202164"/>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4" name="Text Box 15">
            <a:extLst>
              <a:ext uri="{FF2B5EF4-FFF2-40B4-BE49-F238E27FC236}">
                <a16:creationId xmlns:a16="http://schemas.microsoft.com/office/drawing/2014/main" id="{71C97CCE-CF8B-6245-B676-2AC555DF7B12}"/>
              </a:ext>
            </a:extLst>
          </p:cNvPr>
          <p:cNvSpPr txBox="1">
            <a:spLocks noChangeArrowheads="1"/>
          </p:cNvSpPr>
          <p:nvPr/>
        </p:nvSpPr>
        <p:spPr bwMode="auto">
          <a:xfrm>
            <a:off x="1396071" y="3414102"/>
            <a:ext cx="80823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association</a:t>
            </a:r>
          </a:p>
        </p:txBody>
      </p:sp>
      <p:cxnSp>
        <p:nvCxnSpPr>
          <p:cNvPr id="65" name="Connector: Elbow 72">
            <a:extLst>
              <a:ext uri="{FF2B5EF4-FFF2-40B4-BE49-F238E27FC236}">
                <a16:creationId xmlns:a16="http://schemas.microsoft.com/office/drawing/2014/main" id="{F3CBCD4B-C96A-D047-A51D-538B00DF1F32}"/>
              </a:ext>
            </a:extLst>
          </p:cNvPr>
          <p:cNvCxnSpPr>
            <a:cxnSpLocks/>
            <a:stCxn id="61" idx="3"/>
            <a:endCxn id="32" idx="3"/>
          </p:cNvCxnSpPr>
          <p:nvPr/>
        </p:nvCxnSpPr>
        <p:spPr>
          <a:xfrm flipH="1" flipV="1">
            <a:off x="6516424" y="3627203"/>
            <a:ext cx="912160" cy="1449848"/>
          </a:xfrm>
          <a:prstGeom prst="bentConnector3">
            <a:avLst>
              <a:gd name="adj1" fmla="val -49278"/>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Flowchart: Decision 81">
            <a:extLst>
              <a:ext uri="{FF2B5EF4-FFF2-40B4-BE49-F238E27FC236}">
                <a16:creationId xmlns:a16="http://schemas.microsoft.com/office/drawing/2014/main" id="{C83D49DC-36D9-304A-B44E-53C176E2641E}"/>
              </a:ext>
            </a:extLst>
          </p:cNvPr>
          <p:cNvSpPr/>
          <p:nvPr/>
        </p:nvSpPr>
        <p:spPr bwMode="auto">
          <a:xfrm flipH="1">
            <a:off x="7425155" y="5002146"/>
            <a:ext cx="216386"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67" name="Text Box 15">
            <a:extLst>
              <a:ext uri="{FF2B5EF4-FFF2-40B4-BE49-F238E27FC236}">
                <a16:creationId xmlns:a16="http://schemas.microsoft.com/office/drawing/2014/main" id="{4F372897-080D-7042-A322-9253B2B266DD}"/>
              </a:ext>
            </a:extLst>
          </p:cNvPr>
          <p:cNvSpPr txBox="1">
            <a:spLocks noChangeArrowheads="1"/>
          </p:cNvSpPr>
          <p:nvPr/>
        </p:nvSpPr>
        <p:spPr bwMode="auto">
          <a:xfrm>
            <a:off x="5577409" y="5031535"/>
            <a:ext cx="61427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ordered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5283CE7B-7D36-E542-821E-4E53E0A61EAD}"/>
              </a:ext>
            </a:extLst>
          </p:cNvPr>
          <p:cNvSpPr>
            <a:spLocks noChangeArrowheads="1"/>
          </p:cNvSpPr>
          <p:nvPr/>
        </p:nvSpPr>
        <p:spPr bwMode="auto">
          <a:xfrm>
            <a:off x="2037980" y="-11532"/>
            <a:ext cx="5045073" cy="784830"/>
          </a:xfrm>
          <a:prstGeom prst="rect">
            <a:avLst/>
          </a:prstGeom>
        </p:spPr>
        <p:txBody>
          <a:bodyPr vert="horz"/>
          <a:lstStyle/>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Information Viewpoint Objects</a:t>
            </a:r>
          </a:p>
          <a:p>
            <a:pPr algn="ctr" eaLnBrk="0" hangingPunct="0">
              <a:lnSpc>
                <a:spcPct val="90000"/>
              </a:lnSpc>
            </a:pPr>
            <a:r>
              <a:rPr lang="en-US" altLang="en-US" sz="2000" dirty="0">
                <a:solidFill>
                  <a:srgbClr val="0099A6"/>
                </a:solidFill>
                <a:latin typeface="+mj-lt"/>
                <a:ea typeface="ＭＳ Ｐゴシック" pitchFamily="26" charset="-128"/>
                <a:cs typeface="ＭＳ Ｐゴシック" pitchFamily="26" charset="-128"/>
              </a:rPr>
              <a:t>Showing Instantiation &amp; Realization</a:t>
            </a:r>
          </a:p>
        </p:txBody>
      </p:sp>
      <p:sp>
        <p:nvSpPr>
          <p:cNvPr id="10257" name="AutoShape 17">
            <a:extLst>
              <a:ext uri="{FF2B5EF4-FFF2-40B4-BE49-F238E27FC236}">
                <a16:creationId xmlns:a16="http://schemas.microsoft.com/office/drawing/2014/main" id="{11D77A9C-B6A9-994B-B386-13BC16F5EE79}"/>
              </a:ext>
            </a:extLst>
          </p:cNvPr>
          <p:cNvSpPr>
            <a:spLocks noChangeArrowheads="1"/>
          </p:cNvSpPr>
          <p:nvPr/>
        </p:nvSpPr>
        <p:spPr bwMode="auto">
          <a:xfrm>
            <a:off x="3949701" y="3068638"/>
            <a:ext cx="1270000" cy="774700"/>
          </a:xfrm>
          <a:prstGeom prst="can">
            <a:avLst>
              <a:gd name="adj" fmla="val 25000"/>
            </a:avLst>
          </a:prstGeom>
          <a:solidFill>
            <a:srgbClr val="00CD98"/>
          </a:solidFill>
          <a:ln w="9525">
            <a:solidFill>
              <a:schemeClr val="tx1"/>
            </a:solidFill>
            <a:round/>
            <a:headEnd/>
            <a:tailEnd/>
          </a:ln>
        </p:spPr>
        <p:txBody>
          <a:bodyPr wrap="none" anchor="ctr"/>
          <a:lstStyle/>
          <a:p>
            <a:pPr algn="ctr"/>
            <a:r>
              <a:rPr lang="en-US" altLang="en-US" sz="1100" b="1">
                <a:solidFill>
                  <a:schemeClr val="bg1"/>
                </a:solidFill>
              </a:rPr>
              <a:t>Schema &amp; </a:t>
            </a:r>
          </a:p>
          <a:p>
            <a:pPr algn="ctr"/>
            <a:r>
              <a:rPr lang="en-US" altLang="en-US" sz="1100" b="1">
                <a:solidFill>
                  <a:schemeClr val="bg1"/>
                </a:solidFill>
              </a:rPr>
              <a:t>Structure</a:t>
            </a:r>
          </a:p>
          <a:p>
            <a:pPr algn="ctr"/>
            <a:r>
              <a:rPr lang="en-US" altLang="en-US" sz="1100" b="1">
                <a:solidFill>
                  <a:schemeClr val="bg1"/>
                </a:solidFill>
              </a:rPr>
              <a:t>Definitions</a:t>
            </a:r>
            <a:endParaRPr lang="en-US" altLang="en-US" sz="1100">
              <a:solidFill>
                <a:schemeClr val="bg1"/>
              </a:solidFill>
            </a:endParaRPr>
          </a:p>
        </p:txBody>
      </p:sp>
      <p:sp>
        <p:nvSpPr>
          <p:cNvPr id="10258" name="AutoShape 18">
            <a:extLst>
              <a:ext uri="{FF2B5EF4-FFF2-40B4-BE49-F238E27FC236}">
                <a16:creationId xmlns:a16="http://schemas.microsoft.com/office/drawing/2014/main" id="{5F151439-9DA0-D141-8C6A-1C34C6FB605E}"/>
              </a:ext>
            </a:extLst>
          </p:cNvPr>
          <p:cNvSpPr>
            <a:spLocks noChangeArrowheads="1"/>
          </p:cNvSpPr>
          <p:nvPr/>
        </p:nvSpPr>
        <p:spPr bwMode="auto">
          <a:xfrm flipV="1">
            <a:off x="6237288" y="3184526"/>
            <a:ext cx="1006475" cy="563563"/>
          </a:xfrm>
          <a:prstGeom prst="foldedCorner">
            <a:avLst>
              <a:gd name="adj" fmla="val 12500"/>
            </a:avLst>
          </a:prstGeom>
          <a:solidFill>
            <a:schemeClr val="accent1"/>
          </a:solidFill>
          <a:ln w="9525">
            <a:solidFill>
              <a:schemeClr val="tx1"/>
            </a:solidFill>
            <a:round/>
            <a:headEnd/>
            <a:tailEnd/>
          </a:ln>
        </p:spPr>
        <p:txBody>
          <a:bodyPr rot="10800000" wrap="none" anchor="ctr"/>
          <a:lstStyle/>
          <a:p>
            <a:pPr algn="ctr"/>
            <a:r>
              <a:rPr lang="en-US" altLang="en-US" sz="1100" b="1" dirty="0">
                <a:solidFill>
                  <a:schemeClr val="bg1"/>
                </a:solidFill>
              </a:rPr>
              <a:t>Concrete</a:t>
            </a:r>
          </a:p>
          <a:p>
            <a:pPr algn="ctr"/>
            <a:r>
              <a:rPr lang="en-US" altLang="en-US" sz="1100" b="1" dirty="0">
                <a:solidFill>
                  <a:schemeClr val="bg1"/>
                </a:solidFill>
              </a:rPr>
              <a:t>Data</a:t>
            </a:r>
          </a:p>
          <a:p>
            <a:pPr algn="ctr"/>
            <a:r>
              <a:rPr lang="en-US" altLang="en-US" sz="1100" b="1" dirty="0">
                <a:solidFill>
                  <a:schemeClr val="bg1"/>
                </a:solidFill>
              </a:rPr>
              <a:t>Object</a:t>
            </a:r>
            <a:endParaRPr lang="en-US" altLang="en-US" sz="1100" dirty="0">
              <a:solidFill>
                <a:schemeClr val="bg1"/>
              </a:solidFill>
            </a:endParaRPr>
          </a:p>
        </p:txBody>
      </p:sp>
      <p:sp>
        <p:nvSpPr>
          <p:cNvPr id="10259" name="Text Box 19">
            <a:extLst>
              <a:ext uri="{FF2B5EF4-FFF2-40B4-BE49-F238E27FC236}">
                <a16:creationId xmlns:a16="http://schemas.microsoft.com/office/drawing/2014/main" id="{6C1553C0-E702-634F-BBA1-7F6C0A5841BA}"/>
              </a:ext>
            </a:extLst>
          </p:cNvPr>
          <p:cNvSpPr txBox="1">
            <a:spLocks noChangeArrowheads="1"/>
          </p:cNvSpPr>
          <p:nvPr/>
        </p:nvSpPr>
        <p:spPr bwMode="auto">
          <a:xfrm>
            <a:off x="1284688" y="1886514"/>
            <a:ext cx="996950" cy="63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Abstract</a:t>
            </a:r>
          </a:p>
          <a:p>
            <a:pPr algn="ctr"/>
            <a:r>
              <a:rPr lang="en-US" altLang="en-US" sz="1200" i="1" u="sng" dirty="0">
                <a:solidFill>
                  <a:srgbClr val="E311DE"/>
                </a:solidFill>
              </a:rPr>
              <a:t>Data</a:t>
            </a:r>
          </a:p>
          <a:p>
            <a:pPr algn="ctr"/>
            <a:r>
              <a:rPr lang="en-US" altLang="en-US" sz="1200" i="1" u="sng" dirty="0">
                <a:solidFill>
                  <a:srgbClr val="E311DE"/>
                </a:solidFill>
              </a:rPr>
              <a:t>Architecture</a:t>
            </a:r>
          </a:p>
        </p:txBody>
      </p:sp>
      <p:sp>
        <p:nvSpPr>
          <p:cNvPr id="10260" name="Text Box 20">
            <a:extLst>
              <a:ext uri="{FF2B5EF4-FFF2-40B4-BE49-F238E27FC236}">
                <a16:creationId xmlns:a16="http://schemas.microsoft.com/office/drawing/2014/main" id="{9CCFE259-34FD-8447-B1B6-66116857CC2C}"/>
              </a:ext>
            </a:extLst>
          </p:cNvPr>
          <p:cNvSpPr txBox="1">
            <a:spLocks noChangeArrowheads="1"/>
          </p:cNvSpPr>
          <p:nvPr/>
        </p:nvSpPr>
        <p:spPr bwMode="auto">
          <a:xfrm>
            <a:off x="4223172" y="1880769"/>
            <a:ext cx="6746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Data</a:t>
            </a:r>
          </a:p>
          <a:p>
            <a:pPr algn="ctr"/>
            <a:r>
              <a:rPr lang="en-US" altLang="en-US" sz="1200" i="1" u="sng" dirty="0">
                <a:solidFill>
                  <a:srgbClr val="E311DE"/>
                </a:solidFill>
              </a:rPr>
              <a:t>Models</a:t>
            </a:r>
          </a:p>
        </p:txBody>
      </p:sp>
      <p:sp>
        <p:nvSpPr>
          <p:cNvPr id="10261" name="Text Box 21">
            <a:extLst>
              <a:ext uri="{FF2B5EF4-FFF2-40B4-BE49-F238E27FC236}">
                <a16:creationId xmlns:a16="http://schemas.microsoft.com/office/drawing/2014/main" id="{4165F5F5-A49A-2047-9B36-691879BF00A9}"/>
              </a:ext>
            </a:extLst>
          </p:cNvPr>
          <p:cNvSpPr txBox="1">
            <a:spLocks noChangeArrowheads="1"/>
          </p:cNvSpPr>
          <p:nvPr/>
        </p:nvSpPr>
        <p:spPr bwMode="auto">
          <a:xfrm>
            <a:off x="6390481" y="1886514"/>
            <a:ext cx="700088" cy="63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Actual</a:t>
            </a:r>
          </a:p>
          <a:p>
            <a:pPr algn="ctr"/>
            <a:r>
              <a:rPr lang="en-US" altLang="en-US" sz="1200" i="1" u="sng" dirty="0">
                <a:solidFill>
                  <a:srgbClr val="E311DE"/>
                </a:solidFill>
              </a:rPr>
              <a:t>Data</a:t>
            </a:r>
          </a:p>
          <a:p>
            <a:pPr algn="ctr"/>
            <a:r>
              <a:rPr lang="en-US" altLang="en-US" sz="1200" i="1" u="sng" dirty="0">
                <a:solidFill>
                  <a:srgbClr val="E311DE"/>
                </a:solidFill>
              </a:rPr>
              <a:t>Objects</a:t>
            </a:r>
          </a:p>
        </p:txBody>
      </p:sp>
      <p:sp>
        <p:nvSpPr>
          <p:cNvPr id="10262" name="Rectangle 22">
            <a:extLst>
              <a:ext uri="{FF2B5EF4-FFF2-40B4-BE49-F238E27FC236}">
                <a16:creationId xmlns:a16="http://schemas.microsoft.com/office/drawing/2014/main" id="{1B3E15CE-8F51-D340-90E7-1933405029FB}"/>
              </a:ext>
            </a:extLst>
          </p:cNvPr>
          <p:cNvSpPr>
            <a:spLocks noChangeArrowheads="1"/>
          </p:cNvSpPr>
          <p:nvPr/>
        </p:nvSpPr>
        <p:spPr bwMode="auto">
          <a:xfrm>
            <a:off x="3203576" y="3975101"/>
            <a:ext cx="1090613"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dirty="0"/>
              <a:t>Instantiation</a:t>
            </a:r>
            <a:endParaRPr lang="en-US" altLang="en-US" sz="1200" i="1" u="sng" dirty="0">
              <a:solidFill>
                <a:srgbClr val="E311DE"/>
              </a:solidFill>
            </a:endParaRPr>
          </a:p>
        </p:txBody>
      </p:sp>
      <p:sp>
        <p:nvSpPr>
          <p:cNvPr id="10263" name="Rectangle 23">
            <a:extLst>
              <a:ext uri="{FF2B5EF4-FFF2-40B4-BE49-F238E27FC236}">
                <a16:creationId xmlns:a16="http://schemas.microsoft.com/office/drawing/2014/main" id="{C21FE620-E902-BF46-8F8D-25CB8924B61C}"/>
              </a:ext>
            </a:extLst>
          </p:cNvPr>
          <p:cNvSpPr>
            <a:spLocks noChangeArrowheads="1"/>
          </p:cNvSpPr>
          <p:nvPr/>
        </p:nvSpPr>
        <p:spPr bwMode="auto">
          <a:xfrm>
            <a:off x="5654994" y="3937740"/>
            <a:ext cx="989013"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dirty="0"/>
              <a:t>Realization</a:t>
            </a:r>
            <a:endParaRPr lang="en-US" altLang="en-US" sz="1200" i="1" u="sng" dirty="0">
              <a:solidFill>
                <a:srgbClr val="E311DE"/>
              </a:solidFill>
            </a:endParaRPr>
          </a:p>
        </p:txBody>
      </p:sp>
      <p:sp>
        <p:nvSpPr>
          <p:cNvPr id="10264" name="Line 24">
            <a:extLst>
              <a:ext uri="{FF2B5EF4-FFF2-40B4-BE49-F238E27FC236}">
                <a16:creationId xmlns:a16="http://schemas.microsoft.com/office/drawing/2014/main" id="{B0587382-AC52-134A-A7DB-FF62BE887D03}"/>
              </a:ext>
            </a:extLst>
          </p:cNvPr>
          <p:cNvSpPr>
            <a:spLocks noChangeShapeType="1"/>
          </p:cNvSpPr>
          <p:nvPr/>
        </p:nvSpPr>
        <p:spPr bwMode="auto">
          <a:xfrm>
            <a:off x="3100388" y="3455988"/>
            <a:ext cx="774700" cy="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65" name="Line 25">
            <a:extLst>
              <a:ext uri="{FF2B5EF4-FFF2-40B4-BE49-F238E27FC236}">
                <a16:creationId xmlns:a16="http://schemas.microsoft.com/office/drawing/2014/main" id="{323ADB51-235A-C242-9AA2-C9275B7F343B}"/>
              </a:ext>
            </a:extLst>
          </p:cNvPr>
          <p:cNvSpPr>
            <a:spLocks noChangeShapeType="1"/>
          </p:cNvSpPr>
          <p:nvPr/>
        </p:nvSpPr>
        <p:spPr bwMode="auto">
          <a:xfrm>
            <a:off x="5264151" y="3468688"/>
            <a:ext cx="774700" cy="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Date Placeholder 1">
            <a:extLst>
              <a:ext uri="{FF2B5EF4-FFF2-40B4-BE49-F238E27FC236}">
                <a16:creationId xmlns:a16="http://schemas.microsoft.com/office/drawing/2014/main" id="{68123203-7D7F-854C-9A59-FAF399187257}"/>
              </a:ext>
            </a:extLst>
          </p:cNvPr>
          <p:cNvSpPr>
            <a:spLocks noGrp="1"/>
          </p:cNvSpPr>
          <p:nvPr>
            <p:ph type="dt" sz="half" idx="2"/>
          </p:nvPr>
        </p:nvSpPr>
        <p:spPr/>
        <p:txBody>
          <a:bodyPr/>
          <a:lstStyle/>
          <a:p>
            <a:r>
              <a:rPr lang="en-US"/>
              <a:t>20 Mar 2023</a:t>
            </a:r>
            <a:endParaRPr lang="en-US" dirty="0"/>
          </a:p>
        </p:txBody>
      </p:sp>
      <p:sp>
        <p:nvSpPr>
          <p:cNvPr id="46" name="Rectangle 22">
            <a:extLst>
              <a:ext uri="{FF2B5EF4-FFF2-40B4-BE49-F238E27FC236}">
                <a16:creationId xmlns:a16="http://schemas.microsoft.com/office/drawing/2014/main" id="{35480C13-D844-3445-8DCC-A01E394DB788}"/>
              </a:ext>
            </a:extLst>
          </p:cNvPr>
          <p:cNvSpPr>
            <a:spLocks noChangeArrowheads="1"/>
          </p:cNvSpPr>
          <p:nvPr/>
        </p:nvSpPr>
        <p:spPr bwMode="auto">
          <a:xfrm>
            <a:off x="419292" y="3980296"/>
            <a:ext cx="1511952"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dirty="0"/>
              <a:t>Conceptualization</a:t>
            </a:r>
            <a:endParaRPr lang="en-US" altLang="en-US" sz="1200" i="1" u="sng" dirty="0">
              <a:solidFill>
                <a:srgbClr val="E311DE"/>
              </a:solidFill>
            </a:endParaRPr>
          </a:p>
        </p:txBody>
      </p:sp>
      <p:sp>
        <p:nvSpPr>
          <p:cNvPr id="47" name="Line Callout 1 (No Border) 46">
            <a:extLst>
              <a:ext uri="{FF2B5EF4-FFF2-40B4-BE49-F238E27FC236}">
                <a16:creationId xmlns:a16="http://schemas.microsoft.com/office/drawing/2014/main" id="{1D2880C6-63DA-DD49-B4CB-9D379AF17A6B}"/>
              </a:ext>
            </a:extLst>
          </p:cNvPr>
          <p:cNvSpPr/>
          <p:nvPr/>
        </p:nvSpPr>
        <p:spPr bwMode="auto">
          <a:xfrm flipH="1">
            <a:off x="1397326" y="4872794"/>
            <a:ext cx="1488444" cy="386860"/>
          </a:xfrm>
          <a:prstGeom prst="callout1">
            <a:avLst>
              <a:gd name="adj1" fmla="val 27653"/>
              <a:gd name="adj2" fmla="val 105011"/>
              <a:gd name="adj3" fmla="val -160746"/>
              <a:gd name="adj4" fmla="val 119618"/>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Abstract description of information objects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1E5BB750-9C56-B94B-87A0-1FA6AB8E829C}"/>
              </a:ext>
            </a:extLst>
          </p:cNvPr>
          <p:cNvGrpSpPr/>
          <p:nvPr/>
        </p:nvGrpSpPr>
        <p:grpSpPr>
          <a:xfrm>
            <a:off x="592455" y="2691400"/>
            <a:ext cx="2408715" cy="1340015"/>
            <a:chOff x="1132058" y="2320700"/>
            <a:chExt cx="6609764" cy="3320845"/>
          </a:xfrm>
        </p:grpSpPr>
        <p:cxnSp>
          <p:nvCxnSpPr>
            <p:cNvPr id="48" name="Connector: Elbow 49">
              <a:extLst>
                <a:ext uri="{FF2B5EF4-FFF2-40B4-BE49-F238E27FC236}">
                  <a16:creationId xmlns:a16="http://schemas.microsoft.com/office/drawing/2014/main" id="{29E502D4-5642-4C4F-8A79-5FEFE3D99D0A}"/>
                </a:ext>
              </a:extLst>
            </p:cNvPr>
            <p:cNvCxnSpPr>
              <a:cxnSpLocks/>
              <a:stCxn id="50" idx="2"/>
              <a:endCxn id="53" idx="0"/>
            </p:cNvCxnSpPr>
            <p:nvPr/>
          </p:nvCxnSpPr>
          <p:spPr>
            <a:xfrm rot="16200000" flipH="1">
              <a:off x="4618812" y="2365915"/>
              <a:ext cx="847901" cy="1366898"/>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or: Elbow 46">
              <a:extLst>
                <a:ext uri="{FF2B5EF4-FFF2-40B4-BE49-F238E27FC236}">
                  <a16:creationId xmlns:a16="http://schemas.microsoft.com/office/drawing/2014/main" id="{C3AF5CDF-07F0-6742-B024-8A013F193911}"/>
                </a:ext>
              </a:extLst>
            </p:cNvPr>
            <p:cNvCxnSpPr>
              <a:cxnSpLocks/>
              <a:stCxn id="50" idx="2"/>
              <a:endCxn id="51" idx="0"/>
            </p:cNvCxnSpPr>
            <p:nvPr/>
          </p:nvCxnSpPr>
          <p:spPr>
            <a:xfrm rot="5400000">
              <a:off x="3213500" y="2342718"/>
              <a:ext cx="863118" cy="142850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5">
              <a:extLst>
                <a:ext uri="{FF2B5EF4-FFF2-40B4-BE49-F238E27FC236}">
                  <a16:creationId xmlns:a16="http://schemas.microsoft.com/office/drawing/2014/main" id="{74D0C573-9A4B-6340-A67B-2B7D973018AF}"/>
                </a:ext>
              </a:extLst>
            </p:cNvPr>
            <p:cNvSpPr>
              <a:spLocks noChangeArrowheads="1"/>
            </p:cNvSpPr>
            <p:nvPr/>
          </p:nvSpPr>
          <p:spPr bwMode="auto">
            <a:xfrm>
              <a:off x="3652383" y="2320700"/>
              <a:ext cx="1413858" cy="304714"/>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Information</a:t>
              </a:r>
            </a:p>
          </p:txBody>
        </p:sp>
        <p:sp>
          <p:nvSpPr>
            <p:cNvPr id="51" name="Oval 6">
              <a:extLst>
                <a:ext uri="{FF2B5EF4-FFF2-40B4-BE49-F238E27FC236}">
                  <a16:creationId xmlns:a16="http://schemas.microsoft.com/office/drawing/2014/main" id="{DAC9BE89-71E1-C946-A898-29C08FDCC505}"/>
                </a:ext>
              </a:extLst>
            </p:cNvPr>
            <p:cNvSpPr>
              <a:spLocks noChangeArrowheads="1"/>
            </p:cNvSpPr>
            <p:nvPr/>
          </p:nvSpPr>
          <p:spPr bwMode="auto">
            <a:xfrm>
              <a:off x="2297211" y="3488531"/>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Data Type</a:t>
              </a:r>
            </a:p>
          </p:txBody>
        </p:sp>
        <p:sp>
          <p:nvSpPr>
            <p:cNvPr id="52" name="Text Box 15">
              <a:extLst>
                <a:ext uri="{FF2B5EF4-FFF2-40B4-BE49-F238E27FC236}">
                  <a16:creationId xmlns:a16="http://schemas.microsoft.com/office/drawing/2014/main" id="{9B1F4599-AFFC-2D48-B0E4-9FDE76690949}"/>
                </a:ext>
              </a:extLst>
            </p:cNvPr>
            <p:cNvSpPr txBox="1">
              <a:spLocks noChangeArrowheads="1"/>
            </p:cNvSpPr>
            <p:nvPr/>
          </p:nvSpPr>
          <p:spPr bwMode="auto">
            <a:xfrm>
              <a:off x="2371317" y="3119939"/>
              <a:ext cx="737518" cy="4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53" name="Oval 7">
              <a:extLst>
                <a:ext uri="{FF2B5EF4-FFF2-40B4-BE49-F238E27FC236}">
                  <a16:creationId xmlns:a16="http://schemas.microsoft.com/office/drawing/2014/main" id="{75909AAD-D328-FD4C-A8C7-301BB67FEEAA}"/>
                </a:ext>
              </a:extLst>
            </p:cNvPr>
            <p:cNvSpPr>
              <a:spLocks noChangeArrowheads="1"/>
            </p:cNvSpPr>
            <p:nvPr/>
          </p:nvSpPr>
          <p:spPr bwMode="auto">
            <a:xfrm>
              <a:off x="4935999" y="3473314"/>
              <a:ext cx="1580425" cy="307778"/>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Representation</a:t>
              </a:r>
            </a:p>
          </p:txBody>
        </p:sp>
        <p:cxnSp>
          <p:nvCxnSpPr>
            <p:cNvPr id="54" name="Straight Connector 53">
              <a:extLst>
                <a:ext uri="{FF2B5EF4-FFF2-40B4-BE49-F238E27FC236}">
                  <a16:creationId xmlns:a16="http://schemas.microsoft.com/office/drawing/2014/main" id="{B224711C-952A-C84B-8542-8C76775CA83B}"/>
                </a:ext>
              </a:extLst>
            </p:cNvPr>
            <p:cNvCxnSpPr>
              <a:stCxn id="53" idx="1"/>
              <a:endCxn id="51" idx="3"/>
            </p:cNvCxnSpPr>
            <p:nvPr/>
          </p:nvCxnSpPr>
          <p:spPr bwMode="auto">
            <a:xfrm flipH="1">
              <a:off x="3564399" y="3627203"/>
              <a:ext cx="1371600" cy="10157"/>
            </a:xfrm>
            <a:prstGeom prst="line">
              <a:avLst/>
            </a:prstGeom>
            <a:noFill/>
            <a:ln w="9525" cap="flat" cmpd="sng" algn="ctr">
              <a:solidFill>
                <a:schemeClr val="tx1"/>
              </a:solidFill>
              <a:prstDash val="solid"/>
              <a:round/>
              <a:headEnd type="arrow"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5" name="Text Box 15">
              <a:extLst>
                <a:ext uri="{FF2B5EF4-FFF2-40B4-BE49-F238E27FC236}">
                  <a16:creationId xmlns:a16="http://schemas.microsoft.com/office/drawing/2014/main" id="{A88EB62A-733D-1A49-A57F-DC63D73B9C8A}"/>
                </a:ext>
              </a:extLst>
            </p:cNvPr>
            <p:cNvSpPr txBox="1">
              <a:spLocks noChangeArrowheads="1"/>
            </p:cNvSpPr>
            <p:nvPr/>
          </p:nvSpPr>
          <p:spPr bwMode="auto">
            <a:xfrm>
              <a:off x="3534052" y="3096223"/>
              <a:ext cx="1552046"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described by</a:t>
              </a:r>
            </a:p>
          </p:txBody>
        </p:sp>
        <p:sp>
          <p:nvSpPr>
            <p:cNvPr id="56" name="Flowchart: Decision 17">
              <a:extLst>
                <a:ext uri="{FF2B5EF4-FFF2-40B4-BE49-F238E27FC236}">
                  <a16:creationId xmlns:a16="http://schemas.microsoft.com/office/drawing/2014/main" id="{32AA2E0B-0B91-FA42-BA64-CFC6EE2C18D7}"/>
                </a:ext>
              </a:extLst>
            </p:cNvPr>
            <p:cNvSpPr/>
            <p:nvPr/>
          </p:nvSpPr>
          <p:spPr bwMode="auto">
            <a:xfrm rot="10800000" flipH="1">
              <a:off x="2850146" y="3786184"/>
              <a:ext cx="155378" cy="297658"/>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57" name="Flowchart: Decision 17">
              <a:extLst>
                <a:ext uri="{FF2B5EF4-FFF2-40B4-BE49-F238E27FC236}">
                  <a16:creationId xmlns:a16="http://schemas.microsoft.com/office/drawing/2014/main" id="{CE701909-2CC8-0F41-AAD8-59AC97946C2D}"/>
                </a:ext>
              </a:extLst>
            </p:cNvPr>
            <p:cNvSpPr/>
            <p:nvPr/>
          </p:nvSpPr>
          <p:spPr bwMode="auto">
            <a:xfrm rot="5449414" flipH="1">
              <a:off x="5559335" y="3830897"/>
              <a:ext cx="321873" cy="197178"/>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58" name="Oval 11">
              <a:extLst>
                <a:ext uri="{FF2B5EF4-FFF2-40B4-BE49-F238E27FC236}">
                  <a16:creationId xmlns:a16="http://schemas.microsoft.com/office/drawing/2014/main" id="{26B206DB-1041-5D45-B04E-838775656677}"/>
                </a:ext>
              </a:extLst>
            </p:cNvPr>
            <p:cNvSpPr>
              <a:spLocks noChangeArrowheads="1"/>
            </p:cNvSpPr>
            <p:nvPr/>
          </p:nvSpPr>
          <p:spPr bwMode="auto">
            <a:xfrm>
              <a:off x="3335367" y="455879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Range</a:t>
              </a:r>
            </a:p>
          </p:txBody>
        </p:sp>
        <p:sp>
          <p:nvSpPr>
            <p:cNvPr id="59" name="Oval 12">
              <a:extLst>
                <a:ext uri="{FF2B5EF4-FFF2-40B4-BE49-F238E27FC236}">
                  <a16:creationId xmlns:a16="http://schemas.microsoft.com/office/drawing/2014/main" id="{6017DA06-49C0-5349-8995-6DCF2C023626}"/>
                </a:ext>
              </a:extLst>
            </p:cNvPr>
            <p:cNvSpPr>
              <a:spLocks noChangeArrowheads="1"/>
            </p:cNvSpPr>
            <p:nvPr/>
          </p:nvSpPr>
          <p:spPr bwMode="auto">
            <a:xfrm>
              <a:off x="6157967" y="4189372"/>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Name</a:t>
              </a:r>
            </a:p>
          </p:txBody>
        </p:sp>
        <p:sp>
          <p:nvSpPr>
            <p:cNvPr id="60" name="Oval 11">
              <a:extLst>
                <a:ext uri="{FF2B5EF4-FFF2-40B4-BE49-F238E27FC236}">
                  <a16:creationId xmlns:a16="http://schemas.microsoft.com/office/drawing/2014/main" id="{5468CF5A-8FAB-B146-A4F7-83D79F4747FC}"/>
                </a:ext>
              </a:extLst>
            </p:cNvPr>
            <p:cNvSpPr>
              <a:spLocks noChangeArrowheads="1"/>
            </p:cNvSpPr>
            <p:nvPr/>
          </p:nvSpPr>
          <p:spPr bwMode="auto">
            <a:xfrm>
              <a:off x="3210190" y="4112309"/>
              <a:ext cx="1267188" cy="297658"/>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Name</a:t>
              </a:r>
            </a:p>
          </p:txBody>
        </p:sp>
        <p:sp>
          <p:nvSpPr>
            <p:cNvPr id="61" name="Oval 12">
              <a:extLst>
                <a:ext uri="{FF2B5EF4-FFF2-40B4-BE49-F238E27FC236}">
                  <a16:creationId xmlns:a16="http://schemas.microsoft.com/office/drawing/2014/main" id="{EE0183FD-3D2F-E34A-8EB2-1E32F8F88EA7}"/>
                </a:ext>
              </a:extLst>
            </p:cNvPr>
            <p:cNvSpPr>
              <a:spLocks noChangeArrowheads="1"/>
            </p:cNvSpPr>
            <p:nvPr/>
          </p:nvSpPr>
          <p:spPr bwMode="auto">
            <a:xfrm>
              <a:off x="6157967" y="455879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Encoding</a:t>
              </a:r>
            </a:p>
          </p:txBody>
        </p:sp>
        <p:cxnSp>
          <p:nvCxnSpPr>
            <p:cNvPr id="62" name="Connector: Elbow 27">
              <a:extLst>
                <a:ext uri="{FF2B5EF4-FFF2-40B4-BE49-F238E27FC236}">
                  <a16:creationId xmlns:a16="http://schemas.microsoft.com/office/drawing/2014/main" id="{709EB3A6-77D7-0B4B-BBF4-B73973B1448B}"/>
                </a:ext>
              </a:extLst>
            </p:cNvPr>
            <p:cNvCxnSpPr>
              <a:stCxn id="51" idx="2"/>
              <a:endCxn id="60" idx="1"/>
            </p:cNvCxnSpPr>
            <p:nvPr/>
          </p:nvCxnSpPr>
          <p:spPr>
            <a:xfrm rot="16200000" flipH="1">
              <a:off x="2833022" y="3883970"/>
              <a:ext cx="474949" cy="27938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or: Elbow 28">
              <a:extLst>
                <a:ext uri="{FF2B5EF4-FFF2-40B4-BE49-F238E27FC236}">
                  <a16:creationId xmlns:a16="http://schemas.microsoft.com/office/drawing/2014/main" id="{E7BA32E4-D5CF-C14C-9BE0-EAF335DF45F2}"/>
                </a:ext>
              </a:extLst>
            </p:cNvPr>
            <p:cNvCxnSpPr>
              <a:cxnSpLocks/>
              <a:stCxn id="51" idx="2"/>
              <a:endCxn id="58" idx="1"/>
            </p:cNvCxnSpPr>
            <p:nvPr/>
          </p:nvCxnSpPr>
          <p:spPr>
            <a:xfrm rot="16200000" flipH="1">
              <a:off x="2672367" y="4044626"/>
              <a:ext cx="921438" cy="40456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nector: Elbow 31">
              <a:extLst>
                <a:ext uri="{FF2B5EF4-FFF2-40B4-BE49-F238E27FC236}">
                  <a16:creationId xmlns:a16="http://schemas.microsoft.com/office/drawing/2014/main" id="{1B8232B6-A792-D448-A3D5-B385C5C13789}"/>
                </a:ext>
              </a:extLst>
            </p:cNvPr>
            <p:cNvCxnSpPr>
              <a:cxnSpLocks/>
              <a:stCxn id="53" idx="2"/>
              <a:endCxn id="59" idx="1"/>
            </p:cNvCxnSpPr>
            <p:nvPr/>
          </p:nvCxnSpPr>
          <p:spPr>
            <a:xfrm rot="16200000" flipH="1">
              <a:off x="5663535" y="3843768"/>
              <a:ext cx="557109"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ctor: Elbow 34">
              <a:extLst>
                <a:ext uri="{FF2B5EF4-FFF2-40B4-BE49-F238E27FC236}">
                  <a16:creationId xmlns:a16="http://schemas.microsoft.com/office/drawing/2014/main" id="{0AE16EDB-732A-A44C-AFB7-B8E50592AFB3}"/>
                </a:ext>
              </a:extLst>
            </p:cNvPr>
            <p:cNvCxnSpPr>
              <a:cxnSpLocks/>
              <a:stCxn id="53" idx="2"/>
              <a:endCxn id="61" idx="1"/>
            </p:cNvCxnSpPr>
            <p:nvPr/>
          </p:nvCxnSpPr>
          <p:spPr>
            <a:xfrm rot="16200000" flipH="1">
              <a:off x="5478823" y="4028481"/>
              <a:ext cx="926533"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 Box 15">
              <a:extLst>
                <a:ext uri="{FF2B5EF4-FFF2-40B4-BE49-F238E27FC236}">
                  <a16:creationId xmlns:a16="http://schemas.microsoft.com/office/drawing/2014/main" id="{D3C4997B-8179-904F-9C4B-EFB8F4C312B2}"/>
                </a:ext>
              </a:extLst>
            </p:cNvPr>
            <p:cNvSpPr txBox="1">
              <a:spLocks noChangeArrowheads="1"/>
            </p:cNvSpPr>
            <p:nvPr/>
          </p:nvSpPr>
          <p:spPr bwMode="auto">
            <a:xfrm>
              <a:off x="5028449" y="4460316"/>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0..1</a:t>
              </a:r>
            </a:p>
          </p:txBody>
        </p:sp>
        <p:sp>
          <p:nvSpPr>
            <p:cNvPr id="67" name="Text Box 15">
              <a:extLst>
                <a:ext uri="{FF2B5EF4-FFF2-40B4-BE49-F238E27FC236}">
                  <a16:creationId xmlns:a16="http://schemas.microsoft.com/office/drawing/2014/main" id="{362FF193-D4CE-B942-8F83-0A273A7C96C8}"/>
                </a:ext>
              </a:extLst>
            </p:cNvPr>
            <p:cNvSpPr txBox="1">
              <a:spLocks noChangeArrowheads="1"/>
            </p:cNvSpPr>
            <p:nvPr/>
          </p:nvSpPr>
          <p:spPr bwMode="auto">
            <a:xfrm>
              <a:off x="5031882" y="4785230"/>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68" name="Flowchart: Decision 45">
              <a:extLst>
                <a:ext uri="{FF2B5EF4-FFF2-40B4-BE49-F238E27FC236}">
                  <a16:creationId xmlns:a16="http://schemas.microsoft.com/office/drawing/2014/main" id="{877D6745-6B45-9E46-B7F2-0816611EEB8B}"/>
                </a:ext>
              </a:extLst>
            </p:cNvPr>
            <p:cNvSpPr/>
            <p:nvPr/>
          </p:nvSpPr>
          <p:spPr bwMode="auto">
            <a:xfrm rot="10800000" flipH="1">
              <a:off x="4252752" y="2576299"/>
              <a:ext cx="213120" cy="302497"/>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69" name="Text Box 15">
              <a:extLst>
                <a:ext uri="{FF2B5EF4-FFF2-40B4-BE49-F238E27FC236}">
                  <a16:creationId xmlns:a16="http://schemas.microsoft.com/office/drawing/2014/main" id="{C2214D4D-88DC-8C44-89C7-451205843C79}"/>
                </a:ext>
              </a:extLst>
            </p:cNvPr>
            <p:cNvSpPr txBox="1">
              <a:spLocks noChangeArrowheads="1"/>
            </p:cNvSpPr>
            <p:nvPr/>
          </p:nvSpPr>
          <p:spPr bwMode="auto">
            <a:xfrm>
              <a:off x="5778838" y="3037184"/>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70" name="Text Box 15">
              <a:extLst>
                <a:ext uri="{FF2B5EF4-FFF2-40B4-BE49-F238E27FC236}">
                  <a16:creationId xmlns:a16="http://schemas.microsoft.com/office/drawing/2014/main" id="{C5302C7F-C713-5F4D-8B62-6A41F3D23258}"/>
                </a:ext>
              </a:extLst>
            </p:cNvPr>
            <p:cNvSpPr txBox="1">
              <a:spLocks noChangeArrowheads="1"/>
            </p:cNvSpPr>
            <p:nvPr/>
          </p:nvSpPr>
          <p:spPr bwMode="auto">
            <a:xfrm>
              <a:off x="4955486" y="3116653"/>
              <a:ext cx="737518" cy="4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71" name="Oval 11">
              <a:extLst>
                <a:ext uri="{FF2B5EF4-FFF2-40B4-BE49-F238E27FC236}">
                  <a16:creationId xmlns:a16="http://schemas.microsoft.com/office/drawing/2014/main" id="{6419B9C9-D361-BB48-8357-9BED8B020C44}"/>
                </a:ext>
              </a:extLst>
            </p:cNvPr>
            <p:cNvSpPr>
              <a:spLocks noChangeArrowheads="1"/>
            </p:cNvSpPr>
            <p:nvPr/>
          </p:nvSpPr>
          <p:spPr bwMode="auto">
            <a:xfrm>
              <a:off x="6161396" y="4928222"/>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Structure</a:t>
              </a:r>
            </a:p>
          </p:txBody>
        </p:sp>
        <p:cxnSp>
          <p:nvCxnSpPr>
            <p:cNvPr id="72" name="Connector: Elbow 56">
              <a:extLst>
                <a:ext uri="{FF2B5EF4-FFF2-40B4-BE49-F238E27FC236}">
                  <a16:creationId xmlns:a16="http://schemas.microsoft.com/office/drawing/2014/main" id="{CD9ACB57-4B06-FA40-AA24-2A58CDF95ABA}"/>
                </a:ext>
              </a:extLst>
            </p:cNvPr>
            <p:cNvCxnSpPr>
              <a:cxnSpLocks/>
              <a:endCxn id="71" idx="1"/>
            </p:cNvCxnSpPr>
            <p:nvPr/>
          </p:nvCxnSpPr>
          <p:spPr>
            <a:xfrm rot="16200000" flipH="1">
              <a:off x="5330251" y="4245906"/>
              <a:ext cx="1221169" cy="441123"/>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or: Elbow 62">
              <a:extLst>
                <a:ext uri="{FF2B5EF4-FFF2-40B4-BE49-F238E27FC236}">
                  <a16:creationId xmlns:a16="http://schemas.microsoft.com/office/drawing/2014/main" id="{767F9393-2EA9-D449-97AA-C0AA5168DE85}"/>
                </a:ext>
              </a:extLst>
            </p:cNvPr>
            <p:cNvCxnSpPr>
              <a:cxnSpLocks/>
              <a:stCxn id="51" idx="1"/>
            </p:cNvCxnSpPr>
            <p:nvPr/>
          </p:nvCxnSpPr>
          <p:spPr>
            <a:xfrm rot="10800000" flipH="1" flipV="1">
              <a:off x="2297211" y="3637359"/>
              <a:ext cx="31430" cy="187321"/>
            </a:xfrm>
            <a:prstGeom prst="bentConnector4">
              <a:avLst>
                <a:gd name="adj1" fmla="val -1100639"/>
                <a:gd name="adj2" fmla="val 265103"/>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4" name="Text Box 15">
              <a:extLst>
                <a:ext uri="{FF2B5EF4-FFF2-40B4-BE49-F238E27FC236}">
                  <a16:creationId xmlns:a16="http://schemas.microsoft.com/office/drawing/2014/main" id="{628D72BB-6495-4C4A-8AED-6CEB38E6E0C2}"/>
                </a:ext>
              </a:extLst>
            </p:cNvPr>
            <p:cNvSpPr txBox="1">
              <a:spLocks noChangeArrowheads="1"/>
            </p:cNvSpPr>
            <p:nvPr/>
          </p:nvSpPr>
          <p:spPr bwMode="auto">
            <a:xfrm>
              <a:off x="1132058" y="3078481"/>
              <a:ext cx="1400248"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association</a:t>
              </a:r>
            </a:p>
          </p:txBody>
        </p:sp>
        <p:cxnSp>
          <p:nvCxnSpPr>
            <p:cNvPr id="75" name="Connector: Elbow 72">
              <a:extLst>
                <a:ext uri="{FF2B5EF4-FFF2-40B4-BE49-F238E27FC236}">
                  <a16:creationId xmlns:a16="http://schemas.microsoft.com/office/drawing/2014/main" id="{5167D4A0-519A-664E-A46C-3ACD334FA334}"/>
                </a:ext>
              </a:extLst>
            </p:cNvPr>
            <p:cNvCxnSpPr>
              <a:cxnSpLocks/>
              <a:stCxn id="71" idx="3"/>
              <a:endCxn id="53" idx="3"/>
            </p:cNvCxnSpPr>
            <p:nvPr/>
          </p:nvCxnSpPr>
          <p:spPr>
            <a:xfrm flipH="1" flipV="1">
              <a:off x="6516424" y="3627203"/>
              <a:ext cx="912160" cy="1449848"/>
            </a:xfrm>
            <a:prstGeom prst="bentConnector3">
              <a:avLst>
                <a:gd name="adj1" fmla="val -49278"/>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Flowchart: Decision 81">
              <a:extLst>
                <a:ext uri="{FF2B5EF4-FFF2-40B4-BE49-F238E27FC236}">
                  <a16:creationId xmlns:a16="http://schemas.microsoft.com/office/drawing/2014/main" id="{626EB387-B2AA-8947-8687-1175BB71939B}"/>
                </a:ext>
              </a:extLst>
            </p:cNvPr>
            <p:cNvSpPr/>
            <p:nvPr/>
          </p:nvSpPr>
          <p:spPr bwMode="auto">
            <a:xfrm flipH="1">
              <a:off x="7425153" y="4973711"/>
              <a:ext cx="316669" cy="175108"/>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77" name="Text Box 15">
              <a:extLst>
                <a:ext uri="{FF2B5EF4-FFF2-40B4-BE49-F238E27FC236}">
                  <a16:creationId xmlns:a16="http://schemas.microsoft.com/office/drawing/2014/main" id="{5B3C1A5D-1F51-1148-BDE7-8DAFC5F470C1}"/>
                </a:ext>
              </a:extLst>
            </p:cNvPr>
            <p:cNvSpPr txBox="1">
              <a:spLocks noChangeArrowheads="1"/>
            </p:cNvSpPr>
            <p:nvPr/>
          </p:nvSpPr>
          <p:spPr bwMode="auto">
            <a:xfrm>
              <a:off x="5592981" y="5177255"/>
              <a:ext cx="1129971" cy="4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ordered</a:t>
              </a:r>
            </a:p>
          </p:txBody>
        </p:sp>
      </p:grpSp>
      <p:sp>
        <p:nvSpPr>
          <p:cNvPr id="84" name="Line Callout 1 (No Border) 83">
            <a:extLst>
              <a:ext uri="{FF2B5EF4-FFF2-40B4-BE49-F238E27FC236}">
                <a16:creationId xmlns:a16="http://schemas.microsoft.com/office/drawing/2014/main" id="{AC82DB1D-35E6-C24B-A0EC-5BFFE40A1A61}"/>
              </a:ext>
            </a:extLst>
          </p:cNvPr>
          <p:cNvSpPr/>
          <p:nvPr/>
        </p:nvSpPr>
        <p:spPr bwMode="auto">
          <a:xfrm flipH="1">
            <a:off x="3784442" y="4872794"/>
            <a:ext cx="1952270" cy="386860"/>
          </a:xfrm>
          <a:prstGeom prst="callout1">
            <a:avLst>
              <a:gd name="adj1" fmla="val 27653"/>
              <a:gd name="adj2" fmla="val 105011"/>
              <a:gd name="adj3" fmla="val -167312"/>
              <a:gd name="adj4" fmla="val 10699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latin typeface="Arial" panose="020B0604020202020204" pitchFamily="34" charset="0"/>
                <a:cs typeface="Arial" panose="020B0604020202020204" pitchFamily="34" charset="0"/>
              </a:rPr>
              <a:t>Instantiated </a:t>
            </a:r>
            <a:r>
              <a:rPr lang="en-GB" sz="1000" b="0" dirty="0">
                <a:solidFill>
                  <a:schemeClr val="tx1"/>
                </a:solidFill>
                <a:latin typeface="Arial" panose="020B0604020202020204" pitchFamily="34" charset="0"/>
                <a:cs typeface="Arial" panose="020B0604020202020204" pitchFamily="34" charset="0"/>
              </a:rPr>
              <a:t>description of specific data models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5" name="Line Callout 1 (No Border) 84">
            <a:extLst>
              <a:ext uri="{FF2B5EF4-FFF2-40B4-BE49-F238E27FC236}">
                <a16:creationId xmlns:a16="http://schemas.microsoft.com/office/drawing/2014/main" id="{47078C22-C2DA-9B4C-ABFB-537955D22E40}"/>
              </a:ext>
            </a:extLst>
          </p:cNvPr>
          <p:cNvSpPr/>
          <p:nvPr/>
        </p:nvSpPr>
        <p:spPr bwMode="auto">
          <a:xfrm flipH="1">
            <a:off x="6542555" y="4872794"/>
            <a:ext cx="1219359" cy="386860"/>
          </a:xfrm>
          <a:prstGeom prst="callout1">
            <a:avLst>
              <a:gd name="adj1" fmla="val 27653"/>
              <a:gd name="adj2" fmla="val 105011"/>
              <a:gd name="adj3" fmla="val -175190"/>
              <a:gd name="adj4" fmla="val 1305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latin typeface="Arial" panose="020B0604020202020204" pitchFamily="34" charset="0"/>
                <a:cs typeface="Arial" panose="020B0604020202020204" pitchFamily="34" charset="0"/>
              </a:rPr>
              <a:t>Realized </a:t>
            </a:r>
            <a:r>
              <a:rPr lang="en-GB" sz="1000" b="0" dirty="0">
                <a:solidFill>
                  <a:schemeClr val="tx1"/>
                </a:solidFill>
                <a:latin typeface="Arial" panose="020B0604020202020204" pitchFamily="34" charset="0"/>
                <a:cs typeface="Arial" panose="020B0604020202020204" pitchFamily="34" charset="0"/>
              </a:rPr>
              <a:t>actual data objects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194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074" y="-523820"/>
            <a:ext cx="4939205" cy="1162050"/>
          </a:xfrm>
        </p:spPr>
        <p:txBody>
          <a:bodyPr vert="horz"/>
          <a:lstStyle/>
          <a:p>
            <a:pPr algn="ctr"/>
            <a:r>
              <a:rPr lang="en-US" sz="1800" kern="1200" dirty="0">
                <a:solidFill>
                  <a:srgbClr val="0099A6"/>
                </a:solidFill>
              </a:rPr>
              <a:t>ASL Info model example: SOIS System Model: Concept Diagram</a:t>
            </a:r>
          </a:p>
        </p:txBody>
      </p:sp>
      <p:sp>
        <p:nvSpPr>
          <p:cNvPr id="4" name="Text Placeholder 3"/>
          <p:cNvSpPr>
            <a:spLocks noGrp="1"/>
          </p:cNvSpPr>
          <p:nvPr>
            <p:ph type="body" sz="half" idx="2"/>
          </p:nvPr>
        </p:nvSpPr>
        <p:spPr>
          <a:xfrm>
            <a:off x="261440" y="2065071"/>
            <a:ext cx="3008313" cy="3573729"/>
          </a:xfrm>
        </p:spPr>
        <p:txBody>
          <a:bodyPr/>
          <a:lstStyle/>
          <a:p>
            <a:pPr marL="214313" indent="-214313">
              <a:buFont typeface="Arial" panose="020B0604020202020204" pitchFamily="34" charset="0"/>
              <a:buChar char="•"/>
            </a:pPr>
            <a:r>
              <a:rPr lang="en-US" dirty="0"/>
              <a:t>Rounded rectangles represent elements define by SOIS.</a:t>
            </a:r>
          </a:p>
          <a:p>
            <a:pPr marL="214313" indent="-214313">
              <a:buFont typeface="Arial" panose="020B0604020202020204" pitchFamily="34" charset="0"/>
              <a:buChar char="•"/>
            </a:pPr>
            <a:r>
              <a:rPr lang="en-US" dirty="0"/>
              <a:t>Solid lines represent structural relationships between elements.</a:t>
            </a:r>
          </a:p>
          <a:p>
            <a:pPr marL="214313" indent="-214313">
              <a:buFont typeface="Arial" panose="020B0604020202020204" pitchFamily="34" charset="0"/>
              <a:buChar char="•"/>
            </a:pPr>
            <a:r>
              <a:rPr lang="en-US" dirty="0"/>
              <a:t>Dashed lines represent other  relationships, pointing from subject to object.</a:t>
            </a:r>
          </a:p>
          <a:p>
            <a:pPr marL="214313" indent="-214313">
              <a:buFont typeface="Arial" panose="020B0604020202020204" pitchFamily="34" charset="0"/>
              <a:buChar char="•"/>
            </a:pPr>
            <a:r>
              <a:rPr lang="en-US" dirty="0"/>
              <a:t>Dotted lines represent references, pointing to referenced object.</a:t>
            </a:r>
          </a:p>
          <a:p>
            <a:pPr marL="214313" indent="-214313">
              <a:buFont typeface="Arial" panose="020B0604020202020204" pitchFamily="34" charset="0"/>
              <a:buChar char="•"/>
            </a:pPr>
            <a:r>
              <a:rPr lang="en-US" dirty="0"/>
              <a:t>Dash-dotted lines represent aggregation, pointing to aggregated object.</a:t>
            </a:r>
          </a:p>
        </p:txBody>
      </p:sp>
      <p:grpSp>
        <p:nvGrpSpPr>
          <p:cNvPr id="5" name="Group 4">
            <a:extLst>
              <a:ext uri="{FF2B5EF4-FFF2-40B4-BE49-F238E27FC236}">
                <a16:creationId xmlns:a16="http://schemas.microsoft.com/office/drawing/2014/main" id="{1E546FCB-3B24-8D48-9093-59685D845AA5}"/>
              </a:ext>
            </a:extLst>
          </p:cNvPr>
          <p:cNvGrpSpPr/>
          <p:nvPr/>
        </p:nvGrpSpPr>
        <p:grpSpPr>
          <a:xfrm>
            <a:off x="3465513" y="1953857"/>
            <a:ext cx="5263389" cy="3075343"/>
            <a:chOff x="4038600" y="1953857"/>
            <a:chExt cx="4690302" cy="2386613"/>
          </a:xfrm>
        </p:grpSpPr>
        <p:cxnSp>
          <p:nvCxnSpPr>
            <p:cNvPr id="64" name="Elbow Connector 287">
              <a:extLst>
                <a:ext uri="{FF2B5EF4-FFF2-40B4-BE49-F238E27FC236}">
                  <a16:creationId xmlns:a16="http://schemas.microsoft.com/office/drawing/2014/main" id="{AB5BCDE0-8A31-4036-9E5E-31540D72D960}"/>
                </a:ext>
              </a:extLst>
            </p:cNvPr>
            <p:cNvCxnSpPr>
              <a:cxnSpLocks/>
              <a:stCxn id="58" idx="1"/>
              <a:endCxn id="46" idx="3"/>
            </p:cNvCxnSpPr>
            <p:nvPr/>
          </p:nvCxnSpPr>
          <p:spPr bwMode="auto">
            <a:xfrm rot="10800000">
              <a:off x="4650265" y="2481442"/>
              <a:ext cx="772668" cy="566921"/>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Elbow Connector 287">
              <a:extLst>
                <a:ext uri="{FF2B5EF4-FFF2-40B4-BE49-F238E27FC236}">
                  <a16:creationId xmlns:a16="http://schemas.microsoft.com/office/drawing/2014/main" id="{A74BCB1E-CAF3-453F-9DA4-86B945A52784}"/>
                </a:ext>
              </a:extLst>
            </p:cNvPr>
            <p:cNvCxnSpPr>
              <a:cxnSpLocks/>
              <a:stCxn id="51" idx="1"/>
              <a:endCxn id="46" idx="3"/>
            </p:cNvCxnSpPr>
            <p:nvPr/>
          </p:nvCxnSpPr>
          <p:spPr bwMode="auto">
            <a:xfrm rot="10800000" flipH="1">
              <a:off x="4150852" y="2481440"/>
              <a:ext cx="499413" cy="959271"/>
            </a:xfrm>
            <a:prstGeom prst="bentConnector5">
              <a:avLst>
                <a:gd name="adj1" fmla="val -34330"/>
                <a:gd name="adj2" fmla="val 50000"/>
                <a:gd name="adj3" fmla="val 13433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Elbow Connector 287">
              <a:extLst>
                <a:ext uri="{FF2B5EF4-FFF2-40B4-BE49-F238E27FC236}">
                  <a16:creationId xmlns:a16="http://schemas.microsoft.com/office/drawing/2014/main" id="{FE796F63-5B7C-4E3E-BF4D-79E33A021045}"/>
                </a:ext>
              </a:extLst>
            </p:cNvPr>
            <p:cNvCxnSpPr>
              <a:cxnSpLocks/>
              <a:stCxn id="72" idx="1"/>
              <a:endCxn id="46" idx="3"/>
            </p:cNvCxnSpPr>
            <p:nvPr/>
          </p:nvCxnSpPr>
          <p:spPr bwMode="auto">
            <a:xfrm rot="10800000">
              <a:off x="4650265" y="2481440"/>
              <a:ext cx="499490" cy="1465077"/>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58" idx="3"/>
              <a:endCxn id="55" idx="1"/>
            </p:cNvCxnSpPr>
            <p:nvPr/>
          </p:nvCxnSpPr>
          <p:spPr>
            <a:xfrm flipV="1">
              <a:off x="6034599" y="2869038"/>
              <a:ext cx="901572" cy="179324"/>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a:stCxn id="58" idx="3"/>
              <a:endCxn id="62" idx="1"/>
            </p:cNvCxnSpPr>
            <p:nvPr/>
          </p:nvCxnSpPr>
          <p:spPr>
            <a:xfrm>
              <a:off x="6034599" y="3048362"/>
              <a:ext cx="901572" cy="249676"/>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a:stCxn id="58" idx="2"/>
              <a:endCxn id="51" idx="3"/>
            </p:cNvCxnSpPr>
            <p:nvPr/>
          </p:nvCxnSpPr>
          <p:spPr>
            <a:xfrm flipH="1">
              <a:off x="4762518" y="3127291"/>
              <a:ext cx="966248" cy="313421"/>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a:stCxn id="72" idx="0"/>
              <a:endCxn id="51" idx="3"/>
            </p:cNvCxnSpPr>
            <p:nvPr/>
          </p:nvCxnSpPr>
          <p:spPr>
            <a:xfrm flipH="1" flipV="1">
              <a:off x="4762518" y="3440712"/>
              <a:ext cx="958810" cy="430166"/>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a:stCxn id="72" idx="0"/>
              <a:endCxn id="58" idx="2"/>
            </p:cNvCxnSpPr>
            <p:nvPr/>
          </p:nvCxnSpPr>
          <p:spPr>
            <a:xfrm flipV="1">
              <a:off x="5721327" y="3127291"/>
              <a:ext cx="7439" cy="743587"/>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a:stCxn id="72" idx="3"/>
              <a:endCxn id="85" idx="1"/>
            </p:cNvCxnSpPr>
            <p:nvPr/>
          </p:nvCxnSpPr>
          <p:spPr>
            <a:xfrm flipV="1">
              <a:off x="6292900" y="3797981"/>
              <a:ext cx="643271" cy="148536"/>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a:stCxn id="72" idx="3"/>
              <a:endCxn id="93" idx="1"/>
            </p:cNvCxnSpPr>
            <p:nvPr/>
          </p:nvCxnSpPr>
          <p:spPr>
            <a:xfrm>
              <a:off x="6292900" y="3946517"/>
              <a:ext cx="643271" cy="315024"/>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cxnSpLocks/>
              <a:stCxn id="39" idx="2"/>
              <a:endCxn id="51" idx="3"/>
            </p:cNvCxnSpPr>
            <p:nvPr/>
          </p:nvCxnSpPr>
          <p:spPr>
            <a:xfrm flipH="1">
              <a:off x="4762518" y="2276336"/>
              <a:ext cx="966248" cy="1164376"/>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cxnSpLocks/>
              <a:stCxn id="39" idx="3"/>
              <a:endCxn id="41" idx="1"/>
            </p:cNvCxnSpPr>
            <p:nvPr/>
          </p:nvCxnSpPr>
          <p:spPr>
            <a:xfrm>
              <a:off x="6034599" y="2197407"/>
              <a:ext cx="901571" cy="248232"/>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a:stCxn id="39" idx="3"/>
              <a:endCxn id="36" idx="1"/>
            </p:cNvCxnSpPr>
            <p:nvPr/>
          </p:nvCxnSpPr>
          <p:spPr>
            <a:xfrm flipV="1">
              <a:off x="6034599" y="2032787"/>
              <a:ext cx="901572" cy="164620"/>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36" name="Rounded Rectangle 283">
              <a:extLst>
                <a:ext uri="{FF2B5EF4-FFF2-40B4-BE49-F238E27FC236}">
                  <a16:creationId xmlns:a16="http://schemas.microsoft.com/office/drawing/2014/main" id="{FB504A98-2A58-4F09-95EB-69E5915636AC}"/>
                </a:ext>
              </a:extLst>
            </p:cNvPr>
            <p:cNvSpPr/>
            <p:nvPr/>
          </p:nvSpPr>
          <p:spPr bwMode="auto">
            <a:xfrm>
              <a:off x="6936171" y="1953857"/>
              <a:ext cx="145207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Mission Application Interfaces</a:t>
              </a:r>
            </a:p>
          </p:txBody>
        </p:sp>
        <p:sp>
          <p:nvSpPr>
            <p:cNvPr id="39" name="Rectangle: Rounded Corners 38">
              <a:extLst>
                <a:ext uri="{FF2B5EF4-FFF2-40B4-BE49-F238E27FC236}">
                  <a16:creationId xmlns:a16="http://schemas.microsoft.com/office/drawing/2014/main" id="{BCE56B4D-7539-49EB-9623-A0E1BDA64188}"/>
                </a:ext>
              </a:extLst>
            </p:cNvPr>
            <p:cNvSpPr/>
            <p:nvPr/>
          </p:nvSpPr>
          <p:spPr>
            <a:xfrm>
              <a:off x="5422933" y="2118477"/>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err="1">
                  <a:solidFill>
                    <a:schemeClr val="tx1"/>
                  </a:solidFill>
                  <a:latin typeface="Arial" panose="020B0604020202020204" pitchFamily="34" charset="0"/>
                  <a:cs typeface="Arial" panose="020B0604020202020204" pitchFamily="34" charset="0"/>
                </a:rPr>
                <a:t>PackageFIle</a:t>
              </a:r>
              <a:endParaRPr lang="en-US" sz="750" dirty="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7C1786FF-B1C1-4316-B4D4-11EEED6BD1B4}"/>
                </a:ext>
              </a:extLst>
            </p:cNvPr>
            <p:cNvSpPr txBox="1"/>
            <p:nvPr/>
          </p:nvSpPr>
          <p:spPr>
            <a:xfrm>
              <a:off x="6148619" y="2024158"/>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41" name="Rounded Rectangle 283">
              <a:extLst>
                <a:ext uri="{FF2B5EF4-FFF2-40B4-BE49-F238E27FC236}">
                  <a16:creationId xmlns:a16="http://schemas.microsoft.com/office/drawing/2014/main" id="{4B47B98E-88C4-4E28-926A-5B5286000FF3}"/>
                </a:ext>
              </a:extLst>
            </p:cNvPr>
            <p:cNvSpPr/>
            <p:nvPr/>
          </p:nvSpPr>
          <p:spPr bwMode="auto">
            <a:xfrm>
              <a:off x="6936170" y="2366709"/>
              <a:ext cx="1792732" cy="157859"/>
            </a:xfrm>
            <a:prstGeom prst="roundRect">
              <a:avLst/>
            </a:prstGeom>
            <a:solidFill>
              <a:schemeClr val="accent6">
                <a:lumMod val="20000"/>
                <a:lumOff val="80000"/>
              </a:schemeClr>
            </a:solidFill>
            <a:ln w="22225" cap="flat" cmpd="sng" algn="ctr">
              <a:solidFill>
                <a:srgbClr val="0070C0"/>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Application Support Service Interfaces</a:t>
              </a:r>
            </a:p>
          </p:txBody>
        </p:sp>
        <p:sp>
          <p:nvSpPr>
            <p:cNvPr id="45" name="TextBox 44">
              <a:extLst>
                <a:ext uri="{FF2B5EF4-FFF2-40B4-BE49-F238E27FC236}">
                  <a16:creationId xmlns:a16="http://schemas.microsoft.com/office/drawing/2014/main" id="{0C66075D-DE36-452D-9F01-1702263A5ACE}"/>
                </a:ext>
              </a:extLst>
            </p:cNvPr>
            <p:cNvSpPr txBox="1"/>
            <p:nvPr/>
          </p:nvSpPr>
          <p:spPr>
            <a:xfrm>
              <a:off x="6172570" y="2308610"/>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46" name="Rectangle: Rounded Corners 45">
              <a:extLst>
                <a:ext uri="{FF2B5EF4-FFF2-40B4-BE49-F238E27FC236}">
                  <a16:creationId xmlns:a16="http://schemas.microsoft.com/office/drawing/2014/main" id="{F0F2E049-5418-44EC-B971-A626ED5B91BB}"/>
                </a:ext>
              </a:extLst>
            </p:cNvPr>
            <p:cNvSpPr/>
            <p:nvPr/>
          </p:nvSpPr>
          <p:spPr>
            <a:xfrm>
              <a:off x="4038600" y="2402511"/>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SO Model</a:t>
              </a:r>
            </a:p>
          </p:txBody>
        </p:sp>
        <p:cxnSp>
          <p:nvCxnSpPr>
            <p:cNvPr id="49" name="Elbow Connector 287">
              <a:extLst>
                <a:ext uri="{FF2B5EF4-FFF2-40B4-BE49-F238E27FC236}">
                  <a16:creationId xmlns:a16="http://schemas.microsoft.com/office/drawing/2014/main" id="{FFE7119A-5D23-406C-B1E2-29ED1CAA301A}"/>
                </a:ext>
              </a:extLst>
            </p:cNvPr>
            <p:cNvCxnSpPr>
              <a:cxnSpLocks/>
              <a:stCxn id="39" idx="1"/>
              <a:endCxn id="46" idx="3"/>
            </p:cNvCxnSpPr>
            <p:nvPr/>
          </p:nvCxnSpPr>
          <p:spPr bwMode="auto">
            <a:xfrm rot="10800000" flipV="1">
              <a:off x="4650265" y="2197406"/>
              <a:ext cx="772668" cy="284034"/>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0" name="Flowchart: Decision 49">
              <a:extLst>
                <a:ext uri="{FF2B5EF4-FFF2-40B4-BE49-F238E27FC236}">
                  <a16:creationId xmlns:a16="http://schemas.microsoft.com/office/drawing/2014/main" id="{D20E54E1-F3DD-458D-BF57-9072CCCD6577}"/>
                </a:ext>
              </a:extLst>
            </p:cNvPr>
            <p:cNvSpPr/>
            <p:nvPr/>
          </p:nvSpPr>
          <p:spPr bwMode="auto">
            <a:xfrm rot="16200000">
              <a:off x="4686502" y="2407166"/>
              <a:ext cx="92334" cy="154802"/>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defTabSz="685800"/>
              <a:endParaRPr lang="en-GB" sz="1500" dirty="0">
                <a:solidFill>
                  <a:srgbClr val="006699"/>
                </a:solidFill>
                <a:latin typeface="Gill Sans MT" pitchFamily="34" charset="0"/>
              </a:endParaRPr>
            </a:p>
          </p:txBody>
        </p:sp>
        <p:sp>
          <p:nvSpPr>
            <p:cNvPr id="51" name="Rectangle: Rounded Corners 50">
              <a:extLst>
                <a:ext uri="{FF2B5EF4-FFF2-40B4-BE49-F238E27FC236}">
                  <a16:creationId xmlns:a16="http://schemas.microsoft.com/office/drawing/2014/main" id="{EA0DFC4F-4103-433C-A149-3D565DE4AC69}"/>
                </a:ext>
              </a:extLst>
            </p:cNvPr>
            <p:cNvSpPr/>
            <p:nvPr/>
          </p:nvSpPr>
          <p:spPr>
            <a:xfrm>
              <a:off x="4150852" y="3361782"/>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DoT</a:t>
              </a:r>
            </a:p>
          </p:txBody>
        </p:sp>
        <p:sp>
          <p:nvSpPr>
            <p:cNvPr id="54" name="TextBox 53">
              <a:extLst>
                <a:ext uri="{FF2B5EF4-FFF2-40B4-BE49-F238E27FC236}">
                  <a16:creationId xmlns:a16="http://schemas.microsoft.com/office/drawing/2014/main" id="{44098E2E-C068-4DFC-A626-7C2F7DB4A61A}"/>
                </a:ext>
              </a:extLst>
            </p:cNvPr>
            <p:cNvSpPr txBox="1"/>
            <p:nvPr/>
          </p:nvSpPr>
          <p:spPr>
            <a:xfrm>
              <a:off x="5582736" y="2455053"/>
              <a:ext cx="39273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55" name="Rounded Rectangle 283">
              <a:extLst>
                <a:ext uri="{FF2B5EF4-FFF2-40B4-BE49-F238E27FC236}">
                  <a16:creationId xmlns:a16="http://schemas.microsoft.com/office/drawing/2014/main" id="{49EB5E7F-7965-4007-84C5-5D70C1EE4968}"/>
                </a:ext>
              </a:extLst>
            </p:cNvPr>
            <p:cNvSpPr/>
            <p:nvPr/>
          </p:nvSpPr>
          <p:spPr bwMode="auto">
            <a:xfrm>
              <a:off x="6936171" y="2790108"/>
              <a:ext cx="1384334" cy="157859"/>
            </a:xfrm>
            <a:prstGeom prst="roundRect">
              <a:avLst/>
            </a:prstGeom>
            <a:solidFill>
              <a:schemeClr val="accent6">
                <a:lumMod val="20000"/>
                <a:lumOff val="80000"/>
              </a:schemeClr>
            </a:solidFill>
            <a:ln w="22225" cap="flat" cmpd="sng" algn="ctr">
              <a:solidFill>
                <a:srgbClr val="0070C0"/>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Device Service Interfaces</a:t>
              </a:r>
            </a:p>
          </p:txBody>
        </p:sp>
        <p:sp>
          <p:nvSpPr>
            <p:cNvPr id="56" name="TextBox 55">
              <a:extLst>
                <a:ext uri="{FF2B5EF4-FFF2-40B4-BE49-F238E27FC236}">
                  <a16:creationId xmlns:a16="http://schemas.microsoft.com/office/drawing/2014/main" id="{6B171346-E743-4926-8413-A7DAD9CAD91C}"/>
                </a:ext>
              </a:extLst>
            </p:cNvPr>
            <p:cNvSpPr txBox="1"/>
            <p:nvPr/>
          </p:nvSpPr>
          <p:spPr>
            <a:xfrm>
              <a:off x="6200511" y="2817723"/>
              <a:ext cx="330219"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specifies</a:t>
              </a:r>
            </a:p>
          </p:txBody>
        </p:sp>
        <p:sp>
          <p:nvSpPr>
            <p:cNvPr id="58" name="Rectangle: Rounded Corners 57">
              <a:extLst>
                <a:ext uri="{FF2B5EF4-FFF2-40B4-BE49-F238E27FC236}">
                  <a16:creationId xmlns:a16="http://schemas.microsoft.com/office/drawing/2014/main" id="{F9B90FC1-183F-4651-B7F1-1C30B88A32A5}"/>
                </a:ext>
              </a:extLst>
            </p:cNvPr>
            <p:cNvSpPr/>
            <p:nvPr/>
          </p:nvSpPr>
          <p:spPr>
            <a:xfrm>
              <a:off x="5422933" y="2969432"/>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Datasheet</a:t>
              </a:r>
            </a:p>
          </p:txBody>
        </p:sp>
        <p:sp>
          <p:nvSpPr>
            <p:cNvPr id="62" name="Rounded Rectangle 283">
              <a:extLst>
                <a:ext uri="{FF2B5EF4-FFF2-40B4-BE49-F238E27FC236}">
                  <a16:creationId xmlns:a16="http://schemas.microsoft.com/office/drawing/2014/main" id="{3CF896CB-DCCF-48CB-82B0-705496B72605}"/>
                </a:ext>
              </a:extLst>
            </p:cNvPr>
            <p:cNvSpPr/>
            <p:nvPr/>
          </p:nvSpPr>
          <p:spPr bwMode="auto">
            <a:xfrm>
              <a:off x="6936171" y="3219108"/>
              <a:ext cx="138433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Device</a:t>
              </a:r>
            </a:p>
          </p:txBody>
        </p:sp>
        <p:sp>
          <p:nvSpPr>
            <p:cNvPr id="63" name="TextBox 62">
              <a:extLst>
                <a:ext uri="{FF2B5EF4-FFF2-40B4-BE49-F238E27FC236}">
                  <a16:creationId xmlns:a16="http://schemas.microsoft.com/office/drawing/2014/main" id="{1BEC8892-E4A8-4E05-89C8-0D4415CEAB89}"/>
                </a:ext>
              </a:extLst>
            </p:cNvPr>
            <p:cNvSpPr txBox="1"/>
            <p:nvPr/>
          </p:nvSpPr>
          <p:spPr>
            <a:xfrm>
              <a:off x="6155427" y="3140501"/>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69" name="TextBox 68">
              <a:extLst>
                <a:ext uri="{FF2B5EF4-FFF2-40B4-BE49-F238E27FC236}">
                  <a16:creationId xmlns:a16="http://schemas.microsoft.com/office/drawing/2014/main" id="{2EC43D3E-1D45-4A04-92A9-A86A39959370}"/>
                </a:ext>
              </a:extLst>
            </p:cNvPr>
            <p:cNvSpPr txBox="1"/>
            <p:nvPr/>
          </p:nvSpPr>
          <p:spPr>
            <a:xfrm>
              <a:off x="5173100" y="3289432"/>
              <a:ext cx="39273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70" name="TextBox 69">
              <a:extLst>
                <a:ext uri="{FF2B5EF4-FFF2-40B4-BE49-F238E27FC236}">
                  <a16:creationId xmlns:a16="http://schemas.microsoft.com/office/drawing/2014/main" id="{F93F583B-2814-4BFC-9A87-BC19608B36CD}"/>
                </a:ext>
              </a:extLst>
            </p:cNvPr>
            <p:cNvSpPr txBox="1"/>
            <p:nvPr/>
          </p:nvSpPr>
          <p:spPr>
            <a:xfrm>
              <a:off x="5807086" y="3439022"/>
              <a:ext cx="365485" cy="184666"/>
            </a:xfrm>
            <a:prstGeom prst="rect">
              <a:avLst/>
            </a:prstGeom>
            <a:noFill/>
          </p:spPr>
          <p:txBody>
            <a:bodyPr wrap="squar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72" name="Rectangle: Rounded Corners 71">
              <a:extLst>
                <a:ext uri="{FF2B5EF4-FFF2-40B4-BE49-F238E27FC236}">
                  <a16:creationId xmlns:a16="http://schemas.microsoft.com/office/drawing/2014/main" id="{F759D4E8-63E7-445D-9564-2DB59854D438}"/>
                </a:ext>
              </a:extLst>
            </p:cNvPr>
            <p:cNvSpPr/>
            <p:nvPr/>
          </p:nvSpPr>
          <p:spPr>
            <a:xfrm>
              <a:off x="5149755" y="3870877"/>
              <a:ext cx="1143145" cy="151280"/>
            </a:xfrm>
            <a:prstGeom prst="roundRect">
              <a:avLst/>
            </a:prstGeom>
            <a:solidFill>
              <a:srgbClr val="CCECFF"/>
            </a:solidFill>
            <a:ln w="2222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Deployment Description</a:t>
              </a:r>
            </a:p>
          </p:txBody>
        </p:sp>
        <p:sp>
          <p:nvSpPr>
            <p:cNvPr id="75" name="TextBox 74">
              <a:extLst>
                <a:ext uri="{FF2B5EF4-FFF2-40B4-BE49-F238E27FC236}">
                  <a16:creationId xmlns:a16="http://schemas.microsoft.com/office/drawing/2014/main" id="{BBA6428D-85C1-4458-BA15-90DA61B3A0B0}"/>
                </a:ext>
              </a:extLst>
            </p:cNvPr>
            <p:cNvSpPr txBox="1"/>
            <p:nvPr/>
          </p:nvSpPr>
          <p:spPr>
            <a:xfrm>
              <a:off x="5040722" y="3742379"/>
              <a:ext cx="365485" cy="184666"/>
            </a:xfrm>
            <a:prstGeom prst="rect">
              <a:avLst/>
            </a:prstGeom>
            <a:noFill/>
          </p:spPr>
          <p:txBody>
            <a:bodyPr wrap="squar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85" name="Rectangle: Rounded Corners 84">
              <a:extLst>
                <a:ext uri="{FF2B5EF4-FFF2-40B4-BE49-F238E27FC236}">
                  <a16:creationId xmlns:a16="http://schemas.microsoft.com/office/drawing/2014/main" id="{DEE5FD86-040C-4FBF-A885-09D61DFF34DB}"/>
                </a:ext>
              </a:extLst>
            </p:cNvPr>
            <p:cNvSpPr/>
            <p:nvPr/>
          </p:nvSpPr>
          <p:spPr>
            <a:xfrm>
              <a:off x="6936171" y="3685928"/>
              <a:ext cx="1514826" cy="224107"/>
            </a:xfrm>
            <a:prstGeom prst="roundRect">
              <a:avLst/>
            </a:prstGeom>
            <a:solidFill>
              <a:srgbClr val="FF9933"/>
            </a:solidFill>
            <a:ln w="2222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Management Service Interfaces</a:t>
              </a:r>
            </a:p>
          </p:txBody>
        </p:sp>
        <p:sp>
          <p:nvSpPr>
            <p:cNvPr id="86" name="TextBox 85">
              <a:extLst>
                <a:ext uri="{FF2B5EF4-FFF2-40B4-BE49-F238E27FC236}">
                  <a16:creationId xmlns:a16="http://schemas.microsoft.com/office/drawing/2014/main" id="{B33979E2-4E01-42E6-BF2D-9F37B54BF692}"/>
                </a:ext>
              </a:extLst>
            </p:cNvPr>
            <p:cNvSpPr txBox="1"/>
            <p:nvPr/>
          </p:nvSpPr>
          <p:spPr>
            <a:xfrm>
              <a:off x="6306705" y="3724810"/>
              <a:ext cx="330219"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specifies</a:t>
              </a:r>
            </a:p>
          </p:txBody>
        </p:sp>
        <p:sp>
          <p:nvSpPr>
            <p:cNvPr id="93" name="Rounded Rectangle 283">
              <a:extLst>
                <a:ext uri="{FF2B5EF4-FFF2-40B4-BE49-F238E27FC236}">
                  <a16:creationId xmlns:a16="http://schemas.microsoft.com/office/drawing/2014/main" id="{9EFFAE0E-5BEE-4EC3-8186-4676A186ECC4}"/>
                </a:ext>
              </a:extLst>
            </p:cNvPr>
            <p:cNvSpPr/>
            <p:nvPr/>
          </p:nvSpPr>
          <p:spPr bwMode="auto">
            <a:xfrm>
              <a:off x="6936171" y="4182611"/>
              <a:ext cx="138433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Subnetwork</a:t>
              </a:r>
            </a:p>
          </p:txBody>
        </p:sp>
        <p:sp>
          <p:nvSpPr>
            <p:cNvPr id="96" name="TextBox 95">
              <a:extLst>
                <a:ext uri="{FF2B5EF4-FFF2-40B4-BE49-F238E27FC236}">
                  <a16:creationId xmlns:a16="http://schemas.microsoft.com/office/drawing/2014/main" id="{915614F1-C608-4A7D-B8AD-09DEE01FCB60}"/>
                </a:ext>
              </a:extLst>
            </p:cNvPr>
            <p:cNvSpPr txBox="1"/>
            <p:nvPr/>
          </p:nvSpPr>
          <p:spPr>
            <a:xfrm>
              <a:off x="6335764" y="4117259"/>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grpSp>
      <p:sp>
        <p:nvSpPr>
          <p:cNvPr id="3" name="Date Placeholder 2">
            <a:extLst>
              <a:ext uri="{FF2B5EF4-FFF2-40B4-BE49-F238E27FC236}">
                <a16:creationId xmlns:a16="http://schemas.microsoft.com/office/drawing/2014/main" id="{65BD3FCD-C0EC-014A-9DC5-84E19A178BD2}"/>
              </a:ext>
            </a:extLst>
          </p:cNvPr>
          <p:cNvSpPr>
            <a:spLocks noGrp="1"/>
          </p:cNvSpPr>
          <p:nvPr>
            <p:ph type="dt" sz="half" idx="10"/>
          </p:nvPr>
        </p:nvSpPr>
        <p:spPr/>
        <p:txBody>
          <a:bodyPr/>
          <a:lstStyle/>
          <a:p>
            <a:r>
              <a:rPr lang="en-US"/>
              <a:t>20 Mar 2023</a:t>
            </a:r>
            <a:endParaRPr lang="en-US" dirty="0"/>
          </a:p>
        </p:txBody>
      </p:sp>
    </p:spTree>
    <p:extLst>
      <p:ext uri="{BB962C8B-B14F-4D97-AF65-F5344CB8AC3E}">
        <p14:creationId xmlns:p14="http://schemas.microsoft.com/office/powerpoint/2010/main" val="2548801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4155110" cy="997586"/>
          </a:xfrm>
        </p:spPr>
        <p:txBody>
          <a:bodyPr vert="horz"/>
          <a:lstStyle/>
          <a:p>
            <a:pPr algn="ctr"/>
            <a:r>
              <a:rPr lang="en-US" sz="1800" kern="1200" dirty="0">
                <a:solidFill>
                  <a:srgbClr val="0099A6"/>
                </a:solidFill>
              </a:rPr>
              <a:t>ASL example: SOIS System Model - </a:t>
            </a:r>
            <a:br>
              <a:rPr lang="en-US" sz="1800" kern="1200" dirty="0">
                <a:solidFill>
                  <a:srgbClr val="0099A6"/>
                </a:solidFill>
              </a:rPr>
            </a:br>
            <a:r>
              <a:rPr lang="en-US" sz="1800" kern="1200" dirty="0">
                <a:solidFill>
                  <a:srgbClr val="0099A6"/>
                </a:solidFill>
              </a:rPr>
              <a:t>OWL Dictionary of Terms Diagram</a:t>
            </a:r>
          </a:p>
        </p:txBody>
      </p:sp>
      <p:sp>
        <p:nvSpPr>
          <p:cNvPr id="4" name="Text Placeholder 3"/>
          <p:cNvSpPr>
            <a:spLocks noGrp="1"/>
          </p:cNvSpPr>
          <p:nvPr>
            <p:ph type="body" sz="half" idx="2"/>
          </p:nvPr>
        </p:nvSpPr>
        <p:spPr>
          <a:xfrm>
            <a:off x="529683" y="2911124"/>
            <a:ext cx="2949178" cy="2858691"/>
          </a:xfrm>
        </p:spPr>
        <p:txBody>
          <a:bodyPr/>
          <a:lstStyle/>
          <a:p>
            <a:pPr marL="214313" indent="-214313">
              <a:buFont typeface="Arial" panose="020B0604020202020204" pitchFamily="34" charset="0"/>
              <a:buChar char="•"/>
            </a:pPr>
            <a:r>
              <a:rPr lang="en-US" dirty="0"/>
              <a:t>Dictionary of Terms (DOT) Diagram from Protégé using OWL</a:t>
            </a:r>
          </a:p>
        </p:txBody>
      </p:sp>
      <p:pic>
        <p:nvPicPr>
          <p:cNvPr id="52" name="Picture 51">
            <a:extLst>
              <a:ext uri="{FF2B5EF4-FFF2-40B4-BE49-F238E27FC236}">
                <a16:creationId xmlns:a16="http://schemas.microsoft.com/office/drawing/2014/main" id="{4FA81525-E56D-1042-A619-16AD14F58F0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85317" y="989408"/>
            <a:ext cx="3429000" cy="5258991"/>
          </a:xfrm>
          <a:prstGeom prst="rect">
            <a:avLst/>
          </a:prstGeom>
          <a:noFill/>
          <a:ln>
            <a:noFill/>
          </a:ln>
        </p:spPr>
      </p:pic>
      <p:sp>
        <p:nvSpPr>
          <p:cNvPr id="3" name="Striped Right Arrow 2">
            <a:extLst>
              <a:ext uri="{FF2B5EF4-FFF2-40B4-BE49-F238E27FC236}">
                <a16:creationId xmlns:a16="http://schemas.microsoft.com/office/drawing/2014/main" id="{5C907F88-C038-D043-B367-E61FD0636BA2}"/>
              </a:ext>
            </a:extLst>
          </p:cNvPr>
          <p:cNvSpPr/>
          <p:nvPr/>
        </p:nvSpPr>
        <p:spPr>
          <a:xfrm>
            <a:off x="3580830" y="2819400"/>
            <a:ext cx="966446" cy="5019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a:extLst>
              <a:ext uri="{FF2B5EF4-FFF2-40B4-BE49-F238E27FC236}">
                <a16:creationId xmlns:a16="http://schemas.microsoft.com/office/drawing/2014/main" id="{50DFF863-B6E4-834E-A953-ECE8CBCA2E46}"/>
              </a:ext>
            </a:extLst>
          </p:cNvPr>
          <p:cNvSpPr>
            <a:spLocks noGrp="1"/>
          </p:cNvSpPr>
          <p:nvPr>
            <p:ph type="dt" sz="half" idx="10"/>
          </p:nvPr>
        </p:nvSpPr>
        <p:spPr/>
        <p:txBody>
          <a:bodyPr/>
          <a:lstStyle/>
          <a:p>
            <a:r>
              <a:rPr lang="en-US"/>
              <a:t>20 Mar 2023</a:t>
            </a:r>
            <a:endParaRPr lang="en-US" dirty="0"/>
          </a:p>
        </p:txBody>
      </p:sp>
      <p:sp>
        <p:nvSpPr>
          <p:cNvPr id="7" name="Line Callout 1 (No Border) 6">
            <a:extLst>
              <a:ext uri="{FF2B5EF4-FFF2-40B4-BE49-F238E27FC236}">
                <a16:creationId xmlns:a16="http://schemas.microsoft.com/office/drawing/2014/main" id="{82F83B0C-A094-7F4F-927D-ABFA01FB3E99}"/>
              </a:ext>
            </a:extLst>
          </p:cNvPr>
          <p:cNvSpPr/>
          <p:nvPr/>
        </p:nvSpPr>
        <p:spPr bwMode="auto">
          <a:xfrm flipH="1">
            <a:off x="1526591" y="4495800"/>
            <a:ext cx="1597609" cy="381000"/>
          </a:xfrm>
          <a:prstGeom prst="callout1">
            <a:avLst>
              <a:gd name="adj1" fmla="val 27653"/>
              <a:gd name="adj2" fmla="val 105011"/>
              <a:gd name="adj3" fmla="val -215709"/>
              <a:gd name="adj4" fmla="val 1201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Inheritance tree for classes of objects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3264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Connectivity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The Connectivity Viewpoint describes the engineered decomposition of a space data system into components (nodes) that exchange data across connectors (links). The Connectivity Viewpoint describes the physical aspects of space data systems communications and the external environment within which they operate, the physical behavior (and motion) of the nodes, and their physical decomposition into communicating elements. </a:t>
            </a:r>
          </a:p>
          <a:p>
            <a:endParaRPr lang="en-US" sz="1800" dirty="0"/>
          </a:p>
          <a:p>
            <a:r>
              <a:rPr lang="en-US" sz="1800" dirty="0"/>
              <a:t>Stakeholder Concerns:</a:t>
            </a:r>
          </a:p>
          <a:p>
            <a:pPr lvl="1"/>
            <a:r>
              <a:rPr lang="en-US" sz="1600" dirty="0">
                <a:ea typeface="ＭＳ Ｐゴシック" pitchFamily="26" charset="-128"/>
              </a:rPr>
              <a:t>The mechanisms and functions required to support distributed communications between objects in the system; </a:t>
            </a:r>
          </a:p>
          <a:p>
            <a:pPr lvl="1"/>
            <a:r>
              <a:rPr lang="en-US" sz="1600" dirty="0">
                <a:ea typeface="ＭＳ Ｐゴシック" pitchFamily="26" charset="-128"/>
              </a:rPr>
              <a:t>The selected allocation of functions to the nodes of the system, including their implementation choices and constraints on implementation, connections, configuration, and operations imposed by the communication links and the environment; </a:t>
            </a:r>
          </a:p>
          <a:p>
            <a:pPr lvl="1"/>
            <a:r>
              <a:rPr lang="en-US" sz="1600" dirty="0">
                <a:ea typeface="ＭＳ Ｐゴシック" pitchFamily="26" charset="-128"/>
              </a:rPr>
              <a:t>The behavior and performance of elements in the system, including their communications capabilities, physical motion, and their interactions with the physical environment. </a:t>
            </a:r>
          </a:p>
          <a:p>
            <a:endParaRPr lang="en-US" sz="1800" dirty="0"/>
          </a:p>
          <a:p>
            <a:r>
              <a:rPr lang="en-US" sz="1800" dirty="0"/>
              <a:t>Engineering Objects (Nodes, Links, Applications): </a:t>
            </a:r>
            <a:endParaRPr lang="en-US" sz="1200" dirty="0"/>
          </a:p>
          <a:p>
            <a:pPr lvl="1"/>
            <a:r>
              <a:rPr lang="en-US" sz="1600" dirty="0"/>
              <a:t>Nodes (hardware Engineering Objects, provide communications, processing and other computing and data resources, ports, performance and other associated physical behavior): </a:t>
            </a:r>
            <a:endParaRPr lang="en-US" sz="1050" dirty="0"/>
          </a:p>
          <a:p>
            <a:pPr lvl="2"/>
            <a:r>
              <a:rPr lang="en-US" sz="1200" dirty="0"/>
              <a:t>Types: hardware objects, composite hardware objects, ports; </a:t>
            </a:r>
            <a:endParaRPr lang="en-US" sz="600" dirty="0"/>
          </a:p>
          <a:p>
            <a:pPr lvl="2"/>
            <a:r>
              <a:rPr lang="en-US" sz="1200" dirty="0"/>
              <a:t>Attributes: name, type, location (place, trajectory, orbit), laws of motion, available resources, physical interfaces, capabilities (e.g., processor speed, throughput, bandwidth, storage capacity, aperture size, etc.), allocated functions, constraints; </a:t>
            </a:r>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20 Mar 2023</a:t>
            </a:r>
            <a:endParaRPr lang="en-US" dirty="0"/>
          </a:p>
        </p:txBody>
      </p:sp>
    </p:spTree>
    <p:extLst>
      <p:ext uri="{BB962C8B-B14F-4D97-AF65-F5344CB8AC3E}">
        <p14:creationId xmlns:p14="http://schemas.microsoft.com/office/powerpoint/2010/main" val="1318255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Connectivity Viewpoint, </a:t>
            </a:r>
            <a:r>
              <a:rPr lang="en-US" dirty="0" err="1">
                <a:solidFill>
                  <a:srgbClr val="0099A6"/>
                </a:solidFill>
              </a:rPr>
              <a:t>contd</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Engineering Objects (Nodes, Links, Applications), </a:t>
            </a:r>
            <a:r>
              <a:rPr lang="en-US" sz="1600" dirty="0" err="1"/>
              <a:t>contd</a:t>
            </a:r>
            <a:r>
              <a:rPr lang="en-US" sz="1600" dirty="0"/>
              <a:t>: </a:t>
            </a:r>
            <a:endParaRPr lang="en-US" sz="1100" dirty="0"/>
          </a:p>
          <a:p>
            <a:pPr lvl="1"/>
            <a:r>
              <a:rPr lang="en-US" sz="1400" dirty="0"/>
              <a:t>Links (communications connections between Nodes, associated physical behavior and properties); </a:t>
            </a:r>
          </a:p>
          <a:p>
            <a:pPr lvl="2"/>
            <a:r>
              <a:rPr lang="en-US" sz="1200" dirty="0"/>
              <a:t>Types: space link (RF or optical), physical link (e.g., point-to-point, bus, network, copper, fiber, etc.); </a:t>
            </a:r>
          </a:p>
          <a:p>
            <a:pPr lvl="2"/>
            <a:r>
              <a:rPr lang="en-US" sz="1200" dirty="0"/>
              <a:t>Attributes: name, type, end-points (port on node), physical interfaces, performance (e.g., throughput, bandwidth, frequency band, Round Trip Light Time (RTLT), pointing and view periods, signal attenuation, constraints, environmental effects, etc.), access and ownership;</a:t>
            </a:r>
            <a:r>
              <a:rPr lang="en-US" sz="1600" dirty="0"/>
              <a:t> </a:t>
            </a:r>
          </a:p>
          <a:p>
            <a:pPr lvl="1"/>
            <a:r>
              <a:rPr lang="en-US" sz="1400" dirty="0"/>
              <a:t>Applications (software Engineering Objects, behavior, and processing/resource requirements, may be layered): </a:t>
            </a:r>
          </a:p>
          <a:p>
            <a:pPr lvl="2"/>
            <a:r>
              <a:rPr lang="en-US" sz="1200" dirty="0"/>
              <a:t>Types: software Engineering Objects, composite software Engineering Objects; </a:t>
            </a:r>
          </a:p>
          <a:p>
            <a:pPr lvl="2"/>
            <a:r>
              <a:rPr lang="en-US" sz="1200" dirty="0"/>
              <a:t>Attributes: name, type, algorithms, implemented functions, allocation/ deployment to nodes, required resources (e.g., memory, CPU, storage), implemented interfaces (provided and required), implementation language, Operating System (OS)/framework dependencies, constraints; </a:t>
            </a:r>
          </a:p>
          <a:p>
            <a:r>
              <a:rPr lang="en-US" sz="1600" dirty="0"/>
              <a:t>Relationships (composition, interfaces, constraints, configurations, allocation); </a:t>
            </a:r>
            <a:endParaRPr lang="en-US" sz="1050" dirty="0"/>
          </a:p>
          <a:p>
            <a:pPr lvl="1"/>
            <a:r>
              <a:rPr lang="en-US" sz="1400" dirty="0"/>
              <a:t>Environment (physical environs, physical forces [gravity and others], physical interactions and effects); </a:t>
            </a:r>
            <a:endParaRPr lang="en-US" sz="1000" dirty="0"/>
          </a:p>
          <a:p>
            <a:pPr lvl="1"/>
            <a:r>
              <a:rPr lang="en-US" sz="1400" dirty="0"/>
              <a:t>Information correspondences (defined representations of data that are exchanged among Engineering Objects, where formal specifications of data architecture are found in the Information Viewpoint). </a:t>
            </a:r>
            <a:endParaRPr lang="en-US" sz="1000" dirty="0"/>
          </a:p>
          <a:p>
            <a:endParaRPr lang="en-US" sz="1800" dirty="0"/>
          </a:p>
          <a:p>
            <a:r>
              <a:rPr lang="en-US" sz="1600" dirty="0"/>
              <a:t>NOTE – Physical Nodes and Links in any given space system may include many more aspects (physical structures, connections, and flows), types (power, propulsion, thermal) and many more attributes than those shown here.  The physical, structural, and energetic flow aspects of Nodes and Links are covered in the new Physical / Structural Viewpoint.</a:t>
            </a:r>
            <a:endParaRPr lang="en-US" sz="1050" dirty="0"/>
          </a:p>
          <a:p>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20 Mar 2023</a:t>
            </a:r>
            <a:endParaRPr lang="en-US" dirty="0"/>
          </a:p>
        </p:txBody>
      </p:sp>
    </p:spTree>
    <p:extLst>
      <p:ext uri="{BB962C8B-B14F-4D97-AF65-F5344CB8AC3E}">
        <p14:creationId xmlns:p14="http://schemas.microsoft.com/office/powerpoint/2010/main" val="851880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42901-EB91-BF0C-0382-76D58B13C486}"/>
              </a:ext>
            </a:extLst>
          </p:cNvPr>
          <p:cNvSpPr>
            <a:spLocks noGrp="1"/>
          </p:cNvSpPr>
          <p:nvPr>
            <p:ph type="title"/>
          </p:nvPr>
        </p:nvSpPr>
        <p:spPr>
          <a:xfrm>
            <a:off x="1562100" y="76202"/>
            <a:ext cx="6019800" cy="619897"/>
          </a:xfrm>
        </p:spPr>
        <p:txBody>
          <a:bodyPr/>
          <a:lstStyle/>
          <a:p>
            <a:r>
              <a:rPr lang="en-US" sz="2000" dirty="0"/>
              <a:t>Relationship of Systems Architecting to Systems Engineering</a:t>
            </a:r>
          </a:p>
        </p:txBody>
      </p:sp>
      <p:sp>
        <p:nvSpPr>
          <p:cNvPr id="3" name="Content Placeholder 2">
            <a:extLst>
              <a:ext uri="{FF2B5EF4-FFF2-40B4-BE49-F238E27FC236}">
                <a16:creationId xmlns:a16="http://schemas.microsoft.com/office/drawing/2014/main" id="{0975B703-A070-5590-6AB9-EF30D58D1248}"/>
              </a:ext>
            </a:extLst>
          </p:cNvPr>
          <p:cNvSpPr>
            <a:spLocks noGrp="1"/>
          </p:cNvSpPr>
          <p:nvPr>
            <p:ph idx="1"/>
          </p:nvPr>
        </p:nvSpPr>
        <p:spPr>
          <a:xfrm>
            <a:off x="457200" y="808897"/>
            <a:ext cx="8229600" cy="5410200"/>
          </a:xfrm>
        </p:spPr>
        <p:txBody>
          <a:bodyPr/>
          <a:lstStyle/>
          <a:p>
            <a:r>
              <a:rPr lang="en-US" sz="1200" u="sng" dirty="0"/>
              <a:t>The systems architect is an </a:t>
            </a:r>
            <a:r>
              <a:rPr lang="en-US" sz="1200" u="sng" dirty="0">
                <a:hlinkClick r:id="rId2" tooltip="Information and communications technology">
                  <a:extLst>
                    <a:ext uri="{A12FA001-AC4F-418D-AE19-62706E023703}">
                      <ahyp:hlinkClr xmlns:ahyp="http://schemas.microsoft.com/office/drawing/2018/hyperlinkcolor" val="tx"/>
                    </a:ext>
                  </a:extLst>
                </a:hlinkClick>
              </a:rPr>
              <a:t>information and communications technology</a:t>
            </a:r>
            <a:r>
              <a:rPr lang="en-US" sz="1200" u="sng" dirty="0"/>
              <a:t> professional</a:t>
            </a:r>
            <a:r>
              <a:rPr lang="en-US" sz="1200" dirty="0"/>
              <a:t>. Systems architects define the </a:t>
            </a:r>
            <a:r>
              <a:rPr lang="en-US" sz="1200" dirty="0">
                <a:hlinkClick r:id="rId3" tooltip="Systems architecture">
                  <a:extLst>
                    <a:ext uri="{A12FA001-AC4F-418D-AE19-62706E023703}">
                      <ahyp:hlinkClr xmlns:ahyp="http://schemas.microsoft.com/office/drawing/2018/hyperlinkcolor" val="tx"/>
                    </a:ext>
                  </a:extLst>
                </a:hlinkClick>
              </a:rPr>
              <a:t>architecture</a:t>
            </a:r>
            <a:r>
              <a:rPr lang="en-US" sz="1200" dirty="0"/>
              <a:t> of a computerized system (i.e., a system composed of software and hardware) in order to fulfill certain </a:t>
            </a:r>
            <a:r>
              <a:rPr lang="en-US" sz="1200" dirty="0">
                <a:hlinkClick r:id="rId4" tooltip="Requirements">
                  <a:extLst>
                    <a:ext uri="{A12FA001-AC4F-418D-AE19-62706E023703}">
                      <ahyp:hlinkClr xmlns:ahyp="http://schemas.microsoft.com/office/drawing/2018/hyperlinkcolor" val="tx"/>
                    </a:ext>
                  </a:extLst>
                </a:hlinkClick>
              </a:rPr>
              <a:t>requirements</a:t>
            </a:r>
            <a:r>
              <a:rPr lang="en-US" sz="1200" dirty="0"/>
              <a:t>. Such definitions include: a breakdown of the system into components, the component interactions and interfaces (including with the environment, especially the user), and the technologies and resources to be used in its design and implementation. </a:t>
            </a:r>
          </a:p>
          <a:p>
            <a:r>
              <a:rPr lang="en-US" sz="1200" dirty="0"/>
              <a:t>The systems architect's work should seek to avoid </a:t>
            </a:r>
            <a:r>
              <a:rPr lang="en-US" sz="1200" dirty="0">
                <a:hlinkClick r:id="rId5" tooltip="Implementation">
                  <a:extLst>
                    <a:ext uri="{A12FA001-AC4F-418D-AE19-62706E023703}">
                      <ahyp:hlinkClr xmlns:ahyp="http://schemas.microsoft.com/office/drawing/2018/hyperlinkcolor" val="tx"/>
                    </a:ext>
                  </a:extLst>
                </a:hlinkClick>
              </a:rPr>
              <a:t>implementation</a:t>
            </a:r>
            <a:r>
              <a:rPr lang="en-US" sz="1200" dirty="0"/>
              <a:t> issues and readily permit unanticipated extensions/modifications in future stages. Because of the extensive experience required for this, the systems architect is typically a very senior technologist with substantial, but general, knowledge of hardware, software, and similar (user) systems.</a:t>
            </a:r>
          </a:p>
          <a:p>
            <a:r>
              <a:rPr lang="en-US" sz="1200" dirty="0"/>
              <a:t>Wikipedia: </a:t>
            </a:r>
            <a:r>
              <a:rPr lang="en-US" sz="1200" dirty="0">
                <a:hlinkClick r:id="rId6">
                  <a:extLst>
                    <a:ext uri="{A12FA001-AC4F-418D-AE19-62706E023703}">
                      <ahyp:hlinkClr xmlns:ahyp="http://schemas.microsoft.com/office/drawing/2018/hyperlinkcolor" val="tx"/>
                    </a:ext>
                  </a:extLst>
                </a:hlinkClick>
              </a:rPr>
              <a:t>https://en.wikipedia.org/wiki/Systems_architect</a:t>
            </a:r>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pPr marL="0" indent="0">
              <a:buNone/>
            </a:pPr>
            <a:endParaRPr lang="en-US" sz="1200" dirty="0"/>
          </a:p>
          <a:p>
            <a:endParaRPr lang="en-US" sz="1200" dirty="0"/>
          </a:p>
          <a:p>
            <a:endParaRPr lang="en-US" sz="1200" dirty="0"/>
          </a:p>
          <a:p>
            <a:endParaRPr lang="en-US" sz="1200" dirty="0"/>
          </a:p>
          <a:p>
            <a:endParaRPr lang="en-US" sz="1200" u="sng" dirty="0"/>
          </a:p>
          <a:p>
            <a:r>
              <a:rPr lang="en-US" sz="1200" u="sng" dirty="0"/>
              <a:t>Systems engineering is an </a:t>
            </a:r>
            <a:r>
              <a:rPr lang="en-US" sz="1200" u="sng" dirty="0">
                <a:hlinkClick r:id="rId7" tooltip="Interdisciplinary">
                  <a:extLst>
                    <a:ext uri="{A12FA001-AC4F-418D-AE19-62706E023703}">
                      <ahyp:hlinkClr xmlns:ahyp="http://schemas.microsoft.com/office/drawing/2018/hyperlinkcolor" val="tx"/>
                    </a:ext>
                  </a:extLst>
                </a:hlinkClick>
              </a:rPr>
              <a:t>interdisciplinary</a:t>
            </a:r>
            <a:r>
              <a:rPr lang="en-US" sz="1200" u="sng" dirty="0"/>
              <a:t> field of </a:t>
            </a:r>
            <a:r>
              <a:rPr lang="en-US" sz="1200" u="sng" dirty="0">
                <a:hlinkClick r:id="rId8" tooltip="Engineering">
                  <a:extLst>
                    <a:ext uri="{A12FA001-AC4F-418D-AE19-62706E023703}">
                      <ahyp:hlinkClr xmlns:ahyp="http://schemas.microsoft.com/office/drawing/2018/hyperlinkcolor" val="tx"/>
                    </a:ext>
                  </a:extLst>
                </a:hlinkClick>
              </a:rPr>
              <a:t>engineering</a:t>
            </a:r>
            <a:r>
              <a:rPr lang="en-US" sz="1200" u="sng" dirty="0"/>
              <a:t> and </a:t>
            </a:r>
            <a:r>
              <a:rPr lang="en-US" sz="1200" u="sng" dirty="0">
                <a:hlinkClick r:id="rId9" tooltip="Engineering management">
                  <a:extLst>
                    <a:ext uri="{A12FA001-AC4F-418D-AE19-62706E023703}">
                      <ahyp:hlinkClr xmlns:ahyp="http://schemas.microsoft.com/office/drawing/2018/hyperlinkcolor" val="tx"/>
                    </a:ext>
                  </a:extLst>
                </a:hlinkClick>
              </a:rPr>
              <a:t>engineering management</a:t>
            </a:r>
            <a:r>
              <a:rPr lang="en-US" sz="1200" dirty="0"/>
              <a:t> that focuses on how to design, integrate, and manage </a:t>
            </a:r>
            <a:r>
              <a:rPr lang="en-US" sz="1200" dirty="0">
                <a:hlinkClick r:id="rId10" tooltip="Complex system">
                  <a:extLst>
                    <a:ext uri="{A12FA001-AC4F-418D-AE19-62706E023703}">
                      <ahyp:hlinkClr xmlns:ahyp="http://schemas.microsoft.com/office/drawing/2018/hyperlinkcolor" val="tx"/>
                    </a:ext>
                  </a:extLst>
                </a:hlinkClick>
              </a:rPr>
              <a:t>complex systems</a:t>
            </a:r>
            <a:r>
              <a:rPr lang="en-US" sz="1200" dirty="0"/>
              <a:t> over their </a:t>
            </a:r>
            <a:r>
              <a:rPr lang="en-US" sz="1200" dirty="0">
                <a:hlinkClick r:id="rId11" tooltip="Enterprise life cycle">
                  <a:extLst>
                    <a:ext uri="{A12FA001-AC4F-418D-AE19-62706E023703}">
                      <ahyp:hlinkClr xmlns:ahyp="http://schemas.microsoft.com/office/drawing/2018/hyperlinkcolor" val="tx"/>
                    </a:ext>
                  </a:extLst>
                </a:hlinkClick>
              </a:rPr>
              <a:t>life cycles</a:t>
            </a:r>
            <a:r>
              <a:rPr lang="en-US" sz="1200" dirty="0"/>
              <a:t>. At its core, systems engineering utilizes </a:t>
            </a:r>
            <a:r>
              <a:rPr lang="en-US" sz="1200" dirty="0">
                <a:hlinkClick r:id="rId12" tooltip="Systems thinking">
                  <a:extLst>
                    <a:ext uri="{A12FA001-AC4F-418D-AE19-62706E023703}">
                      <ahyp:hlinkClr xmlns:ahyp="http://schemas.microsoft.com/office/drawing/2018/hyperlinkcolor" val="tx"/>
                    </a:ext>
                  </a:extLst>
                </a:hlinkClick>
              </a:rPr>
              <a:t>systems thinking</a:t>
            </a:r>
            <a:r>
              <a:rPr lang="en-US" sz="1200" dirty="0"/>
              <a:t> principles to organize this body of knowledge. The individual outcome of such efforts, an engineered system, can be defined as a combination of components that work in </a:t>
            </a:r>
            <a:r>
              <a:rPr lang="en-US" sz="1200" dirty="0">
                <a:hlinkClick r:id="rId13" tooltip="Synergy">
                  <a:extLst>
                    <a:ext uri="{A12FA001-AC4F-418D-AE19-62706E023703}">
                      <ahyp:hlinkClr xmlns:ahyp="http://schemas.microsoft.com/office/drawing/2018/hyperlinkcolor" val="tx"/>
                    </a:ext>
                  </a:extLst>
                </a:hlinkClick>
              </a:rPr>
              <a:t>synergy</a:t>
            </a:r>
            <a:r>
              <a:rPr lang="en-US" sz="1200" dirty="0"/>
              <a:t> to collectively perform a useful </a:t>
            </a:r>
            <a:r>
              <a:rPr lang="en-US" sz="1200" dirty="0">
                <a:hlinkClick r:id="rId14" tooltip="Function (engineering)">
                  <a:extLst>
                    <a:ext uri="{A12FA001-AC4F-418D-AE19-62706E023703}">
                      <ahyp:hlinkClr xmlns:ahyp="http://schemas.microsoft.com/office/drawing/2018/hyperlinkcolor" val="tx"/>
                    </a:ext>
                  </a:extLst>
                </a:hlinkClick>
              </a:rPr>
              <a:t>function</a:t>
            </a:r>
            <a:r>
              <a:rPr lang="en-US" sz="1200" dirty="0"/>
              <a:t>. </a:t>
            </a:r>
          </a:p>
          <a:p>
            <a:r>
              <a:rPr lang="en-US" sz="1200" dirty="0"/>
              <a:t>Issues such as requirements engineering, reliability, logistics, coordination of different teams, testing and evaluation, maintainability and many other disciplines necessary for successful system design, development, implementation, and ultimate decommission become more difficult when dealing with large or complex projects. Systems engineering deals with work-processes, optimization methods, and risk management tools in such projects.</a:t>
            </a:r>
          </a:p>
          <a:p>
            <a:r>
              <a:rPr lang="en-US" sz="1200" dirty="0"/>
              <a:t>Wikipedia: </a:t>
            </a:r>
            <a:r>
              <a:rPr lang="en-US" sz="1200" u="sng" dirty="0"/>
              <a:t>https://</a:t>
            </a:r>
            <a:r>
              <a:rPr lang="en-US" sz="1200" u="sng" dirty="0" err="1"/>
              <a:t>en.wikipedia.org</a:t>
            </a:r>
            <a:r>
              <a:rPr lang="en-US" sz="1200" u="sng" dirty="0"/>
              <a:t>/wiki/</a:t>
            </a:r>
            <a:r>
              <a:rPr lang="en-US" sz="1200" u="sng" dirty="0" err="1"/>
              <a:t>Systems_engineering</a:t>
            </a:r>
            <a:endParaRPr lang="en-US" sz="1200" u="sng" dirty="0"/>
          </a:p>
        </p:txBody>
      </p:sp>
      <p:sp>
        <p:nvSpPr>
          <p:cNvPr id="4" name="Date Placeholder 3">
            <a:extLst>
              <a:ext uri="{FF2B5EF4-FFF2-40B4-BE49-F238E27FC236}">
                <a16:creationId xmlns:a16="http://schemas.microsoft.com/office/drawing/2014/main" id="{C19B64F2-125F-A105-8024-0BE1E4626ACA}"/>
              </a:ext>
            </a:extLst>
          </p:cNvPr>
          <p:cNvSpPr>
            <a:spLocks noGrp="1"/>
          </p:cNvSpPr>
          <p:nvPr>
            <p:ph type="dt" sz="half" idx="10"/>
          </p:nvPr>
        </p:nvSpPr>
        <p:spPr/>
        <p:txBody>
          <a:bodyPr/>
          <a:lstStyle/>
          <a:p>
            <a:r>
              <a:rPr lang="en-US"/>
              <a:t>20 Mar 2023</a:t>
            </a:r>
            <a:endParaRPr lang="en-US" dirty="0"/>
          </a:p>
        </p:txBody>
      </p:sp>
      <p:sp>
        <p:nvSpPr>
          <p:cNvPr id="5" name="Triangle 4">
            <a:extLst>
              <a:ext uri="{FF2B5EF4-FFF2-40B4-BE49-F238E27FC236}">
                <a16:creationId xmlns:a16="http://schemas.microsoft.com/office/drawing/2014/main" id="{3A4FD013-9A0F-3FC6-4438-D21FEA52F708}"/>
              </a:ext>
            </a:extLst>
          </p:cNvPr>
          <p:cNvSpPr/>
          <p:nvPr/>
        </p:nvSpPr>
        <p:spPr bwMode="auto">
          <a:xfrm>
            <a:off x="1828800" y="2819400"/>
            <a:ext cx="4267200" cy="1143000"/>
          </a:xfrm>
          <a:prstGeom prst="triangle">
            <a:avLst>
              <a:gd name="adj" fmla="val 0"/>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 name="Triangle 5">
            <a:extLst>
              <a:ext uri="{FF2B5EF4-FFF2-40B4-BE49-F238E27FC236}">
                <a16:creationId xmlns:a16="http://schemas.microsoft.com/office/drawing/2014/main" id="{68708C7D-4584-1D64-9265-4629F1135A3B}"/>
              </a:ext>
            </a:extLst>
          </p:cNvPr>
          <p:cNvSpPr/>
          <p:nvPr/>
        </p:nvSpPr>
        <p:spPr bwMode="auto">
          <a:xfrm flipH="1">
            <a:off x="3048000" y="2819400"/>
            <a:ext cx="4267200" cy="1143000"/>
          </a:xfrm>
          <a:prstGeom prst="triangle">
            <a:avLst>
              <a:gd name="adj" fmla="val 0"/>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8" name="TextBox 7">
            <a:extLst>
              <a:ext uri="{FF2B5EF4-FFF2-40B4-BE49-F238E27FC236}">
                <a16:creationId xmlns:a16="http://schemas.microsoft.com/office/drawing/2014/main" id="{D32424EE-D5D1-2A1A-A4A7-569CFB56A7CF}"/>
              </a:ext>
            </a:extLst>
          </p:cNvPr>
          <p:cNvSpPr txBox="1"/>
          <p:nvPr/>
        </p:nvSpPr>
        <p:spPr>
          <a:xfrm>
            <a:off x="1905000" y="3375498"/>
            <a:ext cx="1905000" cy="276999"/>
          </a:xfrm>
          <a:prstGeom prst="rect">
            <a:avLst/>
          </a:prstGeom>
          <a:noFill/>
        </p:spPr>
        <p:txBody>
          <a:bodyPr wrap="square">
            <a:spAutoFit/>
          </a:bodyPr>
          <a:lstStyle/>
          <a:p>
            <a:r>
              <a:rPr lang="en-US" sz="1200" dirty="0"/>
              <a:t>S</a:t>
            </a:r>
            <a:r>
              <a:rPr lang="en-US" sz="1200" b="1" dirty="0"/>
              <a:t>ystems </a:t>
            </a:r>
            <a:r>
              <a:rPr lang="en-US" sz="1200" dirty="0"/>
              <a:t>A</a:t>
            </a:r>
            <a:r>
              <a:rPr lang="en-US" sz="1200" b="1" dirty="0"/>
              <a:t>rchitecting</a:t>
            </a:r>
            <a:r>
              <a:rPr lang="en-US" sz="1200" dirty="0"/>
              <a:t> </a:t>
            </a:r>
          </a:p>
        </p:txBody>
      </p:sp>
      <p:sp>
        <p:nvSpPr>
          <p:cNvPr id="9" name="TextBox 8">
            <a:extLst>
              <a:ext uri="{FF2B5EF4-FFF2-40B4-BE49-F238E27FC236}">
                <a16:creationId xmlns:a16="http://schemas.microsoft.com/office/drawing/2014/main" id="{459730BE-A40A-ED0D-88D0-7C0A796316A3}"/>
              </a:ext>
            </a:extLst>
          </p:cNvPr>
          <p:cNvSpPr txBox="1"/>
          <p:nvPr/>
        </p:nvSpPr>
        <p:spPr>
          <a:xfrm>
            <a:off x="5410200" y="3390900"/>
            <a:ext cx="1905000" cy="276999"/>
          </a:xfrm>
          <a:prstGeom prst="rect">
            <a:avLst/>
          </a:prstGeom>
          <a:noFill/>
        </p:spPr>
        <p:txBody>
          <a:bodyPr wrap="square">
            <a:spAutoFit/>
          </a:bodyPr>
          <a:lstStyle/>
          <a:p>
            <a:r>
              <a:rPr lang="en-US" sz="1200" dirty="0"/>
              <a:t>S</a:t>
            </a:r>
            <a:r>
              <a:rPr lang="en-US" sz="1200" b="1" dirty="0"/>
              <a:t>ystems </a:t>
            </a:r>
            <a:r>
              <a:rPr lang="en-US" sz="1200" dirty="0"/>
              <a:t>E</a:t>
            </a:r>
            <a:r>
              <a:rPr lang="en-US" sz="1200" b="1" dirty="0"/>
              <a:t>ngineering</a:t>
            </a:r>
            <a:r>
              <a:rPr lang="en-US" sz="1200" dirty="0"/>
              <a:t> </a:t>
            </a:r>
          </a:p>
        </p:txBody>
      </p:sp>
      <p:sp>
        <p:nvSpPr>
          <p:cNvPr id="10" name="TextBox 9">
            <a:extLst>
              <a:ext uri="{FF2B5EF4-FFF2-40B4-BE49-F238E27FC236}">
                <a16:creationId xmlns:a16="http://schemas.microsoft.com/office/drawing/2014/main" id="{E60AC9C8-4D61-62DE-41FF-AA7904C57818}"/>
              </a:ext>
            </a:extLst>
          </p:cNvPr>
          <p:cNvSpPr txBox="1"/>
          <p:nvPr/>
        </p:nvSpPr>
        <p:spPr>
          <a:xfrm>
            <a:off x="2095500" y="4004792"/>
            <a:ext cx="1905000" cy="276999"/>
          </a:xfrm>
          <a:prstGeom prst="rect">
            <a:avLst/>
          </a:prstGeom>
          <a:noFill/>
        </p:spPr>
        <p:txBody>
          <a:bodyPr wrap="square">
            <a:spAutoFit/>
          </a:bodyPr>
          <a:lstStyle/>
          <a:p>
            <a:r>
              <a:rPr lang="en-US" sz="1200" b="1" dirty="0"/>
              <a:t>Time:</a:t>
            </a:r>
            <a:endParaRPr lang="en-US" sz="1200" dirty="0"/>
          </a:p>
        </p:txBody>
      </p:sp>
      <p:sp>
        <p:nvSpPr>
          <p:cNvPr id="11" name="Striped Right Arrow 10">
            <a:extLst>
              <a:ext uri="{FF2B5EF4-FFF2-40B4-BE49-F238E27FC236}">
                <a16:creationId xmlns:a16="http://schemas.microsoft.com/office/drawing/2014/main" id="{A953052B-85FA-3C43-9D28-84D7B74DACB3}"/>
              </a:ext>
            </a:extLst>
          </p:cNvPr>
          <p:cNvSpPr/>
          <p:nvPr/>
        </p:nvSpPr>
        <p:spPr bwMode="auto">
          <a:xfrm>
            <a:off x="3470748" y="4085497"/>
            <a:ext cx="1981200" cy="138500"/>
          </a:xfrm>
          <a:prstGeom prst="stripedRightArrow">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grpSp>
        <p:nvGrpSpPr>
          <p:cNvPr id="15" name="Group 14">
            <a:extLst>
              <a:ext uri="{FF2B5EF4-FFF2-40B4-BE49-F238E27FC236}">
                <a16:creationId xmlns:a16="http://schemas.microsoft.com/office/drawing/2014/main" id="{EEFDB3D5-6E3C-24EE-3871-4F81D66F202E}"/>
              </a:ext>
            </a:extLst>
          </p:cNvPr>
          <p:cNvGrpSpPr/>
          <p:nvPr/>
        </p:nvGrpSpPr>
        <p:grpSpPr>
          <a:xfrm>
            <a:off x="4374603" y="2975984"/>
            <a:ext cx="470993" cy="399514"/>
            <a:chOff x="4343400" y="2819400"/>
            <a:chExt cx="470993" cy="399514"/>
          </a:xfrm>
        </p:grpSpPr>
        <p:sp>
          <p:nvSpPr>
            <p:cNvPr id="12" name="Moon 11">
              <a:extLst>
                <a:ext uri="{FF2B5EF4-FFF2-40B4-BE49-F238E27FC236}">
                  <a16:creationId xmlns:a16="http://schemas.microsoft.com/office/drawing/2014/main" id="{2229083F-A240-5F51-C415-D5C44D7937AC}"/>
                </a:ext>
              </a:extLst>
            </p:cNvPr>
            <p:cNvSpPr/>
            <p:nvPr/>
          </p:nvSpPr>
          <p:spPr bwMode="auto">
            <a:xfrm>
              <a:off x="4343400" y="2819400"/>
              <a:ext cx="228600" cy="381000"/>
            </a:xfrm>
            <a:prstGeom prst="moon">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3" name="Moon 12">
              <a:extLst>
                <a:ext uri="{FF2B5EF4-FFF2-40B4-BE49-F238E27FC236}">
                  <a16:creationId xmlns:a16="http://schemas.microsoft.com/office/drawing/2014/main" id="{CCA5967E-9BD6-33B5-B694-ECC0C364B40B}"/>
                </a:ext>
              </a:extLst>
            </p:cNvPr>
            <p:cNvSpPr/>
            <p:nvPr/>
          </p:nvSpPr>
          <p:spPr bwMode="auto">
            <a:xfrm rot="15014107">
              <a:off x="4457700" y="2914114"/>
              <a:ext cx="228600" cy="381000"/>
            </a:xfrm>
            <a:prstGeom prst="moon">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4" name="Moon 13">
              <a:extLst>
                <a:ext uri="{FF2B5EF4-FFF2-40B4-BE49-F238E27FC236}">
                  <a16:creationId xmlns:a16="http://schemas.microsoft.com/office/drawing/2014/main" id="{E22861B7-AF6F-2D95-F6FB-8ACC698A0448}"/>
                </a:ext>
              </a:extLst>
            </p:cNvPr>
            <p:cNvSpPr/>
            <p:nvPr/>
          </p:nvSpPr>
          <p:spPr bwMode="auto">
            <a:xfrm rot="7918094">
              <a:off x="4509593" y="2750368"/>
              <a:ext cx="228600" cy="381000"/>
            </a:xfrm>
            <a:prstGeom prst="moon">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grpSp>
      <p:sp>
        <p:nvSpPr>
          <p:cNvPr id="16" name="TextBox 15">
            <a:extLst>
              <a:ext uri="{FF2B5EF4-FFF2-40B4-BE49-F238E27FC236}">
                <a16:creationId xmlns:a16="http://schemas.microsoft.com/office/drawing/2014/main" id="{0EBB5016-EF99-788A-4621-4AEC1024F19E}"/>
              </a:ext>
            </a:extLst>
          </p:cNvPr>
          <p:cNvSpPr txBox="1"/>
          <p:nvPr/>
        </p:nvSpPr>
        <p:spPr>
          <a:xfrm>
            <a:off x="4685542" y="2757845"/>
            <a:ext cx="985868" cy="338554"/>
          </a:xfrm>
          <a:prstGeom prst="rect">
            <a:avLst/>
          </a:prstGeom>
          <a:noFill/>
        </p:spPr>
        <p:txBody>
          <a:bodyPr wrap="square">
            <a:spAutoFit/>
          </a:bodyPr>
          <a:lstStyle/>
          <a:p>
            <a:r>
              <a:rPr lang="en-US" sz="800" b="1" dirty="0"/>
              <a:t>Iteration (when necessary)</a:t>
            </a:r>
            <a:endParaRPr lang="en-US" sz="800" dirty="0"/>
          </a:p>
        </p:txBody>
      </p:sp>
    </p:spTree>
    <p:extLst>
      <p:ext uri="{BB962C8B-B14F-4D97-AF65-F5344CB8AC3E}">
        <p14:creationId xmlns:p14="http://schemas.microsoft.com/office/powerpoint/2010/main" val="1096132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20 Mar 2023</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Connectivity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(Node / Component </a:t>
            </a:r>
            <a:r>
              <a:rPr lang="en-US" altLang="ja-JP" sz="2000" dirty="0">
                <a:solidFill>
                  <a:srgbClr val="0099A6"/>
                </a:solidFill>
                <a:ea typeface="ＭＳ Ｐゴシック" pitchFamily="26" charset="-128"/>
                <a:cs typeface="ＭＳ Ｐゴシック" pitchFamily="26" charset="-128"/>
              </a:rPr>
              <a:t>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61007" y="3907869"/>
            <a:ext cx="3188693"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Name/identifier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Address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Composition (engineering objects)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Distribution / frame of reference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Sub-nodes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Communication links and Ports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Configuration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581400"/>
            <a:ext cx="2514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Communication links to other Nodes</a:t>
            </a:r>
            <a:endParaRPr kumimoji="1" lang="en-US" altLang="ja-JP" sz="1800" b="0" dirty="0">
              <a:latin typeface="Arial" panose="020B0604020202020204" pitchFamily="34" charset="0"/>
              <a:ea typeface="Osaka" charset="-128"/>
            </a:endParaRP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937987"/>
            <a:ext cx="282641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Nodes are configured,</a:t>
            </a:r>
          </a:p>
          <a:p>
            <a:pPr eaLnBrk="1" hangingPunct="1"/>
            <a:r>
              <a:rPr kumimoji="1" lang="en-US" altLang="ja-JP" sz="1400" b="0" dirty="0">
                <a:latin typeface="Arial" panose="020B0604020202020204" pitchFamily="34" charset="0"/>
                <a:ea typeface="Osaka" charset="-128"/>
              </a:rPr>
              <a:t>    controlled, and monitored</a:t>
            </a: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567113"/>
            <a:ext cx="25820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Communication links from other Nodes</a:t>
            </a:r>
            <a:endParaRPr kumimoji="1" lang="en-US" altLang="ja-JP" sz="16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C8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Node </a:t>
            </a:r>
          </a:p>
          <a:p>
            <a:pPr algn="ctr" eaLnBrk="1" hangingPunct="1">
              <a:defRPr/>
            </a:pPr>
            <a:r>
              <a:rPr lang="en-US" sz="1800" dirty="0">
                <a:solidFill>
                  <a:schemeClr val="tx1"/>
                </a:solidFill>
                <a:latin typeface="+mj-lt"/>
                <a:ea typeface="ＭＳ Ｐゴシック" panose="020B0600070205080204" pitchFamily="34" charset="-128"/>
              </a:rPr>
              <a:t>(</a:t>
            </a:r>
            <a:r>
              <a:rPr lang="en-US" sz="1800" b="1" dirty="0">
                <a:solidFill>
                  <a:schemeClr val="tx1"/>
                </a:solidFill>
                <a:latin typeface="+mj-lt"/>
                <a:ea typeface="ＭＳ Ｐゴシック" panose="020B0600070205080204" pitchFamily="34" charset="-128"/>
              </a:rPr>
              <a:t>Component)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Interfaces of Components may be described by an EDS.</a:t>
            </a:r>
          </a:p>
          <a:p>
            <a:pPr eaLnBrk="1" hangingPunct="1"/>
            <a:r>
              <a:rPr kumimoji="1" lang="en-US" altLang="ja-JP" sz="1600" b="0" dirty="0">
                <a:latin typeface="Arial" panose="020B0604020202020204" pitchFamily="34" charset="0"/>
                <a:ea typeface="Osaka" charset="-128"/>
              </a:rPr>
              <a:t>Specific Components may implement a set of Functions.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81940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824515"/>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84938A2C-2CCF-F044-89ED-D912AB68B170}"/>
              </a:ext>
            </a:extLst>
          </p:cNvPr>
          <p:cNvSpPr>
            <a:spLocks noChangeArrowheads="1"/>
          </p:cNvSpPr>
          <p:nvPr/>
        </p:nvSpPr>
        <p:spPr bwMode="auto">
          <a:xfrm rot="2262956">
            <a:off x="1972047" y="1633138"/>
            <a:ext cx="1143000" cy="609600"/>
          </a:xfrm>
          <a:prstGeom prst="stripedRightArrow">
            <a:avLst/>
          </a:prstGeom>
          <a:solidFill>
            <a:srgbClr val="FF82D6"/>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a:extLst>
              <a:ext uri="{FF2B5EF4-FFF2-40B4-BE49-F238E27FC236}">
                <a16:creationId xmlns:a16="http://schemas.microsoft.com/office/drawing/2014/main" id="{5021330F-9254-1A43-ACDA-5D1D9BB3AE8F}"/>
              </a:ext>
            </a:extLst>
          </p:cNvPr>
          <p:cNvSpPr/>
          <p:nvPr/>
        </p:nvSpPr>
        <p:spPr>
          <a:xfrm>
            <a:off x="258094" y="1093978"/>
            <a:ext cx="1878947" cy="1169551"/>
          </a:xfrm>
          <a:prstGeom prst="rect">
            <a:avLst/>
          </a:prstGeom>
        </p:spPr>
        <p:txBody>
          <a:bodyPr wrap="square">
            <a:spAutoFit/>
          </a:bodyPr>
          <a:lstStyle/>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Laws of Motion</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Communications Geometry</a:t>
            </a:r>
          </a:p>
        </p:txBody>
      </p:sp>
    </p:spTree>
    <p:extLst>
      <p:ext uri="{BB962C8B-B14F-4D97-AF65-F5344CB8AC3E}">
        <p14:creationId xmlns:p14="http://schemas.microsoft.com/office/powerpoint/2010/main" val="1069837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(Connectivity Viewpoint aspects)</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5115416" y="3961258"/>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Interfaces</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4790625" y="1507029"/>
            <a:ext cx="971550" cy="514350"/>
          </a:xfrm>
          <a:prstGeom prst="roundRect">
            <a:avLst/>
          </a:prstGeom>
          <a:solidFill>
            <a:srgbClr val="0C8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810000" y="2823342"/>
            <a:ext cx="12763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Node</a:t>
            </a:r>
          </a:p>
          <a:p>
            <a:pPr algn="ctr"/>
            <a:r>
              <a:rPr lang="en-US" sz="1200" dirty="0">
                <a:solidFill>
                  <a:schemeClr val="bg1"/>
                </a:solidFill>
              </a:rPr>
              <a:t>(Component)</a:t>
            </a:r>
          </a:p>
        </p:txBody>
      </p:sp>
      <p:cxnSp>
        <p:nvCxnSpPr>
          <p:cNvPr id="14" name="Straight Arrow Connector 13">
            <a:extLst>
              <a:ext uri="{FF2B5EF4-FFF2-40B4-BE49-F238E27FC236}">
                <a16:creationId xmlns:a16="http://schemas.microsoft.com/office/drawing/2014/main" id="{DA660229-049A-A148-80A6-6D015217B9B7}"/>
              </a:ext>
            </a:extLst>
          </p:cNvPr>
          <p:cNvCxnSpPr>
            <a:cxnSpLocks/>
            <a:endCxn id="60" idx="0"/>
          </p:cNvCxnSpPr>
          <p:nvPr/>
        </p:nvCxnSpPr>
        <p:spPr>
          <a:xfrm flipH="1">
            <a:off x="3731847" y="3348865"/>
            <a:ext cx="535596" cy="858282"/>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7" idx="2"/>
            <a:endCxn id="12" idx="0"/>
          </p:cNvCxnSpPr>
          <p:nvPr/>
        </p:nvCxnSpPr>
        <p:spPr>
          <a:xfrm flipH="1">
            <a:off x="4448175" y="2021379"/>
            <a:ext cx="828225" cy="801963"/>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3441963" y="3398035"/>
            <a:ext cx="767102" cy="346249"/>
          </a:xfrm>
          <a:prstGeom prst="rect">
            <a:avLst/>
          </a:prstGeom>
          <a:noFill/>
        </p:spPr>
        <p:txBody>
          <a:bodyPr wrap="square" rtlCol="0">
            <a:spAutoFit/>
          </a:bodyPr>
          <a:lstStyle/>
          <a:p>
            <a:r>
              <a:rPr lang="en-US" sz="825" dirty="0"/>
              <a:t>Implements 1..</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947787" y="2258632"/>
            <a:ext cx="871537" cy="219291"/>
          </a:xfrm>
          <a:prstGeom prst="rect">
            <a:avLst/>
          </a:prstGeom>
          <a:noFill/>
        </p:spPr>
        <p:txBody>
          <a:bodyPr wrap="square" rtlCol="0">
            <a:spAutoFit/>
          </a:bodyPr>
          <a:lstStyle/>
          <a:p>
            <a:r>
              <a:rPr lang="en-US" sz="825" dirty="0"/>
              <a:t>Is a …</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3267503" y="4207147"/>
            <a:ext cx="928688"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065047" y="2826153"/>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1948291" y="2823342"/>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12" idx="1"/>
            <a:endCxn id="69" idx="3"/>
          </p:cNvCxnSpPr>
          <p:nvPr/>
        </p:nvCxnSpPr>
        <p:spPr>
          <a:xfrm flipH="1">
            <a:off x="2919841" y="3080517"/>
            <a:ext cx="890159"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50562" y="5097679"/>
            <a:ext cx="4168127" cy="1338828"/>
          </a:xfrm>
          <a:prstGeom prst="rect">
            <a:avLst/>
          </a:prstGeom>
        </p:spPr>
        <p:txBody>
          <a:bodyPr wrap="square">
            <a:spAutoFit/>
          </a:bodyPr>
          <a:lstStyle/>
          <a:p>
            <a:pPr lvl="1"/>
            <a:r>
              <a:rPr lang="en-US" sz="900" u="sng" dirty="0">
                <a:solidFill>
                  <a:srgbClr val="0070C0"/>
                </a:solidFill>
              </a:rPr>
              <a:t>Node</a:t>
            </a:r>
            <a:r>
              <a:rPr lang="en-US" sz="900" dirty="0">
                <a:solidFill>
                  <a:srgbClr val="0070C0"/>
                </a:solidFill>
              </a:rPr>
              <a:t>: A model of a space data system physical entity operating in a physical environment. A Node is a configuration of Engineering Objects forming a single unit for the purpose of location in space, and embodying a set of processing, storage and communication functions. </a:t>
            </a:r>
          </a:p>
          <a:p>
            <a:pPr lvl="1"/>
            <a:r>
              <a:rPr lang="en-US" sz="900" u="sng" dirty="0">
                <a:solidFill>
                  <a:srgbClr val="0070C0"/>
                </a:solidFill>
              </a:rPr>
              <a:t>Link</a:t>
            </a:r>
            <a:r>
              <a:rPr lang="en-US" sz="900" dirty="0">
                <a:solidFill>
                  <a:srgbClr val="0070C0"/>
                </a:solidFill>
              </a:rPr>
              <a:t>: A Link provides interconnections between Nodes for communication and coordination. A Link may be implemented by a wired connection or with some RF or optical communications media. </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20 Mar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endCxn id="6" idx="0"/>
          </p:cNvCxnSpPr>
          <p:nvPr/>
        </p:nvCxnSpPr>
        <p:spPr>
          <a:xfrm>
            <a:off x="4679681" y="3348865"/>
            <a:ext cx="921510" cy="61239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168BDBA-843A-D6C6-AC6D-E8B8EC630BA7}"/>
              </a:ext>
            </a:extLst>
          </p:cNvPr>
          <p:cNvCxnSpPr>
            <a:cxnSpLocks/>
            <a:stCxn id="60" idx="1"/>
            <a:endCxn id="69" idx="2"/>
          </p:cNvCxnSpPr>
          <p:nvPr/>
        </p:nvCxnSpPr>
        <p:spPr>
          <a:xfrm flipH="1" flipV="1">
            <a:off x="2434066" y="3337692"/>
            <a:ext cx="833437" cy="112663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929960" y="3386749"/>
            <a:ext cx="830677" cy="219291"/>
          </a:xfrm>
          <a:prstGeom prst="rect">
            <a:avLst/>
          </a:prstGeom>
          <a:noFill/>
        </p:spPr>
        <p:txBody>
          <a:bodyPr wrap="square" rtlCol="0">
            <a:spAutoFit/>
          </a:bodyPr>
          <a:lstStyle>
            <a:defPPr>
              <a:defRPr lang="en-US"/>
            </a:defPPr>
            <a:lvl1pPr>
              <a:defRPr sz="825"/>
            </a:lvl1pPr>
          </a:lstStyle>
          <a:p>
            <a:r>
              <a:rPr lang="en-US" dirty="0"/>
              <a:t>Has 1…</a:t>
            </a:r>
          </a:p>
        </p:txBody>
      </p:sp>
      <p:sp>
        <p:nvSpPr>
          <p:cNvPr id="21" name="Rounded Rectangle 20">
            <a:extLst>
              <a:ext uri="{FF2B5EF4-FFF2-40B4-BE49-F238E27FC236}">
                <a16:creationId xmlns:a16="http://schemas.microsoft.com/office/drawing/2014/main" id="{A02B1A8B-5C7D-DC8C-70AA-FF22F5F8166F}"/>
              </a:ext>
            </a:extLst>
          </p:cNvPr>
          <p:cNvSpPr/>
          <p:nvPr/>
        </p:nvSpPr>
        <p:spPr>
          <a:xfrm>
            <a:off x="6497941" y="1143082"/>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22" name="Rounded Rectangle 21">
            <a:extLst>
              <a:ext uri="{FF2B5EF4-FFF2-40B4-BE49-F238E27FC236}">
                <a16:creationId xmlns:a16="http://schemas.microsoft.com/office/drawing/2014/main" id="{E2247633-A1CC-4644-53E3-6F94B10D780A}"/>
              </a:ext>
            </a:extLst>
          </p:cNvPr>
          <p:cNvSpPr/>
          <p:nvPr/>
        </p:nvSpPr>
        <p:spPr>
          <a:xfrm>
            <a:off x="6498874" y="1571000"/>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23" name="Rounded Rectangle 22">
            <a:extLst>
              <a:ext uri="{FF2B5EF4-FFF2-40B4-BE49-F238E27FC236}">
                <a16:creationId xmlns:a16="http://schemas.microsoft.com/office/drawing/2014/main" id="{03938528-CFDB-88B8-2EF7-2A208FC3C176}"/>
              </a:ext>
            </a:extLst>
          </p:cNvPr>
          <p:cNvSpPr/>
          <p:nvPr/>
        </p:nvSpPr>
        <p:spPr>
          <a:xfrm>
            <a:off x="6497941" y="1998916"/>
            <a:ext cx="772096" cy="339579"/>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Person</a:t>
            </a:r>
          </a:p>
        </p:txBody>
      </p:sp>
      <p:cxnSp>
        <p:nvCxnSpPr>
          <p:cNvPr id="24" name="Straight Arrow Connector 23">
            <a:extLst>
              <a:ext uri="{FF2B5EF4-FFF2-40B4-BE49-F238E27FC236}">
                <a16:creationId xmlns:a16="http://schemas.microsoft.com/office/drawing/2014/main" id="{410CD4D5-890D-AC10-1D1D-6BEC74C31564}"/>
              </a:ext>
            </a:extLst>
          </p:cNvPr>
          <p:cNvCxnSpPr>
            <a:cxnSpLocks/>
            <a:stCxn id="7" idx="3"/>
          </p:cNvCxnSpPr>
          <p:nvPr/>
        </p:nvCxnSpPr>
        <p:spPr>
          <a:xfrm flipV="1">
            <a:off x="5762175" y="1312872"/>
            <a:ext cx="735766" cy="45133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658C00A-2B1B-A5AC-04FB-4702F63ADABF}"/>
              </a:ext>
            </a:extLst>
          </p:cNvPr>
          <p:cNvCxnSpPr>
            <a:cxnSpLocks/>
            <a:stCxn id="7" idx="3"/>
          </p:cNvCxnSpPr>
          <p:nvPr/>
        </p:nvCxnSpPr>
        <p:spPr>
          <a:xfrm flipV="1">
            <a:off x="5762175" y="1740790"/>
            <a:ext cx="736699" cy="23414"/>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2C8934AE-9520-156A-D942-570F946676B6}"/>
              </a:ext>
            </a:extLst>
          </p:cNvPr>
          <p:cNvCxnSpPr>
            <a:cxnSpLocks/>
            <a:stCxn id="7" idx="3"/>
          </p:cNvCxnSpPr>
          <p:nvPr/>
        </p:nvCxnSpPr>
        <p:spPr>
          <a:xfrm>
            <a:off x="5762175" y="1764204"/>
            <a:ext cx="735766" cy="404502"/>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EF9636D4-B21E-C60F-65A4-D75859901E03}"/>
              </a:ext>
            </a:extLst>
          </p:cNvPr>
          <p:cNvSpPr txBox="1"/>
          <p:nvPr/>
        </p:nvSpPr>
        <p:spPr>
          <a:xfrm>
            <a:off x="5725845" y="1256648"/>
            <a:ext cx="639431" cy="300082"/>
          </a:xfrm>
          <a:prstGeom prst="rect">
            <a:avLst/>
          </a:prstGeom>
          <a:noFill/>
        </p:spPr>
        <p:txBody>
          <a:bodyPr wrap="square" rtlCol="0">
            <a:spAutoFit/>
          </a:bodyPr>
          <a:lstStyle/>
          <a:p>
            <a:r>
              <a:rPr lang="en-US" sz="675" dirty="0"/>
              <a:t>Composed of 1..</a:t>
            </a:r>
          </a:p>
        </p:txBody>
      </p:sp>
      <p:sp>
        <p:nvSpPr>
          <p:cNvPr id="29" name="Rounded Rectangle 28">
            <a:extLst>
              <a:ext uri="{FF2B5EF4-FFF2-40B4-BE49-F238E27FC236}">
                <a16:creationId xmlns:a16="http://schemas.microsoft.com/office/drawing/2014/main" id="{FCCAFAEA-9832-A906-5501-718335460A26}"/>
              </a:ext>
            </a:extLst>
          </p:cNvPr>
          <p:cNvSpPr/>
          <p:nvPr/>
        </p:nvSpPr>
        <p:spPr>
          <a:xfrm>
            <a:off x="2494822" y="1325983"/>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30" name="Straight Arrow Connector 29">
            <a:extLst>
              <a:ext uri="{FF2B5EF4-FFF2-40B4-BE49-F238E27FC236}">
                <a16:creationId xmlns:a16="http://schemas.microsoft.com/office/drawing/2014/main" id="{D8A2E404-10A0-3D42-3471-C6C1ACEC5FF1}"/>
              </a:ext>
            </a:extLst>
          </p:cNvPr>
          <p:cNvCxnSpPr>
            <a:cxnSpLocks/>
            <a:stCxn id="29" idx="2"/>
          </p:cNvCxnSpPr>
          <p:nvPr/>
        </p:nvCxnSpPr>
        <p:spPr>
          <a:xfrm>
            <a:off x="2954655" y="1665562"/>
            <a:ext cx="1241536" cy="115778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A8D5E263-B1AB-4A03-203A-8CFA07907E81}"/>
              </a:ext>
            </a:extLst>
          </p:cNvPr>
          <p:cNvSpPr txBox="1"/>
          <p:nvPr/>
        </p:nvSpPr>
        <p:spPr>
          <a:xfrm>
            <a:off x="3359380" y="1770247"/>
            <a:ext cx="558185" cy="196208"/>
          </a:xfrm>
          <a:prstGeom prst="rect">
            <a:avLst/>
          </a:prstGeom>
          <a:noFill/>
        </p:spPr>
        <p:txBody>
          <a:bodyPr wrap="square" rtlCol="0">
            <a:spAutoFit/>
          </a:bodyPr>
          <a:lstStyle>
            <a:defPPr>
              <a:defRPr lang="en-US"/>
            </a:defPPr>
            <a:lvl1pPr>
              <a:defRPr sz="825"/>
            </a:lvl1pPr>
          </a:lstStyle>
          <a:p>
            <a:r>
              <a:rPr lang="en-US" dirty="0"/>
              <a:t>Affects </a:t>
            </a:r>
          </a:p>
        </p:txBody>
      </p:sp>
      <p:sp>
        <p:nvSpPr>
          <p:cNvPr id="40" name="Rounded Rectangle 39">
            <a:extLst>
              <a:ext uri="{FF2B5EF4-FFF2-40B4-BE49-F238E27FC236}">
                <a16:creationId xmlns:a16="http://schemas.microsoft.com/office/drawing/2014/main" id="{90309489-4586-6C97-E19A-FB72C3F1B323}"/>
              </a:ext>
            </a:extLst>
          </p:cNvPr>
          <p:cNvSpPr/>
          <p:nvPr/>
        </p:nvSpPr>
        <p:spPr>
          <a:xfrm>
            <a:off x="6830749" y="4730932"/>
            <a:ext cx="114343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Link</a:t>
            </a:r>
          </a:p>
          <a:p>
            <a:pPr algn="ctr"/>
            <a:r>
              <a:rPr lang="en-US" sz="1200" dirty="0">
                <a:solidFill>
                  <a:schemeClr val="bg1"/>
                </a:solidFill>
              </a:rPr>
              <a:t>(Connector)</a:t>
            </a:r>
          </a:p>
        </p:txBody>
      </p:sp>
      <p:sp>
        <p:nvSpPr>
          <p:cNvPr id="41" name="TextBox 40">
            <a:extLst>
              <a:ext uri="{FF2B5EF4-FFF2-40B4-BE49-F238E27FC236}">
                <a16:creationId xmlns:a16="http://schemas.microsoft.com/office/drawing/2014/main" id="{EF23E792-3DF8-644D-783F-4FB5AB7ECFD6}"/>
              </a:ext>
            </a:extLst>
          </p:cNvPr>
          <p:cNvSpPr txBox="1"/>
          <p:nvPr/>
        </p:nvSpPr>
        <p:spPr>
          <a:xfrm>
            <a:off x="6290331" y="4415265"/>
            <a:ext cx="1143430" cy="219291"/>
          </a:xfrm>
          <a:prstGeom prst="rect">
            <a:avLst/>
          </a:prstGeom>
          <a:noFill/>
        </p:spPr>
        <p:txBody>
          <a:bodyPr wrap="square" rtlCol="0">
            <a:spAutoFit/>
          </a:bodyPr>
          <a:lstStyle>
            <a:defPPr>
              <a:defRPr lang="en-US"/>
            </a:defPPr>
            <a:lvl1pPr>
              <a:defRPr sz="825"/>
            </a:lvl1pPr>
          </a:lstStyle>
          <a:p>
            <a:r>
              <a:rPr lang="en-US" dirty="0"/>
              <a:t>Connect via 1…</a:t>
            </a:r>
          </a:p>
        </p:txBody>
      </p:sp>
      <p:cxnSp>
        <p:nvCxnSpPr>
          <p:cNvPr id="42" name="Straight Arrow Connector 41">
            <a:extLst>
              <a:ext uri="{FF2B5EF4-FFF2-40B4-BE49-F238E27FC236}">
                <a16:creationId xmlns:a16="http://schemas.microsoft.com/office/drawing/2014/main" id="{7F5CA9DD-4F01-0035-48EB-E1950C10FB41}"/>
              </a:ext>
            </a:extLst>
          </p:cNvPr>
          <p:cNvCxnSpPr>
            <a:cxnSpLocks/>
            <a:endCxn id="40" idx="1"/>
          </p:cNvCxnSpPr>
          <p:nvPr/>
        </p:nvCxnSpPr>
        <p:spPr>
          <a:xfrm>
            <a:off x="5867400" y="4475608"/>
            <a:ext cx="963349" cy="512499"/>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6" name="Elbow Connector 45">
            <a:extLst>
              <a:ext uri="{FF2B5EF4-FFF2-40B4-BE49-F238E27FC236}">
                <a16:creationId xmlns:a16="http://schemas.microsoft.com/office/drawing/2014/main" id="{E1728534-163B-896C-326F-FD562C46EEC4}"/>
              </a:ext>
            </a:extLst>
          </p:cNvPr>
          <p:cNvCxnSpPr>
            <a:cxnSpLocks/>
            <a:stCxn id="12" idx="3"/>
            <a:endCxn id="12" idx="0"/>
          </p:cNvCxnSpPr>
          <p:nvPr/>
        </p:nvCxnSpPr>
        <p:spPr bwMode="auto">
          <a:xfrm flipH="1" flipV="1">
            <a:off x="4448175" y="2823342"/>
            <a:ext cx="638175" cy="257175"/>
          </a:xfrm>
          <a:prstGeom prst="bentConnector4">
            <a:avLst>
              <a:gd name="adj1" fmla="val -35821"/>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47" name="TextBox 46">
            <a:extLst>
              <a:ext uri="{FF2B5EF4-FFF2-40B4-BE49-F238E27FC236}">
                <a16:creationId xmlns:a16="http://schemas.microsoft.com/office/drawing/2014/main" id="{833B11C4-391D-EB26-68A8-9022347C38C4}"/>
              </a:ext>
            </a:extLst>
          </p:cNvPr>
          <p:cNvSpPr txBox="1"/>
          <p:nvPr/>
        </p:nvSpPr>
        <p:spPr>
          <a:xfrm>
            <a:off x="5300844" y="2451430"/>
            <a:ext cx="871537" cy="473206"/>
          </a:xfrm>
          <a:prstGeom prst="rect">
            <a:avLst/>
          </a:prstGeom>
          <a:noFill/>
        </p:spPr>
        <p:txBody>
          <a:bodyPr wrap="square" rtlCol="0">
            <a:spAutoFit/>
          </a:bodyPr>
          <a:lstStyle/>
          <a:p>
            <a:r>
              <a:rPr lang="en-US" sz="825" dirty="0"/>
              <a:t>Composed of / Aggregation of  …</a:t>
            </a:r>
          </a:p>
        </p:txBody>
      </p:sp>
      <p:sp>
        <p:nvSpPr>
          <p:cNvPr id="50" name="Rounded Rectangle 49">
            <a:extLst>
              <a:ext uri="{FF2B5EF4-FFF2-40B4-BE49-F238E27FC236}">
                <a16:creationId xmlns:a16="http://schemas.microsoft.com/office/drawing/2014/main" id="{8BACC36F-6C0F-F453-5065-1A216B1C1014}"/>
              </a:ext>
            </a:extLst>
          </p:cNvPr>
          <p:cNvSpPr/>
          <p:nvPr/>
        </p:nvSpPr>
        <p:spPr>
          <a:xfrm>
            <a:off x="1733114" y="1806456"/>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Location / Motion</a:t>
            </a:r>
          </a:p>
        </p:txBody>
      </p:sp>
      <p:cxnSp>
        <p:nvCxnSpPr>
          <p:cNvPr id="51" name="Straight Arrow Connector 50">
            <a:extLst>
              <a:ext uri="{FF2B5EF4-FFF2-40B4-BE49-F238E27FC236}">
                <a16:creationId xmlns:a16="http://schemas.microsoft.com/office/drawing/2014/main" id="{0E036F9B-2810-68A5-9FD6-FC55CD320814}"/>
              </a:ext>
            </a:extLst>
          </p:cNvPr>
          <p:cNvCxnSpPr>
            <a:cxnSpLocks/>
            <a:stCxn id="50" idx="3"/>
          </p:cNvCxnSpPr>
          <p:nvPr/>
        </p:nvCxnSpPr>
        <p:spPr>
          <a:xfrm>
            <a:off x="2652779" y="1976246"/>
            <a:ext cx="1522912" cy="847096"/>
          </a:xfrm>
          <a:prstGeom prst="straightConnector1">
            <a:avLst/>
          </a:prstGeom>
          <a:solidFill>
            <a:schemeClr val="bg1">
              <a:lumMod val="85000"/>
            </a:schemeClr>
          </a:solidFill>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2B9EC7F6-9795-AEFA-8992-31A58A420DEF}"/>
              </a:ext>
            </a:extLst>
          </p:cNvPr>
          <p:cNvSpPr txBox="1"/>
          <p:nvPr/>
        </p:nvSpPr>
        <p:spPr>
          <a:xfrm>
            <a:off x="2549571" y="2166580"/>
            <a:ext cx="558185" cy="219291"/>
          </a:xfrm>
          <a:prstGeom prst="rect">
            <a:avLst/>
          </a:prstGeom>
          <a:noFill/>
        </p:spPr>
        <p:txBody>
          <a:bodyPr wrap="square" rtlCol="0">
            <a:spAutoFit/>
          </a:bodyPr>
          <a:lstStyle>
            <a:defPPr>
              <a:defRPr lang="en-US"/>
            </a:defPPr>
            <a:lvl1pPr>
              <a:defRPr sz="825"/>
            </a:lvl1pPr>
          </a:lstStyle>
          <a:p>
            <a:r>
              <a:rPr lang="en-US" dirty="0"/>
              <a:t>Has </a:t>
            </a:r>
          </a:p>
        </p:txBody>
      </p:sp>
      <p:sp>
        <p:nvSpPr>
          <p:cNvPr id="57" name="Flowchart: Decision 17">
            <a:extLst>
              <a:ext uri="{FF2B5EF4-FFF2-40B4-BE49-F238E27FC236}">
                <a16:creationId xmlns:a16="http://schemas.microsoft.com/office/drawing/2014/main" id="{AB2E110A-A208-EFBA-9685-78306D93244D}"/>
              </a:ext>
            </a:extLst>
          </p:cNvPr>
          <p:cNvSpPr/>
          <p:nvPr/>
        </p:nvSpPr>
        <p:spPr bwMode="auto">
          <a:xfrm flipH="1">
            <a:off x="5073102" y="3019505"/>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8" name="Flowchart: Decision 18">
            <a:extLst>
              <a:ext uri="{FF2B5EF4-FFF2-40B4-BE49-F238E27FC236}">
                <a16:creationId xmlns:a16="http://schemas.microsoft.com/office/drawing/2014/main" id="{4A2DB9BE-188E-B11B-1106-928E62D93169}"/>
              </a:ext>
            </a:extLst>
          </p:cNvPr>
          <p:cNvSpPr/>
          <p:nvPr/>
        </p:nvSpPr>
        <p:spPr bwMode="auto">
          <a:xfrm flipH="1">
            <a:off x="5747654" y="1709082"/>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75" name="Isosceles Triangle 19">
            <a:extLst>
              <a:ext uri="{FF2B5EF4-FFF2-40B4-BE49-F238E27FC236}">
                <a16:creationId xmlns:a16="http://schemas.microsoft.com/office/drawing/2014/main" id="{A2CF5DD1-7EA5-9BF7-6731-482D70ED5F99}"/>
              </a:ext>
            </a:extLst>
          </p:cNvPr>
          <p:cNvSpPr/>
          <p:nvPr/>
        </p:nvSpPr>
        <p:spPr bwMode="auto">
          <a:xfrm rot="2716258" flipH="1">
            <a:off x="5168302" y="1995342"/>
            <a:ext cx="124850" cy="134253"/>
          </a:xfrm>
          <a:prstGeom prst="triangl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76" name="Straight Arrow Connector 75">
            <a:extLst>
              <a:ext uri="{FF2B5EF4-FFF2-40B4-BE49-F238E27FC236}">
                <a16:creationId xmlns:a16="http://schemas.microsoft.com/office/drawing/2014/main" id="{D05E6F37-D4E3-DFEC-1C9F-B13E2504857E}"/>
              </a:ext>
            </a:extLst>
          </p:cNvPr>
          <p:cNvCxnSpPr>
            <a:cxnSpLocks/>
            <a:stCxn id="77" idx="0"/>
          </p:cNvCxnSpPr>
          <p:nvPr/>
        </p:nvCxnSpPr>
        <p:spPr>
          <a:xfrm flipV="1">
            <a:off x="5175939" y="4486781"/>
            <a:ext cx="249810" cy="806513"/>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D4874D29-5624-F067-FE9C-F8F300AA5D0F}"/>
              </a:ext>
            </a:extLst>
          </p:cNvPr>
          <p:cNvSpPr/>
          <p:nvPr/>
        </p:nvSpPr>
        <p:spPr>
          <a:xfrm>
            <a:off x="4604224" y="5293294"/>
            <a:ext cx="114343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a:p>
            <a:pPr algn="ctr"/>
            <a:r>
              <a:rPr lang="en-US" sz="1200" dirty="0">
                <a:solidFill>
                  <a:schemeClr val="bg1"/>
                </a:solidFill>
              </a:rPr>
              <a:t>Stack</a:t>
            </a:r>
          </a:p>
        </p:txBody>
      </p:sp>
      <p:sp>
        <p:nvSpPr>
          <p:cNvPr id="82" name="TextBox 81">
            <a:extLst>
              <a:ext uri="{FF2B5EF4-FFF2-40B4-BE49-F238E27FC236}">
                <a16:creationId xmlns:a16="http://schemas.microsoft.com/office/drawing/2014/main" id="{A9E0550E-D9BD-3B03-4D98-192C198415A0}"/>
              </a:ext>
            </a:extLst>
          </p:cNvPr>
          <p:cNvSpPr txBox="1"/>
          <p:nvPr/>
        </p:nvSpPr>
        <p:spPr>
          <a:xfrm>
            <a:off x="4572000" y="4533989"/>
            <a:ext cx="892153" cy="346249"/>
          </a:xfrm>
          <a:prstGeom prst="rect">
            <a:avLst/>
          </a:prstGeom>
          <a:noFill/>
        </p:spPr>
        <p:txBody>
          <a:bodyPr wrap="square" rtlCol="0">
            <a:spAutoFit/>
          </a:bodyPr>
          <a:lstStyle>
            <a:defPPr>
              <a:defRPr lang="en-US"/>
            </a:defPPr>
            <a:lvl1pPr>
              <a:defRPr sz="825"/>
            </a:lvl1pPr>
          </a:lstStyle>
          <a:p>
            <a:r>
              <a:rPr lang="en-US" dirty="0"/>
              <a:t>Implemented by (</a:t>
            </a:r>
            <a:r>
              <a:rPr lang="en-US" dirty="0" err="1"/>
              <a:t>corr</a:t>
            </a:r>
            <a:r>
              <a:rPr lang="en-US" dirty="0"/>
              <a:t>)</a:t>
            </a:r>
          </a:p>
        </p:txBody>
      </p:sp>
      <p:sp>
        <p:nvSpPr>
          <p:cNvPr id="83" name="TextBox 82">
            <a:extLst>
              <a:ext uri="{FF2B5EF4-FFF2-40B4-BE49-F238E27FC236}">
                <a16:creationId xmlns:a16="http://schemas.microsoft.com/office/drawing/2014/main" id="{0F5C7806-B736-2AEF-6D5B-73018A320426}"/>
              </a:ext>
            </a:extLst>
          </p:cNvPr>
          <p:cNvSpPr txBox="1"/>
          <p:nvPr/>
        </p:nvSpPr>
        <p:spPr>
          <a:xfrm>
            <a:off x="1885677" y="3537473"/>
            <a:ext cx="767102" cy="219291"/>
          </a:xfrm>
          <a:prstGeom prst="rect">
            <a:avLst/>
          </a:prstGeom>
          <a:noFill/>
        </p:spPr>
        <p:txBody>
          <a:bodyPr wrap="square" rtlCol="0">
            <a:spAutoFit/>
          </a:bodyPr>
          <a:lstStyle/>
          <a:p>
            <a:r>
              <a:rPr lang="en-US" sz="825" dirty="0"/>
              <a:t>Offers 0..</a:t>
            </a:r>
          </a:p>
        </p:txBody>
      </p:sp>
    </p:spTree>
    <p:extLst>
      <p:ext uri="{BB962C8B-B14F-4D97-AF65-F5344CB8AC3E}">
        <p14:creationId xmlns:p14="http://schemas.microsoft.com/office/powerpoint/2010/main" val="1187413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0099A6"/>
                </a:solidFill>
              </a:rPr>
              <a:t>RASDS Connectivity View Representation</a:t>
            </a:r>
          </a:p>
        </p:txBody>
      </p:sp>
      <p:sp>
        <p:nvSpPr>
          <p:cNvPr id="4" name="Date Placeholder 3"/>
          <p:cNvSpPr>
            <a:spLocks noGrp="1"/>
          </p:cNvSpPr>
          <p:nvPr>
            <p:ph type="dt" sz="half" idx="2"/>
          </p:nvPr>
        </p:nvSpPr>
        <p:spPr/>
        <p:txBody>
          <a:bodyPr/>
          <a:lstStyle/>
          <a:p>
            <a:r>
              <a:rPr lang="en-US"/>
              <a:t>20 Mar 2023</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a:stCxn id="8" idx="3"/>
          </p:cNvCxnSpPr>
          <p:nvPr/>
        </p:nvCxnSpPr>
        <p:spPr bwMode="auto">
          <a:xfrm>
            <a:off x="4747694" y="2046459"/>
            <a:ext cx="2063756"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a:xfrm>
            <a:off x="4603694" y="197445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124200" y="953183"/>
            <a:ext cx="1551494" cy="379747"/>
          </a:xfrm>
          <a:prstGeom prst="callout1">
            <a:avLst>
              <a:gd name="adj1" fmla="val 56309"/>
              <a:gd name="adj2" fmla="val -2459"/>
              <a:gd name="adj3" fmla="val 275380"/>
              <a:gd name="adj4" fmla="val -3613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connection </a:t>
            </a:r>
          </a:p>
        </p:txBody>
      </p:sp>
      <p:sp>
        <p:nvSpPr>
          <p:cNvPr id="16" name="Line Callout 1 (No Border) 15"/>
          <p:cNvSpPr/>
          <p:nvPr/>
        </p:nvSpPr>
        <p:spPr bwMode="auto">
          <a:xfrm flipH="1">
            <a:off x="5091607" y="2980169"/>
            <a:ext cx="1406497" cy="351606"/>
          </a:xfrm>
          <a:prstGeom prst="callout1">
            <a:avLst>
              <a:gd name="adj1" fmla="val 50552"/>
              <a:gd name="adj2" fmla="val 100513"/>
              <a:gd name="adj3" fmla="val -224938"/>
              <a:gd name="adj4" fmla="val 12049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 I/F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(provided </a:t>
            </a:r>
            <a:r>
              <a:rPr lang="en-GB" sz="1000" b="0" dirty="0">
                <a:latin typeface="Arial" panose="020B0604020202020204" pitchFamily="34" charset="0"/>
                <a:cs typeface="Arial" panose="020B0604020202020204" pitchFamily="34" charset="0"/>
              </a:rPr>
              <a:t>I/F,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068727" y="1089584"/>
            <a:ext cx="1406497" cy="379747"/>
          </a:xfrm>
          <a:prstGeom prst="callout1">
            <a:avLst>
              <a:gd name="adj1" fmla="val 56932"/>
              <a:gd name="adj2" fmla="val -1412"/>
              <a:gd name="adj3" fmla="val 247775"/>
              <a:gd name="adj4" fmla="val -238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 I/F</a:t>
            </a:r>
          </a:p>
          <a:p>
            <a:pPr algn="ctr"/>
            <a:r>
              <a:rPr lang="en-GB" sz="1000" b="0" dirty="0">
                <a:latin typeface="Arial" panose="020B0604020202020204" pitchFamily="34" charset="0"/>
                <a:cs typeface="Arial" panose="020B0604020202020204" pitchFamily="34" charset="0"/>
              </a:rPr>
              <a:t>(required I/F,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199" y="2507391"/>
            <a:ext cx="1406497" cy="358000"/>
          </a:xfrm>
          <a:prstGeom prst="callout1">
            <a:avLst>
              <a:gd name="adj1" fmla="val 52950"/>
              <a:gd name="adj2" fmla="val 100513"/>
              <a:gd name="adj3" fmla="val -102760"/>
              <a:gd name="adj4" fmla="val 12052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TextBox 19"/>
          <p:cNvSpPr txBox="1"/>
          <p:nvPr/>
        </p:nvSpPr>
        <p:spPr>
          <a:xfrm>
            <a:off x="3675563" y="3992757"/>
            <a:ext cx="5087437" cy="2029082"/>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Node (physical component),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implementation of a defined function, may be software or hardware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Physical Link (Connector of some sort) between two Nodes</a:t>
            </a:r>
          </a:p>
          <a:p>
            <a:pPr>
              <a:lnSpc>
                <a:spcPts val="1700"/>
              </a:lnSpc>
            </a:pPr>
            <a:r>
              <a:rPr lang="en-GB" sz="1000" b="0" dirty="0">
                <a:latin typeface="Arial" panose="020B0604020202020204" pitchFamily="34" charset="0"/>
                <a:cs typeface="Arial" panose="020B0604020202020204" pitchFamily="34" charset="0"/>
              </a:rPr>
              <a:t>Denotes a physical interface (optional, allows interface type to be characterized) </a:t>
            </a:r>
          </a:p>
          <a:p>
            <a:pPr>
              <a:lnSpc>
                <a:spcPts val="1700"/>
              </a:lnSpc>
            </a:pPr>
            <a:r>
              <a:rPr lang="en-GB" sz="1000" b="0" dirty="0">
                <a:latin typeface="Arial" panose="020B0604020202020204" pitchFamily="34" charset="0"/>
                <a:cs typeface="Arial" panose="020B0604020202020204" pitchFamily="34" charset="0"/>
              </a:rPr>
              <a:t>Denotes a protocol layer at an interface (not shown here, optional, allows interface binding to be characterized, see Communications Viewpoint)</a:t>
            </a:r>
          </a:p>
          <a:p>
            <a:pPr>
              <a:lnSpc>
                <a:spcPts val="1700"/>
              </a:lnSpc>
            </a:pPr>
            <a:r>
              <a:rPr lang="en-GB" sz="1000" b="0" dirty="0">
                <a:latin typeface="Arial" panose="020B0604020202020204" pitchFamily="34" charset="0"/>
                <a:cs typeface="Arial" panose="020B0604020202020204" pitchFamily="34" charset="0"/>
              </a:rPr>
              <a:t>Not shown are Information Objects describing interfaces or connectors which may be described in the Information Viewpoint and referenced by correspondence</a:t>
            </a:r>
          </a:p>
        </p:txBody>
      </p:sp>
      <p:sp>
        <p:nvSpPr>
          <p:cNvPr id="11" name="TextBox 10"/>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306592" y="1141582"/>
            <a:ext cx="2532133" cy="5101397"/>
          </a:xfrm>
          <a:prstGeom prst="rect">
            <a:avLst/>
          </a:prstGeom>
        </p:spPr>
        <p:txBody>
          <a:bodyPr wrap="square">
            <a:spAutoFit/>
          </a:bodyPr>
          <a:lstStyle/>
          <a:p>
            <a:r>
              <a:rPr kumimoji="1" lang="en-US" altLang="ja-JP" sz="1050" b="0" dirty="0">
                <a:latin typeface="Arial" panose="020B0604020202020204" pitchFamily="34" charset="0"/>
                <a:ea typeface="Osaka" charset="-128"/>
              </a:rPr>
              <a:t>Related to the Physical Viewpoint, but focus is on data connections not physical connections or energetic flows.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Nodes (Components) will explicitly connect via some Physical Link.  This may be free space (RF or optical) or it may be a hardware connection of some sort (cable, twisted pair, fiber optic).  </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A Node may explicitly define a physical interface, but this is not required.  Nodes may have a provider/consumer relationship or they may be peers.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May show allocation of implemented Functions, in hardware (as a sub-node) or in software.  These are tied by correspondence to the Functional View where they are defined.</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May explicitly identify the information objects exchanged over the link (tied by correspondence to the Information View where they are defined).</a:t>
            </a:r>
          </a:p>
          <a:p>
            <a:pPr eaLnBrk="1" hangingPunct="1"/>
            <a:endParaRPr kumimoji="1" lang="en-US" altLang="ja-JP" sz="1050" b="0" dirty="0">
              <a:latin typeface="Arial" panose="020B0604020202020204" pitchFamily="34" charset="0"/>
              <a:ea typeface="Osaka" charset="-128"/>
            </a:endParaRPr>
          </a:p>
          <a:p>
            <a:r>
              <a:rPr kumimoji="1" lang="en-US" altLang="ja-JP" sz="1050" b="0" dirty="0">
                <a:latin typeface="Arial" panose="020B0604020202020204" pitchFamily="34" charset="0"/>
                <a:ea typeface="Osaka" charset="-128"/>
              </a:rPr>
              <a:t>May explicitly identify the protocol stack at an interface (tied by correspondence to the Communications View where they are defined).</a:t>
            </a:r>
          </a:p>
          <a:p>
            <a:pPr eaLnBrk="1" hangingPunct="1"/>
            <a:endParaRPr kumimoji="1" lang="en-US" altLang="ja-JP" sz="105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28665" y="1664306"/>
            <a:ext cx="68756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A</a:t>
            </a:r>
          </a:p>
        </p:txBody>
      </p:sp>
      <p:sp>
        <p:nvSpPr>
          <p:cNvPr id="37" name="Rectangle 36">
            <a:extLst>
              <a:ext uri="{FF2B5EF4-FFF2-40B4-BE49-F238E27FC236}">
                <a16:creationId xmlns:a16="http://schemas.microsoft.com/office/drawing/2014/main" id="{D6248CF7-4C3D-4643-B2FD-EB7023825886}"/>
              </a:ext>
            </a:extLst>
          </p:cNvPr>
          <p:cNvSpPr/>
          <p:nvPr/>
        </p:nvSpPr>
        <p:spPr>
          <a:xfrm>
            <a:off x="7158568" y="1664305"/>
            <a:ext cx="696024"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161105" y="1931908"/>
            <a:ext cx="949299"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Sub-Node B1</a:t>
            </a:r>
          </a:p>
        </p:txBody>
      </p:sp>
      <p:sp>
        <p:nvSpPr>
          <p:cNvPr id="42" name="Rectangle 41">
            <a:extLst>
              <a:ext uri="{FF2B5EF4-FFF2-40B4-BE49-F238E27FC236}">
                <a16:creationId xmlns:a16="http://schemas.microsoft.com/office/drawing/2014/main" id="{80EDE17B-5099-D54A-8AC4-6717780B4731}"/>
              </a:ext>
            </a:extLst>
          </p:cNvPr>
          <p:cNvSpPr/>
          <p:nvPr/>
        </p:nvSpPr>
        <p:spPr>
          <a:xfrm>
            <a:off x="6753000" y="196371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3271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sp>
        <p:nvSpPr>
          <p:cNvPr id="45" name="Rectangle 44">
            <a:extLst>
              <a:ext uri="{FF2B5EF4-FFF2-40B4-BE49-F238E27FC236}">
                <a16:creationId xmlns:a16="http://schemas.microsoft.com/office/drawing/2014/main" id="{746EDC3F-F448-2442-9CE3-7C2CA10CBA90}"/>
              </a:ext>
            </a:extLst>
          </p:cNvPr>
          <p:cNvSpPr/>
          <p:nvPr/>
        </p:nvSpPr>
        <p:spPr>
          <a:xfrm>
            <a:off x="3404650" y="491916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7" name="Rectangle 46">
            <a:extLst>
              <a:ext uri="{FF2B5EF4-FFF2-40B4-BE49-F238E27FC236}">
                <a16:creationId xmlns:a16="http://schemas.microsoft.com/office/drawing/2014/main" id="{5C640B74-CE60-354B-9ED0-9346BF31A8EC}"/>
              </a:ext>
            </a:extLst>
          </p:cNvPr>
          <p:cNvSpPr>
            <a:spLocks noChangeArrowheads="1"/>
          </p:cNvSpPr>
          <p:nvPr/>
        </p:nvSpPr>
        <p:spPr bwMode="auto">
          <a:xfrm>
            <a:off x="3276600" y="5181600"/>
            <a:ext cx="350926" cy="127819"/>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8" name="Line Callout 1 (No Border) 27">
            <a:extLst>
              <a:ext uri="{FF2B5EF4-FFF2-40B4-BE49-F238E27FC236}">
                <a16:creationId xmlns:a16="http://schemas.microsoft.com/office/drawing/2014/main" id="{48D53544-D256-B04B-8D71-E238E4AB1001}"/>
              </a:ext>
            </a:extLst>
          </p:cNvPr>
          <p:cNvSpPr/>
          <p:nvPr/>
        </p:nvSpPr>
        <p:spPr bwMode="auto">
          <a:xfrm flipH="1">
            <a:off x="3259347" y="2972748"/>
            <a:ext cx="1406497" cy="351606"/>
          </a:xfrm>
          <a:prstGeom prst="callout1">
            <a:avLst>
              <a:gd name="adj1" fmla="val -8330"/>
              <a:gd name="adj2" fmla="val 51447"/>
              <a:gd name="adj3" fmla="val -174234"/>
              <a:gd name="adj4" fmla="val 5139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Function Deployment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1673F10-3E53-5440-B542-24D91C8182C8}"/>
              </a:ext>
            </a:extLst>
          </p:cNvPr>
          <p:cNvSpPr/>
          <p:nvPr/>
        </p:nvSpPr>
        <p:spPr>
          <a:xfrm>
            <a:off x="3331884" y="5535485"/>
            <a:ext cx="274434" cy="369332"/>
          </a:xfrm>
          <a:prstGeom prst="rect">
            <a:avLst/>
          </a:prstGeom>
        </p:spPr>
        <p:txBody>
          <a:bodyPr wrap="none">
            <a:spAutoFit/>
          </a:bodyPr>
          <a:lstStyle/>
          <a:p>
            <a:r>
              <a:rPr lang="en-GB" sz="1800" b="0" dirty="0">
                <a:latin typeface="Arial" panose="020B0604020202020204" pitchFamily="34" charset="0"/>
                <a:cs typeface="Arial" panose="020B0604020202020204" pitchFamily="34" charset="0"/>
              </a:rPr>
              <a:t>*</a:t>
            </a:r>
            <a:endParaRPr lang="en-US" sz="1800" dirty="0"/>
          </a:p>
        </p:txBody>
      </p:sp>
    </p:spTree>
    <p:extLst>
      <p:ext uri="{BB962C8B-B14F-4D97-AF65-F5344CB8AC3E}">
        <p14:creationId xmlns:p14="http://schemas.microsoft.com/office/powerpoint/2010/main" val="1848604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7" name="Line 29">
            <a:extLst>
              <a:ext uri="{FF2B5EF4-FFF2-40B4-BE49-F238E27FC236}">
                <a16:creationId xmlns:a16="http://schemas.microsoft.com/office/drawing/2014/main" id="{ECCF4EDD-3E62-094C-BC6E-E4CA531BA75E}"/>
              </a:ext>
            </a:extLst>
          </p:cNvPr>
          <p:cNvSpPr>
            <a:spLocks noChangeShapeType="1"/>
          </p:cNvSpPr>
          <p:nvPr/>
        </p:nvSpPr>
        <p:spPr bwMode="auto">
          <a:xfrm flipV="1">
            <a:off x="2900363" y="5109427"/>
            <a:ext cx="2289168" cy="83099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98" name="Line 30">
            <a:extLst>
              <a:ext uri="{FF2B5EF4-FFF2-40B4-BE49-F238E27FC236}">
                <a16:creationId xmlns:a16="http://schemas.microsoft.com/office/drawing/2014/main" id="{34DF1888-BF11-C34F-8362-FAF74852D85E}"/>
              </a:ext>
            </a:extLst>
          </p:cNvPr>
          <p:cNvSpPr>
            <a:spLocks noChangeShapeType="1"/>
          </p:cNvSpPr>
          <p:nvPr/>
        </p:nvSpPr>
        <p:spPr bwMode="auto">
          <a:xfrm flipV="1">
            <a:off x="6477000" y="3200400"/>
            <a:ext cx="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7224" name="Group 56">
            <a:extLst>
              <a:ext uri="{FF2B5EF4-FFF2-40B4-BE49-F238E27FC236}">
                <a16:creationId xmlns:a16="http://schemas.microsoft.com/office/drawing/2014/main" id="{3ACAB90B-182A-6D41-96CD-0D417B97C4CB}"/>
              </a:ext>
            </a:extLst>
          </p:cNvPr>
          <p:cNvGrpSpPr>
            <a:grpSpLocks/>
          </p:cNvGrpSpPr>
          <p:nvPr/>
        </p:nvGrpSpPr>
        <p:grpSpPr bwMode="auto">
          <a:xfrm>
            <a:off x="609600" y="1257300"/>
            <a:ext cx="3962400" cy="3124200"/>
            <a:chOff x="384" y="792"/>
            <a:chExt cx="2496" cy="1968"/>
          </a:xfrm>
        </p:grpSpPr>
        <p:grpSp>
          <p:nvGrpSpPr>
            <p:cNvPr id="7194" name="Group 26">
              <a:extLst>
                <a:ext uri="{FF2B5EF4-FFF2-40B4-BE49-F238E27FC236}">
                  <a16:creationId xmlns:a16="http://schemas.microsoft.com/office/drawing/2014/main" id="{0C23B24E-5C64-3B43-AA06-F168FC0EBF2B}"/>
                </a:ext>
              </a:extLst>
            </p:cNvPr>
            <p:cNvGrpSpPr>
              <a:grpSpLocks/>
            </p:cNvGrpSpPr>
            <p:nvPr/>
          </p:nvGrpSpPr>
          <p:grpSpPr bwMode="auto">
            <a:xfrm>
              <a:off x="384" y="792"/>
              <a:ext cx="2496" cy="1968"/>
              <a:chOff x="384" y="768"/>
              <a:chExt cx="2496" cy="1968"/>
            </a:xfrm>
          </p:grpSpPr>
          <p:sp>
            <p:nvSpPr>
              <p:cNvPr id="7173" name="AutoShape 5">
                <a:extLst>
                  <a:ext uri="{FF2B5EF4-FFF2-40B4-BE49-F238E27FC236}">
                    <a16:creationId xmlns:a16="http://schemas.microsoft.com/office/drawing/2014/main" id="{2A575E11-E129-6743-AB5A-53B7DD11471B}"/>
                  </a:ext>
                </a:extLst>
              </p:cNvPr>
              <p:cNvSpPr>
                <a:spLocks noChangeArrowheads="1"/>
              </p:cNvSpPr>
              <p:nvPr/>
            </p:nvSpPr>
            <p:spPr bwMode="auto">
              <a:xfrm>
                <a:off x="384" y="768"/>
                <a:ext cx="2496" cy="1968"/>
              </a:xfrm>
              <a:prstGeom prst="cube">
                <a:avLst>
                  <a:gd name="adj" fmla="val 7125"/>
                </a:avLst>
              </a:prstGeom>
              <a:solidFill>
                <a:srgbClr val="0EC438"/>
              </a:solidFill>
              <a:ln w="9525">
                <a:solidFill>
                  <a:schemeClr val="tx1"/>
                </a:solidFill>
                <a:miter lim="800000"/>
                <a:headEnd/>
                <a:tailEnd/>
              </a:ln>
            </p:spPr>
            <p:txBody>
              <a:bodyPr wrap="none" anchor="ctr"/>
              <a:lstStyle/>
              <a:p>
                <a:pPr algn="ctr"/>
                <a:endParaRPr lang="en-US" altLang="en-US">
                  <a:solidFill>
                    <a:srgbClr val="0EC438"/>
                  </a:solidFill>
                </a:endParaRPr>
              </a:p>
            </p:txBody>
          </p:sp>
          <p:sp>
            <p:nvSpPr>
              <p:cNvPr id="7185" name="AutoShape 17">
                <a:extLst>
                  <a:ext uri="{FF2B5EF4-FFF2-40B4-BE49-F238E27FC236}">
                    <a16:creationId xmlns:a16="http://schemas.microsoft.com/office/drawing/2014/main" id="{3A34BFBD-38AA-FC49-8DD1-9524E2F856CF}"/>
                  </a:ext>
                </a:extLst>
              </p:cNvPr>
              <p:cNvSpPr>
                <a:spLocks noChangeArrowheads="1"/>
              </p:cNvSpPr>
              <p:nvPr/>
            </p:nvSpPr>
            <p:spPr bwMode="auto">
              <a:xfrm>
                <a:off x="2016" y="1008"/>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Instrument</a:t>
                </a:r>
              </a:p>
            </p:txBody>
          </p:sp>
          <p:sp>
            <p:nvSpPr>
              <p:cNvPr id="7188" name="AutoShape 20">
                <a:extLst>
                  <a:ext uri="{FF2B5EF4-FFF2-40B4-BE49-F238E27FC236}">
                    <a16:creationId xmlns:a16="http://schemas.microsoft.com/office/drawing/2014/main" id="{10D340CE-2268-284C-8346-37D37FB5684C}"/>
                  </a:ext>
                </a:extLst>
              </p:cNvPr>
              <p:cNvSpPr>
                <a:spLocks noChangeArrowheads="1"/>
              </p:cNvSpPr>
              <p:nvPr/>
            </p:nvSpPr>
            <p:spPr bwMode="auto">
              <a:xfrm>
                <a:off x="480" y="2256"/>
                <a:ext cx="624"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a:t>
                </a:r>
              </a:p>
              <a:p>
                <a:pPr algn="ctr"/>
                <a:r>
                  <a:rPr lang="en-US" altLang="en-US" sz="1200">
                    <a:solidFill>
                      <a:schemeClr val="bg1"/>
                    </a:solidFill>
                  </a:rPr>
                  <a:t>Transceiver</a:t>
                </a:r>
              </a:p>
            </p:txBody>
          </p:sp>
          <p:sp>
            <p:nvSpPr>
              <p:cNvPr id="7189" name="AutoShape 21">
                <a:extLst>
                  <a:ext uri="{FF2B5EF4-FFF2-40B4-BE49-F238E27FC236}">
                    <a16:creationId xmlns:a16="http://schemas.microsoft.com/office/drawing/2014/main" id="{9DD27CE6-8CEE-3248-B1E9-32665DAF4221}"/>
                  </a:ext>
                </a:extLst>
              </p:cNvPr>
              <p:cNvSpPr>
                <a:spLocks noChangeArrowheads="1"/>
              </p:cNvSpPr>
              <p:nvPr/>
            </p:nvSpPr>
            <p:spPr bwMode="auto">
              <a:xfrm>
                <a:off x="528" y="1488"/>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a:solidFill>
                      <a:schemeClr val="bg1"/>
                    </a:solidFill>
                  </a:rPr>
                  <a:t>Attitude</a:t>
                </a:r>
              </a:p>
              <a:p>
                <a:pPr algn="ctr"/>
                <a:r>
                  <a:rPr lang="en-US" altLang="en-US" sz="1200">
                    <a:solidFill>
                      <a:schemeClr val="bg1"/>
                    </a:solidFill>
                  </a:rPr>
                  <a:t>Control</a:t>
                </a:r>
              </a:p>
              <a:p>
                <a:pPr algn="ctr"/>
                <a:r>
                  <a:rPr lang="en-US" altLang="en-US" sz="1200">
                    <a:solidFill>
                      <a:schemeClr val="bg1"/>
                    </a:solidFill>
                  </a:rPr>
                  <a:t>Computer</a:t>
                </a:r>
                <a:endParaRPr lang="en-US" altLang="en-US" sz="1200"/>
              </a:p>
            </p:txBody>
          </p:sp>
          <p:sp>
            <p:nvSpPr>
              <p:cNvPr id="7190" name="AutoShape 22">
                <a:extLst>
                  <a:ext uri="{FF2B5EF4-FFF2-40B4-BE49-F238E27FC236}">
                    <a16:creationId xmlns:a16="http://schemas.microsoft.com/office/drawing/2014/main" id="{C0C88FE7-F20E-884D-84F1-7381E888354E}"/>
                  </a:ext>
                </a:extLst>
              </p:cNvPr>
              <p:cNvSpPr>
                <a:spLocks noChangeArrowheads="1"/>
              </p:cNvSpPr>
              <p:nvPr/>
            </p:nvSpPr>
            <p:spPr bwMode="auto">
              <a:xfrm>
                <a:off x="1200" y="1488"/>
                <a:ext cx="672" cy="624"/>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Command &amp;</a:t>
                </a:r>
              </a:p>
              <a:p>
                <a:pPr algn="ctr"/>
                <a:r>
                  <a:rPr lang="en-US" altLang="en-US" sz="1200">
                    <a:solidFill>
                      <a:schemeClr val="bg1"/>
                    </a:solidFill>
                  </a:rPr>
                  <a:t>Data Handling</a:t>
                </a:r>
              </a:p>
              <a:p>
                <a:pPr algn="ctr"/>
                <a:r>
                  <a:rPr lang="en-US" altLang="en-US" sz="1200">
                    <a:solidFill>
                      <a:schemeClr val="bg1"/>
                    </a:solidFill>
                  </a:rPr>
                  <a:t>Computer</a:t>
                </a:r>
                <a:endParaRPr lang="en-US" altLang="en-US" sz="1200"/>
              </a:p>
            </p:txBody>
          </p:sp>
        </p:grpSp>
        <p:sp>
          <p:nvSpPr>
            <p:cNvPr id="7199" name="Line 31">
              <a:extLst>
                <a:ext uri="{FF2B5EF4-FFF2-40B4-BE49-F238E27FC236}">
                  <a16:creationId xmlns:a16="http://schemas.microsoft.com/office/drawing/2014/main" id="{EEBF57A9-85FC-5E46-BE47-8DE5BF814942}"/>
                </a:ext>
              </a:extLst>
            </p:cNvPr>
            <p:cNvSpPr>
              <a:spLocks noChangeShapeType="1"/>
            </p:cNvSpPr>
            <p:nvPr/>
          </p:nvSpPr>
          <p:spPr bwMode="auto">
            <a:xfrm flipV="1">
              <a:off x="2291" y="1503"/>
              <a:ext cx="0" cy="3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0" name="Line 32">
              <a:extLst>
                <a:ext uri="{FF2B5EF4-FFF2-40B4-BE49-F238E27FC236}">
                  <a16:creationId xmlns:a16="http://schemas.microsoft.com/office/drawing/2014/main" id="{EE5F3C3A-6716-E84D-B99F-9FFA5E75987B}"/>
                </a:ext>
              </a:extLst>
            </p:cNvPr>
            <p:cNvSpPr>
              <a:spLocks noChangeShapeType="1"/>
            </p:cNvSpPr>
            <p:nvPr/>
          </p:nvSpPr>
          <p:spPr bwMode="auto">
            <a:xfrm flipV="1">
              <a:off x="1872" y="1811"/>
              <a:ext cx="4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1" name="Line 33">
              <a:extLst>
                <a:ext uri="{FF2B5EF4-FFF2-40B4-BE49-F238E27FC236}">
                  <a16:creationId xmlns:a16="http://schemas.microsoft.com/office/drawing/2014/main" id="{E99460B2-CC27-4C44-AF98-CB5F47BB27F9}"/>
                </a:ext>
              </a:extLst>
            </p:cNvPr>
            <p:cNvSpPr>
              <a:spLocks noChangeShapeType="1"/>
            </p:cNvSpPr>
            <p:nvPr/>
          </p:nvSpPr>
          <p:spPr bwMode="auto">
            <a:xfrm flipV="1">
              <a:off x="538" y="2220"/>
              <a:ext cx="12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2" name="Line 34">
              <a:extLst>
                <a:ext uri="{FF2B5EF4-FFF2-40B4-BE49-F238E27FC236}">
                  <a16:creationId xmlns:a16="http://schemas.microsoft.com/office/drawing/2014/main" id="{CB982ED7-8014-E04A-B460-8F85F8D8EE81}"/>
                </a:ext>
              </a:extLst>
            </p:cNvPr>
            <p:cNvSpPr>
              <a:spLocks noChangeShapeType="1"/>
            </p:cNvSpPr>
            <p:nvPr/>
          </p:nvSpPr>
          <p:spPr bwMode="auto">
            <a:xfrm flipV="1">
              <a:off x="1506" y="2127"/>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3" name="Line 35">
              <a:extLst>
                <a:ext uri="{FF2B5EF4-FFF2-40B4-BE49-F238E27FC236}">
                  <a16:creationId xmlns:a16="http://schemas.microsoft.com/office/drawing/2014/main" id="{9F2A57E1-DB7D-7842-A1A5-04948D9F31DE}"/>
                </a:ext>
              </a:extLst>
            </p:cNvPr>
            <p:cNvSpPr>
              <a:spLocks noChangeShapeType="1"/>
            </p:cNvSpPr>
            <p:nvPr/>
          </p:nvSpPr>
          <p:spPr bwMode="auto">
            <a:xfrm flipV="1">
              <a:off x="782" y="2216"/>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4" name="Line 36">
              <a:extLst>
                <a:ext uri="{FF2B5EF4-FFF2-40B4-BE49-F238E27FC236}">
                  <a16:creationId xmlns:a16="http://schemas.microsoft.com/office/drawing/2014/main" id="{85C12EC3-DB74-244F-B100-4FCC11F7FAE6}"/>
                </a:ext>
              </a:extLst>
            </p:cNvPr>
            <p:cNvSpPr>
              <a:spLocks noChangeShapeType="1"/>
            </p:cNvSpPr>
            <p:nvPr/>
          </p:nvSpPr>
          <p:spPr bwMode="auto">
            <a:xfrm flipV="1">
              <a:off x="777" y="2129"/>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7221" name="Group 53">
            <a:extLst>
              <a:ext uri="{FF2B5EF4-FFF2-40B4-BE49-F238E27FC236}">
                <a16:creationId xmlns:a16="http://schemas.microsoft.com/office/drawing/2014/main" id="{0E5C7E4B-7099-2548-A087-C3CB29BA9665}"/>
              </a:ext>
            </a:extLst>
          </p:cNvPr>
          <p:cNvGrpSpPr>
            <a:grpSpLocks/>
          </p:cNvGrpSpPr>
          <p:nvPr/>
        </p:nvGrpSpPr>
        <p:grpSpPr bwMode="auto">
          <a:xfrm>
            <a:off x="930275" y="4789488"/>
            <a:ext cx="2057400" cy="1524000"/>
            <a:chOff x="240" y="3024"/>
            <a:chExt cx="1296" cy="960"/>
          </a:xfrm>
        </p:grpSpPr>
        <p:grpSp>
          <p:nvGrpSpPr>
            <p:cNvPr id="7193" name="Group 25">
              <a:extLst>
                <a:ext uri="{FF2B5EF4-FFF2-40B4-BE49-F238E27FC236}">
                  <a16:creationId xmlns:a16="http://schemas.microsoft.com/office/drawing/2014/main" id="{AC9FE5C9-5D8E-3F4C-AB87-7043EF0E0C12}"/>
                </a:ext>
              </a:extLst>
            </p:cNvPr>
            <p:cNvGrpSpPr>
              <a:grpSpLocks/>
            </p:cNvGrpSpPr>
            <p:nvPr/>
          </p:nvGrpSpPr>
          <p:grpSpPr bwMode="auto">
            <a:xfrm>
              <a:off x="240" y="3024"/>
              <a:ext cx="1296" cy="960"/>
              <a:chOff x="240" y="3024"/>
              <a:chExt cx="1296" cy="960"/>
            </a:xfrm>
          </p:grpSpPr>
          <p:sp>
            <p:nvSpPr>
              <p:cNvPr id="7175" name="AutoShape 7">
                <a:extLst>
                  <a:ext uri="{FF2B5EF4-FFF2-40B4-BE49-F238E27FC236}">
                    <a16:creationId xmlns:a16="http://schemas.microsoft.com/office/drawing/2014/main" id="{5BC5F18C-F70F-DD49-B026-8020BAFB7FD1}"/>
                  </a:ext>
                </a:extLst>
              </p:cNvPr>
              <p:cNvSpPr>
                <a:spLocks noChangeArrowheads="1"/>
              </p:cNvSpPr>
              <p:nvPr/>
            </p:nvSpPr>
            <p:spPr bwMode="auto">
              <a:xfrm>
                <a:off x="240" y="3024"/>
                <a:ext cx="1296" cy="960"/>
              </a:xfrm>
              <a:prstGeom prst="cube">
                <a:avLst>
                  <a:gd name="adj" fmla="val 7125"/>
                </a:avLst>
              </a:prstGeom>
              <a:solidFill>
                <a:srgbClr val="A6A6A6"/>
              </a:solidFill>
              <a:ln w="9525">
                <a:solidFill>
                  <a:schemeClr val="tx1"/>
                </a:solidFill>
                <a:miter lim="800000"/>
                <a:headEnd/>
                <a:tailEnd/>
              </a:ln>
            </p:spPr>
            <p:txBody>
              <a:bodyPr wrap="none" anchor="ctr"/>
              <a:lstStyle/>
              <a:p>
                <a:pPr algn="ctr"/>
                <a:endParaRPr lang="en-US" altLang="en-US"/>
              </a:p>
            </p:txBody>
          </p:sp>
          <p:sp>
            <p:nvSpPr>
              <p:cNvPr id="7183" name="AutoShape 15">
                <a:extLst>
                  <a:ext uri="{FF2B5EF4-FFF2-40B4-BE49-F238E27FC236}">
                    <a16:creationId xmlns:a16="http://schemas.microsoft.com/office/drawing/2014/main" id="{A439E275-A658-4341-AE35-3EB5DBBDA9F1}"/>
                  </a:ext>
                </a:extLst>
              </p:cNvPr>
              <p:cNvSpPr>
                <a:spLocks noChangeArrowheads="1"/>
              </p:cNvSpPr>
              <p:nvPr/>
            </p:nvSpPr>
            <p:spPr bwMode="auto">
              <a:xfrm>
                <a:off x="288" y="3120"/>
                <a:ext cx="528" cy="384"/>
              </a:xfrm>
              <a:prstGeom prst="cube">
                <a:avLst>
                  <a:gd name="adj" fmla="val 7125"/>
                </a:avLst>
              </a:prstGeom>
              <a:solidFill>
                <a:srgbClr val="3B27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Tracking</a:t>
                </a:r>
              </a:p>
              <a:p>
                <a:pPr algn="ctr"/>
                <a:r>
                  <a:rPr lang="en-US" altLang="en-US" sz="1200">
                    <a:solidFill>
                      <a:schemeClr val="bg1"/>
                    </a:solidFill>
                  </a:rPr>
                  <a:t>Computer</a:t>
                </a:r>
              </a:p>
            </p:txBody>
          </p:sp>
          <p:sp>
            <p:nvSpPr>
              <p:cNvPr id="7184" name="AutoShape 16">
                <a:extLst>
                  <a:ext uri="{FF2B5EF4-FFF2-40B4-BE49-F238E27FC236}">
                    <a16:creationId xmlns:a16="http://schemas.microsoft.com/office/drawing/2014/main" id="{25751AD8-6912-4443-9B0B-54872D761102}"/>
                  </a:ext>
                </a:extLst>
              </p:cNvPr>
              <p:cNvSpPr>
                <a:spLocks noChangeArrowheads="1"/>
              </p:cNvSpPr>
              <p:nvPr/>
            </p:nvSpPr>
            <p:spPr bwMode="auto">
              <a:xfrm>
                <a:off x="288" y="3552"/>
                <a:ext cx="528" cy="384"/>
              </a:xfrm>
              <a:prstGeom prst="cube">
                <a:avLst>
                  <a:gd name="adj" fmla="val 7125"/>
                </a:avLst>
              </a:prstGeom>
              <a:solidFill>
                <a:srgbClr val="3B27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Predict</a:t>
                </a:r>
              </a:p>
              <a:p>
                <a:pPr algn="ctr"/>
                <a:r>
                  <a:rPr lang="en-US" altLang="en-US" sz="1200">
                    <a:solidFill>
                      <a:schemeClr val="bg1"/>
                    </a:solidFill>
                  </a:rPr>
                  <a:t>Generation</a:t>
                </a:r>
              </a:p>
              <a:p>
                <a:pPr algn="ctr"/>
                <a:r>
                  <a:rPr lang="en-US" altLang="en-US" sz="1200">
                    <a:solidFill>
                      <a:schemeClr val="bg1"/>
                    </a:solidFill>
                  </a:rPr>
                  <a:t>Computer</a:t>
                </a:r>
              </a:p>
            </p:txBody>
          </p:sp>
          <p:sp>
            <p:nvSpPr>
              <p:cNvPr id="7186" name="AutoShape 18">
                <a:extLst>
                  <a:ext uri="{FF2B5EF4-FFF2-40B4-BE49-F238E27FC236}">
                    <a16:creationId xmlns:a16="http://schemas.microsoft.com/office/drawing/2014/main" id="{4481A738-199D-734E-AE81-7B6D9CA73811}"/>
                  </a:ext>
                </a:extLst>
              </p:cNvPr>
              <p:cNvSpPr>
                <a:spLocks noChangeArrowheads="1"/>
              </p:cNvSpPr>
              <p:nvPr/>
            </p:nvSpPr>
            <p:spPr bwMode="auto">
              <a:xfrm>
                <a:off x="912" y="3120"/>
                <a:ext cx="528"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RF &amp; Ant</a:t>
                </a:r>
              </a:p>
              <a:p>
                <a:pPr algn="ctr"/>
                <a:r>
                  <a:rPr lang="en-US" altLang="en-US" sz="1200">
                    <a:solidFill>
                      <a:schemeClr val="bg1"/>
                    </a:solidFill>
                  </a:rPr>
                  <a:t>Systems</a:t>
                </a:r>
              </a:p>
            </p:txBody>
          </p:sp>
        </p:grpSp>
        <p:sp>
          <p:nvSpPr>
            <p:cNvPr id="7205" name="Line 37">
              <a:extLst>
                <a:ext uri="{FF2B5EF4-FFF2-40B4-BE49-F238E27FC236}">
                  <a16:creationId xmlns:a16="http://schemas.microsoft.com/office/drawing/2014/main" id="{41D1D632-D945-4147-8297-46518921B5F0}"/>
                </a:ext>
              </a:extLst>
            </p:cNvPr>
            <p:cNvSpPr>
              <a:spLocks noChangeShapeType="1"/>
            </p:cNvSpPr>
            <p:nvPr/>
          </p:nvSpPr>
          <p:spPr bwMode="auto">
            <a:xfrm flipH="1">
              <a:off x="810" y="3339"/>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6" name="Line 38">
              <a:extLst>
                <a:ext uri="{FF2B5EF4-FFF2-40B4-BE49-F238E27FC236}">
                  <a16:creationId xmlns:a16="http://schemas.microsoft.com/office/drawing/2014/main" id="{C8FA838A-CAEF-034B-8E76-D41836A9C729}"/>
                </a:ext>
              </a:extLst>
            </p:cNvPr>
            <p:cNvSpPr>
              <a:spLocks noChangeShapeType="1"/>
            </p:cNvSpPr>
            <p:nvPr/>
          </p:nvSpPr>
          <p:spPr bwMode="auto">
            <a:xfrm flipV="1">
              <a:off x="533" y="3498"/>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9" name="Line 41">
              <a:extLst>
                <a:ext uri="{FF2B5EF4-FFF2-40B4-BE49-F238E27FC236}">
                  <a16:creationId xmlns:a16="http://schemas.microsoft.com/office/drawing/2014/main" id="{410918B1-6861-2C45-AEDC-104074382684}"/>
                </a:ext>
              </a:extLst>
            </p:cNvPr>
            <p:cNvSpPr>
              <a:spLocks noChangeShapeType="1"/>
            </p:cNvSpPr>
            <p:nvPr/>
          </p:nvSpPr>
          <p:spPr bwMode="auto">
            <a:xfrm flipV="1">
              <a:off x="795" y="3757"/>
              <a:ext cx="6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7" name="Rectangle 39">
              <a:extLst>
                <a:ext uri="{FF2B5EF4-FFF2-40B4-BE49-F238E27FC236}">
                  <a16:creationId xmlns:a16="http://schemas.microsoft.com/office/drawing/2014/main" id="{F9336583-724D-2042-B65E-2F16BE1276D3}"/>
                </a:ext>
              </a:extLst>
            </p:cNvPr>
            <p:cNvSpPr>
              <a:spLocks noChangeArrowheads="1"/>
            </p:cNvSpPr>
            <p:nvPr/>
          </p:nvSpPr>
          <p:spPr bwMode="auto">
            <a:xfrm>
              <a:off x="1424" y="3708"/>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7223" name="Group 55">
            <a:extLst>
              <a:ext uri="{FF2B5EF4-FFF2-40B4-BE49-F238E27FC236}">
                <a16:creationId xmlns:a16="http://schemas.microsoft.com/office/drawing/2014/main" id="{0BF5D50D-ABBE-C74C-8BE5-3CED827AF8A7}"/>
              </a:ext>
            </a:extLst>
          </p:cNvPr>
          <p:cNvGrpSpPr>
            <a:grpSpLocks/>
          </p:cNvGrpSpPr>
          <p:nvPr/>
        </p:nvGrpSpPr>
        <p:grpSpPr bwMode="auto">
          <a:xfrm>
            <a:off x="5334000" y="1143000"/>
            <a:ext cx="2590800" cy="2103438"/>
            <a:chOff x="3360" y="720"/>
            <a:chExt cx="1632" cy="1325"/>
          </a:xfrm>
        </p:grpSpPr>
        <p:grpSp>
          <p:nvGrpSpPr>
            <p:cNvPr id="7195" name="Group 27">
              <a:extLst>
                <a:ext uri="{FF2B5EF4-FFF2-40B4-BE49-F238E27FC236}">
                  <a16:creationId xmlns:a16="http://schemas.microsoft.com/office/drawing/2014/main" id="{7440C7C6-1396-3042-9896-0CFDB0B6FB2C}"/>
                </a:ext>
              </a:extLst>
            </p:cNvPr>
            <p:cNvGrpSpPr>
              <a:grpSpLocks/>
            </p:cNvGrpSpPr>
            <p:nvPr/>
          </p:nvGrpSpPr>
          <p:grpSpPr bwMode="auto">
            <a:xfrm>
              <a:off x="3360" y="720"/>
              <a:ext cx="1632" cy="1296"/>
              <a:chOff x="3360" y="720"/>
              <a:chExt cx="1632" cy="1296"/>
            </a:xfrm>
          </p:grpSpPr>
          <p:sp>
            <p:nvSpPr>
              <p:cNvPr id="7177" name="AutoShape 9">
                <a:extLst>
                  <a:ext uri="{FF2B5EF4-FFF2-40B4-BE49-F238E27FC236}">
                    <a16:creationId xmlns:a16="http://schemas.microsoft.com/office/drawing/2014/main" id="{EEA8FBFD-61E7-9F42-A314-E4050F56CBFA}"/>
                  </a:ext>
                </a:extLst>
              </p:cNvPr>
              <p:cNvSpPr>
                <a:spLocks noChangeArrowheads="1"/>
              </p:cNvSpPr>
              <p:nvPr/>
            </p:nvSpPr>
            <p:spPr bwMode="auto">
              <a:xfrm>
                <a:off x="3360" y="720"/>
                <a:ext cx="1632" cy="1296"/>
              </a:xfrm>
              <a:prstGeom prst="cube">
                <a:avLst>
                  <a:gd name="adj" fmla="val 7125"/>
                </a:avLst>
              </a:prstGeom>
              <a:solidFill>
                <a:srgbClr val="E34337"/>
              </a:solidFill>
              <a:ln w="9525">
                <a:solidFill>
                  <a:schemeClr val="tx1"/>
                </a:solidFill>
                <a:miter lim="800000"/>
                <a:headEnd/>
                <a:tailEnd/>
              </a:ln>
            </p:spPr>
            <p:txBody>
              <a:bodyPr wrap="none" anchor="ctr"/>
              <a:lstStyle/>
              <a:p>
                <a:pPr algn="ctr"/>
                <a:endParaRPr lang="en-US" altLang="en-US"/>
              </a:p>
            </p:txBody>
          </p:sp>
          <p:sp>
            <p:nvSpPr>
              <p:cNvPr id="7180" name="AutoShape 12">
                <a:extLst>
                  <a:ext uri="{FF2B5EF4-FFF2-40B4-BE49-F238E27FC236}">
                    <a16:creationId xmlns:a16="http://schemas.microsoft.com/office/drawing/2014/main" id="{2F75686C-CBFF-1E49-B659-11D9657E562E}"/>
                  </a:ext>
                </a:extLst>
              </p:cNvPr>
              <p:cNvSpPr>
                <a:spLocks noChangeArrowheads="1"/>
              </p:cNvSpPr>
              <p:nvPr/>
            </p:nvSpPr>
            <p:spPr bwMode="auto">
              <a:xfrm>
                <a:off x="3456" y="1296"/>
                <a:ext cx="528" cy="624"/>
              </a:xfrm>
              <a:prstGeom prst="cube">
                <a:avLst>
                  <a:gd name="adj" fmla="val 7125"/>
                </a:avLst>
              </a:prstGeom>
              <a:solidFill>
                <a:srgbClr val="CDCAFF"/>
              </a:solidFill>
              <a:ln w="9525">
                <a:solidFill>
                  <a:schemeClr val="tx1"/>
                </a:solidFill>
                <a:miter lim="800000"/>
                <a:headEnd/>
                <a:tailEnd/>
              </a:ln>
            </p:spPr>
            <p:txBody>
              <a:bodyPr wrap="none" anchor="ctr"/>
              <a:lstStyle/>
              <a:p>
                <a:pPr algn="ctr"/>
                <a:r>
                  <a:rPr lang="en-US" altLang="en-US" sz="1200"/>
                  <a:t>Mission</a:t>
                </a:r>
              </a:p>
              <a:p>
                <a:pPr algn="ctr"/>
                <a:r>
                  <a:rPr lang="en-US" altLang="en-US" sz="1200"/>
                  <a:t>Planning</a:t>
                </a:r>
              </a:p>
              <a:p>
                <a:pPr algn="ctr"/>
                <a:r>
                  <a:rPr lang="en-US" altLang="en-US" sz="1200"/>
                  <a:t>Computer</a:t>
                </a:r>
              </a:p>
            </p:txBody>
          </p:sp>
          <p:sp>
            <p:nvSpPr>
              <p:cNvPr id="7187" name="AutoShape 19">
                <a:extLst>
                  <a:ext uri="{FF2B5EF4-FFF2-40B4-BE49-F238E27FC236}">
                    <a16:creationId xmlns:a16="http://schemas.microsoft.com/office/drawing/2014/main" id="{B832942E-F354-D64A-AC5C-08983C0FB7E6}"/>
                  </a:ext>
                </a:extLst>
              </p:cNvPr>
              <p:cNvSpPr>
                <a:spLocks noChangeArrowheads="1"/>
              </p:cNvSpPr>
              <p:nvPr/>
            </p:nvSpPr>
            <p:spPr bwMode="auto">
              <a:xfrm>
                <a:off x="4176" y="864"/>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Processing</a:t>
                </a:r>
              </a:p>
            </p:txBody>
          </p:sp>
          <p:sp>
            <p:nvSpPr>
              <p:cNvPr id="7191" name="AutoShape 23">
                <a:extLst>
                  <a:ext uri="{FF2B5EF4-FFF2-40B4-BE49-F238E27FC236}">
                    <a16:creationId xmlns:a16="http://schemas.microsoft.com/office/drawing/2014/main" id="{492762A9-A792-2A47-B8A6-7A0C833C9E69}"/>
                  </a:ext>
                </a:extLst>
              </p:cNvPr>
              <p:cNvSpPr>
                <a:spLocks noChangeArrowheads="1"/>
              </p:cNvSpPr>
              <p:nvPr/>
            </p:nvSpPr>
            <p:spPr bwMode="auto">
              <a:xfrm>
                <a:off x="4176" y="1488"/>
                <a:ext cx="672" cy="480"/>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Data</a:t>
                </a:r>
              </a:p>
              <a:p>
                <a:pPr algn="ctr"/>
                <a:r>
                  <a:rPr lang="en-US" altLang="en-US" sz="1200">
                    <a:solidFill>
                      <a:schemeClr val="bg1"/>
                    </a:solidFill>
                  </a:rPr>
                  <a:t>Management</a:t>
                </a:r>
              </a:p>
              <a:p>
                <a:pPr algn="ctr"/>
                <a:r>
                  <a:rPr lang="en-US" altLang="en-US" sz="1200">
                    <a:solidFill>
                      <a:schemeClr val="bg1"/>
                    </a:solidFill>
                  </a:rPr>
                  <a:t>Computer</a:t>
                </a:r>
                <a:endParaRPr lang="en-US" altLang="en-US" sz="1200"/>
              </a:p>
            </p:txBody>
          </p:sp>
        </p:grpSp>
        <p:sp>
          <p:nvSpPr>
            <p:cNvPr id="7212" name="Line 44">
              <a:extLst>
                <a:ext uri="{FF2B5EF4-FFF2-40B4-BE49-F238E27FC236}">
                  <a16:creationId xmlns:a16="http://schemas.microsoft.com/office/drawing/2014/main" id="{F6D9A5BF-E187-AC45-BEA4-988D898608C6}"/>
                </a:ext>
              </a:extLst>
            </p:cNvPr>
            <p:cNvSpPr>
              <a:spLocks noChangeShapeType="1"/>
            </p:cNvSpPr>
            <p:nvPr/>
          </p:nvSpPr>
          <p:spPr bwMode="auto">
            <a:xfrm flipV="1">
              <a:off x="4075" y="1043"/>
              <a:ext cx="0" cy="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3" name="Line 45">
              <a:extLst>
                <a:ext uri="{FF2B5EF4-FFF2-40B4-BE49-F238E27FC236}">
                  <a16:creationId xmlns:a16="http://schemas.microsoft.com/office/drawing/2014/main" id="{36EB505D-B462-FA4E-9E5D-5EAE6C77F912}"/>
                </a:ext>
              </a:extLst>
            </p:cNvPr>
            <p:cNvSpPr>
              <a:spLocks noChangeShapeType="1"/>
            </p:cNvSpPr>
            <p:nvPr/>
          </p:nvSpPr>
          <p:spPr bwMode="auto">
            <a:xfrm flipH="1">
              <a:off x="3957" y="1604"/>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4" name="Line 46">
              <a:extLst>
                <a:ext uri="{FF2B5EF4-FFF2-40B4-BE49-F238E27FC236}">
                  <a16:creationId xmlns:a16="http://schemas.microsoft.com/office/drawing/2014/main" id="{8C670175-FFE2-A24A-B931-1AE43D93880B}"/>
                </a:ext>
              </a:extLst>
            </p:cNvPr>
            <p:cNvSpPr>
              <a:spLocks noChangeShapeType="1"/>
            </p:cNvSpPr>
            <p:nvPr/>
          </p:nvSpPr>
          <p:spPr bwMode="auto">
            <a:xfrm flipH="1">
              <a:off x="4067" y="1766"/>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5" name="Line 47">
              <a:extLst>
                <a:ext uri="{FF2B5EF4-FFF2-40B4-BE49-F238E27FC236}">
                  <a16:creationId xmlns:a16="http://schemas.microsoft.com/office/drawing/2014/main" id="{DD96B6B2-5DEA-C64C-B862-65ECE8411CBD}"/>
                </a:ext>
              </a:extLst>
            </p:cNvPr>
            <p:cNvSpPr>
              <a:spLocks noChangeShapeType="1"/>
            </p:cNvSpPr>
            <p:nvPr/>
          </p:nvSpPr>
          <p:spPr bwMode="auto">
            <a:xfrm flipH="1">
              <a:off x="4069" y="114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1" name="Rectangle 43">
              <a:extLst>
                <a:ext uri="{FF2B5EF4-FFF2-40B4-BE49-F238E27FC236}">
                  <a16:creationId xmlns:a16="http://schemas.microsoft.com/office/drawing/2014/main" id="{F4B52358-E58F-714E-9B95-BA428B1500E7}"/>
                </a:ext>
              </a:extLst>
            </p:cNvPr>
            <p:cNvSpPr>
              <a:spLocks noChangeArrowheads="1"/>
            </p:cNvSpPr>
            <p:nvPr/>
          </p:nvSpPr>
          <p:spPr bwMode="auto">
            <a:xfrm>
              <a:off x="4024" y="1950"/>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7222" name="Group 54">
            <a:extLst>
              <a:ext uri="{FF2B5EF4-FFF2-40B4-BE49-F238E27FC236}">
                <a16:creationId xmlns:a16="http://schemas.microsoft.com/office/drawing/2014/main" id="{FD926693-40AF-F84F-956E-D0F662A41D9D}"/>
              </a:ext>
            </a:extLst>
          </p:cNvPr>
          <p:cNvGrpSpPr>
            <a:grpSpLocks/>
          </p:cNvGrpSpPr>
          <p:nvPr/>
        </p:nvGrpSpPr>
        <p:grpSpPr bwMode="auto">
          <a:xfrm>
            <a:off x="5189538" y="3733800"/>
            <a:ext cx="2659062" cy="2500312"/>
            <a:chOff x="3269" y="2457"/>
            <a:chExt cx="1675" cy="1575"/>
          </a:xfrm>
        </p:grpSpPr>
        <p:sp>
          <p:nvSpPr>
            <p:cNvPr id="7176" name="AutoShape 8">
              <a:extLst>
                <a:ext uri="{FF2B5EF4-FFF2-40B4-BE49-F238E27FC236}">
                  <a16:creationId xmlns:a16="http://schemas.microsoft.com/office/drawing/2014/main" id="{A0013AB3-17EB-2A4A-9036-DD7367A37FD7}"/>
                </a:ext>
              </a:extLst>
            </p:cNvPr>
            <p:cNvSpPr>
              <a:spLocks noChangeArrowheads="1"/>
            </p:cNvSpPr>
            <p:nvPr/>
          </p:nvSpPr>
          <p:spPr bwMode="auto">
            <a:xfrm>
              <a:off x="3312" y="2496"/>
              <a:ext cx="1632" cy="1536"/>
            </a:xfrm>
            <a:prstGeom prst="cube">
              <a:avLst>
                <a:gd name="adj" fmla="val 7125"/>
              </a:avLst>
            </a:prstGeom>
            <a:solidFill>
              <a:srgbClr val="CDCAFF"/>
            </a:solidFill>
            <a:ln w="9525">
              <a:solidFill>
                <a:schemeClr val="tx1"/>
              </a:solidFill>
              <a:miter lim="800000"/>
              <a:headEnd/>
              <a:tailEnd/>
            </a:ln>
          </p:spPr>
          <p:txBody>
            <a:bodyPr wrap="none" anchor="ctr"/>
            <a:lstStyle/>
            <a:p>
              <a:pPr algn="ctr"/>
              <a:endParaRPr lang="en-US" altLang="en-US"/>
            </a:p>
          </p:txBody>
        </p:sp>
        <p:sp>
          <p:nvSpPr>
            <p:cNvPr id="7178" name="AutoShape 10">
              <a:extLst>
                <a:ext uri="{FF2B5EF4-FFF2-40B4-BE49-F238E27FC236}">
                  <a16:creationId xmlns:a16="http://schemas.microsoft.com/office/drawing/2014/main" id="{6A612DF3-2815-7449-91D3-DA0B2FAD6151}"/>
                </a:ext>
              </a:extLst>
            </p:cNvPr>
            <p:cNvSpPr>
              <a:spLocks noChangeArrowheads="1"/>
            </p:cNvSpPr>
            <p:nvPr/>
          </p:nvSpPr>
          <p:spPr bwMode="auto">
            <a:xfrm>
              <a:off x="3457" y="3367"/>
              <a:ext cx="528" cy="624"/>
            </a:xfrm>
            <a:prstGeom prst="cube">
              <a:avLst>
                <a:gd name="adj" fmla="val 7125"/>
              </a:avLst>
            </a:prstGeom>
            <a:solidFill>
              <a:srgbClr val="CDCAFF"/>
            </a:solidFill>
            <a:ln w="9525">
              <a:solidFill>
                <a:schemeClr val="tx1"/>
              </a:solidFill>
              <a:miter lim="800000"/>
              <a:headEnd/>
              <a:tailEnd/>
            </a:ln>
          </p:spPr>
          <p:txBody>
            <a:bodyPr wrap="none" anchor="ctr"/>
            <a:lstStyle/>
            <a:p>
              <a:pPr algn="ctr"/>
              <a:r>
                <a:rPr lang="en-US" altLang="en-US" sz="1200"/>
                <a:t>Spacecraft</a:t>
              </a:r>
            </a:p>
            <a:p>
              <a:pPr algn="ctr"/>
              <a:r>
                <a:rPr lang="en-US" altLang="en-US" sz="1200"/>
                <a:t>Control</a:t>
              </a:r>
            </a:p>
            <a:p>
              <a:pPr algn="ctr"/>
              <a:r>
                <a:rPr lang="en-US" altLang="en-US" sz="1200"/>
                <a:t>Computer</a:t>
              </a:r>
            </a:p>
          </p:txBody>
        </p:sp>
        <p:sp>
          <p:nvSpPr>
            <p:cNvPr id="7181" name="AutoShape 13">
              <a:extLst>
                <a:ext uri="{FF2B5EF4-FFF2-40B4-BE49-F238E27FC236}">
                  <a16:creationId xmlns:a16="http://schemas.microsoft.com/office/drawing/2014/main" id="{562524EC-46C3-B14B-86CE-44563BBF9796}"/>
                </a:ext>
              </a:extLst>
            </p:cNvPr>
            <p:cNvSpPr>
              <a:spLocks noChangeArrowheads="1"/>
            </p:cNvSpPr>
            <p:nvPr/>
          </p:nvSpPr>
          <p:spPr bwMode="auto">
            <a:xfrm>
              <a:off x="3457" y="2653"/>
              <a:ext cx="528" cy="624"/>
            </a:xfrm>
            <a:prstGeom prst="cube">
              <a:avLst>
                <a:gd name="adj" fmla="val 7125"/>
              </a:avLst>
            </a:prstGeom>
            <a:solidFill>
              <a:srgbClr val="849E8B"/>
            </a:solidFill>
            <a:ln w="9525">
              <a:solidFill>
                <a:schemeClr val="tx1"/>
              </a:solidFill>
              <a:miter lim="800000"/>
              <a:headEnd/>
              <a:tailEnd/>
            </a:ln>
          </p:spPr>
          <p:txBody>
            <a:bodyPr wrap="none" anchor="ctr"/>
            <a:lstStyle/>
            <a:p>
              <a:pPr algn="ctr"/>
              <a:r>
                <a:rPr lang="en-US" altLang="en-US" sz="1200"/>
                <a:t>Monitor &amp;</a:t>
              </a:r>
            </a:p>
            <a:p>
              <a:pPr algn="ctr"/>
              <a:r>
                <a:rPr lang="en-US" altLang="en-US" sz="1200"/>
                <a:t>Control</a:t>
              </a:r>
            </a:p>
            <a:p>
              <a:pPr algn="ctr"/>
              <a:r>
                <a:rPr lang="en-US" altLang="en-US" sz="1200"/>
                <a:t>Computer</a:t>
              </a:r>
            </a:p>
          </p:txBody>
        </p:sp>
        <p:sp>
          <p:nvSpPr>
            <p:cNvPr id="7182" name="AutoShape 14">
              <a:extLst>
                <a:ext uri="{FF2B5EF4-FFF2-40B4-BE49-F238E27FC236}">
                  <a16:creationId xmlns:a16="http://schemas.microsoft.com/office/drawing/2014/main" id="{DB2EE53E-2EC9-BE4D-87B5-68605887B629}"/>
                </a:ext>
              </a:extLst>
            </p:cNvPr>
            <p:cNvSpPr>
              <a:spLocks noChangeArrowheads="1"/>
            </p:cNvSpPr>
            <p:nvPr/>
          </p:nvSpPr>
          <p:spPr bwMode="auto">
            <a:xfrm>
              <a:off x="4176" y="2976"/>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a:solidFill>
                    <a:schemeClr val="bg1"/>
                  </a:solidFill>
                </a:rPr>
                <a:t>Flight</a:t>
              </a:r>
            </a:p>
            <a:p>
              <a:pPr algn="ctr"/>
              <a:r>
                <a:rPr lang="en-US" altLang="en-US" sz="1200">
                  <a:solidFill>
                    <a:schemeClr val="bg1"/>
                  </a:solidFill>
                </a:rPr>
                <a:t>Dynamics</a:t>
              </a:r>
            </a:p>
            <a:p>
              <a:pPr algn="ctr"/>
              <a:r>
                <a:rPr lang="en-US" altLang="en-US" sz="1200">
                  <a:solidFill>
                    <a:schemeClr val="bg1"/>
                  </a:solidFill>
                </a:rPr>
                <a:t>Computer</a:t>
              </a:r>
              <a:endParaRPr lang="en-US" altLang="en-US" sz="1200"/>
            </a:p>
          </p:txBody>
        </p:sp>
        <p:sp>
          <p:nvSpPr>
            <p:cNvPr id="7210" name="Rectangle 42">
              <a:extLst>
                <a:ext uri="{FF2B5EF4-FFF2-40B4-BE49-F238E27FC236}">
                  <a16:creationId xmlns:a16="http://schemas.microsoft.com/office/drawing/2014/main" id="{DB3D7116-17CB-9044-BDC7-94BF89B09450}"/>
                </a:ext>
              </a:extLst>
            </p:cNvPr>
            <p:cNvSpPr>
              <a:spLocks noChangeArrowheads="1"/>
            </p:cNvSpPr>
            <p:nvPr/>
          </p:nvSpPr>
          <p:spPr bwMode="auto">
            <a:xfrm>
              <a:off x="4036" y="2457"/>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216" name="Line 48">
              <a:extLst>
                <a:ext uri="{FF2B5EF4-FFF2-40B4-BE49-F238E27FC236}">
                  <a16:creationId xmlns:a16="http://schemas.microsoft.com/office/drawing/2014/main" id="{BC4C0696-A14A-474C-A67F-83B9222E521B}"/>
                </a:ext>
              </a:extLst>
            </p:cNvPr>
            <p:cNvSpPr>
              <a:spLocks noChangeShapeType="1"/>
            </p:cNvSpPr>
            <p:nvPr/>
          </p:nvSpPr>
          <p:spPr bwMode="auto">
            <a:xfrm flipH="1">
              <a:off x="3983" y="299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7" name="Line 49">
              <a:extLst>
                <a:ext uri="{FF2B5EF4-FFF2-40B4-BE49-F238E27FC236}">
                  <a16:creationId xmlns:a16="http://schemas.microsoft.com/office/drawing/2014/main" id="{556B9C11-1D94-AB4C-8335-11B7C1DDCCF8}"/>
                </a:ext>
              </a:extLst>
            </p:cNvPr>
            <p:cNvSpPr>
              <a:spLocks noChangeShapeType="1"/>
            </p:cNvSpPr>
            <p:nvPr/>
          </p:nvSpPr>
          <p:spPr bwMode="auto">
            <a:xfrm flipH="1">
              <a:off x="3992" y="3669"/>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8" name="Line 50">
              <a:extLst>
                <a:ext uri="{FF2B5EF4-FFF2-40B4-BE49-F238E27FC236}">
                  <a16:creationId xmlns:a16="http://schemas.microsoft.com/office/drawing/2014/main" id="{A62878FF-5F49-974C-BF42-8755C48462AF}"/>
                </a:ext>
              </a:extLst>
            </p:cNvPr>
            <p:cNvSpPr>
              <a:spLocks noChangeShapeType="1"/>
            </p:cNvSpPr>
            <p:nvPr/>
          </p:nvSpPr>
          <p:spPr bwMode="auto">
            <a:xfrm flipH="1">
              <a:off x="4082" y="330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9" name="Line 51">
              <a:extLst>
                <a:ext uri="{FF2B5EF4-FFF2-40B4-BE49-F238E27FC236}">
                  <a16:creationId xmlns:a16="http://schemas.microsoft.com/office/drawing/2014/main" id="{B5DC2E7C-8115-0043-926D-90F9A4B035E1}"/>
                </a:ext>
              </a:extLst>
            </p:cNvPr>
            <p:cNvSpPr>
              <a:spLocks noChangeShapeType="1"/>
            </p:cNvSpPr>
            <p:nvPr/>
          </p:nvSpPr>
          <p:spPr bwMode="auto">
            <a:xfrm flipH="1" flipV="1">
              <a:off x="4088" y="2546"/>
              <a:ext cx="7" cy="132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20" name="Line 52">
              <a:extLst>
                <a:ext uri="{FF2B5EF4-FFF2-40B4-BE49-F238E27FC236}">
                  <a16:creationId xmlns:a16="http://schemas.microsoft.com/office/drawing/2014/main" id="{43C31F07-1D0F-184B-8BCE-0AD2C8AC720E}"/>
                </a:ext>
              </a:extLst>
            </p:cNvPr>
            <p:cNvSpPr>
              <a:spLocks noChangeShapeType="1"/>
            </p:cNvSpPr>
            <p:nvPr/>
          </p:nvSpPr>
          <p:spPr bwMode="auto">
            <a:xfrm flipH="1">
              <a:off x="3312" y="3324"/>
              <a:ext cx="761" cy="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8" name="Rectangle 40">
              <a:extLst>
                <a:ext uri="{FF2B5EF4-FFF2-40B4-BE49-F238E27FC236}">
                  <a16:creationId xmlns:a16="http://schemas.microsoft.com/office/drawing/2014/main" id="{51F7747D-789D-E542-B9DB-E8F527A3E396}"/>
                </a:ext>
              </a:extLst>
            </p:cNvPr>
            <p:cNvSpPr>
              <a:spLocks noChangeArrowheads="1"/>
            </p:cNvSpPr>
            <p:nvPr/>
          </p:nvSpPr>
          <p:spPr bwMode="auto">
            <a:xfrm>
              <a:off x="3269" y="3289"/>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7192" name="Freeform 24">
            <a:extLst>
              <a:ext uri="{FF2B5EF4-FFF2-40B4-BE49-F238E27FC236}">
                <a16:creationId xmlns:a16="http://schemas.microsoft.com/office/drawing/2014/main" id="{ED2D0160-7A9E-2347-A6AE-5E2D5133B2A9}"/>
              </a:ext>
            </a:extLst>
          </p:cNvPr>
          <p:cNvSpPr>
            <a:spLocks/>
          </p:cNvSpPr>
          <p:nvPr/>
        </p:nvSpPr>
        <p:spPr bwMode="auto">
          <a:xfrm rot="1545206">
            <a:off x="1247775" y="4481513"/>
            <a:ext cx="1333500" cy="217487"/>
          </a:xfrm>
          <a:custGeom>
            <a:avLst/>
            <a:gdLst>
              <a:gd name="T0" fmla="*/ 0 w 1248"/>
              <a:gd name="T1" fmla="*/ 0 h 144"/>
              <a:gd name="T2" fmla="*/ 720 w 1248"/>
              <a:gd name="T3" fmla="*/ 48 h 144"/>
              <a:gd name="T4" fmla="*/ 528 w 1248"/>
              <a:gd name="T5" fmla="*/ 144 h 144"/>
              <a:gd name="T6" fmla="*/ 1248 w 1248"/>
              <a:gd name="T7" fmla="*/ 144 h 144"/>
            </a:gdLst>
            <a:ahLst/>
            <a:cxnLst>
              <a:cxn ang="0">
                <a:pos x="T0" y="T1"/>
              </a:cxn>
              <a:cxn ang="0">
                <a:pos x="T2" y="T3"/>
              </a:cxn>
              <a:cxn ang="0">
                <a:pos x="T4" y="T5"/>
              </a:cxn>
              <a:cxn ang="0">
                <a:pos x="T6" y="T7"/>
              </a:cxn>
            </a:cxnLst>
            <a:rect l="0" t="0" r="r" b="b"/>
            <a:pathLst>
              <a:path w="1248" h="144">
                <a:moveTo>
                  <a:pt x="0" y="0"/>
                </a:moveTo>
                <a:lnTo>
                  <a:pt x="720" y="48"/>
                </a:lnTo>
                <a:lnTo>
                  <a:pt x="528" y="144"/>
                </a:lnTo>
                <a:lnTo>
                  <a:pt x="1248" y="14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7225" name="Text Box 57">
            <a:extLst>
              <a:ext uri="{FF2B5EF4-FFF2-40B4-BE49-F238E27FC236}">
                <a16:creationId xmlns:a16="http://schemas.microsoft.com/office/drawing/2014/main" id="{9AFE932C-3BC2-5546-AF50-BCAE57B37F4A}"/>
              </a:ext>
            </a:extLst>
          </p:cNvPr>
          <p:cNvSpPr txBox="1">
            <a:spLocks noChangeArrowheads="1"/>
          </p:cNvSpPr>
          <p:nvPr/>
        </p:nvSpPr>
        <p:spPr bwMode="auto">
          <a:xfrm>
            <a:off x="876300" y="1555750"/>
            <a:ext cx="21542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Science Spacecraft</a:t>
            </a:r>
          </a:p>
        </p:txBody>
      </p:sp>
      <p:sp>
        <p:nvSpPr>
          <p:cNvPr id="7226" name="Text Box 58">
            <a:extLst>
              <a:ext uri="{FF2B5EF4-FFF2-40B4-BE49-F238E27FC236}">
                <a16:creationId xmlns:a16="http://schemas.microsoft.com/office/drawing/2014/main" id="{859DCC38-6DC7-CD43-9DA7-978503B00F57}"/>
              </a:ext>
            </a:extLst>
          </p:cNvPr>
          <p:cNvSpPr txBox="1">
            <a:spLocks noChangeArrowheads="1"/>
          </p:cNvSpPr>
          <p:nvPr/>
        </p:nvSpPr>
        <p:spPr bwMode="auto">
          <a:xfrm>
            <a:off x="1004888" y="6305550"/>
            <a:ext cx="18351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Tracking Station</a:t>
            </a:r>
          </a:p>
        </p:txBody>
      </p:sp>
      <p:sp>
        <p:nvSpPr>
          <p:cNvPr id="7227" name="Text Box 59">
            <a:extLst>
              <a:ext uri="{FF2B5EF4-FFF2-40B4-BE49-F238E27FC236}">
                <a16:creationId xmlns:a16="http://schemas.microsoft.com/office/drawing/2014/main" id="{364637AD-4616-1048-BB85-9EF1C11CC83B}"/>
              </a:ext>
            </a:extLst>
          </p:cNvPr>
          <p:cNvSpPr txBox="1">
            <a:spLocks noChangeArrowheads="1"/>
          </p:cNvSpPr>
          <p:nvPr/>
        </p:nvSpPr>
        <p:spPr bwMode="auto">
          <a:xfrm>
            <a:off x="5086350" y="6192837"/>
            <a:ext cx="28273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Spacecraft Control Center</a:t>
            </a:r>
          </a:p>
        </p:txBody>
      </p:sp>
      <p:sp>
        <p:nvSpPr>
          <p:cNvPr id="7228" name="Text Box 60">
            <a:extLst>
              <a:ext uri="{FF2B5EF4-FFF2-40B4-BE49-F238E27FC236}">
                <a16:creationId xmlns:a16="http://schemas.microsoft.com/office/drawing/2014/main" id="{5A7252A4-9853-C440-928A-C3F01A251DDA}"/>
              </a:ext>
            </a:extLst>
          </p:cNvPr>
          <p:cNvSpPr txBox="1">
            <a:spLocks noChangeArrowheads="1"/>
          </p:cNvSpPr>
          <p:nvPr/>
        </p:nvSpPr>
        <p:spPr bwMode="auto">
          <a:xfrm>
            <a:off x="5340350" y="1290638"/>
            <a:ext cx="9969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Science</a:t>
            </a:r>
          </a:p>
          <a:p>
            <a:pPr algn="ctr"/>
            <a:r>
              <a:rPr lang="en-US" altLang="en-US" sz="1800"/>
              <a:t>Institute</a:t>
            </a:r>
          </a:p>
        </p:txBody>
      </p:sp>
      <p:sp>
        <p:nvSpPr>
          <p:cNvPr id="2" name="Rectangle 1">
            <a:extLst>
              <a:ext uri="{FF2B5EF4-FFF2-40B4-BE49-F238E27FC236}">
                <a16:creationId xmlns:a16="http://schemas.microsoft.com/office/drawing/2014/main" id="{A5E26710-7C1F-4A40-8059-CA039D3C7B78}"/>
              </a:ext>
            </a:extLst>
          </p:cNvPr>
          <p:cNvSpPr/>
          <p:nvPr/>
        </p:nvSpPr>
        <p:spPr>
          <a:xfrm>
            <a:off x="1953419" y="-49520"/>
            <a:ext cx="5546725" cy="830997"/>
          </a:xfrm>
          <a:prstGeom prst="rect">
            <a:avLst/>
          </a:prstGeom>
        </p:spPr>
        <p:txBody>
          <a:bodyPr wrap="square">
            <a:spAutoFit/>
          </a:bodyPr>
          <a:lstStyle/>
          <a:p>
            <a:pPr algn="ctr"/>
            <a:r>
              <a:rPr lang="en-GB" dirty="0">
                <a:solidFill>
                  <a:srgbClr val="0099A6"/>
                </a:solidFill>
              </a:rPr>
              <a:t>Simple Connectivity View Example</a:t>
            </a:r>
          </a:p>
          <a:p>
            <a:pPr algn="ctr"/>
            <a:r>
              <a:rPr lang="en-GB" dirty="0">
                <a:solidFill>
                  <a:srgbClr val="0099A6"/>
                </a:solidFill>
              </a:rPr>
              <a:t>Nodes &amp; Links</a:t>
            </a:r>
            <a:endParaRPr lang="en-US" dirty="0"/>
          </a:p>
        </p:txBody>
      </p:sp>
      <p:sp>
        <p:nvSpPr>
          <p:cNvPr id="3" name="Date Placeholder 2">
            <a:extLst>
              <a:ext uri="{FF2B5EF4-FFF2-40B4-BE49-F238E27FC236}">
                <a16:creationId xmlns:a16="http://schemas.microsoft.com/office/drawing/2014/main" id="{1F3D7C2C-7763-3F46-AF14-233E74972E25}"/>
              </a:ext>
            </a:extLst>
          </p:cNvPr>
          <p:cNvSpPr>
            <a:spLocks noGrp="1"/>
          </p:cNvSpPr>
          <p:nvPr>
            <p:ph type="dt" sz="half" idx="2"/>
          </p:nvPr>
        </p:nvSpPr>
        <p:spPr/>
        <p:txBody>
          <a:bodyPr/>
          <a:lstStyle/>
          <a:p>
            <a:r>
              <a:rPr lang="en-US"/>
              <a:t>20 Mar 2023</a:t>
            </a:r>
            <a:endParaRPr lang="en-US" dirty="0"/>
          </a:p>
        </p:txBody>
      </p:sp>
      <p:sp>
        <p:nvSpPr>
          <p:cNvPr id="57" name="Line 37">
            <a:extLst>
              <a:ext uri="{FF2B5EF4-FFF2-40B4-BE49-F238E27FC236}">
                <a16:creationId xmlns:a16="http://schemas.microsoft.com/office/drawing/2014/main" id="{4C063255-5986-2C43-943F-7D226F89E50C}"/>
              </a:ext>
            </a:extLst>
          </p:cNvPr>
          <p:cNvSpPr>
            <a:spLocks noChangeShapeType="1"/>
          </p:cNvSpPr>
          <p:nvPr/>
        </p:nvSpPr>
        <p:spPr bwMode="auto">
          <a:xfrm>
            <a:off x="2360614" y="5541963"/>
            <a:ext cx="0" cy="4111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37" y="0"/>
            <a:ext cx="8229600" cy="1143000"/>
          </a:xfrm>
        </p:spPr>
        <p:txBody>
          <a:bodyPr vert="horz"/>
          <a:lstStyle/>
          <a:p>
            <a:r>
              <a:rPr lang="en-GB" sz="2000" dirty="0">
                <a:solidFill>
                  <a:srgbClr val="0099A6"/>
                </a:solidFill>
              </a:rPr>
              <a:t>ASL Connectivity View: Simple ABA Mission example </a:t>
            </a:r>
            <a:br>
              <a:rPr lang="en-GB" sz="2000" dirty="0">
                <a:solidFill>
                  <a:srgbClr val="0099A6"/>
                </a:solidFill>
              </a:rPr>
            </a:br>
            <a:r>
              <a:rPr lang="en-GB" sz="2000" dirty="0">
                <a:solidFill>
                  <a:srgbClr val="0099A6"/>
                </a:solidFill>
              </a:rPr>
              <a:t>showing application layer function deployment to Nodes</a:t>
            </a:r>
          </a:p>
        </p:txBody>
      </p:sp>
      <p:sp>
        <p:nvSpPr>
          <p:cNvPr id="5" name="Date Placeholder 4"/>
          <p:cNvSpPr>
            <a:spLocks noGrp="1"/>
          </p:cNvSpPr>
          <p:nvPr>
            <p:ph type="dt" sz="half" idx="2"/>
          </p:nvPr>
        </p:nvSpPr>
        <p:spPr/>
        <p:txBody>
          <a:bodyPr/>
          <a:lstStyle/>
          <a:p>
            <a:r>
              <a:rPr lang="en-US"/>
              <a:t>20 Mar 2023</a:t>
            </a:r>
            <a:endParaRPr lang="en-GB" dirty="0"/>
          </a:p>
        </p:txBody>
      </p:sp>
      <p:sp>
        <p:nvSpPr>
          <p:cNvPr id="28" name="Cube 27"/>
          <p:cNvSpPr/>
          <p:nvPr/>
        </p:nvSpPr>
        <p:spPr bwMode="auto">
          <a:xfrm>
            <a:off x="899592" y="1395152"/>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sp>
        <p:nvSpPr>
          <p:cNvPr id="29" name="Cube 28"/>
          <p:cNvSpPr/>
          <p:nvPr/>
        </p:nvSpPr>
        <p:spPr bwMode="auto">
          <a:xfrm>
            <a:off x="2915816" y="1395152"/>
            <a:ext cx="1512168" cy="4338104"/>
          </a:xfrm>
          <a:prstGeom prst="cube">
            <a:avLst>
              <a:gd name="adj" fmla="val 14418"/>
            </a:avLst>
          </a:prstGeom>
          <a:solidFill>
            <a:srgbClr val="E0C62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dirty="0">
                <a:solidFill>
                  <a:schemeClr val="tx1"/>
                </a:solidFill>
                <a:latin typeface="Arial" panose="020B0604020202020204" pitchFamily="34" charset="0"/>
                <a:cs typeface="Arial" panose="020B0604020202020204" pitchFamily="34" charset="0"/>
              </a:rPr>
              <a:t>ESLT</a:t>
            </a:r>
          </a:p>
        </p:txBody>
      </p:sp>
      <p:sp>
        <p:nvSpPr>
          <p:cNvPr id="30" name="Cube 29"/>
          <p:cNvSpPr/>
          <p:nvPr/>
        </p:nvSpPr>
        <p:spPr bwMode="auto">
          <a:xfrm>
            <a:off x="4932040" y="1450625"/>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dirty="0">
                <a:solidFill>
                  <a:schemeClr val="tx1"/>
                </a:solidFill>
                <a:latin typeface="Arial" panose="020B0604020202020204" pitchFamily="34" charset="0"/>
                <a:cs typeface="Arial" panose="020B0604020202020204" pitchFamily="34" charset="0"/>
              </a:rPr>
              <a:t>MOC</a:t>
            </a:r>
          </a:p>
        </p:txBody>
      </p:sp>
      <p:sp>
        <p:nvSpPr>
          <p:cNvPr id="31" name="Cube 30"/>
          <p:cNvSpPr/>
          <p:nvPr/>
        </p:nvSpPr>
        <p:spPr bwMode="auto">
          <a:xfrm>
            <a:off x="6948264" y="1395152"/>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dirty="0">
                <a:solidFill>
                  <a:schemeClr val="tx1"/>
                </a:solidFill>
                <a:latin typeface="Arial" panose="020B0604020202020204" pitchFamily="34" charset="0"/>
                <a:cs typeface="Arial" panose="020B0604020202020204" pitchFamily="34" charset="0"/>
              </a:rPr>
              <a:t>S/C Manufacturer</a:t>
            </a:r>
          </a:p>
        </p:txBody>
      </p:sp>
      <p:cxnSp>
        <p:nvCxnSpPr>
          <p:cNvPr id="33" name="Straight Connector 32"/>
          <p:cNvCxnSpPr/>
          <p:nvPr/>
        </p:nvCxnSpPr>
        <p:spPr bwMode="auto">
          <a:xfrm flipV="1">
            <a:off x="2195736" y="5499608"/>
            <a:ext cx="720080" cy="1"/>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p:cNvCxnSpPr/>
          <p:nvPr/>
        </p:nvCxnSpPr>
        <p:spPr bwMode="auto">
          <a:xfrm flipV="1">
            <a:off x="4211960" y="5445224"/>
            <a:ext cx="720080" cy="1"/>
          </a:xfrm>
          <a:prstGeom prst="line">
            <a:avLst/>
          </a:prstGeom>
          <a:noFill/>
          <a:ln w="38100" cap="flat" cmpd="sng" algn="ctr">
            <a:solidFill>
              <a:srgbClr val="0000FF"/>
            </a:solidFill>
            <a:prstDash val="sysDot"/>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5" name="Straight Connector 34"/>
          <p:cNvCxnSpPr/>
          <p:nvPr/>
        </p:nvCxnSpPr>
        <p:spPr bwMode="auto">
          <a:xfrm flipV="1">
            <a:off x="4211960" y="5558431"/>
            <a:ext cx="720080" cy="1"/>
          </a:xfrm>
          <a:prstGeom prst="line">
            <a:avLst/>
          </a:prstGeom>
          <a:noFill/>
          <a:ln w="381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6" name="Straight Connector 35"/>
          <p:cNvCxnSpPr/>
          <p:nvPr/>
        </p:nvCxnSpPr>
        <p:spPr bwMode="auto">
          <a:xfrm flipV="1">
            <a:off x="6228184" y="5500601"/>
            <a:ext cx="720080" cy="1"/>
          </a:xfrm>
          <a:prstGeom prst="line">
            <a:avLst/>
          </a:prstGeom>
          <a:noFill/>
          <a:ln w="381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7" name="Oval 36"/>
          <p:cNvSpPr>
            <a:spLocks noChangeArrowheads="1"/>
          </p:cNvSpPr>
          <p:nvPr/>
        </p:nvSpPr>
        <p:spPr bwMode="auto">
          <a:xfrm>
            <a:off x="7092280" y="2010600"/>
            <a:ext cx="1008000" cy="504000"/>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37"/>
          <p:cNvSpPr>
            <a:spLocks noChangeArrowheads="1"/>
          </p:cNvSpPr>
          <p:nvPr/>
        </p:nvSpPr>
        <p:spPr bwMode="auto">
          <a:xfrm>
            <a:off x="3059832" y="1906473"/>
            <a:ext cx="1008000" cy="504000"/>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9" name="Oval 8"/>
          <p:cNvSpPr>
            <a:spLocks noChangeArrowheads="1"/>
          </p:cNvSpPr>
          <p:nvPr/>
        </p:nvSpPr>
        <p:spPr bwMode="auto">
          <a:xfrm>
            <a:off x="5069243" y="3115621"/>
            <a:ext cx="1008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40" name="Oval 8"/>
          <p:cNvSpPr>
            <a:spLocks noChangeArrowheads="1"/>
          </p:cNvSpPr>
          <p:nvPr/>
        </p:nvSpPr>
        <p:spPr bwMode="auto">
          <a:xfrm>
            <a:off x="5076176" y="2467549"/>
            <a:ext cx="1008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46" name="Oval 45"/>
          <p:cNvSpPr>
            <a:spLocks noChangeArrowheads="1"/>
          </p:cNvSpPr>
          <p:nvPr/>
        </p:nvSpPr>
        <p:spPr bwMode="auto">
          <a:xfrm>
            <a:off x="5076176" y="3799697"/>
            <a:ext cx="1008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Mission</a:t>
            </a:r>
          </a:p>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47" name="Oval 46"/>
          <p:cNvSpPr>
            <a:spLocks noChangeArrowheads="1"/>
          </p:cNvSpPr>
          <p:nvPr/>
        </p:nvSpPr>
        <p:spPr bwMode="auto">
          <a:xfrm>
            <a:off x="5069243" y="4455176"/>
            <a:ext cx="1008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 Storage &amp; Archiving</a:t>
            </a:r>
          </a:p>
        </p:txBody>
      </p:sp>
      <p:sp>
        <p:nvSpPr>
          <p:cNvPr id="48" name="Oval 47"/>
          <p:cNvSpPr>
            <a:spLocks noChangeArrowheads="1"/>
          </p:cNvSpPr>
          <p:nvPr/>
        </p:nvSpPr>
        <p:spPr bwMode="auto">
          <a:xfrm>
            <a:off x="5076176" y="5138851"/>
            <a:ext cx="1008000" cy="504000"/>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Operations</a:t>
            </a:r>
          </a:p>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sp>
        <p:nvSpPr>
          <p:cNvPr id="49" name="Oval 8"/>
          <p:cNvSpPr>
            <a:spLocks noChangeArrowheads="1"/>
          </p:cNvSpPr>
          <p:nvPr/>
        </p:nvSpPr>
        <p:spPr bwMode="auto">
          <a:xfrm>
            <a:off x="1036675" y="3115621"/>
            <a:ext cx="1008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Plan Execution</a:t>
            </a:r>
          </a:p>
        </p:txBody>
      </p:sp>
      <p:sp>
        <p:nvSpPr>
          <p:cNvPr id="50" name="Oval 8"/>
          <p:cNvSpPr>
            <a:spLocks noChangeArrowheads="1"/>
          </p:cNvSpPr>
          <p:nvPr/>
        </p:nvSpPr>
        <p:spPr bwMode="auto">
          <a:xfrm>
            <a:off x="1043608" y="2467549"/>
            <a:ext cx="1008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Time/</a:t>
            </a:r>
            <a:r>
              <a:rPr kumimoji="1" lang="en-US" sz="800" b="0" dirty="0" err="1">
                <a:solidFill>
                  <a:srgbClr val="000000"/>
                </a:solidFill>
                <a:latin typeface="Arial" panose="020B0604020202020204" pitchFamily="34" charset="0"/>
                <a:ea typeface="ＭＳ Ｐゴシック" pitchFamily="34" charset="-128"/>
                <a:cs typeface="Arial" panose="020B0604020202020204" pitchFamily="34" charset="0"/>
              </a:rPr>
              <a:t>Pos</a:t>
            </a: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 </a:t>
            </a:r>
            <a:r>
              <a:rPr kumimoji="1" lang="en-US" sz="800" b="0" dirty="0" err="1">
                <a:solidFill>
                  <a:srgbClr val="000000"/>
                </a:solidFill>
                <a:latin typeface="Arial" panose="020B0604020202020204" pitchFamily="34" charset="0"/>
                <a:ea typeface="ＭＳ Ｐゴシック" pitchFamily="34" charset="-128"/>
                <a:cs typeface="Arial" panose="020B0604020202020204" pitchFamily="34" charset="0"/>
              </a:rPr>
              <a:t>Det</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2" name="Oval 51"/>
          <p:cNvSpPr>
            <a:spLocks noChangeArrowheads="1"/>
          </p:cNvSpPr>
          <p:nvPr/>
        </p:nvSpPr>
        <p:spPr bwMode="auto">
          <a:xfrm>
            <a:off x="1043608" y="3799697"/>
            <a:ext cx="1008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M&amp;C</a:t>
            </a:r>
            <a:b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Automation</a:t>
            </a:r>
            <a:b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OBCM</a:t>
            </a:r>
          </a:p>
        </p:txBody>
      </p:sp>
      <p:sp>
        <p:nvSpPr>
          <p:cNvPr id="53" name="Oval 52"/>
          <p:cNvSpPr>
            <a:spLocks noChangeArrowheads="1"/>
          </p:cNvSpPr>
          <p:nvPr/>
        </p:nvSpPr>
        <p:spPr bwMode="auto">
          <a:xfrm>
            <a:off x="1036675" y="4455176"/>
            <a:ext cx="1008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OB File Store</a:t>
            </a:r>
          </a:p>
        </p:txBody>
      </p:sp>
      <p:cxnSp>
        <p:nvCxnSpPr>
          <p:cNvPr id="55" name="Straight Connector 54"/>
          <p:cNvCxnSpPr>
            <a:stCxn id="38" idx="5"/>
            <a:endCxn id="39" idx="1"/>
          </p:cNvCxnSpPr>
          <p:nvPr/>
        </p:nvCxnSpPr>
        <p:spPr bwMode="auto">
          <a:xfrm>
            <a:off x="3920214" y="2336664"/>
            <a:ext cx="1296647" cy="852774"/>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7" name="Rectangle 56"/>
          <p:cNvSpPr/>
          <p:nvPr/>
        </p:nvSpPr>
        <p:spPr bwMode="auto">
          <a:xfrm>
            <a:off x="4475361" y="2788593"/>
            <a:ext cx="408712" cy="128685"/>
          </a:xfrm>
          <a:prstGeom prst="rect">
            <a:avLst/>
          </a:prstGeom>
          <a:solidFill>
            <a:schemeClr val="bg1">
              <a:lumMod val="6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CSSM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9" name="Straight Connector 58"/>
          <p:cNvCxnSpPr>
            <a:endCxn id="46" idx="1"/>
          </p:cNvCxnSpPr>
          <p:nvPr/>
        </p:nvCxnSpPr>
        <p:spPr bwMode="auto">
          <a:xfrm>
            <a:off x="3922968" y="2336664"/>
            <a:ext cx="1300826" cy="1536842"/>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0" name="Straight Connector 59"/>
          <p:cNvCxnSpPr>
            <a:endCxn id="40" idx="1"/>
          </p:cNvCxnSpPr>
          <p:nvPr/>
        </p:nvCxnSpPr>
        <p:spPr bwMode="auto">
          <a:xfrm>
            <a:off x="3922968" y="2336664"/>
            <a:ext cx="1300826" cy="204694"/>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6" name="Oval 55"/>
          <p:cNvSpPr/>
          <p:nvPr/>
        </p:nvSpPr>
        <p:spPr>
          <a:xfrm>
            <a:off x="3868968" y="2278342"/>
            <a:ext cx="108000" cy="108000"/>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bwMode="auto">
          <a:xfrm>
            <a:off x="4743685" y="2420888"/>
            <a:ext cx="305240" cy="12868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TRM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5" name="Rectangle 64"/>
          <p:cNvSpPr/>
          <p:nvPr/>
        </p:nvSpPr>
        <p:spPr bwMode="auto">
          <a:xfrm>
            <a:off x="4742627" y="2281788"/>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8" name="Rectangle 57"/>
          <p:cNvSpPr/>
          <p:nvPr/>
        </p:nvSpPr>
        <p:spPr bwMode="auto">
          <a:xfrm>
            <a:off x="4475361" y="3012951"/>
            <a:ext cx="408712" cy="128685"/>
          </a:xfrm>
          <a:prstGeom prst="rect">
            <a:avLst/>
          </a:prstGeom>
          <a:solidFill>
            <a:schemeClr val="bg1">
              <a:lumMod val="6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MD-CSTS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67" name="Straight Connector 66"/>
          <p:cNvCxnSpPr>
            <a:stCxn id="38" idx="6"/>
            <a:endCxn id="40" idx="0"/>
          </p:cNvCxnSpPr>
          <p:nvPr/>
        </p:nvCxnSpPr>
        <p:spPr bwMode="auto">
          <a:xfrm>
            <a:off x="4067832" y="2158473"/>
            <a:ext cx="1512344" cy="309076"/>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6" name="Oval 65"/>
          <p:cNvSpPr/>
          <p:nvPr/>
        </p:nvSpPr>
        <p:spPr>
          <a:xfrm>
            <a:off x="5526176" y="2419666"/>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bwMode="auto">
          <a:xfrm>
            <a:off x="4527097" y="2094130"/>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ODM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72" name="Straight Connector 66"/>
          <p:cNvCxnSpPr>
            <a:stCxn id="50" idx="6"/>
            <a:endCxn id="40" idx="2"/>
          </p:cNvCxnSpPr>
          <p:nvPr/>
        </p:nvCxnSpPr>
        <p:spPr bwMode="auto">
          <a:xfrm>
            <a:off x="2051608" y="2719549"/>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5" name="Straight Connector 66"/>
          <p:cNvCxnSpPr>
            <a:stCxn id="49" idx="6"/>
            <a:endCxn id="39" idx="2"/>
          </p:cNvCxnSpPr>
          <p:nvPr/>
        </p:nvCxnSpPr>
        <p:spPr bwMode="auto">
          <a:xfrm>
            <a:off x="2044675" y="3367649"/>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66"/>
          <p:cNvCxnSpPr>
            <a:stCxn id="52" idx="6"/>
            <a:endCxn id="46" idx="2"/>
          </p:cNvCxnSpPr>
          <p:nvPr/>
        </p:nvCxnSpPr>
        <p:spPr bwMode="auto">
          <a:xfrm>
            <a:off x="2051608" y="4051697"/>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1" name="Straight Connector 66"/>
          <p:cNvCxnSpPr>
            <a:stCxn id="53" idx="6"/>
            <a:endCxn id="47" idx="2"/>
          </p:cNvCxnSpPr>
          <p:nvPr/>
        </p:nvCxnSpPr>
        <p:spPr bwMode="auto">
          <a:xfrm>
            <a:off x="2044675" y="4707176"/>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Rectangle 83"/>
          <p:cNvSpPr/>
          <p:nvPr/>
        </p:nvSpPr>
        <p:spPr bwMode="auto">
          <a:xfrm>
            <a:off x="2510919" y="2595566"/>
            <a:ext cx="305240" cy="12868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TRP</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5" name="Rectangle 84"/>
          <p:cNvSpPr/>
          <p:nvPr/>
        </p:nvSpPr>
        <p:spPr bwMode="auto">
          <a:xfrm>
            <a:off x="2510919" y="2724251"/>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6" name="Rectangle 85"/>
          <p:cNvSpPr/>
          <p:nvPr/>
        </p:nvSpPr>
        <p:spPr bwMode="auto">
          <a:xfrm>
            <a:off x="2510919" y="3372323"/>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PEC</a:t>
            </a:r>
          </a:p>
        </p:txBody>
      </p:sp>
      <p:sp>
        <p:nvSpPr>
          <p:cNvPr id="87" name="Rectangle 86"/>
          <p:cNvSpPr/>
          <p:nvPr/>
        </p:nvSpPr>
        <p:spPr bwMode="auto">
          <a:xfrm>
            <a:off x="2510919" y="3237748"/>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PLN</a:t>
            </a:r>
          </a:p>
        </p:txBody>
      </p:sp>
      <p:sp>
        <p:nvSpPr>
          <p:cNvPr id="88" name="Oval 87"/>
          <p:cNvSpPr/>
          <p:nvPr/>
        </p:nvSpPr>
        <p:spPr>
          <a:xfrm>
            <a:off x="1997608" y="2665548"/>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1990675" y="3303306"/>
            <a:ext cx="108000" cy="108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1990675" y="3997697"/>
            <a:ext cx="108000" cy="108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bwMode="auto">
          <a:xfrm>
            <a:off x="2510919" y="3917725"/>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AUT</a:t>
            </a:r>
          </a:p>
        </p:txBody>
      </p:sp>
      <p:sp>
        <p:nvSpPr>
          <p:cNvPr id="95" name="Rectangle 94"/>
          <p:cNvSpPr/>
          <p:nvPr/>
        </p:nvSpPr>
        <p:spPr bwMode="auto">
          <a:xfrm>
            <a:off x="2510919" y="4046410"/>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OBPM</a:t>
            </a:r>
          </a:p>
        </p:txBody>
      </p:sp>
      <p:sp>
        <p:nvSpPr>
          <p:cNvPr id="96" name="Rectangle 95"/>
          <p:cNvSpPr/>
          <p:nvPr/>
        </p:nvSpPr>
        <p:spPr bwMode="auto">
          <a:xfrm>
            <a:off x="2510919" y="4175095"/>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OBSM</a:t>
            </a:r>
          </a:p>
        </p:txBody>
      </p:sp>
      <p:cxnSp>
        <p:nvCxnSpPr>
          <p:cNvPr id="108" name="Straight Connector 66"/>
          <p:cNvCxnSpPr>
            <a:stCxn id="37" idx="4"/>
            <a:endCxn id="48" idx="6"/>
          </p:cNvCxnSpPr>
          <p:nvPr/>
        </p:nvCxnSpPr>
        <p:spPr bwMode="auto">
          <a:xfrm rot="5400000">
            <a:off x="5402103" y="3196673"/>
            <a:ext cx="2876251" cy="1512104"/>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7" name="Oval 106"/>
          <p:cNvSpPr/>
          <p:nvPr/>
        </p:nvSpPr>
        <p:spPr>
          <a:xfrm>
            <a:off x="6023243" y="5337225"/>
            <a:ext cx="108000" cy="108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bwMode="auto">
          <a:xfrm>
            <a:off x="2510919" y="4636643"/>
            <a:ext cx="305240" cy="128685"/>
          </a:xfrm>
          <a:prstGeom prst="rect">
            <a:avLst/>
          </a:prstGeom>
          <a:solidFill>
            <a:schemeClr val="accent5"/>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MDP</a:t>
            </a:r>
          </a:p>
        </p:txBody>
      </p:sp>
      <p:sp>
        <p:nvSpPr>
          <p:cNvPr id="104" name="Rectangle 103"/>
          <p:cNvSpPr/>
          <p:nvPr/>
        </p:nvSpPr>
        <p:spPr bwMode="auto">
          <a:xfrm>
            <a:off x="2510919" y="4894013"/>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MPS</a:t>
            </a:r>
          </a:p>
        </p:txBody>
      </p:sp>
      <p:cxnSp>
        <p:nvCxnSpPr>
          <p:cNvPr id="112" name="Straight Connector 66"/>
          <p:cNvCxnSpPr>
            <a:stCxn id="53" idx="6"/>
            <a:endCxn id="46" idx="2"/>
          </p:cNvCxnSpPr>
          <p:nvPr/>
        </p:nvCxnSpPr>
        <p:spPr bwMode="auto">
          <a:xfrm flipV="1">
            <a:off x="2044675" y="4051697"/>
            <a:ext cx="3031501" cy="655479"/>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2" name="Oval 91"/>
          <p:cNvSpPr/>
          <p:nvPr/>
        </p:nvSpPr>
        <p:spPr>
          <a:xfrm>
            <a:off x="1997608" y="4653176"/>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bwMode="auto">
          <a:xfrm>
            <a:off x="7734883" y="2685775"/>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SDB</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9" name="Rectangle 118"/>
          <p:cNvSpPr/>
          <p:nvPr/>
        </p:nvSpPr>
        <p:spPr bwMode="auto">
          <a:xfrm>
            <a:off x="7429643" y="2814461"/>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APD</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0" name="Rectangle 119"/>
          <p:cNvSpPr/>
          <p:nvPr/>
        </p:nvSpPr>
        <p:spPr bwMode="auto">
          <a:xfrm>
            <a:off x="7429643" y="2943146"/>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OBSW</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6" name="Rectangle 115"/>
          <p:cNvSpPr/>
          <p:nvPr/>
        </p:nvSpPr>
        <p:spPr bwMode="auto">
          <a:xfrm>
            <a:off x="2510919" y="4487451"/>
            <a:ext cx="305240" cy="128685"/>
          </a:xfrm>
          <a:prstGeom prst="rect">
            <a:avLst/>
          </a:prstGeom>
          <a:solidFill>
            <a:srgbClr val="0066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FTM</a:t>
            </a:r>
          </a:p>
        </p:txBody>
      </p:sp>
      <p:cxnSp>
        <p:nvCxnSpPr>
          <p:cNvPr id="121" name="Straight Connector 66"/>
          <p:cNvCxnSpPr>
            <a:stCxn id="47" idx="6"/>
            <a:endCxn id="37" idx="3"/>
          </p:cNvCxnSpPr>
          <p:nvPr/>
        </p:nvCxnSpPr>
        <p:spPr bwMode="auto">
          <a:xfrm flipV="1">
            <a:off x="6077243" y="2440791"/>
            <a:ext cx="1162655" cy="2266385"/>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4" name="Oval 123"/>
          <p:cNvSpPr/>
          <p:nvPr/>
        </p:nvSpPr>
        <p:spPr>
          <a:xfrm>
            <a:off x="6023243" y="4653176"/>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bwMode="auto">
          <a:xfrm>
            <a:off x="6534988" y="4509120"/>
            <a:ext cx="305240" cy="128685"/>
          </a:xfrm>
          <a:prstGeom prst="rect">
            <a:avLst/>
          </a:prstGeom>
          <a:solidFill>
            <a:schemeClr val="accent5"/>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MDP</a:t>
            </a:r>
          </a:p>
        </p:txBody>
      </p:sp>
      <p:sp>
        <p:nvSpPr>
          <p:cNvPr id="118" name="Rectangle 117"/>
          <p:cNvSpPr/>
          <p:nvPr/>
        </p:nvSpPr>
        <p:spPr bwMode="auto">
          <a:xfrm>
            <a:off x="7429643" y="2685776"/>
            <a:ext cx="298972" cy="128685"/>
          </a:xfrm>
          <a:prstGeom prst="rect">
            <a:avLst/>
          </a:prstGeom>
          <a:solidFill>
            <a:srgbClr val="FF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XTCE</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93" name="Rectangle 92"/>
          <p:cNvSpPr/>
          <p:nvPr/>
        </p:nvSpPr>
        <p:spPr bwMode="auto">
          <a:xfrm>
            <a:off x="2510919" y="3789040"/>
            <a:ext cx="305240" cy="128685"/>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M&amp;C</a:t>
            </a:r>
          </a:p>
        </p:txBody>
      </p:sp>
      <p:sp>
        <p:nvSpPr>
          <p:cNvPr id="126" name="Rectangle 125"/>
          <p:cNvSpPr/>
          <p:nvPr/>
        </p:nvSpPr>
        <p:spPr bwMode="auto">
          <a:xfrm>
            <a:off x="6534988" y="4637805"/>
            <a:ext cx="305240" cy="128685"/>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MCS</a:t>
            </a:r>
          </a:p>
        </p:txBody>
      </p:sp>
      <p:sp>
        <p:nvSpPr>
          <p:cNvPr id="128" name="Rectangle 127"/>
          <p:cNvSpPr/>
          <p:nvPr/>
        </p:nvSpPr>
        <p:spPr bwMode="auto">
          <a:xfrm>
            <a:off x="6534988" y="4773979"/>
            <a:ext cx="305240" cy="128685"/>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NAVT</a:t>
            </a:r>
          </a:p>
        </p:txBody>
      </p:sp>
      <p:sp>
        <p:nvSpPr>
          <p:cNvPr id="63" name="Rectangle 62"/>
          <p:cNvSpPr/>
          <p:nvPr/>
        </p:nvSpPr>
        <p:spPr bwMode="auto">
          <a:xfrm>
            <a:off x="4340278" y="2420888"/>
            <a:ext cx="408712" cy="128685"/>
          </a:xfrm>
          <a:prstGeom prst="rect">
            <a:avLst/>
          </a:prstGeom>
          <a:solidFill>
            <a:schemeClr val="bg1">
              <a:lumMod val="6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SLE-Ret</a:t>
            </a:r>
          </a:p>
        </p:txBody>
      </p:sp>
      <p:sp>
        <p:nvSpPr>
          <p:cNvPr id="103" name="Rectangle 102"/>
          <p:cNvSpPr/>
          <p:nvPr/>
        </p:nvSpPr>
        <p:spPr bwMode="auto">
          <a:xfrm>
            <a:off x="2510919" y="4765328"/>
            <a:ext cx="305240" cy="128685"/>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MCS</a:t>
            </a:r>
          </a:p>
        </p:txBody>
      </p:sp>
      <p:sp>
        <p:nvSpPr>
          <p:cNvPr id="105" name="Rectangle 104"/>
          <p:cNvSpPr/>
          <p:nvPr/>
        </p:nvSpPr>
        <p:spPr bwMode="auto">
          <a:xfrm>
            <a:off x="2510919" y="5028507"/>
            <a:ext cx="305240" cy="128685"/>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NAVT</a:t>
            </a:r>
          </a:p>
        </p:txBody>
      </p:sp>
      <p:sp>
        <p:nvSpPr>
          <p:cNvPr id="69" name="Rectangle 68"/>
          <p:cNvSpPr/>
          <p:nvPr/>
        </p:nvSpPr>
        <p:spPr bwMode="auto">
          <a:xfrm>
            <a:off x="4340278" y="2283561"/>
            <a:ext cx="408712" cy="128685"/>
          </a:xfrm>
          <a:prstGeom prst="rect">
            <a:avLst/>
          </a:prstGeom>
          <a:solidFill>
            <a:schemeClr val="bg1">
              <a:lumMod val="6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Rectangle 69"/>
          <p:cNvSpPr/>
          <p:nvPr/>
        </p:nvSpPr>
        <p:spPr bwMode="auto">
          <a:xfrm>
            <a:off x="4475361" y="3156299"/>
            <a:ext cx="408712" cy="128685"/>
          </a:xfrm>
          <a:prstGeom prst="rect">
            <a:avLst/>
          </a:prstGeom>
          <a:solidFill>
            <a:schemeClr val="bg1">
              <a:lumMod val="6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SC-CSTS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20479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sz="2000" dirty="0">
                <a:solidFill>
                  <a:srgbClr val="0099A6"/>
                </a:solidFill>
              </a:rPr>
              <a:t>ASL Connectivity View with Abstract Protocol Layer</a:t>
            </a:r>
            <a:br>
              <a:rPr lang="en-GB" sz="2400" dirty="0">
                <a:solidFill>
                  <a:srgbClr val="0099A6"/>
                </a:solidFill>
              </a:rPr>
            </a:br>
            <a:r>
              <a:rPr lang="en-GB" sz="1800" dirty="0">
                <a:solidFill>
                  <a:srgbClr val="0099A6"/>
                </a:solidFill>
              </a:rPr>
              <a:t>(showing corresponding Function and protocol stack deployments)</a:t>
            </a:r>
            <a:endParaRPr lang="en-GB" sz="2400" dirty="0">
              <a:solidFill>
                <a:srgbClr val="0099A6"/>
              </a:solidFill>
            </a:endParaRPr>
          </a:p>
        </p:txBody>
      </p:sp>
      <p:sp>
        <p:nvSpPr>
          <p:cNvPr id="4" name="Date Placeholder 3"/>
          <p:cNvSpPr>
            <a:spLocks noGrp="1"/>
          </p:cNvSpPr>
          <p:nvPr>
            <p:ph type="dt" sz="half" idx="2"/>
          </p:nvPr>
        </p:nvSpPr>
        <p:spPr/>
        <p:txBody>
          <a:bodyPr/>
          <a:lstStyle/>
          <a:p>
            <a:r>
              <a:rPr lang="en-US"/>
              <a:t>20 Mar 2023</a:t>
            </a:r>
            <a:endParaRPr lang="en-GB" dirty="0"/>
          </a:p>
        </p:txBody>
      </p:sp>
      <p:sp>
        <p:nvSpPr>
          <p:cNvPr id="5" name="AutoShape 1"/>
          <p:cNvSpPr>
            <a:spLocks noChangeArrowheads="1"/>
          </p:cNvSpPr>
          <p:nvPr/>
        </p:nvSpPr>
        <p:spPr bwMode="auto">
          <a:xfrm>
            <a:off x="503548" y="1313020"/>
            <a:ext cx="2220441" cy="3952184"/>
          </a:xfrm>
          <a:prstGeom prst="cube">
            <a:avLst>
              <a:gd name="adj" fmla="val 15731"/>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A</a:t>
            </a:r>
          </a:p>
        </p:txBody>
      </p:sp>
      <p:sp>
        <p:nvSpPr>
          <p:cNvPr id="6" name="Oval 8"/>
          <p:cNvSpPr>
            <a:spLocks noChangeArrowheads="1"/>
          </p:cNvSpPr>
          <p:nvPr/>
        </p:nvSpPr>
        <p:spPr bwMode="auto">
          <a:xfrm>
            <a:off x="710311"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Function A</a:t>
            </a:r>
            <a:b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(Provider)</a:t>
            </a:r>
          </a:p>
        </p:txBody>
      </p:sp>
      <p:cxnSp>
        <p:nvCxnSpPr>
          <p:cNvPr id="7" name="Straight Connector 6"/>
          <p:cNvCxnSpPr>
            <a:stCxn id="6" idx="4"/>
            <a:endCxn id="9" idx="0"/>
          </p:cNvCxnSpPr>
          <p:nvPr/>
        </p:nvCxnSpPr>
        <p:spPr bwMode="auto">
          <a:xfrm>
            <a:off x="1452488"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bwMode="auto">
          <a:xfrm>
            <a:off x="660400"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Message Abstraction</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Rectangle 8"/>
          <p:cNvSpPr/>
          <p:nvPr/>
        </p:nvSpPr>
        <p:spPr bwMode="auto">
          <a:xfrm>
            <a:off x="660400"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10" name="Straight Connector 9"/>
          <p:cNvCxnSpPr/>
          <p:nvPr/>
        </p:nvCxnSpPr>
        <p:spPr bwMode="auto">
          <a:xfrm>
            <a:off x="1439660"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11" name="AutoShape 1"/>
          <p:cNvSpPr>
            <a:spLocks noChangeArrowheads="1"/>
          </p:cNvSpPr>
          <p:nvPr/>
        </p:nvSpPr>
        <p:spPr bwMode="auto">
          <a:xfrm>
            <a:off x="6420011" y="1320948"/>
            <a:ext cx="2220441" cy="3944256"/>
          </a:xfrm>
          <a:prstGeom prst="cube">
            <a:avLst>
              <a:gd name="adj" fmla="val 15731"/>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B</a:t>
            </a:r>
          </a:p>
        </p:txBody>
      </p:sp>
      <p:sp>
        <p:nvSpPr>
          <p:cNvPr id="12" name="Oval 8"/>
          <p:cNvSpPr>
            <a:spLocks noChangeArrowheads="1"/>
          </p:cNvSpPr>
          <p:nvPr/>
        </p:nvSpPr>
        <p:spPr bwMode="auto">
          <a:xfrm>
            <a:off x="6615066"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Function B</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(Consumer)</a:t>
            </a:r>
          </a:p>
        </p:txBody>
      </p:sp>
      <p:cxnSp>
        <p:nvCxnSpPr>
          <p:cNvPr id="13" name="Straight Connector 12"/>
          <p:cNvCxnSpPr>
            <a:stCxn id="12" idx="4"/>
            <a:endCxn id="15" idx="0"/>
          </p:cNvCxnSpPr>
          <p:nvPr/>
        </p:nvCxnSpPr>
        <p:spPr bwMode="auto">
          <a:xfrm>
            <a:off x="7357243"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6565155"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Message Abstraction</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5" name="Rectangle 14"/>
          <p:cNvSpPr/>
          <p:nvPr/>
        </p:nvSpPr>
        <p:spPr bwMode="auto">
          <a:xfrm>
            <a:off x="6565155"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16" name="Straight Connector 15"/>
          <p:cNvCxnSpPr/>
          <p:nvPr/>
        </p:nvCxnSpPr>
        <p:spPr bwMode="auto">
          <a:xfrm>
            <a:off x="7344415"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cxnSp>
        <p:nvCxnSpPr>
          <p:cNvPr id="17" name="Straight Connector 16"/>
          <p:cNvCxnSpPr>
            <a:endCxn id="12" idx="2"/>
          </p:cNvCxnSpPr>
          <p:nvPr/>
        </p:nvCxnSpPr>
        <p:spPr bwMode="auto">
          <a:xfrm>
            <a:off x="2194665" y="2310173"/>
            <a:ext cx="4420401" cy="0"/>
          </a:xfrm>
          <a:prstGeom prst="line">
            <a:avLst/>
          </a:prstGeom>
          <a:noFill/>
          <a:ln w="9525" cmpd="sng">
            <a:solidFill>
              <a:schemeClr val="tx1"/>
            </a:solidFill>
            <a:prstDash val="dash"/>
            <a:round/>
            <a:headEnd/>
            <a:tailEnd/>
          </a:ln>
          <a:extLst>
            <a:ext uri="{909E8E84-426E-40DD-AFC4-6F175D3DCCD1}">
              <a14:hiddenFill xmlns:a14="http://schemas.microsoft.com/office/drawing/2010/main">
                <a:noFill/>
              </a14:hiddenFill>
            </a:ext>
          </a:extLst>
        </p:spPr>
      </p:cxnSp>
      <p:sp>
        <p:nvSpPr>
          <p:cNvPr id="18" name="Oval 17"/>
          <p:cNvSpPr/>
          <p:nvPr/>
        </p:nvSpPr>
        <p:spPr>
          <a:xfrm>
            <a:off x="2122665" y="2238173"/>
            <a:ext cx="144000" cy="144000"/>
          </a:xfrm>
          <a:prstGeom prst="ellipse">
            <a:avLst/>
          </a:prstGeom>
          <a:solidFill>
            <a:srgbClr val="FF6DB6"/>
          </a:solidFill>
          <a:ln w="9525">
            <a:solidFill>
              <a:schemeClr val="tx1"/>
            </a:solidFill>
            <a:round/>
            <a:headEnd/>
            <a:tailEnd/>
          </a:ln>
        </p:spPr>
        <p:txBody>
          <a:bodyPr lIns="0" rIns="0" anchor="ctr"/>
          <a:lstStyle/>
          <a:p>
            <a:pPr algn="ctr"/>
            <a:endParaRPr kumimoji="1" lang="en-US" sz="1100" b="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9" name="Rectangle 18"/>
          <p:cNvSpPr/>
          <p:nvPr/>
        </p:nvSpPr>
        <p:spPr bwMode="auto">
          <a:xfrm>
            <a:off x="4319972" y="2222711"/>
            <a:ext cx="439694" cy="159462"/>
          </a:xfrm>
          <a:prstGeom prst="rect">
            <a:avLst/>
          </a:prstGeom>
          <a:solidFill>
            <a:srgbClr val="FF6DB6"/>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tx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0" name="Straight Connector 19"/>
          <p:cNvCxnSpPr>
            <a:endCxn id="15" idx="1"/>
          </p:cNvCxnSpPr>
          <p:nvPr/>
        </p:nvCxnSpPr>
        <p:spPr bwMode="auto">
          <a:xfrm>
            <a:off x="2244577" y="3068962"/>
            <a:ext cx="4320578"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 name="Rectangle 20"/>
          <p:cNvSpPr/>
          <p:nvPr/>
        </p:nvSpPr>
        <p:spPr bwMode="auto">
          <a:xfrm>
            <a:off x="661623"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Technology Binding</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2" name="Rectangle 21"/>
          <p:cNvSpPr/>
          <p:nvPr/>
        </p:nvSpPr>
        <p:spPr bwMode="auto">
          <a:xfrm>
            <a:off x="653599"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Transport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3" name="Straight Connector 22"/>
          <p:cNvCxnSpPr>
            <a:stCxn id="21" idx="2"/>
            <a:endCxn id="25" idx="0"/>
          </p:cNvCxnSpPr>
          <p:nvPr/>
        </p:nvCxnSpPr>
        <p:spPr bwMode="auto">
          <a:xfrm flipH="1">
            <a:off x="1449699" y="3787525"/>
            <a:ext cx="340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4" name="Straight Connector 23"/>
          <p:cNvCxnSpPr/>
          <p:nvPr/>
        </p:nvCxnSpPr>
        <p:spPr bwMode="auto">
          <a:xfrm>
            <a:off x="1439660" y="4043281"/>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25" name="Rectangle 24"/>
          <p:cNvSpPr/>
          <p:nvPr/>
        </p:nvSpPr>
        <p:spPr bwMode="auto">
          <a:xfrm>
            <a:off x="661623" y="4149321"/>
            <a:ext cx="1576152"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Network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6" name="Rectangle 25"/>
          <p:cNvSpPr/>
          <p:nvPr/>
        </p:nvSpPr>
        <p:spPr bwMode="auto">
          <a:xfrm>
            <a:off x="653599"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Link Layer</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Rectangle 26"/>
          <p:cNvSpPr/>
          <p:nvPr/>
        </p:nvSpPr>
        <p:spPr bwMode="auto">
          <a:xfrm>
            <a:off x="6565155"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Transport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8" name="Straight Connector 27"/>
          <p:cNvCxnSpPr>
            <a:stCxn id="38" idx="2"/>
            <a:endCxn id="30" idx="0"/>
          </p:cNvCxnSpPr>
          <p:nvPr/>
        </p:nvCxnSpPr>
        <p:spPr bwMode="auto">
          <a:xfrm>
            <a:off x="7356632" y="3787525"/>
            <a:ext cx="61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9" name="Straight Connector 28"/>
          <p:cNvCxnSpPr/>
          <p:nvPr/>
        </p:nvCxnSpPr>
        <p:spPr bwMode="auto">
          <a:xfrm>
            <a:off x="7356631" y="4047299"/>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30" name="Rectangle 29"/>
          <p:cNvSpPr/>
          <p:nvPr/>
        </p:nvSpPr>
        <p:spPr bwMode="auto">
          <a:xfrm>
            <a:off x="6565155" y="4149321"/>
            <a:ext cx="1584176"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Network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6565155"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Link Layer</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32" name="Straight Connector 31"/>
          <p:cNvCxnSpPr>
            <a:stCxn id="22" idx="3"/>
            <a:endCxn id="27" idx="1"/>
          </p:cNvCxnSpPr>
          <p:nvPr/>
        </p:nvCxnSpPr>
        <p:spPr bwMode="auto">
          <a:xfrm>
            <a:off x="2237775" y="4595335"/>
            <a:ext cx="432738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26" idx="3"/>
            <a:endCxn id="31" idx="1"/>
          </p:cNvCxnSpPr>
          <p:nvPr/>
        </p:nvCxnSpPr>
        <p:spPr bwMode="auto">
          <a:xfrm>
            <a:off x="2237775" y="4889364"/>
            <a:ext cx="432738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p:cNvCxnSpPr>
            <a:endCxn id="30" idx="1"/>
          </p:cNvCxnSpPr>
          <p:nvPr/>
        </p:nvCxnSpPr>
        <p:spPr bwMode="auto">
          <a:xfrm>
            <a:off x="2237775" y="4300320"/>
            <a:ext cx="432738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5" name="Straight Connector 34"/>
          <p:cNvCxnSpPr>
            <a:stCxn id="8" idx="3"/>
            <a:endCxn id="14" idx="1"/>
          </p:cNvCxnSpPr>
          <p:nvPr/>
        </p:nvCxnSpPr>
        <p:spPr bwMode="auto">
          <a:xfrm>
            <a:off x="2244576" y="3356994"/>
            <a:ext cx="432057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8" name="Rectangle 37"/>
          <p:cNvSpPr/>
          <p:nvPr/>
        </p:nvSpPr>
        <p:spPr bwMode="auto">
          <a:xfrm>
            <a:off x="6565155"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Technology Binding</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9" name="Line Callout 1 (No Border) 38"/>
          <p:cNvSpPr/>
          <p:nvPr/>
        </p:nvSpPr>
        <p:spPr bwMode="auto">
          <a:xfrm flipH="1">
            <a:off x="3563684" y="5300030"/>
            <a:ext cx="1952270" cy="272799"/>
          </a:xfrm>
          <a:prstGeom prst="callout1">
            <a:avLst>
              <a:gd name="adj1" fmla="val 27653"/>
              <a:gd name="adj2" fmla="val 105011"/>
              <a:gd name="adj3" fmla="val -156945"/>
              <a:gd name="adj4" fmla="val 13401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Link</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0" name="Line Callout 1 (No Border) 39"/>
          <p:cNvSpPr/>
          <p:nvPr/>
        </p:nvSpPr>
        <p:spPr bwMode="auto">
          <a:xfrm flipH="1">
            <a:off x="3563684" y="3499493"/>
            <a:ext cx="1952270" cy="272799"/>
          </a:xfrm>
          <a:prstGeom prst="callout1">
            <a:avLst>
              <a:gd name="adj1" fmla="val 27653"/>
              <a:gd name="adj2" fmla="val 105011"/>
              <a:gd name="adj3" fmla="val -56027"/>
              <a:gd name="adj4" fmla="val 11739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Logical Link</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1" name="Line Callout 1 (No Border) 40"/>
          <p:cNvSpPr/>
          <p:nvPr/>
        </p:nvSpPr>
        <p:spPr bwMode="auto">
          <a:xfrm flipH="1">
            <a:off x="3563684" y="1710635"/>
            <a:ext cx="1952270" cy="272799"/>
          </a:xfrm>
          <a:prstGeom prst="callout1">
            <a:avLst>
              <a:gd name="adj1" fmla="val 27653"/>
              <a:gd name="adj2" fmla="val 105011"/>
              <a:gd name="adj3" fmla="val 207081"/>
              <a:gd name="adj4" fmla="val 13250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End-to-end Service</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2" name="Line Callout 1 (No Border) 41"/>
          <p:cNvSpPr/>
          <p:nvPr/>
        </p:nvSpPr>
        <p:spPr bwMode="auto">
          <a:xfrm flipH="1">
            <a:off x="3100109" y="5674065"/>
            <a:ext cx="2979047" cy="272799"/>
          </a:xfrm>
          <a:prstGeom prst="callout1">
            <a:avLst>
              <a:gd name="adj1" fmla="val 49278"/>
              <a:gd name="adj2" fmla="val 102701"/>
              <a:gd name="adj3" fmla="val -225424"/>
              <a:gd name="adj4" fmla="val 12876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Stack of Communications Layer Protocols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3" name="Line Callout 1 (No Border) 42"/>
          <p:cNvSpPr/>
          <p:nvPr/>
        </p:nvSpPr>
        <p:spPr bwMode="auto">
          <a:xfrm flipH="1">
            <a:off x="3100108" y="3832023"/>
            <a:ext cx="2979047" cy="272799"/>
          </a:xfrm>
          <a:prstGeom prst="callout1">
            <a:avLst>
              <a:gd name="adj1" fmla="val 49278"/>
              <a:gd name="adj2" fmla="val 103361"/>
              <a:gd name="adj3" fmla="val -232632"/>
              <a:gd name="adj4" fmla="val 12942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Stack of Application Layer Protocols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5" name="Line Callout 1 (No Border) 44"/>
          <p:cNvSpPr/>
          <p:nvPr/>
        </p:nvSpPr>
        <p:spPr bwMode="auto">
          <a:xfrm flipH="1">
            <a:off x="3563684" y="2563828"/>
            <a:ext cx="1952270" cy="272799"/>
          </a:xfrm>
          <a:prstGeom prst="callout1">
            <a:avLst>
              <a:gd name="adj1" fmla="val 63694"/>
              <a:gd name="adj2" fmla="val 105011"/>
              <a:gd name="adj3" fmla="val 62912"/>
              <a:gd name="adj4" fmla="val 2080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Access Point</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6" name="Line Callout 1 (No Border) 45"/>
          <p:cNvSpPr/>
          <p:nvPr/>
        </p:nvSpPr>
        <p:spPr bwMode="auto">
          <a:xfrm flipH="1">
            <a:off x="3563684" y="1176620"/>
            <a:ext cx="1952270" cy="272799"/>
          </a:xfrm>
          <a:prstGeom prst="callout1">
            <a:avLst>
              <a:gd name="adj1" fmla="val 27653"/>
              <a:gd name="adj2" fmla="val 105011"/>
              <a:gd name="adj3" fmla="val 318812"/>
              <a:gd name="adj4" fmla="val 14710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Deployment Node</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98589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Communications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821829"/>
            <a:ext cx="8229600" cy="5350371"/>
          </a:xfrm>
        </p:spPr>
        <p:txBody>
          <a:bodyPr/>
          <a:lstStyle/>
          <a:p>
            <a:r>
              <a:rPr lang="en-US" sz="1400" dirty="0"/>
              <a:t>The Communications Viewpoint focuses on the mechanisms and functions required to engineer and implement the protocols and communications standards for the space data system, including implementation choices and specifications, and relationships among elements in different protocol layers.</a:t>
            </a:r>
          </a:p>
          <a:p>
            <a:endParaRPr lang="en-US" sz="1400" dirty="0"/>
          </a:p>
          <a:p>
            <a:r>
              <a:rPr lang="en-US" sz="1400" dirty="0"/>
              <a:t>Stakeholder Concerns:</a:t>
            </a:r>
          </a:p>
          <a:p>
            <a:pPr lvl="1"/>
            <a:r>
              <a:rPr lang="en-US" sz="1200" dirty="0"/>
              <a:t>the choice of communications and data transfer standards in the system; </a:t>
            </a:r>
          </a:p>
          <a:p>
            <a:pPr lvl="1"/>
            <a:r>
              <a:rPr lang="en-US" sz="1200" dirty="0"/>
              <a:t>the end-to-end communications protocol functionality and reliability; </a:t>
            </a:r>
          </a:p>
          <a:p>
            <a:pPr lvl="1"/>
            <a:r>
              <a:rPr lang="en-US" sz="1200" dirty="0"/>
              <a:t>implementation of the protocol specifications and the services they provide; </a:t>
            </a:r>
          </a:p>
          <a:p>
            <a:pPr lvl="1"/>
            <a:r>
              <a:rPr lang="en-US" sz="1200" dirty="0"/>
              <a:t>the relevant protocol stacks, interface bindings, and interactions; </a:t>
            </a:r>
          </a:p>
          <a:p>
            <a:pPr lvl="1"/>
            <a:r>
              <a:rPr lang="en-US" sz="1200" dirty="0"/>
              <a:t>interaction of protocol design with environmental constraints; </a:t>
            </a:r>
          </a:p>
          <a:p>
            <a:pPr lvl="1"/>
            <a:r>
              <a:rPr lang="en-US" sz="1200" dirty="0"/>
              <a:t>support for design, evaluation of suitability, and integration into the rest of the system. </a:t>
            </a:r>
          </a:p>
          <a:p>
            <a:endParaRPr lang="en-US" sz="1400" dirty="0"/>
          </a:p>
          <a:p>
            <a:r>
              <a:rPr lang="en-US" sz="1400" dirty="0"/>
              <a:t>Protocol Entities (elements that implement specific protocols, protocol stacks, with Service Access Point (SAP) and peer interactions optionally shown): </a:t>
            </a:r>
          </a:p>
          <a:p>
            <a:pPr lvl="1"/>
            <a:r>
              <a:rPr lang="en-US" sz="1200" dirty="0"/>
              <a:t>Types: protocol purpose (e.g., coding, modulation, link, network, transport, middleware, application service); </a:t>
            </a:r>
          </a:p>
          <a:p>
            <a:pPr lvl="1"/>
            <a:r>
              <a:rPr lang="en-US" sz="1200" dirty="0"/>
              <a:t>Attributes: name, type, capabilities (e.g., in order, once only, bandwidth efficient, error correcting, delay tolerant), applicability (e.g., deep space, near Earth, in situ), constraints, services (offered, required), service access point (requests, indications, responses, confirmations), API (where appropriate), standard reference identifier, standards organization; </a:t>
            </a:r>
          </a:p>
          <a:p>
            <a:r>
              <a:rPr lang="en-US" sz="1400" dirty="0"/>
              <a:t>Protocol design specification elements (PDU description), behavior (state machine or table description), reliability (acknowledged, unacknowledged, selectively acknowledged), other design views of the communications protocol or protocol stack; </a:t>
            </a:r>
          </a:p>
          <a:p>
            <a:r>
              <a:rPr lang="en-US" sz="1400" dirty="0"/>
              <a:t>Correspondences to Nodes and Links (representations of physical elements from the Connectivity Viewpoint, for context); </a:t>
            </a:r>
          </a:p>
          <a:p>
            <a:r>
              <a:rPr lang="en-US" sz="1400" dirty="0"/>
              <a:t>Correspondences to Software Engineering Objects (representations of implemented functions from the Connectivity Viewpoint, for context). </a:t>
            </a:r>
          </a:p>
          <a:p>
            <a:endParaRPr lang="en-US" sz="1400" dirty="0"/>
          </a:p>
          <a:p>
            <a:endParaRPr lang="en-US" sz="14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20 Mar 2023</a:t>
            </a:r>
            <a:endParaRPr lang="en-US" dirty="0"/>
          </a:p>
        </p:txBody>
      </p:sp>
    </p:spTree>
    <p:extLst>
      <p:ext uri="{BB962C8B-B14F-4D97-AF65-F5344CB8AC3E}">
        <p14:creationId xmlns:p14="http://schemas.microsoft.com/office/powerpoint/2010/main" val="668631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20 Mar 2023</a:t>
            </a:r>
            <a:endParaRPr lang="en-US" altLang="en-US" b="0" dirty="0"/>
          </a:p>
        </p:txBody>
      </p:sp>
      <p:sp>
        <p:nvSpPr>
          <p:cNvPr id="24581" name="Rectangle 4">
            <a:extLst>
              <a:ext uri="{FF2B5EF4-FFF2-40B4-BE49-F238E27FC236}">
                <a16:creationId xmlns:a16="http://schemas.microsoft.com/office/drawing/2014/main" id="{336D9C30-0302-554E-A60E-8E75F4057544}"/>
              </a:ext>
            </a:extLst>
          </p:cNvPr>
          <p:cNvSpPr>
            <a:spLocks noChangeArrowheads="1"/>
          </p:cNvSpPr>
          <p:nvPr/>
        </p:nvSpPr>
        <p:spPr bwMode="auto">
          <a:xfrm>
            <a:off x="6248400" y="2016858"/>
            <a:ext cx="2667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Core Functions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Peer behaviors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PDUs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Signaling</a:t>
            </a:r>
            <a:endParaRPr kumimoji="1" lang="en-US" altLang="ja-JP" sz="1800" b="0" dirty="0">
              <a:latin typeface="Arial" panose="020B0604020202020204" pitchFamily="34" charset="0"/>
              <a:ea typeface="Osaka" charset="-128"/>
            </a:endParaRPr>
          </a:p>
        </p:txBody>
      </p:sp>
      <p:sp>
        <p:nvSpPr>
          <p:cNvPr id="24585" name="Rectangle 8">
            <a:extLst>
              <a:ext uri="{FF2B5EF4-FFF2-40B4-BE49-F238E27FC236}">
                <a16:creationId xmlns:a16="http://schemas.microsoft.com/office/drawing/2014/main" id="{4C0F3167-3AE2-6C47-97F3-2BE2F08D6FFC}"/>
              </a:ext>
            </a:extLst>
          </p:cNvPr>
          <p:cNvSpPr>
            <a:spLocks noChangeArrowheads="1"/>
          </p:cNvSpPr>
          <p:nvPr/>
        </p:nvSpPr>
        <p:spPr bwMode="auto">
          <a:xfrm>
            <a:off x="5105400" y="4014311"/>
            <a:ext cx="31242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Required Interface (SAP):</a:t>
            </a:r>
            <a:endParaRPr kumimoji="1" lang="en-US" altLang="ja-JP" sz="1800" dirty="0">
              <a:latin typeface="Arial" panose="020B0604020202020204" pitchFamily="34" charset="0"/>
              <a:ea typeface="Osaka" charset="-128"/>
            </a:endParaRPr>
          </a:p>
          <a:p>
            <a:r>
              <a:rPr kumimoji="1" lang="en-US" altLang="ja-JP" sz="1400" b="0" dirty="0">
                <a:latin typeface="Arial" panose="020B0604020202020204" pitchFamily="34" charset="0"/>
                <a:ea typeface="Osaka" charset="-128"/>
              </a:rPr>
              <a:t>How protocol services are requested from &amp; supplied to this layer by lower layers (Layer n SDU)</a:t>
            </a:r>
          </a:p>
          <a:p>
            <a:pPr eaLnBrk="1" hangingPunct="1"/>
            <a:endParaRPr kumimoji="1" lang="en-US" altLang="ja-JP" sz="1800" dirty="0">
              <a:latin typeface="Arial" panose="020B0604020202020204" pitchFamily="34" charset="0"/>
              <a:ea typeface="Osaka" charset="-128"/>
            </a:endParaRPr>
          </a:p>
        </p:txBody>
      </p:sp>
      <p:sp>
        <p:nvSpPr>
          <p:cNvPr id="24586" name="Rectangle 9">
            <a:extLst>
              <a:ext uri="{FF2B5EF4-FFF2-40B4-BE49-F238E27FC236}">
                <a16:creationId xmlns:a16="http://schemas.microsoft.com/office/drawing/2014/main" id="{2148EDA3-884A-3D4C-BBCC-2F89202DC7ED}"/>
              </a:ext>
            </a:extLst>
          </p:cNvPr>
          <p:cNvSpPr>
            <a:spLocks noChangeArrowheads="1"/>
          </p:cNvSpPr>
          <p:nvPr/>
        </p:nvSpPr>
        <p:spPr bwMode="auto">
          <a:xfrm>
            <a:off x="279737" y="3819133"/>
            <a:ext cx="281359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 </a:t>
            </a:r>
          </a:p>
          <a:p>
            <a:pPr eaLnBrk="1" hangingPunct="1"/>
            <a:r>
              <a:rPr kumimoji="1" lang="en-US" altLang="ja-JP" sz="1400" b="0" dirty="0">
                <a:latin typeface="Arial" panose="020B0604020202020204" pitchFamily="34" charset="0"/>
                <a:ea typeface="Osaka" charset="-128"/>
              </a:rPr>
              <a:t>(may be represented by a MIB):</a:t>
            </a:r>
          </a:p>
          <a:p>
            <a:pPr eaLnBrk="1" hangingPunct="1"/>
            <a:r>
              <a:rPr kumimoji="1" lang="en-US" altLang="ja-JP" sz="1400" b="0" dirty="0">
                <a:latin typeface="Arial" panose="020B0604020202020204" pitchFamily="34" charset="0"/>
                <a:ea typeface="Osaka" charset="-128"/>
              </a:rPr>
              <a:t>    How protocol is configured</a:t>
            </a:r>
          </a:p>
          <a:p>
            <a:pPr eaLnBrk="1" hangingPunct="1"/>
            <a:r>
              <a:rPr kumimoji="1" lang="en-US" altLang="ja-JP" sz="1400" b="0" dirty="0">
                <a:latin typeface="Arial" panose="020B0604020202020204" pitchFamily="34" charset="0"/>
                <a:ea typeface="Osaka" charset="-128"/>
              </a:rPr>
              <a:t>    controlled, and monitored</a:t>
            </a:r>
            <a:endParaRPr kumimoji="1" lang="en-US" altLang="ja-JP" sz="1800" b="0" dirty="0">
              <a:latin typeface="Arial" panose="020B0604020202020204" pitchFamily="34" charset="0"/>
              <a:ea typeface="Osaka" charset="-128"/>
            </a:endParaRPr>
          </a:p>
        </p:txBody>
      </p:sp>
      <p:sp>
        <p:nvSpPr>
          <p:cNvPr id="24587" name="Rectangle 10">
            <a:extLst>
              <a:ext uri="{FF2B5EF4-FFF2-40B4-BE49-F238E27FC236}">
                <a16:creationId xmlns:a16="http://schemas.microsoft.com/office/drawing/2014/main" id="{BA7D3F60-ACD4-3943-9B32-92BF4430CCFB}"/>
              </a:ext>
            </a:extLst>
          </p:cNvPr>
          <p:cNvSpPr>
            <a:spLocks noChangeArrowheads="1"/>
          </p:cNvSpPr>
          <p:nvPr/>
        </p:nvSpPr>
        <p:spPr bwMode="auto">
          <a:xfrm>
            <a:off x="1233697" y="1185307"/>
            <a:ext cx="308913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Provided interface (service access point):</a:t>
            </a:r>
            <a:endParaRPr kumimoji="1" lang="en-US" altLang="ja-JP" sz="18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How protocol services are requested of &amp; supplied by this layer (SAP, Layer n-1 SDU)</a:t>
            </a:r>
          </a:p>
        </p:txBody>
      </p:sp>
      <p:sp>
        <p:nvSpPr>
          <p:cNvPr id="24588" name="Rectangle 11">
            <a:extLst>
              <a:ext uri="{FF2B5EF4-FFF2-40B4-BE49-F238E27FC236}">
                <a16:creationId xmlns:a16="http://schemas.microsoft.com/office/drawing/2014/main" id="{A2083ACE-C7C7-0846-B976-3A7388D98E7C}"/>
              </a:ext>
            </a:extLst>
          </p:cNvPr>
          <p:cNvSpPr>
            <a:spLocks noChangeArrowheads="1"/>
          </p:cNvSpPr>
          <p:nvPr/>
        </p:nvSpPr>
        <p:spPr bwMode="auto">
          <a:xfrm>
            <a:off x="4934275" y="5176034"/>
            <a:ext cx="135165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Standards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Functionality</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Technology</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Applicability</a:t>
            </a:r>
          </a:p>
          <a:p>
            <a:pPr eaLnBrk="1" hangingPunct="1"/>
            <a:endParaRPr kumimoji="1" lang="en-US" altLang="ja-JP" sz="1800" dirty="0">
              <a:latin typeface="Arial" panose="020B0604020202020204" pitchFamily="34" charset="0"/>
              <a:ea typeface="Osaka" charset="-128"/>
            </a:endParaRPr>
          </a:p>
        </p:txBody>
      </p:sp>
      <p:sp>
        <p:nvSpPr>
          <p:cNvPr id="2" name="Rectangle 1">
            <a:extLst>
              <a:ext uri="{FF2B5EF4-FFF2-40B4-BE49-F238E27FC236}">
                <a16:creationId xmlns:a16="http://schemas.microsoft.com/office/drawing/2014/main" id="{690AEF97-573E-BC42-BE17-F9602CE6DCE0}"/>
              </a:ext>
            </a:extLst>
          </p:cNvPr>
          <p:cNvSpPr/>
          <p:nvPr/>
        </p:nvSpPr>
        <p:spPr>
          <a:xfrm>
            <a:off x="3200400" y="2984204"/>
            <a:ext cx="2506662" cy="828675"/>
          </a:xfrm>
          <a:prstGeom prst="rect">
            <a:avLst/>
          </a:prstGeom>
          <a:solidFill>
            <a:srgbClr val="CCC30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2000" b="1" dirty="0">
                <a:solidFill>
                  <a:schemeClr val="tx1"/>
                </a:solidFill>
                <a:latin typeface="+mj-lt"/>
                <a:ea typeface="ＭＳ Ｐゴシック" panose="020B0600070205080204" pitchFamily="34" charset="-128"/>
              </a:rPr>
              <a:t>Protocol Entity</a:t>
            </a:r>
          </a:p>
        </p:txBody>
      </p:sp>
      <p:sp>
        <p:nvSpPr>
          <p:cNvPr id="24590" name="Rectangle 11">
            <a:extLst>
              <a:ext uri="{FF2B5EF4-FFF2-40B4-BE49-F238E27FC236}">
                <a16:creationId xmlns:a16="http://schemas.microsoft.com/office/drawing/2014/main" id="{16BB6C70-D4A4-6242-9FBF-D92A48CD4078}"/>
              </a:ext>
            </a:extLst>
          </p:cNvPr>
          <p:cNvSpPr>
            <a:spLocks noChangeArrowheads="1"/>
          </p:cNvSpPr>
          <p:nvPr/>
        </p:nvSpPr>
        <p:spPr bwMode="auto">
          <a:xfrm>
            <a:off x="273949" y="5314533"/>
            <a:ext cx="3865632"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Note</a:t>
            </a:r>
          </a:p>
          <a:p>
            <a:pPr eaLnBrk="1" hangingPunct="1"/>
            <a:r>
              <a:rPr kumimoji="1" lang="en-US" altLang="ja-JP" sz="1400" b="0" dirty="0">
                <a:latin typeface="Arial" panose="020B0604020202020204" pitchFamily="34" charset="0"/>
                <a:ea typeface="Osaka" charset="-128"/>
              </a:rPr>
              <a:t>Each protocol entity represents a standard</a:t>
            </a:r>
          </a:p>
          <a:p>
            <a:pPr eaLnBrk="1" hangingPunct="1"/>
            <a:r>
              <a:rPr kumimoji="1" lang="en-US" altLang="ja-JP" sz="1400" b="0" dirty="0">
                <a:latin typeface="Arial" panose="020B0604020202020204" pitchFamily="34" charset="0"/>
                <a:ea typeface="Osaka" charset="-128"/>
              </a:rPr>
              <a:t>Protocol Entities are usually shown in a stack</a:t>
            </a:r>
          </a:p>
          <a:p>
            <a:pPr eaLnBrk="1" hangingPunct="1"/>
            <a:r>
              <a:rPr kumimoji="1" lang="en-US" altLang="ja-JP" sz="1400" b="0" dirty="0">
                <a:latin typeface="Arial" panose="020B0604020202020204" pitchFamily="34" charset="0"/>
                <a:ea typeface="Osaka" charset="-128"/>
              </a:rPr>
              <a:t>Protocol stack at an interface may be described by an EDS</a:t>
            </a:r>
          </a:p>
        </p:txBody>
      </p:sp>
      <p:sp>
        <p:nvSpPr>
          <p:cNvPr id="17" name="Title 1">
            <a:extLst>
              <a:ext uri="{FF2B5EF4-FFF2-40B4-BE49-F238E27FC236}">
                <a16:creationId xmlns:a16="http://schemas.microsoft.com/office/drawing/2014/main" id="{E9B071E2-8C7B-4849-8A47-42B2224A3A6B}"/>
              </a:ext>
            </a:extLst>
          </p:cNvPr>
          <p:cNvSpPr txBox="1">
            <a:spLocks/>
          </p:cNvSpPr>
          <p:nvPr/>
        </p:nvSpPr>
        <p:spPr>
          <a:xfrm>
            <a:off x="457200" y="-48471"/>
            <a:ext cx="8229600" cy="1143000"/>
          </a:xfrm>
          <a:prstGeom prst="rect">
            <a:avLst/>
          </a:prstGeom>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Communications Viewpoint</a:t>
            </a:r>
          </a:p>
          <a:p>
            <a:r>
              <a:rPr lang="en-US" sz="2000" dirty="0"/>
              <a:t>(Protocol Entity Representation)</a:t>
            </a:r>
          </a:p>
        </p:txBody>
      </p:sp>
      <p:sp>
        <p:nvSpPr>
          <p:cNvPr id="18" name="AutoShape 7">
            <a:extLst>
              <a:ext uri="{FF2B5EF4-FFF2-40B4-BE49-F238E27FC236}">
                <a16:creationId xmlns:a16="http://schemas.microsoft.com/office/drawing/2014/main" id="{4C7C5C2A-492A-F649-8FCD-2990D04FA794}"/>
              </a:ext>
            </a:extLst>
          </p:cNvPr>
          <p:cNvSpPr>
            <a:spLocks noChangeArrowheads="1"/>
          </p:cNvSpPr>
          <p:nvPr/>
        </p:nvSpPr>
        <p:spPr bwMode="auto">
          <a:xfrm rot="5400000">
            <a:off x="3924300" y="1644191"/>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1290260C-49D6-A745-B969-4A32F2768B9E}"/>
              </a:ext>
            </a:extLst>
          </p:cNvPr>
          <p:cNvSpPr>
            <a:spLocks noChangeArrowheads="1"/>
          </p:cNvSpPr>
          <p:nvPr/>
        </p:nvSpPr>
        <p:spPr bwMode="auto">
          <a:xfrm>
            <a:off x="1635265" y="3094076"/>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4F764C77-B8DC-AE4B-BE3A-40F29AEDF86B}"/>
              </a:ext>
            </a:extLst>
          </p:cNvPr>
          <p:cNvSpPr>
            <a:spLocks noChangeArrowheads="1"/>
          </p:cNvSpPr>
          <p:nvPr/>
        </p:nvSpPr>
        <p:spPr bwMode="auto">
          <a:xfrm>
            <a:off x="6430696" y="3094076"/>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6DA0013C-8425-1B41-A881-0FFFDC42EBD8}"/>
              </a:ext>
            </a:extLst>
          </p:cNvPr>
          <p:cNvSpPr>
            <a:spLocks noChangeArrowheads="1"/>
          </p:cNvSpPr>
          <p:nvPr/>
        </p:nvSpPr>
        <p:spPr bwMode="auto">
          <a:xfrm rot="5400000">
            <a:off x="3924300" y="4362541"/>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293901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(Protocol Viewpoint ontology)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359640" y="4146760"/>
            <a:ext cx="1600588" cy="61644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Provided/required</a:t>
            </a:r>
          </a:p>
          <a:p>
            <a:pPr algn="ctr"/>
            <a:r>
              <a:rPr lang="en-US" sz="1200" dirty="0">
                <a:solidFill>
                  <a:schemeClr val="bg1"/>
                </a:solidFill>
              </a:rPr>
              <a:t>Service</a:t>
            </a:r>
          </a:p>
          <a:p>
            <a:pPr algn="ctr"/>
            <a:r>
              <a:rPr lang="en-US" sz="1200" dirty="0">
                <a:solidFill>
                  <a:schemeClr val="bg1"/>
                </a:solidFill>
              </a:rPr>
              <a:t>Interfaces</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810000" y="2823342"/>
            <a:ext cx="127635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flipV="1">
            <a:off x="5086350" y="2631502"/>
            <a:ext cx="1085850" cy="4490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4854269" y="2581184"/>
            <a:ext cx="1184940" cy="219291"/>
          </a:xfrm>
          <a:prstGeom prst="rect">
            <a:avLst/>
          </a:prstGeom>
          <a:noFill/>
        </p:spPr>
        <p:txBody>
          <a:bodyPr wrap="none" rtlCol="0">
            <a:spAutoFit/>
          </a:bodyPr>
          <a:lstStyle/>
          <a:p>
            <a:r>
              <a:rPr lang="en-US" sz="825" dirty="0"/>
              <a:t>Formalizes PDUs …</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6172200" y="2374327"/>
            <a:ext cx="1019625"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 Data Units</a:t>
            </a:r>
          </a:p>
        </p:txBody>
      </p:sp>
      <p:sp>
        <p:nvSpPr>
          <p:cNvPr id="68" name="TextBox 67">
            <a:extLst>
              <a:ext uri="{FF2B5EF4-FFF2-40B4-BE49-F238E27FC236}">
                <a16:creationId xmlns:a16="http://schemas.microsoft.com/office/drawing/2014/main" id="{87277400-F079-C744-81CD-0406010AA9E5}"/>
              </a:ext>
            </a:extLst>
          </p:cNvPr>
          <p:cNvSpPr txBox="1"/>
          <p:nvPr/>
        </p:nvSpPr>
        <p:spPr>
          <a:xfrm>
            <a:off x="2911052" y="2721104"/>
            <a:ext cx="826345" cy="219291"/>
          </a:xfrm>
          <a:prstGeom prst="rect">
            <a:avLst/>
          </a:prstGeom>
          <a:noFill/>
        </p:spPr>
        <p:txBody>
          <a:bodyPr wrap="square" rtlCol="0">
            <a:spAutoFit/>
          </a:bodyPr>
          <a:lstStyle/>
          <a:p>
            <a:r>
              <a:rPr lang="en-US" sz="825" dirty="0"/>
              <a:t>Specifies 1..</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1948291" y="2823342"/>
            <a:ext cx="97155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a:p>
            <a:pPr algn="ctr"/>
            <a:r>
              <a:rPr lang="en-US" sz="1200" dirty="0">
                <a:solidFill>
                  <a:schemeClr val="bg1"/>
                </a:solidFill>
              </a:rPr>
              <a:t>Behavior</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12" idx="1"/>
            <a:endCxn id="69" idx="3"/>
          </p:cNvCxnSpPr>
          <p:nvPr/>
        </p:nvCxnSpPr>
        <p:spPr>
          <a:xfrm flipH="1">
            <a:off x="2919841" y="3080517"/>
            <a:ext cx="89015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72507" y="5562496"/>
            <a:ext cx="4082507" cy="784830"/>
          </a:xfrm>
          <a:prstGeom prst="rect">
            <a:avLst/>
          </a:prstGeom>
        </p:spPr>
        <p:txBody>
          <a:bodyPr wrap="square">
            <a:spAutoFit/>
          </a:bodyPr>
          <a:lstStyle/>
          <a:p>
            <a:pPr lvl="1"/>
            <a:r>
              <a:rPr lang="en-US" sz="900" u="sng" dirty="0">
                <a:solidFill>
                  <a:srgbClr val="0070C0"/>
                </a:solidFill>
              </a:rPr>
              <a:t>Protocol</a:t>
            </a:r>
            <a:r>
              <a:rPr lang="en-US" sz="900" dirty="0">
                <a:solidFill>
                  <a:srgbClr val="0070C0"/>
                </a:solidFill>
              </a:rPr>
              <a:t>: A set of rules and formats (semantic and syntactic) used to determine the communication behavior of (N-layer)-protocol-entities in the performance of (N-layer)- functions; the description of the state machines within a Protocol Entity and the PDUs that are exchanged between these entities.</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20 Mar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159934" y="3337692"/>
            <a:ext cx="288241" cy="8090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60889" y="3412001"/>
            <a:ext cx="1085850" cy="346249"/>
          </a:xfrm>
          <a:prstGeom prst="rect">
            <a:avLst/>
          </a:prstGeom>
          <a:noFill/>
        </p:spPr>
        <p:txBody>
          <a:bodyPr wrap="square" rtlCol="0">
            <a:spAutoFit/>
          </a:bodyPr>
          <a:lstStyle>
            <a:defPPr>
              <a:defRPr lang="en-US"/>
            </a:defPPr>
            <a:lvl1pPr>
              <a:defRPr sz="825"/>
            </a:lvl1pPr>
          </a:lstStyle>
          <a:p>
            <a:r>
              <a:rPr lang="en-US" dirty="0"/>
              <a:t>Provides</a:t>
            </a:r>
          </a:p>
          <a:p>
            <a:r>
              <a:rPr lang="en-US" dirty="0"/>
              <a:t>requires 1…</a:t>
            </a:r>
          </a:p>
        </p:txBody>
      </p:sp>
      <p:sp>
        <p:nvSpPr>
          <p:cNvPr id="40" name="Rounded Rectangle 39">
            <a:extLst>
              <a:ext uri="{FF2B5EF4-FFF2-40B4-BE49-F238E27FC236}">
                <a16:creationId xmlns:a16="http://schemas.microsoft.com/office/drawing/2014/main" id="{90309489-4586-6C97-E19A-FB72C3F1B323}"/>
              </a:ext>
            </a:extLst>
          </p:cNvPr>
          <p:cNvSpPr/>
          <p:nvPr/>
        </p:nvSpPr>
        <p:spPr>
          <a:xfrm>
            <a:off x="5171174" y="5042044"/>
            <a:ext cx="114343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 Data Units</a:t>
            </a:r>
          </a:p>
        </p:txBody>
      </p:sp>
      <p:sp>
        <p:nvSpPr>
          <p:cNvPr id="41" name="TextBox 40">
            <a:extLst>
              <a:ext uri="{FF2B5EF4-FFF2-40B4-BE49-F238E27FC236}">
                <a16:creationId xmlns:a16="http://schemas.microsoft.com/office/drawing/2014/main" id="{EF23E792-3DF8-644D-783F-4FB5AB7ECFD6}"/>
              </a:ext>
            </a:extLst>
          </p:cNvPr>
          <p:cNvSpPr txBox="1"/>
          <p:nvPr/>
        </p:nvSpPr>
        <p:spPr>
          <a:xfrm>
            <a:off x="4635904" y="4742578"/>
            <a:ext cx="1143430" cy="346249"/>
          </a:xfrm>
          <a:prstGeom prst="rect">
            <a:avLst/>
          </a:prstGeom>
          <a:noFill/>
        </p:spPr>
        <p:txBody>
          <a:bodyPr wrap="square" rtlCol="0">
            <a:spAutoFit/>
          </a:bodyPr>
          <a:lstStyle>
            <a:defPPr>
              <a:defRPr lang="en-US"/>
            </a:defPPr>
            <a:lvl1pPr>
              <a:defRPr sz="825"/>
            </a:lvl1pPr>
          </a:lstStyle>
          <a:p>
            <a:r>
              <a:rPr lang="en-US" sz="825" dirty="0"/>
              <a:t>Formalizes</a:t>
            </a:r>
            <a:r>
              <a:rPr lang="en-US" dirty="0"/>
              <a:t> </a:t>
            </a:r>
          </a:p>
          <a:p>
            <a:r>
              <a:rPr lang="en-US" dirty="0"/>
              <a:t>SDUs …</a:t>
            </a:r>
          </a:p>
        </p:txBody>
      </p:sp>
      <p:cxnSp>
        <p:nvCxnSpPr>
          <p:cNvPr id="42" name="Straight Arrow Connector 41">
            <a:extLst>
              <a:ext uri="{FF2B5EF4-FFF2-40B4-BE49-F238E27FC236}">
                <a16:creationId xmlns:a16="http://schemas.microsoft.com/office/drawing/2014/main" id="{7F5CA9DD-4F01-0035-48EB-E1950C10FB41}"/>
              </a:ext>
            </a:extLst>
          </p:cNvPr>
          <p:cNvCxnSpPr>
            <a:cxnSpLocks/>
            <a:stCxn id="6" idx="2"/>
            <a:endCxn id="40" idx="1"/>
          </p:cNvCxnSpPr>
          <p:nvPr/>
        </p:nvCxnSpPr>
        <p:spPr>
          <a:xfrm>
            <a:off x="4159934" y="4763200"/>
            <a:ext cx="1011240" cy="5360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Rounded Rectangle 35">
            <a:extLst>
              <a:ext uri="{FF2B5EF4-FFF2-40B4-BE49-F238E27FC236}">
                <a16:creationId xmlns:a16="http://schemas.microsoft.com/office/drawing/2014/main" id="{A1440E25-C04E-A181-CAAB-73EAEE8D5D7F}"/>
              </a:ext>
            </a:extLst>
          </p:cNvPr>
          <p:cNvSpPr/>
          <p:nvPr/>
        </p:nvSpPr>
        <p:spPr>
          <a:xfrm>
            <a:off x="2434066" y="1410563"/>
            <a:ext cx="971550"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Standard</a:t>
            </a:r>
          </a:p>
        </p:txBody>
      </p:sp>
      <p:cxnSp>
        <p:nvCxnSpPr>
          <p:cNvPr id="37" name="Straight Arrow Connector 36">
            <a:extLst>
              <a:ext uri="{FF2B5EF4-FFF2-40B4-BE49-F238E27FC236}">
                <a16:creationId xmlns:a16="http://schemas.microsoft.com/office/drawing/2014/main" id="{4EBEA48A-89B2-00FD-8CFA-E30E2A3391ED}"/>
              </a:ext>
            </a:extLst>
          </p:cNvPr>
          <p:cNvCxnSpPr>
            <a:cxnSpLocks/>
            <a:stCxn id="36" idx="2"/>
            <a:endCxn id="12" idx="0"/>
          </p:cNvCxnSpPr>
          <p:nvPr/>
        </p:nvCxnSpPr>
        <p:spPr>
          <a:xfrm>
            <a:off x="2919841" y="1924913"/>
            <a:ext cx="1528334" cy="898429"/>
          </a:xfrm>
          <a:prstGeom prst="straightConnector1">
            <a:avLst/>
          </a:prstGeom>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DAE96716-5A52-5B5C-7E0B-57001FE2742D}"/>
              </a:ext>
            </a:extLst>
          </p:cNvPr>
          <p:cNvSpPr txBox="1"/>
          <p:nvPr/>
        </p:nvSpPr>
        <p:spPr>
          <a:xfrm>
            <a:off x="3335160" y="1893511"/>
            <a:ext cx="855840" cy="346249"/>
          </a:xfrm>
          <a:prstGeom prst="rect">
            <a:avLst/>
          </a:prstGeom>
          <a:noFill/>
        </p:spPr>
        <p:txBody>
          <a:bodyPr wrap="square" rtlCol="0">
            <a:spAutoFit/>
          </a:bodyPr>
          <a:lstStyle/>
          <a:p>
            <a:r>
              <a:rPr lang="en-US" sz="825" dirty="0"/>
              <a:t>Normative</a:t>
            </a:r>
          </a:p>
          <a:p>
            <a:r>
              <a:rPr lang="en-US" sz="825" dirty="0"/>
              <a:t>Specification</a:t>
            </a:r>
          </a:p>
        </p:txBody>
      </p:sp>
      <p:sp>
        <p:nvSpPr>
          <p:cNvPr id="45" name="Rounded Rectangle 44">
            <a:extLst>
              <a:ext uri="{FF2B5EF4-FFF2-40B4-BE49-F238E27FC236}">
                <a16:creationId xmlns:a16="http://schemas.microsoft.com/office/drawing/2014/main" id="{7C1A21D2-DCB5-3E8D-6CDF-3F0889785B7C}"/>
              </a:ext>
            </a:extLst>
          </p:cNvPr>
          <p:cNvSpPr/>
          <p:nvPr/>
        </p:nvSpPr>
        <p:spPr>
          <a:xfrm>
            <a:off x="6172200" y="3470250"/>
            <a:ext cx="127635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a:p>
            <a:pPr algn="ctr"/>
            <a:r>
              <a:rPr lang="en-US" sz="1200" dirty="0">
                <a:solidFill>
                  <a:schemeClr val="bg1"/>
                </a:solidFill>
              </a:rPr>
              <a:t>Stack</a:t>
            </a:r>
          </a:p>
        </p:txBody>
      </p:sp>
      <p:cxnSp>
        <p:nvCxnSpPr>
          <p:cNvPr id="48" name="Straight Arrow Connector 47">
            <a:extLst>
              <a:ext uri="{FF2B5EF4-FFF2-40B4-BE49-F238E27FC236}">
                <a16:creationId xmlns:a16="http://schemas.microsoft.com/office/drawing/2014/main" id="{84F01BF7-A6E8-8D13-23A0-E172DC138C4E}"/>
              </a:ext>
            </a:extLst>
          </p:cNvPr>
          <p:cNvCxnSpPr>
            <a:cxnSpLocks/>
            <a:stCxn id="12" idx="3"/>
            <a:endCxn id="45" idx="1"/>
          </p:cNvCxnSpPr>
          <p:nvPr/>
        </p:nvCxnSpPr>
        <p:spPr>
          <a:xfrm>
            <a:off x="5086350" y="3080517"/>
            <a:ext cx="1085850" cy="6469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069679D2-21CF-AE4D-25BA-ECC0DE6D9580}"/>
              </a:ext>
            </a:extLst>
          </p:cNvPr>
          <p:cNvSpPr txBox="1"/>
          <p:nvPr/>
        </p:nvSpPr>
        <p:spPr>
          <a:xfrm>
            <a:off x="5347679" y="3077848"/>
            <a:ext cx="1071127" cy="219291"/>
          </a:xfrm>
          <a:prstGeom prst="rect">
            <a:avLst/>
          </a:prstGeom>
          <a:noFill/>
        </p:spPr>
        <p:txBody>
          <a:bodyPr wrap="none" rtlCol="0">
            <a:spAutoFit/>
          </a:bodyPr>
          <a:lstStyle/>
          <a:p>
            <a:r>
              <a:rPr lang="en-US" sz="825" dirty="0"/>
              <a:t>Participates in …</a:t>
            </a:r>
          </a:p>
        </p:txBody>
      </p:sp>
      <p:sp>
        <p:nvSpPr>
          <p:cNvPr id="57" name="Rounded Rectangle 56">
            <a:extLst>
              <a:ext uri="{FF2B5EF4-FFF2-40B4-BE49-F238E27FC236}">
                <a16:creationId xmlns:a16="http://schemas.microsoft.com/office/drawing/2014/main" id="{720CBFD9-E1E0-541C-2A3B-B8EC91276F04}"/>
              </a:ext>
            </a:extLst>
          </p:cNvPr>
          <p:cNvSpPr/>
          <p:nvPr/>
        </p:nvSpPr>
        <p:spPr>
          <a:xfrm>
            <a:off x="7010400" y="4454980"/>
            <a:ext cx="12763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a:t>
            </a:r>
          </a:p>
          <a:p>
            <a:pPr algn="ctr"/>
            <a:r>
              <a:rPr lang="en-US" sz="1200" dirty="0">
                <a:solidFill>
                  <a:schemeClr val="bg1"/>
                </a:solidFill>
              </a:rPr>
              <a:t>Binding</a:t>
            </a:r>
          </a:p>
        </p:txBody>
      </p:sp>
      <p:cxnSp>
        <p:nvCxnSpPr>
          <p:cNvPr id="58" name="Straight Arrow Connector 57">
            <a:extLst>
              <a:ext uri="{FF2B5EF4-FFF2-40B4-BE49-F238E27FC236}">
                <a16:creationId xmlns:a16="http://schemas.microsoft.com/office/drawing/2014/main" id="{BB4B336A-4776-1B6A-CA12-F01C6BEDAC31}"/>
              </a:ext>
            </a:extLst>
          </p:cNvPr>
          <p:cNvCxnSpPr>
            <a:cxnSpLocks/>
            <a:stCxn id="45" idx="2"/>
            <a:endCxn id="57" idx="0"/>
          </p:cNvCxnSpPr>
          <p:nvPr/>
        </p:nvCxnSpPr>
        <p:spPr>
          <a:xfrm>
            <a:off x="6810375" y="3984600"/>
            <a:ext cx="838200" cy="470380"/>
          </a:xfrm>
          <a:prstGeom prst="straightConnector1">
            <a:avLst/>
          </a:prstGeom>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7A800A82-B61D-BF68-2308-D77E77145A02}"/>
              </a:ext>
            </a:extLst>
          </p:cNvPr>
          <p:cNvSpPr txBox="1"/>
          <p:nvPr/>
        </p:nvSpPr>
        <p:spPr>
          <a:xfrm>
            <a:off x="7141064" y="4010524"/>
            <a:ext cx="955711" cy="219291"/>
          </a:xfrm>
          <a:prstGeom prst="rect">
            <a:avLst/>
          </a:prstGeom>
          <a:noFill/>
        </p:spPr>
        <p:txBody>
          <a:bodyPr wrap="none" rtlCol="0">
            <a:spAutoFit/>
          </a:bodyPr>
          <a:lstStyle/>
          <a:p>
            <a:r>
              <a:rPr lang="en-US" sz="825" dirty="0"/>
              <a:t>Specifies (</a:t>
            </a:r>
            <a:r>
              <a:rPr lang="en-US" sz="825" dirty="0" err="1"/>
              <a:t>corr</a:t>
            </a:r>
            <a:r>
              <a:rPr lang="en-US" sz="825" dirty="0"/>
              <a:t>)</a:t>
            </a:r>
          </a:p>
        </p:txBody>
      </p:sp>
    </p:spTree>
    <p:extLst>
      <p:ext uri="{BB962C8B-B14F-4D97-AF65-F5344CB8AC3E}">
        <p14:creationId xmlns:p14="http://schemas.microsoft.com/office/powerpoint/2010/main" val="34978345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kern="1200" dirty="0">
                <a:solidFill>
                  <a:srgbClr val="0099A6"/>
                </a:solidFill>
              </a:rPr>
              <a:t>RASDS Protocol View Representation</a:t>
            </a:r>
            <a:br>
              <a:rPr lang="en-GB" dirty="0">
                <a:solidFill>
                  <a:srgbClr val="0099A6"/>
                </a:solidFill>
              </a:rPr>
            </a:br>
            <a:endParaRPr lang="en-GB" dirty="0">
              <a:solidFill>
                <a:srgbClr val="0099A6"/>
              </a:solidFill>
            </a:endParaRPr>
          </a:p>
        </p:txBody>
      </p:sp>
      <p:sp>
        <p:nvSpPr>
          <p:cNvPr id="4" name="Date Placeholder 3"/>
          <p:cNvSpPr>
            <a:spLocks noGrp="1"/>
          </p:cNvSpPr>
          <p:nvPr>
            <p:ph type="dt" sz="half" idx="2"/>
          </p:nvPr>
        </p:nvSpPr>
        <p:spPr/>
        <p:txBody>
          <a:bodyPr/>
          <a:lstStyle/>
          <a:p>
            <a:r>
              <a:rPr lang="en-US"/>
              <a:t>20 Mar 2023</a:t>
            </a:r>
            <a:endParaRPr lang="en-GB" dirty="0"/>
          </a:p>
        </p:txBody>
      </p:sp>
      <p:sp>
        <p:nvSpPr>
          <p:cNvPr id="5" name="Rectangle 4"/>
          <p:cNvSpPr/>
          <p:nvPr/>
        </p:nvSpPr>
        <p:spPr bwMode="auto">
          <a:xfrm>
            <a:off x="6858000" y="205480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 peer</a:t>
            </a:r>
          </a:p>
        </p:txBody>
      </p:sp>
      <p:sp>
        <p:nvSpPr>
          <p:cNvPr id="6" name="Rectangle 5"/>
          <p:cNvSpPr/>
          <p:nvPr/>
        </p:nvSpPr>
        <p:spPr bwMode="auto">
          <a:xfrm>
            <a:off x="3833664" y="205480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a:t>
            </a:r>
          </a:p>
        </p:txBody>
      </p:sp>
      <p:cxnSp>
        <p:nvCxnSpPr>
          <p:cNvPr id="8" name="Straight Connector 7"/>
          <p:cNvCxnSpPr/>
          <p:nvPr/>
        </p:nvCxnSpPr>
        <p:spPr bwMode="auto">
          <a:xfrm>
            <a:off x="5273824" y="214992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5757333" y="2039779"/>
            <a:ext cx="719749" cy="246221"/>
          </a:xfrm>
          <a:prstGeom prst="rect">
            <a:avLst/>
          </a:prstGeom>
          <a:noFill/>
        </p:spPr>
        <p:txBody>
          <a:bodyPr wrap="none" lIns="0" tIns="0" rIns="0" bIns="0" rtlCol="0">
            <a:spAutoFit/>
          </a:bodyPr>
          <a:lstStyle/>
          <a:p>
            <a:pPr algn="ctr"/>
            <a:r>
              <a:rPr lang="en-GB" sz="800" dirty="0">
                <a:solidFill>
                  <a:schemeClr val="tx1"/>
                </a:solidFill>
                <a:latin typeface="Arial" panose="020B0604020202020204" pitchFamily="34" charset="0"/>
                <a:cs typeface="Arial" panose="020B0604020202020204" pitchFamily="34" charset="0"/>
              </a:rPr>
              <a:t>Protocol PDUs</a:t>
            </a:r>
          </a:p>
          <a:p>
            <a:pPr algn="ctr"/>
            <a:r>
              <a:rPr lang="en-GB" sz="800" dirty="0">
                <a:latin typeface="Arial" panose="020B0604020202020204" pitchFamily="34" charset="0"/>
                <a:cs typeface="Arial" panose="020B0604020202020204" pitchFamily="34" charset="0"/>
              </a:rPr>
              <a:t>(logical flow)</a:t>
            </a:r>
            <a:endParaRPr lang="en-GB" sz="800" dirty="0">
              <a:solidFill>
                <a:schemeClr val="tx1"/>
              </a:solidFill>
              <a:latin typeface="Arial" panose="020B0604020202020204" pitchFamily="34" charset="0"/>
              <a:cs typeface="Arial" panose="020B0604020202020204" pitchFamily="34" charset="0"/>
            </a:endParaRPr>
          </a:p>
        </p:txBody>
      </p:sp>
      <p:sp>
        <p:nvSpPr>
          <p:cNvPr id="12" name="Line Callout 1 (No Border) 11"/>
          <p:cNvSpPr/>
          <p:nvPr/>
        </p:nvSpPr>
        <p:spPr bwMode="auto">
          <a:xfrm flipH="1">
            <a:off x="6891305" y="1398571"/>
            <a:ext cx="1952270" cy="391880"/>
          </a:xfrm>
          <a:prstGeom prst="callout1">
            <a:avLst>
              <a:gd name="adj1" fmla="val 27653"/>
              <a:gd name="adj2" fmla="val 105011"/>
              <a:gd name="adj3" fmla="val 142099"/>
              <a:gd name="adj4" fmla="val 13849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PDUs may be simplex or bi-directional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927823" y="858555"/>
            <a:ext cx="2264304" cy="335280"/>
          </a:xfrm>
          <a:prstGeom prst="callout1">
            <a:avLst>
              <a:gd name="adj1" fmla="val 109986"/>
              <a:gd name="adj2" fmla="val 71135"/>
              <a:gd name="adj3" fmla="val 348491"/>
              <a:gd name="adj4" fmla="val 9710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Protocol </a:t>
            </a:r>
            <a:r>
              <a:rPr lang="en-GB" sz="1000" b="0" dirty="0" err="1">
                <a:solidFill>
                  <a:schemeClr val="tx1"/>
                </a:solidFill>
                <a:latin typeface="Arial" panose="020B0604020202020204" pitchFamily="34" charset="0"/>
                <a:cs typeface="Arial" panose="020B0604020202020204" pitchFamily="34" charset="0"/>
              </a:rPr>
              <a:t>behavior</a:t>
            </a:r>
            <a:r>
              <a:rPr lang="en-GB" sz="1000" b="0" dirty="0">
                <a:solidFill>
                  <a:schemeClr val="tx1"/>
                </a:solidFill>
                <a:latin typeface="Arial" panose="020B0604020202020204" pitchFamily="34" charset="0"/>
                <a:cs typeface="Arial" panose="020B0604020202020204" pitchFamily="34" charset="0"/>
              </a:rPr>
              <a:t> (may be described by state machine or other)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3618939" y="5214586"/>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ectangle 32"/>
          <p:cNvSpPr/>
          <p:nvPr/>
        </p:nvSpPr>
        <p:spPr bwMode="auto">
          <a:xfrm>
            <a:off x="3618939" y="5435052"/>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ectangle 34"/>
          <p:cNvSpPr/>
          <p:nvPr/>
        </p:nvSpPr>
        <p:spPr bwMode="auto">
          <a:xfrm>
            <a:off x="3618939" y="5655518"/>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ectangle 36"/>
          <p:cNvSpPr/>
          <p:nvPr/>
        </p:nvSpPr>
        <p:spPr bwMode="auto">
          <a:xfrm>
            <a:off x="3618939" y="5875982"/>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4057189" y="4904754"/>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unknown protocols)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ectangle 39"/>
          <p:cNvSpPr/>
          <p:nvPr/>
        </p:nvSpPr>
        <p:spPr bwMode="auto">
          <a:xfrm>
            <a:off x="3618939" y="4994120"/>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4033148" y="4643144"/>
            <a:ext cx="258596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 (if required):</a:t>
            </a:r>
          </a:p>
        </p:txBody>
      </p:sp>
      <p:sp>
        <p:nvSpPr>
          <p:cNvPr id="39" name="Rectangle 38">
            <a:extLst>
              <a:ext uri="{FF2B5EF4-FFF2-40B4-BE49-F238E27FC236}">
                <a16:creationId xmlns:a16="http://schemas.microsoft.com/office/drawing/2014/main" id="{9E28B545-9E1A-4547-AFC1-A37173EC96E8}"/>
              </a:ext>
            </a:extLst>
          </p:cNvPr>
          <p:cNvSpPr/>
          <p:nvPr/>
        </p:nvSpPr>
        <p:spPr bwMode="auto">
          <a:xfrm>
            <a:off x="3833664" y="248862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n-1</a:t>
            </a:r>
          </a:p>
        </p:txBody>
      </p:sp>
      <p:cxnSp>
        <p:nvCxnSpPr>
          <p:cNvPr id="42" name="Straight Connector 41">
            <a:extLst>
              <a:ext uri="{FF2B5EF4-FFF2-40B4-BE49-F238E27FC236}">
                <a16:creationId xmlns:a16="http://schemas.microsoft.com/office/drawing/2014/main" id="{84F62453-D481-8D40-A3C2-93F322F591A3}"/>
              </a:ext>
            </a:extLst>
          </p:cNvPr>
          <p:cNvCxnSpPr/>
          <p:nvPr/>
        </p:nvCxnSpPr>
        <p:spPr bwMode="auto">
          <a:xfrm>
            <a:off x="5273824" y="258374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8" name="Oval 44">
            <a:extLst>
              <a:ext uri="{FF2B5EF4-FFF2-40B4-BE49-F238E27FC236}">
                <a16:creationId xmlns:a16="http://schemas.microsoft.com/office/drawing/2014/main" id="{9F3B04B0-EBA6-D844-B432-66C205641879}"/>
              </a:ext>
            </a:extLst>
          </p:cNvPr>
          <p:cNvSpPr>
            <a:spLocks noChangeArrowheads="1"/>
          </p:cNvSpPr>
          <p:nvPr/>
        </p:nvSpPr>
        <p:spPr bwMode="auto">
          <a:xfrm>
            <a:off x="4454427" y="2005981"/>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Callout 1 (No Border) 58">
            <a:extLst>
              <a:ext uri="{FF2B5EF4-FFF2-40B4-BE49-F238E27FC236}">
                <a16:creationId xmlns:a16="http://schemas.microsoft.com/office/drawing/2014/main" id="{B50FC43A-761C-6F44-8112-08F298A49A1F}"/>
              </a:ext>
            </a:extLst>
          </p:cNvPr>
          <p:cNvSpPr/>
          <p:nvPr/>
        </p:nvSpPr>
        <p:spPr bwMode="auto">
          <a:xfrm flipH="1">
            <a:off x="2590800" y="1068551"/>
            <a:ext cx="1625379" cy="335280"/>
          </a:xfrm>
          <a:prstGeom prst="callout1">
            <a:avLst>
              <a:gd name="adj1" fmla="val 108270"/>
              <a:gd name="adj2" fmla="val 40021"/>
              <a:gd name="adj3" fmla="val 267875"/>
              <a:gd name="adj4" fmla="val -1669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Provided Interface (n SAP, optional)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0" name="Oval 44">
            <a:extLst>
              <a:ext uri="{FF2B5EF4-FFF2-40B4-BE49-F238E27FC236}">
                <a16:creationId xmlns:a16="http://schemas.microsoft.com/office/drawing/2014/main" id="{5530FC5B-6361-594C-A337-A7F506F8D8C3}"/>
              </a:ext>
            </a:extLst>
          </p:cNvPr>
          <p:cNvSpPr>
            <a:spLocks noChangeArrowheads="1"/>
          </p:cNvSpPr>
          <p:nvPr/>
        </p:nvSpPr>
        <p:spPr bwMode="auto">
          <a:xfrm>
            <a:off x="4454427" y="2222055"/>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Callout 1 (No Border) 60">
            <a:extLst>
              <a:ext uri="{FF2B5EF4-FFF2-40B4-BE49-F238E27FC236}">
                <a16:creationId xmlns:a16="http://schemas.microsoft.com/office/drawing/2014/main" id="{A6C9EF99-5179-2E44-9508-AA08A7117845}"/>
              </a:ext>
            </a:extLst>
          </p:cNvPr>
          <p:cNvSpPr/>
          <p:nvPr/>
        </p:nvSpPr>
        <p:spPr bwMode="auto">
          <a:xfrm flipH="1">
            <a:off x="1905003" y="2403845"/>
            <a:ext cx="1646013" cy="335280"/>
          </a:xfrm>
          <a:prstGeom prst="callout1">
            <a:avLst>
              <a:gd name="adj1" fmla="val 13930"/>
              <a:gd name="adj2" fmla="val -3058"/>
              <a:gd name="adj3" fmla="val -32297"/>
              <a:gd name="adj4" fmla="val -5605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Required Interface (of n-1 SAP, optional)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535B278D-4CA0-944C-BD55-F7BEEFEC3FA5}"/>
              </a:ext>
            </a:extLst>
          </p:cNvPr>
          <p:cNvSpPr/>
          <p:nvPr/>
        </p:nvSpPr>
        <p:spPr>
          <a:xfrm>
            <a:off x="152400" y="2971800"/>
            <a:ext cx="3142306" cy="3816429"/>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Layer type and naming usually follows ISO / IEC 7498 Basic Reference Model (BRM).</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Each protocol must have defined behavior, PDUs, and required / provided interfaces. If there is an inter-layer interface mismatch a “shim” or adapter may be required, and this may be complicated enough to be treated as a separate protocol.</a:t>
            </a:r>
          </a:p>
          <a:p>
            <a:pPr eaLnBrk="1" hangingPunct="1"/>
            <a:endParaRPr kumimoji="1" lang="en-US" altLang="ja-JP" sz="1100" b="0" dirty="0">
              <a:latin typeface="Arial" panose="020B0604020202020204" pitchFamily="34" charset="0"/>
              <a:ea typeface="Osaka" charset="-128"/>
            </a:endParaRPr>
          </a:p>
          <a:p>
            <a:r>
              <a:rPr kumimoji="1" lang="en-US" altLang="ja-JP" sz="1100" b="0" dirty="0">
                <a:latin typeface="Arial" panose="020B0604020202020204" pitchFamily="34" charset="0"/>
                <a:ea typeface="Osaka" charset="-128"/>
              </a:rPr>
              <a:t>Behavior may be defined using a state machine, state table, or narrative form.  Usually only defines behavior of sending side, but may define both ends.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(optionally) formalize the SAP definitions and show Requests and Indications at the SAPs.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SAPs, APIs, and implementations of protocols are language and deployment specific</a:t>
            </a:r>
          </a:p>
          <a:p>
            <a:pPr eaLnBrk="1" hangingPunct="1"/>
            <a:endParaRPr kumimoji="1" lang="en-US" altLang="ja-JP" sz="1100" b="0" dirty="0">
              <a:latin typeface="Arial" panose="020B0604020202020204" pitchFamily="34" charset="0"/>
              <a:ea typeface="Osaka" charset="-128"/>
            </a:endParaRPr>
          </a:p>
        </p:txBody>
      </p:sp>
      <p:sp>
        <p:nvSpPr>
          <p:cNvPr id="63" name="Oval 44">
            <a:extLst>
              <a:ext uri="{FF2B5EF4-FFF2-40B4-BE49-F238E27FC236}">
                <a16:creationId xmlns:a16="http://schemas.microsoft.com/office/drawing/2014/main" id="{34DF5E8D-69DB-BF46-8D19-E9FD16BB215B}"/>
              </a:ext>
            </a:extLst>
          </p:cNvPr>
          <p:cNvSpPr>
            <a:spLocks noChangeArrowheads="1"/>
          </p:cNvSpPr>
          <p:nvPr/>
        </p:nvSpPr>
        <p:spPr bwMode="auto">
          <a:xfrm>
            <a:off x="4454427" y="2437329"/>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4" name="Straight Connector 63">
            <a:extLst>
              <a:ext uri="{FF2B5EF4-FFF2-40B4-BE49-F238E27FC236}">
                <a16:creationId xmlns:a16="http://schemas.microsoft.com/office/drawing/2014/main" id="{697DBB34-BF1F-1140-99FF-3361BC759B1F}"/>
              </a:ext>
            </a:extLst>
          </p:cNvPr>
          <p:cNvCxnSpPr>
            <a:endCxn id="63" idx="0"/>
          </p:cNvCxnSpPr>
          <p:nvPr/>
        </p:nvCxnSpPr>
        <p:spPr bwMode="auto">
          <a:xfrm>
            <a:off x="4568727" y="2296349"/>
            <a:ext cx="0" cy="14098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5" name="Straight Connector 64">
            <a:extLst>
              <a:ext uri="{FF2B5EF4-FFF2-40B4-BE49-F238E27FC236}">
                <a16:creationId xmlns:a16="http://schemas.microsoft.com/office/drawing/2014/main" id="{7F41F3E5-2ED2-BA4E-AD23-B2D894465ED3}"/>
              </a:ext>
            </a:extLst>
          </p:cNvPr>
          <p:cNvCxnSpPr>
            <a:endCxn id="39" idx="2"/>
          </p:cNvCxnSpPr>
          <p:nvPr/>
        </p:nvCxnSpPr>
        <p:spPr bwMode="auto">
          <a:xfrm flipV="1">
            <a:off x="4553744" y="2678869"/>
            <a:ext cx="0" cy="140531"/>
          </a:xfrm>
          <a:prstGeom prst="line">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6" name="Straight Connector 65">
            <a:extLst>
              <a:ext uri="{FF2B5EF4-FFF2-40B4-BE49-F238E27FC236}">
                <a16:creationId xmlns:a16="http://schemas.microsoft.com/office/drawing/2014/main" id="{89D43E49-7EA6-F040-83BC-824D3BA73212}"/>
              </a:ext>
            </a:extLst>
          </p:cNvPr>
          <p:cNvCxnSpPr>
            <a:endCxn id="5" idx="2"/>
          </p:cNvCxnSpPr>
          <p:nvPr/>
        </p:nvCxnSpPr>
        <p:spPr bwMode="auto">
          <a:xfrm flipV="1">
            <a:off x="7650088" y="2245049"/>
            <a:ext cx="0" cy="574352"/>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a:extLst>
              <a:ext uri="{FF2B5EF4-FFF2-40B4-BE49-F238E27FC236}">
                <a16:creationId xmlns:a16="http://schemas.microsoft.com/office/drawing/2014/main" id="{E4ACDB94-67EF-8B4E-B4B0-1253FA4FA327}"/>
              </a:ext>
            </a:extLst>
          </p:cNvPr>
          <p:cNvCxnSpPr/>
          <p:nvPr/>
        </p:nvCxnSpPr>
        <p:spPr bwMode="auto">
          <a:xfrm>
            <a:off x="4553744" y="2819400"/>
            <a:ext cx="3096344" cy="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1" name="Rectangle 70">
            <a:extLst>
              <a:ext uri="{FF2B5EF4-FFF2-40B4-BE49-F238E27FC236}">
                <a16:creationId xmlns:a16="http://schemas.microsoft.com/office/drawing/2014/main" id="{80959BA5-60D9-4442-80D9-798AA8B424FA}"/>
              </a:ext>
            </a:extLst>
          </p:cNvPr>
          <p:cNvSpPr/>
          <p:nvPr/>
        </p:nvSpPr>
        <p:spPr>
          <a:xfrm>
            <a:off x="5701067" y="2802125"/>
            <a:ext cx="832279" cy="215444"/>
          </a:xfrm>
          <a:prstGeom prst="rect">
            <a:avLst/>
          </a:prstGeom>
        </p:spPr>
        <p:txBody>
          <a:bodyPr wrap="none">
            <a:spAutoFit/>
          </a:bodyPr>
          <a:lstStyle/>
          <a:p>
            <a:r>
              <a:rPr lang="en-GB" sz="800" dirty="0">
                <a:latin typeface="Arial" panose="020B0604020202020204" pitchFamily="34" charset="0"/>
                <a:cs typeface="Arial" panose="020B0604020202020204" pitchFamily="34" charset="0"/>
              </a:rPr>
              <a:t>physical flow</a:t>
            </a:r>
            <a:endParaRPr lang="en-US" sz="800" dirty="0"/>
          </a:p>
        </p:txBody>
      </p:sp>
      <p:sp>
        <p:nvSpPr>
          <p:cNvPr id="34" name="Rectangle 33">
            <a:extLst>
              <a:ext uri="{FF2B5EF4-FFF2-40B4-BE49-F238E27FC236}">
                <a16:creationId xmlns:a16="http://schemas.microsoft.com/office/drawing/2014/main" id="{146A24C6-0217-954D-85B4-0CDF1EBBCBBF}"/>
              </a:ext>
            </a:extLst>
          </p:cNvPr>
          <p:cNvSpPr/>
          <p:nvPr/>
        </p:nvSpPr>
        <p:spPr bwMode="auto">
          <a:xfrm>
            <a:off x="6858000" y="248862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n-1 peer</a:t>
            </a:r>
          </a:p>
        </p:txBody>
      </p:sp>
      <p:sp>
        <p:nvSpPr>
          <p:cNvPr id="74" name="Line Callout 1 (No Border) 73">
            <a:extLst>
              <a:ext uri="{FF2B5EF4-FFF2-40B4-BE49-F238E27FC236}">
                <a16:creationId xmlns:a16="http://schemas.microsoft.com/office/drawing/2014/main" id="{A7FF93D6-28EF-0746-B495-3191D5704989}"/>
              </a:ext>
            </a:extLst>
          </p:cNvPr>
          <p:cNvSpPr/>
          <p:nvPr/>
        </p:nvSpPr>
        <p:spPr bwMode="auto">
          <a:xfrm flipH="1">
            <a:off x="5125781" y="3299574"/>
            <a:ext cx="1952270" cy="257615"/>
          </a:xfrm>
          <a:prstGeom prst="callout1">
            <a:avLst>
              <a:gd name="adj1" fmla="val 27653"/>
              <a:gd name="adj2" fmla="val 105011"/>
              <a:gd name="adj3" fmla="val -154808"/>
              <a:gd name="adj4" fmla="val 1273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Flow direction arrows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B0BCE74-7FAC-25EE-F413-20FAF471CC9F}"/>
              </a:ext>
            </a:extLst>
          </p:cNvPr>
          <p:cNvSpPr txBox="1"/>
          <p:nvPr/>
        </p:nvSpPr>
        <p:spPr>
          <a:xfrm>
            <a:off x="648180" y="1743561"/>
            <a:ext cx="4572000" cy="461665"/>
          </a:xfrm>
          <a:prstGeom prst="rect">
            <a:avLst/>
          </a:prstGeom>
          <a:noFill/>
        </p:spPr>
        <p:txBody>
          <a:bodyPr wrap="square">
            <a:spAutoFit/>
          </a:bodyPr>
          <a:lstStyle/>
          <a:p>
            <a:r>
              <a:rPr kumimoji="1" lang="en-US" altLang="ja-JP" dirty="0">
                <a:solidFill>
                  <a:srgbClr val="FF0000"/>
                </a:solidFill>
                <a:latin typeface="Arial" panose="020B0604020202020204" pitchFamily="34" charset="0"/>
                <a:ea typeface="Osaka" charset="-128"/>
              </a:rPr>
              <a:t>S</a:t>
            </a:r>
            <a:r>
              <a:rPr kumimoji="1" lang="en-US" altLang="ja-JP" sz="2400" dirty="0">
                <a:solidFill>
                  <a:srgbClr val="FF0000"/>
                </a:solidFill>
                <a:latin typeface="Arial" panose="020B0604020202020204" pitchFamily="34" charset="0"/>
                <a:ea typeface="Osaka" charset="-128"/>
              </a:rPr>
              <a:t>DUs</a:t>
            </a:r>
            <a:endParaRPr lang="en-US" dirty="0">
              <a:solidFill>
                <a:srgbClr val="FF0000"/>
              </a:solidFill>
            </a:endParaRPr>
          </a:p>
        </p:txBody>
      </p:sp>
    </p:spTree>
    <p:extLst>
      <p:ext uri="{BB962C8B-B14F-4D97-AF65-F5344CB8AC3E}">
        <p14:creationId xmlns:p14="http://schemas.microsoft.com/office/powerpoint/2010/main" val="412808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EF94A-3EA1-78F2-AF47-DB9EC45F2FAD}"/>
              </a:ext>
            </a:extLst>
          </p:cNvPr>
          <p:cNvSpPr>
            <a:spLocks noGrp="1"/>
          </p:cNvSpPr>
          <p:nvPr>
            <p:ph type="title"/>
          </p:nvPr>
        </p:nvSpPr>
        <p:spPr>
          <a:xfrm>
            <a:off x="457200" y="0"/>
            <a:ext cx="8229600" cy="1143000"/>
          </a:xfrm>
        </p:spPr>
        <p:txBody>
          <a:bodyPr/>
          <a:lstStyle/>
          <a:p>
            <a:r>
              <a:rPr lang="en-US" dirty="0"/>
              <a:t>Use of informal Ontologies in </a:t>
            </a:r>
            <a:br>
              <a:rPr lang="en-US" dirty="0"/>
            </a:br>
            <a:r>
              <a:rPr lang="en-US" dirty="0"/>
              <a:t>Systems Architecture and RASDS</a:t>
            </a:r>
          </a:p>
        </p:txBody>
      </p:sp>
      <p:sp>
        <p:nvSpPr>
          <p:cNvPr id="4" name="Content Placeholder 3">
            <a:extLst>
              <a:ext uri="{FF2B5EF4-FFF2-40B4-BE49-F238E27FC236}">
                <a16:creationId xmlns:a16="http://schemas.microsoft.com/office/drawing/2014/main" id="{A4604093-55D4-B702-5A38-3F878C182A34}"/>
              </a:ext>
            </a:extLst>
          </p:cNvPr>
          <p:cNvSpPr>
            <a:spLocks noGrp="1"/>
          </p:cNvSpPr>
          <p:nvPr>
            <p:ph idx="1"/>
          </p:nvPr>
        </p:nvSpPr>
        <p:spPr/>
        <p:txBody>
          <a:bodyPr/>
          <a:lstStyle/>
          <a:p>
            <a:r>
              <a:rPr lang="en-US" dirty="0"/>
              <a:t>In </a:t>
            </a:r>
            <a:r>
              <a:rPr lang="en-US" dirty="0">
                <a:hlinkClick r:id="rId2" tooltip="Computer science"/>
              </a:rPr>
              <a:t>computer science</a:t>
            </a:r>
            <a:r>
              <a:rPr lang="en-US" dirty="0"/>
              <a:t> and </a:t>
            </a:r>
            <a:r>
              <a:rPr lang="en-US" dirty="0">
                <a:hlinkClick r:id="rId3" tooltip="Information science"/>
              </a:rPr>
              <a:t>information science</a:t>
            </a:r>
            <a:r>
              <a:rPr lang="en-US" dirty="0"/>
              <a:t>, an </a:t>
            </a:r>
            <a:r>
              <a:rPr lang="en-US" b="1" dirty="0"/>
              <a:t>ontology</a:t>
            </a:r>
            <a:r>
              <a:rPr lang="en-US" dirty="0"/>
              <a:t> encompasses a representation, formal naming, and definition of the categories, properties, and relations between the concepts, data, and entities that substantiate one, many, or all </a:t>
            </a:r>
            <a:r>
              <a:rPr lang="en-US" dirty="0">
                <a:hlinkClick r:id="rId4" tooltip="Domain of discourse"/>
              </a:rPr>
              <a:t>domains of discourse</a:t>
            </a:r>
            <a:r>
              <a:rPr lang="en-US" dirty="0"/>
              <a:t>. </a:t>
            </a:r>
          </a:p>
          <a:p>
            <a:endParaRPr lang="en-US" dirty="0"/>
          </a:p>
          <a:p>
            <a:r>
              <a:rPr lang="en-US" dirty="0"/>
              <a:t>More simply, an ontology is a way of showing the properties of a subject area and how they are related, by defining a set of concepts and categories that represent the subject. </a:t>
            </a:r>
          </a:p>
        </p:txBody>
      </p:sp>
      <p:sp>
        <p:nvSpPr>
          <p:cNvPr id="2" name="Date Placeholder 1">
            <a:extLst>
              <a:ext uri="{FF2B5EF4-FFF2-40B4-BE49-F238E27FC236}">
                <a16:creationId xmlns:a16="http://schemas.microsoft.com/office/drawing/2014/main" id="{C6563BCA-705B-4872-9F54-D2E76E94A8A8}"/>
              </a:ext>
            </a:extLst>
          </p:cNvPr>
          <p:cNvSpPr>
            <a:spLocks noGrp="1"/>
          </p:cNvSpPr>
          <p:nvPr>
            <p:ph type="dt" sz="half" idx="10"/>
          </p:nvPr>
        </p:nvSpPr>
        <p:spPr/>
        <p:txBody>
          <a:bodyPr/>
          <a:lstStyle/>
          <a:p>
            <a:r>
              <a:rPr lang="en-US"/>
              <a:t>20 Mar 2023</a:t>
            </a:r>
            <a:endParaRPr lang="en-US" dirty="0"/>
          </a:p>
        </p:txBody>
      </p:sp>
    </p:spTree>
    <p:extLst>
      <p:ext uri="{BB962C8B-B14F-4D97-AF65-F5344CB8AC3E}">
        <p14:creationId xmlns:p14="http://schemas.microsoft.com/office/powerpoint/2010/main" val="17939432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0639"/>
            <a:ext cx="7772400" cy="762000"/>
          </a:xfrm>
        </p:spPr>
        <p:txBody>
          <a:bodyPr vert="horz" lIns="91440" tIns="45720" rIns="91440" bIns="45720" rtlCol="0" anchor="ctr">
            <a:normAutofit fontScale="90000"/>
          </a:bodyPr>
          <a:lstStyle/>
          <a:p>
            <a:r>
              <a:rPr lang="en-US" kern="1200" dirty="0">
                <a:solidFill>
                  <a:srgbClr val="0099A6"/>
                </a:solidFill>
              </a:rPr>
              <a:t>Simple Communications View example</a:t>
            </a:r>
            <a:br>
              <a:rPr lang="en-US" kern="1200" dirty="0">
                <a:solidFill>
                  <a:srgbClr val="0099A6"/>
                </a:solidFill>
              </a:rPr>
            </a:br>
            <a:r>
              <a:rPr lang="en-US" kern="1200" dirty="0">
                <a:solidFill>
                  <a:srgbClr val="0099A6"/>
                </a:solidFill>
              </a:rPr>
              <a:t>Basic ABA End-to-End Forward CLTU Protocols </a:t>
            </a:r>
          </a:p>
        </p:txBody>
      </p:sp>
      <p:cxnSp>
        <p:nvCxnSpPr>
          <p:cNvPr id="45" name="Straight Connector 151"/>
          <p:cNvCxnSpPr>
            <a:cxnSpLocks noChangeShapeType="1"/>
          </p:cNvCxnSpPr>
          <p:nvPr/>
        </p:nvCxnSpPr>
        <p:spPr bwMode="auto">
          <a:xfrm>
            <a:off x="4041775" y="4489450"/>
            <a:ext cx="320992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46" name="Straight Connector 157"/>
          <p:cNvCxnSpPr>
            <a:cxnSpLocks noChangeShapeType="1"/>
          </p:cNvCxnSpPr>
          <p:nvPr/>
        </p:nvCxnSpPr>
        <p:spPr bwMode="auto">
          <a:xfrm rot="5400000">
            <a:off x="4498975" y="426085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47" name="Elbow Connector 178"/>
          <p:cNvCxnSpPr>
            <a:cxnSpLocks noChangeShapeType="1"/>
            <a:stCxn id="70" idx="3"/>
            <a:endCxn id="60" idx="1"/>
          </p:cNvCxnSpPr>
          <p:nvPr/>
        </p:nvCxnSpPr>
        <p:spPr bwMode="auto">
          <a:xfrm>
            <a:off x="2647950" y="4014787"/>
            <a:ext cx="1098550" cy="0"/>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48" name="Straight Connector 264"/>
          <p:cNvCxnSpPr>
            <a:cxnSpLocks noChangeShapeType="1"/>
          </p:cNvCxnSpPr>
          <p:nvPr/>
        </p:nvCxnSpPr>
        <p:spPr bwMode="auto">
          <a:xfrm rot="5400000">
            <a:off x="6226969" y="426085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49" name="TextBox 76"/>
          <p:cNvSpPr txBox="1">
            <a:spLocks noChangeArrowheads="1"/>
          </p:cNvSpPr>
          <p:nvPr/>
        </p:nvSpPr>
        <p:spPr bwMode="auto">
          <a:xfrm>
            <a:off x="2714625" y="3341687"/>
            <a:ext cx="4238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VC X</a:t>
            </a:r>
          </a:p>
        </p:txBody>
      </p:sp>
      <p:sp>
        <p:nvSpPr>
          <p:cNvPr id="50" name="Rectangle 669"/>
          <p:cNvSpPr>
            <a:spLocks noChangeArrowheads="1"/>
          </p:cNvSpPr>
          <p:nvPr/>
        </p:nvSpPr>
        <p:spPr bwMode="auto">
          <a:xfrm>
            <a:off x="3737769" y="2262185"/>
            <a:ext cx="12842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ABA Earth-Space</a:t>
            </a:r>
          </a:p>
          <a:p>
            <a:pPr algn="ctr"/>
            <a:r>
              <a:rPr lang="en-US" sz="1000" b="1" dirty="0"/>
              <a:t>Link Terminal</a:t>
            </a:r>
          </a:p>
        </p:txBody>
      </p:sp>
      <p:sp>
        <p:nvSpPr>
          <p:cNvPr id="51" name="Rectangle 671"/>
          <p:cNvSpPr>
            <a:spLocks noChangeArrowheads="1"/>
          </p:cNvSpPr>
          <p:nvPr/>
        </p:nvSpPr>
        <p:spPr bwMode="auto">
          <a:xfrm>
            <a:off x="5897563" y="2262185"/>
            <a:ext cx="11160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1000" b="1" dirty="0"/>
              <a:t>ABA Earth User Node</a:t>
            </a:r>
            <a:endParaRPr lang="en-US" sz="1000" dirty="0"/>
          </a:p>
        </p:txBody>
      </p:sp>
      <p:sp>
        <p:nvSpPr>
          <p:cNvPr id="52" name="Rectangle 672"/>
          <p:cNvSpPr>
            <a:spLocks noChangeArrowheads="1"/>
          </p:cNvSpPr>
          <p:nvPr/>
        </p:nvSpPr>
        <p:spPr bwMode="auto">
          <a:xfrm>
            <a:off x="1859756" y="2262185"/>
            <a:ext cx="10572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ABA Space User Node</a:t>
            </a:r>
            <a:endParaRPr lang="en-US" sz="1000" dirty="0"/>
          </a:p>
        </p:txBody>
      </p:sp>
      <p:sp>
        <p:nvSpPr>
          <p:cNvPr id="53" name="Text Box 57"/>
          <p:cNvSpPr txBox="1">
            <a:spLocks noChangeArrowheads="1"/>
          </p:cNvSpPr>
          <p:nvPr/>
        </p:nvSpPr>
        <p:spPr bwMode="auto">
          <a:xfrm>
            <a:off x="2616201" y="4259322"/>
            <a:ext cx="11874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Ground-Space</a:t>
            </a:r>
          </a:p>
          <a:p>
            <a:pPr algn="ctr" eaLnBrk="1" hangingPunct="1"/>
            <a:r>
              <a:rPr lang="en-GB" sz="1000" b="1" dirty="0">
                <a:solidFill>
                  <a:srgbClr val="000099"/>
                </a:solidFill>
                <a:latin typeface="Calibri" pitchFamily="34" charset="0"/>
              </a:rPr>
              <a:t>CCSDS Protocols</a:t>
            </a:r>
          </a:p>
        </p:txBody>
      </p:sp>
      <p:sp>
        <p:nvSpPr>
          <p:cNvPr id="54" name="Text Box 57"/>
          <p:cNvSpPr txBox="1">
            <a:spLocks noChangeArrowheads="1"/>
          </p:cNvSpPr>
          <p:nvPr/>
        </p:nvSpPr>
        <p:spPr bwMode="auto">
          <a:xfrm>
            <a:off x="5934075" y="4476750"/>
            <a:ext cx="1042988" cy="400050"/>
          </a:xfrm>
          <a:prstGeom prst="rect">
            <a:avLst/>
          </a:prstGeom>
          <a:noFill/>
          <a:ln w="19050">
            <a:no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Terrestrial</a:t>
            </a:r>
          </a:p>
          <a:p>
            <a:pPr algn="ctr" eaLnBrk="1" hangingPunct="1"/>
            <a:r>
              <a:rPr lang="en-GB" sz="1000" b="1" dirty="0">
                <a:solidFill>
                  <a:srgbClr val="000099"/>
                </a:solidFill>
                <a:latin typeface="Calibri" pitchFamily="34" charset="0"/>
              </a:rPr>
              <a:t>WAN</a:t>
            </a:r>
          </a:p>
        </p:txBody>
      </p:sp>
      <p:sp>
        <p:nvSpPr>
          <p:cNvPr id="55" name="TextBox 77"/>
          <p:cNvSpPr txBox="1">
            <a:spLocks noChangeArrowheads="1"/>
          </p:cNvSpPr>
          <p:nvPr/>
        </p:nvSpPr>
        <p:spPr bwMode="auto">
          <a:xfrm>
            <a:off x="4748215" y="3276600"/>
            <a:ext cx="42511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VC X</a:t>
            </a:r>
          </a:p>
        </p:txBody>
      </p:sp>
      <p:sp>
        <p:nvSpPr>
          <p:cNvPr id="56" name="TextBox 77"/>
          <p:cNvSpPr txBox="1">
            <a:spLocks noChangeArrowheads="1"/>
          </p:cNvSpPr>
          <p:nvPr/>
        </p:nvSpPr>
        <p:spPr bwMode="auto">
          <a:xfrm>
            <a:off x="6724073" y="2926242"/>
            <a:ext cx="57900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 VC X</a:t>
            </a:r>
          </a:p>
        </p:txBody>
      </p:sp>
      <p:sp>
        <p:nvSpPr>
          <p:cNvPr id="60" name="Text Box 12"/>
          <p:cNvSpPr txBox="1">
            <a:spLocks noChangeArrowheads="1"/>
          </p:cNvSpPr>
          <p:nvPr/>
        </p:nvSpPr>
        <p:spPr bwMode="auto">
          <a:xfrm>
            <a:off x="3746500" y="3922712"/>
            <a:ext cx="569912"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61" name="Text Box 16"/>
          <p:cNvSpPr txBox="1">
            <a:spLocks noChangeArrowheads="1"/>
          </p:cNvSpPr>
          <p:nvPr/>
        </p:nvSpPr>
        <p:spPr bwMode="auto">
          <a:xfrm>
            <a:off x="4452937" y="3924300"/>
            <a:ext cx="568325"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62" name="Straight Connector 61"/>
          <p:cNvCxnSpPr>
            <a:cxnSpLocks noChangeShapeType="1"/>
            <a:stCxn id="66" idx="3"/>
            <a:endCxn id="60" idx="0"/>
          </p:cNvCxnSpPr>
          <p:nvPr/>
        </p:nvCxnSpPr>
        <p:spPr bwMode="auto">
          <a:xfrm>
            <a:off x="4030662" y="3368675"/>
            <a:ext cx="0" cy="5540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63" name="Straight Connector 62"/>
          <p:cNvCxnSpPr>
            <a:cxnSpLocks noChangeShapeType="1"/>
            <a:stCxn id="66" idx="5"/>
            <a:endCxn id="61" idx="0"/>
          </p:cNvCxnSpPr>
          <p:nvPr/>
        </p:nvCxnSpPr>
        <p:spPr bwMode="auto">
          <a:xfrm>
            <a:off x="4727575" y="3368675"/>
            <a:ext cx="9525" cy="5556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64" name="Text Box 15"/>
          <p:cNvSpPr txBox="1">
            <a:spLocks noChangeArrowheads="1"/>
          </p:cNvSpPr>
          <p:nvPr/>
        </p:nvSpPr>
        <p:spPr bwMode="auto">
          <a:xfrm>
            <a:off x="4452937" y="3708400"/>
            <a:ext cx="568325"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65" name="Text Box 15"/>
          <p:cNvSpPr txBox="1">
            <a:spLocks noChangeArrowheads="1"/>
          </p:cNvSpPr>
          <p:nvPr/>
        </p:nvSpPr>
        <p:spPr bwMode="auto">
          <a:xfrm>
            <a:off x="4451350" y="3489325"/>
            <a:ext cx="569912"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F-CLTU</a:t>
            </a:r>
            <a:endParaRPr lang="en-US" sz="900">
              <a:solidFill>
                <a:schemeClr val="tx1"/>
              </a:solidFill>
              <a:latin typeface="Calibri" pitchFamily="34" charset="0"/>
            </a:endParaRPr>
          </a:p>
        </p:txBody>
      </p:sp>
      <p:sp>
        <p:nvSpPr>
          <p:cNvPr id="66" name="Oval 7"/>
          <p:cNvSpPr>
            <a:spLocks noChangeArrowheads="1"/>
          </p:cNvSpPr>
          <p:nvPr/>
        </p:nvSpPr>
        <p:spPr bwMode="auto">
          <a:xfrm>
            <a:off x="3884612" y="3116262"/>
            <a:ext cx="987425" cy="296863"/>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F-CLTU</a:t>
            </a:r>
          </a:p>
          <a:p>
            <a:pPr algn="ctr">
              <a:lnSpc>
                <a:spcPct val="80000"/>
              </a:lnSpc>
            </a:pPr>
            <a:r>
              <a:rPr lang="en-US" sz="900" dirty="0">
                <a:latin typeface="Calibri" pitchFamily="34" charset="0"/>
                <a:ea typeface="ÇlÇr ñæí©" charset="-128"/>
              </a:rPr>
              <a:t>Production</a:t>
            </a:r>
            <a:endParaRPr lang="en-US" sz="900" dirty="0">
              <a:latin typeface="Calibri" pitchFamily="34" charset="0"/>
            </a:endParaRPr>
          </a:p>
        </p:txBody>
      </p:sp>
      <p:sp>
        <p:nvSpPr>
          <p:cNvPr id="67" name="Oval 7"/>
          <p:cNvSpPr>
            <a:spLocks noChangeArrowheads="1"/>
          </p:cNvSpPr>
          <p:nvPr/>
        </p:nvSpPr>
        <p:spPr bwMode="auto">
          <a:xfrm>
            <a:off x="1881981" y="3116262"/>
            <a:ext cx="1012825" cy="296863"/>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Space F-CTLU</a:t>
            </a:r>
          </a:p>
          <a:p>
            <a:pPr algn="ctr">
              <a:lnSpc>
                <a:spcPct val="80000"/>
              </a:lnSpc>
            </a:pPr>
            <a:r>
              <a:rPr lang="en-US" sz="900" dirty="0">
                <a:latin typeface="Calibri" pitchFamily="34" charset="0"/>
                <a:ea typeface="ÇlÇr ñæí©" charset="-128"/>
              </a:rPr>
              <a:t>Application</a:t>
            </a:r>
            <a:endParaRPr lang="en-US" sz="900" dirty="0">
              <a:latin typeface="Calibri" pitchFamily="34" charset="0"/>
            </a:endParaRPr>
          </a:p>
          <a:p>
            <a:pPr algn="ctr">
              <a:lnSpc>
                <a:spcPct val="80000"/>
              </a:lnSpc>
            </a:pPr>
            <a:endParaRPr lang="en-US" sz="900" dirty="0">
              <a:latin typeface="Calibri" pitchFamily="34" charset="0"/>
            </a:endParaRPr>
          </a:p>
        </p:txBody>
      </p:sp>
      <p:cxnSp>
        <p:nvCxnSpPr>
          <p:cNvPr id="68" name="Straight Connector 67"/>
          <p:cNvCxnSpPr>
            <a:cxnSpLocks noChangeShapeType="1"/>
          </p:cNvCxnSpPr>
          <p:nvPr/>
        </p:nvCxnSpPr>
        <p:spPr bwMode="auto">
          <a:xfrm flipH="1">
            <a:off x="2383631" y="3413125"/>
            <a:ext cx="9525" cy="50958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69" name="Text Box 15"/>
          <p:cNvSpPr txBox="1">
            <a:spLocks noChangeArrowheads="1"/>
          </p:cNvSpPr>
          <p:nvPr/>
        </p:nvSpPr>
        <p:spPr bwMode="auto">
          <a:xfrm>
            <a:off x="2078037" y="3489325"/>
            <a:ext cx="569913"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a:t>
            </a:r>
            <a:endParaRPr lang="en-US" sz="900">
              <a:solidFill>
                <a:schemeClr val="tx1"/>
              </a:solidFill>
              <a:latin typeface="Calibri" pitchFamily="34" charset="0"/>
            </a:endParaRPr>
          </a:p>
        </p:txBody>
      </p:sp>
      <p:sp>
        <p:nvSpPr>
          <p:cNvPr id="70" name="Text Box 12"/>
          <p:cNvSpPr txBox="1">
            <a:spLocks noChangeArrowheads="1"/>
          </p:cNvSpPr>
          <p:nvPr/>
        </p:nvSpPr>
        <p:spPr bwMode="auto">
          <a:xfrm>
            <a:off x="2078037" y="3922712"/>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RF &amp; Mod</a:t>
            </a:r>
            <a:endParaRPr lang="en-US" sz="900" dirty="0">
              <a:solidFill>
                <a:schemeClr val="tx1"/>
              </a:solidFill>
              <a:latin typeface="Calibri" pitchFamily="34" charset="0"/>
            </a:endParaRPr>
          </a:p>
        </p:txBody>
      </p:sp>
      <p:sp>
        <p:nvSpPr>
          <p:cNvPr id="71" name="Text Box 12"/>
          <p:cNvSpPr txBox="1">
            <a:spLocks noChangeArrowheads="1"/>
          </p:cNvSpPr>
          <p:nvPr/>
        </p:nvSpPr>
        <p:spPr bwMode="auto">
          <a:xfrm>
            <a:off x="2078037" y="3708400"/>
            <a:ext cx="569913"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
        <p:nvSpPr>
          <p:cNvPr id="72" name="Oval 7"/>
          <p:cNvSpPr>
            <a:spLocks noChangeArrowheads="1"/>
          </p:cNvSpPr>
          <p:nvPr/>
        </p:nvSpPr>
        <p:spPr bwMode="auto">
          <a:xfrm>
            <a:off x="5949157" y="2682875"/>
            <a:ext cx="1012825" cy="29527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F-CLTU</a:t>
            </a:r>
          </a:p>
          <a:p>
            <a:pPr algn="ctr">
              <a:lnSpc>
                <a:spcPct val="80000"/>
              </a:lnSpc>
            </a:pPr>
            <a:r>
              <a:rPr lang="en-US" sz="900">
                <a:latin typeface="Calibri" pitchFamily="34" charset="0"/>
                <a:ea typeface="ÇlÇr ñæí©" charset="-128"/>
              </a:rPr>
              <a:t>Application</a:t>
            </a:r>
            <a:endParaRPr lang="en-US" sz="900">
              <a:latin typeface="Calibri" pitchFamily="34" charset="0"/>
            </a:endParaRPr>
          </a:p>
          <a:p>
            <a:pPr algn="ctr">
              <a:lnSpc>
                <a:spcPct val="80000"/>
              </a:lnSpc>
            </a:pPr>
            <a:endParaRPr lang="en-US" sz="900">
              <a:latin typeface="Calibri" pitchFamily="34" charset="0"/>
            </a:endParaRPr>
          </a:p>
        </p:txBody>
      </p:sp>
      <p:sp>
        <p:nvSpPr>
          <p:cNvPr id="73" name="Text Box 16"/>
          <p:cNvSpPr txBox="1">
            <a:spLocks noChangeArrowheads="1"/>
          </p:cNvSpPr>
          <p:nvPr/>
        </p:nvSpPr>
        <p:spPr bwMode="auto">
          <a:xfrm>
            <a:off x="6188075" y="3922712"/>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74" name="Straight Connector 73"/>
          <p:cNvCxnSpPr>
            <a:cxnSpLocks noChangeShapeType="1"/>
          </p:cNvCxnSpPr>
          <p:nvPr/>
        </p:nvCxnSpPr>
        <p:spPr bwMode="auto">
          <a:xfrm flipH="1">
            <a:off x="6455569" y="2978150"/>
            <a:ext cx="1" cy="94456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75" name="Text Box 15"/>
          <p:cNvSpPr txBox="1">
            <a:spLocks noChangeArrowheads="1"/>
          </p:cNvSpPr>
          <p:nvPr/>
        </p:nvSpPr>
        <p:spPr bwMode="auto">
          <a:xfrm>
            <a:off x="6188075" y="3703637"/>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76" name="Text Box 15"/>
          <p:cNvSpPr txBox="1">
            <a:spLocks noChangeArrowheads="1"/>
          </p:cNvSpPr>
          <p:nvPr/>
        </p:nvSpPr>
        <p:spPr bwMode="auto">
          <a:xfrm>
            <a:off x="6188075" y="3484562"/>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F-CLTU</a:t>
            </a:r>
            <a:endParaRPr lang="en-US" sz="900">
              <a:solidFill>
                <a:schemeClr val="tx1"/>
              </a:solidFill>
              <a:latin typeface="Calibri" pitchFamily="34" charset="0"/>
            </a:endParaRPr>
          </a:p>
        </p:txBody>
      </p:sp>
      <p:sp>
        <p:nvSpPr>
          <p:cNvPr id="77" name="Text Box 15"/>
          <p:cNvSpPr txBox="1">
            <a:spLocks noChangeArrowheads="1"/>
          </p:cNvSpPr>
          <p:nvPr/>
        </p:nvSpPr>
        <p:spPr bwMode="auto">
          <a:xfrm>
            <a:off x="6188075" y="3054350"/>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a:t>
            </a:r>
            <a:endParaRPr lang="en-US" sz="900">
              <a:solidFill>
                <a:schemeClr val="tx1"/>
              </a:solidFill>
              <a:latin typeface="Calibri" pitchFamily="34" charset="0"/>
            </a:endParaRPr>
          </a:p>
        </p:txBody>
      </p:sp>
      <p:sp>
        <p:nvSpPr>
          <p:cNvPr id="78" name="Text Box 12"/>
          <p:cNvSpPr txBox="1">
            <a:spLocks noChangeArrowheads="1"/>
          </p:cNvSpPr>
          <p:nvPr/>
        </p:nvSpPr>
        <p:spPr bwMode="auto">
          <a:xfrm>
            <a:off x="6188075" y="3268662"/>
            <a:ext cx="534988"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
        <p:nvSpPr>
          <p:cNvPr id="8" name="TextBox 7"/>
          <p:cNvSpPr txBox="1"/>
          <p:nvPr/>
        </p:nvSpPr>
        <p:spPr>
          <a:xfrm>
            <a:off x="1638300" y="4876800"/>
            <a:ext cx="2273379" cy="246221"/>
          </a:xfrm>
          <a:prstGeom prst="rect">
            <a:avLst/>
          </a:prstGeom>
          <a:noFill/>
        </p:spPr>
        <p:txBody>
          <a:bodyPr wrap="none" rtlCol="0">
            <a:spAutoFit/>
          </a:bodyPr>
          <a:lstStyle/>
          <a:p>
            <a:r>
              <a:rPr lang="en-US" sz="1000" b="1" dirty="0"/>
              <a:t>C &amp; S = Coding &amp; Synchronization</a:t>
            </a:r>
          </a:p>
        </p:txBody>
      </p:sp>
      <p:sp>
        <p:nvSpPr>
          <p:cNvPr id="2" name="Date Placeholder 1">
            <a:extLst>
              <a:ext uri="{FF2B5EF4-FFF2-40B4-BE49-F238E27FC236}">
                <a16:creationId xmlns:a16="http://schemas.microsoft.com/office/drawing/2014/main" id="{56D5305F-AEFD-0244-8C1E-5235BC78C268}"/>
              </a:ext>
            </a:extLst>
          </p:cNvPr>
          <p:cNvSpPr>
            <a:spLocks noGrp="1"/>
          </p:cNvSpPr>
          <p:nvPr>
            <p:ph type="dt" sz="half" idx="2"/>
          </p:nvPr>
        </p:nvSpPr>
        <p:spPr/>
        <p:txBody>
          <a:bodyPr/>
          <a:lstStyle/>
          <a:p>
            <a:r>
              <a:rPr lang="en-US"/>
              <a:t>20 Mar 2023</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6" name="Title 1"/>
          <p:cNvSpPr txBox="1">
            <a:spLocks/>
          </p:cNvSpPr>
          <p:nvPr/>
        </p:nvSpPr>
        <p:spPr bwMode="auto">
          <a:xfrm>
            <a:off x="1235870" y="77756"/>
            <a:ext cx="7010400" cy="9906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1800" dirty="0"/>
              <a:t>SCCS example: SSI Secure End-to-End Forward Protocol Deployment - SSI Agency Supporting SSI Agency</a:t>
            </a:r>
          </a:p>
        </p:txBody>
      </p:sp>
      <p:grpSp>
        <p:nvGrpSpPr>
          <p:cNvPr id="4" name="Group 3"/>
          <p:cNvGrpSpPr/>
          <p:nvPr/>
        </p:nvGrpSpPr>
        <p:grpSpPr>
          <a:xfrm>
            <a:off x="1566864" y="1295400"/>
            <a:ext cx="6281735" cy="4838700"/>
            <a:chOff x="1566864" y="1752600"/>
            <a:chExt cx="6281735" cy="4838700"/>
          </a:xfrm>
        </p:grpSpPr>
        <p:sp>
          <p:nvSpPr>
            <p:cNvPr id="38913" name="Rectangle 97"/>
            <p:cNvSpPr>
              <a:spLocks noChangeArrowheads="1"/>
            </p:cNvSpPr>
            <p:nvPr/>
          </p:nvSpPr>
          <p:spPr bwMode="auto">
            <a:xfrm>
              <a:off x="5962650" y="2065338"/>
              <a:ext cx="1885949" cy="3904488"/>
            </a:xfrm>
            <a:prstGeom prst="cube">
              <a:avLst>
                <a:gd name="adj" fmla="val 5639"/>
              </a:avLst>
            </a:prstGeom>
            <a:solidFill>
              <a:srgbClr val="CCFF66">
                <a:alpha val="76077"/>
              </a:srgbClr>
            </a:solidFill>
            <a:ln>
              <a:noFill/>
            </a:ln>
            <a:extLst>
              <a:ext uri="{91240B29-F687-4f45-9708-019B960494DF}">
                <a14:hiddenLine xmlns:a14="http://schemas.microsoft.com/office/drawing/2010/main" xmlns="" w="38100">
                  <a:solidFill>
                    <a:srgbClr val="000000"/>
                  </a:solidFill>
                  <a:round/>
                  <a:headEnd/>
                  <a:tailEnd/>
                </a14:hiddenLine>
              </a:ext>
            </a:extLst>
          </p:spPr>
          <p:txBody>
            <a:bodyPr/>
            <a:lstStyle/>
            <a:p>
              <a:pPr algn="ctr"/>
              <a:endParaRPr kumimoji="1" lang="en-GB" sz="2400">
                <a:solidFill>
                  <a:schemeClr val="tx1"/>
                </a:solidFill>
              </a:endParaRPr>
            </a:p>
          </p:txBody>
        </p:sp>
        <p:sp>
          <p:nvSpPr>
            <p:cNvPr id="38914" name="Rectangle 97"/>
            <p:cNvSpPr>
              <a:spLocks noChangeArrowheads="1"/>
            </p:cNvSpPr>
            <p:nvPr/>
          </p:nvSpPr>
          <p:spPr bwMode="auto">
            <a:xfrm>
              <a:off x="3840164" y="2065338"/>
              <a:ext cx="1810545" cy="3904488"/>
            </a:xfrm>
            <a:prstGeom prst="cube">
              <a:avLst>
                <a:gd name="adj" fmla="val 3986"/>
              </a:avLst>
            </a:prstGeom>
            <a:solidFill>
              <a:srgbClr val="E0C62C">
                <a:alpha val="76077"/>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kumimoji="1" lang="en-GB" sz="2400">
                <a:solidFill>
                  <a:schemeClr val="tx1"/>
                </a:solidFill>
              </a:endParaRPr>
            </a:p>
          </p:txBody>
        </p:sp>
        <p:sp>
          <p:nvSpPr>
            <p:cNvPr id="38915" name="Rectangle 97"/>
            <p:cNvSpPr>
              <a:spLocks noChangeArrowheads="1"/>
            </p:cNvSpPr>
            <p:nvPr/>
          </p:nvSpPr>
          <p:spPr bwMode="auto">
            <a:xfrm>
              <a:off x="1566864" y="2065338"/>
              <a:ext cx="1909905" cy="3903662"/>
            </a:xfrm>
            <a:prstGeom prst="cube">
              <a:avLst>
                <a:gd name="adj" fmla="val 4903"/>
              </a:avLst>
            </a:prstGeom>
            <a:solidFill>
              <a:srgbClr val="CCFF66">
                <a:alpha val="7607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kumimoji="1" lang="en-GB" sz="2400">
                <a:solidFill>
                  <a:schemeClr val="tx1"/>
                </a:solidFill>
              </a:endParaRPr>
            </a:p>
          </p:txBody>
        </p:sp>
        <p:cxnSp>
          <p:nvCxnSpPr>
            <p:cNvPr id="38916" name="Straight Connector 151"/>
            <p:cNvCxnSpPr>
              <a:cxnSpLocks noChangeShapeType="1"/>
            </p:cNvCxnSpPr>
            <p:nvPr/>
          </p:nvCxnSpPr>
          <p:spPr bwMode="auto">
            <a:xfrm>
              <a:off x="4298951" y="6203950"/>
              <a:ext cx="320992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38917" name="Straight Connector 157"/>
            <p:cNvCxnSpPr>
              <a:cxnSpLocks noChangeShapeType="1"/>
            </p:cNvCxnSpPr>
            <p:nvPr/>
          </p:nvCxnSpPr>
          <p:spPr bwMode="auto">
            <a:xfrm rot="5400000">
              <a:off x="4862514" y="597535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38918" name="Elbow Connector 178"/>
            <p:cNvCxnSpPr>
              <a:cxnSpLocks noChangeShapeType="1"/>
              <a:stCxn id="38935" idx="3"/>
              <a:endCxn id="38947" idx="1"/>
            </p:cNvCxnSpPr>
            <p:nvPr/>
          </p:nvCxnSpPr>
          <p:spPr bwMode="auto">
            <a:xfrm>
              <a:off x="2330451" y="5652294"/>
              <a:ext cx="1598613" cy="4763"/>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38919" name="Straight Connector 264"/>
            <p:cNvCxnSpPr>
              <a:cxnSpLocks noChangeShapeType="1"/>
            </p:cNvCxnSpPr>
            <p:nvPr/>
          </p:nvCxnSpPr>
          <p:spPr bwMode="auto">
            <a:xfrm rot="5400000">
              <a:off x="6213476" y="597535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38920" name="Rectangle 669"/>
            <p:cNvSpPr>
              <a:spLocks noChangeArrowheads="1"/>
            </p:cNvSpPr>
            <p:nvPr/>
          </p:nvSpPr>
          <p:spPr bwMode="auto">
            <a:xfrm>
              <a:off x="4124060" y="2148946"/>
              <a:ext cx="13192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Earth-Space</a:t>
              </a:r>
            </a:p>
            <a:p>
              <a:pPr algn="ctr"/>
              <a:r>
                <a:rPr lang="en-US" sz="1000" b="1" dirty="0"/>
                <a:t>Link Terminal</a:t>
              </a:r>
            </a:p>
          </p:txBody>
        </p:sp>
        <p:sp>
          <p:nvSpPr>
            <p:cNvPr id="38921" name="Rectangle 671"/>
            <p:cNvSpPr>
              <a:spLocks noChangeArrowheads="1"/>
            </p:cNvSpPr>
            <p:nvPr/>
          </p:nvSpPr>
          <p:spPr bwMode="auto">
            <a:xfrm>
              <a:off x="6323014" y="2144684"/>
              <a:ext cx="118586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Earth </a:t>
              </a:r>
              <a:br>
                <a:rPr lang="en-US" sz="1000" b="1" dirty="0"/>
              </a:br>
              <a:r>
                <a:rPr lang="en-US" sz="1000" b="1" dirty="0"/>
                <a:t>User Node</a:t>
              </a:r>
              <a:endParaRPr lang="en-US" sz="1000" dirty="0"/>
            </a:p>
          </p:txBody>
        </p:sp>
        <p:sp>
          <p:nvSpPr>
            <p:cNvPr id="38922" name="Rectangle 672"/>
            <p:cNvSpPr>
              <a:spLocks noChangeArrowheads="1"/>
            </p:cNvSpPr>
            <p:nvPr/>
          </p:nvSpPr>
          <p:spPr bwMode="auto">
            <a:xfrm>
              <a:off x="1947338" y="2144683"/>
              <a:ext cx="10858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Space </a:t>
              </a:r>
              <a:br>
                <a:rPr lang="en-US" sz="1000" b="1" dirty="0"/>
              </a:br>
              <a:r>
                <a:rPr lang="en-US" sz="1000" b="1" dirty="0"/>
                <a:t>User Node</a:t>
              </a:r>
              <a:endParaRPr lang="en-US" sz="1000" dirty="0"/>
            </a:p>
          </p:txBody>
        </p:sp>
        <p:sp>
          <p:nvSpPr>
            <p:cNvPr id="38923" name="Text Box 57"/>
            <p:cNvSpPr txBox="1">
              <a:spLocks noChangeArrowheads="1"/>
            </p:cNvSpPr>
            <p:nvPr/>
          </p:nvSpPr>
          <p:spPr bwMode="auto">
            <a:xfrm>
              <a:off x="3035301" y="6005513"/>
              <a:ext cx="11874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Ground-Space</a:t>
              </a:r>
            </a:p>
            <a:p>
              <a:pPr algn="ctr" eaLnBrk="1" hangingPunct="1"/>
              <a:r>
                <a:rPr lang="en-GB" sz="1000" b="1" dirty="0">
                  <a:solidFill>
                    <a:srgbClr val="000099"/>
                  </a:solidFill>
                  <a:latin typeface="Calibri" pitchFamily="34" charset="0"/>
                </a:rPr>
                <a:t>CCSDS Protocols</a:t>
              </a:r>
            </a:p>
          </p:txBody>
        </p:sp>
        <p:sp>
          <p:nvSpPr>
            <p:cNvPr id="38924" name="Text Box 57"/>
            <p:cNvSpPr txBox="1">
              <a:spLocks noChangeArrowheads="1"/>
            </p:cNvSpPr>
            <p:nvPr/>
          </p:nvSpPr>
          <p:spPr bwMode="auto">
            <a:xfrm>
              <a:off x="6100764" y="6191250"/>
              <a:ext cx="10429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a:solidFill>
                    <a:srgbClr val="000099"/>
                  </a:solidFill>
                  <a:latin typeface="Calibri" pitchFamily="34" charset="0"/>
                </a:rPr>
                <a:t>Terrestrial</a:t>
              </a:r>
            </a:p>
            <a:p>
              <a:pPr algn="ctr" eaLnBrk="1" hangingPunct="1"/>
              <a:r>
                <a:rPr lang="en-GB" sz="1000" b="1">
                  <a:solidFill>
                    <a:srgbClr val="000099"/>
                  </a:solidFill>
                  <a:latin typeface="Calibri" pitchFamily="34" charset="0"/>
                </a:rPr>
                <a:t>WAN</a:t>
              </a:r>
            </a:p>
          </p:txBody>
        </p:sp>
        <p:sp>
          <p:nvSpPr>
            <p:cNvPr id="38925" name="Rectangle 591"/>
            <p:cNvSpPr>
              <a:spLocks noChangeArrowheads="1"/>
            </p:cNvSpPr>
            <p:nvPr/>
          </p:nvSpPr>
          <p:spPr bwMode="auto">
            <a:xfrm>
              <a:off x="4176714" y="1752600"/>
              <a:ext cx="1081087" cy="21590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7" name="Rectangle 591"/>
            <p:cNvSpPr>
              <a:spLocks noChangeArrowheads="1"/>
            </p:cNvSpPr>
            <p:nvPr/>
          </p:nvSpPr>
          <p:spPr bwMode="auto">
            <a:xfrm>
              <a:off x="6315077" y="1752600"/>
              <a:ext cx="1081087" cy="21590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8" name="Rectangle 591"/>
            <p:cNvSpPr>
              <a:spLocks noChangeArrowheads="1"/>
            </p:cNvSpPr>
            <p:nvPr/>
          </p:nvSpPr>
          <p:spPr bwMode="auto">
            <a:xfrm>
              <a:off x="1926433" y="1752600"/>
              <a:ext cx="1081087" cy="21590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9" name="TextBox 76"/>
            <p:cNvSpPr txBox="1">
              <a:spLocks noChangeArrowheads="1"/>
            </p:cNvSpPr>
            <p:nvPr/>
          </p:nvSpPr>
          <p:spPr bwMode="auto">
            <a:xfrm>
              <a:off x="2427912" y="4106070"/>
              <a:ext cx="4238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VC X</a:t>
              </a:r>
            </a:p>
          </p:txBody>
        </p:sp>
        <p:sp>
          <p:nvSpPr>
            <p:cNvPr id="72" name="Rounded Rectangle 71"/>
            <p:cNvSpPr/>
            <p:nvPr/>
          </p:nvSpPr>
          <p:spPr bwMode="auto">
            <a:xfrm>
              <a:off x="1768475" y="2828925"/>
              <a:ext cx="517525" cy="230188"/>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sp>
          <p:nvSpPr>
            <p:cNvPr id="38931" name="TextBox 77"/>
            <p:cNvSpPr txBox="1">
              <a:spLocks noChangeArrowheads="1"/>
            </p:cNvSpPr>
            <p:nvPr/>
          </p:nvSpPr>
          <p:spPr bwMode="auto">
            <a:xfrm>
              <a:off x="3806826" y="4859338"/>
              <a:ext cx="42386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a:solidFill>
                    <a:srgbClr val="0079A4"/>
                  </a:solidFill>
                </a:rPr>
                <a:t>VC X</a:t>
              </a:r>
            </a:p>
          </p:txBody>
        </p:sp>
        <p:sp>
          <p:nvSpPr>
            <p:cNvPr id="75" name="Magnetic Disk 18"/>
            <p:cNvSpPr/>
            <p:nvPr/>
          </p:nvSpPr>
          <p:spPr>
            <a:xfrm>
              <a:off x="2717801" y="2749550"/>
              <a:ext cx="455613"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a:p>
          </p:txBody>
        </p:sp>
        <p:cxnSp>
          <p:nvCxnSpPr>
            <p:cNvPr id="76" name="Straight Connector 75"/>
            <p:cNvCxnSpPr>
              <a:cxnSpLocks noChangeShapeType="1"/>
              <a:stCxn id="38939" idx="4"/>
              <a:endCxn id="38935" idx="0"/>
            </p:cNvCxnSpPr>
            <p:nvPr/>
          </p:nvCxnSpPr>
          <p:spPr bwMode="auto">
            <a:xfrm>
              <a:off x="2027237" y="3679825"/>
              <a:ext cx="18258" cy="1881188"/>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8934" name="Text Box 15"/>
            <p:cNvSpPr txBox="1">
              <a:spLocks noChangeArrowheads="1"/>
            </p:cNvSpPr>
            <p:nvPr/>
          </p:nvSpPr>
          <p:spPr bwMode="auto">
            <a:xfrm>
              <a:off x="1760540" y="4906963"/>
              <a:ext cx="56991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AOS/TC</a:t>
              </a:r>
              <a:endParaRPr lang="en-US" sz="900" dirty="0">
                <a:solidFill>
                  <a:schemeClr val="tx1"/>
                </a:solidFill>
                <a:latin typeface="Calibri" pitchFamily="34" charset="0"/>
              </a:endParaRPr>
            </a:p>
          </p:txBody>
        </p:sp>
        <p:sp>
          <p:nvSpPr>
            <p:cNvPr id="38935" name="Text Box 12"/>
            <p:cNvSpPr txBox="1">
              <a:spLocks noChangeArrowheads="1"/>
            </p:cNvSpPr>
            <p:nvPr/>
          </p:nvSpPr>
          <p:spPr bwMode="auto">
            <a:xfrm>
              <a:off x="1760539" y="5561013"/>
              <a:ext cx="569912"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36" name="Text Box 12"/>
            <p:cNvSpPr txBox="1">
              <a:spLocks noChangeArrowheads="1"/>
            </p:cNvSpPr>
            <p:nvPr/>
          </p:nvSpPr>
          <p:spPr bwMode="auto">
            <a:xfrm>
              <a:off x="1760539" y="5346700"/>
              <a:ext cx="569912"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37" name="Text Box 15"/>
            <p:cNvSpPr txBox="1">
              <a:spLocks noChangeArrowheads="1"/>
            </p:cNvSpPr>
            <p:nvPr/>
          </p:nvSpPr>
          <p:spPr bwMode="auto">
            <a:xfrm>
              <a:off x="2665414" y="3798888"/>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38" name="Text Box 15"/>
            <p:cNvSpPr txBox="1">
              <a:spLocks noChangeArrowheads="1"/>
            </p:cNvSpPr>
            <p:nvPr/>
          </p:nvSpPr>
          <p:spPr bwMode="auto">
            <a:xfrm>
              <a:off x="1760540" y="4686300"/>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39" name="Oval 7"/>
            <p:cNvSpPr>
              <a:spLocks noChangeArrowheads="1"/>
            </p:cNvSpPr>
            <p:nvPr/>
          </p:nvSpPr>
          <p:spPr bwMode="auto">
            <a:xfrm>
              <a:off x="1616073" y="3386138"/>
              <a:ext cx="822327" cy="293687"/>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Space Msg</a:t>
              </a:r>
            </a:p>
            <a:p>
              <a:pPr algn="ctr">
                <a:lnSpc>
                  <a:spcPct val="80000"/>
                </a:lnSpc>
              </a:pPr>
              <a:r>
                <a:rPr lang="en-US" sz="900" dirty="0">
                  <a:latin typeface="Calibri" pitchFamily="34" charset="0"/>
                  <a:ea typeface="ÇlÇr ñæí©" charset="-128"/>
                </a:rPr>
                <a:t>Application</a:t>
              </a:r>
              <a:endParaRPr lang="en-US" sz="900" dirty="0">
                <a:latin typeface="Calibri" pitchFamily="34" charset="0"/>
              </a:endParaRPr>
            </a:p>
          </p:txBody>
        </p:sp>
        <p:cxnSp>
          <p:nvCxnSpPr>
            <p:cNvPr id="38940" name="Elbow Connector 82"/>
            <p:cNvCxnSpPr>
              <a:cxnSpLocks noChangeShapeType="1"/>
              <a:stCxn id="38937" idx="2"/>
            </p:cNvCxnSpPr>
            <p:nvPr/>
          </p:nvCxnSpPr>
          <p:spPr bwMode="auto">
            <a:xfrm rot="5400000">
              <a:off x="2572617" y="3745778"/>
              <a:ext cx="138906" cy="613426"/>
            </a:xfrm>
            <a:prstGeom prst="bentConnector2">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cxnSp>
          <p:nvCxnSpPr>
            <p:cNvPr id="38941" name="Elbow Connector 83"/>
            <p:cNvCxnSpPr>
              <a:cxnSpLocks noChangeShapeType="1"/>
              <a:stCxn id="75" idx="3"/>
              <a:endCxn id="38937" idx="0"/>
            </p:cNvCxnSpPr>
            <p:nvPr/>
          </p:nvCxnSpPr>
          <p:spPr bwMode="auto">
            <a:xfrm rot="16200000" flipH="1">
              <a:off x="2536033" y="3386931"/>
              <a:ext cx="820738" cy="3175"/>
            </a:xfrm>
            <a:prstGeom prst="bentConnector3">
              <a:avLst>
                <a:gd name="adj1" fmla="val 50000"/>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cxnSp>
          <p:nvCxnSpPr>
            <p:cNvPr id="38942" name="Elbow Connector 84"/>
            <p:cNvCxnSpPr>
              <a:cxnSpLocks noChangeShapeType="1"/>
              <a:stCxn id="72" idx="2"/>
              <a:endCxn id="38939" idx="0"/>
            </p:cNvCxnSpPr>
            <p:nvPr/>
          </p:nvCxnSpPr>
          <p:spPr bwMode="auto">
            <a:xfrm flipH="1">
              <a:off x="2027237" y="3059113"/>
              <a:ext cx="1" cy="327025"/>
            </a:xfrm>
            <a:prstGeom prst="straightConnector1">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sp>
          <p:nvSpPr>
            <p:cNvPr id="38943" name="Oval 7"/>
            <p:cNvSpPr>
              <a:spLocks noChangeArrowheads="1"/>
            </p:cNvSpPr>
            <p:nvPr/>
          </p:nvSpPr>
          <p:spPr bwMode="auto">
            <a:xfrm>
              <a:off x="2530473" y="3184525"/>
              <a:ext cx="822327" cy="293688"/>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Space File Application</a:t>
              </a:r>
              <a:endParaRPr lang="en-US" sz="900">
                <a:latin typeface="Calibri" pitchFamily="34" charset="0"/>
              </a:endParaRPr>
            </a:p>
          </p:txBody>
        </p:sp>
        <p:sp>
          <p:nvSpPr>
            <p:cNvPr id="38944" name="Text Box 15"/>
            <p:cNvSpPr txBox="1">
              <a:spLocks noChangeArrowheads="1"/>
            </p:cNvSpPr>
            <p:nvPr/>
          </p:nvSpPr>
          <p:spPr bwMode="auto">
            <a:xfrm>
              <a:off x="1756122" y="4247929"/>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45" name="Text Box 15"/>
            <p:cNvSpPr txBox="1">
              <a:spLocks noChangeArrowheads="1"/>
            </p:cNvSpPr>
            <p:nvPr/>
          </p:nvSpPr>
          <p:spPr bwMode="auto">
            <a:xfrm>
              <a:off x="1760540" y="3811588"/>
              <a:ext cx="56673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AMS</a:t>
              </a:r>
              <a:endParaRPr lang="en-US" sz="900" dirty="0">
                <a:solidFill>
                  <a:schemeClr val="tx1"/>
                </a:solidFill>
                <a:latin typeface="Calibri" pitchFamily="34" charset="0"/>
              </a:endParaRPr>
            </a:p>
          </p:txBody>
        </p:sp>
        <p:sp>
          <p:nvSpPr>
            <p:cNvPr id="38946" name="Text Box 15"/>
            <p:cNvSpPr txBox="1">
              <a:spLocks noChangeArrowheads="1"/>
            </p:cNvSpPr>
            <p:nvPr/>
          </p:nvSpPr>
          <p:spPr bwMode="auto">
            <a:xfrm>
              <a:off x="1760540" y="4470400"/>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47" name="Text Box 12"/>
            <p:cNvSpPr txBox="1">
              <a:spLocks noChangeArrowheads="1"/>
            </p:cNvSpPr>
            <p:nvPr/>
          </p:nvSpPr>
          <p:spPr bwMode="auto">
            <a:xfrm>
              <a:off x="3929064" y="5565775"/>
              <a:ext cx="571500"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48" name="Text Box 16"/>
            <p:cNvSpPr txBox="1">
              <a:spLocks noChangeArrowheads="1"/>
            </p:cNvSpPr>
            <p:nvPr/>
          </p:nvSpPr>
          <p:spPr bwMode="auto">
            <a:xfrm>
              <a:off x="4635501" y="5567363"/>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92" name="Straight Connector 91"/>
            <p:cNvCxnSpPr>
              <a:cxnSpLocks noChangeShapeType="1"/>
              <a:stCxn id="38954" idx="3"/>
            </p:cNvCxnSpPr>
            <p:nvPr/>
          </p:nvCxnSpPr>
          <p:spPr bwMode="auto">
            <a:xfrm flipH="1">
              <a:off x="4176714" y="3323188"/>
              <a:ext cx="6492" cy="22108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93" name="Straight Connector 92"/>
            <p:cNvCxnSpPr>
              <a:cxnSpLocks noChangeShapeType="1"/>
              <a:stCxn id="38953" idx="5"/>
            </p:cNvCxnSpPr>
            <p:nvPr/>
          </p:nvCxnSpPr>
          <p:spPr bwMode="auto">
            <a:xfrm>
              <a:off x="4911726" y="4792663"/>
              <a:ext cx="0" cy="77311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8951" name="Text Box 12"/>
            <p:cNvSpPr txBox="1">
              <a:spLocks noChangeArrowheads="1"/>
            </p:cNvSpPr>
            <p:nvPr/>
          </p:nvSpPr>
          <p:spPr bwMode="auto">
            <a:xfrm>
              <a:off x="3929064" y="5351463"/>
              <a:ext cx="5715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52" name="Text Box 15"/>
            <p:cNvSpPr txBox="1">
              <a:spLocks noChangeArrowheads="1"/>
            </p:cNvSpPr>
            <p:nvPr/>
          </p:nvSpPr>
          <p:spPr bwMode="auto">
            <a:xfrm>
              <a:off x="4635501" y="5099051"/>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F-Frame</a:t>
              </a:r>
              <a:endParaRPr lang="en-US" sz="900" dirty="0">
                <a:solidFill>
                  <a:schemeClr val="tx1"/>
                </a:solidFill>
                <a:latin typeface="Calibri" pitchFamily="34" charset="0"/>
              </a:endParaRPr>
            </a:p>
          </p:txBody>
        </p:sp>
        <p:sp>
          <p:nvSpPr>
            <p:cNvPr id="38953" name="Oval 7"/>
            <p:cNvSpPr>
              <a:spLocks noChangeArrowheads="1"/>
            </p:cNvSpPr>
            <p:nvPr/>
          </p:nvSpPr>
          <p:spPr bwMode="auto">
            <a:xfrm>
              <a:off x="4068764" y="4538663"/>
              <a:ext cx="987425" cy="296862"/>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Mux F-Frame</a:t>
              </a:r>
            </a:p>
            <a:p>
              <a:pPr algn="ctr">
                <a:lnSpc>
                  <a:spcPct val="80000"/>
                </a:lnSpc>
              </a:pPr>
              <a:r>
                <a:rPr lang="en-US" sz="900">
                  <a:latin typeface="Calibri" pitchFamily="34" charset="0"/>
                  <a:ea typeface="ÇlÇr ñæí©" charset="-128"/>
                </a:rPr>
                <a:t>Production</a:t>
              </a:r>
              <a:endParaRPr lang="en-US" sz="900">
                <a:latin typeface="Calibri" pitchFamily="34" charset="0"/>
              </a:endParaRPr>
            </a:p>
          </p:txBody>
        </p:sp>
        <p:sp>
          <p:nvSpPr>
            <p:cNvPr id="38954" name="Oval 7"/>
            <p:cNvSpPr>
              <a:spLocks noChangeArrowheads="1"/>
            </p:cNvSpPr>
            <p:nvPr/>
          </p:nvSpPr>
          <p:spPr bwMode="auto">
            <a:xfrm>
              <a:off x="4038601" y="3076575"/>
              <a:ext cx="987425" cy="28892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99" name="Magnetic Disk 18"/>
            <p:cNvSpPr/>
            <p:nvPr/>
          </p:nvSpPr>
          <p:spPr>
            <a:xfrm>
              <a:off x="4351339" y="2619375"/>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endParaRPr lang="en-US" sz="900"/>
            </a:p>
          </p:txBody>
        </p:sp>
        <p:cxnSp>
          <p:nvCxnSpPr>
            <p:cNvPr id="38956" name="Elbow Connector 274"/>
            <p:cNvCxnSpPr>
              <a:cxnSpLocks noChangeShapeType="1"/>
              <a:endCxn id="38954" idx="7"/>
            </p:cNvCxnSpPr>
            <p:nvPr/>
          </p:nvCxnSpPr>
          <p:spPr bwMode="auto">
            <a:xfrm>
              <a:off x="4600576" y="2809875"/>
              <a:ext cx="280988" cy="307975"/>
            </a:xfrm>
            <a:prstGeom prst="bentConnector2">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cxnSp>
          <p:nvCxnSpPr>
            <p:cNvPr id="38957" name="Elbow Connector 15"/>
            <p:cNvCxnSpPr>
              <a:cxnSpLocks noChangeShapeType="1"/>
              <a:endCxn id="38954" idx="1"/>
            </p:cNvCxnSpPr>
            <p:nvPr/>
          </p:nvCxnSpPr>
          <p:spPr bwMode="auto">
            <a:xfrm rot="10800000" flipV="1">
              <a:off x="4183064" y="2809875"/>
              <a:ext cx="150812" cy="307975"/>
            </a:xfrm>
            <a:prstGeom prst="bentConnector2">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38958" name="Text Box 15"/>
            <p:cNvSpPr txBox="1">
              <a:spLocks noChangeArrowheads="1"/>
            </p:cNvSpPr>
            <p:nvPr/>
          </p:nvSpPr>
          <p:spPr bwMode="auto">
            <a:xfrm>
              <a:off x="3910014" y="4092575"/>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59" name="Text Box 15"/>
            <p:cNvSpPr txBox="1">
              <a:spLocks noChangeArrowheads="1"/>
            </p:cNvSpPr>
            <p:nvPr/>
          </p:nvSpPr>
          <p:spPr bwMode="auto">
            <a:xfrm>
              <a:off x="3923831" y="3429000"/>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endParaRPr lang="en-US" sz="900" dirty="0">
                <a:solidFill>
                  <a:schemeClr val="tx1"/>
                </a:solidFill>
                <a:latin typeface="Calibri" pitchFamily="34" charset="0"/>
              </a:endParaRPr>
            </a:p>
          </p:txBody>
        </p:sp>
        <p:sp>
          <p:nvSpPr>
            <p:cNvPr id="38960" name="Text Box 15"/>
            <p:cNvSpPr txBox="1">
              <a:spLocks noChangeArrowheads="1"/>
            </p:cNvSpPr>
            <p:nvPr/>
          </p:nvSpPr>
          <p:spPr bwMode="auto">
            <a:xfrm>
              <a:off x="3910014" y="3875088"/>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61" name="Text Box 15"/>
            <p:cNvSpPr txBox="1">
              <a:spLocks noChangeArrowheads="1"/>
            </p:cNvSpPr>
            <p:nvPr/>
          </p:nvSpPr>
          <p:spPr bwMode="auto">
            <a:xfrm>
              <a:off x="3910014" y="4308475"/>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AOS/TC</a:t>
              </a:r>
              <a:endParaRPr lang="en-US" sz="900" dirty="0">
                <a:solidFill>
                  <a:schemeClr val="tx1"/>
                </a:solidFill>
                <a:latin typeface="Calibri" pitchFamily="34" charset="0"/>
              </a:endParaRPr>
            </a:p>
          </p:txBody>
        </p:sp>
        <p:cxnSp>
          <p:nvCxnSpPr>
            <p:cNvPr id="106" name="Straight Connector 105"/>
            <p:cNvCxnSpPr>
              <a:cxnSpLocks noChangeShapeType="1"/>
            </p:cNvCxnSpPr>
            <p:nvPr/>
          </p:nvCxnSpPr>
          <p:spPr bwMode="auto">
            <a:xfrm>
              <a:off x="5386389" y="3619500"/>
              <a:ext cx="0" cy="19478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07" name="Straight Connector 106"/>
            <p:cNvCxnSpPr>
              <a:cxnSpLocks noChangeShapeType="1"/>
              <a:stCxn id="38954" idx="5"/>
            </p:cNvCxnSpPr>
            <p:nvPr/>
          </p:nvCxnSpPr>
          <p:spPr bwMode="auto">
            <a:xfrm>
              <a:off x="4881564" y="3322638"/>
              <a:ext cx="0" cy="1492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8964" name="Text Box 15"/>
            <p:cNvSpPr txBox="1">
              <a:spLocks noChangeArrowheads="1"/>
            </p:cNvSpPr>
            <p:nvPr/>
          </p:nvSpPr>
          <p:spPr bwMode="auto">
            <a:xfrm>
              <a:off x="4953000" y="3657598"/>
              <a:ext cx="576264" cy="205319"/>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110" name="TextBox 77"/>
            <p:cNvSpPr txBox="1">
              <a:spLocks noChangeArrowheads="1"/>
            </p:cNvSpPr>
            <p:nvPr/>
          </p:nvSpPr>
          <p:spPr bwMode="auto">
            <a:xfrm>
              <a:off x="6710577" y="4926774"/>
              <a:ext cx="57900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 VC X</a:t>
              </a:r>
            </a:p>
          </p:txBody>
        </p:sp>
        <p:sp>
          <p:nvSpPr>
            <p:cNvPr id="38966" name="Oval 7"/>
            <p:cNvSpPr>
              <a:spLocks noChangeArrowheads="1"/>
            </p:cNvSpPr>
            <p:nvPr/>
          </p:nvSpPr>
          <p:spPr bwMode="auto">
            <a:xfrm>
              <a:off x="6858000" y="3859213"/>
              <a:ext cx="811210"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User File Application</a:t>
              </a:r>
              <a:endParaRPr lang="en-US" sz="900" dirty="0">
                <a:latin typeface="Calibri" pitchFamily="34" charset="0"/>
              </a:endParaRPr>
            </a:p>
          </p:txBody>
        </p:sp>
        <p:sp>
          <p:nvSpPr>
            <p:cNvPr id="125" name="Magnetic Disk 18"/>
            <p:cNvSpPr/>
            <p:nvPr/>
          </p:nvSpPr>
          <p:spPr>
            <a:xfrm>
              <a:off x="7058817" y="3396831"/>
              <a:ext cx="409575" cy="204788"/>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sz="900"/>
            </a:p>
          </p:txBody>
        </p:sp>
        <p:sp>
          <p:nvSpPr>
            <p:cNvPr id="38968" name="Text Box 16"/>
            <p:cNvSpPr txBox="1">
              <a:spLocks noChangeArrowheads="1"/>
            </p:cNvSpPr>
            <p:nvPr/>
          </p:nvSpPr>
          <p:spPr bwMode="auto">
            <a:xfrm>
              <a:off x="6154739" y="5559425"/>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27" name="Straight Connector 126"/>
            <p:cNvCxnSpPr>
              <a:cxnSpLocks noChangeShapeType="1"/>
              <a:stCxn id="38972" idx="4"/>
              <a:endCxn id="38968" idx="0"/>
            </p:cNvCxnSpPr>
            <p:nvPr/>
          </p:nvCxnSpPr>
          <p:spPr bwMode="auto">
            <a:xfrm>
              <a:off x="6418081" y="4365625"/>
              <a:ext cx="3358" cy="119380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8970" name="Text Box 15"/>
            <p:cNvSpPr txBox="1">
              <a:spLocks noChangeArrowheads="1"/>
            </p:cNvSpPr>
            <p:nvPr/>
          </p:nvSpPr>
          <p:spPr bwMode="auto">
            <a:xfrm>
              <a:off x="6154739" y="5316539"/>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38971" name="Text Box 15"/>
            <p:cNvSpPr txBox="1">
              <a:spLocks noChangeArrowheads="1"/>
            </p:cNvSpPr>
            <p:nvPr/>
          </p:nvSpPr>
          <p:spPr bwMode="auto">
            <a:xfrm>
              <a:off x="6157993" y="4837742"/>
              <a:ext cx="5334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72" name="Oval 7"/>
            <p:cNvSpPr>
              <a:spLocks noChangeArrowheads="1"/>
            </p:cNvSpPr>
            <p:nvPr/>
          </p:nvSpPr>
          <p:spPr bwMode="auto">
            <a:xfrm>
              <a:off x="6019800" y="4073525"/>
              <a:ext cx="796561"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Msg</a:t>
              </a:r>
            </a:p>
            <a:p>
              <a:pPr algn="ctr">
                <a:lnSpc>
                  <a:spcPct val="80000"/>
                </a:lnSpc>
              </a:pPr>
              <a:r>
                <a:rPr lang="en-US" sz="900">
                  <a:latin typeface="Calibri" pitchFamily="34" charset="0"/>
                  <a:ea typeface="ÇlÇr ñæí©" charset="-128"/>
                </a:rPr>
                <a:t>Application</a:t>
              </a:r>
              <a:endParaRPr lang="en-US" sz="900">
                <a:latin typeface="Calibri" pitchFamily="34" charset="0"/>
              </a:endParaRPr>
            </a:p>
          </p:txBody>
        </p:sp>
        <p:cxnSp>
          <p:nvCxnSpPr>
            <p:cNvPr id="38973" name="Elbow Connector 135"/>
            <p:cNvCxnSpPr>
              <a:cxnSpLocks noChangeShapeType="1"/>
              <a:stCxn id="125" idx="3"/>
              <a:endCxn id="38966" idx="0"/>
            </p:cNvCxnSpPr>
            <p:nvPr/>
          </p:nvCxnSpPr>
          <p:spPr bwMode="auto">
            <a:xfrm>
              <a:off x="7263605" y="3601619"/>
              <a:ext cx="0" cy="257594"/>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37" name="Rounded Rectangle 136"/>
            <p:cNvSpPr/>
            <p:nvPr/>
          </p:nvSpPr>
          <p:spPr bwMode="auto">
            <a:xfrm>
              <a:off x="6156326" y="3567113"/>
              <a:ext cx="517525" cy="230187"/>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cxnSp>
          <p:nvCxnSpPr>
            <p:cNvPr id="38975" name="Elbow Connector 137"/>
            <p:cNvCxnSpPr>
              <a:cxnSpLocks noChangeShapeType="1"/>
              <a:stCxn id="137" idx="2"/>
              <a:endCxn id="38972" idx="0"/>
            </p:cNvCxnSpPr>
            <p:nvPr/>
          </p:nvCxnSpPr>
          <p:spPr bwMode="auto">
            <a:xfrm>
              <a:off x="6415089" y="3797300"/>
              <a:ext cx="2992" cy="2762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8976" name="Elbow Connector 138"/>
            <p:cNvCxnSpPr>
              <a:cxnSpLocks noChangeShapeType="1"/>
              <a:stCxn id="38966" idx="4"/>
            </p:cNvCxnSpPr>
            <p:nvPr/>
          </p:nvCxnSpPr>
          <p:spPr bwMode="auto">
            <a:xfrm rot="5400000">
              <a:off x="6581741" y="4247159"/>
              <a:ext cx="777710" cy="586018"/>
            </a:xfrm>
            <a:prstGeom prst="bentConnector3">
              <a:avLst>
                <a:gd name="adj1" fmla="val 100284"/>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38977" name="Text Box 15"/>
            <p:cNvSpPr txBox="1">
              <a:spLocks noChangeArrowheads="1"/>
            </p:cNvSpPr>
            <p:nvPr/>
          </p:nvSpPr>
          <p:spPr bwMode="auto">
            <a:xfrm>
              <a:off x="6952458" y="4521200"/>
              <a:ext cx="58896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78" name="Text Box 15"/>
            <p:cNvSpPr txBox="1">
              <a:spLocks noChangeArrowheads="1"/>
            </p:cNvSpPr>
            <p:nvPr/>
          </p:nvSpPr>
          <p:spPr bwMode="auto">
            <a:xfrm>
              <a:off x="6154739" y="4457700"/>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AMS</a:t>
              </a:r>
              <a:endParaRPr lang="en-US" sz="900">
                <a:solidFill>
                  <a:schemeClr val="tx1"/>
                </a:solidFill>
                <a:latin typeface="Calibri" pitchFamily="34" charset="0"/>
              </a:endParaRPr>
            </a:p>
          </p:txBody>
        </p:sp>
        <p:sp>
          <p:nvSpPr>
            <p:cNvPr id="38980" name="Text Box 15"/>
            <p:cNvSpPr txBox="1">
              <a:spLocks noChangeArrowheads="1"/>
            </p:cNvSpPr>
            <p:nvPr/>
          </p:nvSpPr>
          <p:spPr bwMode="auto">
            <a:xfrm>
              <a:off x="6957220" y="4279900"/>
              <a:ext cx="579438"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File Secure</a:t>
              </a:r>
              <a:endParaRPr lang="en-US" sz="900" dirty="0">
                <a:solidFill>
                  <a:schemeClr val="tx1"/>
                </a:solidFill>
                <a:latin typeface="Calibri" pitchFamily="34" charset="0"/>
              </a:endParaRPr>
            </a:p>
          </p:txBody>
        </p:sp>
        <p:sp>
          <p:nvSpPr>
            <p:cNvPr id="38981" name="Text Box 15"/>
            <p:cNvSpPr txBox="1">
              <a:spLocks noChangeArrowheads="1"/>
            </p:cNvSpPr>
            <p:nvPr/>
          </p:nvSpPr>
          <p:spPr bwMode="auto">
            <a:xfrm>
              <a:off x="6159501" y="5074127"/>
              <a:ext cx="528638"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2" name="Text Box 15"/>
            <p:cNvSpPr txBox="1">
              <a:spLocks noChangeArrowheads="1"/>
            </p:cNvSpPr>
            <p:nvPr/>
          </p:nvSpPr>
          <p:spPr bwMode="auto">
            <a:xfrm>
              <a:off x="2655889" y="3575050"/>
              <a:ext cx="579437"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File Secure</a:t>
              </a:r>
              <a:endParaRPr lang="en-US" sz="900">
                <a:solidFill>
                  <a:schemeClr val="tx1"/>
                </a:solidFill>
                <a:latin typeface="Calibri" pitchFamily="34" charset="0"/>
              </a:endParaRPr>
            </a:p>
          </p:txBody>
        </p:sp>
        <p:sp>
          <p:nvSpPr>
            <p:cNvPr id="38983" name="Text Box 15"/>
            <p:cNvSpPr txBox="1">
              <a:spLocks noChangeArrowheads="1"/>
            </p:cNvSpPr>
            <p:nvPr/>
          </p:nvSpPr>
          <p:spPr bwMode="auto">
            <a:xfrm>
              <a:off x="4783667" y="3439583"/>
              <a:ext cx="751416" cy="190500"/>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4" name="Text Box 15"/>
            <p:cNvSpPr txBox="1">
              <a:spLocks noChangeArrowheads="1"/>
            </p:cNvSpPr>
            <p:nvPr/>
          </p:nvSpPr>
          <p:spPr bwMode="auto">
            <a:xfrm>
              <a:off x="3913237" y="3657600"/>
              <a:ext cx="574675"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5" name="Text Box 15"/>
            <p:cNvSpPr txBox="1">
              <a:spLocks noChangeArrowheads="1"/>
            </p:cNvSpPr>
            <p:nvPr/>
          </p:nvSpPr>
          <p:spPr bwMode="auto">
            <a:xfrm>
              <a:off x="1747044" y="4033617"/>
              <a:ext cx="574675"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7" name="Text Box 15"/>
            <p:cNvSpPr txBox="1">
              <a:spLocks noChangeArrowheads="1"/>
            </p:cNvSpPr>
            <p:nvPr/>
          </p:nvSpPr>
          <p:spPr bwMode="auto">
            <a:xfrm>
              <a:off x="4635501" y="5318126"/>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grpSp>
      <p:sp>
        <p:nvSpPr>
          <p:cNvPr id="2" name="Date Placeholder 1">
            <a:extLst>
              <a:ext uri="{FF2B5EF4-FFF2-40B4-BE49-F238E27FC236}">
                <a16:creationId xmlns:a16="http://schemas.microsoft.com/office/drawing/2014/main" id="{125B15B7-AED8-4049-B0BC-6E92C1565995}"/>
              </a:ext>
            </a:extLst>
          </p:cNvPr>
          <p:cNvSpPr>
            <a:spLocks noGrp="1"/>
          </p:cNvSpPr>
          <p:nvPr>
            <p:ph type="dt" sz="half" idx="2"/>
          </p:nvPr>
        </p:nvSpPr>
        <p:spPr/>
        <p:txBody>
          <a:bodyPr/>
          <a:lstStyle/>
          <a:p>
            <a:r>
              <a:rPr lang="en-US"/>
              <a:t>20 Mar 2023</a:t>
            </a:r>
            <a:endParaRPr lang="en-US" dirty="0"/>
          </a:p>
        </p:txBody>
      </p:sp>
      <p:sp>
        <p:nvSpPr>
          <p:cNvPr id="5" name="TextBox 4">
            <a:extLst>
              <a:ext uri="{FF2B5EF4-FFF2-40B4-BE49-F238E27FC236}">
                <a16:creationId xmlns:a16="http://schemas.microsoft.com/office/drawing/2014/main" id="{9111F6ED-9270-41DC-C43D-F9E8D9D47851}"/>
              </a:ext>
            </a:extLst>
          </p:cNvPr>
          <p:cNvSpPr txBox="1"/>
          <p:nvPr/>
        </p:nvSpPr>
        <p:spPr>
          <a:xfrm>
            <a:off x="197168" y="3479821"/>
            <a:ext cx="1238956" cy="276999"/>
          </a:xfrm>
          <a:prstGeom prst="rect">
            <a:avLst/>
          </a:prstGeom>
          <a:noFill/>
        </p:spPr>
        <p:txBody>
          <a:bodyPr wrap="square">
            <a:spAutoFit/>
          </a:bodyPr>
          <a:lstStyle/>
          <a:p>
            <a:r>
              <a:rPr lang="en-US" sz="1200" b="1" dirty="0">
                <a:solidFill>
                  <a:srgbClr val="FF0000"/>
                </a:solidFill>
              </a:rPr>
              <a:t>Fix BP/</a:t>
            </a:r>
            <a:r>
              <a:rPr lang="en-US" sz="1200" b="1" dirty="0" err="1">
                <a:solidFill>
                  <a:srgbClr val="FF0000"/>
                </a:solidFill>
              </a:rPr>
              <a:t>BPSec</a:t>
            </a:r>
            <a:endParaRPr lang="en-US" sz="1200" dirty="0">
              <a:solidFill>
                <a:srgbClr val="FF0000"/>
              </a:solidFill>
            </a:endParaRPr>
          </a:p>
        </p:txBody>
      </p:sp>
    </p:spTree>
    <p:extLst>
      <p:ext uri="{BB962C8B-B14F-4D97-AF65-F5344CB8AC3E}">
        <p14:creationId xmlns:p14="http://schemas.microsoft.com/office/powerpoint/2010/main" val="20329737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a:xfrm>
            <a:off x="457200" y="152400"/>
            <a:ext cx="8229600" cy="487362"/>
          </a:xfrm>
        </p:spPr>
        <p:txBody>
          <a:bodyPr/>
          <a:lstStyle/>
          <a:p>
            <a:r>
              <a:rPr lang="en-US" dirty="0">
                <a:solidFill>
                  <a:srgbClr val="0099A6"/>
                </a:solidFill>
              </a:rPr>
              <a:t>Enterprise Viewpoint - Revised</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381000" y="838200"/>
            <a:ext cx="8229600" cy="5715000"/>
          </a:xfrm>
        </p:spPr>
        <p:txBody>
          <a:bodyPr/>
          <a:lstStyle/>
          <a:p>
            <a:r>
              <a:rPr lang="en-US" sz="1800" dirty="0"/>
              <a:t>The Enterprise Viewpoint focuses on the purpose, scope, and policies for the space data system. It describes the organizational entities and relationships; their roles, requirements, goals, objectives, scenarios, constraints; and how to meet them. </a:t>
            </a:r>
          </a:p>
          <a:p>
            <a:r>
              <a:rPr lang="en-US" sz="1800" dirty="0"/>
              <a:t>Stakeholder Concerns:</a:t>
            </a:r>
          </a:p>
          <a:p>
            <a:pPr lvl="1"/>
            <a:r>
              <a:rPr lang="en-US" sz="1400" dirty="0"/>
              <a:t>the purpose, scope, and policies for the system; </a:t>
            </a:r>
          </a:p>
          <a:p>
            <a:pPr lvl="1"/>
            <a:r>
              <a:rPr lang="en-US" sz="1400" dirty="0"/>
              <a:t>the objectives, operations concepts, and scenarios for the system; </a:t>
            </a:r>
          </a:p>
          <a:p>
            <a:pPr lvl="1"/>
            <a:r>
              <a:rPr lang="en-US" sz="1400" dirty="0"/>
              <a:t>the requirements and constraints on the system; </a:t>
            </a:r>
          </a:p>
          <a:p>
            <a:pPr lvl="1"/>
            <a:r>
              <a:rPr lang="en-US" sz="1400" dirty="0"/>
              <a:t>roles played by the system elements; </a:t>
            </a:r>
          </a:p>
          <a:p>
            <a:pPr lvl="1"/>
            <a:r>
              <a:rPr lang="en-US" sz="1400" dirty="0"/>
              <a:t>activities undertaken by the system. </a:t>
            </a:r>
          </a:p>
          <a:p>
            <a:r>
              <a:rPr lang="en-US" sz="1800" dirty="0"/>
              <a:t>Enterprise Objects: </a:t>
            </a:r>
          </a:p>
          <a:p>
            <a:pPr lvl="1"/>
            <a:r>
              <a:rPr lang="en-US" sz="1400" dirty="0"/>
              <a:t>Types: Organizations, both formal and informal (missions, projects, communities, with their roles and responsibilities), and Resources (facilities or other elements having enterprise operational or service roles); </a:t>
            </a:r>
          </a:p>
          <a:p>
            <a:pPr lvl="1"/>
            <a:r>
              <a:rPr lang="en-US" sz="1400" dirty="0"/>
              <a:t>Attributes: name, role, objectives, point of contact, location, members, resources, provided services, types, interfaces and data, interaction modes, requirements, constraints; </a:t>
            </a:r>
          </a:p>
          <a:p>
            <a:r>
              <a:rPr lang="en-US" sz="1800" dirty="0"/>
              <a:t>Domains (boundaries of responsibility or ownership, includes requirements, system elements); </a:t>
            </a:r>
          </a:p>
          <a:p>
            <a:r>
              <a:rPr lang="en-US" sz="1800" dirty="0"/>
              <a:t>Relationships (ownership, membership, participation, roles, contractual); </a:t>
            </a:r>
          </a:p>
          <a:p>
            <a:r>
              <a:rPr lang="en-US" sz="1800" dirty="0"/>
              <a:t>Correspondences to Information objects (defined instances of documents, agreements, contracts, policies, requirements, objectives, goals, scenarios, membership lists, interface specifications, where formal specifications of the data to be exchanged are found in the Information Viewpoint). </a:t>
            </a:r>
          </a:p>
          <a:p>
            <a:endParaRPr lang="en-US" sz="1800" dirty="0"/>
          </a:p>
          <a:p>
            <a:endParaRPr lang="en-US" sz="18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20 Mar 2023</a:t>
            </a:r>
            <a:endParaRPr lang="en-US" dirty="0"/>
          </a:p>
        </p:txBody>
      </p:sp>
    </p:spTree>
    <p:extLst>
      <p:ext uri="{BB962C8B-B14F-4D97-AF65-F5344CB8AC3E}">
        <p14:creationId xmlns:p14="http://schemas.microsoft.com/office/powerpoint/2010/main" val="23190429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20 Mar 2023</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Enterprise Viewpoint - Enterprise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(Organizational Entity Features)</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27269" y="3781977"/>
            <a:ext cx="199281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Organization</a:t>
            </a:r>
          </a:p>
          <a:p>
            <a:pPr marL="285750" indent="-285750">
              <a:buFont typeface="Arial" panose="020B0604020202020204" pitchFamily="34" charset="0"/>
              <a:buChar char="•"/>
            </a:pPr>
            <a:r>
              <a:rPr kumimoji="1" lang="en-US" altLang="ja-JP" sz="1200" b="0" dirty="0">
                <a:latin typeface="Arial" panose="020B0604020202020204" pitchFamily="34" charset="0"/>
                <a:ea typeface="Osaka" charset="-128"/>
              </a:rPr>
              <a:t>Assets &amp; Resources (</a:t>
            </a:r>
            <a:r>
              <a:rPr kumimoji="1" lang="en-US" altLang="ja-JP" sz="1200" b="0" dirty="0">
                <a:solidFill>
                  <a:srgbClr val="C00000"/>
                </a:solidFill>
                <a:latin typeface="Arial" panose="020B0604020202020204" pitchFamily="34" charset="0"/>
                <a:ea typeface="Osaka" charset="-128"/>
              </a:rPr>
              <a:t>People, Systems, Budget)</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Roles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Objectives</a:t>
            </a:r>
          </a:p>
          <a:p>
            <a:pPr marL="285750" indent="-285750">
              <a:buFont typeface="Arial" panose="020B0604020202020204" pitchFamily="34" charset="0"/>
              <a:buChar char="•"/>
            </a:pPr>
            <a:r>
              <a:rPr kumimoji="1" lang="en-US" altLang="ja-JP" sz="1200" b="0" dirty="0">
                <a:solidFill>
                  <a:srgbClr val="FF0000"/>
                </a:solidFill>
                <a:latin typeface="Arial" panose="020B0604020202020204" pitchFamily="34" charset="0"/>
                <a:ea typeface="Osaka" charset="-128"/>
              </a:rPr>
              <a:t>Use cases</a:t>
            </a:r>
          </a:p>
          <a:p>
            <a:pPr marL="285750" indent="-285750" eaLnBrk="1" hangingPunct="1">
              <a:buFont typeface="Arial" panose="020B0604020202020204" pitchFamily="34" charset="0"/>
              <a:buChar char="•"/>
            </a:pPr>
            <a:r>
              <a:rPr kumimoji="1" lang="en-US" altLang="ja-JP" sz="1200" b="0" dirty="0">
                <a:solidFill>
                  <a:srgbClr val="FF0000"/>
                </a:solidFill>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Capabilities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Risk Management </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Agreements / contracts</a:t>
            </a:r>
          </a:p>
          <a:p>
            <a:pPr marL="285750" indent="-285750" eaLnBrk="1" hangingPunct="1">
              <a:buFont typeface="Arial" panose="020B0604020202020204" pitchFamily="34" charset="0"/>
              <a:buChar char="•"/>
            </a:pPr>
            <a:endParaRPr kumimoji="1" lang="en-US" altLang="ja-JP" sz="1200" b="0" dirty="0">
              <a:latin typeface="Arial" panose="020B0604020202020204" pitchFamily="34" charset="0"/>
              <a:ea typeface="Osaka" charset="-128"/>
            </a:endParaRP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670074"/>
            <a:ext cx="2353529"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Scope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Policies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Governance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 / Contracts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 / Resources</a:t>
            </a: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838200"/>
            <a:ext cx="3130985"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Scope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Policies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Governance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Purpose / Mission / mission types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 / Resources</a:t>
            </a:r>
            <a:endParaRPr kumimoji="1" lang="en-US" altLang="ja-JP" sz="1100" b="0" dirty="0">
              <a:latin typeface="Arial" panose="020B0604020202020204" pitchFamily="34" charset="0"/>
              <a:ea typeface="Osaka" charset="-128"/>
            </a:endParaRP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655787"/>
            <a:ext cx="223651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Contracts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a:t>
            </a:r>
            <a:endParaRPr kumimoji="1" lang="en-US" altLang="ja-JP" sz="16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0FF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Enterprise</a:t>
            </a:r>
          </a:p>
          <a:p>
            <a:pPr algn="ctr" eaLnBrk="1" hangingPunct="1">
              <a:defRPr/>
            </a:pPr>
            <a:r>
              <a:rPr lang="en-US" sz="1800" dirty="0">
                <a:solidFill>
                  <a:schemeClr val="tx1"/>
                </a:solidFill>
                <a:latin typeface="+mj-lt"/>
                <a:ea typeface="ＭＳ Ｐゴシック" panose="020B0600070205080204" pitchFamily="34" charset="-128"/>
              </a:rPr>
              <a:t>Object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15581" y="5410200"/>
            <a:ext cx="384509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200" b="1" dirty="0">
                <a:solidFill>
                  <a:srgbClr val="FF0000"/>
                </a:solidFill>
                <a:latin typeface="Arial" panose="020B0604020202020204" pitchFamily="34" charset="0"/>
                <a:ea typeface="Osaka" charset="-128"/>
              </a:rPr>
              <a:t>Notes:</a:t>
            </a:r>
            <a:endParaRPr kumimoji="1" lang="en-US" altLang="ja-JP" sz="1200" dirty="0">
              <a:solidFill>
                <a:srgbClr val="FF0000"/>
              </a:solidFill>
              <a:latin typeface="Arial" panose="020B0604020202020204" pitchFamily="34" charset="0"/>
              <a:ea typeface="Osaka" charset="-128"/>
            </a:endParaRPr>
          </a:p>
          <a:p>
            <a:pPr eaLnBrk="1" hangingPunct="1"/>
            <a:r>
              <a:rPr kumimoji="1" lang="en-US" altLang="ja-JP" sz="1200" b="0" dirty="0">
                <a:solidFill>
                  <a:srgbClr val="FF0000"/>
                </a:solidFill>
                <a:latin typeface="Arial" panose="020B0604020202020204" pitchFamily="34" charset="0"/>
                <a:ea typeface="Osaka" charset="-128"/>
              </a:rPr>
              <a:t>Interfaces of Enterprise Objects are often described as document exchanges</a:t>
            </a:r>
          </a:p>
          <a:p>
            <a:pPr eaLnBrk="1" hangingPunct="1"/>
            <a:r>
              <a:rPr kumimoji="1" lang="en-US" altLang="ja-JP" sz="1200" b="0" dirty="0">
                <a:solidFill>
                  <a:srgbClr val="FF0000"/>
                </a:solidFill>
                <a:latin typeface="Arial" panose="020B0604020202020204" pitchFamily="34" charset="0"/>
                <a:ea typeface="Osaka" charset="-128"/>
              </a:rPr>
              <a:t>Specific Enterprise Objects may own / implement / operate a set of Functions or Components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908074"/>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913189"/>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7071356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a:t>
            </a:r>
            <a:r>
              <a:rPr lang="en-US" sz="2000" dirty="0">
                <a:solidFill>
                  <a:srgbClr val="FF0000"/>
                </a:solidFill>
              </a:rPr>
              <a:t>Enterprise</a:t>
            </a:r>
            <a:r>
              <a:rPr lang="en-US" sz="2000" dirty="0">
                <a:solidFill>
                  <a:srgbClr val="0099A6"/>
                </a:solidFill>
              </a:rPr>
              <a:t> Viewpoint ontology)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2599248" y="4150526"/>
            <a:ext cx="1106184"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Capabilities</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1617233" y="1089137"/>
            <a:ext cx="12001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Superior</a:t>
            </a:r>
          </a:p>
          <a:p>
            <a:pPr algn="ctr"/>
            <a:r>
              <a:rPr lang="en-US" sz="1200" dirty="0">
                <a:solidFill>
                  <a:schemeClr val="bg1"/>
                </a:solidFill>
              </a:rPr>
              <a:t>Enterprise</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1579133" y="2780089"/>
            <a:ext cx="12763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Organization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38" idx="2"/>
            <a:endCxn id="60" idx="1"/>
          </p:cNvCxnSpPr>
          <p:nvPr/>
        </p:nvCxnSpPr>
        <p:spPr>
          <a:xfrm>
            <a:off x="4200880" y="3301089"/>
            <a:ext cx="739656" cy="1434577"/>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12" idx="0"/>
            <a:endCxn id="7" idx="2"/>
          </p:cNvCxnSpPr>
          <p:nvPr/>
        </p:nvCxnSpPr>
        <p:spPr>
          <a:xfrm flipV="1">
            <a:off x="2217308" y="1603487"/>
            <a:ext cx="0" cy="1176602"/>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4355191" y="3439834"/>
            <a:ext cx="678391" cy="219291"/>
          </a:xfrm>
          <a:prstGeom prst="rect">
            <a:avLst/>
          </a:prstGeom>
          <a:noFill/>
        </p:spPr>
        <p:txBody>
          <a:bodyPr wrap="none" rtlCol="0">
            <a:spAutoFit/>
          </a:bodyPr>
          <a:lstStyle/>
          <a:p>
            <a:r>
              <a:rPr lang="en-US" sz="825" dirty="0"/>
              <a:t>Perform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2876349" y="1160331"/>
            <a:ext cx="1649059" cy="473206"/>
          </a:xfrm>
          <a:prstGeom prst="rect">
            <a:avLst/>
          </a:prstGeom>
          <a:noFill/>
        </p:spPr>
        <p:txBody>
          <a:bodyPr wrap="square" rtlCol="0">
            <a:spAutoFit/>
          </a:bodyPr>
          <a:lstStyle/>
          <a:p>
            <a:r>
              <a:rPr lang="en-US" sz="825" dirty="0"/>
              <a:t>Provides: Mission, Scope,  Requirements, Governance, Resources …</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4940536" y="4478491"/>
            <a:ext cx="1095825"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Operations</a:t>
            </a:r>
          </a:p>
        </p:txBody>
      </p:sp>
      <p:sp>
        <p:nvSpPr>
          <p:cNvPr id="68" name="TextBox 67">
            <a:extLst>
              <a:ext uri="{FF2B5EF4-FFF2-40B4-BE49-F238E27FC236}">
                <a16:creationId xmlns:a16="http://schemas.microsoft.com/office/drawing/2014/main" id="{87277400-F079-C744-81CD-0406010AA9E5}"/>
              </a:ext>
            </a:extLst>
          </p:cNvPr>
          <p:cNvSpPr txBox="1"/>
          <p:nvPr/>
        </p:nvSpPr>
        <p:spPr>
          <a:xfrm>
            <a:off x="4967591" y="2723902"/>
            <a:ext cx="794459" cy="346249"/>
          </a:xfrm>
          <a:prstGeom prst="rect">
            <a:avLst/>
          </a:prstGeom>
          <a:noFill/>
        </p:spPr>
        <p:txBody>
          <a:bodyPr wrap="square" rtlCol="0">
            <a:spAutoFit/>
          </a:bodyPr>
          <a:lstStyle/>
          <a:p>
            <a:r>
              <a:rPr lang="en-US" sz="825" dirty="0"/>
              <a:t>Consumes / Expends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5722625" y="2786739"/>
            <a:ext cx="1094862"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Resources</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38" idx="3"/>
            <a:endCxn id="8" idx="2"/>
          </p:cNvCxnSpPr>
          <p:nvPr/>
        </p:nvCxnSpPr>
        <p:spPr>
          <a:xfrm flipV="1">
            <a:off x="4748792" y="2069502"/>
            <a:ext cx="973312" cy="974412"/>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72507" y="5257800"/>
            <a:ext cx="4844507" cy="1338828"/>
          </a:xfrm>
          <a:prstGeom prst="rect">
            <a:avLst/>
          </a:prstGeom>
        </p:spPr>
        <p:txBody>
          <a:bodyPr wrap="square">
            <a:spAutoFit/>
          </a:bodyPr>
          <a:lstStyle/>
          <a:p>
            <a:pPr lvl="1"/>
            <a:r>
              <a:rPr lang="en-US" sz="900" u="sng" dirty="0">
                <a:solidFill>
                  <a:srgbClr val="0070C0"/>
                </a:solidFill>
              </a:rPr>
              <a:t>Assets</a:t>
            </a:r>
            <a:r>
              <a:rPr lang="en-US" sz="900" dirty="0">
                <a:solidFill>
                  <a:srgbClr val="0070C0"/>
                </a:solidFill>
              </a:rPr>
              <a:t>: Devices, system components, applications, infrastructure components</a:t>
            </a:r>
          </a:p>
          <a:p>
            <a:pPr lvl="1"/>
            <a:r>
              <a:rPr lang="en-US" sz="900" u="sng" dirty="0">
                <a:solidFill>
                  <a:srgbClr val="0070C0"/>
                </a:solidFill>
              </a:rPr>
              <a:t>Resource</a:t>
            </a:r>
            <a:r>
              <a:rPr lang="en-US" sz="900" dirty="0">
                <a:solidFill>
                  <a:srgbClr val="0070C0"/>
                </a:solidFill>
              </a:rPr>
              <a:t>: Anything available to a system that can support the achievement of objectives; any physical or virtual element that may be of limited availability within a system. In the Enterprise Viewpoint a resource is an entity that has some role, offers services, and performs some action within a system.</a:t>
            </a:r>
          </a:p>
          <a:p>
            <a:pPr lvl="1"/>
            <a:endParaRPr lang="en-US" sz="900" dirty="0">
              <a:solidFill>
                <a:srgbClr val="0070C0"/>
              </a:solidFill>
            </a:endParaRPr>
          </a:p>
          <a:p>
            <a:pPr lvl="1"/>
            <a:r>
              <a:rPr lang="en-US" sz="900" dirty="0">
                <a:solidFill>
                  <a:srgbClr val="0070C0"/>
                </a:solidFill>
              </a:rPr>
              <a:t>Ref: TOGAF, NIST 800-207</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20 Mar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a:off x="2217308" y="3294439"/>
            <a:ext cx="935032" cy="85608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2637087" y="3331010"/>
            <a:ext cx="830677" cy="346249"/>
          </a:xfrm>
          <a:prstGeom prst="rect">
            <a:avLst/>
          </a:prstGeom>
          <a:noFill/>
        </p:spPr>
        <p:txBody>
          <a:bodyPr wrap="square" rtlCol="0">
            <a:spAutoFit/>
          </a:bodyPr>
          <a:lstStyle>
            <a:defPPr>
              <a:defRPr lang="en-US"/>
            </a:defPPr>
            <a:lvl1pPr>
              <a:defRPr sz="825"/>
            </a:lvl1pPr>
          </a:lstStyle>
          <a:p>
            <a:r>
              <a:rPr lang="en-US" sz="825" dirty="0"/>
              <a:t>Possess set of 1..*</a:t>
            </a:r>
          </a:p>
        </p:txBody>
      </p:sp>
      <p:cxnSp>
        <p:nvCxnSpPr>
          <p:cNvPr id="33" name="Elbow Connector 32">
            <a:extLst>
              <a:ext uri="{FF2B5EF4-FFF2-40B4-BE49-F238E27FC236}">
                <a16:creationId xmlns:a16="http://schemas.microsoft.com/office/drawing/2014/main" id="{64641538-37E6-649C-6B8E-6B87DE1860DE}"/>
              </a:ext>
            </a:extLst>
          </p:cNvPr>
          <p:cNvCxnSpPr>
            <a:cxnSpLocks/>
            <a:stCxn id="12" idx="3"/>
            <a:endCxn id="12" idx="0"/>
          </p:cNvCxnSpPr>
          <p:nvPr/>
        </p:nvCxnSpPr>
        <p:spPr bwMode="auto">
          <a:xfrm flipH="1" flipV="1">
            <a:off x="2217308" y="2780089"/>
            <a:ext cx="638175" cy="257175"/>
          </a:xfrm>
          <a:prstGeom prst="bentConnector4">
            <a:avLst>
              <a:gd name="adj1" fmla="val -35821"/>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4738422" y="2085780"/>
            <a:ext cx="871537" cy="346249"/>
          </a:xfrm>
          <a:prstGeom prst="rect">
            <a:avLst/>
          </a:prstGeom>
          <a:noFill/>
        </p:spPr>
        <p:txBody>
          <a:bodyPr wrap="square" rtlCol="0">
            <a:spAutoFit/>
          </a:bodyPr>
          <a:lstStyle/>
          <a:p>
            <a:r>
              <a:rPr lang="en-US" sz="825" dirty="0"/>
              <a:t>Composed of …</a:t>
            </a:r>
          </a:p>
        </p:txBody>
      </p:sp>
      <p:cxnSp>
        <p:nvCxnSpPr>
          <p:cNvPr id="34" name="Straight Arrow Connector 33">
            <a:extLst>
              <a:ext uri="{FF2B5EF4-FFF2-40B4-BE49-F238E27FC236}">
                <a16:creationId xmlns:a16="http://schemas.microsoft.com/office/drawing/2014/main" id="{189B9E54-36D8-3003-DAB6-B15D23B81A66}"/>
              </a:ext>
            </a:extLst>
          </p:cNvPr>
          <p:cNvCxnSpPr>
            <a:cxnSpLocks/>
            <a:stCxn id="12" idx="3"/>
            <a:endCxn id="38" idx="1"/>
          </p:cNvCxnSpPr>
          <p:nvPr/>
        </p:nvCxnSpPr>
        <p:spPr>
          <a:xfrm>
            <a:off x="2855483" y="3037264"/>
            <a:ext cx="797484" cy="665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145A786C-FE1A-149C-229C-F97DAA2DBB9B}"/>
              </a:ext>
            </a:extLst>
          </p:cNvPr>
          <p:cNvSpPr txBox="1"/>
          <p:nvPr/>
        </p:nvSpPr>
        <p:spPr>
          <a:xfrm>
            <a:off x="5581494" y="3419147"/>
            <a:ext cx="603050" cy="219291"/>
          </a:xfrm>
          <a:prstGeom prst="rect">
            <a:avLst/>
          </a:prstGeom>
          <a:noFill/>
        </p:spPr>
        <p:txBody>
          <a:bodyPr wrap="none" rtlCol="0">
            <a:spAutoFit/>
          </a:bodyPr>
          <a:lstStyle/>
          <a:p>
            <a:r>
              <a:rPr lang="en-US" sz="825" dirty="0"/>
              <a:t>Create ..</a:t>
            </a:r>
          </a:p>
        </p:txBody>
      </p:sp>
      <p:sp>
        <p:nvSpPr>
          <p:cNvPr id="37" name="Rounded Rectangle 36">
            <a:extLst>
              <a:ext uri="{FF2B5EF4-FFF2-40B4-BE49-F238E27FC236}">
                <a16:creationId xmlns:a16="http://schemas.microsoft.com/office/drawing/2014/main" id="{46BF0EF8-3440-F8AE-2182-C1F06FC27542}"/>
              </a:ext>
            </a:extLst>
          </p:cNvPr>
          <p:cNvSpPr/>
          <p:nvPr/>
        </p:nvSpPr>
        <p:spPr>
          <a:xfrm>
            <a:off x="7159528" y="4476340"/>
            <a:ext cx="1095825"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Products</a:t>
            </a:r>
          </a:p>
        </p:txBody>
      </p:sp>
      <p:sp>
        <p:nvSpPr>
          <p:cNvPr id="45" name="Rounded Rectangle 44">
            <a:extLst>
              <a:ext uri="{FF2B5EF4-FFF2-40B4-BE49-F238E27FC236}">
                <a16:creationId xmlns:a16="http://schemas.microsoft.com/office/drawing/2014/main" id="{B9CB6FD2-5BE1-48A9-E159-1993464B0A41}"/>
              </a:ext>
            </a:extLst>
          </p:cNvPr>
          <p:cNvSpPr/>
          <p:nvPr/>
        </p:nvSpPr>
        <p:spPr>
          <a:xfrm>
            <a:off x="7563934" y="2403376"/>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 Elements</a:t>
            </a:r>
          </a:p>
        </p:txBody>
      </p:sp>
      <p:sp>
        <p:nvSpPr>
          <p:cNvPr id="46" name="Rounded Rectangle 45">
            <a:extLst>
              <a:ext uri="{FF2B5EF4-FFF2-40B4-BE49-F238E27FC236}">
                <a16:creationId xmlns:a16="http://schemas.microsoft.com/office/drawing/2014/main" id="{909104FA-5FB2-D596-873D-7CB730FAAE7F}"/>
              </a:ext>
            </a:extLst>
          </p:cNvPr>
          <p:cNvSpPr/>
          <p:nvPr/>
        </p:nvSpPr>
        <p:spPr>
          <a:xfrm>
            <a:off x="7564867" y="2831294"/>
            <a:ext cx="772096" cy="339579"/>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Data</a:t>
            </a:r>
          </a:p>
        </p:txBody>
      </p:sp>
      <p:sp>
        <p:nvSpPr>
          <p:cNvPr id="47" name="Rounded Rectangle 46">
            <a:extLst>
              <a:ext uri="{FF2B5EF4-FFF2-40B4-BE49-F238E27FC236}">
                <a16:creationId xmlns:a16="http://schemas.microsoft.com/office/drawing/2014/main" id="{71468DB0-FED0-A70C-7B7B-C8D84640A827}"/>
              </a:ext>
            </a:extLst>
          </p:cNvPr>
          <p:cNvSpPr/>
          <p:nvPr/>
        </p:nvSpPr>
        <p:spPr>
          <a:xfrm>
            <a:off x="7563934" y="3259210"/>
            <a:ext cx="772096" cy="339579"/>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Services</a:t>
            </a:r>
          </a:p>
        </p:txBody>
      </p:sp>
      <p:cxnSp>
        <p:nvCxnSpPr>
          <p:cNvPr id="48" name="Straight Arrow Connector 47">
            <a:extLst>
              <a:ext uri="{FF2B5EF4-FFF2-40B4-BE49-F238E27FC236}">
                <a16:creationId xmlns:a16="http://schemas.microsoft.com/office/drawing/2014/main" id="{71F3ED97-1578-B9A4-8F6A-97D99DDA42B0}"/>
              </a:ext>
            </a:extLst>
          </p:cNvPr>
          <p:cNvCxnSpPr>
            <a:cxnSpLocks/>
          </p:cNvCxnSpPr>
          <p:nvPr/>
        </p:nvCxnSpPr>
        <p:spPr>
          <a:xfrm flipV="1">
            <a:off x="6828168" y="2573166"/>
            <a:ext cx="735766" cy="451332"/>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A231FE2B-3F61-EC78-60D8-A84562CEB183}"/>
              </a:ext>
            </a:extLst>
          </p:cNvPr>
          <p:cNvCxnSpPr>
            <a:cxnSpLocks/>
          </p:cNvCxnSpPr>
          <p:nvPr/>
        </p:nvCxnSpPr>
        <p:spPr>
          <a:xfrm flipV="1">
            <a:off x="6828168" y="3001084"/>
            <a:ext cx="736699" cy="23414"/>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50FE3DCA-5942-2C38-69C8-76439F9DD28A}"/>
              </a:ext>
            </a:extLst>
          </p:cNvPr>
          <p:cNvCxnSpPr>
            <a:cxnSpLocks/>
          </p:cNvCxnSpPr>
          <p:nvPr/>
        </p:nvCxnSpPr>
        <p:spPr>
          <a:xfrm>
            <a:off x="6828168" y="3024498"/>
            <a:ext cx="735766" cy="404502"/>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DF998564-76FD-D895-3780-1168AE7943B8}"/>
              </a:ext>
            </a:extLst>
          </p:cNvPr>
          <p:cNvSpPr txBox="1"/>
          <p:nvPr/>
        </p:nvSpPr>
        <p:spPr>
          <a:xfrm>
            <a:off x="6791838" y="2516942"/>
            <a:ext cx="639431" cy="196208"/>
          </a:xfrm>
          <a:prstGeom prst="rect">
            <a:avLst/>
          </a:prstGeom>
          <a:noFill/>
        </p:spPr>
        <p:txBody>
          <a:bodyPr wrap="square" rtlCol="0">
            <a:spAutoFit/>
          </a:bodyPr>
          <a:lstStyle/>
          <a:p>
            <a:r>
              <a:rPr lang="en-US" sz="675" dirty="0"/>
              <a:t>Any of 1..</a:t>
            </a:r>
          </a:p>
        </p:txBody>
      </p:sp>
      <p:sp>
        <p:nvSpPr>
          <p:cNvPr id="53" name="Flowchart: Decision 18">
            <a:extLst>
              <a:ext uri="{FF2B5EF4-FFF2-40B4-BE49-F238E27FC236}">
                <a16:creationId xmlns:a16="http://schemas.microsoft.com/office/drawing/2014/main" id="{73772430-63F0-90E6-F9C9-04CC2C80D7EC}"/>
              </a:ext>
            </a:extLst>
          </p:cNvPr>
          <p:cNvSpPr/>
          <p:nvPr/>
        </p:nvSpPr>
        <p:spPr bwMode="auto">
          <a:xfrm flipH="1">
            <a:off x="6813647" y="2969376"/>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5" name="Rounded Rectangle 54">
            <a:extLst>
              <a:ext uri="{FF2B5EF4-FFF2-40B4-BE49-F238E27FC236}">
                <a16:creationId xmlns:a16="http://schemas.microsoft.com/office/drawing/2014/main" id="{F765D760-0652-8C1B-DA75-57E2BF01FE83}"/>
              </a:ext>
            </a:extLst>
          </p:cNvPr>
          <p:cNvSpPr/>
          <p:nvPr/>
        </p:nvSpPr>
        <p:spPr>
          <a:xfrm>
            <a:off x="757298" y="4156793"/>
            <a:ext cx="1106184"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Domain</a:t>
            </a:r>
          </a:p>
        </p:txBody>
      </p:sp>
      <p:cxnSp>
        <p:nvCxnSpPr>
          <p:cNvPr id="56" name="Straight Arrow Connector 55">
            <a:extLst>
              <a:ext uri="{FF2B5EF4-FFF2-40B4-BE49-F238E27FC236}">
                <a16:creationId xmlns:a16="http://schemas.microsoft.com/office/drawing/2014/main" id="{28403708-16DF-80A7-9407-5B8C09D8E626}"/>
              </a:ext>
            </a:extLst>
          </p:cNvPr>
          <p:cNvCxnSpPr>
            <a:cxnSpLocks/>
            <a:endCxn id="55" idx="0"/>
          </p:cNvCxnSpPr>
          <p:nvPr/>
        </p:nvCxnSpPr>
        <p:spPr>
          <a:xfrm flipH="1">
            <a:off x="1310390" y="3296956"/>
            <a:ext cx="917599" cy="85983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FBC6C85C-ABB8-81A1-D3CD-714A74E21B89}"/>
              </a:ext>
            </a:extLst>
          </p:cNvPr>
          <p:cNvSpPr txBox="1"/>
          <p:nvPr/>
        </p:nvSpPr>
        <p:spPr>
          <a:xfrm>
            <a:off x="1155485" y="3303717"/>
            <a:ext cx="830677" cy="473206"/>
          </a:xfrm>
          <a:prstGeom prst="rect">
            <a:avLst/>
          </a:prstGeom>
          <a:noFill/>
        </p:spPr>
        <p:txBody>
          <a:bodyPr wrap="square" rtlCol="0">
            <a:spAutoFit/>
          </a:bodyPr>
          <a:lstStyle>
            <a:defPPr>
              <a:defRPr lang="en-US"/>
            </a:defPPr>
            <a:lvl1pPr>
              <a:defRPr sz="825"/>
            </a:lvl1pPr>
          </a:lstStyle>
          <a:p>
            <a:r>
              <a:rPr lang="en-US" dirty="0"/>
              <a:t>Controls / Operates in 1..*</a:t>
            </a:r>
          </a:p>
        </p:txBody>
      </p:sp>
      <p:sp>
        <p:nvSpPr>
          <p:cNvPr id="5" name="Flowchart: Decision 17">
            <a:extLst>
              <a:ext uri="{FF2B5EF4-FFF2-40B4-BE49-F238E27FC236}">
                <a16:creationId xmlns:a16="http://schemas.microsoft.com/office/drawing/2014/main" id="{4E2D8BCB-2023-906F-A656-12F7FF85325B}"/>
              </a:ext>
            </a:extLst>
          </p:cNvPr>
          <p:cNvSpPr/>
          <p:nvPr/>
        </p:nvSpPr>
        <p:spPr bwMode="auto">
          <a:xfrm flipH="1">
            <a:off x="2841149" y="2984884"/>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8" name="Rounded Rectangle 7">
            <a:extLst>
              <a:ext uri="{FF2B5EF4-FFF2-40B4-BE49-F238E27FC236}">
                <a16:creationId xmlns:a16="http://schemas.microsoft.com/office/drawing/2014/main" id="{188A6E25-81C8-784C-3F96-12A7DDAE6276}"/>
              </a:ext>
            </a:extLst>
          </p:cNvPr>
          <p:cNvSpPr/>
          <p:nvPr/>
        </p:nvSpPr>
        <p:spPr>
          <a:xfrm>
            <a:off x="5174191" y="1555152"/>
            <a:ext cx="1095825"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People</a:t>
            </a:r>
          </a:p>
        </p:txBody>
      </p:sp>
      <p:sp>
        <p:nvSpPr>
          <p:cNvPr id="9" name="Rounded Rectangle 8">
            <a:extLst>
              <a:ext uri="{FF2B5EF4-FFF2-40B4-BE49-F238E27FC236}">
                <a16:creationId xmlns:a16="http://schemas.microsoft.com/office/drawing/2014/main" id="{A41452C7-FE6C-577F-02CB-80DD680B0DA1}"/>
              </a:ext>
            </a:extLst>
          </p:cNvPr>
          <p:cNvSpPr/>
          <p:nvPr/>
        </p:nvSpPr>
        <p:spPr>
          <a:xfrm>
            <a:off x="384595" y="1979811"/>
            <a:ext cx="1254025"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Requirements</a:t>
            </a:r>
          </a:p>
        </p:txBody>
      </p:sp>
      <p:sp>
        <p:nvSpPr>
          <p:cNvPr id="38" name="Rounded Rectangle 37">
            <a:extLst>
              <a:ext uri="{FF2B5EF4-FFF2-40B4-BE49-F238E27FC236}">
                <a16:creationId xmlns:a16="http://schemas.microsoft.com/office/drawing/2014/main" id="{B0C9EA57-2213-B821-6C16-71F034B172EF}"/>
              </a:ext>
            </a:extLst>
          </p:cNvPr>
          <p:cNvSpPr/>
          <p:nvPr/>
        </p:nvSpPr>
        <p:spPr>
          <a:xfrm>
            <a:off x="3652967" y="2786739"/>
            <a:ext cx="1095825"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Assets</a:t>
            </a:r>
          </a:p>
        </p:txBody>
      </p:sp>
      <p:sp>
        <p:nvSpPr>
          <p:cNvPr id="42" name="TextBox 41">
            <a:extLst>
              <a:ext uri="{FF2B5EF4-FFF2-40B4-BE49-F238E27FC236}">
                <a16:creationId xmlns:a16="http://schemas.microsoft.com/office/drawing/2014/main" id="{A9034B60-1002-6438-3C59-C755F98EDFB4}"/>
              </a:ext>
            </a:extLst>
          </p:cNvPr>
          <p:cNvSpPr txBox="1"/>
          <p:nvPr/>
        </p:nvSpPr>
        <p:spPr>
          <a:xfrm>
            <a:off x="3105788" y="2788434"/>
            <a:ext cx="871537" cy="219291"/>
          </a:xfrm>
          <a:prstGeom prst="rect">
            <a:avLst/>
          </a:prstGeom>
          <a:noFill/>
        </p:spPr>
        <p:txBody>
          <a:bodyPr wrap="square" rtlCol="0">
            <a:spAutoFit/>
          </a:bodyPr>
          <a:lstStyle/>
          <a:p>
            <a:r>
              <a:rPr lang="en-US" sz="825" dirty="0"/>
              <a:t>Values…</a:t>
            </a:r>
          </a:p>
        </p:txBody>
      </p:sp>
      <p:cxnSp>
        <p:nvCxnSpPr>
          <p:cNvPr id="59" name="Straight Arrow Connector 58">
            <a:extLst>
              <a:ext uri="{FF2B5EF4-FFF2-40B4-BE49-F238E27FC236}">
                <a16:creationId xmlns:a16="http://schemas.microsoft.com/office/drawing/2014/main" id="{E3C1C0C9-1D90-6E29-F6CD-09BEC148A0C2}"/>
              </a:ext>
            </a:extLst>
          </p:cNvPr>
          <p:cNvCxnSpPr>
            <a:cxnSpLocks/>
            <a:stCxn id="38" idx="3"/>
            <a:endCxn id="69" idx="1"/>
          </p:cNvCxnSpPr>
          <p:nvPr/>
        </p:nvCxnSpPr>
        <p:spPr>
          <a:xfrm>
            <a:off x="4748792" y="3043914"/>
            <a:ext cx="973833" cy="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07BE19EA-517C-4C9A-478A-AA465E0ADBC2}"/>
              </a:ext>
            </a:extLst>
          </p:cNvPr>
          <p:cNvCxnSpPr>
            <a:cxnSpLocks/>
            <a:stCxn id="60" idx="3"/>
            <a:endCxn id="37" idx="1"/>
          </p:cNvCxnSpPr>
          <p:nvPr/>
        </p:nvCxnSpPr>
        <p:spPr>
          <a:xfrm flipV="1">
            <a:off x="6036361" y="4733515"/>
            <a:ext cx="1123167" cy="2151"/>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C89BC5D2-3D07-4959-0846-4FA24D8C9BDF}"/>
              </a:ext>
            </a:extLst>
          </p:cNvPr>
          <p:cNvCxnSpPr>
            <a:cxnSpLocks/>
            <a:stCxn id="9" idx="0"/>
            <a:endCxn id="7" idx="1"/>
          </p:cNvCxnSpPr>
          <p:nvPr/>
        </p:nvCxnSpPr>
        <p:spPr>
          <a:xfrm flipV="1">
            <a:off x="1011608" y="1346312"/>
            <a:ext cx="605625" cy="633499"/>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BE7962C6-D287-D17F-7162-1A5E8CCCE9E5}"/>
              </a:ext>
            </a:extLst>
          </p:cNvPr>
          <p:cNvSpPr txBox="1"/>
          <p:nvPr/>
        </p:nvSpPr>
        <p:spPr>
          <a:xfrm>
            <a:off x="546357" y="1501693"/>
            <a:ext cx="871537" cy="219291"/>
          </a:xfrm>
          <a:prstGeom prst="rect">
            <a:avLst/>
          </a:prstGeom>
          <a:noFill/>
        </p:spPr>
        <p:txBody>
          <a:bodyPr wrap="square" rtlCol="0">
            <a:spAutoFit/>
          </a:bodyPr>
          <a:lstStyle/>
          <a:p>
            <a:r>
              <a:rPr lang="en-US" sz="825" dirty="0"/>
              <a:t>Specifies…</a:t>
            </a:r>
          </a:p>
        </p:txBody>
      </p:sp>
      <p:cxnSp>
        <p:nvCxnSpPr>
          <p:cNvPr id="86" name="Straight Arrow Connector 85">
            <a:extLst>
              <a:ext uri="{FF2B5EF4-FFF2-40B4-BE49-F238E27FC236}">
                <a16:creationId xmlns:a16="http://schemas.microsoft.com/office/drawing/2014/main" id="{E6DBD3F9-F4D8-DA4C-FDB3-844B4B613A2D}"/>
              </a:ext>
            </a:extLst>
          </p:cNvPr>
          <p:cNvCxnSpPr>
            <a:cxnSpLocks/>
            <a:stCxn id="12" idx="1"/>
            <a:endCxn id="9" idx="2"/>
          </p:cNvCxnSpPr>
          <p:nvPr/>
        </p:nvCxnSpPr>
        <p:spPr>
          <a:xfrm flipH="1" flipV="1">
            <a:off x="1011608" y="2494161"/>
            <a:ext cx="567525" cy="543103"/>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10730594-0046-BC4E-2C16-EE0115268554}"/>
              </a:ext>
            </a:extLst>
          </p:cNvPr>
          <p:cNvSpPr txBox="1"/>
          <p:nvPr/>
        </p:nvSpPr>
        <p:spPr>
          <a:xfrm>
            <a:off x="442653" y="2639802"/>
            <a:ext cx="871537" cy="219291"/>
          </a:xfrm>
          <a:prstGeom prst="rect">
            <a:avLst/>
          </a:prstGeom>
          <a:noFill/>
        </p:spPr>
        <p:txBody>
          <a:bodyPr wrap="square" rtlCol="0">
            <a:spAutoFit/>
          </a:bodyPr>
          <a:lstStyle/>
          <a:p>
            <a:r>
              <a:rPr lang="en-US" sz="825" dirty="0"/>
              <a:t>Constrain …</a:t>
            </a:r>
          </a:p>
        </p:txBody>
      </p:sp>
    </p:spTree>
    <p:extLst>
      <p:ext uri="{BB962C8B-B14F-4D97-AF65-F5344CB8AC3E}">
        <p14:creationId xmlns:p14="http://schemas.microsoft.com/office/powerpoint/2010/main" val="27799113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0099A6"/>
                </a:solidFill>
              </a:rPr>
              <a:t>RASDS Enterprise View Representation</a:t>
            </a:r>
          </a:p>
        </p:txBody>
      </p:sp>
      <p:sp>
        <p:nvSpPr>
          <p:cNvPr id="4" name="Date Placeholder 3"/>
          <p:cNvSpPr>
            <a:spLocks noGrp="1"/>
          </p:cNvSpPr>
          <p:nvPr>
            <p:ph type="dt" sz="half" idx="2"/>
          </p:nvPr>
        </p:nvSpPr>
        <p:spPr/>
        <p:txBody>
          <a:bodyPr/>
          <a:lstStyle/>
          <a:p>
            <a:r>
              <a:rPr lang="en-US"/>
              <a:t>20 Mar 2023</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p:nvPr/>
        </p:nvCxnSpPr>
        <p:spPr bwMode="auto">
          <a:xfrm>
            <a:off x="4761571" y="2046459"/>
            <a:ext cx="2049879" cy="0"/>
          </a:xfrm>
          <a:prstGeom prst="line">
            <a:avLst/>
          </a:prstGeom>
          <a:noFill/>
          <a:ln w="19050"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7" y="953183"/>
            <a:ext cx="1406497" cy="379747"/>
          </a:xfrm>
          <a:prstGeom prst="callout1">
            <a:avLst>
              <a:gd name="adj1" fmla="val 56309"/>
              <a:gd name="adj2" fmla="val -2459"/>
              <a:gd name="adj3" fmla="val 275380"/>
              <a:gd name="adj4" fmla="val -3613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interface </a:t>
            </a:r>
          </a:p>
        </p:txBody>
      </p:sp>
      <p:sp>
        <p:nvSpPr>
          <p:cNvPr id="16" name="Line Callout 1 (No Border) 15"/>
          <p:cNvSpPr/>
          <p:nvPr/>
        </p:nvSpPr>
        <p:spPr bwMode="auto">
          <a:xfrm flipH="1">
            <a:off x="4589094" y="3012864"/>
            <a:ext cx="1406497" cy="351606"/>
          </a:xfrm>
          <a:prstGeom prst="callout1">
            <a:avLst>
              <a:gd name="adj1" fmla="val 50552"/>
              <a:gd name="adj2" fmla="val 100513"/>
              <a:gd name="adj3" fmla="val -98731"/>
              <a:gd name="adj4" fmla="val 1506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Domain Boundary</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486400" y="892681"/>
            <a:ext cx="1461918" cy="379747"/>
          </a:xfrm>
          <a:prstGeom prst="callout1">
            <a:avLst>
              <a:gd name="adj1" fmla="val 56932"/>
              <a:gd name="adj2" fmla="val -1412"/>
              <a:gd name="adj3" fmla="val 173413"/>
              <a:gd name="adj4" fmla="val -3071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Organization Object</a:t>
            </a:r>
          </a:p>
          <a:p>
            <a:pPr algn="ctr"/>
            <a:r>
              <a:rPr lang="en-GB" sz="1000" b="0" dirty="0">
                <a:latin typeface="Arial" panose="020B0604020202020204" pitchFamily="34" charset="0"/>
                <a:cs typeface="Arial" panose="020B0604020202020204" pitchFamily="34" charset="0"/>
              </a:rPr>
              <a:t>(Org, Project, Business)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TextBox 19"/>
          <p:cNvSpPr txBox="1"/>
          <p:nvPr/>
        </p:nvSpPr>
        <p:spPr>
          <a:xfrm>
            <a:off x="3751763" y="3992757"/>
            <a:ext cx="5087437" cy="1593065"/>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Organization (org, project, business),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function an organization carries out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Logical Link (information flow of some sort) between two Organizations</a:t>
            </a:r>
          </a:p>
          <a:p>
            <a:pPr>
              <a:lnSpc>
                <a:spcPts val="1700"/>
              </a:lnSpc>
            </a:pPr>
            <a:r>
              <a:rPr lang="en-GB" sz="1000" b="0" dirty="0">
                <a:latin typeface="Arial" panose="020B0604020202020204" pitchFamily="34" charset="0"/>
                <a:cs typeface="Arial" panose="020B0604020202020204" pitchFamily="34" charset="0"/>
              </a:rPr>
              <a:t>Denotes an information object (optional, allows data to be characterized, see Information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organization / domain boundary (ownership / responsibility)</a:t>
            </a:r>
          </a:p>
        </p:txBody>
      </p:sp>
      <p:sp>
        <p:nvSpPr>
          <p:cNvPr id="11" name="TextBox 10"/>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219713" y="2436752"/>
            <a:ext cx="2532133" cy="3970318"/>
          </a:xfrm>
          <a:prstGeom prst="rect">
            <a:avLst/>
          </a:prstGeom>
        </p:spPr>
        <p:txBody>
          <a:bodyPr wrap="square">
            <a:spAutoFit/>
          </a:bodyPr>
          <a:lstStyle/>
          <a:p>
            <a:pPr eaLnBrk="1" hangingPunct="1"/>
            <a:r>
              <a:rPr kumimoji="1" lang="en-US" altLang="ja-JP" sz="1200" b="0" dirty="0">
                <a:latin typeface="Arial" panose="020B0604020202020204" pitchFamily="34" charset="0"/>
                <a:ea typeface="Osaka" charset="-128"/>
              </a:rPr>
              <a:t>Organizations (Agency, Project, Business) will explicitly connect via a Logical Link.  May show the organization domain of control or ownership, or containment (sub-org).</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show allocation of Functions that an organization carries out (tied by correspondence to the Functional View where they are defined).</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explicitly identify the information objects (such as contracts, requirements, agreements) exchanged between organizations (tied by correspondence to the Information View where they are defined).</a:t>
            </a:r>
          </a:p>
          <a:p>
            <a:pPr eaLnBrk="1" hangingPunct="1"/>
            <a:endParaRPr kumimoji="1" lang="en-US" altLang="ja-JP" sz="12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83167" y="1664306"/>
            <a:ext cx="578556"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A</a:t>
            </a:r>
          </a:p>
        </p:txBody>
      </p:sp>
      <p:sp>
        <p:nvSpPr>
          <p:cNvPr id="37" name="Rectangle 36">
            <a:extLst>
              <a:ext uri="{FF2B5EF4-FFF2-40B4-BE49-F238E27FC236}">
                <a16:creationId xmlns:a16="http://schemas.microsoft.com/office/drawing/2014/main" id="{D6248CF7-4C3D-4643-B2FD-EB7023825886}"/>
              </a:ext>
            </a:extLst>
          </p:cNvPr>
          <p:cNvSpPr/>
          <p:nvPr/>
        </p:nvSpPr>
        <p:spPr>
          <a:xfrm>
            <a:off x="7213070" y="1664305"/>
            <a:ext cx="58702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206791" y="1931908"/>
            <a:ext cx="857927"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Sub-Org B1</a:t>
            </a:r>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5557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7" name="Rectangle 46">
            <a:extLst>
              <a:ext uri="{FF2B5EF4-FFF2-40B4-BE49-F238E27FC236}">
                <a16:creationId xmlns:a16="http://schemas.microsoft.com/office/drawing/2014/main" id="{5C640B74-CE60-354B-9ED0-9346BF31A8EC}"/>
              </a:ext>
            </a:extLst>
          </p:cNvPr>
          <p:cNvSpPr>
            <a:spLocks noChangeArrowheads="1"/>
          </p:cNvSpPr>
          <p:nvPr/>
        </p:nvSpPr>
        <p:spPr bwMode="auto">
          <a:xfrm>
            <a:off x="3322726" y="4971982"/>
            <a:ext cx="350926" cy="127819"/>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a:t>
            </a:r>
          </a:p>
        </p:txBody>
      </p:sp>
      <p:sp>
        <p:nvSpPr>
          <p:cNvPr id="28" name="Rounded Rectangle 27">
            <a:extLst>
              <a:ext uri="{FF2B5EF4-FFF2-40B4-BE49-F238E27FC236}">
                <a16:creationId xmlns:a16="http://schemas.microsoft.com/office/drawing/2014/main" id="{A5BBD8C6-4B0C-C64A-88D8-08945EEA56C0}"/>
              </a:ext>
            </a:extLst>
          </p:cNvPr>
          <p:cNvSpPr>
            <a:spLocks noChangeArrowheads="1"/>
          </p:cNvSpPr>
          <p:nvPr/>
        </p:nvSpPr>
        <p:spPr bwMode="auto">
          <a:xfrm>
            <a:off x="3322726" y="5355248"/>
            <a:ext cx="350926" cy="207352"/>
          </a:xfrm>
          <a:prstGeom prst="roundRect">
            <a:avLst/>
          </a:prstGeom>
          <a:solidFill>
            <a:schemeClr val="accent3"/>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9" name="Rounded Rectangle 28">
            <a:extLst>
              <a:ext uri="{FF2B5EF4-FFF2-40B4-BE49-F238E27FC236}">
                <a16:creationId xmlns:a16="http://schemas.microsoft.com/office/drawing/2014/main" id="{DC77D039-FE1E-5E45-BAC6-41652CB2FD57}"/>
              </a:ext>
            </a:extLst>
          </p:cNvPr>
          <p:cNvSpPr>
            <a:spLocks noChangeArrowheads="1"/>
          </p:cNvSpPr>
          <p:nvPr/>
        </p:nvSpPr>
        <p:spPr bwMode="auto">
          <a:xfrm>
            <a:off x="3111040" y="1478598"/>
            <a:ext cx="5423359" cy="1164177"/>
          </a:xfrm>
          <a:prstGeom prst="roundRect">
            <a:avLst/>
          </a:prstGeom>
          <a:no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8" name="Line Callout 1 (No Border) 17"/>
          <p:cNvSpPr/>
          <p:nvPr/>
        </p:nvSpPr>
        <p:spPr bwMode="auto">
          <a:xfrm flipH="1">
            <a:off x="6393593" y="2789233"/>
            <a:ext cx="1406497" cy="358000"/>
          </a:xfrm>
          <a:prstGeom prst="callout1">
            <a:avLst>
              <a:gd name="adj1" fmla="val 52950"/>
              <a:gd name="adj2" fmla="val 100513"/>
              <a:gd name="adj3" fmla="val -168493"/>
              <a:gd name="adj4" fmla="val 13964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F370099-6859-4684-3E23-5C227FD6B9AE}"/>
              </a:ext>
            </a:extLst>
          </p:cNvPr>
          <p:cNvSpPr txBox="1"/>
          <p:nvPr/>
        </p:nvSpPr>
        <p:spPr>
          <a:xfrm>
            <a:off x="219713" y="1110843"/>
            <a:ext cx="2532133" cy="738664"/>
          </a:xfrm>
          <a:prstGeom prst="rect">
            <a:avLst/>
          </a:prstGeom>
          <a:noFill/>
        </p:spPr>
        <p:txBody>
          <a:bodyPr wrap="square">
            <a:spAutoFit/>
          </a:bodyPr>
          <a:lstStyle/>
          <a:p>
            <a:r>
              <a:rPr lang="en-US" sz="1400" dirty="0">
                <a:solidFill>
                  <a:srgbClr val="FF3300"/>
                </a:solidFill>
              </a:rPr>
              <a:t>Include Use Case in Enterprise view tie to Services view</a:t>
            </a:r>
            <a:endParaRPr lang="en-US" sz="1400" dirty="0"/>
          </a:p>
        </p:txBody>
      </p:sp>
    </p:spTree>
    <p:extLst>
      <p:ext uri="{BB962C8B-B14F-4D97-AF65-F5344CB8AC3E}">
        <p14:creationId xmlns:p14="http://schemas.microsoft.com/office/powerpoint/2010/main" val="11612405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FA8EAF00-06AE-1E40-9520-24AD424D1BEF}"/>
              </a:ext>
            </a:extLst>
          </p:cNvPr>
          <p:cNvSpPr/>
          <p:nvPr/>
        </p:nvSpPr>
        <p:spPr>
          <a:xfrm>
            <a:off x="168352" y="4736596"/>
            <a:ext cx="3681970" cy="178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565106" y="72354"/>
            <a:ext cx="8229600" cy="734282"/>
          </a:xfrm>
        </p:spPr>
        <p:txBody>
          <a:bodyPr vert="horz"/>
          <a:lstStyle/>
          <a:p>
            <a:r>
              <a:rPr lang="en-US" sz="1800" dirty="0">
                <a:solidFill>
                  <a:srgbClr val="0099A6"/>
                </a:solidFill>
              </a:rPr>
              <a:t>Enterprise Behavior Modelling Ontology - Formalized Relationships</a:t>
            </a:r>
            <a:br>
              <a:rPr lang="en-US" sz="1800" dirty="0">
                <a:solidFill>
                  <a:srgbClr val="0099A6"/>
                </a:solidFill>
              </a:rPr>
            </a:br>
            <a:r>
              <a:rPr lang="en-US" sz="1400" dirty="0">
                <a:solidFill>
                  <a:srgbClr val="0099A6"/>
                </a:solidFill>
              </a:rPr>
              <a:t>(Enterprise Capability / Process ontology, from TOGAF)</a:t>
            </a:r>
            <a:endParaRPr lang="en-US" sz="1800" dirty="0">
              <a:solidFill>
                <a:srgbClr val="0099A6"/>
              </a:solidFill>
            </a:endParaRPr>
          </a:p>
        </p:txBody>
      </p:sp>
      <p:sp>
        <p:nvSpPr>
          <p:cNvPr id="12" name="Rounded Rectangle 11">
            <a:extLst>
              <a:ext uri="{FF2B5EF4-FFF2-40B4-BE49-F238E27FC236}">
                <a16:creationId xmlns:a16="http://schemas.microsoft.com/office/drawing/2014/main" id="{589ECC00-520B-A347-8B9F-26C10A8E201E}"/>
              </a:ext>
            </a:extLst>
          </p:cNvPr>
          <p:cNvSpPr/>
          <p:nvPr/>
        </p:nvSpPr>
        <p:spPr>
          <a:xfrm>
            <a:off x="1573913" y="3108523"/>
            <a:ext cx="2738624" cy="499403"/>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a:t>
            </a:r>
            <a:r>
              <a:rPr lang="en-US" sz="1200" dirty="0">
                <a:solidFill>
                  <a:srgbClr val="FF0000"/>
                </a:solidFill>
              </a:rPr>
              <a:t>enterprise</a:t>
            </a:r>
            <a:r>
              <a:rPr lang="en-US" sz="1200" dirty="0">
                <a:solidFill>
                  <a:schemeClr val="bg1"/>
                </a:solidFill>
              </a:rPr>
              <a:t>) </a:t>
            </a:r>
            <a:r>
              <a:rPr lang="en-US" sz="1200" dirty="0"/>
              <a:t>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p:cNvCxnSpPr>
          <p:nvPr/>
        </p:nvCxnSpPr>
        <p:spPr>
          <a:xfrm>
            <a:off x="2318795" y="3607926"/>
            <a:ext cx="6362" cy="13916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2457450" y="1871957"/>
            <a:ext cx="9715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Capability</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5418828" y="3101198"/>
            <a:ext cx="9715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Actor</a:t>
            </a:r>
          </a:p>
          <a:p>
            <a:pPr algn="ctr"/>
            <a:r>
              <a:rPr lang="en-US" sz="1200" dirty="0">
                <a:solidFill>
                  <a:srgbClr val="FF0000"/>
                </a:solidFill>
              </a:rPr>
              <a:t>(Person)</a:t>
            </a:r>
          </a:p>
        </p:txBody>
      </p:sp>
      <p:cxnSp>
        <p:nvCxnSpPr>
          <p:cNvPr id="36" name="Straight Arrow Connector 35">
            <a:extLst>
              <a:ext uri="{FF2B5EF4-FFF2-40B4-BE49-F238E27FC236}">
                <a16:creationId xmlns:a16="http://schemas.microsoft.com/office/drawing/2014/main" id="{FA166F86-C5D8-EA47-9909-2180A2E671D8}"/>
              </a:ext>
            </a:extLst>
          </p:cNvPr>
          <p:cNvCxnSpPr>
            <a:cxnSpLocks/>
          </p:cNvCxnSpPr>
          <p:nvPr/>
        </p:nvCxnSpPr>
        <p:spPr>
          <a:xfrm>
            <a:off x="4312537" y="3358225"/>
            <a:ext cx="1106291" cy="1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4333890" y="3021723"/>
            <a:ext cx="829747" cy="346249"/>
          </a:xfrm>
          <a:prstGeom prst="rect">
            <a:avLst/>
          </a:prstGeom>
          <a:noFill/>
        </p:spPr>
        <p:txBody>
          <a:bodyPr wrap="square" rtlCol="0">
            <a:spAutoFit/>
          </a:bodyPr>
          <a:lstStyle/>
          <a:p>
            <a:r>
              <a:rPr lang="en-US" sz="825" dirty="0"/>
              <a:t>Performed</a:t>
            </a:r>
          </a:p>
          <a:p>
            <a:r>
              <a:rPr lang="en-US" sz="825" dirty="0"/>
              <a:t>by</a:t>
            </a:r>
          </a:p>
        </p:txBody>
      </p:sp>
      <p:sp>
        <p:nvSpPr>
          <p:cNvPr id="46" name="Rounded Rectangle 45">
            <a:extLst>
              <a:ext uri="{FF2B5EF4-FFF2-40B4-BE49-F238E27FC236}">
                <a16:creationId xmlns:a16="http://schemas.microsoft.com/office/drawing/2014/main" id="{D0EED7CC-1D22-CD41-BA66-2D1482ACC0A2}"/>
              </a:ext>
            </a:extLst>
          </p:cNvPr>
          <p:cNvSpPr/>
          <p:nvPr/>
        </p:nvSpPr>
        <p:spPr>
          <a:xfrm>
            <a:off x="565106" y="1871957"/>
            <a:ext cx="1004432"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Enterprise</a:t>
            </a:r>
          </a:p>
        </p:txBody>
      </p:sp>
      <p:cxnSp>
        <p:nvCxnSpPr>
          <p:cNvPr id="47" name="Straight Arrow Connector 46">
            <a:extLst>
              <a:ext uri="{FF2B5EF4-FFF2-40B4-BE49-F238E27FC236}">
                <a16:creationId xmlns:a16="http://schemas.microsoft.com/office/drawing/2014/main" id="{23FB6544-C653-824C-84F7-8621F87E02E4}"/>
              </a:ext>
            </a:extLst>
          </p:cNvPr>
          <p:cNvCxnSpPr>
            <a:cxnSpLocks/>
          </p:cNvCxnSpPr>
          <p:nvPr/>
        </p:nvCxnSpPr>
        <p:spPr>
          <a:xfrm>
            <a:off x="1569538" y="2129132"/>
            <a:ext cx="8879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1569538" y="1801386"/>
            <a:ext cx="688959" cy="346249"/>
          </a:xfrm>
          <a:prstGeom prst="rect">
            <a:avLst/>
          </a:prstGeom>
          <a:noFill/>
        </p:spPr>
        <p:txBody>
          <a:bodyPr wrap="square" rtlCol="0">
            <a:spAutoFit/>
          </a:bodyPr>
          <a:lstStyle/>
          <a:p>
            <a:r>
              <a:rPr lang="en-US" sz="825"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3045770" y="4877484"/>
            <a:ext cx="854504" cy="346249"/>
          </a:xfrm>
          <a:prstGeom prst="rect">
            <a:avLst/>
          </a:prstGeom>
          <a:noFill/>
        </p:spPr>
        <p:txBody>
          <a:bodyPr wrap="square" rtlCol="0">
            <a:spAutoFit/>
          </a:bodyPr>
          <a:lstStyle/>
          <a:p>
            <a:r>
              <a:rPr lang="en-US" sz="825"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036525" y="3717467"/>
            <a:ext cx="687084" cy="219291"/>
          </a:xfrm>
          <a:prstGeom prst="rect">
            <a:avLst/>
          </a:prstGeom>
          <a:noFill/>
        </p:spPr>
        <p:txBody>
          <a:bodyPr wrap="square" rtlCol="0">
            <a:spAutoFit/>
          </a:bodyPr>
          <a:lstStyle/>
          <a:p>
            <a:r>
              <a:rPr lang="en-US" sz="825" dirty="0"/>
              <a:t>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3102698" y="4029623"/>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4624520" y="4378386"/>
            <a:ext cx="763522" cy="611706"/>
          </a:xfrm>
          <a:prstGeom prst="rect">
            <a:avLst/>
          </a:prstGeom>
          <a:noFill/>
        </p:spPr>
        <p:txBody>
          <a:bodyPr wrap="square" rtlCol="0">
            <a:spAutoFit/>
          </a:bodyPr>
          <a:lstStyle/>
          <a:p>
            <a:r>
              <a:rPr lang="en-US" sz="825" dirty="0"/>
              <a:t>Application</a:t>
            </a:r>
          </a:p>
          <a:p>
            <a:r>
              <a:rPr lang="en-US" sz="800" dirty="0">
                <a:solidFill>
                  <a:srgbClr val="00B050"/>
                </a:solidFill>
              </a:rPr>
              <a:t>Enterprise</a:t>
            </a:r>
            <a:endParaRPr lang="en-US" sz="825" dirty="0"/>
          </a:p>
          <a:p>
            <a:r>
              <a:rPr lang="en-US" sz="825" dirty="0"/>
              <a:t>Information</a:t>
            </a:r>
          </a:p>
          <a:p>
            <a:r>
              <a:rPr lang="en-US" sz="825"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3588115" y="3607927"/>
            <a:ext cx="359" cy="4216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2511789" y="2416277"/>
            <a:ext cx="767621" cy="219291"/>
          </a:xfrm>
          <a:prstGeom prst="rect">
            <a:avLst/>
          </a:prstGeom>
          <a:noFill/>
        </p:spPr>
        <p:txBody>
          <a:bodyPr wrap="square" rtlCol="0">
            <a:spAutoFit/>
          </a:bodyPr>
          <a:lstStyle/>
          <a:p>
            <a:r>
              <a:rPr lang="en-US" sz="825" dirty="0"/>
              <a:t>Uses</a:t>
            </a:r>
          </a:p>
        </p:txBody>
      </p:sp>
      <p:cxnSp>
        <p:nvCxnSpPr>
          <p:cNvPr id="57" name="Straight Arrow Connector 56">
            <a:extLst>
              <a:ext uri="{FF2B5EF4-FFF2-40B4-BE49-F238E27FC236}">
                <a16:creationId xmlns:a16="http://schemas.microsoft.com/office/drawing/2014/main" id="{96C4B64B-6F0E-A449-848F-5A2667521A8B}"/>
              </a:ext>
            </a:extLst>
          </p:cNvPr>
          <p:cNvCxnSpPr>
            <a:cxnSpLocks/>
          </p:cNvCxnSpPr>
          <p:nvPr/>
        </p:nvCxnSpPr>
        <p:spPr>
          <a:xfrm>
            <a:off x="2943225" y="2386307"/>
            <a:ext cx="0" cy="7222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6995430" y="3101198"/>
            <a:ext cx="11310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6390378" y="3358373"/>
            <a:ext cx="6050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6378136" y="3036478"/>
            <a:ext cx="829747" cy="346249"/>
          </a:xfrm>
          <a:prstGeom prst="rect">
            <a:avLst/>
          </a:prstGeom>
          <a:noFill/>
        </p:spPr>
        <p:txBody>
          <a:bodyPr wrap="square" rtlCol="0">
            <a:spAutoFit/>
          </a:bodyPr>
          <a:lstStyle/>
          <a:p>
            <a:r>
              <a:rPr lang="en-US" sz="825" dirty="0"/>
              <a:t>Member</a:t>
            </a:r>
          </a:p>
          <a:p>
            <a:r>
              <a:rPr lang="en-US" sz="825"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3216998" y="4143923"/>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3331298" y="4258223"/>
            <a:ext cx="112957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t>
            </a:r>
            <a:r>
              <a:rPr lang="en-US" sz="1200" dirty="0">
                <a:solidFill>
                  <a:schemeClr val="bg1"/>
                </a:solidFill>
              </a:rPr>
              <a:t>enterprise</a:t>
            </a:r>
            <a:r>
              <a:rPr lang="en-US" sz="1200" dirty="0"/>
              <a:t>)Service</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398963" y="5009015"/>
            <a:ext cx="971550"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Data Artifact</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2857499" y="4515399"/>
            <a:ext cx="473799" cy="7413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a:stCxn id="75" idx="1"/>
          </p:cNvCxnSpPr>
          <p:nvPr/>
        </p:nvCxnSpPr>
        <p:spPr>
          <a:xfrm flipH="1">
            <a:off x="1370514" y="5256792"/>
            <a:ext cx="357415" cy="93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1689829" y="3668894"/>
            <a:ext cx="767621" cy="219291"/>
          </a:xfrm>
          <a:prstGeom prst="rect">
            <a:avLst/>
          </a:prstGeom>
          <a:noFill/>
        </p:spPr>
        <p:txBody>
          <a:bodyPr wrap="square" rtlCol="0">
            <a:spAutoFit/>
          </a:bodyPr>
          <a:lstStyle/>
          <a:p>
            <a:r>
              <a:rPr lang="en-US" sz="825"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362904" y="4823551"/>
            <a:ext cx="767621" cy="219291"/>
          </a:xfrm>
          <a:prstGeom prst="rect">
            <a:avLst/>
          </a:prstGeom>
          <a:noFill/>
        </p:spPr>
        <p:txBody>
          <a:bodyPr wrap="square" rtlCol="0">
            <a:spAutoFit/>
          </a:bodyPr>
          <a:lstStyle/>
          <a:p>
            <a:r>
              <a:rPr lang="en-US" sz="825" dirty="0"/>
              <a:t>Accesses</a:t>
            </a:r>
          </a:p>
        </p:txBody>
      </p:sp>
      <p:sp>
        <p:nvSpPr>
          <p:cNvPr id="85" name="TextBox 84">
            <a:extLst>
              <a:ext uri="{FF2B5EF4-FFF2-40B4-BE49-F238E27FC236}">
                <a16:creationId xmlns:a16="http://schemas.microsoft.com/office/drawing/2014/main" id="{D6644318-D34A-ED4B-8F82-41C7B4F02D55}"/>
              </a:ext>
            </a:extLst>
          </p:cNvPr>
          <p:cNvSpPr txBox="1"/>
          <p:nvPr/>
        </p:nvSpPr>
        <p:spPr>
          <a:xfrm>
            <a:off x="1581663" y="5619877"/>
            <a:ext cx="1583602" cy="403957"/>
          </a:xfrm>
          <a:prstGeom prst="rect">
            <a:avLst/>
          </a:prstGeom>
          <a:noFill/>
        </p:spPr>
        <p:txBody>
          <a:bodyPr wrap="square" rtlCol="0">
            <a:spAutoFit/>
          </a:bodyPr>
          <a:lstStyle/>
          <a:p>
            <a:r>
              <a:rPr lang="en-US" sz="675" dirty="0">
                <a:solidFill>
                  <a:srgbClr val="FF0000"/>
                </a:solidFill>
              </a:rPr>
              <a:t>* An “Application” is a set of functions deployed (somehow) on a server as part of a system</a:t>
            </a:r>
          </a:p>
        </p:txBody>
      </p:sp>
      <p:sp>
        <p:nvSpPr>
          <p:cNvPr id="3" name="Rectangle 2">
            <a:extLst>
              <a:ext uri="{FF2B5EF4-FFF2-40B4-BE49-F238E27FC236}">
                <a16:creationId xmlns:a16="http://schemas.microsoft.com/office/drawing/2014/main" id="{750A1ED3-FA9D-AC42-9D66-2D84CE7E7AD0}"/>
              </a:ext>
            </a:extLst>
          </p:cNvPr>
          <p:cNvSpPr/>
          <p:nvPr/>
        </p:nvSpPr>
        <p:spPr>
          <a:xfrm>
            <a:off x="3045770" y="1238976"/>
            <a:ext cx="4000500" cy="507831"/>
          </a:xfrm>
          <a:prstGeom prst="rect">
            <a:avLst/>
          </a:prstGeom>
        </p:spPr>
        <p:txBody>
          <a:bodyPr wrap="square">
            <a:spAutoFit/>
          </a:bodyPr>
          <a:lstStyle/>
          <a:p>
            <a:pPr lvl="1"/>
            <a:r>
              <a:rPr lang="en-US" sz="900" dirty="0">
                <a:solidFill>
                  <a:srgbClr val="00B050"/>
                </a:solidFill>
              </a:rPr>
              <a:t>An enterprise capability denotes the “What” an enterprise can do, whereas an enterprise process outlines “how” a particular activity gets done.   </a:t>
            </a:r>
          </a:p>
        </p:txBody>
      </p:sp>
      <p:sp>
        <p:nvSpPr>
          <p:cNvPr id="4" name="Rectangle 3">
            <a:extLst>
              <a:ext uri="{FF2B5EF4-FFF2-40B4-BE49-F238E27FC236}">
                <a16:creationId xmlns:a16="http://schemas.microsoft.com/office/drawing/2014/main" id="{1F6D4C54-E45D-9547-A846-41B1A107CFCD}"/>
              </a:ext>
            </a:extLst>
          </p:cNvPr>
          <p:cNvSpPr/>
          <p:nvPr/>
        </p:nvSpPr>
        <p:spPr>
          <a:xfrm>
            <a:off x="5095505" y="5656194"/>
            <a:ext cx="3395008" cy="507831"/>
          </a:xfrm>
          <a:prstGeom prst="rect">
            <a:avLst/>
          </a:prstGeom>
        </p:spPr>
        <p:txBody>
          <a:bodyPr wrap="square">
            <a:spAutoFit/>
          </a:bodyPr>
          <a:lstStyle/>
          <a:p>
            <a:pPr lvl="1"/>
            <a:r>
              <a:rPr lang="en-US" sz="900" dirty="0">
                <a:solidFill>
                  <a:srgbClr val="0070C0"/>
                </a:solidFill>
              </a:rPr>
              <a:t>An </a:t>
            </a:r>
            <a:r>
              <a:rPr lang="en-US" sz="900" u="sng" dirty="0">
                <a:solidFill>
                  <a:srgbClr val="0070C0"/>
                </a:solidFill>
              </a:rPr>
              <a:t>enterprise process </a:t>
            </a:r>
            <a:r>
              <a:rPr lang="en-US" sz="900" dirty="0">
                <a:solidFill>
                  <a:srgbClr val="0070C0"/>
                </a:solidFill>
              </a:rPr>
              <a:t>is defined as a set of activities and tasks that, once completed, will accomplish an organizational goal. </a:t>
            </a:r>
          </a:p>
        </p:txBody>
      </p:sp>
      <p:sp>
        <p:nvSpPr>
          <p:cNvPr id="5" name="Date Placeholder 4">
            <a:extLst>
              <a:ext uri="{FF2B5EF4-FFF2-40B4-BE49-F238E27FC236}">
                <a16:creationId xmlns:a16="http://schemas.microsoft.com/office/drawing/2014/main" id="{6D32FB08-9923-844D-8D33-466DDD00BF34}"/>
              </a:ext>
            </a:extLst>
          </p:cNvPr>
          <p:cNvSpPr>
            <a:spLocks noGrp="1"/>
          </p:cNvSpPr>
          <p:nvPr>
            <p:ph type="dt" sz="half" idx="2"/>
          </p:nvPr>
        </p:nvSpPr>
        <p:spPr/>
        <p:txBody>
          <a:bodyPr/>
          <a:lstStyle/>
          <a:p>
            <a:pPr>
              <a:defRPr/>
            </a:pPr>
            <a:r>
              <a:rPr lang="en-US"/>
              <a:t>20 Mar 2023</a:t>
            </a:r>
          </a:p>
        </p:txBody>
      </p:sp>
      <p:sp>
        <p:nvSpPr>
          <p:cNvPr id="8" name="Rounded Rectangle 7">
            <a:extLst>
              <a:ext uri="{FF2B5EF4-FFF2-40B4-BE49-F238E27FC236}">
                <a16:creationId xmlns:a16="http://schemas.microsoft.com/office/drawing/2014/main" id="{DE4983F3-267B-B937-1EA8-40F102B7D2F8}"/>
              </a:ext>
            </a:extLst>
          </p:cNvPr>
          <p:cNvSpPr/>
          <p:nvPr/>
        </p:nvSpPr>
        <p:spPr>
          <a:xfrm>
            <a:off x="4686745" y="1939126"/>
            <a:ext cx="1333055" cy="574729"/>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Organizational Goal</a:t>
            </a:r>
          </a:p>
        </p:txBody>
      </p:sp>
      <p:cxnSp>
        <p:nvCxnSpPr>
          <p:cNvPr id="9" name="Straight Arrow Connector 8">
            <a:extLst>
              <a:ext uri="{FF2B5EF4-FFF2-40B4-BE49-F238E27FC236}">
                <a16:creationId xmlns:a16="http://schemas.microsoft.com/office/drawing/2014/main" id="{C0A5C0AB-B1F9-4407-95AA-B9B5D7D4F132}"/>
              </a:ext>
            </a:extLst>
          </p:cNvPr>
          <p:cNvCxnSpPr>
            <a:cxnSpLocks/>
          </p:cNvCxnSpPr>
          <p:nvPr/>
        </p:nvCxnSpPr>
        <p:spPr>
          <a:xfrm flipV="1">
            <a:off x="3409483" y="2282026"/>
            <a:ext cx="1277262" cy="8167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F9E046C-447D-C531-E4B9-61E9118E204C}"/>
              </a:ext>
            </a:extLst>
          </p:cNvPr>
          <p:cNvSpPr txBox="1"/>
          <p:nvPr/>
        </p:nvSpPr>
        <p:spPr>
          <a:xfrm>
            <a:off x="2964122" y="2743444"/>
            <a:ext cx="1106329" cy="219291"/>
          </a:xfrm>
          <a:prstGeom prst="rect">
            <a:avLst/>
          </a:prstGeom>
          <a:noFill/>
        </p:spPr>
        <p:txBody>
          <a:bodyPr wrap="square" rtlCol="0">
            <a:spAutoFit/>
          </a:bodyPr>
          <a:lstStyle>
            <a:defPPr>
              <a:defRPr lang="en-US"/>
            </a:defPPr>
            <a:lvl1pPr>
              <a:defRPr sz="825"/>
            </a:lvl1pPr>
          </a:lstStyle>
          <a:p>
            <a:r>
              <a:rPr lang="en-US" dirty="0"/>
              <a:t>Accomplishes</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1727929" y="4999617"/>
            <a:ext cx="1167671"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Application</a:t>
            </a:r>
            <a:r>
              <a:rPr lang="en-US" sz="1200" dirty="0">
                <a:solidFill>
                  <a:srgbClr val="FF0000"/>
                </a:solidFill>
              </a:rPr>
              <a:t>*</a:t>
            </a:r>
          </a:p>
        </p:txBody>
      </p:sp>
      <p:cxnSp>
        <p:nvCxnSpPr>
          <p:cNvPr id="11" name="Straight Arrow Connector 10">
            <a:extLst>
              <a:ext uri="{FF2B5EF4-FFF2-40B4-BE49-F238E27FC236}">
                <a16:creationId xmlns:a16="http://schemas.microsoft.com/office/drawing/2014/main" id="{59804ACC-DDAF-4B6C-B452-0CF66F85869E}"/>
              </a:ext>
            </a:extLst>
          </p:cNvPr>
          <p:cNvCxnSpPr>
            <a:cxnSpLocks/>
            <a:stCxn id="35" idx="2"/>
            <a:endCxn id="72" idx="3"/>
          </p:cNvCxnSpPr>
          <p:nvPr/>
        </p:nvCxnSpPr>
        <p:spPr>
          <a:xfrm flipH="1">
            <a:off x="4460868" y="3615548"/>
            <a:ext cx="1443735" cy="8998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DAFBB2D8-EC89-561D-039C-73C2A02B23AF}"/>
              </a:ext>
            </a:extLst>
          </p:cNvPr>
          <p:cNvSpPr txBox="1"/>
          <p:nvPr/>
        </p:nvSpPr>
        <p:spPr>
          <a:xfrm>
            <a:off x="5670668" y="3726909"/>
            <a:ext cx="1106329" cy="219291"/>
          </a:xfrm>
          <a:prstGeom prst="rect">
            <a:avLst/>
          </a:prstGeom>
          <a:noFill/>
        </p:spPr>
        <p:txBody>
          <a:bodyPr wrap="square" rtlCol="0">
            <a:spAutoFit/>
          </a:bodyPr>
          <a:lstStyle>
            <a:defPPr>
              <a:defRPr lang="en-US"/>
            </a:defPPr>
            <a:lvl1pPr>
              <a:defRPr sz="825"/>
            </a:lvl1pPr>
          </a:lstStyle>
          <a:p>
            <a:r>
              <a:rPr lang="en-US" dirty="0"/>
              <a:t>Helps Provide …</a:t>
            </a:r>
          </a:p>
        </p:txBody>
      </p:sp>
    </p:spTree>
    <p:extLst>
      <p:ext uri="{BB962C8B-B14F-4D97-AF65-F5344CB8AC3E}">
        <p14:creationId xmlns:p14="http://schemas.microsoft.com/office/powerpoint/2010/main" val="32266919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Date Placeholder 2">
            <a:extLst>
              <a:ext uri="{FF2B5EF4-FFF2-40B4-BE49-F238E27FC236}">
                <a16:creationId xmlns:a16="http://schemas.microsoft.com/office/drawing/2014/main" id="{DD6D0741-588F-1641-BBBF-EB66F3D2A132}"/>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20 Mar 2023</a:t>
            </a:r>
          </a:p>
        </p:txBody>
      </p:sp>
      <p:sp>
        <p:nvSpPr>
          <p:cNvPr id="46082" name="Rectangle 2">
            <a:extLst>
              <a:ext uri="{FF2B5EF4-FFF2-40B4-BE49-F238E27FC236}">
                <a16:creationId xmlns:a16="http://schemas.microsoft.com/office/drawing/2014/main" id="{CAEBE3E2-10EC-6C48-A7D3-B7763774F7CC}"/>
              </a:ext>
            </a:extLst>
          </p:cNvPr>
          <p:cNvSpPr>
            <a:spLocks noGrp="1" noChangeArrowheads="1"/>
          </p:cNvSpPr>
          <p:nvPr>
            <p:ph type="title"/>
          </p:nvPr>
        </p:nvSpPr>
        <p:spPr>
          <a:xfrm>
            <a:off x="685800" y="338200"/>
            <a:ext cx="7772400" cy="1143000"/>
          </a:xfrm>
        </p:spPr>
        <p:txBody>
          <a:bodyPr vert="horz"/>
          <a:lstStyle/>
          <a:p>
            <a:r>
              <a:rPr lang="en-US" altLang="en-US" sz="2400" dirty="0">
                <a:solidFill>
                  <a:srgbClr val="0099A6"/>
                </a:solidFill>
              </a:rPr>
              <a:t>Enterprise View</a:t>
            </a:r>
            <a:br>
              <a:rPr lang="en-US" altLang="en-US" sz="2400" dirty="0">
                <a:solidFill>
                  <a:srgbClr val="0099A6"/>
                </a:solidFill>
              </a:rPr>
            </a:br>
            <a:r>
              <a:rPr lang="en-US" altLang="en-US" sz="2000" dirty="0">
                <a:solidFill>
                  <a:srgbClr val="0099A6"/>
                </a:solidFill>
              </a:rPr>
              <a:t>Single Agency Mission Domain &amp; Enterprise Objects</a:t>
            </a:r>
            <a:br>
              <a:rPr lang="en-US" altLang="en-US" sz="2000" dirty="0">
                <a:solidFill>
                  <a:srgbClr val="0099A6"/>
                </a:solidFill>
              </a:rPr>
            </a:br>
            <a:r>
              <a:rPr lang="en-US" altLang="en-US" sz="2000" dirty="0">
                <a:solidFill>
                  <a:srgbClr val="0099A6"/>
                </a:solidFill>
              </a:rPr>
              <a:t>Operations Planning Phase</a:t>
            </a:r>
            <a:br>
              <a:rPr lang="en-US" altLang="en-US" sz="2400" dirty="0">
                <a:solidFill>
                  <a:srgbClr val="0099A6"/>
                </a:solidFill>
              </a:rPr>
            </a:br>
            <a:endParaRPr lang="en-US" altLang="en-US" sz="2400" dirty="0">
              <a:solidFill>
                <a:srgbClr val="0099A6"/>
              </a:solidFill>
            </a:endParaRPr>
          </a:p>
        </p:txBody>
      </p:sp>
      <p:sp>
        <p:nvSpPr>
          <p:cNvPr id="46083" name="Oval 3">
            <a:extLst>
              <a:ext uri="{FF2B5EF4-FFF2-40B4-BE49-F238E27FC236}">
                <a16:creationId xmlns:a16="http://schemas.microsoft.com/office/drawing/2014/main" id="{DC052C6E-FC70-4D49-9ECB-C6735F7A15EB}"/>
              </a:ext>
            </a:extLst>
          </p:cNvPr>
          <p:cNvSpPr>
            <a:spLocks noChangeArrowheads="1"/>
          </p:cNvSpPr>
          <p:nvPr/>
        </p:nvSpPr>
        <p:spPr bwMode="auto">
          <a:xfrm>
            <a:off x="474663" y="1987550"/>
            <a:ext cx="8305800" cy="3810000"/>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4" name="Rectangle 4">
            <a:extLst>
              <a:ext uri="{FF2B5EF4-FFF2-40B4-BE49-F238E27FC236}">
                <a16:creationId xmlns:a16="http://schemas.microsoft.com/office/drawing/2014/main" id="{7FAF1ABC-E06E-0D42-B843-6ED4E0C7D21B}"/>
              </a:ext>
            </a:extLst>
          </p:cNvPr>
          <p:cNvSpPr>
            <a:spLocks noChangeArrowheads="1"/>
          </p:cNvSpPr>
          <p:nvPr/>
        </p:nvSpPr>
        <p:spPr bwMode="auto">
          <a:xfrm>
            <a:off x="3973513" y="2292350"/>
            <a:ext cx="17566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1800" b="1" dirty="0">
                <a:latin typeface="Arial" panose="020B0604020202020204" pitchFamily="34" charset="0"/>
              </a:rPr>
              <a:t>Agency A</a:t>
            </a:r>
          </a:p>
          <a:p>
            <a:pPr algn="ctr" eaLnBrk="0" hangingPunct="0"/>
            <a:r>
              <a:rPr lang="en-US" altLang="en-US" sz="1800" b="1" dirty="0">
                <a:latin typeface="Arial" panose="020B0604020202020204" pitchFamily="34" charset="0"/>
              </a:rPr>
              <a:t>Mission &amp; </a:t>
            </a:r>
          </a:p>
          <a:p>
            <a:pPr algn="ctr" eaLnBrk="0" hangingPunct="0"/>
            <a:r>
              <a:rPr lang="en-US" altLang="en-US" sz="1800" b="1" dirty="0">
                <a:latin typeface="Arial" panose="020B0604020202020204" pitchFamily="34" charset="0"/>
              </a:rPr>
              <a:t>Support</a:t>
            </a:r>
          </a:p>
          <a:p>
            <a:pPr algn="ctr" eaLnBrk="0" hangingPunct="0"/>
            <a:r>
              <a:rPr lang="en-US" altLang="en-US" sz="1800" b="1" dirty="0">
                <a:latin typeface="Arial" panose="020B0604020202020204" pitchFamily="34" charset="0"/>
              </a:rPr>
              <a:t>Organizations</a:t>
            </a:r>
          </a:p>
        </p:txBody>
      </p:sp>
      <p:sp>
        <p:nvSpPr>
          <p:cNvPr id="46085" name="Line 5">
            <a:extLst>
              <a:ext uri="{FF2B5EF4-FFF2-40B4-BE49-F238E27FC236}">
                <a16:creationId xmlns:a16="http://schemas.microsoft.com/office/drawing/2014/main" id="{D3A82F62-9199-DE45-8549-0EA8161000B8}"/>
              </a:ext>
            </a:extLst>
          </p:cNvPr>
          <p:cNvSpPr>
            <a:spLocks noChangeShapeType="1"/>
          </p:cNvSpPr>
          <p:nvPr/>
        </p:nvSpPr>
        <p:spPr bwMode="auto">
          <a:xfrm flipH="1">
            <a:off x="2417763" y="3206750"/>
            <a:ext cx="381000" cy="685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6" name="Line 6">
            <a:extLst>
              <a:ext uri="{FF2B5EF4-FFF2-40B4-BE49-F238E27FC236}">
                <a16:creationId xmlns:a16="http://schemas.microsoft.com/office/drawing/2014/main" id="{4846B14D-940A-614D-B06B-B639FD5A8722}"/>
              </a:ext>
            </a:extLst>
          </p:cNvPr>
          <p:cNvSpPr>
            <a:spLocks noChangeShapeType="1"/>
          </p:cNvSpPr>
          <p:nvPr/>
        </p:nvSpPr>
        <p:spPr bwMode="auto">
          <a:xfrm>
            <a:off x="3255963" y="4425950"/>
            <a:ext cx="1371600" cy="304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7" name="Line 7">
            <a:extLst>
              <a:ext uri="{FF2B5EF4-FFF2-40B4-BE49-F238E27FC236}">
                <a16:creationId xmlns:a16="http://schemas.microsoft.com/office/drawing/2014/main" id="{1D8E558E-2B18-844A-87D5-DAB71E785045}"/>
              </a:ext>
            </a:extLst>
          </p:cNvPr>
          <p:cNvSpPr>
            <a:spLocks noChangeShapeType="1"/>
          </p:cNvSpPr>
          <p:nvPr/>
        </p:nvSpPr>
        <p:spPr bwMode="auto">
          <a:xfrm flipV="1">
            <a:off x="6151563" y="3816350"/>
            <a:ext cx="304800" cy="533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9" name="Oval 9">
            <a:extLst>
              <a:ext uri="{FF2B5EF4-FFF2-40B4-BE49-F238E27FC236}">
                <a16:creationId xmlns:a16="http://schemas.microsoft.com/office/drawing/2014/main" id="{79791C72-C87D-044C-8E78-91414D2D14B5}"/>
              </a:ext>
            </a:extLst>
          </p:cNvPr>
          <p:cNvSpPr>
            <a:spLocks noChangeArrowheads="1"/>
          </p:cNvSpPr>
          <p:nvPr/>
        </p:nvSpPr>
        <p:spPr bwMode="auto">
          <a:xfrm>
            <a:off x="2116119" y="2401313"/>
            <a:ext cx="1620837" cy="971729"/>
          </a:xfrm>
          <a:prstGeom prst="cube">
            <a:avLst>
              <a:gd name="adj" fmla="val 961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46090" name="Oval 10">
            <a:extLst>
              <a:ext uri="{FF2B5EF4-FFF2-40B4-BE49-F238E27FC236}">
                <a16:creationId xmlns:a16="http://schemas.microsoft.com/office/drawing/2014/main" id="{A632BF8B-E39B-3549-9586-1C8E510FFE54}"/>
              </a:ext>
            </a:extLst>
          </p:cNvPr>
          <p:cNvSpPr>
            <a:spLocks noChangeArrowheads="1"/>
          </p:cNvSpPr>
          <p:nvPr/>
        </p:nvSpPr>
        <p:spPr bwMode="auto">
          <a:xfrm>
            <a:off x="5855295" y="2735262"/>
            <a:ext cx="1828800" cy="1143000"/>
          </a:xfrm>
          <a:prstGeom prst="cube">
            <a:avLst>
              <a:gd name="adj" fmla="val 12647"/>
            </a:avLst>
          </a:prstGeom>
          <a:solidFill>
            <a:srgbClr val="00B050"/>
          </a:solidFill>
          <a:ln w="9525">
            <a:solidFill>
              <a:schemeClr val="tx1"/>
            </a:solidFill>
            <a:prstDash val="dash"/>
            <a:round/>
            <a:headEnd/>
            <a:tailEnd/>
          </a:ln>
          <a:effectLst/>
        </p:spPr>
        <p:txBody>
          <a:bodyPr wrap="none" anchor="ctr"/>
          <a:lstStyle/>
          <a:p>
            <a:pPr algn="ctr" eaLnBrk="0" hangingPunct="0"/>
            <a:r>
              <a:rPr lang="en-US" altLang="en-US" sz="1600" b="1" dirty="0">
                <a:solidFill>
                  <a:schemeClr val="bg1"/>
                </a:solidFill>
                <a:latin typeface="Arial" panose="020B0604020202020204" pitchFamily="34" charset="0"/>
              </a:rPr>
              <a:t>Mission A</a:t>
            </a:r>
          </a:p>
          <a:p>
            <a:pPr algn="ctr" eaLnBrk="0" hangingPunct="0"/>
            <a:r>
              <a:rPr lang="en-US" altLang="en-US" sz="1600" b="1" dirty="0">
                <a:solidFill>
                  <a:schemeClr val="bg1"/>
                </a:solidFill>
                <a:latin typeface="Arial" panose="020B0604020202020204" pitchFamily="34" charset="0"/>
              </a:rPr>
              <a:t>Instrument</a:t>
            </a:r>
          </a:p>
          <a:p>
            <a:pPr algn="ctr" eaLnBrk="0" hangingPunct="0"/>
            <a:r>
              <a:rPr lang="en-US" altLang="en-US" sz="1600" b="1" dirty="0">
                <a:solidFill>
                  <a:schemeClr val="bg1"/>
                </a:solidFill>
                <a:latin typeface="Arial" panose="020B0604020202020204" pitchFamily="34" charset="0"/>
              </a:rPr>
              <a:t>Control</a:t>
            </a:r>
          </a:p>
          <a:p>
            <a:pPr algn="ctr" eaLnBrk="0" hangingPunct="0"/>
            <a:r>
              <a:rPr lang="en-US" altLang="en-US" sz="1600" b="1" dirty="0">
                <a:solidFill>
                  <a:schemeClr val="bg1"/>
                </a:solidFill>
                <a:latin typeface="Arial" panose="020B0604020202020204" pitchFamily="34" charset="0"/>
              </a:rPr>
              <a:t>Team C</a:t>
            </a:r>
          </a:p>
        </p:txBody>
      </p:sp>
      <p:sp>
        <p:nvSpPr>
          <p:cNvPr id="46091" name="Oval 11">
            <a:extLst>
              <a:ext uri="{FF2B5EF4-FFF2-40B4-BE49-F238E27FC236}">
                <a16:creationId xmlns:a16="http://schemas.microsoft.com/office/drawing/2014/main" id="{D0E3F8CA-C194-BF40-B8D2-7431B6011D7A}"/>
              </a:ext>
            </a:extLst>
          </p:cNvPr>
          <p:cNvSpPr>
            <a:spLocks noChangeArrowheads="1"/>
          </p:cNvSpPr>
          <p:nvPr/>
        </p:nvSpPr>
        <p:spPr bwMode="auto">
          <a:xfrm>
            <a:off x="4627563" y="4197350"/>
            <a:ext cx="2057400" cy="1066800"/>
          </a:xfrm>
          <a:prstGeom prst="cube">
            <a:avLst>
              <a:gd name="adj" fmla="val 12395"/>
            </a:avLst>
          </a:prstGeom>
          <a:solidFill>
            <a:schemeClr val="accent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600" dirty="0">
                <a:solidFill>
                  <a:schemeClr val="bg1"/>
                </a:solidFill>
                <a:latin typeface="Arial" panose="020B0604020202020204" pitchFamily="34" charset="0"/>
              </a:rPr>
              <a:t>Spacecraft</a:t>
            </a:r>
          </a:p>
          <a:p>
            <a:pPr algn="ctr" eaLnBrk="0" hangingPunct="0"/>
            <a:r>
              <a:rPr lang="en-US" altLang="en-US" sz="1600" dirty="0">
                <a:solidFill>
                  <a:schemeClr val="bg1"/>
                </a:solidFill>
                <a:latin typeface="Arial" panose="020B0604020202020204" pitchFamily="34" charset="0"/>
              </a:rPr>
              <a:t>Control</a:t>
            </a:r>
          </a:p>
          <a:p>
            <a:pPr algn="ctr" eaLnBrk="0" hangingPunct="0"/>
            <a:r>
              <a:rPr lang="en-US" altLang="en-US" sz="1600" dirty="0">
                <a:solidFill>
                  <a:schemeClr val="bg1"/>
                </a:solidFill>
                <a:latin typeface="Arial" panose="020B0604020202020204" pitchFamily="34" charset="0"/>
              </a:rPr>
              <a:t>Org  A</a:t>
            </a:r>
          </a:p>
        </p:txBody>
      </p:sp>
      <p:sp>
        <p:nvSpPr>
          <p:cNvPr id="46092" name="Oval 12">
            <a:extLst>
              <a:ext uri="{FF2B5EF4-FFF2-40B4-BE49-F238E27FC236}">
                <a16:creationId xmlns:a16="http://schemas.microsoft.com/office/drawing/2014/main" id="{F03A9DA0-A565-0F4B-8C3C-AF8C3E810C05}"/>
              </a:ext>
            </a:extLst>
          </p:cNvPr>
          <p:cNvSpPr>
            <a:spLocks noChangeArrowheads="1"/>
          </p:cNvSpPr>
          <p:nvPr/>
        </p:nvSpPr>
        <p:spPr bwMode="auto">
          <a:xfrm>
            <a:off x="1350963" y="3892550"/>
            <a:ext cx="1905000" cy="1066800"/>
          </a:xfrm>
          <a:prstGeom prst="cube">
            <a:avLst>
              <a:gd name="adj" fmla="val 9874"/>
            </a:avLst>
          </a:prstGeom>
          <a:solidFill>
            <a:schemeClr va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600" b="1" dirty="0">
                <a:latin typeface="Arial" panose="020B0604020202020204" pitchFamily="34" charset="0"/>
              </a:rPr>
              <a:t>Ground</a:t>
            </a:r>
          </a:p>
          <a:p>
            <a:pPr algn="ctr" eaLnBrk="0" hangingPunct="0"/>
            <a:r>
              <a:rPr lang="en-US" altLang="en-US" sz="1600" b="1" dirty="0">
                <a:latin typeface="Arial" panose="020B0604020202020204" pitchFamily="34" charset="0"/>
              </a:rPr>
              <a:t>Tracking Network</a:t>
            </a:r>
          </a:p>
          <a:p>
            <a:pPr algn="ctr" eaLnBrk="0" hangingPunct="0"/>
            <a:r>
              <a:rPr lang="en-US" altLang="en-US" sz="1600" b="1" dirty="0">
                <a:latin typeface="Arial" panose="020B0604020202020204" pitchFamily="34" charset="0"/>
              </a:rPr>
              <a:t> B</a:t>
            </a:r>
          </a:p>
        </p:txBody>
      </p:sp>
      <p:sp>
        <p:nvSpPr>
          <p:cNvPr id="46093" name="Rectangle 13">
            <a:extLst>
              <a:ext uri="{FF2B5EF4-FFF2-40B4-BE49-F238E27FC236}">
                <a16:creationId xmlns:a16="http://schemas.microsoft.com/office/drawing/2014/main" id="{FCEFFCA3-2F38-A147-AB0D-8C82EFE0F302}"/>
              </a:ext>
            </a:extLst>
          </p:cNvPr>
          <p:cNvSpPr>
            <a:spLocks noChangeArrowheads="1"/>
          </p:cNvSpPr>
          <p:nvPr/>
        </p:nvSpPr>
        <p:spPr bwMode="auto">
          <a:xfrm>
            <a:off x="628947" y="2102907"/>
            <a:ext cx="140294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800" dirty="0">
                <a:latin typeface="Arial" panose="020B0604020202020204" pitchFamily="34" charset="0"/>
              </a:rPr>
              <a:t>Agency A</a:t>
            </a:r>
          </a:p>
          <a:p>
            <a:pPr eaLnBrk="0" hangingPunct="0"/>
            <a:r>
              <a:rPr lang="en-US" altLang="en-US" sz="1800" b="1" dirty="0">
                <a:latin typeface="Arial" panose="020B0604020202020204" pitchFamily="34" charset="0"/>
              </a:rPr>
              <a:t>Operations</a:t>
            </a:r>
          </a:p>
          <a:p>
            <a:pPr eaLnBrk="0" hangingPunct="0"/>
            <a:r>
              <a:rPr lang="en-US" altLang="en-US" sz="1800" b="1" dirty="0">
                <a:latin typeface="Arial" panose="020B0604020202020204" pitchFamily="34" charset="0"/>
              </a:rPr>
              <a:t>Domain</a:t>
            </a:r>
          </a:p>
        </p:txBody>
      </p:sp>
      <p:sp>
        <p:nvSpPr>
          <p:cNvPr id="46094" name="Rectangle 14">
            <a:extLst>
              <a:ext uri="{FF2B5EF4-FFF2-40B4-BE49-F238E27FC236}">
                <a16:creationId xmlns:a16="http://schemas.microsoft.com/office/drawing/2014/main" id="{203CA439-4D8B-AD43-8216-831FF3564142}"/>
              </a:ext>
            </a:extLst>
          </p:cNvPr>
          <p:cNvSpPr>
            <a:spLocks noChangeArrowheads="1"/>
          </p:cNvSpPr>
          <p:nvPr/>
        </p:nvSpPr>
        <p:spPr bwMode="auto">
          <a:xfrm>
            <a:off x="6860845" y="3892550"/>
            <a:ext cx="85311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Instrument</a:t>
            </a:r>
          </a:p>
          <a:p>
            <a:r>
              <a:rPr lang="en-US" altLang="en-US" sz="1000" b="1" dirty="0">
                <a:latin typeface="Arial" panose="020B0604020202020204" pitchFamily="34" charset="0"/>
              </a:rPr>
              <a:t>Support</a:t>
            </a:r>
          </a:p>
          <a:p>
            <a:r>
              <a:rPr lang="en-US" altLang="en-US" sz="1000" b="1" dirty="0">
                <a:latin typeface="Arial" panose="020B0604020202020204" pitchFamily="34" charset="0"/>
              </a:rPr>
              <a:t>Agreement</a:t>
            </a:r>
          </a:p>
        </p:txBody>
      </p:sp>
      <p:sp>
        <p:nvSpPr>
          <p:cNvPr id="46095" name="Rectangle 15">
            <a:extLst>
              <a:ext uri="{FF2B5EF4-FFF2-40B4-BE49-F238E27FC236}">
                <a16:creationId xmlns:a16="http://schemas.microsoft.com/office/drawing/2014/main" id="{3390B25F-95F1-4F4C-90EF-9B4D1FC9A9F6}"/>
              </a:ext>
            </a:extLst>
          </p:cNvPr>
          <p:cNvSpPr>
            <a:spLocks noChangeArrowheads="1"/>
          </p:cNvSpPr>
          <p:nvPr/>
        </p:nvSpPr>
        <p:spPr bwMode="auto">
          <a:xfrm>
            <a:off x="3255963" y="5264150"/>
            <a:ext cx="10214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Long range</a:t>
            </a:r>
          </a:p>
          <a:p>
            <a:r>
              <a:rPr lang="en-US" altLang="en-US" sz="1000" b="1" dirty="0">
                <a:latin typeface="Arial" panose="020B0604020202020204" pitchFamily="34" charset="0"/>
              </a:rPr>
              <a:t>Tracking Plan</a:t>
            </a:r>
          </a:p>
        </p:txBody>
      </p:sp>
      <p:sp>
        <p:nvSpPr>
          <p:cNvPr id="46096" name="Rectangle 16">
            <a:extLst>
              <a:ext uri="{FF2B5EF4-FFF2-40B4-BE49-F238E27FC236}">
                <a16:creationId xmlns:a16="http://schemas.microsoft.com/office/drawing/2014/main" id="{78E2FAC0-AE22-E543-BE07-AC45CF0875B7}"/>
              </a:ext>
            </a:extLst>
          </p:cNvPr>
          <p:cNvSpPr>
            <a:spLocks noChangeArrowheads="1"/>
          </p:cNvSpPr>
          <p:nvPr/>
        </p:nvSpPr>
        <p:spPr bwMode="auto">
          <a:xfrm>
            <a:off x="3255963" y="4806950"/>
            <a:ext cx="10967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latin typeface="Arial" panose="020B0604020202020204" pitchFamily="34" charset="0"/>
              </a:rPr>
              <a:t>Tracking</a:t>
            </a:r>
          </a:p>
          <a:p>
            <a:r>
              <a:rPr lang="en-US" altLang="en-US" sz="1000" b="1">
                <a:latin typeface="Arial" panose="020B0604020202020204" pitchFamily="34" charset="0"/>
              </a:rPr>
              <a:t>Configurations</a:t>
            </a:r>
          </a:p>
        </p:txBody>
      </p:sp>
      <p:grpSp>
        <p:nvGrpSpPr>
          <p:cNvPr id="46097" name="Group 17">
            <a:extLst>
              <a:ext uri="{FF2B5EF4-FFF2-40B4-BE49-F238E27FC236}">
                <a16:creationId xmlns:a16="http://schemas.microsoft.com/office/drawing/2014/main" id="{DA0A4C57-9001-0D46-8E7C-54E948058DBC}"/>
              </a:ext>
            </a:extLst>
          </p:cNvPr>
          <p:cNvGrpSpPr>
            <a:grpSpLocks noChangeAspect="1"/>
          </p:cNvGrpSpPr>
          <p:nvPr/>
        </p:nvGrpSpPr>
        <p:grpSpPr bwMode="auto">
          <a:xfrm>
            <a:off x="2036763" y="5035550"/>
            <a:ext cx="350837" cy="504825"/>
            <a:chOff x="864" y="480"/>
            <a:chExt cx="336" cy="480"/>
          </a:xfrm>
        </p:grpSpPr>
        <p:sp>
          <p:nvSpPr>
            <p:cNvPr id="46098" name="Freeform 18">
              <a:extLst>
                <a:ext uri="{FF2B5EF4-FFF2-40B4-BE49-F238E27FC236}">
                  <a16:creationId xmlns:a16="http://schemas.microsoft.com/office/drawing/2014/main" id="{ACC54F8D-E1A2-1B46-A657-B014FE8CADC9}"/>
                </a:ext>
              </a:extLst>
            </p:cNvPr>
            <p:cNvSpPr>
              <a:spLocks noChangeAspect="1"/>
            </p:cNvSpPr>
            <p:nvPr/>
          </p:nvSpPr>
          <p:spPr bwMode="auto">
            <a:xfrm>
              <a:off x="864" y="847"/>
              <a:ext cx="336" cy="113"/>
            </a:xfrm>
            <a:custGeom>
              <a:avLst/>
              <a:gdLst>
                <a:gd name="T0" fmla="*/ 1908 w 2218"/>
                <a:gd name="T1" fmla="*/ 3 h 553"/>
                <a:gd name="T2" fmla="*/ 1766 w 2218"/>
                <a:gd name="T3" fmla="*/ 33 h 553"/>
                <a:gd name="T4" fmla="*/ 1535 w 2218"/>
                <a:gd name="T5" fmla="*/ 48 h 553"/>
                <a:gd name="T6" fmla="*/ 1533 w 2218"/>
                <a:gd name="T7" fmla="*/ 48 h 553"/>
                <a:gd name="T8" fmla="*/ 1526 w 2218"/>
                <a:gd name="T9" fmla="*/ 47 h 553"/>
                <a:gd name="T10" fmla="*/ 1515 w 2218"/>
                <a:gd name="T11" fmla="*/ 45 h 553"/>
                <a:gd name="T12" fmla="*/ 1500 w 2218"/>
                <a:gd name="T13" fmla="*/ 43 h 553"/>
                <a:gd name="T14" fmla="*/ 1482 w 2218"/>
                <a:gd name="T15" fmla="*/ 41 h 553"/>
                <a:gd name="T16" fmla="*/ 1463 w 2218"/>
                <a:gd name="T17" fmla="*/ 37 h 553"/>
                <a:gd name="T18" fmla="*/ 1442 w 2218"/>
                <a:gd name="T19" fmla="*/ 34 h 553"/>
                <a:gd name="T20" fmla="*/ 1420 w 2218"/>
                <a:gd name="T21" fmla="*/ 30 h 553"/>
                <a:gd name="T22" fmla="*/ 1398 w 2218"/>
                <a:gd name="T23" fmla="*/ 27 h 553"/>
                <a:gd name="T24" fmla="*/ 1376 w 2218"/>
                <a:gd name="T25" fmla="*/ 23 h 553"/>
                <a:gd name="T26" fmla="*/ 1356 w 2218"/>
                <a:gd name="T27" fmla="*/ 20 h 553"/>
                <a:gd name="T28" fmla="*/ 1336 w 2218"/>
                <a:gd name="T29" fmla="*/ 17 h 553"/>
                <a:gd name="T30" fmla="*/ 1319 w 2218"/>
                <a:gd name="T31" fmla="*/ 12 h 553"/>
                <a:gd name="T32" fmla="*/ 1305 w 2218"/>
                <a:gd name="T33" fmla="*/ 9 h 553"/>
                <a:gd name="T34" fmla="*/ 1295 w 2218"/>
                <a:gd name="T35" fmla="*/ 6 h 553"/>
                <a:gd name="T36" fmla="*/ 1288 w 2218"/>
                <a:gd name="T37" fmla="*/ 3 h 553"/>
                <a:gd name="T38" fmla="*/ 1282 w 2218"/>
                <a:gd name="T39" fmla="*/ 0 h 553"/>
                <a:gd name="T40" fmla="*/ 1272 w 2218"/>
                <a:gd name="T41" fmla="*/ 2 h 553"/>
                <a:gd name="T42" fmla="*/ 1258 w 2218"/>
                <a:gd name="T43" fmla="*/ 3 h 553"/>
                <a:gd name="T44" fmla="*/ 1241 w 2218"/>
                <a:gd name="T45" fmla="*/ 6 h 553"/>
                <a:gd name="T46" fmla="*/ 1222 w 2218"/>
                <a:gd name="T47" fmla="*/ 10 h 553"/>
                <a:gd name="T48" fmla="*/ 1203 w 2218"/>
                <a:gd name="T49" fmla="*/ 15 h 553"/>
                <a:gd name="T50" fmla="*/ 1182 w 2218"/>
                <a:gd name="T51" fmla="*/ 21 h 553"/>
                <a:gd name="T52" fmla="*/ 1160 w 2218"/>
                <a:gd name="T53" fmla="*/ 27 h 553"/>
                <a:gd name="T54" fmla="*/ 1138 w 2218"/>
                <a:gd name="T55" fmla="*/ 34 h 553"/>
                <a:gd name="T56" fmla="*/ 1119 w 2218"/>
                <a:gd name="T57" fmla="*/ 40 h 553"/>
                <a:gd name="T58" fmla="*/ 1099 w 2218"/>
                <a:gd name="T59" fmla="*/ 45 h 553"/>
                <a:gd name="T60" fmla="*/ 1083 w 2218"/>
                <a:gd name="T61" fmla="*/ 51 h 553"/>
                <a:gd name="T62" fmla="*/ 1069 w 2218"/>
                <a:gd name="T63" fmla="*/ 56 h 553"/>
                <a:gd name="T64" fmla="*/ 1058 w 2218"/>
                <a:gd name="T65" fmla="*/ 59 h 553"/>
                <a:gd name="T66" fmla="*/ 1051 w 2218"/>
                <a:gd name="T67" fmla="*/ 61 h 553"/>
                <a:gd name="T68" fmla="*/ 1048 w 2218"/>
                <a:gd name="T69" fmla="*/ 63 h 553"/>
                <a:gd name="T70" fmla="*/ 840 w 2218"/>
                <a:gd name="T71" fmla="*/ 18 h 553"/>
                <a:gd name="T72" fmla="*/ 481 w 2218"/>
                <a:gd name="T73" fmla="*/ 56 h 553"/>
                <a:gd name="T74" fmla="*/ 271 w 2218"/>
                <a:gd name="T75" fmla="*/ 18 h 553"/>
                <a:gd name="T76" fmla="*/ 0 w 2218"/>
                <a:gd name="T77" fmla="*/ 98 h 553"/>
                <a:gd name="T78" fmla="*/ 0 w 2218"/>
                <a:gd name="T79" fmla="*/ 553 h 553"/>
                <a:gd name="T80" fmla="*/ 2218 w 2218"/>
                <a:gd name="T81" fmla="*/ 553 h 553"/>
                <a:gd name="T82" fmla="*/ 2218 w 2218"/>
                <a:gd name="T83" fmla="*/ 98 h 553"/>
                <a:gd name="T84" fmla="*/ 1908 w 2218"/>
                <a:gd name="T85" fmla="*/ 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8" h="553">
                  <a:moveTo>
                    <a:pt x="1908" y="3"/>
                  </a:moveTo>
                  <a:lnTo>
                    <a:pt x="1766" y="33"/>
                  </a:lnTo>
                  <a:lnTo>
                    <a:pt x="1535" y="48"/>
                  </a:lnTo>
                  <a:lnTo>
                    <a:pt x="1533" y="48"/>
                  </a:lnTo>
                  <a:lnTo>
                    <a:pt x="1526" y="47"/>
                  </a:lnTo>
                  <a:lnTo>
                    <a:pt x="1515" y="45"/>
                  </a:lnTo>
                  <a:lnTo>
                    <a:pt x="1500" y="43"/>
                  </a:lnTo>
                  <a:lnTo>
                    <a:pt x="1482" y="41"/>
                  </a:lnTo>
                  <a:lnTo>
                    <a:pt x="1463" y="37"/>
                  </a:lnTo>
                  <a:lnTo>
                    <a:pt x="1442" y="34"/>
                  </a:lnTo>
                  <a:lnTo>
                    <a:pt x="1420" y="30"/>
                  </a:lnTo>
                  <a:lnTo>
                    <a:pt x="1398" y="27"/>
                  </a:lnTo>
                  <a:lnTo>
                    <a:pt x="1376" y="23"/>
                  </a:lnTo>
                  <a:lnTo>
                    <a:pt x="1356" y="20"/>
                  </a:lnTo>
                  <a:lnTo>
                    <a:pt x="1336" y="17"/>
                  </a:lnTo>
                  <a:lnTo>
                    <a:pt x="1319" y="12"/>
                  </a:lnTo>
                  <a:lnTo>
                    <a:pt x="1305" y="9"/>
                  </a:lnTo>
                  <a:lnTo>
                    <a:pt x="1295" y="6"/>
                  </a:lnTo>
                  <a:lnTo>
                    <a:pt x="1288" y="3"/>
                  </a:lnTo>
                  <a:lnTo>
                    <a:pt x="1282" y="0"/>
                  </a:lnTo>
                  <a:lnTo>
                    <a:pt x="1272" y="2"/>
                  </a:lnTo>
                  <a:lnTo>
                    <a:pt x="1258" y="3"/>
                  </a:lnTo>
                  <a:lnTo>
                    <a:pt x="1241" y="6"/>
                  </a:lnTo>
                  <a:lnTo>
                    <a:pt x="1222" y="10"/>
                  </a:lnTo>
                  <a:lnTo>
                    <a:pt x="1203" y="15"/>
                  </a:lnTo>
                  <a:lnTo>
                    <a:pt x="1182" y="21"/>
                  </a:lnTo>
                  <a:lnTo>
                    <a:pt x="1160" y="27"/>
                  </a:lnTo>
                  <a:lnTo>
                    <a:pt x="1138" y="34"/>
                  </a:lnTo>
                  <a:lnTo>
                    <a:pt x="1119" y="40"/>
                  </a:lnTo>
                  <a:lnTo>
                    <a:pt x="1099" y="45"/>
                  </a:lnTo>
                  <a:lnTo>
                    <a:pt x="1083" y="51"/>
                  </a:lnTo>
                  <a:lnTo>
                    <a:pt x="1069" y="56"/>
                  </a:lnTo>
                  <a:lnTo>
                    <a:pt x="1058" y="59"/>
                  </a:lnTo>
                  <a:lnTo>
                    <a:pt x="1051" y="61"/>
                  </a:lnTo>
                  <a:lnTo>
                    <a:pt x="1048" y="63"/>
                  </a:lnTo>
                  <a:lnTo>
                    <a:pt x="840" y="18"/>
                  </a:lnTo>
                  <a:lnTo>
                    <a:pt x="481" y="56"/>
                  </a:lnTo>
                  <a:lnTo>
                    <a:pt x="271" y="18"/>
                  </a:lnTo>
                  <a:lnTo>
                    <a:pt x="0" y="98"/>
                  </a:lnTo>
                  <a:lnTo>
                    <a:pt x="0" y="553"/>
                  </a:lnTo>
                  <a:lnTo>
                    <a:pt x="2218" y="553"/>
                  </a:lnTo>
                  <a:lnTo>
                    <a:pt x="2218" y="98"/>
                  </a:lnTo>
                  <a:lnTo>
                    <a:pt x="190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6099" name="Group 19">
              <a:extLst>
                <a:ext uri="{FF2B5EF4-FFF2-40B4-BE49-F238E27FC236}">
                  <a16:creationId xmlns:a16="http://schemas.microsoft.com/office/drawing/2014/main" id="{69B9365A-2648-5045-BF54-67C0F439A808}"/>
                </a:ext>
              </a:extLst>
            </p:cNvPr>
            <p:cNvGrpSpPr>
              <a:grpSpLocks noChangeAspect="1"/>
            </p:cNvGrpSpPr>
            <p:nvPr/>
          </p:nvGrpSpPr>
          <p:grpSpPr bwMode="auto">
            <a:xfrm>
              <a:off x="864" y="480"/>
              <a:ext cx="275" cy="433"/>
              <a:chOff x="877" y="441"/>
              <a:chExt cx="275" cy="433"/>
            </a:xfrm>
          </p:grpSpPr>
          <p:sp>
            <p:nvSpPr>
              <p:cNvPr id="46100" name="Freeform 20">
                <a:extLst>
                  <a:ext uri="{FF2B5EF4-FFF2-40B4-BE49-F238E27FC236}">
                    <a16:creationId xmlns:a16="http://schemas.microsoft.com/office/drawing/2014/main" id="{FCAB600E-515A-8445-B9D3-A4D19FD14AD9}"/>
                  </a:ext>
                </a:extLst>
              </p:cNvPr>
              <p:cNvSpPr>
                <a:spLocks noChangeAspect="1"/>
              </p:cNvSpPr>
              <p:nvPr/>
            </p:nvSpPr>
            <p:spPr bwMode="auto">
              <a:xfrm>
                <a:off x="979" y="680"/>
                <a:ext cx="70" cy="125"/>
              </a:xfrm>
              <a:custGeom>
                <a:avLst/>
                <a:gdLst>
                  <a:gd name="T0" fmla="*/ 225 w 245"/>
                  <a:gd name="T1" fmla="*/ 0 h 433"/>
                  <a:gd name="T2" fmla="*/ 130 w 245"/>
                  <a:gd name="T3" fmla="*/ 41 h 433"/>
                  <a:gd name="T4" fmla="*/ 0 w 245"/>
                  <a:gd name="T5" fmla="*/ 433 h 433"/>
                  <a:gd name="T6" fmla="*/ 245 w 245"/>
                  <a:gd name="T7" fmla="*/ 381 h 433"/>
                  <a:gd name="T8" fmla="*/ 225 w 245"/>
                  <a:gd name="T9" fmla="*/ 0 h 433"/>
                </a:gdLst>
                <a:ahLst/>
                <a:cxnLst>
                  <a:cxn ang="0">
                    <a:pos x="T0" y="T1"/>
                  </a:cxn>
                  <a:cxn ang="0">
                    <a:pos x="T2" y="T3"/>
                  </a:cxn>
                  <a:cxn ang="0">
                    <a:pos x="T4" y="T5"/>
                  </a:cxn>
                  <a:cxn ang="0">
                    <a:pos x="T6" y="T7"/>
                  </a:cxn>
                  <a:cxn ang="0">
                    <a:pos x="T8" y="T9"/>
                  </a:cxn>
                </a:cxnLst>
                <a:rect l="0" t="0" r="r" b="b"/>
                <a:pathLst>
                  <a:path w="245" h="433">
                    <a:moveTo>
                      <a:pt x="225" y="0"/>
                    </a:moveTo>
                    <a:lnTo>
                      <a:pt x="130" y="41"/>
                    </a:lnTo>
                    <a:lnTo>
                      <a:pt x="0" y="433"/>
                    </a:lnTo>
                    <a:lnTo>
                      <a:pt x="245" y="38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1" name="Freeform 21">
                <a:extLst>
                  <a:ext uri="{FF2B5EF4-FFF2-40B4-BE49-F238E27FC236}">
                    <a16:creationId xmlns:a16="http://schemas.microsoft.com/office/drawing/2014/main" id="{BFA3039E-08C9-9D41-B394-A72478734DA1}"/>
                  </a:ext>
                </a:extLst>
              </p:cNvPr>
              <p:cNvSpPr>
                <a:spLocks noChangeAspect="1"/>
              </p:cNvSpPr>
              <p:nvPr/>
            </p:nvSpPr>
            <p:spPr bwMode="auto">
              <a:xfrm>
                <a:off x="1033" y="684"/>
                <a:ext cx="53" cy="124"/>
              </a:xfrm>
              <a:custGeom>
                <a:avLst/>
                <a:gdLst>
                  <a:gd name="T0" fmla="*/ 62 w 184"/>
                  <a:gd name="T1" fmla="*/ 4 h 427"/>
                  <a:gd name="T2" fmla="*/ 49 w 184"/>
                  <a:gd name="T3" fmla="*/ 0 h 427"/>
                  <a:gd name="T4" fmla="*/ 9 w 184"/>
                  <a:gd name="T5" fmla="*/ 23 h 427"/>
                  <a:gd name="T6" fmla="*/ 0 w 184"/>
                  <a:gd name="T7" fmla="*/ 413 h 427"/>
                  <a:gd name="T8" fmla="*/ 184 w 184"/>
                  <a:gd name="T9" fmla="*/ 427 h 427"/>
                  <a:gd name="T10" fmla="*/ 62 w 184"/>
                  <a:gd name="T11" fmla="*/ 4 h 427"/>
                </a:gdLst>
                <a:ahLst/>
                <a:cxnLst>
                  <a:cxn ang="0">
                    <a:pos x="T0" y="T1"/>
                  </a:cxn>
                  <a:cxn ang="0">
                    <a:pos x="T2" y="T3"/>
                  </a:cxn>
                  <a:cxn ang="0">
                    <a:pos x="T4" y="T5"/>
                  </a:cxn>
                  <a:cxn ang="0">
                    <a:pos x="T6" y="T7"/>
                  </a:cxn>
                  <a:cxn ang="0">
                    <a:pos x="T8" y="T9"/>
                  </a:cxn>
                  <a:cxn ang="0">
                    <a:pos x="T10" y="T11"/>
                  </a:cxn>
                </a:cxnLst>
                <a:rect l="0" t="0" r="r" b="b"/>
                <a:pathLst>
                  <a:path w="184" h="427">
                    <a:moveTo>
                      <a:pt x="62" y="4"/>
                    </a:moveTo>
                    <a:lnTo>
                      <a:pt x="49" y="0"/>
                    </a:lnTo>
                    <a:lnTo>
                      <a:pt x="9" y="23"/>
                    </a:lnTo>
                    <a:lnTo>
                      <a:pt x="0" y="413"/>
                    </a:lnTo>
                    <a:lnTo>
                      <a:pt x="184" y="427"/>
                    </a:lnTo>
                    <a:lnTo>
                      <a:pt x="6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2" name="Freeform 22">
                <a:extLst>
                  <a:ext uri="{FF2B5EF4-FFF2-40B4-BE49-F238E27FC236}">
                    <a16:creationId xmlns:a16="http://schemas.microsoft.com/office/drawing/2014/main" id="{191F82F9-F7C5-2843-84D5-C70B0F6D9897}"/>
                  </a:ext>
                </a:extLst>
              </p:cNvPr>
              <p:cNvSpPr>
                <a:spLocks noChangeAspect="1"/>
              </p:cNvSpPr>
              <p:nvPr/>
            </p:nvSpPr>
            <p:spPr bwMode="auto">
              <a:xfrm>
                <a:off x="990" y="720"/>
                <a:ext cx="51" cy="75"/>
              </a:xfrm>
              <a:custGeom>
                <a:avLst/>
                <a:gdLst>
                  <a:gd name="T0" fmla="*/ 86 w 176"/>
                  <a:gd name="T1" fmla="*/ 0 h 258"/>
                  <a:gd name="T2" fmla="*/ 0 w 176"/>
                  <a:gd name="T3" fmla="*/ 258 h 258"/>
                  <a:gd name="T4" fmla="*/ 176 w 176"/>
                  <a:gd name="T5" fmla="*/ 221 h 258"/>
                  <a:gd name="T6" fmla="*/ 167 w 176"/>
                  <a:gd name="T7" fmla="*/ 43 h 258"/>
                  <a:gd name="T8" fmla="*/ 86 w 176"/>
                  <a:gd name="T9" fmla="*/ 0 h 258"/>
                </a:gdLst>
                <a:ahLst/>
                <a:cxnLst>
                  <a:cxn ang="0">
                    <a:pos x="T0" y="T1"/>
                  </a:cxn>
                  <a:cxn ang="0">
                    <a:pos x="T2" y="T3"/>
                  </a:cxn>
                  <a:cxn ang="0">
                    <a:pos x="T4" y="T5"/>
                  </a:cxn>
                  <a:cxn ang="0">
                    <a:pos x="T6" y="T7"/>
                  </a:cxn>
                  <a:cxn ang="0">
                    <a:pos x="T8" y="T9"/>
                  </a:cxn>
                </a:cxnLst>
                <a:rect l="0" t="0" r="r" b="b"/>
                <a:pathLst>
                  <a:path w="176" h="258">
                    <a:moveTo>
                      <a:pt x="86" y="0"/>
                    </a:moveTo>
                    <a:lnTo>
                      <a:pt x="0" y="258"/>
                    </a:lnTo>
                    <a:lnTo>
                      <a:pt x="176" y="221"/>
                    </a:lnTo>
                    <a:lnTo>
                      <a:pt x="167" y="43"/>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3" name="Freeform 23">
                <a:extLst>
                  <a:ext uri="{FF2B5EF4-FFF2-40B4-BE49-F238E27FC236}">
                    <a16:creationId xmlns:a16="http://schemas.microsoft.com/office/drawing/2014/main" id="{A5C6E1A3-9E45-6D4D-8230-FCBD6A3C2DCE}"/>
                  </a:ext>
                </a:extLst>
              </p:cNvPr>
              <p:cNvSpPr>
                <a:spLocks noChangeAspect="1"/>
              </p:cNvSpPr>
              <p:nvPr/>
            </p:nvSpPr>
            <p:spPr bwMode="auto">
              <a:xfrm>
                <a:off x="877" y="519"/>
                <a:ext cx="265" cy="248"/>
              </a:xfrm>
              <a:custGeom>
                <a:avLst/>
                <a:gdLst>
                  <a:gd name="T0" fmla="*/ 872 w 917"/>
                  <a:gd name="T1" fmla="*/ 36 h 860"/>
                  <a:gd name="T2" fmla="*/ 849 w 917"/>
                  <a:gd name="T3" fmla="*/ 20 h 860"/>
                  <a:gd name="T4" fmla="*/ 823 w 917"/>
                  <a:gd name="T5" fmla="*/ 8 h 860"/>
                  <a:gd name="T6" fmla="*/ 792 w 917"/>
                  <a:gd name="T7" fmla="*/ 1 h 860"/>
                  <a:gd name="T8" fmla="*/ 750 w 917"/>
                  <a:gd name="T9" fmla="*/ 0 h 860"/>
                  <a:gd name="T10" fmla="*/ 697 w 917"/>
                  <a:gd name="T11" fmla="*/ 7 h 860"/>
                  <a:gd name="T12" fmla="*/ 641 w 917"/>
                  <a:gd name="T13" fmla="*/ 23 h 860"/>
                  <a:gd name="T14" fmla="*/ 580 w 917"/>
                  <a:gd name="T15" fmla="*/ 46 h 860"/>
                  <a:gd name="T16" fmla="*/ 518 w 917"/>
                  <a:gd name="T17" fmla="*/ 79 h 860"/>
                  <a:gd name="T18" fmla="*/ 453 w 917"/>
                  <a:gd name="T19" fmla="*/ 118 h 860"/>
                  <a:gd name="T20" fmla="*/ 388 w 917"/>
                  <a:gd name="T21" fmla="*/ 164 h 860"/>
                  <a:gd name="T22" fmla="*/ 322 w 917"/>
                  <a:gd name="T23" fmla="*/ 216 h 860"/>
                  <a:gd name="T24" fmla="*/ 259 w 917"/>
                  <a:gd name="T25" fmla="*/ 273 h 860"/>
                  <a:gd name="T26" fmla="*/ 200 w 917"/>
                  <a:gd name="T27" fmla="*/ 333 h 860"/>
                  <a:gd name="T28" fmla="*/ 148 w 917"/>
                  <a:gd name="T29" fmla="*/ 393 h 860"/>
                  <a:gd name="T30" fmla="*/ 103 w 917"/>
                  <a:gd name="T31" fmla="*/ 454 h 860"/>
                  <a:gd name="T32" fmla="*/ 65 w 917"/>
                  <a:gd name="T33" fmla="*/ 514 h 860"/>
                  <a:gd name="T34" fmla="*/ 35 w 917"/>
                  <a:gd name="T35" fmla="*/ 573 h 860"/>
                  <a:gd name="T36" fmla="*/ 13 w 917"/>
                  <a:gd name="T37" fmla="*/ 628 h 860"/>
                  <a:gd name="T38" fmla="*/ 2 w 917"/>
                  <a:gd name="T39" fmla="*/ 679 h 860"/>
                  <a:gd name="T40" fmla="*/ 0 w 917"/>
                  <a:gd name="T41" fmla="*/ 720 h 860"/>
                  <a:gd name="T42" fmla="*/ 3 w 917"/>
                  <a:gd name="T43" fmla="*/ 751 h 860"/>
                  <a:gd name="T44" fmla="*/ 11 w 917"/>
                  <a:gd name="T45" fmla="*/ 779 h 860"/>
                  <a:gd name="T46" fmla="*/ 25 w 917"/>
                  <a:gd name="T47" fmla="*/ 804 h 860"/>
                  <a:gd name="T48" fmla="*/ 45 w 917"/>
                  <a:gd name="T49" fmla="*/ 825 h 860"/>
                  <a:gd name="T50" fmla="*/ 68 w 917"/>
                  <a:gd name="T51" fmla="*/ 841 h 860"/>
                  <a:gd name="T52" fmla="*/ 94 w 917"/>
                  <a:gd name="T53" fmla="*/ 852 h 860"/>
                  <a:gd name="T54" fmla="*/ 125 w 917"/>
                  <a:gd name="T55" fmla="*/ 859 h 860"/>
                  <a:gd name="T56" fmla="*/ 165 w 917"/>
                  <a:gd name="T57" fmla="*/ 860 h 860"/>
                  <a:gd name="T58" fmla="*/ 218 w 917"/>
                  <a:gd name="T59" fmla="*/ 854 h 860"/>
                  <a:gd name="T60" fmla="*/ 276 w 917"/>
                  <a:gd name="T61" fmla="*/ 837 h 860"/>
                  <a:gd name="T62" fmla="*/ 336 w 917"/>
                  <a:gd name="T63" fmla="*/ 813 h 860"/>
                  <a:gd name="T64" fmla="*/ 400 w 917"/>
                  <a:gd name="T65" fmla="*/ 781 h 860"/>
                  <a:gd name="T66" fmla="*/ 465 w 917"/>
                  <a:gd name="T67" fmla="*/ 743 h 860"/>
                  <a:gd name="T68" fmla="*/ 530 w 917"/>
                  <a:gd name="T69" fmla="*/ 697 h 860"/>
                  <a:gd name="T70" fmla="*/ 595 w 917"/>
                  <a:gd name="T71" fmla="*/ 645 h 860"/>
                  <a:gd name="T72" fmla="*/ 671 w 917"/>
                  <a:gd name="T73" fmla="*/ 575 h 860"/>
                  <a:gd name="T74" fmla="*/ 749 w 917"/>
                  <a:gd name="T75" fmla="*/ 492 h 860"/>
                  <a:gd name="T76" fmla="*/ 812 w 917"/>
                  <a:gd name="T77" fmla="*/ 409 h 860"/>
                  <a:gd name="T78" fmla="*/ 862 w 917"/>
                  <a:gd name="T79" fmla="*/ 327 h 860"/>
                  <a:gd name="T80" fmla="*/ 896 w 917"/>
                  <a:gd name="T81" fmla="*/ 251 h 860"/>
                  <a:gd name="T82" fmla="*/ 915 w 917"/>
                  <a:gd name="T83" fmla="*/ 181 h 860"/>
                  <a:gd name="T84" fmla="*/ 915 w 917"/>
                  <a:gd name="T85" fmla="*/ 120 h 860"/>
                  <a:gd name="T86" fmla="*/ 898 w 917"/>
                  <a:gd name="T87" fmla="*/ 6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7" h="860">
                    <a:moveTo>
                      <a:pt x="883" y="46"/>
                    </a:moveTo>
                    <a:lnTo>
                      <a:pt x="872" y="36"/>
                    </a:lnTo>
                    <a:lnTo>
                      <a:pt x="862" y="27"/>
                    </a:lnTo>
                    <a:lnTo>
                      <a:pt x="849" y="20"/>
                    </a:lnTo>
                    <a:lnTo>
                      <a:pt x="837" y="13"/>
                    </a:lnTo>
                    <a:lnTo>
                      <a:pt x="823" y="8"/>
                    </a:lnTo>
                    <a:lnTo>
                      <a:pt x="807" y="5"/>
                    </a:lnTo>
                    <a:lnTo>
                      <a:pt x="792" y="1"/>
                    </a:lnTo>
                    <a:lnTo>
                      <a:pt x="774" y="0"/>
                    </a:lnTo>
                    <a:lnTo>
                      <a:pt x="750" y="0"/>
                    </a:lnTo>
                    <a:lnTo>
                      <a:pt x="724" y="3"/>
                    </a:lnTo>
                    <a:lnTo>
                      <a:pt x="697" y="7"/>
                    </a:lnTo>
                    <a:lnTo>
                      <a:pt x="670" y="14"/>
                    </a:lnTo>
                    <a:lnTo>
                      <a:pt x="641" y="23"/>
                    </a:lnTo>
                    <a:lnTo>
                      <a:pt x="611" y="34"/>
                    </a:lnTo>
                    <a:lnTo>
                      <a:pt x="580" y="46"/>
                    </a:lnTo>
                    <a:lnTo>
                      <a:pt x="549" y="61"/>
                    </a:lnTo>
                    <a:lnTo>
                      <a:pt x="518" y="79"/>
                    </a:lnTo>
                    <a:lnTo>
                      <a:pt x="485" y="97"/>
                    </a:lnTo>
                    <a:lnTo>
                      <a:pt x="453" y="118"/>
                    </a:lnTo>
                    <a:lnTo>
                      <a:pt x="420" y="140"/>
                    </a:lnTo>
                    <a:lnTo>
                      <a:pt x="388" y="164"/>
                    </a:lnTo>
                    <a:lnTo>
                      <a:pt x="354" y="189"/>
                    </a:lnTo>
                    <a:lnTo>
                      <a:pt x="322" y="216"/>
                    </a:lnTo>
                    <a:lnTo>
                      <a:pt x="290" y="244"/>
                    </a:lnTo>
                    <a:lnTo>
                      <a:pt x="259" y="273"/>
                    </a:lnTo>
                    <a:lnTo>
                      <a:pt x="229" y="303"/>
                    </a:lnTo>
                    <a:lnTo>
                      <a:pt x="200" y="333"/>
                    </a:lnTo>
                    <a:lnTo>
                      <a:pt x="173" y="363"/>
                    </a:lnTo>
                    <a:lnTo>
                      <a:pt x="148" y="393"/>
                    </a:lnTo>
                    <a:lnTo>
                      <a:pt x="125" y="424"/>
                    </a:lnTo>
                    <a:lnTo>
                      <a:pt x="103" y="454"/>
                    </a:lnTo>
                    <a:lnTo>
                      <a:pt x="83" y="484"/>
                    </a:lnTo>
                    <a:lnTo>
                      <a:pt x="65" y="514"/>
                    </a:lnTo>
                    <a:lnTo>
                      <a:pt x="49" y="544"/>
                    </a:lnTo>
                    <a:lnTo>
                      <a:pt x="35" y="573"/>
                    </a:lnTo>
                    <a:lnTo>
                      <a:pt x="24" y="600"/>
                    </a:lnTo>
                    <a:lnTo>
                      <a:pt x="13" y="628"/>
                    </a:lnTo>
                    <a:lnTo>
                      <a:pt x="7" y="653"/>
                    </a:lnTo>
                    <a:lnTo>
                      <a:pt x="2" y="679"/>
                    </a:lnTo>
                    <a:lnTo>
                      <a:pt x="0" y="703"/>
                    </a:lnTo>
                    <a:lnTo>
                      <a:pt x="0" y="720"/>
                    </a:lnTo>
                    <a:lnTo>
                      <a:pt x="1" y="736"/>
                    </a:lnTo>
                    <a:lnTo>
                      <a:pt x="3" y="751"/>
                    </a:lnTo>
                    <a:lnTo>
                      <a:pt x="7" y="765"/>
                    </a:lnTo>
                    <a:lnTo>
                      <a:pt x="11" y="779"/>
                    </a:lnTo>
                    <a:lnTo>
                      <a:pt x="18" y="791"/>
                    </a:lnTo>
                    <a:lnTo>
                      <a:pt x="25" y="804"/>
                    </a:lnTo>
                    <a:lnTo>
                      <a:pt x="34" y="814"/>
                    </a:lnTo>
                    <a:lnTo>
                      <a:pt x="45" y="825"/>
                    </a:lnTo>
                    <a:lnTo>
                      <a:pt x="55" y="834"/>
                    </a:lnTo>
                    <a:lnTo>
                      <a:pt x="68" y="841"/>
                    </a:lnTo>
                    <a:lnTo>
                      <a:pt x="80" y="848"/>
                    </a:lnTo>
                    <a:lnTo>
                      <a:pt x="94" y="852"/>
                    </a:lnTo>
                    <a:lnTo>
                      <a:pt x="109" y="856"/>
                    </a:lnTo>
                    <a:lnTo>
                      <a:pt x="125" y="859"/>
                    </a:lnTo>
                    <a:lnTo>
                      <a:pt x="141" y="860"/>
                    </a:lnTo>
                    <a:lnTo>
                      <a:pt x="165" y="860"/>
                    </a:lnTo>
                    <a:lnTo>
                      <a:pt x="191" y="858"/>
                    </a:lnTo>
                    <a:lnTo>
                      <a:pt x="218" y="854"/>
                    </a:lnTo>
                    <a:lnTo>
                      <a:pt x="246" y="847"/>
                    </a:lnTo>
                    <a:lnTo>
                      <a:pt x="276" y="837"/>
                    </a:lnTo>
                    <a:lnTo>
                      <a:pt x="306" y="826"/>
                    </a:lnTo>
                    <a:lnTo>
                      <a:pt x="336" y="813"/>
                    </a:lnTo>
                    <a:lnTo>
                      <a:pt x="368" y="798"/>
                    </a:lnTo>
                    <a:lnTo>
                      <a:pt x="400" y="781"/>
                    </a:lnTo>
                    <a:lnTo>
                      <a:pt x="432" y="763"/>
                    </a:lnTo>
                    <a:lnTo>
                      <a:pt x="465" y="743"/>
                    </a:lnTo>
                    <a:lnTo>
                      <a:pt x="497" y="720"/>
                    </a:lnTo>
                    <a:lnTo>
                      <a:pt x="530" y="697"/>
                    </a:lnTo>
                    <a:lnTo>
                      <a:pt x="563" y="672"/>
                    </a:lnTo>
                    <a:lnTo>
                      <a:pt x="595" y="645"/>
                    </a:lnTo>
                    <a:lnTo>
                      <a:pt x="627" y="616"/>
                    </a:lnTo>
                    <a:lnTo>
                      <a:pt x="671" y="575"/>
                    </a:lnTo>
                    <a:lnTo>
                      <a:pt x="711" y="533"/>
                    </a:lnTo>
                    <a:lnTo>
                      <a:pt x="749" y="492"/>
                    </a:lnTo>
                    <a:lnTo>
                      <a:pt x="782" y="449"/>
                    </a:lnTo>
                    <a:lnTo>
                      <a:pt x="812" y="409"/>
                    </a:lnTo>
                    <a:lnTo>
                      <a:pt x="839" y="368"/>
                    </a:lnTo>
                    <a:lnTo>
                      <a:pt x="862" y="327"/>
                    </a:lnTo>
                    <a:lnTo>
                      <a:pt x="881" y="289"/>
                    </a:lnTo>
                    <a:lnTo>
                      <a:pt x="896" y="251"/>
                    </a:lnTo>
                    <a:lnTo>
                      <a:pt x="908" y="216"/>
                    </a:lnTo>
                    <a:lnTo>
                      <a:pt x="915" y="181"/>
                    </a:lnTo>
                    <a:lnTo>
                      <a:pt x="917" y="149"/>
                    </a:lnTo>
                    <a:lnTo>
                      <a:pt x="915" y="120"/>
                    </a:lnTo>
                    <a:lnTo>
                      <a:pt x="909" y="92"/>
                    </a:lnTo>
                    <a:lnTo>
                      <a:pt x="898" y="68"/>
                    </a:lnTo>
                    <a:lnTo>
                      <a:pt x="883"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4" name="Freeform 24">
                <a:extLst>
                  <a:ext uri="{FF2B5EF4-FFF2-40B4-BE49-F238E27FC236}">
                    <a16:creationId xmlns:a16="http://schemas.microsoft.com/office/drawing/2014/main" id="{7C6505DF-4558-8C48-8D5C-14095C4D248D}"/>
                  </a:ext>
                </a:extLst>
              </p:cNvPr>
              <p:cNvSpPr>
                <a:spLocks noChangeAspect="1"/>
              </p:cNvSpPr>
              <p:nvPr/>
            </p:nvSpPr>
            <p:spPr bwMode="auto">
              <a:xfrm>
                <a:off x="884" y="525"/>
                <a:ext cx="251" cy="236"/>
              </a:xfrm>
              <a:custGeom>
                <a:avLst/>
                <a:gdLst>
                  <a:gd name="T0" fmla="*/ 825 w 872"/>
                  <a:gd name="T1" fmla="*/ 22 h 814"/>
                  <a:gd name="T2" fmla="*/ 779 w 872"/>
                  <a:gd name="T3" fmla="*/ 4 h 814"/>
                  <a:gd name="T4" fmla="*/ 721 w 872"/>
                  <a:gd name="T5" fmla="*/ 0 h 814"/>
                  <a:gd name="T6" fmla="*/ 653 w 872"/>
                  <a:gd name="T7" fmla="*/ 13 h 814"/>
                  <a:gd name="T8" fmla="*/ 577 w 872"/>
                  <a:gd name="T9" fmla="*/ 40 h 814"/>
                  <a:gd name="T10" fmla="*/ 497 w 872"/>
                  <a:gd name="T11" fmla="*/ 80 h 814"/>
                  <a:gd name="T12" fmla="*/ 412 w 872"/>
                  <a:gd name="T13" fmla="*/ 134 h 814"/>
                  <a:gd name="T14" fmla="*/ 325 w 872"/>
                  <a:gd name="T15" fmla="*/ 200 h 814"/>
                  <a:gd name="T16" fmla="*/ 253 w 872"/>
                  <a:gd name="T17" fmla="*/ 266 h 814"/>
                  <a:gd name="T18" fmla="*/ 195 w 872"/>
                  <a:gd name="T19" fmla="*/ 324 h 814"/>
                  <a:gd name="T20" fmla="*/ 145 w 872"/>
                  <a:gd name="T21" fmla="*/ 383 h 814"/>
                  <a:gd name="T22" fmla="*/ 101 w 872"/>
                  <a:gd name="T23" fmla="*/ 441 h 814"/>
                  <a:gd name="T24" fmla="*/ 64 w 872"/>
                  <a:gd name="T25" fmla="*/ 500 h 814"/>
                  <a:gd name="T26" fmla="*/ 35 w 872"/>
                  <a:gd name="T27" fmla="*/ 555 h 814"/>
                  <a:gd name="T28" fmla="*/ 14 w 872"/>
                  <a:gd name="T29" fmla="*/ 608 h 814"/>
                  <a:gd name="T30" fmla="*/ 2 w 872"/>
                  <a:gd name="T31" fmla="*/ 658 h 814"/>
                  <a:gd name="T32" fmla="*/ 1 w 872"/>
                  <a:gd name="T33" fmla="*/ 710 h 814"/>
                  <a:gd name="T34" fmla="*/ 16 w 872"/>
                  <a:gd name="T35" fmla="*/ 758 h 814"/>
                  <a:gd name="T36" fmla="*/ 38 w 872"/>
                  <a:gd name="T37" fmla="*/ 784 h 814"/>
                  <a:gd name="T38" fmla="*/ 57 w 872"/>
                  <a:gd name="T39" fmla="*/ 798 h 814"/>
                  <a:gd name="T40" fmla="*/ 80 w 872"/>
                  <a:gd name="T41" fmla="*/ 807 h 814"/>
                  <a:gd name="T42" fmla="*/ 107 w 872"/>
                  <a:gd name="T43" fmla="*/ 813 h 814"/>
                  <a:gd name="T44" fmla="*/ 143 w 872"/>
                  <a:gd name="T45" fmla="*/ 814 h 814"/>
                  <a:gd name="T46" fmla="*/ 194 w 872"/>
                  <a:gd name="T47" fmla="*/ 807 h 814"/>
                  <a:gd name="T48" fmla="*/ 249 w 872"/>
                  <a:gd name="T49" fmla="*/ 793 h 814"/>
                  <a:gd name="T50" fmla="*/ 308 w 872"/>
                  <a:gd name="T51" fmla="*/ 768 h 814"/>
                  <a:gd name="T52" fmla="*/ 369 w 872"/>
                  <a:gd name="T53" fmla="*/ 737 h 814"/>
                  <a:gd name="T54" fmla="*/ 432 w 872"/>
                  <a:gd name="T55" fmla="*/ 699 h 814"/>
                  <a:gd name="T56" fmla="*/ 496 w 872"/>
                  <a:gd name="T57" fmla="*/ 656 h 814"/>
                  <a:gd name="T58" fmla="*/ 559 w 872"/>
                  <a:gd name="T59" fmla="*/ 605 h 814"/>
                  <a:gd name="T60" fmla="*/ 632 w 872"/>
                  <a:gd name="T61" fmla="*/ 538 h 814"/>
                  <a:gd name="T62" fmla="*/ 705 w 872"/>
                  <a:gd name="T63" fmla="*/ 459 h 814"/>
                  <a:gd name="T64" fmla="*/ 767 w 872"/>
                  <a:gd name="T65" fmla="*/ 379 h 814"/>
                  <a:gd name="T66" fmla="*/ 816 w 872"/>
                  <a:gd name="T67" fmla="*/ 303 h 814"/>
                  <a:gd name="T68" fmla="*/ 850 w 872"/>
                  <a:gd name="T69" fmla="*/ 231 h 814"/>
                  <a:gd name="T70" fmla="*/ 869 w 872"/>
                  <a:gd name="T71" fmla="*/ 164 h 814"/>
                  <a:gd name="T72" fmla="*/ 872 w 872"/>
                  <a:gd name="T73" fmla="*/ 106 h 814"/>
                  <a:gd name="T74" fmla="*/ 857 w 872"/>
                  <a:gd name="T75" fmla="*/ 5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2" h="814">
                    <a:moveTo>
                      <a:pt x="843" y="38"/>
                    </a:moveTo>
                    <a:lnTo>
                      <a:pt x="825" y="22"/>
                    </a:lnTo>
                    <a:lnTo>
                      <a:pt x="804" y="11"/>
                    </a:lnTo>
                    <a:lnTo>
                      <a:pt x="779" y="4"/>
                    </a:lnTo>
                    <a:lnTo>
                      <a:pt x="751" y="0"/>
                    </a:lnTo>
                    <a:lnTo>
                      <a:pt x="721" y="0"/>
                    </a:lnTo>
                    <a:lnTo>
                      <a:pt x="688" y="5"/>
                    </a:lnTo>
                    <a:lnTo>
                      <a:pt x="653" y="13"/>
                    </a:lnTo>
                    <a:lnTo>
                      <a:pt x="617" y="25"/>
                    </a:lnTo>
                    <a:lnTo>
                      <a:pt x="577" y="40"/>
                    </a:lnTo>
                    <a:lnTo>
                      <a:pt x="537" y="58"/>
                    </a:lnTo>
                    <a:lnTo>
                      <a:pt x="497" y="80"/>
                    </a:lnTo>
                    <a:lnTo>
                      <a:pt x="454" y="105"/>
                    </a:lnTo>
                    <a:lnTo>
                      <a:pt x="412" y="134"/>
                    </a:lnTo>
                    <a:lnTo>
                      <a:pt x="369" y="165"/>
                    </a:lnTo>
                    <a:lnTo>
                      <a:pt x="325" y="200"/>
                    </a:lnTo>
                    <a:lnTo>
                      <a:pt x="283" y="238"/>
                    </a:lnTo>
                    <a:lnTo>
                      <a:pt x="253" y="266"/>
                    </a:lnTo>
                    <a:lnTo>
                      <a:pt x="223" y="295"/>
                    </a:lnTo>
                    <a:lnTo>
                      <a:pt x="195" y="324"/>
                    </a:lnTo>
                    <a:lnTo>
                      <a:pt x="170" y="354"/>
                    </a:lnTo>
                    <a:lnTo>
                      <a:pt x="145" y="383"/>
                    </a:lnTo>
                    <a:lnTo>
                      <a:pt x="122" y="413"/>
                    </a:lnTo>
                    <a:lnTo>
                      <a:pt x="101" y="441"/>
                    </a:lnTo>
                    <a:lnTo>
                      <a:pt x="81" y="471"/>
                    </a:lnTo>
                    <a:lnTo>
                      <a:pt x="64" y="500"/>
                    </a:lnTo>
                    <a:lnTo>
                      <a:pt x="49" y="528"/>
                    </a:lnTo>
                    <a:lnTo>
                      <a:pt x="35" y="555"/>
                    </a:lnTo>
                    <a:lnTo>
                      <a:pt x="24" y="583"/>
                    </a:lnTo>
                    <a:lnTo>
                      <a:pt x="14" y="608"/>
                    </a:lnTo>
                    <a:lnTo>
                      <a:pt x="6" y="634"/>
                    </a:lnTo>
                    <a:lnTo>
                      <a:pt x="2" y="658"/>
                    </a:lnTo>
                    <a:lnTo>
                      <a:pt x="0" y="681"/>
                    </a:lnTo>
                    <a:lnTo>
                      <a:pt x="1" y="710"/>
                    </a:lnTo>
                    <a:lnTo>
                      <a:pt x="6" y="735"/>
                    </a:lnTo>
                    <a:lnTo>
                      <a:pt x="16" y="758"/>
                    </a:lnTo>
                    <a:lnTo>
                      <a:pt x="29" y="776"/>
                    </a:lnTo>
                    <a:lnTo>
                      <a:pt x="38" y="784"/>
                    </a:lnTo>
                    <a:lnTo>
                      <a:pt x="47" y="791"/>
                    </a:lnTo>
                    <a:lnTo>
                      <a:pt x="57" y="798"/>
                    </a:lnTo>
                    <a:lnTo>
                      <a:pt x="69" y="804"/>
                    </a:lnTo>
                    <a:lnTo>
                      <a:pt x="80" y="807"/>
                    </a:lnTo>
                    <a:lnTo>
                      <a:pt x="93" y="811"/>
                    </a:lnTo>
                    <a:lnTo>
                      <a:pt x="107" y="813"/>
                    </a:lnTo>
                    <a:lnTo>
                      <a:pt x="120" y="814"/>
                    </a:lnTo>
                    <a:lnTo>
                      <a:pt x="143" y="814"/>
                    </a:lnTo>
                    <a:lnTo>
                      <a:pt x="168" y="812"/>
                    </a:lnTo>
                    <a:lnTo>
                      <a:pt x="194" y="807"/>
                    </a:lnTo>
                    <a:lnTo>
                      <a:pt x="221" y="801"/>
                    </a:lnTo>
                    <a:lnTo>
                      <a:pt x="249" y="793"/>
                    </a:lnTo>
                    <a:lnTo>
                      <a:pt x="278" y="781"/>
                    </a:lnTo>
                    <a:lnTo>
                      <a:pt x="308" y="768"/>
                    </a:lnTo>
                    <a:lnTo>
                      <a:pt x="338" y="755"/>
                    </a:lnTo>
                    <a:lnTo>
                      <a:pt x="369" y="737"/>
                    </a:lnTo>
                    <a:lnTo>
                      <a:pt x="400" y="720"/>
                    </a:lnTo>
                    <a:lnTo>
                      <a:pt x="432" y="699"/>
                    </a:lnTo>
                    <a:lnTo>
                      <a:pt x="463" y="679"/>
                    </a:lnTo>
                    <a:lnTo>
                      <a:pt x="496" y="656"/>
                    </a:lnTo>
                    <a:lnTo>
                      <a:pt x="527" y="630"/>
                    </a:lnTo>
                    <a:lnTo>
                      <a:pt x="559" y="605"/>
                    </a:lnTo>
                    <a:lnTo>
                      <a:pt x="590" y="577"/>
                    </a:lnTo>
                    <a:lnTo>
                      <a:pt x="632" y="538"/>
                    </a:lnTo>
                    <a:lnTo>
                      <a:pt x="670" y="499"/>
                    </a:lnTo>
                    <a:lnTo>
                      <a:pt x="705" y="459"/>
                    </a:lnTo>
                    <a:lnTo>
                      <a:pt x="737" y="419"/>
                    </a:lnTo>
                    <a:lnTo>
                      <a:pt x="767" y="379"/>
                    </a:lnTo>
                    <a:lnTo>
                      <a:pt x="793" y="341"/>
                    </a:lnTo>
                    <a:lnTo>
                      <a:pt x="816" y="303"/>
                    </a:lnTo>
                    <a:lnTo>
                      <a:pt x="834" y="266"/>
                    </a:lnTo>
                    <a:lnTo>
                      <a:pt x="850" y="231"/>
                    </a:lnTo>
                    <a:lnTo>
                      <a:pt x="862" y="196"/>
                    </a:lnTo>
                    <a:lnTo>
                      <a:pt x="869" y="164"/>
                    </a:lnTo>
                    <a:lnTo>
                      <a:pt x="872" y="134"/>
                    </a:lnTo>
                    <a:lnTo>
                      <a:pt x="872" y="106"/>
                    </a:lnTo>
                    <a:lnTo>
                      <a:pt x="866" y="81"/>
                    </a:lnTo>
                    <a:lnTo>
                      <a:pt x="857" y="58"/>
                    </a:lnTo>
                    <a:lnTo>
                      <a:pt x="84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5" name="Freeform 25">
                <a:extLst>
                  <a:ext uri="{FF2B5EF4-FFF2-40B4-BE49-F238E27FC236}">
                    <a16:creationId xmlns:a16="http://schemas.microsoft.com/office/drawing/2014/main" id="{007F203D-57A9-B746-994B-A1CAA6CD0439}"/>
                  </a:ext>
                </a:extLst>
              </p:cNvPr>
              <p:cNvSpPr>
                <a:spLocks noChangeAspect="1"/>
              </p:cNvSpPr>
              <p:nvPr/>
            </p:nvSpPr>
            <p:spPr bwMode="auto">
              <a:xfrm>
                <a:off x="892" y="533"/>
                <a:ext cx="235" cy="220"/>
              </a:xfrm>
              <a:custGeom>
                <a:avLst/>
                <a:gdLst>
                  <a:gd name="T0" fmla="*/ 515 w 819"/>
                  <a:gd name="T1" fmla="*/ 557 h 761"/>
                  <a:gd name="T2" fmla="*/ 454 w 819"/>
                  <a:gd name="T3" fmla="*/ 605 h 761"/>
                  <a:gd name="T4" fmla="*/ 393 w 819"/>
                  <a:gd name="T5" fmla="*/ 648 h 761"/>
                  <a:gd name="T6" fmla="*/ 332 w 819"/>
                  <a:gd name="T7" fmla="*/ 685 h 761"/>
                  <a:gd name="T8" fmla="*/ 273 w 819"/>
                  <a:gd name="T9" fmla="*/ 716 h 761"/>
                  <a:gd name="T10" fmla="*/ 217 w 819"/>
                  <a:gd name="T11" fmla="*/ 739 h 761"/>
                  <a:gd name="T12" fmla="*/ 165 w 819"/>
                  <a:gd name="T13" fmla="*/ 754 h 761"/>
                  <a:gd name="T14" fmla="*/ 118 w 819"/>
                  <a:gd name="T15" fmla="*/ 761 h 761"/>
                  <a:gd name="T16" fmla="*/ 83 w 819"/>
                  <a:gd name="T17" fmla="*/ 760 h 761"/>
                  <a:gd name="T18" fmla="*/ 62 w 819"/>
                  <a:gd name="T19" fmla="*/ 756 h 761"/>
                  <a:gd name="T20" fmla="*/ 44 w 819"/>
                  <a:gd name="T21" fmla="*/ 748 h 761"/>
                  <a:gd name="T22" fmla="*/ 29 w 819"/>
                  <a:gd name="T23" fmla="*/ 738 h 761"/>
                  <a:gd name="T24" fmla="*/ 12 w 819"/>
                  <a:gd name="T25" fmla="*/ 716 h 761"/>
                  <a:gd name="T26" fmla="*/ 0 w 819"/>
                  <a:gd name="T27" fmla="*/ 679 h 761"/>
                  <a:gd name="T28" fmla="*/ 2 w 819"/>
                  <a:gd name="T29" fmla="*/ 634 h 761"/>
                  <a:gd name="T30" fmla="*/ 14 w 819"/>
                  <a:gd name="T31" fmla="*/ 588 h 761"/>
                  <a:gd name="T32" fmla="*/ 35 w 819"/>
                  <a:gd name="T33" fmla="*/ 536 h 761"/>
                  <a:gd name="T34" fmla="*/ 62 w 819"/>
                  <a:gd name="T35" fmla="*/ 483 h 761"/>
                  <a:gd name="T36" fmla="*/ 98 w 819"/>
                  <a:gd name="T37" fmla="*/ 427 h 761"/>
                  <a:gd name="T38" fmla="*/ 141 w 819"/>
                  <a:gd name="T39" fmla="*/ 371 h 761"/>
                  <a:gd name="T40" fmla="*/ 190 w 819"/>
                  <a:gd name="T41" fmla="*/ 313 h 761"/>
                  <a:gd name="T42" fmla="*/ 244 w 819"/>
                  <a:gd name="T43" fmla="*/ 258 h 761"/>
                  <a:gd name="T44" fmla="*/ 313 w 819"/>
                  <a:gd name="T45" fmla="*/ 196 h 761"/>
                  <a:gd name="T46" fmla="*/ 393 w 819"/>
                  <a:gd name="T47" fmla="*/ 135 h 761"/>
                  <a:gd name="T48" fmla="*/ 473 w 819"/>
                  <a:gd name="T49" fmla="*/ 83 h 761"/>
                  <a:gd name="T50" fmla="*/ 549 w 819"/>
                  <a:gd name="T51" fmla="*/ 44 h 761"/>
                  <a:gd name="T52" fmla="*/ 621 w 819"/>
                  <a:gd name="T53" fmla="*/ 16 h 761"/>
                  <a:gd name="T54" fmla="*/ 685 w 819"/>
                  <a:gd name="T55" fmla="*/ 2 h 761"/>
                  <a:gd name="T56" fmla="*/ 739 w 819"/>
                  <a:gd name="T57" fmla="*/ 2 h 761"/>
                  <a:gd name="T58" fmla="*/ 781 w 819"/>
                  <a:gd name="T59" fmla="*/ 16 h 761"/>
                  <a:gd name="T60" fmla="*/ 808 w 819"/>
                  <a:gd name="T61" fmla="*/ 47 h 761"/>
                  <a:gd name="T62" fmla="*/ 819 w 819"/>
                  <a:gd name="T63" fmla="*/ 90 h 761"/>
                  <a:gd name="T64" fmla="*/ 813 w 819"/>
                  <a:gd name="T65" fmla="*/ 143 h 761"/>
                  <a:gd name="T66" fmla="*/ 793 w 819"/>
                  <a:gd name="T67" fmla="*/ 205 h 761"/>
                  <a:gd name="T68" fmla="*/ 759 w 819"/>
                  <a:gd name="T69" fmla="*/ 274 h 761"/>
                  <a:gd name="T70" fmla="*/ 712 w 819"/>
                  <a:gd name="T71" fmla="*/ 346 h 761"/>
                  <a:gd name="T72" fmla="*/ 653 w 819"/>
                  <a:gd name="T73" fmla="*/ 420 h 761"/>
                  <a:gd name="T74" fmla="*/ 583 w 819"/>
                  <a:gd name="T75" fmla="*/ 49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761">
                    <a:moveTo>
                      <a:pt x="545" y="531"/>
                    </a:moveTo>
                    <a:lnTo>
                      <a:pt x="515" y="557"/>
                    </a:lnTo>
                    <a:lnTo>
                      <a:pt x="485" y="581"/>
                    </a:lnTo>
                    <a:lnTo>
                      <a:pt x="454" y="605"/>
                    </a:lnTo>
                    <a:lnTo>
                      <a:pt x="424" y="627"/>
                    </a:lnTo>
                    <a:lnTo>
                      <a:pt x="393" y="648"/>
                    </a:lnTo>
                    <a:lnTo>
                      <a:pt x="363" y="668"/>
                    </a:lnTo>
                    <a:lnTo>
                      <a:pt x="332" y="685"/>
                    </a:lnTo>
                    <a:lnTo>
                      <a:pt x="303" y="701"/>
                    </a:lnTo>
                    <a:lnTo>
                      <a:pt x="273" y="716"/>
                    </a:lnTo>
                    <a:lnTo>
                      <a:pt x="244" y="729"/>
                    </a:lnTo>
                    <a:lnTo>
                      <a:pt x="217" y="739"/>
                    </a:lnTo>
                    <a:lnTo>
                      <a:pt x="190" y="747"/>
                    </a:lnTo>
                    <a:lnTo>
                      <a:pt x="165" y="754"/>
                    </a:lnTo>
                    <a:lnTo>
                      <a:pt x="141" y="759"/>
                    </a:lnTo>
                    <a:lnTo>
                      <a:pt x="118" y="761"/>
                    </a:lnTo>
                    <a:lnTo>
                      <a:pt x="96" y="761"/>
                    </a:lnTo>
                    <a:lnTo>
                      <a:pt x="83" y="760"/>
                    </a:lnTo>
                    <a:lnTo>
                      <a:pt x="73" y="759"/>
                    </a:lnTo>
                    <a:lnTo>
                      <a:pt x="62" y="756"/>
                    </a:lnTo>
                    <a:lnTo>
                      <a:pt x="52" y="753"/>
                    </a:lnTo>
                    <a:lnTo>
                      <a:pt x="44" y="748"/>
                    </a:lnTo>
                    <a:lnTo>
                      <a:pt x="36" y="744"/>
                    </a:lnTo>
                    <a:lnTo>
                      <a:pt x="29" y="738"/>
                    </a:lnTo>
                    <a:lnTo>
                      <a:pt x="22" y="731"/>
                    </a:lnTo>
                    <a:lnTo>
                      <a:pt x="12" y="716"/>
                    </a:lnTo>
                    <a:lnTo>
                      <a:pt x="5" y="699"/>
                    </a:lnTo>
                    <a:lnTo>
                      <a:pt x="0" y="679"/>
                    </a:lnTo>
                    <a:lnTo>
                      <a:pt x="0" y="656"/>
                    </a:lnTo>
                    <a:lnTo>
                      <a:pt x="2" y="634"/>
                    </a:lnTo>
                    <a:lnTo>
                      <a:pt x="7" y="611"/>
                    </a:lnTo>
                    <a:lnTo>
                      <a:pt x="14" y="588"/>
                    </a:lnTo>
                    <a:lnTo>
                      <a:pt x="23" y="563"/>
                    </a:lnTo>
                    <a:lnTo>
                      <a:pt x="35" y="536"/>
                    </a:lnTo>
                    <a:lnTo>
                      <a:pt x="47" y="510"/>
                    </a:lnTo>
                    <a:lnTo>
                      <a:pt x="62" y="483"/>
                    </a:lnTo>
                    <a:lnTo>
                      <a:pt x="80" y="455"/>
                    </a:lnTo>
                    <a:lnTo>
                      <a:pt x="98" y="427"/>
                    </a:lnTo>
                    <a:lnTo>
                      <a:pt x="119" y="398"/>
                    </a:lnTo>
                    <a:lnTo>
                      <a:pt x="141" y="371"/>
                    </a:lnTo>
                    <a:lnTo>
                      <a:pt x="165" y="342"/>
                    </a:lnTo>
                    <a:lnTo>
                      <a:pt x="190" y="313"/>
                    </a:lnTo>
                    <a:lnTo>
                      <a:pt x="217" y="285"/>
                    </a:lnTo>
                    <a:lnTo>
                      <a:pt x="244" y="258"/>
                    </a:lnTo>
                    <a:lnTo>
                      <a:pt x="273" y="230"/>
                    </a:lnTo>
                    <a:lnTo>
                      <a:pt x="313" y="196"/>
                    </a:lnTo>
                    <a:lnTo>
                      <a:pt x="352" y="163"/>
                    </a:lnTo>
                    <a:lnTo>
                      <a:pt x="393" y="135"/>
                    </a:lnTo>
                    <a:lnTo>
                      <a:pt x="433" y="107"/>
                    </a:lnTo>
                    <a:lnTo>
                      <a:pt x="473" y="83"/>
                    </a:lnTo>
                    <a:lnTo>
                      <a:pt x="512" y="62"/>
                    </a:lnTo>
                    <a:lnTo>
                      <a:pt x="549" y="44"/>
                    </a:lnTo>
                    <a:lnTo>
                      <a:pt x="586" y="27"/>
                    </a:lnTo>
                    <a:lnTo>
                      <a:pt x="621" y="16"/>
                    </a:lnTo>
                    <a:lnTo>
                      <a:pt x="654" y="7"/>
                    </a:lnTo>
                    <a:lnTo>
                      <a:pt x="685" y="2"/>
                    </a:lnTo>
                    <a:lnTo>
                      <a:pt x="714" y="0"/>
                    </a:lnTo>
                    <a:lnTo>
                      <a:pt x="739" y="2"/>
                    </a:lnTo>
                    <a:lnTo>
                      <a:pt x="762" y="7"/>
                    </a:lnTo>
                    <a:lnTo>
                      <a:pt x="781" y="16"/>
                    </a:lnTo>
                    <a:lnTo>
                      <a:pt x="797" y="30"/>
                    </a:lnTo>
                    <a:lnTo>
                      <a:pt x="808" y="47"/>
                    </a:lnTo>
                    <a:lnTo>
                      <a:pt x="815" y="67"/>
                    </a:lnTo>
                    <a:lnTo>
                      <a:pt x="819" y="90"/>
                    </a:lnTo>
                    <a:lnTo>
                      <a:pt x="819" y="115"/>
                    </a:lnTo>
                    <a:lnTo>
                      <a:pt x="813" y="143"/>
                    </a:lnTo>
                    <a:lnTo>
                      <a:pt x="805" y="174"/>
                    </a:lnTo>
                    <a:lnTo>
                      <a:pt x="793" y="205"/>
                    </a:lnTo>
                    <a:lnTo>
                      <a:pt x="777" y="238"/>
                    </a:lnTo>
                    <a:lnTo>
                      <a:pt x="759" y="274"/>
                    </a:lnTo>
                    <a:lnTo>
                      <a:pt x="737" y="310"/>
                    </a:lnTo>
                    <a:lnTo>
                      <a:pt x="712" y="346"/>
                    </a:lnTo>
                    <a:lnTo>
                      <a:pt x="683" y="383"/>
                    </a:lnTo>
                    <a:lnTo>
                      <a:pt x="653" y="420"/>
                    </a:lnTo>
                    <a:lnTo>
                      <a:pt x="619" y="458"/>
                    </a:lnTo>
                    <a:lnTo>
                      <a:pt x="583" y="495"/>
                    </a:lnTo>
                    <a:lnTo>
                      <a:pt x="545" y="5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6" name="Freeform 26">
                <a:extLst>
                  <a:ext uri="{FF2B5EF4-FFF2-40B4-BE49-F238E27FC236}">
                    <a16:creationId xmlns:a16="http://schemas.microsoft.com/office/drawing/2014/main" id="{F7053FCC-5245-D540-8D77-A0D83763223F}"/>
                  </a:ext>
                </a:extLst>
              </p:cNvPr>
              <p:cNvSpPr>
                <a:spLocks noChangeAspect="1"/>
              </p:cNvSpPr>
              <p:nvPr/>
            </p:nvSpPr>
            <p:spPr bwMode="auto">
              <a:xfrm>
                <a:off x="905" y="583"/>
                <a:ext cx="127" cy="160"/>
              </a:xfrm>
              <a:custGeom>
                <a:avLst/>
                <a:gdLst>
                  <a:gd name="T0" fmla="*/ 120 w 441"/>
                  <a:gd name="T1" fmla="*/ 519 h 553"/>
                  <a:gd name="T2" fmla="*/ 101 w 441"/>
                  <a:gd name="T3" fmla="*/ 515 h 553"/>
                  <a:gd name="T4" fmla="*/ 83 w 441"/>
                  <a:gd name="T5" fmla="*/ 508 h 553"/>
                  <a:gd name="T6" fmla="*/ 69 w 441"/>
                  <a:gd name="T7" fmla="*/ 499 h 553"/>
                  <a:gd name="T8" fmla="*/ 54 w 441"/>
                  <a:gd name="T9" fmla="*/ 480 h 553"/>
                  <a:gd name="T10" fmla="*/ 45 w 441"/>
                  <a:gd name="T11" fmla="*/ 445 h 553"/>
                  <a:gd name="T12" fmla="*/ 46 w 441"/>
                  <a:gd name="T13" fmla="*/ 405 h 553"/>
                  <a:gd name="T14" fmla="*/ 57 w 441"/>
                  <a:gd name="T15" fmla="*/ 363 h 553"/>
                  <a:gd name="T16" fmla="*/ 74 w 441"/>
                  <a:gd name="T17" fmla="*/ 317 h 553"/>
                  <a:gd name="T18" fmla="*/ 101 w 441"/>
                  <a:gd name="T19" fmla="*/ 269 h 553"/>
                  <a:gd name="T20" fmla="*/ 133 w 441"/>
                  <a:gd name="T21" fmla="*/ 219 h 553"/>
                  <a:gd name="T22" fmla="*/ 171 w 441"/>
                  <a:gd name="T23" fmla="*/ 168 h 553"/>
                  <a:gd name="T24" fmla="*/ 216 w 441"/>
                  <a:gd name="T25" fmla="*/ 117 h 553"/>
                  <a:gd name="T26" fmla="*/ 264 w 441"/>
                  <a:gd name="T27" fmla="*/ 66 h 553"/>
                  <a:gd name="T28" fmla="*/ 296 w 441"/>
                  <a:gd name="T29" fmla="*/ 36 h 553"/>
                  <a:gd name="T30" fmla="*/ 309 w 441"/>
                  <a:gd name="T31" fmla="*/ 26 h 553"/>
                  <a:gd name="T32" fmla="*/ 322 w 441"/>
                  <a:gd name="T33" fmla="*/ 16 h 553"/>
                  <a:gd name="T34" fmla="*/ 334 w 441"/>
                  <a:gd name="T35" fmla="*/ 5 h 553"/>
                  <a:gd name="T36" fmla="*/ 328 w 441"/>
                  <a:gd name="T37" fmla="*/ 9 h 553"/>
                  <a:gd name="T38" fmla="*/ 305 w 441"/>
                  <a:gd name="T39" fmla="*/ 26 h 553"/>
                  <a:gd name="T40" fmla="*/ 281 w 441"/>
                  <a:gd name="T41" fmla="*/ 46 h 553"/>
                  <a:gd name="T42" fmla="*/ 258 w 441"/>
                  <a:gd name="T43" fmla="*/ 65 h 553"/>
                  <a:gd name="T44" fmla="*/ 220 w 441"/>
                  <a:gd name="T45" fmla="*/ 100 h 553"/>
                  <a:gd name="T46" fmla="*/ 172 w 441"/>
                  <a:gd name="T47" fmla="*/ 150 h 553"/>
                  <a:gd name="T48" fmla="*/ 127 w 441"/>
                  <a:gd name="T49" fmla="*/ 201 h 553"/>
                  <a:gd name="T50" fmla="*/ 89 w 441"/>
                  <a:gd name="T51" fmla="*/ 253 h 553"/>
                  <a:gd name="T52" fmla="*/ 57 w 441"/>
                  <a:gd name="T53" fmla="*/ 304 h 553"/>
                  <a:gd name="T54" fmla="*/ 30 w 441"/>
                  <a:gd name="T55" fmla="*/ 352 h 553"/>
                  <a:gd name="T56" fmla="*/ 13 w 441"/>
                  <a:gd name="T57" fmla="*/ 398 h 553"/>
                  <a:gd name="T58" fmla="*/ 3 w 441"/>
                  <a:gd name="T59" fmla="*/ 439 h 553"/>
                  <a:gd name="T60" fmla="*/ 1 w 441"/>
                  <a:gd name="T61" fmla="*/ 480 h 553"/>
                  <a:gd name="T62" fmla="*/ 11 w 441"/>
                  <a:gd name="T63" fmla="*/ 513 h 553"/>
                  <a:gd name="T64" fmla="*/ 26 w 441"/>
                  <a:gd name="T65" fmla="*/ 533 h 553"/>
                  <a:gd name="T66" fmla="*/ 39 w 441"/>
                  <a:gd name="T67" fmla="*/ 542 h 553"/>
                  <a:gd name="T68" fmla="*/ 57 w 441"/>
                  <a:gd name="T69" fmla="*/ 549 h 553"/>
                  <a:gd name="T70" fmla="*/ 76 w 441"/>
                  <a:gd name="T71" fmla="*/ 552 h 553"/>
                  <a:gd name="T72" fmla="*/ 104 w 441"/>
                  <a:gd name="T73" fmla="*/ 553 h 553"/>
                  <a:gd name="T74" fmla="*/ 141 w 441"/>
                  <a:gd name="T75" fmla="*/ 549 h 553"/>
                  <a:gd name="T76" fmla="*/ 182 w 441"/>
                  <a:gd name="T77" fmla="*/ 538 h 553"/>
                  <a:gd name="T78" fmla="*/ 226 w 441"/>
                  <a:gd name="T79" fmla="*/ 522 h 553"/>
                  <a:gd name="T80" fmla="*/ 272 w 441"/>
                  <a:gd name="T81" fmla="*/ 500 h 553"/>
                  <a:gd name="T82" fmla="*/ 319 w 441"/>
                  <a:gd name="T83" fmla="*/ 474 h 553"/>
                  <a:gd name="T84" fmla="*/ 368 w 441"/>
                  <a:gd name="T85" fmla="*/ 443 h 553"/>
                  <a:gd name="T86" fmla="*/ 417 w 441"/>
                  <a:gd name="T87" fmla="*/ 407 h 553"/>
                  <a:gd name="T88" fmla="*/ 419 w 441"/>
                  <a:gd name="T89" fmla="*/ 404 h 553"/>
                  <a:gd name="T90" fmla="*/ 377 w 441"/>
                  <a:gd name="T91" fmla="*/ 432 h 553"/>
                  <a:gd name="T92" fmla="*/ 334 w 441"/>
                  <a:gd name="T93" fmla="*/ 457 h 553"/>
                  <a:gd name="T94" fmla="*/ 293 w 441"/>
                  <a:gd name="T95" fmla="*/ 479 h 553"/>
                  <a:gd name="T96" fmla="*/ 252 w 441"/>
                  <a:gd name="T97" fmla="*/ 495 h 553"/>
                  <a:gd name="T98" fmla="*/ 214 w 441"/>
                  <a:gd name="T99" fmla="*/ 508 h 553"/>
                  <a:gd name="T100" fmla="*/ 179 w 441"/>
                  <a:gd name="T101" fmla="*/ 517 h 553"/>
                  <a:gd name="T102" fmla="*/ 145 w 441"/>
                  <a:gd name="T103" fmla="*/ 52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1" h="553">
                    <a:moveTo>
                      <a:pt x="130" y="520"/>
                    </a:moveTo>
                    <a:lnTo>
                      <a:pt x="120" y="519"/>
                    </a:lnTo>
                    <a:lnTo>
                      <a:pt x="110" y="518"/>
                    </a:lnTo>
                    <a:lnTo>
                      <a:pt x="101" y="515"/>
                    </a:lnTo>
                    <a:lnTo>
                      <a:pt x="91" y="512"/>
                    </a:lnTo>
                    <a:lnTo>
                      <a:pt x="83" y="508"/>
                    </a:lnTo>
                    <a:lnTo>
                      <a:pt x="76" y="504"/>
                    </a:lnTo>
                    <a:lnTo>
                      <a:pt x="69" y="499"/>
                    </a:lnTo>
                    <a:lnTo>
                      <a:pt x="64" y="494"/>
                    </a:lnTo>
                    <a:lnTo>
                      <a:pt x="54" y="480"/>
                    </a:lnTo>
                    <a:lnTo>
                      <a:pt x="49" y="464"/>
                    </a:lnTo>
                    <a:lnTo>
                      <a:pt x="45" y="445"/>
                    </a:lnTo>
                    <a:lnTo>
                      <a:pt x="44" y="424"/>
                    </a:lnTo>
                    <a:lnTo>
                      <a:pt x="46" y="405"/>
                    </a:lnTo>
                    <a:lnTo>
                      <a:pt x="50" y="385"/>
                    </a:lnTo>
                    <a:lnTo>
                      <a:pt x="57" y="363"/>
                    </a:lnTo>
                    <a:lnTo>
                      <a:pt x="65" y="342"/>
                    </a:lnTo>
                    <a:lnTo>
                      <a:pt x="74" y="317"/>
                    </a:lnTo>
                    <a:lnTo>
                      <a:pt x="87" y="294"/>
                    </a:lnTo>
                    <a:lnTo>
                      <a:pt x="101" y="269"/>
                    </a:lnTo>
                    <a:lnTo>
                      <a:pt x="115" y="245"/>
                    </a:lnTo>
                    <a:lnTo>
                      <a:pt x="133" y="219"/>
                    </a:lnTo>
                    <a:lnTo>
                      <a:pt x="151" y="194"/>
                    </a:lnTo>
                    <a:lnTo>
                      <a:pt x="171" y="168"/>
                    </a:lnTo>
                    <a:lnTo>
                      <a:pt x="193" y="142"/>
                    </a:lnTo>
                    <a:lnTo>
                      <a:pt x="216" y="117"/>
                    </a:lnTo>
                    <a:lnTo>
                      <a:pt x="239" y="92"/>
                    </a:lnTo>
                    <a:lnTo>
                      <a:pt x="264" y="66"/>
                    </a:lnTo>
                    <a:lnTo>
                      <a:pt x="290" y="42"/>
                    </a:lnTo>
                    <a:lnTo>
                      <a:pt x="296" y="36"/>
                    </a:lnTo>
                    <a:lnTo>
                      <a:pt x="303" y="31"/>
                    </a:lnTo>
                    <a:lnTo>
                      <a:pt x="309" y="26"/>
                    </a:lnTo>
                    <a:lnTo>
                      <a:pt x="316" y="20"/>
                    </a:lnTo>
                    <a:lnTo>
                      <a:pt x="322" y="16"/>
                    </a:lnTo>
                    <a:lnTo>
                      <a:pt x="327" y="10"/>
                    </a:lnTo>
                    <a:lnTo>
                      <a:pt x="334" y="5"/>
                    </a:lnTo>
                    <a:lnTo>
                      <a:pt x="340" y="0"/>
                    </a:lnTo>
                    <a:lnTo>
                      <a:pt x="328" y="9"/>
                    </a:lnTo>
                    <a:lnTo>
                      <a:pt x="317" y="17"/>
                    </a:lnTo>
                    <a:lnTo>
                      <a:pt x="305" y="26"/>
                    </a:lnTo>
                    <a:lnTo>
                      <a:pt x="294" y="35"/>
                    </a:lnTo>
                    <a:lnTo>
                      <a:pt x="281" y="46"/>
                    </a:lnTo>
                    <a:lnTo>
                      <a:pt x="270" y="55"/>
                    </a:lnTo>
                    <a:lnTo>
                      <a:pt x="258" y="65"/>
                    </a:lnTo>
                    <a:lnTo>
                      <a:pt x="247" y="76"/>
                    </a:lnTo>
                    <a:lnTo>
                      <a:pt x="220" y="100"/>
                    </a:lnTo>
                    <a:lnTo>
                      <a:pt x="195" y="125"/>
                    </a:lnTo>
                    <a:lnTo>
                      <a:pt x="172" y="150"/>
                    </a:lnTo>
                    <a:lnTo>
                      <a:pt x="149" y="176"/>
                    </a:lnTo>
                    <a:lnTo>
                      <a:pt x="127" y="201"/>
                    </a:lnTo>
                    <a:lnTo>
                      <a:pt x="107" y="228"/>
                    </a:lnTo>
                    <a:lnTo>
                      <a:pt x="89" y="253"/>
                    </a:lnTo>
                    <a:lnTo>
                      <a:pt x="72" y="278"/>
                    </a:lnTo>
                    <a:lnTo>
                      <a:pt x="57" y="304"/>
                    </a:lnTo>
                    <a:lnTo>
                      <a:pt x="43" y="328"/>
                    </a:lnTo>
                    <a:lnTo>
                      <a:pt x="30" y="352"/>
                    </a:lnTo>
                    <a:lnTo>
                      <a:pt x="21" y="375"/>
                    </a:lnTo>
                    <a:lnTo>
                      <a:pt x="13" y="398"/>
                    </a:lnTo>
                    <a:lnTo>
                      <a:pt x="6" y="419"/>
                    </a:lnTo>
                    <a:lnTo>
                      <a:pt x="3" y="439"/>
                    </a:lnTo>
                    <a:lnTo>
                      <a:pt x="0" y="459"/>
                    </a:lnTo>
                    <a:lnTo>
                      <a:pt x="1" y="480"/>
                    </a:lnTo>
                    <a:lnTo>
                      <a:pt x="5" y="498"/>
                    </a:lnTo>
                    <a:lnTo>
                      <a:pt x="11" y="513"/>
                    </a:lnTo>
                    <a:lnTo>
                      <a:pt x="20" y="527"/>
                    </a:lnTo>
                    <a:lnTo>
                      <a:pt x="26" y="533"/>
                    </a:lnTo>
                    <a:lnTo>
                      <a:pt x="33" y="537"/>
                    </a:lnTo>
                    <a:lnTo>
                      <a:pt x="39" y="542"/>
                    </a:lnTo>
                    <a:lnTo>
                      <a:pt x="48" y="545"/>
                    </a:lnTo>
                    <a:lnTo>
                      <a:pt x="57" y="549"/>
                    </a:lnTo>
                    <a:lnTo>
                      <a:pt x="66" y="551"/>
                    </a:lnTo>
                    <a:lnTo>
                      <a:pt x="76" y="552"/>
                    </a:lnTo>
                    <a:lnTo>
                      <a:pt x="87" y="553"/>
                    </a:lnTo>
                    <a:lnTo>
                      <a:pt x="104" y="553"/>
                    </a:lnTo>
                    <a:lnTo>
                      <a:pt x="121" y="552"/>
                    </a:lnTo>
                    <a:lnTo>
                      <a:pt x="141" y="549"/>
                    </a:lnTo>
                    <a:lnTo>
                      <a:pt x="160" y="544"/>
                    </a:lnTo>
                    <a:lnTo>
                      <a:pt x="182" y="538"/>
                    </a:lnTo>
                    <a:lnTo>
                      <a:pt x="203" y="530"/>
                    </a:lnTo>
                    <a:lnTo>
                      <a:pt x="226" y="522"/>
                    </a:lnTo>
                    <a:lnTo>
                      <a:pt x="249" y="512"/>
                    </a:lnTo>
                    <a:lnTo>
                      <a:pt x="272" y="500"/>
                    </a:lnTo>
                    <a:lnTo>
                      <a:pt x="295" y="488"/>
                    </a:lnTo>
                    <a:lnTo>
                      <a:pt x="319" y="474"/>
                    </a:lnTo>
                    <a:lnTo>
                      <a:pt x="343" y="459"/>
                    </a:lnTo>
                    <a:lnTo>
                      <a:pt x="368" y="443"/>
                    </a:lnTo>
                    <a:lnTo>
                      <a:pt x="393" y="426"/>
                    </a:lnTo>
                    <a:lnTo>
                      <a:pt x="417" y="407"/>
                    </a:lnTo>
                    <a:lnTo>
                      <a:pt x="441" y="389"/>
                    </a:lnTo>
                    <a:lnTo>
                      <a:pt x="419" y="404"/>
                    </a:lnTo>
                    <a:lnTo>
                      <a:pt x="398" y="419"/>
                    </a:lnTo>
                    <a:lnTo>
                      <a:pt x="377" y="432"/>
                    </a:lnTo>
                    <a:lnTo>
                      <a:pt x="355" y="445"/>
                    </a:lnTo>
                    <a:lnTo>
                      <a:pt x="334" y="457"/>
                    </a:lnTo>
                    <a:lnTo>
                      <a:pt x="313" y="468"/>
                    </a:lnTo>
                    <a:lnTo>
                      <a:pt x="293" y="479"/>
                    </a:lnTo>
                    <a:lnTo>
                      <a:pt x="272" y="487"/>
                    </a:lnTo>
                    <a:lnTo>
                      <a:pt x="252" y="495"/>
                    </a:lnTo>
                    <a:lnTo>
                      <a:pt x="233" y="502"/>
                    </a:lnTo>
                    <a:lnTo>
                      <a:pt x="214" y="508"/>
                    </a:lnTo>
                    <a:lnTo>
                      <a:pt x="196" y="513"/>
                    </a:lnTo>
                    <a:lnTo>
                      <a:pt x="179" y="517"/>
                    </a:lnTo>
                    <a:lnTo>
                      <a:pt x="162" y="519"/>
                    </a:lnTo>
                    <a:lnTo>
                      <a:pt x="145" y="520"/>
                    </a:lnTo>
                    <a:lnTo>
                      <a:pt x="130" y="5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7" name="Freeform 27">
                <a:extLst>
                  <a:ext uri="{FF2B5EF4-FFF2-40B4-BE49-F238E27FC236}">
                    <a16:creationId xmlns:a16="http://schemas.microsoft.com/office/drawing/2014/main" id="{FEBC6457-B0C1-9C43-894E-82E407EE1446}"/>
                  </a:ext>
                </a:extLst>
              </p:cNvPr>
              <p:cNvSpPr>
                <a:spLocks noChangeAspect="1"/>
              </p:cNvSpPr>
              <p:nvPr/>
            </p:nvSpPr>
            <p:spPr bwMode="auto">
              <a:xfrm>
                <a:off x="973" y="543"/>
                <a:ext cx="145" cy="148"/>
              </a:xfrm>
              <a:custGeom>
                <a:avLst/>
                <a:gdLst>
                  <a:gd name="T0" fmla="*/ 467 w 500"/>
                  <a:gd name="T1" fmla="*/ 15 h 512"/>
                  <a:gd name="T2" fmla="*/ 429 w 500"/>
                  <a:gd name="T3" fmla="*/ 1 h 512"/>
                  <a:gd name="T4" fmla="*/ 379 w 500"/>
                  <a:gd name="T5" fmla="*/ 1 h 512"/>
                  <a:gd name="T6" fmla="*/ 323 w 500"/>
                  <a:gd name="T7" fmla="*/ 13 h 512"/>
                  <a:gd name="T8" fmla="*/ 258 w 500"/>
                  <a:gd name="T9" fmla="*/ 39 h 512"/>
                  <a:gd name="T10" fmla="*/ 189 w 500"/>
                  <a:gd name="T11" fmla="*/ 74 h 512"/>
                  <a:gd name="T12" fmla="*/ 118 w 500"/>
                  <a:gd name="T13" fmla="*/ 120 h 512"/>
                  <a:gd name="T14" fmla="*/ 45 w 500"/>
                  <a:gd name="T15" fmla="*/ 176 h 512"/>
                  <a:gd name="T16" fmla="*/ 7 w 500"/>
                  <a:gd name="T17" fmla="*/ 209 h 512"/>
                  <a:gd name="T18" fmla="*/ 3 w 500"/>
                  <a:gd name="T19" fmla="*/ 213 h 512"/>
                  <a:gd name="T20" fmla="*/ 34 w 500"/>
                  <a:gd name="T21" fmla="*/ 188 h 512"/>
                  <a:gd name="T22" fmla="*/ 102 w 500"/>
                  <a:gd name="T23" fmla="*/ 141 h 512"/>
                  <a:gd name="T24" fmla="*/ 167 w 500"/>
                  <a:gd name="T25" fmla="*/ 102 h 512"/>
                  <a:gd name="T26" fmla="*/ 230 w 500"/>
                  <a:gd name="T27" fmla="*/ 72 h 512"/>
                  <a:gd name="T28" fmla="*/ 288 w 500"/>
                  <a:gd name="T29" fmla="*/ 51 h 512"/>
                  <a:gd name="T30" fmla="*/ 340 w 500"/>
                  <a:gd name="T31" fmla="*/ 42 h 512"/>
                  <a:gd name="T32" fmla="*/ 385 w 500"/>
                  <a:gd name="T33" fmla="*/ 43 h 512"/>
                  <a:gd name="T34" fmla="*/ 420 w 500"/>
                  <a:gd name="T35" fmla="*/ 56 h 512"/>
                  <a:gd name="T36" fmla="*/ 443 w 500"/>
                  <a:gd name="T37" fmla="*/ 82 h 512"/>
                  <a:gd name="T38" fmla="*/ 452 w 500"/>
                  <a:gd name="T39" fmla="*/ 120 h 512"/>
                  <a:gd name="T40" fmla="*/ 447 w 500"/>
                  <a:gd name="T41" fmla="*/ 169 h 512"/>
                  <a:gd name="T42" fmla="*/ 430 w 500"/>
                  <a:gd name="T43" fmla="*/ 223 h 512"/>
                  <a:gd name="T44" fmla="*/ 400 w 500"/>
                  <a:gd name="T45" fmla="*/ 284 h 512"/>
                  <a:gd name="T46" fmla="*/ 359 w 500"/>
                  <a:gd name="T47" fmla="*/ 348 h 512"/>
                  <a:gd name="T48" fmla="*/ 308 w 500"/>
                  <a:gd name="T49" fmla="*/ 414 h 512"/>
                  <a:gd name="T50" fmla="*/ 247 w 500"/>
                  <a:gd name="T51" fmla="*/ 480 h 512"/>
                  <a:gd name="T52" fmla="*/ 218 w 500"/>
                  <a:gd name="T53" fmla="*/ 507 h 512"/>
                  <a:gd name="T54" fmla="*/ 228 w 500"/>
                  <a:gd name="T55" fmla="*/ 499 h 512"/>
                  <a:gd name="T56" fmla="*/ 239 w 500"/>
                  <a:gd name="T57" fmla="*/ 490 h 512"/>
                  <a:gd name="T58" fmla="*/ 249 w 500"/>
                  <a:gd name="T59" fmla="*/ 481 h 512"/>
                  <a:gd name="T60" fmla="*/ 288 w 500"/>
                  <a:gd name="T61" fmla="*/ 444 h 512"/>
                  <a:gd name="T62" fmla="*/ 350 w 500"/>
                  <a:gd name="T63" fmla="*/ 377 h 512"/>
                  <a:gd name="T64" fmla="*/ 403 w 500"/>
                  <a:gd name="T65" fmla="*/ 310 h 512"/>
                  <a:gd name="T66" fmla="*/ 446 w 500"/>
                  <a:gd name="T67" fmla="*/ 245 h 512"/>
                  <a:gd name="T68" fmla="*/ 477 w 500"/>
                  <a:gd name="T69" fmla="*/ 184 h 512"/>
                  <a:gd name="T70" fmla="*/ 496 w 500"/>
                  <a:gd name="T71" fmla="*/ 128 h 512"/>
                  <a:gd name="T72" fmla="*/ 500 w 500"/>
                  <a:gd name="T73" fmla="*/ 80 h 512"/>
                  <a:gd name="T74" fmla="*/ 491 w 500"/>
                  <a:gd name="T75" fmla="*/ 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0" h="512">
                    <a:moveTo>
                      <a:pt x="481" y="26"/>
                    </a:moveTo>
                    <a:lnTo>
                      <a:pt x="467" y="15"/>
                    </a:lnTo>
                    <a:lnTo>
                      <a:pt x="449" y="5"/>
                    </a:lnTo>
                    <a:lnTo>
                      <a:pt x="429" y="1"/>
                    </a:lnTo>
                    <a:lnTo>
                      <a:pt x="406" y="0"/>
                    </a:lnTo>
                    <a:lnTo>
                      <a:pt x="379" y="1"/>
                    </a:lnTo>
                    <a:lnTo>
                      <a:pt x="352" y="5"/>
                    </a:lnTo>
                    <a:lnTo>
                      <a:pt x="323" y="13"/>
                    </a:lnTo>
                    <a:lnTo>
                      <a:pt x="291" y="25"/>
                    </a:lnTo>
                    <a:lnTo>
                      <a:pt x="258" y="39"/>
                    </a:lnTo>
                    <a:lnTo>
                      <a:pt x="224" y="55"/>
                    </a:lnTo>
                    <a:lnTo>
                      <a:pt x="189" y="74"/>
                    </a:lnTo>
                    <a:lnTo>
                      <a:pt x="154" y="96"/>
                    </a:lnTo>
                    <a:lnTo>
                      <a:pt x="118" y="120"/>
                    </a:lnTo>
                    <a:lnTo>
                      <a:pt x="81" y="147"/>
                    </a:lnTo>
                    <a:lnTo>
                      <a:pt x="45" y="176"/>
                    </a:lnTo>
                    <a:lnTo>
                      <a:pt x="10" y="207"/>
                    </a:lnTo>
                    <a:lnTo>
                      <a:pt x="7" y="209"/>
                    </a:lnTo>
                    <a:lnTo>
                      <a:pt x="5" y="210"/>
                    </a:lnTo>
                    <a:lnTo>
                      <a:pt x="3" y="213"/>
                    </a:lnTo>
                    <a:lnTo>
                      <a:pt x="0" y="215"/>
                    </a:lnTo>
                    <a:lnTo>
                      <a:pt x="34" y="188"/>
                    </a:lnTo>
                    <a:lnTo>
                      <a:pt x="67" y="163"/>
                    </a:lnTo>
                    <a:lnTo>
                      <a:pt x="102" y="141"/>
                    </a:lnTo>
                    <a:lnTo>
                      <a:pt x="134" y="120"/>
                    </a:lnTo>
                    <a:lnTo>
                      <a:pt x="167" y="102"/>
                    </a:lnTo>
                    <a:lnTo>
                      <a:pt x="200" y="86"/>
                    </a:lnTo>
                    <a:lnTo>
                      <a:pt x="230" y="72"/>
                    </a:lnTo>
                    <a:lnTo>
                      <a:pt x="260" y="61"/>
                    </a:lnTo>
                    <a:lnTo>
                      <a:pt x="288" y="51"/>
                    </a:lnTo>
                    <a:lnTo>
                      <a:pt x="315" y="46"/>
                    </a:lnTo>
                    <a:lnTo>
                      <a:pt x="340" y="42"/>
                    </a:lnTo>
                    <a:lnTo>
                      <a:pt x="363" y="41"/>
                    </a:lnTo>
                    <a:lnTo>
                      <a:pt x="385" y="43"/>
                    </a:lnTo>
                    <a:lnTo>
                      <a:pt x="403" y="48"/>
                    </a:lnTo>
                    <a:lnTo>
                      <a:pt x="420" y="56"/>
                    </a:lnTo>
                    <a:lnTo>
                      <a:pt x="432" y="67"/>
                    </a:lnTo>
                    <a:lnTo>
                      <a:pt x="443" y="82"/>
                    </a:lnTo>
                    <a:lnTo>
                      <a:pt x="448" y="101"/>
                    </a:lnTo>
                    <a:lnTo>
                      <a:pt x="452" y="120"/>
                    </a:lnTo>
                    <a:lnTo>
                      <a:pt x="451" y="143"/>
                    </a:lnTo>
                    <a:lnTo>
                      <a:pt x="447" y="169"/>
                    </a:lnTo>
                    <a:lnTo>
                      <a:pt x="440" y="195"/>
                    </a:lnTo>
                    <a:lnTo>
                      <a:pt x="430" y="223"/>
                    </a:lnTo>
                    <a:lnTo>
                      <a:pt x="416" y="253"/>
                    </a:lnTo>
                    <a:lnTo>
                      <a:pt x="400" y="284"/>
                    </a:lnTo>
                    <a:lnTo>
                      <a:pt x="380" y="315"/>
                    </a:lnTo>
                    <a:lnTo>
                      <a:pt x="359" y="348"/>
                    </a:lnTo>
                    <a:lnTo>
                      <a:pt x="334" y="381"/>
                    </a:lnTo>
                    <a:lnTo>
                      <a:pt x="308" y="414"/>
                    </a:lnTo>
                    <a:lnTo>
                      <a:pt x="278" y="447"/>
                    </a:lnTo>
                    <a:lnTo>
                      <a:pt x="247" y="480"/>
                    </a:lnTo>
                    <a:lnTo>
                      <a:pt x="213" y="512"/>
                    </a:lnTo>
                    <a:lnTo>
                      <a:pt x="218" y="507"/>
                    </a:lnTo>
                    <a:lnTo>
                      <a:pt x="224" y="503"/>
                    </a:lnTo>
                    <a:lnTo>
                      <a:pt x="228" y="499"/>
                    </a:lnTo>
                    <a:lnTo>
                      <a:pt x="234" y="495"/>
                    </a:lnTo>
                    <a:lnTo>
                      <a:pt x="239" y="490"/>
                    </a:lnTo>
                    <a:lnTo>
                      <a:pt x="245" y="485"/>
                    </a:lnTo>
                    <a:lnTo>
                      <a:pt x="249" y="481"/>
                    </a:lnTo>
                    <a:lnTo>
                      <a:pt x="254" y="476"/>
                    </a:lnTo>
                    <a:lnTo>
                      <a:pt x="288" y="444"/>
                    </a:lnTo>
                    <a:lnTo>
                      <a:pt x="321" y="411"/>
                    </a:lnTo>
                    <a:lnTo>
                      <a:pt x="350" y="377"/>
                    </a:lnTo>
                    <a:lnTo>
                      <a:pt x="378" y="344"/>
                    </a:lnTo>
                    <a:lnTo>
                      <a:pt x="403" y="310"/>
                    </a:lnTo>
                    <a:lnTo>
                      <a:pt x="425" y="277"/>
                    </a:lnTo>
                    <a:lnTo>
                      <a:pt x="446" y="245"/>
                    </a:lnTo>
                    <a:lnTo>
                      <a:pt x="462" y="214"/>
                    </a:lnTo>
                    <a:lnTo>
                      <a:pt x="477" y="184"/>
                    </a:lnTo>
                    <a:lnTo>
                      <a:pt x="487" y="155"/>
                    </a:lnTo>
                    <a:lnTo>
                      <a:pt x="496" y="128"/>
                    </a:lnTo>
                    <a:lnTo>
                      <a:pt x="499" y="103"/>
                    </a:lnTo>
                    <a:lnTo>
                      <a:pt x="500" y="80"/>
                    </a:lnTo>
                    <a:lnTo>
                      <a:pt x="498" y="59"/>
                    </a:lnTo>
                    <a:lnTo>
                      <a:pt x="491" y="41"/>
                    </a:lnTo>
                    <a:lnTo>
                      <a:pt x="48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8" name="Freeform 28">
                <a:extLst>
                  <a:ext uri="{FF2B5EF4-FFF2-40B4-BE49-F238E27FC236}">
                    <a16:creationId xmlns:a16="http://schemas.microsoft.com/office/drawing/2014/main" id="{74F8701D-7297-BF4B-B619-0F531E34AC9A}"/>
                  </a:ext>
                </a:extLst>
              </p:cNvPr>
              <p:cNvSpPr>
                <a:spLocks noChangeAspect="1"/>
              </p:cNvSpPr>
              <p:nvPr/>
            </p:nvSpPr>
            <p:spPr bwMode="auto">
              <a:xfrm>
                <a:off x="919" y="767"/>
                <a:ext cx="233" cy="107"/>
              </a:xfrm>
              <a:custGeom>
                <a:avLst/>
                <a:gdLst>
                  <a:gd name="T0" fmla="*/ 707 w 805"/>
                  <a:gd name="T1" fmla="*/ 94 h 370"/>
                  <a:gd name="T2" fmla="*/ 423 w 805"/>
                  <a:gd name="T3" fmla="*/ 0 h 370"/>
                  <a:gd name="T4" fmla="*/ 98 w 805"/>
                  <a:gd name="T5" fmla="*/ 66 h 370"/>
                  <a:gd name="T6" fmla="*/ 0 w 805"/>
                  <a:gd name="T7" fmla="*/ 355 h 370"/>
                  <a:gd name="T8" fmla="*/ 805 w 805"/>
                  <a:gd name="T9" fmla="*/ 370 h 370"/>
                  <a:gd name="T10" fmla="*/ 707 w 805"/>
                  <a:gd name="T11" fmla="*/ 94 h 370"/>
                </a:gdLst>
                <a:ahLst/>
                <a:cxnLst>
                  <a:cxn ang="0">
                    <a:pos x="T0" y="T1"/>
                  </a:cxn>
                  <a:cxn ang="0">
                    <a:pos x="T2" y="T3"/>
                  </a:cxn>
                  <a:cxn ang="0">
                    <a:pos x="T4" y="T5"/>
                  </a:cxn>
                  <a:cxn ang="0">
                    <a:pos x="T6" y="T7"/>
                  </a:cxn>
                  <a:cxn ang="0">
                    <a:pos x="T8" y="T9"/>
                  </a:cxn>
                  <a:cxn ang="0">
                    <a:pos x="T10" y="T11"/>
                  </a:cxn>
                </a:cxnLst>
                <a:rect l="0" t="0" r="r" b="b"/>
                <a:pathLst>
                  <a:path w="805" h="370">
                    <a:moveTo>
                      <a:pt x="707" y="94"/>
                    </a:moveTo>
                    <a:lnTo>
                      <a:pt x="423" y="0"/>
                    </a:lnTo>
                    <a:lnTo>
                      <a:pt x="98" y="66"/>
                    </a:lnTo>
                    <a:lnTo>
                      <a:pt x="0" y="355"/>
                    </a:lnTo>
                    <a:lnTo>
                      <a:pt x="805" y="370"/>
                    </a:lnTo>
                    <a:lnTo>
                      <a:pt x="70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9" name="Freeform 29">
                <a:extLst>
                  <a:ext uri="{FF2B5EF4-FFF2-40B4-BE49-F238E27FC236}">
                    <a16:creationId xmlns:a16="http://schemas.microsoft.com/office/drawing/2014/main" id="{F56F26F2-1FD1-1045-9CB8-611754A2487C}"/>
                  </a:ext>
                </a:extLst>
              </p:cNvPr>
              <p:cNvSpPr>
                <a:spLocks noChangeAspect="1"/>
              </p:cNvSpPr>
              <p:nvPr/>
            </p:nvSpPr>
            <p:spPr bwMode="auto">
              <a:xfrm>
                <a:off x="930" y="776"/>
                <a:ext cx="211" cy="90"/>
              </a:xfrm>
              <a:custGeom>
                <a:avLst/>
                <a:gdLst>
                  <a:gd name="T0" fmla="*/ 81 w 730"/>
                  <a:gd name="T1" fmla="*/ 61 h 314"/>
                  <a:gd name="T2" fmla="*/ 384 w 730"/>
                  <a:gd name="T3" fmla="*/ 0 h 314"/>
                  <a:gd name="T4" fmla="*/ 649 w 730"/>
                  <a:gd name="T5" fmla="*/ 88 h 314"/>
                  <a:gd name="T6" fmla="*/ 730 w 730"/>
                  <a:gd name="T7" fmla="*/ 314 h 314"/>
                  <a:gd name="T8" fmla="*/ 0 w 730"/>
                  <a:gd name="T9" fmla="*/ 302 h 314"/>
                  <a:gd name="T10" fmla="*/ 81 w 730"/>
                  <a:gd name="T11" fmla="*/ 61 h 314"/>
                </a:gdLst>
                <a:ahLst/>
                <a:cxnLst>
                  <a:cxn ang="0">
                    <a:pos x="T0" y="T1"/>
                  </a:cxn>
                  <a:cxn ang="0">
                    <a:pos x="T2" y="T3"/>
                  </a:cxn>
                  <a:cxn ang="0">
                    <a:pos x="T4" y="T5"/>
                  </a:cxn>
                  <a:cxn ang="0">
                    <a:pos x="T6" y="T7"/>
                  </a:cxn>
                  <a:cxn ang="0">
                    <a:pos x="T8" y="T9"/>
                  </a:cxn>
                  <a:cxn ang="0">
                    <a:pos x="T10" y="T11"/>
                  </a:cxn>
                </a:cxnLst>
                <a:rect l="0" t="0" r="r" b="b"/>
                <a:pathLst>
                  <a:path w="730" h="314">
                    <a:moveTo>
                      <a:pt x="81" y="61"/>
                    </a:moveTo>
                    <a:lnTo>
                      <a:pt x="384" y="0"/>
                    </a:lnTo>
                    <a:lnTo>
                      <a:pt x="649" y="88"/>
                    </a:lnTo>
                    <a:lnTo>
                      <a:pt x="730" y="314"/>
                    </a:lnTo>
                    <a:lnTo>
                      <a:pt x="0" y="302"/>
                    </a:lnTo>
                    <a:lnTo>
                      <a:pt x="8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0" name="Freeform 30">
                <a:extLst>
                  <a:ext uri="{FF2B5EF4-FFF2-40B4-BE49-F238E27FC236}">
                    <a16:creationId xmlns:a16="http://schemas.microsoft.com/office/drawing/2014/main" id="{CECC4403-01FC-5D4D-A2FD-B882DF03AE77}"/>
                  </a:ext>
                </a:extLst>
              </p:cNvPr>
              <p:cNvSpPr>
                <a:spLocks noChangeAspect="1"/>
              </p:cNvSpPr>
              <p:nvPr/>
            </p:nvSpPr>
            <p:spPr bwMode="auto">
              <a:xfrm>
                <a:off x="1031" y="774"/>
                <a:ext cx="115" cy="99"/>
              </a:xfrm>
              <a:custGeom>
                <a:avLst/>
                <a:gdLst>
                  <a:gd name="T0" fmla="*/ 35 w 399"/>
                  <a:gd name="T1" fmla="*/ 0 h 341"/>
                  <a:gd name="T2" fmla="*/ 0 w 399"/>
                  <a:gd name="T3" fmla="*/ 329 h 341"/>
                  <a:gd name="T4" fmla="*/ 399 w 399"/>
                  <a:gd name="T5" fmla="*/ 341 h 341"/>
                  <a:gd name="T6" fmla="*/ 314 w 399"/>
                  <a:gd name="T7" fmla="*/ 86 h 341"/>
                  <a:gd name="T8" fmla="*/ 35 w 399"/>
                  <a:gd name="T9" fmla="*/ 0 h 341"/>
                </a:gdLst>
                <a:ahLst/>
                <a:cxnLst>
                  <a:cxn ang="0">
                    <a:pos x="T0" y="T1"/>
                  </a:cxn>
                  <a:cxn ang="0">
                    <a:pos x="T2" y="T3"/>
                  </a:cxn>
                  <a:cxn ang="0">
                    <a:pos x="T4" y="T5"/>
                  </a:cxn>
                  <a:cxn ang="0">
                    <a:pos x="T6" y="T7"/>
                  </a:cxn>
                  <a:cxn ang="0">
                    <a:pos x="T8" y="T9"/>
                  </a:cxn>
                </a:cxnLst>
                <a:rect l="0" t="0" r="r" b="b"/>
                <a:pathLst>
                  <a:path w="399" h="341">
                    <a:moveTo>
                      <a:pt x="35" y="0"/>
                    </a:moveTo>
                    <a:lnTo>
                      <a:pt x="0" y="329"/>
                    </a:lnTo>
                    <a:lnTo>
                      <a:pt x="399" y="341"/>
                    </a:lnTo>
                    <a:lnTo>
                      <a:pt x="314" y="8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1" name="Freeform 31">
                <a:extLst>
                  <a:ext uri="{FF2B5EF4-FFF2-40B4-BE49-F238E27FC236}">
                    <a16:creationId xmlns:a16="http://schemas.microsoft.com/office/drawing/2014/main" id="{FE9B6FDE-C9CE-0842-8C67-E733551C06F6}"/>
                  </a:ext>
                </a:extLst>
              </p:cNvPr>
              <p:cNvSpPr>
                <a:spLocks noChangeAspect="1"/>
              </p:cNvSpPr>
              <p:nvPr/>
            </p:nvSpPr>
            <p:spPr bwMode="auto">
              <a:xfrm>
                <a:off x="953" y="806"/>
                <a:ext cx="10" cy="19"/>
              </a:xfrm>
              <a:custGeom>
                <a:avLst/>
                <a:gdLst>
                  <a:gd name="T0" fmla="*/ 8 w 34"/>
                  <a:gd name="T1" fmla="*/ 1 h 66"/>
                  <a:gd name="T2" fmla="*/ 0 w 34"/>
                  <a:gd name="T3" fmla="*/ 30 h 66"/>
                  <a:gd name="T4" fmla="*/ 19 w 34"/>
                  <a:gd name="T5" fmla="*/ 66 h 66"/>
                  <a:gd name="T6" fmla="*/ 34 w 34"/>
                  <a:gd name="T7" fmla="*/ 0 h 66"/>
                  <a:gd name="T8" fmla="*/ 8 w 34"/>
                  <a:gd name="T9" fmla="*/ 1 h 66"/>
                </a:gdLst>
                <a:ahLst/>
                <a:cxnLst>
                  <a:cxn ang="0">
                    <a:pos x="T0" y="T1"/>
                  </a:cxn>
                  <a:cxn ang="0">
                    <a:pos x="T2" y="T3"/>
                  </a:cxn>
                  <a:cxn ang="0">
                    <a:pos x="T4" y="T5"/>
                  </a:cxn>
                  <a:cxn ang="0">
                    <a:pos x="T6" y="T7"/>
                  </a:cxn>
                  <a:cxn ang="0">
                    <a:pos x="T8" y="T9"/>
                  </a:cxn>
                </a:cxnLst>
                <a:rect l="0" t="0" r="r" b="b"/>
                <a:pathLst>
                  <a:path w="34" h="66">
                    <a:moveTo>
                      <a:pt x="8" y="1"/>
                    </a:moveTo>
                    <a:lnTo>
                      <a:pt x="0" y="30"/>
                    </a:lnTo>
                    <a:lnTo>
                      <a:pt x="19" y="66"/>
                    </a:lnTo>
                    <a:lnTo>
                      <a:pt x="34"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2" name="Freeform 32">
                <a:extLst>
                  <a:ext uri="{FF2B5EF4-FFF2-40B4-BE49-F238E27FC236}">
                    <a16:creationId xmlns:a16="http://schemas.microsoft.com/office/drawing/2014/main" id="{DBBA6D3C-88EC-1A4E-9EFC-14D5FEB68E54}"/>
                  </a:ext>
                </a:extLst>
              </p:cNvPr>
              <p:cNvSpPr>
                <a:spLocks noChangeAspect="1"/>
              </p:cNvSpPr>
              <p:nvPr/>
            </p:nvSpPr>
            <p:spPr bwMode="auto">
              <a:xfrm>
                <a:off x="974" y="803"/>
                <a:ext cx="10" cy="21"/>
              </a:xfrm>
              <a:custGeom>
                <a:avLst/>
                <a:gdLst>
                  <a:gd name="T0" fmla="*/ 7 w 34"/>
                  <a:gd name="T1" fmla="*/ 3 h 72"/>
                  <a:gd name="T2" fmla="*/ 0 w 34"/>
                  <a:gd name="T3" fmla="*/ 34 h 72"/>
                  <a:gd name="T4" fmla="*/ 22 w 34"/>
                  <a:gd name="T5" fmla="*/ 72 h 72"/>
                  <a:gd name="T6" fmla="*/ 34 w 34"/>
                  <a:gd name="T7" fmla="*/ 0 h 72"/>
                  <a:gd name="T8" fmla="*/ 7 w 34"/>
                  <a:gd name="T9" fmla="*/ 3 h 72"/>
                </a:gdLst>
                <a:ahLst/>
                <a:cxnLst>
                  <a:cxn ang="0">
                    <a:pos x="T0" y="T1"/>
                  </a:cxn>
                  <a:cxn ang="0">
                    <a:pos x="T2" y="T3"/>
                  </a:cxn>
                  <a:cxn ang="0">
                    <a:pos x="T4" y="T5"/>
                  </a:cxn>
                  <a:cxn ang="0">
                    <a:pos x="T6" y="T7"/>
                  </a:cxn>
                  <a:cxn ang="0">
                    <a:pos x="T8" y="T9"/>
                  </a:cxn>
                </a:cxnLst>
                <a:rect l="0" t="0" r="r" b="b"/>
                <a:pathLst>
                  <a:path w="34" h="72">
                    <a:moveTo>
                      <a:pt x="7" y="3"/>
                    </a:moveTo>
                    <a:lnTo>
                      <a:pt x="0" y="34"/>
                    </a:lnTo>
                    <a:lnTo>
                      <a:pt x="22" y="72"/>
                    </a:lnTo>
                    <a:lnTo>
                      <a:pt x="34" y="0"/>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3" name="Freeform 33">
                <a:extLst>
                  <a:ext uri="{FF2B5EF4-FFF2-40B4-BE49-F238E27FC236}">
                    <a16:creationId xmlns:a16="http://schemas.microsoft.com/office/drawing/2014/main" id="{F5A4A843-EDB8-7D4F-921B-C43FB85A0484}"/>
                  </a:ext>
                </a:extLst>
              </p:cNvPr>
              <p:cNvSpPr>
                <a:spLocks noChangeAspect="1"/>
              </p:cNvSpPr>
              <p:nvPr/>
            </p:nvSpPr>
            <p:spPr bwMode="auto">
              <a:xfrm>
                <a:off x="995" y="800"/>
                <a:ext cx="10" cy="23"/>
              </a:xfrm>
              <a:custGeom>
                <a:avLst/>
                <a:gdLst>
                  <a:gd name="T0" fmla="*/ 7 w 36"/>
                  <a:gd name="T1" fmla="*/ 4 h 77"/>
                  <a:gd name="T2" fmla="*/ 0 w 36"/>
                  <a:gd name="T3" fmla="*/ 38 h 77"/>
                  <a:gd name="T4" fmla="*/ 25 w 36"/>
                  <a:gd name="T5" fmla="*/ 77 h 77"/>
                  <a:gd name="T6" fmla="*/ 36 w 36"/>
                  <a:gd name="T7" fmla="*/ 0 h 77"/>
                  <a:gd name="T8" fmla="*/ 7 w 36"/>
                  <a:gd name="T9" fmla="*/ 4 h 77"/>
                </a:gdLst>
                <a:ahLst/>
                <a:cxnLst>
                  <a:cxn ang="0">
                    <a:pos x="T0" y="T1"/>
                  </a:cxn>
                  <a:cxn ang="0">
                    <a:pos x="T2" y="T3"/>
                  </a:cxn>
                  <a:cxn ang="0">
                    <a:pos x="T4" y="T5"/>
                  </a:cxn>
                  <a:cxn ang="0">
                    <a:pos x="T6" y="T7"/>
                  </a:cxn>
                  <a:cxn ang="0">
                    <a:pos x="T8" y="T9"/>
                  </a:cxn>
                </a:cxnLst>
                <a:rect l="0" t="0" r="r" b="b"/>
                <a:pathLst>
                  <a:path w="36" h="77">
                    <a:moveTo>
                      <a:pt x="7" y="4"/>
                    </a:moveTo>
                    <a:lnTo>
                      <a:pt x="0" y="38"/>
                    </a:lnTo>
                    <a:lnTo>
                      <a:pt x="25" y="77"/>
                    </a:lnTo>
                    <a:lnTo>
                      <a:pt x="36" y="0"/>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4" name="Freeform 34">
                <a:extLst>
                  <a:ext uri="{FF2B5EF4-FFF2-40B4-BE49-F238E27FC236}">
                    <a16:creationId xmlns:a16="http://schemas.microsoft.com/office/drawing/2014/main" id="{24415EBC-6E25-184E-A867-2B58D0EED16A}"/>
                  </a:ext>
                </a:extLst>
              </p:cNvPr>
              <p:cNvSpPr>
                <a:spLocks noChangeAspect="1"/>
              </p:cNvSpPr>
              <p:nvPr/>
            </p:nvSpPr>
            <p:spPr bwMode="auto">
              <a:xfrm>
                <a:off x="1015" y="798"/>
                <a:ext cx="11" cy="24"/>
              </a:xfrm>
              <a:custGeom>
                <a:avLst/>
                <a:gdLst>
                  <a:gd name="T0" fmla="*/ 6 w 37"/>
                  <a:gd name="T1" fmla="*/ 7 h 84"/>
                  <a:gd name="T2" fmla="*/ 0 w 37"/>
                  <a:gd name="T3" fmla="*/ 44 h 84"/>
                  <a:gd name="T4" fmla="*/ 29 w 37"/>
                  <a:gd name="T5" fmla="*/ 84 h 84"/>
                  <a:gd name="T6" fmla="*/ 37 w 37"/>
                  <a:gd name="T7" fmla="*/ 0 h 84"/>
                  <a:gd name="T8" fmla="*/ 6 w 37"/>
                  <a:gd name="T9" fmla="*/ 7 h 84"/>
                </a:gdLst>
                <a:ahLst/>
                <a:cxnLst>
                  <a:cxn ang="0">
                    <a:pos x="T0" y="T1"/>
                  </a:cxn>
                  <a:cxn ang="0">
                    <a:pos x="T2" y="T3"/>
                  </a:cxn>
                  <a:cxn ang="0">
                    <a:pos x="T4" y="T5"/>
                  </a:cxn>
                  <a:cxn ang="0">
                    <a:pos x="T6" y="T7"/>
                  </a:cxn>
                  <a:cxn ang="0">
                    <a:pos x="T8" y="T9"/>
                  </a:cxn>
                </a:cxnLst>
                <a:rect l="0" t="0" r="r" b="b"/>
                <a:pathLst>
                  <a:path w="37" h="84">
                    <a:moveTo>
                      <a:pt x="6" y="7"/>
                    </a:moveTo>
                    <a:lnTo>
                      <a:pt x="0" y="44"/>
                    </a:lnTo>
                    <a:lnTo>
                      <a:pt x="29" y="84"/>
                    </a:lnTo>
                    <a:lnTo>
                      <a:pt x="37" y="0"/>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5" name="Freeform 35">
                <a:extLst>
                  <a:ext uri="{FF2B5EF4-FFF2-40B4-BE49-F238E27FC236}">
                    <a16:creationId xmlns:a16="http://schemas.microsoft.com/office/drawing/2014/main" id="{BFDCB145-45BD-9242-B34E-85B07F9F7886}"/>
                  </a:ext>
                </a:extLst>
              </p:cNvPr>
              <p:cNvSpPr>
                <a:spLocks noChangeAspect="1"/>
              </p:cNvSpPr>
              <p:nvPr/>
            </p:nvSpPr>
            <p:spPr bwMode="auto">
              <a:xfrm>
                <a:off x="1085" y="810"/>
                <a:ext cx="7" cy="15"/>
              </a:xfrm>
              <a:custGeom>
                <a:avLst/>
                <a:gdLst>
                  <a:gd name="T0" fmla="*/ 19 w 23"/>
                  <a:gd name="T1" fmla="*/ 2 h 49"/>
                  <a:gd name="T2" fmla="*/ 23 w 23"/>
                  <a:gd name="T3" fmla="*/ 24 h 49"/>
                  <a:gd name="T4" fmla="*/ 6 w 23"/>
                  <a:gd name="T5" fmla="*/ 49 h 49"/>
                  <a:gd name="T6" fmla="*/ 0 w 23"/>
                  <a:gd name="T7" fmla="*/ 0 h 49"/>
                  <a:gd name="T8" fmla="*/ 19 w 23"/>
                  <a:gd name="T9" fmla="*/ 2 h 49"/>
                </a:gdLst>
                <a:ahLst/>
                <a:cxnLst>
                  <a:cxn ang="0">
                    <a:pos x="T0" y="T1"/>
                  </a:cxn>
                  <a:cxn ang="0">
                    <a:pos x="T2" y="T3"/>
                  </a:cxn>
                  <a:cxn ang="0">
                    <a:pos x="T4" y="T5"/>
                  </a:cxn>
                  <a:cxn ang="0">
                    <a:pos x="T6" y="T7"/>
                  </a:cxn>
                  <a:cxn ang="0">
                    <a:pos x="T8" y="T9"/>
                  </a:cxn>
                </a:cxnLst>
                <a:rect l="0" t="0" r="r" b="b"/>
                <a:pathLst>
                  <a:path w="23" h="49">
                    <a:moveTo>
                      <a:pt x="19" y="2"/>
                    </a:moveTo>
                    <a:lnTo>
                      <a:pt x="23" y="24"/>
                    </a:lnTo>
                    <a:lnTo>
                      <a:pt x="6" y="49"/>
                    </a:lnTo>
                    <a:lnTo>
                      <a:pt x="0" y="0"/>
                    </a:lnTo>
                    <a:lnTo>
                      <a:pt x="1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6" name="Freeform 36">
                <a:extLst>
                  <a:ext uri="{FF2B5EF4-FFF2-40B4-BE49-F238E27FC236}">
                    <a16:creationId xmlns:a16="http://schemas.microsoft.com/office/drawing/2014/main" id="{BBA54872-34D3-7E43-AEA8-8CA760A9698E}"/>
                  </a:ext>
                </a:extLst>
              </p:cNvPr>
              <p:cNvSpPr>
                <a:spLocks noChangeAspect="1"/>
              </p:cNvSpPr>
              <p:nvPr/>
            </p:nvSpPr>
            <p:spPr bwMode="auto">
              <a:xfrm>
                <a:off x="1098" y="813"/>
                <a:ext cx="7" cy="14"/>
              </a:xfrm>
              <a:custGeom>
                <a:avLst/>
                <a:gdLst>
                  <a:gd name="T0" fmla="*/ 20 w 23"/>
                  <a:gd name="T1" fmla="*/ 2 h 50"/>
                  <a:gd name="T2" fmla="*/ 23 w 23"/>
                  <a:gd name="T3" fmla="*/ 24 h 50"/>
                  <a:gd name="T4" fmla="*/ 7 w 23"/>
                  <a:gd name="T5" fmla="*/ 50 h 50"/>
                  <a:gd name="T6" fmla="*/ 0 w 23"/>
                  <a:gd name="T7" fmla="*/ 0 h 50"/>
                  <a:gd name="T8" fmla="*/ 20 w 23"/>
                  <a:gd name="T9" fmla="*/ 2 h 50"/>
                </a:gdLst>
                <a:ahLst/>
                <a:cxnLst>
                  <a:cxn ang="0">
                    <a:pos x="T0" y="T1"/>
                  </a:cxn>
                  <a:cxn ang="0">
                    <a:pos x="T2" y="T3"/>
                  </a:cxn>
                  <a:cxn ang="0">
                    <a:pos x="T4" y="T5"/>
                  </a:cxn>
                  <a:cxn ang="0">
                    <a:pos x="T6" y="T7"/>
                  </a:cxn>
                  <a:cxn ang="0">
                    <a:pos x="T8" y="T9"/>
                  </a:cxn>
                </a:cxnLst>
                <a:rect l="0" t="0" r="r" b="b"/>
                <a:pathLst>
                  <a:path w="23" h="50">
                    <a:moveTo>
                      <a:pt x="20" y="2"/>
                    </a:moveTo>
                    <a:lnTo>
                      <a:pt x="23" y="24"/>
                    </a:lnTo>
                    <a:lnTo>
                      <a:pt x="7" y="50"/>
                    </a:lnTo>
                    <a:lnTo>
                      <a:pt x="0" y="0"/>
                    </a:ln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7" name="Freeform 37">
                <a:extLst>
                  <a:ext uri="{FF2B5EF4-FFF2-40B4-BE49-F238E27FC236}">
                    <a16:creationId xmlns:a16="http://schemas.microsoft.com/office/drawing/2014/main" id="{82099898-532F-2B44-B546-8BA4C4EF3010}"/>
                  </a:ext>
                </a:extLst>
              </p:cNvPr>
              <p:cNvSpPr>
                <a:spLocks noChangeAspect="1"/>
              </p:cNvSpPr>
              <p:nvPr/>
            </p:nvSpPr>
            <p:spPr bwMode="auto">
              <a:xfrm>
                <a:off x="1071" y="809"/>
                <a:ext cx="7" cy="15"/>
              </a:xfrm>
              <a:custGeom>
                <a:avLst/>
                <a:gdLst>
                  <a:gd name="T0" fmla="*/ 21 w 24"/>
                  <a:gd name="T1" fmla="*/ 5 h 54"/>
                  <a:gd name="T2" fmla="*/ 24 w 24"/>
                  <a:gd name="T3" fmla="*/ 28 h 54"/>
                  <a:gd name="T4" fmla="*/ 6 w 24"/>
                  <a:gd name="T5" fmla="*/ 54 h 54"/>
                  <a:gd name="T6" fmla="*/ 0 w 24"/>
                  <a:gd name="T7" fmla="*/ 0 h 54"/>
                  <a:gd name="T8" fmla="*/ 21 w 24"/>
                  <a:gd name="T9" fmla="*/ 5 h 54"/>
                </a:gdLst>
                <a:ahLst/>
                <a:cxnLst>
                  <a:cxn ang="0">
                    <a:pos x="T0" y="T1"/>
                  </a:cxn>
                  <a:cxn ang="0">
                    <a:pos x="T2" y="T3"/>
                  </a:cxn>
                  <a:cxn ang="0">
                    <a:pos x="T4" y="T5"/>
                  </a:cxn>
                  <a:cxn ang="0">
                    <a:pos x="T6" y="T7"/>
                  </a:cxn>
                  <a:cxn ang="0">
                    <a:pos x="T8" y="T9"/>
                  </a:cxn>
                </a:cxnLst>
                <a:rect l="0" t="0" r="r" b="b"/>
                <a:pathLst>
                  <a:path w="24" h="54">
                    <a:moveTo>
                      <a:pt x="21" y="5"/>
                    </a:moveTo>
                    <a:lnTo>
                      <a:pt x="24" y="28"/>
                    </a:lnTo>
                    <a:lnTo>
                      <a:pt x="6" y="54"/>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8" name="Freeform 38">
                <a:extLst>
                  <a:ext uri="{FF2B5EF4-FFF2-40B4-BE49-F238E27FC236}">
                    <a16:creationId xmlns:a16="http://schemas.microsoft.com/office/drawing/2014/main" id="{1596AD2B-41E8-1242-8956-E57AACB65238}"/>
                  </a:ext>
                </a:extLst>
              </p:cNvPr>
              <p:cNvSpPr>
                <a:spLocks noChangeAspect="1"/>
              </p:cNvSpPr>
              <p:nvPr/>
            </p:nvSpPr>
            <p:spPr bwMode="auto">
              <a:xfrm>
                <a:off x="917" y="552"/>
                <a:ext cx="113" cy="109"/>
              </a:xfrm>
              <a:custGeom>
                <a:avLst/>
                <a:gdLst>
                  <a:gd name="T0" fmla="*/ 372 w 390"/>
                  <a:gd name="T1" fmla="*/ 376 h 376"/>
                  <a:gd name="T2" fmla="*/ 232 w 390"/>
                  <a:gd name="T3" fmla="*/ 340 h 376"/>
                  <a:gd name="T4" fmla="*/ 0 w 390"/>
                  <a:gd name="T5" fmla="*/ 0 h 376"/>
                  <a:gd name="T6" fmla="*/ 390 w 390"/>
                  <a:gd name="T7" fmla="*/ 215 h 376"/>
                  <a:gd name="T8" fmla="*/ 372 w 390"/>
                  <a:gd name="T9" fmla="*/ 376 h 376"/>
                </a:gdLst>
                <a:ahLst/>
                <a:cxnLst>
                  <a:cxn ang="0">
                    <a:pos x="T0" y="T1"/>
                  </a:cxn>
                  <a:cxn ang="0">
                    <a:pos x="T2" y="T3"/>
                  </a:cxn>
                  <a:cxn ang="0">
                    <a:pos x="T4" y="T5"/>
                  </a:cxn>
                  <a:cxn ang="0">
                    <a:pos x="T6" y="T7"/>
                  </a:cxn>
                  <a:cxn ang="0">
                    <a:pos x="T8" y="T9"/>
                  </a:cxn>
                </a:cxnLst>
                <a:rect l="0" t="0" r="r" b="b"/>
                <a:pathLst>
                  <a:path w="390" h="376">
                    <a:moveTo>
                      <a:pt x="372" y="376"/>
                    </a:moveTo>
                    <a:lnTo>
                      <a:pt x="232" y="340"/>
                    </a:lnTo>
                    <a:lnTo>
                      <a:pt x="0" y="0"/>
                    </a:lnTo>
                    <a:lnTo>
                      <a:pt x="390" y="215"/>
                    </a:lnTo>
                    <a:lnTo>
                      <a:pt x="372"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9" name="Freeform 39">
                <a:extLst>
                  <a:ext uri="{FF2B5EF4-FFF2-40B4-BE49-F238E27FC236}">
                    <a16:creationId xmlns:a16="http://schemas.microsoft.com/office/drawing/2014/main" id="{9BAF9F54-9E58-4342-B864-DC08D7868CFA}"/>
                  </a:ext>
                </a:extLst>
              </p:cNvPr>
              <p:cNvSpPr>
                <a:spLocks noChangeAspect="1"/>
              </p:cNvSpPr>
              <p:nvPr/>
            </p:nvSpPr>
            <p:spPr bwMode="auto">
              <a:xfrm>
                <a:off x="938" y="573"/>
                <a:ext cx="78" cy="76"/>
              </a:xfrm>
              <a:custGeom>
                <a:avLst/>
                <a:gdLst>
                  <a:gd name="T0" fmla="*/ 0 w 272"/>
                  <a:gd name="T1" fmla="*/ 0 h 263"/>
                  <a:gd name="T2" fmla="*/ 171 w 272"/>
                  <a:gd name="T3" fmla="*/ 236 h 263"/>
                  <a:gd name="T4" fmla="*/ 272 w 272"/>
                  <a:gd name="T5" fmla="*/ 263 h 263"/>
                  <a:gd name="T6" fmla="*/ 0 w 272"/>
                  <a:gd name="T7" fmla="*/ 0 h 263"/>
                </a:gdLst>
                <a:ahLst/>
                <a:cxnLst>
                  <a:cxn ang="0">
                    <a:pos x="T0" y="T1"/>
                  </a:cxn>
                  <a:cxn ang="0">
                    <a:pos x="T2" y="T3"/>
                  </a:cxn>
                  <a:cxn ang="0">
                    <a:pos x="T4" y="T5"/>
                  </a:cxn>
                  <a:cxn ang="0">
                    <a:pos x="T6" y="T7"/>
                  </a:cxn>
                </a:cxnLst>
                <a:rect l="0" t="0" r="r" b="b"/>
                <a:pathLst>
                  <a:path w="272" h="263">
                    <a:moveTo>
                      <a:pt x="0" y="0"/>
                    </a:moveTo>
                    <a:lnTo>
                      <a:pt x="171" y="236"/>
                    </a:lnTo>
                    <a:lnTo>
                      <a:pt x="272"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0" name="Freeform 40">
                <a:extLst>
                  <a:ext uri="{FF2B5EF4-FFF2-40B4-BE49-F238E27FC236}">
                    <a16:creationId xmlns:a16="http://schemas.microsoft.com/office/drawing/2014/main" id="{EAEA6500-7397-3645-A9DF-69C0EDF8ACAF}"/>
                  </a:ext>
                </a:extLst>
              </p:cNvPr>
              <p:cNvSpPr>
                <a:spLocks noChangeAspect="1"/>
              </p:cNvSpPr>
              <p:nvPr/>
            </p:nvSpPr>
            <p:spPr bwMode="auto">
              <a:xfrm>
                <a:off x="921" y="558"/>
                <a:ext cx="213" cy="201"/>
              </a:xfrm>
              <a:custGeom>
                <a:avLst/>
                <a:gdLst>
                  <a:gd name="T0" fmla="*/ 730 w 738"/>
                  <a:gd name="T1" fmla="*/ 22 h 694"/>
                  <a:gd name="T2" fmla="*/ 723 w 738"/>
                  <a:gd name="T3" fmla="*/ 69 h 694"/>
                  <a:gd name="T4" fmla="*/ 705 w 738"/>
                  <a:gd name="T5" fmla="*/ 122 h 694"/>
                  <a:gd name="T6" fmla="*/ 679 w 738"/>
                  <a:gd name="T7" fmla="*/ 179 h 694"/>
                  <a:gd name="T8" fmla="*/ 642 w 738"/>
                  <a:gd name="T9" fmla="*/ 239 h 694"/>
                  <a:gd name="T10" fmla="*/ 598 w 738"/>
                  <a:gd name="T11" fmla="*/ 300 h 694"/>
                  <a:gd name="T12" fmla="*/ 545 w 738"/>
                  <a:gd name="T13" fmla="*/ 362 h 694"/>
                  <a:gd name="T14" fmla="*/ 485 w 738"/>
                  <a:gd name="T15" fmla="*/ 424 h 694"/>
                  <a:gd name="T16" fmla="*/ 422 w 738"/>
                  <a:gd name="T17" fmla="*/ 481 h 694"/>
                  <a:gd name="T18" fmla="*/ 360 w 738"/>
                  <a:gd name="T19" fmla="*/ 531 h 694"/>
                  <a:gd name="T20" fmla="*/ 297 w 738"/>
                  <a:gd name="T21" fmla="*/ 575 h 694"/>
                  <a:gd name="T22" fmla="*/ 238 w 738"/>
                  <a:gd name="T23" fmla="*/ 612 h 694"/>
                  <a:gd name="T24" fmla="*/ 178 w 738"/>
                  <a:gd name="T25" fmla="*/ 642 h 694"/>
                  <a:gd name="T26" fmla="*/ 122 w 738"/>
                  <a:gd name="T27" fmla="*/ 665 h 694"/>
                  <a:gd name="T28" fmla="*/ 70 w 738"/>
                  <a:gd name="T29" fmla="*/ 681 h 694"/>
                  <a:gd name="T30" fmla="*/ 22 w 738"/>
                  <a:gd name="T31" fmla="*/ 688 h 694"/>
                  <a:gd name="T32" fmla="*/ 26 w 738"/>
                  <a:gd name="T33" fmla="*/ 692 h 694"/>
                  <a:gd name="T34" fmla="*/ 79 w 738"/>
                  <a:gd name="T35" fmla="*/ 694 h 694"/>
                  <a:gd name="T36" fmla="*/ 133 w 738"/>
                  <a:gd name="T37" fmla="*/ 691 h 694"/>
                  <a:gd name="T38" fmla="*/ 189 w 738"/>
                  <a:gd name="T39" fmla="*/ 682 h 694"/>
                  <a:gd name="T40" fmla="*/ 246 w 738"/>
                  <a:gd name="T41" fmla="*/ 667 h 694"/>
                  <a:gd name="T42" fmla="*/ 303 w 738"/>
                  <a:gd name="T43" fmla="*/ 646 h 694"/>
                  <a:gd name="T44" fmla="*/ 360 w 738"/>
                  <a:gd name="T45" fmla="*/ 618 h 694"/>
                  <a:gd name="T46" fmla="*/ 416 w 738"/>
                  <a:gd name="T47" fmla="*/ 586 h 694"/>
                  <a:gd name="T48" fmla="*/ 483 w 738"/>
                  <a:gd name="T49" fmla="*/ 539 h 694"/>
                  <a:gd name="T50" fmla="*/ 553 w 738"/>
                  <a:gd name="T51" fmla="*/ 476 h 694"/>
                  <a:gd name="T52" fmla="*/ 614 w 738"/>
                  <a:gd name="T53" fmla="*/ 407 h 694"/>
                  <a:gd name="T54" fmla="*/ 662 w 738"/>
                  <a:gd name="T55" fmla="*/ 334 h 694"/>
                  <a:gd name="T56" fmla="*/ 700 w 738"/>
                  <a:gd name="T57" fmla="*/ 259 h 694"/>
                  <a:gd name="T58" fmla="*/ 725 w 738"/>
                  <a:gd name="T59" fmla="*/ 183 h 694"/>
                  <a:gd name="T60" fmla="*/ 737 w 738"/>
                  <a:gd name="T61" fmla="*/ 107 h 694"/>
                  <a:gd name="T62" fmla="*/ 736 w 738"/>
                  <a:gd name="T63" fmla="*/ 3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8" h="694">
                    <a:moveTo>
                      <a:pt x="730" y="0"/>
                    </a:moveTo>
                    <a:lnTo>
                      <a:pt x="730" y="22"/>
                    </a:lnTo>
                    <a:lnTo>
                      <a:pt x="728" y="45"/>
                    </a:lnTo>
                    <a:lnTo>
                      <a:pt x="723" y="69"/>
                    </a:lnTo>
                    <a:lnTo>
                      <a:pt x="715" y="96"/>
                    </a:lnTo>
                    <a:lnTo>
                      <a:pt x="705" y="122"/>
                    </a:lnTo>
                    <a:lnTo>
                      <a:pt x="692" y="150"/>
                    </a:lnTo>
                    <a:lnTo>
                      <a:pt x="679" y="179"/>
                    </a:lnTo>
                    <a:lnTo>
                      <a:pt x="661" y="209"/>
                    </a:lnTo>
                    <a:lnTo>
                      <a:pt x="642" y="239"/>
                    </a:lnTo>
                    <a:lnTo>
                      <a:pt x="621" y="270"/>
                    </a:lnTo>
                    <a:lnTo>
                      <a:pt x="598" y="300"/>
                    </a:lnTo>
                    <a:lnTo>
                      <a:pt x="573" y="331"/>
                    </a:lnTo>
                    <a:lnTo>
                      <a:pt x="545" y="362"/>
                    </a:lnTo>
                    <a:lnTo>
                      <a:pt x="516" y="393"/>
                    </a:lnTo>
                    <a:lnTo>
                      <a:pt x="485" y="424"/>
                    </a:lnTo>
                    <a:lnTo>
                      <a:pt x="453" y="454"/>
                    </a:lnTo>
                    <a:lnTo>
                      <a:pt x="422" y="481"/>
                    </a:lnTo>
                    <a:lnTo>
                      <a:pt x="391" y="507"/>
                    </a:lnTo>
                    <a:lnTo>
                      <a:pt x="360" y="531"/>
                    </a:lnTo>
                    <a:lnTo>
                      <a:pt x="329" y="553"/>
                    </a:lnTo>
                    <a:lnTo>
                      <a:pt x="297" y="575"/>
                    </a:lnTo>
                    <a:lnTo>
                      <a:pt x="268" y="593"/>
                    </a:lnTo>
                    <a:lnTo>
                      <a:pt x="238" y="612"/>
                    </a:lnTo>
                    <a:lnTo>
                      <a:pt x="208" y="628"/>
                    </a:lnTo>
                    <a:lnTo>
                      <a:pt x="178" y="642"/>
                    </a:lnTo>
                    <a:lnTo>
                      <a:pt x="150" y="654"/>
                    </a:lnTo>
                    <a:lnTo>
                      <a:pt x="122" y="665"/>
                    </a:lnTo>
                    <a:lnTo>
                      <a:pt x="95" y="674"/>
                    </a:lnTo>
                    <a:lnTo>
                      <a:pt x="70" y="681"/>
                    </a:lnTo>
                    <a:lnTo>
                      <a:pt x="45" y="685"/>
                    </a:lnTo>
                    <a:lnTo>
                      <a:pt x="22" y="688"/>
                    </a:lnTo>
                    <a:lnTo>
                      <a:pt x="0" y="689"/>
                    </a:lnTo>
                    <a:lnTo>
                      <a:pt x="26" y="692"/>
                    </a:lnTo>
                    <a:lnTo>
                      <a:pt x="52" y="694"/>
                    </a:lnTo>
                    <a:lnTo>
                      <a:pt x="79" y="694"/>
                    </a:lnTo>
                    <a:lnTo>
                      <a:pt x="105" y="693"/>
                    </a:lnTo>
                    <a:lnTo>
                      <a:pt x="133" y="691"/>
                    </a:lnTo>
                    <a:lnTo>
                      <a:pt x="160" y="688"/>
                    </a:lnTo>
                    <a:lnTo>
                      <a:pt x="189" y="682"/>
                    </a:lnTo>
                    <a:lnTo>
                      <a:pt x="217" y="675"/>
                    </a:lnTo>
                    <a:lnTo>
                      <a:pt x="246" y="667"/>
                    </a:lnTo>
                    <a:lnTo>
                      <a:pt x="274" y="656"/>
                    </a:lnTo>
                    <a:lnTo>
                      <a:pt x="303" y="646"/>
                    </a:lnTo>
                    <a:lnTo>
                      <a:pt x="332" y="633"/>
                    </a:lnTo>
                    <a:lnTo>
                      <a:pt x="360" y="618"/>
                    </a:lnTo>
                    <a:lnTo>
                      <a:pt x="388" y="604"/>
                    </a:lnTo>
                    <a:lnTo>
                      <a:pt x="416" y="586"/>
                    </a:lnTo>
                    <a:lnTo>
                      <a:pt x="444" y="568"/>
                    </a:lnTo>
                    <a:lnTo>
                      <a:pt x="483" y="539"/>
                    </a:lnTo>
                    <a:lnTo>
                      <a:pt x="520" y="508"/>
                    </a:lnTo>
                    <a:lnTo>
                      <a:pt x="553" y="476"/>
                    </a:lnTo>
                    <a:lnTo>
                      <a:pt x="585" y="441"/>
                    </a:lnTo>
                    <a:lnTo>
                      <a:pt x="614" y="407"/>
                    </a:lnTo>
                    <a:lnTo>
                      <a:pt x="639" y="371"/>
                    </a:lnTo>
                    <a:lnTo>
                      <a:pt x="662" y="334"/>
                    </a:lnTo>
                    <a:lnTo>
                      <a:pt x="683" y="296"/>
                    </a:lnTo>
                    <a:lnTo>
                      <a:pt x="700" y="259"/>
                    </a:lnTo>
                    <a:lnTo>
                      <a:pt x="714" y="221"/>
                    </a:lnTo>
                    <a:lnTo>
                      <a:pt x="725" y="183"/>
                    </a:lnTo>
                    <a:lnTo>
                      <a:pt x="733" y="145"/>
                    </a:lnTo>
                    <a:lnTo>
                      <a:pt x="737" y="107"/>
                    </a:lnTo>
                    <a:lnTo>
                      <a:pt x="738" y="72"/>
                    </a:lnTo>
                    <a:lnTo>
                      <a:pt x="736" y="35"/>
                    </a:lnTo>
                    <a:lnTo>
                      <a:pt x="7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1" name="Freeform 41">
                <a:extLst>
                  <a:ext uri="{FF2B5EF4-FFF2-40B4-BE49-F238E27FC236}">
                    <a16:creationId xmlns:a16="http://schemas.microsoft.com/office/drawing/2014/main" id="{A6C4156E-340E-5D4A-B582-4800F12284D7}"/>
                  </a:ext>
                </a:extLst>
              </p:cNvPr>
              <p:cNvSpPr>
                <a:spLocks noChangeAspect="1"/>
              </p:cNvSpPr>
              <p:nvPr/>
            </p:nvSpPr>
            <p:spPr bwMode="auto">
              <a:xfrm>
                <a:off x="1024" y="590"/>
                <a:ext cx="89" cy="71"/>
              </a:xfrm>
              <a:custGeom>
                <a:avLst/>
                <a:gdLst>
                  <a:gd name="T0" fmla="*/ 0 w 308"/>
                  <a:gd name="T1" fmla="*/ 246 h 246"/>
                  <a:gd name="T2" fmla="*/ 206 w 308"/>
                  <a:gd name="T3" fmla="*/ 174 h 246"/>
                  <a:gd name="T4" fmla="*/ 210 w 308"/>
                  <a:gd name="T5" fmla="*/ 168 h 246"/>
                  <a:gd name="T6" fmla="*/ 215 w 308"/>
                  <a:gd name="T7" fmla="*/ 161 h 246"/>
                  <a:gd name="T8" fmla="*/ 218 w 308"/>
                  <a:gd name="T9" fmla="*/ 155 h 246"/>
                  <a:gd name="T10" fmla="*/ 223 w 308"/>
                  <a:gd name="T11" fmla="*/ 149 h 246"/>
                  <a:gd name="T12" fmla="*/ 228 w 308"/>
                  <a:gd name="T13" fmla="*/ 144 h 246"/>
                  <a:gd name="T14" fmla="*/ 232 w 308"/>
                  <a:gd name="T15" fmla="*/ 137 h 246"/>
                  <a:gd name="T16" fmla="*/ 236 w 308"/>
                  <a:gd name="T17" fmla="*/ 131 h 246"/>
                  <a:gd name="T18" fmla="*/ 240 w 308"/>
                  <a:gd name="T19" fmla="*/ 125 h 246"/>
                  <a:gd name="T20" fmla="*/ 306 w 308"/>
                  <a:gd name="T21" fmla="*/ 7 h 246"/>
                  <a:gd name="T22" fmla="*/ 306 w 308"/>
                  <a:gd name="T23" fmla="*/ 4 h 246"/>
                  <a:gd name="T24" fmla="*/ 307 w 308"/>
                  <a:gd name="T25" fmla="*/ 3 h 246"/>
                  <a:gd name="T26" fmla="*/ 307 w 308"/>
                  <a:gd name="T27" fmla="*/ 1 h 246"/>
                  <a:gd name="T28" fmla="*/ 308 w 308"/>
                  <a:gd name="T29" fmla="*/ 0 h 246"/>
                  <a:gd name="T30" fmla="*/ 18 w 308"/>
                  <a:gd name="T31" fmla="*/ 85 h 246"/>
                  <a:gd name="T32" fmla="*/ 0 w 308"/>
                  <a:gd name="T3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246">
                    <a:moveTo>
                      <a:pt x="0" y="246"/>
                    </a:moveTo>
                    <a:lnTo>
                      <a:pt x="206" y="174"/>
                    </a:lnTo>
                    <a:lnTo>
                      <a:pt x="210" y="168"/>
                    </a:lnTo>
                    <a:lnTo>
                      <a:pt x="215" y="161"/>
                    </a:lnTo>
                    <a:lnTo>
                      <a:pt x="218" y="155"/>
                    </a:lnTo>
                    <a:lnTo>
                      <a:pt x="223" y="149"/>
                    </a:lnTo>
                    <a:lnTo>
                      <a:pt x="228" y="144"/>
                    </a:lnTo>
                    <a:lnTo>
                      <a:pt x="232" y="137"/>
                    </a:lnTo>
                    <a:lnTo>
                      <a:pt x="236" y="131"/>
                    </a:lnTo>
                    <a:lnTo>
                      <a:pt x="240" y="125"/>
                    </a:lnTo>
                    <a:lnTo>
                      <a:pt x="306" y="7"/>
                    </a:lnTo>
                    <a:lnTo>
                      <a:pt x="306" y="4"/>
                    </a:lnTo>
                    <a:lnTo>
                      <a:pt x="307" y="3"/>
                    </a:lnTo>
                    <a:lnTo>
                      <a:pt x="307" y="1"/>
                    </a:lnTo>
                    <a:lnTo>
                      <a:pt x="308" y="0"/>
                    </a:lnTo>
                    <a:lnTo>
                      <a:pt x="18" y="85"/>
                    </a:lnTo>
                    <a:lnTo>
                      <a:pt x="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2" name="Freeform 42">
                <a:extLst>
                  <a:ext uri="{FF2B5EF4-FFF2-40B4-BE49-F238E27FC236}">
                    <a16:creationId xmlns:a16="http://schemas.microsoft.com/office/drawing/2014/main" id="{9F18849A-333A-E24E-9244-6F11979E07FF}"/>
                  </a:ext>
                </a:extLst>
              </p:cNvPr>
              <p:cNvSpPr>
                <a:spLocks noChangeAspect="1"/>
              </p:cNvSpPr>
              <p:nvPr/>
            </p:nvSpPr>
            <p:spPr bwMode="auto">
              <a:xfrm>
                <a:off x="1059" y="474"/>
                <a:ext cx="7" cy="7"/>
              </a:xfrm>
              <a:custGeom>
                <a:avLst/>
                <a:gdLst>
                  <a:gd name="T0" fmla="*/ 0 w 25"/>
                  <a:gd name="T1" fmla="*/ 12 h 24"/>
                  <a:gd name="T2" fmla="*/ 2 w 25"/>
                  <a:gd name="T3" fmla="*/ 16 h 24"/>
                  <a:gd name="T4" fmla="*/ 4 w 25"/>
                  <a:gd name="T5" fmla="*/ 21 h 24"/>
                  <a:gd name="T6" fmla="*/ 7 w 25"/>
                  <a:gd name="T7" fmla="*/ 23 h 24"/>
                  <a:gd name="T8" fmla="*/ 12 w 25"/>
                  <a:gd name="T9" fmla="*/ 24 h 24"/>
                  <a:gd name="T10" fmla="*/ 16 w 25"/>
                  <a:gd name="T11" fmla="*/ 23 h 24"/>
                  <a:gd name="T12" fmla="*/ 21 w 25"/>
                  <a:gd name="T13" fmla="*/ 21 h 24"/>
                  <a:gd name="T14" fmla="*/ 23 w 25"/>
                  <a:gd name="T15" fmla="*/ 16 h 24"/>
                  <a:gd name="T16" fmla="*/ 25 w 25"/>
                  <a:gd name="T17" fmla="*/ 12 h 24"/>
                  <a:gd name="T18" fmla="*/ 23 w 25"/>
                  <a:gd name="T19" fmla="*/ 7 h 24"/>
                  <a:gd name="T20" fmla="*/ 21 w 25"/>
                  <a:gd name="T21" fmla="*/ 4 h 24"/>
                  <a:gd name="T22" fmla="*/ 16 w 25"/>
                  <a:gd name="T23" fmla="*/ 1 h 24"/>
                  <a:gd name="T24" fmla="*/ 12 w 25"/>
                  <a:gd name="T25" fmla="*/ 0 h 24"/>
                  <a:gd name="T26" fmla="*/ 7 w 25"/>
                  <a:gd name="T27" fmla="*/ 1 h 24"/>
                  <a:gd name="T28" fmla="*/ 4 w 25"/>
                  <a:gd name="T29" fmla="*/ 4 h 24"/>
                  <a:gd name="T30" fmla="*/ 2 w 25"/>
                  <a:gd name="T31" fmla="*/ 7 h 24"/>
                  <a:gd name="T32" fmla="*/ 0 w 25"/>
                  <a:gd name="T33" fmla="*/ 12 h 24"/>
                  <a:gd name="T34" fmla="*/ 0 w 25"/>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2"/>
                    </a:moveTo>
                    <a:lnTo>
                      <a:pt x="2" y="16"/>
                    </a:lnTo>
                    <a:lnTo>
                      <a:pt x="4" y="21"/>
                    </a:lnTo>
                    <a:lnTo>
                      <a:pt x="7" y="23"/>
                    </a:lnTo>
                    <a:lnTo>
                      <a:pt x="12" y="24"/>
                    </a:lnTo>
                    <a:lnTo>
                      <a:pt x="16" y="23"/>
                    </a:lnTo>
                    <a:lnTo>
                      <a:pt x="21" y="21"/>
                    </a:lnTo>
                    <a:lnTo>
                      <a:pt x="23" y="16"/>
                    </a:lnTo>
                    <a:lnTo>
                      <a:pt x="25" y="12"/>
                    </a:lnTo>
                    <a:lnTo>
                      <a:pt x="23" y="7"/>
                    </a:lnTo>
                    <a:lnTo>
                      <a:pt x="21" y="4"/>
                    </a:lnTo>
                    <a:lnTo>
                      <a:pt x="16" y="1"/>
                    </a:lnTo>
                    <a:lnTo>
                      <a:pt x="12" y="0"/>
                    </a:lnTo>
                    <a:lnTo>
                      <a:pt x="7" y="1"/>
                    </a:lnTo>
                    <a:lnTo>
                      <a:pt x="4" y="4"/>
                    </a:lnTo>
                    <a:lnTo>
                      <a:pt x="2" y="7"/>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3" name="Freeform 43">
                <a:extLst>
                  <a:ext uri="{FF2B5EF4-FFF2-40B4-BE49-F238E27FC236}">
                    <a16:creationId xmlns:a16="http://schemas.microsoft.com/office/drawing/2014/main" id="{0D41A809-0273-1A48-B306-69E2706FA35F}"/>
                  </a:ext>
                </a:extLst>
              </p:cNvPr>
              <p:cNvSpPr>
                <a:spLocks noChangeAspect="1"/>
              </p:cNvSpPr>
              <p:nvPr/>
            </p:nvSpPr>
            <p:spPr bwMode="auto">
              <a:xfrm>
                <a:off x="898" y="491"/>
                <a:ext cx="4" cy="4"/>
              </a:xfrm>
              <a:custGeom>
                <a:avLst/>
                <a:gdLst>
                  <a:gd name="T0" fmla="*/ 0 w 15"/>
                  <a:gd name="T1" fmla="*/ 8 h 15"/>
                  <a:gd name="T2" fmla="*/ 1 w 15"/>
                  <a:gd name="T3" fmla="*/ 10 h 15"/>
                  <a:gd name="T4" fmla="*/ 2 w 15"/>
                  <a:gd name="T5" fmla="*/ 12 h 15"/>
                  <a:gd name="T6" fmla="*/ 5 w 15"/>
                  <a:gd name="T7" fmla="*/ 14 h 15"/>
                  <a:gd name="T8" fmla="*/ 7 w 15"/>
                  <a:gd name="T9" fmla="*/ 15 h 15"/>
                  <a:gd name="T10" fmla="*/ 10 w 15"/>
                  <a:gd name="T11" fmla="*/ 14 h 15"/>
                  <a:gd name="T12" fmla="*/ 13 w 15"/>
                  <a:gd name="T13" fmla="*/ 12 h 15"/>
                  <a:gd name="T14" fmla="*/ 14 w 15"/>
                  <a:gd name="T15" fmla="*/ 10 h 15"/>
                  <a:gd name="T16" fmla="*/ 15 w 15"/>
                  <a:gd name="T17" fmla="*/ 8 h 15"/>
                  <a:gd name="T18" fmla="*/ 14 w 15"/>
                  <a:gd name="T19" fmla="*/ 4 h 15"/>
                  <a:gd name="T20" fmla="*/ 13 w 15"/>
                  <a:gd name="T21" fmla="*/ 2 h 15"/>
                  <a:gd name="T22" fmla="*/ 10 w 15"/>
                  <a:gd name="T23" fmla="*/ 1 h 15"/>
                  <a:gd name="T24" fmla="*/ 7 w 15"/>
                  <a:gd name="T25" fmla="*/ 0 h 15"/>
                  <a:gd name="T26" fmla="*/ 5 w 15"/>
                  <a:gd name="T27" fmla="*/ 1 h 15"/>
                  <a:gd name="T28" fmla="*/ 2 w 15"/>
                  <a:gd name="T29" fmla="*/ 2 h 15"/>
                  <a:gd name="T30" fmla="*/ 1 w 15"/>
                  <a:gd name="T31" fmla="*/ 4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1" y="10"/>
                    </a:lnTo>
                    <a:lnTo>
                      <a:pt x="2" y="12"/>
                    </a:lnTo>
                    <a:lnTo>
                      <a:pt x="5" y="14"/>
                    </a:lnTo>
                    <a:lnTo>
                      <a:pt x="7" y="15"/>
                    </a:lnTo>
                    <a:lnTo>
                      <a:pt x="10" y="14"/>
                    </a:lnTo>
                    <a:lnTo>
                      <a:pt x="13" y="12"/>
                    </a:lnTo>
                    <a:lnTo>
                      <a:pt x="14" y="10"/>
                    </a:lnTo>
                    <a:lnTo>
                      <a:pt x="15" y="8"/>
                    </a:lnTo>
                    <a:lnTo>
                      <a:pt x="14" y="4"/>
                    </a:lnTo>
                    <a:lnTo>
                      <a:pt x="13" y="2"/>
                    </a:lnTo>
                    <a:lnTo>
                      <a:pt x="10" y="1"/>
                    </a:lnTo>
                    <a:lnTo>
                      <a:pt x="7" y="0"/>
                    </a:lnTo>
                    <a:lnTo>
                      <a:pt x="5" y="1"/>
                    </a:lnTo>
                    <a:lnTo>
                      <a:pt x="2" y="2"/>
                    </a:lnTo>
                    <a:lnTo>
                      <a:pt x="1" y="4"/>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4" name="Freeform 44">
                <a:extLst>
                  <a:ext uri="{FF2B5EF4-FFF2-40B4-BE49-F238E27FC236}">
                    <a16:creationId xmlns:a16="http://schemas.microsoft.com/office/drawing/2014/main" id="{9FBA2017-657A-CC4B-A59B-31BE07AC741E}"/>
                  </a:ext>
                </a:extLst>
              </p:cNvPr>
              <p:cNvSpPr>
                <a:spLocks noChangeAspect="1"/>
              </p:cNvSpPr>
              <p:nvPr/>
            </p:nvSpPr>
            <p:spPr bwMode="auto">
              <a:xfrm>
                <a:off x="995" y="474"/>
                <a:ext cx="5" cy="4"/>
              </a:xfrm>
              <a:custGeom>
                <a:avLst/>
                <a:gdLst>
                  <a:gd name="T0" fmla="*/ 0 w 15"/>
                  <a:gd name="T1" fmla="*/ 8 h 15"/>
                  <a:gd name="T2" fmla="*/ 2 w 15"/>
                  <a:gd name="T3" fmla="*/ 10 h 15"/>
                  <a:gd name="T4" fmla="*/ 3 w 15"/>
                  <a:gd name="T5" fmla="*/ 13 h 15"/>
                  <a:gd name="T6" fmla="*/ 5 w 15"/>
                  <a:gd name="T7" fmla="*/ 14 h 15"/>
                  <a:gd name="T8" fmla="*/ 9 w 15"/>
                  <a:gd name="T9" fmla="*/ 15 h 15"/>
                  <a:gd name="T10" fmla="*/ 11 w 15"/>
                  <a:gd name="T11" fmla="*/ 14 h 15"/>
                  <a:gd name="T12" fmla="*/ 13 w 15"/>
                  <a:gd name="T13" fmla="*/ 13 h 15"/>
                  <a:gd name="T14" fmla="*/ 14 w 15"/>
                  <a:gd name="T15" fmla="*/ 10 h 15"/>
                  <a:gd name="T16" fmla="*/ 15 w 15"/>
                  <a:gd name="T17" fmla="*/ 8 h 15"/>
                  <a:gd name="T18" fmla="*/ 14 w 15"/>
                  <a:gd name="T19" fmla="*/ 5 h 15"/>
                  <a:gd name="T20" fmla="*/ 13 w 15"/>
                  <a:gd name="T21" fmla="*/ 2 h 15"/>
                  <a:gd name="T22" fmla="*/ 11 w 15"/>
                  <a:gd name="T23" fmla="*/ 1 h 15"/>
                  <a:gd name="T24" fmla="*/ 9 w 15"/>
                  <a:gd name="T25" fmla="*/ 0 h 15"/>
                  <a:gd name="T26" fmla="*/ 5 w 15"/>
                  <a:gd name="T27" fmla="*/ 1 h 15"/>
                  <a:gd name="T28" fmla="*/ 3 w 15"/>
                  <a:gd name="T29" fmla="*/ 2 h 15"/>
                  <a:gd name="T30" fmla="*/ 2 w 15"/>
                  <a:gd name="T31" fmla="*/ 5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2" y="10"/>
                    </a:lnTo>
                    <a:lnTo>
                      <a:pt x="3" y="13"/>
                    </a:lnTo>
                    <a:lnTo>
                      <a:pt x="5" y="14"/>
                    </a:lnTo>
                    <a:lnTo>
                      <a:pt x="9" y="15"/>
                    </a:lnTo>
                    <a:lnTo>
                      <a:pt x="11" y="14"/>
                    </a:lnTo>
                    <a:lnTo>
                      <a:pt x="13" y="13"/>
                    </a:lnTo>
                    <a:lnTo>
                      <a:pt x="14" y="10"/>
                    </a:lnTo>
                    <a:lnTo>
                      <a:pt x="15" y="8"/>
                    </a:lnTo>
                    <a:lnTo>
                      <a:pt x="14" y="5"/>
                    </a:lnTo>
                    <a:lnTo>
                      <a:pt x="13" y="2"/>
                    </a:lnTo>
                    <a:lnTo>
                      <a:pt x="11" y="1"/>
                    </a:lnTo>
                    <a:lnTo>
                      <a:pt x="9" y="0"/>
                    </a:lnTo>
                    <a:lnTo>
                      <a:pt x="5" y="1"/>
                    </a:lnTo>
                    <a:lnTo>
                      <a:pt x="3" y="2"/>
                    </a:lnTo>
                    <a:lnTo>
                      <a:pt x="2" y="5"/>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5" name="Freeform 45">
                <a:extLst>
                  <a:ext uri="{FF2B5EF4-FFF2-40B4-BE49-F238E27FC236}">
                    <a16:creationId xmlns:a16="http://schemas.microsoft.com/office/drawing/2014/main" id="{C3A9C7C8-AC14-C548-A145-225998A1A090}"/>
                  </a:ext>
                </a:extLst>
              </p:cNvPr>
              <p:cNvSpPr>
                <a:spLocks noChangeAspect="1"/>
              </p:cNvSpPr>
              <p:nvPr/>
            </p:nvSpPr>
            <p:spPr bwMode="auto">
              <a:xfrm>
                <a:off x="1143" y="484"/>
                <a:ext cx="4" cy="4"/>
              </a:xfrm>
              <a:custGeom>
                <a:avLst/>
                <a:gdLst>
                  <a:gd name="T0" fmla="*/ 0 w 15"/>
                  <a:gd name="T1" fmla="*/ 7 h 15"/>
                  <a:gd name="T2" fmla="*/ 1 w 15"/>
                  <a:gd name="T3" fmla="*/ 10 h 15"/>
                  <a:gd name="T4" fmla="*/ 2 w 15"/>
                  <a:gd name="T5" fmla="*/ 12 h 15"/>
                  <a:gd name="T6" fmla="*/ 5 w 15"/>
                  <a:gd name="T7" fmla="*/ 13 h 15"/>
                  <a:gd name="T8" fmla="*/ 8 w 15"/>
                  <a:gd name="T9" fmla="*/ 15 h 15"/>
                  <a:gd name="T10" fmla="*/ 10 w 15"/>
                  <a:gd name="T11" fmla="*/ 13 h 15"/>
                  <a:gd name="T12" fmla="*/ 13 w 15"/>
                  <a:gd name="T13" fmla="*/ 12 h 15"/>
                  <a:gd name="T14" fmla="*/ 14 w 15"/>
                  <a:gd name="T15" fmla="*/ 10 h 15"/>
                  <a:gd name="T16" fmla="*/ 15 w 15"/>
                  <a:gd name="T17" fmla="*/ 7 h 15"/>
                  <a:gd name="T18" fmla="*/ 14 w 15"/>
                  <a:gd name="T19" fmla="*/ 4 h 15"/>
                  <a:gd name="T20" fmla="*/ 13 w 15"/>
                  <a:gd name="T21" fmla="*/ 2 h 15"/>
                  <a:gd name="T22" fmla="*/ 10 w 15"/>
                  <a:gd name="T23" fmla="*/ 1 h 15"/>
                  <a:gd name="T24" fmla="*/ 8 w 15"/>
                  <a:gd name="T25" fmla="*/ 0 h 15"/>
                  <a:gd name="T26" fmla="*/ 5 w 15"/>
                  <a:gd name="T27" fmla="*/ 1 h 15"/>
                  <a:gd name="T28" fmla="*/ 2 w 15"/>
                  <a:gd name="T29" fmla="*/ 2 h 15"/>
                  <a:gd name="T30" fmla="*/ 1 w 15"/>
                  <a:gd name="T31" fmla="*/ 4 h 15"/>
                  <a:gd name="T32" fmla="*/ 0 w 15"/>
                  <a:gd name="T33" fmla="*/ 7 h 15"/>
                  <a:gd name="T34" fmla="*/ 0 w 15"/>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7"/>
                    </a:moveTo>
                    <a:lnTo>
                      <a:pt x="1" y="10"/>
                    </a:lnTo>
                    <a:lnTo>
                      <a:pt x="2" y="12"/>
                    </a:lnTo>
                    <a:lnTo>
                      <a:pt x="5" y="13"/>
                    </a:lnTo>
                    <a:lnTo>
                      <a:pt x="8" y="15"/>
                    </a:lnTo>
                    <a:lnTo>
                      <a:pt x="10" y="13"/>
                    </a:lnTo>
                    <a:lnTo>
                      <a:pt x="13" y="12"/>
                    </a:lnTo>
                    <a:lnTo>
                      <a:pt x="14" y="10"/>
                    </a:lnTo>
                    <a:lnTo>
                      <a:pt x="15" y="7"/>
                    </a:lnTo>
                    <a:lnTo>
                      <a:pt x="14" y="4"/>
                    </a:lnTo>
                    <a:lnTo>
                      <a:pt x="13" y="2"/>
                    </a:lnTo>
                    <a:lnTo>
                      <a:pt x="10" y="1"/>
                    </a:lnTo>
                    <a:lnTo>
                      <a:pt x="8" y="0"/>
                    </a:lnTo>
                    <a:lnTo>
                      <a:pt x="5" y="1"/>
                    </a:lnTo>
                    <a:lnTo>
                      <a:pt x="2" y="2"/>
                    </a:lnTo>
                    <a:lnTo>
                      <a:pt x="1" y="4"/>
                    </a:lnTo>
                    <a:lnTo>
                      <a:pt x="0"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6" name="Freeform 46">
                <a:extLst>
                  <a:ext uri="{FF2B5EF4-FFF2-40B4-BE49-F238E27FC236}">
                    <a16:creationId xmlns:a16="http://schemas.microsoft.com/office/drawing/2014/main" id="{98320FE3-4338-A04E-824E-D70CC456C714}"/>
                  </a:ext>
                </a:extLst>
              </p:cNvPr>
              <p:cNvSpPr>
                <a:spLocks noChangeAspect="1"/>
              </p:cNvSpPr>
              <p:nvPr/>
            </p:nvSpPr>
            <p:spPr bwMode="auto">
              <a:xfrm>
                <a:off x="960" y="441"/>
                <a:ext cx="7" cy="7"/>
              </a:xfrm>
              <a:custGeom>
                <a:avLst/>
                <a:gdLst>
                  <a:gd name="T0" fmla="*/ 0 w 25"/>
                  <a:gd name="T1" fmla="*/ 13 h 24"/>
                  <a:gd name="T2" fmla="*/ 2 w 25"/>
                  <a:gd name="T3" fmla="*/ 17 h 24"/>
                  <a:gd name="T4" fmla="*/ 4 w 25"/>
                  <a:gd name="T5" fmla="*/ 21 h 24"/>
                  <a:gd name="T6" fmla="*/ 9 w 25"/>
                  <a:gd name="T7" fmla="*/ 23 h 24"/>
                  <a:gd name="T8" fmla="*/ 13 w 25"/>
                  <a:gd name="T9" fmla="*/ 24 h 24"/>
                  <a:gd name="T10" fmla="*/ 18 w 25"/>
                  <a:gd name="T11" fmla="*/ 23 h 24"/>
                  <a:gd name="T12" fmla="*/ 21 w 25"/>
                  <a:gd name="T13" fmla="*/ 21 h 24"/>
                  <a:gd name="T14" fmla="*/ 23 w 25"/>
                  <a:gd name="T15" fmla="*/ 17 h 24"/>
                  <a:gd name="T16" fmla="*/ 25 w 25"/>
                  <a:gd name="T17" fmla="*/ 13 h 24"/>
                  <a:gd name="T18" fmla="*/ 23 w 25"/>
                  <a:gd name="T19" fmla="*/ 8 h 24"/>
                  <a:gd name="T20" fmla="*/ 21 w 25"/>
                  <a:gd name="T21" fmla="*/ 4 h 24"/>
                  <a:gd name="T22" fmla="*/ 18 w 25"/>
                  <a:gd name="T23" fmla="*/ 1 h 24"/>
                  <a:gd name="T24" fmla="*/ 13 w 25"/>
                  <a:gd name="T25" fmla="*/ 0 h 24"/>
                  <a:gd name="T26" fmla="*/ 9 w 25"/>
                  <a:gd name="T27" fmla="*/ 1 h 24"/>
                  <a:gd name="T28" fmla="*/ 4 w 25"/>
                  <a:gd name="T29" fmla="*/ 4 h 24"/>
                  <a:gd name="T30" fmla="*/ 2 w 25"/>
                  <a:gd name="T31" fmla="*/ 8 h 24"/>
                  <a:gd name="T32" fmla="*/ 0 w 25"/>
                  <a:gd name="T33" fmla="*/ 13 h 24"/>
                  <a:gd name="T34" fmla="*/ 0 w 25"/>
                  <a:gd name="T3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3"/>
                    </a:moveTo>
                    <a:lnTo>
                      <a:pt x="2" y="17"/>
                    </a:lnTo>
                    <a:lnTo>
                      <a:pt x="4" y="21"/>
                    </a:lnTo>
                    <a:lnTo>
                      <a:pt x="9" y="23"/>
                    </a:lnTo>
                    <a:lnTo>
                      <a:pt x="13" y="24"/>
                    </a:lnTo>
                    <a:lnTo>
                      <a:pt x="18" y="23"/>
                    </a:lnTo>
                    <a:lnTo>
                      <a:pt x="21" y="21"/>
                    </a:lnTo>
                    <a:lnTo>
                      <a:pt x="23" y="17"/>
                    </a:lnTo>
                    <a:lnTo>
                      <a:pt x="25" y="13"/>
                    </a:lnTo>
                    <a:lnTo>
                      <a:pt x="23" y="8"/>
                    </a:lnTo>
                    <a:lnTo>
                      <a:pt x="21" y="4"/>
                    </a:lnTo>
                    <a:lnTo>
                      <a:pt x="18" y="1"/>
                    </a:lnTo>
                    <a:lnTo>
                      <a:pt x="13" y="0"/>
                    </a:lnTo>
                    <a:lnTo>
                      <a:pt x="9" y="1"/>
                    </a:lnTo>
                    <a:lnTo>
                      <a:pt x="4" y="4"/>
                    </a:lnTo>
                    <a:lnTo>
                      <a:pt x="2" y="8"/>
                    </a:lnTo>
                    <a:lnTo>
                      <a:pt x="0"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6129" name="Group 49">
            <a:extLst>
              <a:ext uri="{FF2B5EF4-FFF2-40B4-BE49-F238E27FC236}">
                <a16:creationId xmlns:a16="http://schemas.microsoft.com/office/drawing/2014/main" id="{01F58A1B-6466-934B-A919-3A8101947167}"/>
              </a:ext>
            </a:extLst>
          </p:cNvPr>
          <p:cNvGrpSpPr>
            <a:grpSpLocks/>
          </p:cNvGrpSpPr>
          <p:nvPr/>
        </p:nvGrpSpPr>
        <p:grpSpPr bwMode="auto">
          <a:xfrm rot="-2658237">
            <a:off x="2493963" y="1911350"/>
            <a:ext cx="768350" cy="693738"/>
            <a:chOff x="1370" y="776"/>
            <a:chExt cx="484" cy="437"/>
          </a:xfrm>
        </p:grpSpPr>
        <p:grpSp>
          <p:nvGrpSpPr>
            <p:cNvPr id="46130" name="Group 50">
              <a:extLst>
                <a:ext uri="{FF2B5EF4-FFF2-40B4-BE49-F238E27FC236}">
                  <a16:creationId xmlns:a16="http://schemas.microsoft.com/office/drawing/2014/main" id="{8C91494E-0242-0049-8057-5FD7261771C1}"/>
                </a:ext>
              </a:extLst>
            </p:cNvPr>
            <p:cNvGrpSpPr>
              <a:grpSpLocks/>
            </p:cNvGrpSpPr>
            <p:nvPr/>
          </p:nvGrpSpPr>
          <p:grpSpPr bwMode="auto">
            <a:xfrm>
              <a:off x="1558" y="929"/>
              <a:ext cx="146" cy="125"/>
              <a:chOff x="1558" y="929"/>
              <a:chExt cx="146" cy="125"/>
            </a:xfrm>
          </p:grpSpPr>
          <p:sp>
            <p:nvSpPr>
              <p:cNvPr id="46131" name="Freeform 51">
                <a:extLst>
                  <a:ext uri="{FF2B5EF4-FFF2-40B4-BE49-F238E27FC236}">
                    <a16:creationId xmlns:a16="http://schemas.microsoft.com/office/drawing/2014/main" id="{7165E970-D9E2-F649-85F9-1081202A04EC}"/>
                  </a:ext>
                </a:extLst>
              </p:cNvPr>
              <p:cNvSpPr>
                <a:spLocks/>
              </p:cNvSpPr>
              <p:nvPr/>
            </p:nvSpPr>
            <p:spPr bwMode="auto">
              <a:xfrm>
                <a:off x="1570" y="929"/>
                <a:ext cx="111" cy="87"/>
              </a:xfrm>
              <a:custGeom>
                <a:avLst/>
                <a:gdLst>
                  <a:gd name="T0" fmla="*/ 33 w 111"/>
                  <a:gd name="T1" fmla="*/ 0 h 87"/>
                  <a:gd name="T2" fmla="*/ 77 w 111"/>
                  <a:gd name="T3" fmla="*/ 0 h 87"/>
                  <a:gd name="T4" fmla="*/ 110 w 111"/>
                  <a:gd name="T5" fmla="*/ 32 h 87"/>
                  <a:gd name="T6" fmla="*/ 110 w 111"/>
                  <a:gd name="T7" fmla="*/ 65 h 87"/>
                  <a:gd name="T8" fmla="*/ 83 w 111"/>
                  <a:gd name="T9" fmla="*/ 86 h 87"/>
                  <a:gd name="T10" fmla="*/ 33 w 111"/>
                  <a:gd name="T11" fmla="*/ 86 h 87"/>
                  <a:gd name="T12" fmla="*/ 0 w 111"/>
                  <a:gd name="T13" fmla="*/ 65 h 87"/>
                  <a:gd name="T14" fmla="*/ 0 w 111"/>
                  <a:gd name="T15" fmla="*/ 32 h 87"/>
                  <a:gd name="T16" fmla="*/ 33 w 111"/>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7">
                    <a:moveTo>
                      <a:pt x="33" y="0"/>
                    </a:moveTo>
                    <a:lnTo>
                      <a:pt x="77" y="0"/>
                    </a:lnTo>
                    <a:lnTo>
                      <a:pt x="110" y="32"/>
                    </a:lnTo>
                    <a:lnTo>
                      <a:pt x="110" y="65"/>
                    </a:lnTo>
                    <a:lnTo>
                      <a:pt x="83" y="86"/>
                    </a:lnTo>
                    <a:lnTo>
                      <a:pt x="33" y="86"/>
                    </a:lnTo>
                    <a:lnTo>
                      <a:pt x="0" y="65"/>
                    </a:lnTo>
                    <a:lnTo>
                      <a:pt x="0" y="32"/>
                    </a:lnTo>
                    <a:lnTo>
                      <a:pt x="33"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2" name="Freeform 52">
                <a:extLst>
                  <a:ext uri="{FF2B5EF4-FFF2-40B4-BE49-F238E27FC236}">
                    <a16:creationId xmlns:a16="http://schemas.microsoft.com/office/drawing/2014/main" id="{0661C826-E5AD-BC40-9BB6-FA98E3983A14}"/>
                  </a:ext>
                </a:extLst>
              </p:cNvPr>
              <p:cNvSpPr>
                <a:spLocks/>
              </p:cNvSpPr>
              <p:nvPr/>
            </p:nvSpPr>
            <p:spPr bwMode="auto">
              <a:xfrm>
                <a:off x="1570" y="929"/>
                <a:ext cx="119" cy="95"/>
              </a:xfrm>
              <a:custGeom>
                <a:avLst/>
                <a:gdLst>
                  <a:gd name="T0" fmla="*/ 35 w 119"/>
                  <a:gd name="T1" fmla="*/ 0 h 95"/>
                  <a:gd name="T2" fmla="*/ 83 w 119"/>
                  <a:gd name="T3" fmla="*/ 0 h 95"/>
                  <a:gd name="T4" fmla="*/ 118 w 119"/>
                  <a:gd name="T5" fmla="*/ 35 h 95"/>
                  <a:gd name="T6" fmla="*/ 118 w 119"/>
                  <a:gd name="T7" fmla="*/ 71 h 95"/>
                  <a:gd name="T8" fmla="*/ 89 w 119"/>
                  <a:gd name="T9" fmla="*/ 94 h 95"/>
                  <a:gd name="T10" fmla="*/ 35 w 119"/>
                  <a:gd name="T11" fmla="*/ 94 h 95"/>
                  <a:gd name="T12" fmla="*/ 0 w 119"/>
                  <a:gd name="T13" fmla="*/ 71 h 95"/>
                  <a:gd name="T14" fmla="*/ 0 w 119"/>
                  <a:gd name="T15" fmla="*/ 35 h 95"/>
                  <a:gd name="T16" fmla="*/ 35 w 119"/>
                  <a:gd name="T17" fmla="*/ 0 h 95"/>
                  <a:gd name="T18" fmla="*/ 83 w 119"/>
                  <a:gd name="T19" fmla="*/ 0 h 95"/>
                  <a:gd name="T20" fmla="*/ 118 w 119"/>
                  <a:gd name="T21" fmla="*/ 35 h 95"/>
                  <a:gd name="T22" fmla="*/ 118 w 119"/>
                  <a:gd name="T23" fmla="*/ 71 h 95"/>
                  <a:gd name="T24" fmla="*/ 89 w 119"/>
                  <a:gd name="T25" fmla="*/ 94 h 95"/>
                  <a:gd name="T26" fmla="*/ 35 w 119"/>
                  <a:gd name="T27" fmla="*/ 94 h 95"/>
                  <a:gd name="T28" fmla="*/ 0 w 119"/>
                  <a:gd name="T29" fmla="*/ 71 h 95"/>
                  <a:gd name="T30" fmla="*/ 0 w 119"/>
                  <a:gd name="T31" fmla="*/ 35 h 95"/>
                  <a:gd name="T32" fmla="*/ 35 w 119"/>
                  <a:gd name="T3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5">
                    <a:moveTo>
                      <a:pt x="35" y="0"/>
                    </a:moveTo>
                    <a:lnTo>
                      <a:pt x="83" y="0"/>
                    </a:lnTo>
                    <a:lnTo>
                      <a:pt x="118" y="35"/>
                    </a:lnTo>
                    <a:lnTo>
                      <a:pt x="118" y="71"/>
                    </a:lnTo>
                    <a:lnTo>
                      <a:pt x="89" y="94"/>
                    </a:lnTo>
                    <a:lnTo>
                      <a:pt x="35" y="94"/>
                    </a:lnTo>
                    <a:lnTo>
                      <a:pt x="0" y="71"/>
                    </a:lnTo>
                    <a:lnTo>
                      <a:pt x="0" y="35"/>
                    </a:lnTo>
                    <a:lnTo>
                      <a:pt x="35" y="0"/>
                    </a:lnTo>
                    <a:lnTo>
                      <a:pt x="83" y="0"/>
                    </a:lnTo>
                    <a:lnTo>
                      <a:pt x="118" y="35"/>
                    </a:lnTo>
                    <a:lnTo>
                      <a:pt x="118" y="71"/>
                    </a:lnTo>
                    <a:lnTo>
                      <a:pt x="89" y="94"/>
                    </a:lnTo>
                    <a:lnTo>
                      <a:pt x="35" y="94"/>
                    </a:lnTo>
                    <a:lnTo>
                      <a:pt x="0" y="71"/>
                    </a:lnTo>
                    <a:lnTo>
                      <a:pt x="0" y="35"/>
                    </a:lnTo>
                    <a:lnTo>
                      <a:pt x="3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3" name="Freeform 53">
                <a:extLst>
                  <a:ext uri="{FF2B5EF4-FFF2-40B4-BE49-F238E27FC236}">
                    <a16:creationId xmlns:a16="http://schemas.microsoft.com/office/drawing/2014/main" id="{DD11AA9D-6E93-7D45-8FD8-03DD4963463A}"/>
                  </a:ext>
                </a:extLst>
              </p:cNvPr>
              <p:cNvSpPr>
                <a:spLocks/>
              </p:cNvSpPr>
              <p:nvPr/>
            </p:nvSpPr>
            <p:spPr bwMode="auto">
              <a:xfrm>
                <a:off x="1558" y="964"/>
                <a:ext cx="111" cy="82"/>
              </a:xfrm>
              <a:custGeom>
                <a:avLst/>
                <a:gdLst>
                  <a:gd name="T0" fmla="*/ 34 w 111"/>
                  <a:gd name="T1" fmla="*/ 0 h 82"/>
                  <a:gd name="T2" fmla="*/ 77 w 111"/>
                  <a:gd name="T3" fmla="*/ 0 h 82"/>
                  <a:gd name="T4" fmla="*/ 110 w 111"/>
                  <a:gd name="T5" fmla="*/ 27 h 82"/>
                  <a:gd name="T6" fmla="*/ 110 w 111"/>
                  <a:gd name="T7" fmla="*/ 59 h 82"/>
                  <a:gd name="T8" fmla="*/ 83 w 111"/>
                  <a:gd name="T9" fmla="*/ 81 h 82"/>
                  <a:gd name="T10" fmla="*/ 34 w 111"/>
                  <a:gd name="T11" fmla="*/ 81 h 82"/>
                  <a:gd name="T12" fmla="*/ 0 w 111"/>
                  <a:gd name="T13" fmla="*/ 59 h 82"/>
                  <a:gd name="T14" fmla="*/ 0 w 111"/>
                  <a:gd name="T15" fmla="*/ 27 h 82"/>
                  <a:gd name="T16" fmla="*/ 34 w 111"/>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2">
                    <a:moveTo>
                      <a:pt x="34" y="0"/>
                    </a:moveTo>
                    <a:lnTo>
                      <a:pt x="77" y="0"/>
                    </a:lnTo>
                    <a:lnTo>
                      <a:pt x="110" y="27"/>
                    </a:lnTo>
                    <a:lnTo>
                      <a:pt x="110" y="59"/>
                    </a:lnTo>
                    <a:lnTo>
                      <a:pt x="83" y="81"/>
                    </a:lnTo>
                    <a:lnTo>
                      <a:pt x="34" y="81"/>
                    </a:lnTo>
                    <a:lnTo>
                      <a:pt x="0" y="59"/>
                    </a:lnTo>
                    <a:lnTo>
                      <a:pt x="0" y="27"/>
                    </a:lnTo>
                    <a:lnTo>
                      <a:pt x="34"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4" name="Freeform 54">
                <a:extLst>
                  <a:ext uri="{FF2B5EF4-FFF2-40B4-BE49-F238E27FC236}">
                    <a16:creationId xmlns:a16="http://schemas.microsoft.com/office/drawing/2014/main" id="{EEAE6606-5157-6F4C-A270-B7B27E31BF8C}"/>
                  </a:ext>
                </a:extLst>
              </p:cNvPr>
              <p:cNvSpPr>
                <a:spLocks/>
              </p:cNvSpPr>
              <p:nvPr/>
            </p:nvSpPr>
            <p:spPr bwMode="auto">
              <a:xfrm>
                <a:off x="1558" y="964"/>
                <a:ext cx="119" cy="90"/>
              </a:xfrm>
              <a:custGeom>
                <a:avLst/>
                <a:gdLst>
                  <a:gd name="T0" fmla="*/ 36 w 119"/>
                  <a:gd name="T1" fmla="*/ 0 h 90"/>
                  <a:gd name="T2" fmla="*/ 83 w 119"/>
                  <a:gd name="T3" fmla="*/ 0 h 90"/>
                  <a:gd name="T4" fmla="*/ 118 w 119"/>
                  <a:gd name="T5" fmla="*/ 30 h 90"/>
                  <a:gd name="T6" fmla="*/ 118 w 119"/>
                  <a:gd name="T7" fmla="*/ 65 h 90"/>
                  <a:gd name="T8" fmla="*/ 89 w 119"/>
                  <a:gd name="T9" fmla="*/ 89 h 90"/>
                  <a:gd name="T10" fmla="*/ 36 w 119"/>
                  <a:gd name="T11" fmla="*/ 89 h 90"/>
                  <a:gd name="T12" fmla="*/ 0 w 119"/>
                  <a:gd name="T13" fmla="*/ 65 h 90"/>
                  <a:gd name="T14" fmla="*/ 0 w 119"/>
                  <a:gd name="T15" fmla="*/ 30 h 90"/>
                  <a:gd name="T16" fmla="*/ 36 w 119"/>
                  <a:gd name="T17" fmla="*/ 0 h 90"/>
                  <a:gd name="T18" fmla="*/ 83 w 119"/>
                  <a:gd name="T19" fmla="*/ 0 h 90"/>
                  <a:gd name="T20" fmla="*/ 118 w 119"/>
                  <a:gd name="T21" fmla="*/ 30 h 90"/>
                  <a:gd name="T22" fmla="*/ 118 w 119"/>
                  <a:gd name="T23" fmla="*/ 65 h 90"/>
                  <a:gd name="T24" fmla="*/ 89 w 119"/>
                  <a:gd name="T25" fmla="*/ 89 h 90"/>
                  <a:gd name="T26" fmla="*/ 36 w 119"/>
                  <a:gd name="T27" fmla="*/ 89 h 90"/>
                  <a:gd name="T28" fmla="*/ 0 w 119"/>
                  <a:gd name="T29" fmla="*/ 65 h 90"/>
                  <a:gd name="T30" fmla="*/ 0 w 119"/>
                  <a:gd name="T31" fmla="*/ 30 h 90"/>
                  <a:gd name="T32" fmla="*/ 36 w 119"/>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0">
                    <a:moveTo>
                      <a:pt x="36" y="0"/>
                    </a:moveTo>
                    <a:lnTo>
                      <a:pt x="83" y="0"/>
                    </a:lnTo>
                    <a:lnTo>
                      <a:pt x="118" y="30"/>
                    </a:lnTo>
                    <a:lnTo>
                      <a:pt x="118" y="65"/>
                    </a:lnTo>
                    <a:lnTo>
                      <a:pt x="89" y="89"/>
                    </a:lnTo>
                    <a:lnTo>
                      <a:pt x="36" y="89"/>
                    </a:lnTo>
                    <a:lnTo>
                      <a:pt x="0" y="65"/>
                    </a:lnTo>
                    <a:lnTo>
                      <a:pt x="0" y="30"/>
                    </a:lnTo>
                    <a:lnTo>
                      <a:pt x="36" y="0"/>
                    </a:lnTo>
                    <a:lnTo>
                      <a:pt x="83" y="0"/>
                    </a:lnTo>
                    <a:lnTo>
                      <a:pt x="118" y="30"/>
                    </a:lnTo>
                    <a:lnTo>
                      <a:pt x="118" y="65"/>
                    </a:lnTo>
                    <a:lnTo>
                      <a:pt x="89" y="89"/>
                    </a:lnTo>
                    <a:lnTo>
                      <a:pt x="36" y="89"/>
                    </a:lnTo>
                    <a:lnTo>
                      <a:pt x="0" y="65"/>
                    </a:lnTo>
                    <a:lnTo>
                      <a:pt x="0" y="30"/>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5" name="Line 55">
                <a:extLst>
                  <a:ext uri="{FF2B5EF4-FFF2-40B4-BE49-F238E27FC236}">
                    <a16:creationId xmlns:a16="http://schemas.microsoft.com/office/drawing/2014/main" id="{4CE78753-AA4C-F345-818D-590AAFDCCCAF}"/>
                  </a:ext>
                </a:extLst>
              </p:cNvPr>
              <p:cNvSpPr>
                <a:spLocks noChangeShapeType="1"/>
              </p:cNvSpPr>
              <p:nvPr/>
            </p:nvSpPr>
            <p:spPr bwMode="auto">
              <a:xfrm flipH="1">
                <a:off x="1635" y="933"/>
                <a:ext cx="20" cy="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6" name="Line 56">
                <a:extLst>
                  <a:ext uri="{FF2B5EF4-FFF2-40B4-BE49-F238E27FC236}">
                    <a16:creationId xmlns:a16="http://schemas.microsoft.com/office/drawing/2014/main" id="{0F7537B2-AA1B-7348-AD32-E047798ACCB3}"/>
                  </a:ext>
                </a:extLst>
              </p:cNvPr>
              <p:cNvSpPr>
                <a:spLocks noChangeShapeType="1"/>
              </p:cNvSpPr>
              <p:nvPr/>
            </p:nvSpPr>
            <p:spPr bwMode="auto">
              <a:xfrm flipH="1">
                <a:off x="1672" y="968"/>
                <a:ext cx="32" cy="2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7" name="Line 57">
                <a:extLst>
                  <a:ext uri="{FF2B5EF4-FFF2-40B4-BE49-F238E27FC236}">
                    <a16:creationId xmlns:a16="http://schemas.microsoft.com/office/drawing/2014/main" id="{F2F69DA3-7BC8-D04D-A0C5-7131AA81F137}"/>
                  </a:ext>
                </a:extLst>
              </p:cNvPr>
              <p:cNvSpPr>
                <a:spLocks noChangeShapeType="1"/>
              </p:cNvSpPr>
              <p:nvPr/>
            </p:nvSpPr>
            <p:spPr bwMode="auto">
              <a:xfrm flipH="1">
                <a:off x="1672" y="1004"/>
                <a:ext cx="32" cy="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8" name="Line 58">
                <a:extLst>
                  <a:ext uri="{FF2B5EF4-FFF2-40B4-BE49-F238E27FC236}">
                    <a16:creationId xmlns:a16="http://schemas.microsoft.com/office/drawing/2014/main" id="{4A31C309-0810-7D41-8661-E34354C55FD9}"/>
                  </a:ext>
                </a:extLst>
              </p:cNvPr>
              <p:cNvSpPr>
                <a:spLocks noChangeShapeType="1"/>
              </p:cNvSpPr>
              <p:nvPr/>
            </p:nvSpPr>
            <p:spPr bwMode="auto">
              <a:xfrm flipH="1">
                <a:off x="1594" y="939"/>
                <a:ext cx="19" cy="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9" name="Line 59">
                <a:extLst>
                  <a:ext uri="{FF2B5EF4-FFF2-40B4-BE49-F238E27FC236}">
                    <a16:creationId xmlns:a16="http://schemas.microsoft.com/office/drawing/2014/main" id="{86493BE5-39B7-D24A-8C7B-21DA25A7A1BD}"/>
                  </a:ext>
                </a:extLst>
              </p:cNvPr>
              <p:cNvSpPr>
                <a:spLocks noChangeShapeType="1"/>
              </p:cNvSpPr>
              <p:nvPr/>
            </p:nvSpPr>
            <p:spPr bwMode="auto">
              <a:xfrm flipH="1">
                <a:off x="1558" y="968"/>
                <a:ext cx="14"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140" name="Freeform 60">
              <a:extLst>
                <a:ext uri="{FF2B5EF4-FFF2-40B4-BE49-F238E27FC236}">
                  <a16:creationId xmlns:a16="http://schemas.microsoft.com/office/drawing/2014/main" id="{BF93AB3A-2E5A-D545-9C77-D7DCE1ACDD64}"/>
                </a:ext>
              </a:extLst>
            </p:cNvPr>
            <p:cNvSpPr>
              <a:spLocks/>
            </p:cNvSpPr>
            <p:nvPr/>
          </p:nvSpPr>
          <p:spPr bwMode="auto">
            <a:xfrm>
              <a:off x="1370" y="776"/>
              <a:ext cx="199" cy="158"/>
            </a:xfrm>
            <a:custGeom>
              <a:avLst/>
              <a:gdLst>
                <a:gd name="T0" fmla="*/ 62 w 199"/>
                <a:gd name="T1" fmla="*/ 0 h 158"/>
                <a:gd name="T2" fmla="*/ 0 w 199"/>
                <a:gd name="T3" fmla="*/ 50 h 158"/>
                <a:gd name="T4" fmla="*/ 170 w 199"/>
                <a:gd name="T5" fmla="*/ 157 h 158"/>
                <a:gd name="T6" fmla="*/ 198 w 199"/>
                <a:gd name="T7" fmla="*/ 128 h 158"/>
                <a:gd name="T8" fmla="*/ 62 w 199"/>
                <a:gd name="T9" fmla="*/ 0 h 158"/>
              </a:gdLst>
              <a:ahLst/>
              <a:cxnLst>
                <a:cxn ang="0">
                  <a:pos x="T0" y="T1"/>
                </a:cxn>
                <a:cxn ang="0">
                  <a:pos x="T2" y="T3"/>
                </a:cxn>
                <a:cxn ang="0">
                  <a:pos x="T4" y="T5"/>
                </a:cxn>
                <a:cxn ang="0">
                  <a:pos x="T6" y="T7"/>
                </a:cxn>
                <a:cxn ang="0">
                  <a:pos x="T8" y="T9"/>
                </a:cxn>
              </a:cxnLst>
              <a:rect l="0" t="0" r="r" b="b"/>
              <a:pathLst>
                <a:path w="199" h="158">
                  <a:moveTo>
                    <a:pt x="62" y="0"/>
                  </a:moveTo>
                  <a:lnTo>
                    <a:pt x="0" y="50"/>
                  </a:lnTo>
                  <a:lnTo>
                    <a:pt x="170" y="157"/>
                  </a:lnTo>
                  <a:lnTo>
                    <a:pt x="198" y="128"/>
                  </a:lnTo>
                  <a:lnTo>
                    <a:pt x="62"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1" name="Freeform 61">
              <a:extLst>
                <a:ext uri="{FF2B5EF4-FFF2-40B4-BE49-F238E27FC236}">
                  <a16:creationId xmlns:a16="http://schemas.microsoft.com/office/drawing/2014/main" id="{FD167D06-D32D-5341-A41F-F1D900F02EC3}"/>
                </a:ext>
              </a:extLst>
            </p:cNvPr>
            <p:cNvSpPr>
              <a:spLocks/>
            </p:cNvSpPr>
            <p:nvPr/>
          </p:nvSpPr>
          <p:spPr bwMode="auto">
            <a:xfrm>
              <a:off x="1370" y="776"/>
              <a:ext cx="207" cy="166"/>
            </a:xfrm>
            <a:custGeom>
              <a:avLst/>
              <a:gdLst>
                <a:gd name="T0" fmla="*/ 65 w 207"/>
                <a:gd name="T1" fmla="*/ 0 h 166"/>
                <a:gd name="T2" fmla="*/ 0 w 207"/>
                <a:gd name="T3" fmla="*/ 53 h 166"/>
                <a:gd name="T4" fmla="*/ 177 w 207"/>
                <a:gd name="T5" fmla="*/ 165 h 166"/>
                <a:gd name="T6" fmla="*/ 206 w 207"/>
                <a:gd name="T7" fmla="*/ 135 h 166"/>
                <a:gd name="T8" fmla="*/ 65 w 207"/>
                <a:gd name="T9" fmla="*/ 0 h 166"/>
                <a:gd name="T10" fmla="*/ 0 w 207"/>
                <a:gd name="T11" fmla="*/ 53 h 166"/>
                <a:gd name="T12" fmla="*/ 177 w 207"/>
                <a:gd name="T13" fmla="*/ 165 h 166"/>
                <a:gd name="T14" fmla="*/ 206 w 207"/>
                <a:gd name="T15" fmla="*/ 135 h 166"/>
                <a:gd name="T16" fmla="*/ 65 w 207"/>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66">
                  <a:moveTo>
                    <a:pt x="65" y="0"/>
                  </a:moveTo>
                  <a:lnTo>
                    <a:pt x="0" y="53"/>
                  </a:lnTo>
                  <a:lnTo>
                    <a:pt x="177" y="165"/>
                  </a:lnTo>
                  <a:lnTo>
                    <a:pt x="206" y="135"/>
                  </a:lnTo>
                  <a:lnTo>
                    <a:pt x="65" y="0"/>
                  </a:lnTo>
                  <a:lnTo>
                    <a:pt x="0" y="53"/>
                  </a:lnTo>
                  <a:lnTo>
                    <a:pt x="177" y="165"/>
                  </a:lnTo>
                  <a:lnTo>
                    <a:pt x="206" y="135"/>
                  </a:lnTo>
                  <a:lnTo>
                    <a:pt x="6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2" name="Freeform 62">
              <a:extLst>
                <a:ext uri="{FF2B5EF4-FFF2-40B4-BE49-F238E27FC236}">
                  <a16:creationId xmlns:a16="http://schemas.microsoft.com/office/drawing/2014/main" id="{9517333B-2EC0-D540-867C-BD00F1D39141}"/>
                </a:ext>
              </a:extLst>
            </p:cNvPr>
            <p:cNvSpPr>
              <a:spLocks/>
            </p:cNvSpPr>
            <p:nvPr/>
          </p:nvSpPr>
          <p:spPr bwMode="auto">
            <a:xfrm>
              <a:off x="1670" y="1023"/>
              <a:ext cx="176" cy="182"/>
            </a:xfrm>
            <a:custGeom>
              <a:avLst/>
              <a:gdLst>
                <a:gd name="T0" fmla="*/ 175 w 176"/>
                <a:gd name="T1" fmla="*/ 119 h 182"/>
                <a:gd name="T2" fmla="*/ 113 w 176"/>
                <a:gd name="T3" fmla="*/ 181 h 182"/>
                <a:gd name="T4" fmla="*/ 0 w 176"/>
                <a:gd name="T5" fmla="*/ 23 h 182"/>
                <a:gd name="T6" fmla="*/ 34 w 176"/>
                <a:gd name="T7" fmla="*/ 0 h 182"/>
                <a:gd name="T8" fmla="*/ 175 w 176"/>
                <a:gd name="T9" fmla="*/ 119 h 182"/>
              </a:gdLst>
              <a:ahLst/>
              <a:cxnLst>
                <a:cxn ang="0">
                  <a:pos x="T0" y="T1"/>
                </a:cxn>
                <a:cxn ang="0">
                  <a:pos x="T2" y="T3"/>
                </a:cxn>
                <a:cxn ang="0">
                  <a:pos x="T4" y="T5"/>
                </a:cxn>
                <a:cxn ang="0">
                  <a:pos x="T6" y="T7"/>
                </a:cxn>
                <a:cxn ang="0">
                  <a:pos x="T8" y="T9"/>
                </a:cxn>
              </a:cxnLst>
              <a:rect l="0" t="0" r="r" b="b"/>
              <a:pathLst>
                <a:path w="176" h="182">
                  <a:moveTo>
                    <a:pt x="175" y="119"/>
                  </a:moveTo>
                  <a:lnTo>
                    <a:pt x="113" y="181"/>
                  </a:lnTo>
                  <a:lnTo>
                    <a:pt x="0" y="23"/>
                  </a:lnTo>
                  <a:lnTo>
                    <a:pt x="34" y="0"/>
                  </a:lnTo>
                  <a:lnTo>
                    <a:pt x="175" y="119"/>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3" name="Freeform 63">
              <a:extLst>
                <a:ext uri="{FF2B5EF4-FFF2-40B4-BE49-F238E27FC236}">
                  <a16:creationId xmlns:a16="http://schemas.microsoft.com/office/drawing/2014/main" id="{F57C419E-9BA1-D64B-8E98-53B1D36B6ACC}"/>
                </a:ext>
              </a:extLst>
            </p:cNvPr>
            <p:cNvSpPr>
              <a:spLocks/>
            </p:cNvSpPr>
            <p:nvPr/>
          </p:nvSpPr>
          <p:spPr bwMode="auto">
            <a:xfrm>
              <a:off x="1670" y="1023"/>
              <a:ext cx="184" cy="190"/>
            </a:xfrm>
            <a:custGeom>
              <a:avLst/>
              <a:gdLst>
                <a:gd name="T0" fmla="*/ 183 w 184"/>
                <a:gd name="T1" fmla="*/ 124 h 190"/>
                <a:gd name="T2" fmla="*/ 118 w 184"/>
                <a:gd name="T3" fmla="*/ 189 h 190"/>
                <a:gd name="T4" fmla="*/ 0 w 184"/>
                <a:gd name="T5" fmla="*/ 24 h 190"/>
                <a:gd name="T6" fmla="*/ 36 w 184"/>
                <a:gd name="T7" fmla="*/ 0 h 190"/>
                <a:gd name="T8" fmla="*/ 183 w 184"/>
                <a:gd name="T9" fmla="*/ 124 h 190"/>
                <a:gd name="T10" fmla="*/ 118 w 184"/>
                <a:gd name="T11" fmla="*/ 189 h 190"/>
                <a:gd name="T12" fmla="*/ 0 w 184"/>
                <a:gd name="T13" fmla="*/ 24 h 190"/>
                <a:gd name="T14" fmla="*/ 36 w 184"/>
                <a:gd name="T15" fmla="*/ 0 h 190"/>
                <a:gd name="T16" fmla="*/ 183 w 184"/>
                <a:gd name="T17"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90">
                  <a:moveTo>
                    <a:pt x="183" y="124"/>
                  </a:moveTo>
                  <a:lnTo>
                    <a:pt x="118" y="189"/>
                  </a:lnTo>
                  <a:lnTo>
                    <a:pt x="0" y="24"/>
                  </a:lnTo>
                  <a:lnTo>
                    <a:pt x="36" y="0"/>
                  </a:lnTo>
                  <a:lnTo>
                    <a:pt x="183" y="124"/>
                  </a:lnTo>
                  <a:lnTo>
                    <a:pt x="118" y="189"/>
                  </a:lnTo>
                  <a:lnTo>
                    <a:pt x="0" y="24"/>
                  </a:lnTo>
                  <a:lnTo>
                    <a:pt x="36" y="0"/>
                  </a:lnTo>
                  <a:lnTo>
                    <a:pt x="183" y="1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4" name="Line 64">
              <a:extLst>
                <a:ext uri="{FF2B5EF4-FFF2-40B4-BE49-F238E27FC236}">
                  <a16:creationId xmlns:a16="http://schemas.microsoft.com/office/drawing/2014/main" id="{5E6BD05C-855C-0149-970C-41264F3F4F8F}"/>
                </a:ext>
              </a:extLst>
            </p:cNvPr>
            <p:cNvSpPr>
              <a:spLocks noChangeShapeType="1"/>
            </p:cNvSpPr>
            <p:nvPr/>
          </p:nvSpPr>
          <p:spPr bwMode="auto">
            <a:xfrm>
              <a:off x="1574" y="921"/>
              <a:ext cx="16" cy="2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5" name="Line 65">
              <a:extLst>
                <a:ext uri="{FF2B5EF4-FFF2-40B4-BE49-F238E27FC236}">
                  <a16:creationId xmlns:a16="http://schemas.microsoft.com/office/drawing/2014/main" id="{8332948D-318F-724C-8A4E-1F5F4F998CCC}"/>
                </a:ext>
              </a:extLst>
            </p:cNvPr>
            <p:cNvSpPr>
              <a:spLocks noChangeShapeType="1"/>
            </p:cNvSpPr>
            <p:nvPr/>
          </p:nvSpPr>
          <p:spPr bwMode="auto">
            <a:xfrm>
              <a:off x="1551" y="945"/>
              <a:ext cx="27" cy="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6" name="Line 66">
              <a:extLst>
                <a:ext uri="{FF2B5EF4-FFF2-40B4-BE49-F238E27FC236}">
                  <a16:creationId xmlns:a16="http://schemas.microsoft.com/office/drawing/2014/main" id="{32B3722E-D450-FC4A-A0D8-64A7FB5728D0}"/>
                </a:ext>
              </a:extLst>
            </p:cNvPr>
            <p:cNvSpPr>
              <a:spLocks noChangeShapeType="1"/>
            </p:cNvSpPr>
            <p:nvPr/>
          </p:nvSpPr>
          <p:spPr bwMode="auto">
            <a:xfrm flipH="1" flipV="1">
              <a:off x="1666" y="1031"/>
              <a:ext cx="2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7" name="Line 67">
              <a:extLst>
                <a:ext uri="{FF2B5EF4-FFF2-40B4-BE49-F238E27FC236}">
                  <a16:creationId xmlns:a16="http://schemas.microsoft.com/office/drawing/2014/main" id="{6442DA82-A8FA-BF40-91E5-B0BDC64377AA}"/>
                </a:ext>
              </a:extLst>
            </p:cNvPr>
            <p:cNvSpPr>
              <a:spLocks noChangeShapeType="1"/>
            </p:cNvSpPr>
            <p:nvPr/>
          </p:nvSpPr>
          <p:spPr bwMode="auto">
            <a:xfrm flipH="1" flipV="1">
              <a:off x="1678" y="1019"/>
              <a:ext cx="32"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8" name="Oval 68">
              <a:extLst>
                <a:ext uri="{FF2B5EF4-FFF2-40B4-BE49-F238E27FC236}">
                  <a16:creationId xmlns:a16="http://schemas.microsoft.com/office/drawing/2014/main" id="{C7A740B4-E17E-2B45-9A50-6C61B4D7BD87}"/>
                </a:ext>
              </a:extLst>
            </p:cNvPr>
            <p:cNvSpPr>
              <a:spLocks noChangeArrowheads="1"/>
            </p:cNvSpPr>
            <p:nvPr/>
          </p:nvSpPr>
          <p:spPr bwMode="auto">
            <a:xfrm>
              <a:off x="1592" y="986"/>
              <a:ext cx="49" cy="4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9" name="Oval 69">
              <a:extLst>
                <a:ext uri="{FF2B5EF4-FFF2-40B4-BE49-F238E27FC236}">
                  <a16:creationId xmlns:a16="http://schemas.microsoft.com/office/drawing/2014/main" id="{0320CE2A-E4B5-AE40-99D3-E905739A15AE}"/>
                </a:ext>
              </a:extLst>
            </p:cNvPr>
            <p:cNvSpPr>
              <a:spLocks noChangeArrowheads="1"/>
            </p:cNvSpPr>
            <p:nvPr/>
          </p:nvSpPr>
          <p:spPr bwMode="auto">
            <a:xfrm>
              <a:off x="1592" y="992"/>
              <a:ext cx="37" cy="31"/>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0" name="Oval 70">
              <a:extLst>
                <a:ext uri="{FF2B5EF4-FFF2-40B4-BE49-F238E27FC236}">
                  <a16:creationId xmlns:a16="http://schemas.microsoft.com/office/drawing/2014/main" id="{7E5BA2E4-1373-C640-A12E-9DE8DD9D4BFF}"/>
                </a:ext>
              </a:extLst>
            </p:cNvPr>
            <p:cNvSpPr>
              <a:spLocks noChangeArrowheads="1"/>
            </p:cNvSpPr>
            <p:nvPr/>
          </p:nvSpPr>
          <p:spPr bwMode="auto">
            <a:xfrm>
              <a:off x="1580" y="1039"/>
              <a:ext cx="19"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1" name="Oval 71">
              <a:extLst>
                <a:ext uri="{FF2B5EF4-FFF2-40B4-BE49-F238E27FC236}">
                  <a16:creationId xmlns:a16="http://schemas.microsoft.com/office/drawing/2014/main" id="{00C52F48-2996-DB4D-8375-BB41D094732C}"/>
                </a:ext>
              </a:extLst>
            </p:cNvPr>
            <p:cNvSpPr>
              <a:spLocks noChangeArrowheads="1"/>
            </p:cNvSpPr>
            <p:nvPr/>
          </p:nvSpPr>
          <p:spPr bwMode="auto">
            <a:xfrm>
              <a:off x="1627" y="1045"/>
              <a:ext cx="25"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2" name="Oval 72">
              <a:extLst>
                <a:ext uri="{FF2B5EF4-FFF2-40B4-BE49-F238E27FC236}">
                  <a16:creationId xmlns:a16="http://schemas.microsoft.com/office/drawing/2014/main" id="{89416E10-C77E-4B46-927A-FE7F81A7434D}"/>
                </a:ext>
              </a:extLst>
            </p:cNvPr>
            <p:cNvSpPr>
              <a:spLocks noChangeArrowheads="1"/>
            </p:cNvSpPr>
            <p:nvPr/>
          </p:nvSpPr>
          <p:spPr bwMode="auto">
            <a:xfrm>
              <a:off x="1657" y="1015"/>
              <a:ext cx="19" cy="20"/>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3" name="Line 73">
              <a:extLst>
                <a:ext uri="{FF2B5EF4-FFF2-40B4-BE49-F238E27FC236}">
                  <a16:creationId xmlns:a16="http://schemas.microsoft.com/office/drawing/2014/main" id="{40BD9811-6120-FD4F-817D-3BEDFA86ED23}"/>
                </a:ext>
              </a:extLst>
            </p:cNvPr>
            <p:cNvSpPr>
              <a:spLocks noChangeShapeType="1"/>
            </p:cNvSpPr>
            <p:nvPr/>
          </p:nvSpPr>
          <p:spPr bwMode="auto">
            <a:xfrm flipH="1">
              <a:off x="1425" y="821"/>
              <a:ext cx="67"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4" name="Line 74">
              <a:extLst>
                <a:ext uri="{FF2B5EF4-FFF2-40B4-BE49-F238E27FC236}">
                  <a16:creationId xmlns:a16="http://schemas.microsoft.com/office/drawing/2014/main" id="{758AE174-4652-F44C-807C-A24486DA9A23}"/>
                </a:ext>
              </a:extLst>
            </p:cNvPr>
            <p:cNvSpPr>
              <a:spLocks noChangeShapeType="1"/>
            </p:cNvSpPr>
            <p:nvPr/>
          </p:nvSpPr>
          <p:spPr bwMode="auto">
            <a:xfrm flipH="1">
              <a:off x="1484" y="868"/>
              <a:ext cx="55"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5" name="Line 75">
              <a:extLst>
                <a:ext uri="{FF2B5EF4-FFF2-40B4-BE49-F238E27FC236}">
                  <a16:creationId xmlns:a16="http://schemas.microsoft.com/office/drawing/2014/main" id="{AE1D030E-DF3F-624B-A8A7-2856A9C18DDC}"/>
                </a:ext>
              </a:extLst>
            </p:cNvPr>
            <p:cNvSpPr>
              <a:spLocks noChangeShapeType="1"/>
            </p:cNvSpPr>
            <p:nvPr/>
          </p:nvSpPr>
          <p:spPr bwMode="auto">
            <a:xfrm flipH="1">
              <a:off x="1702" y="1062"/>
              <a:ext cx="49" cy="3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6" name="Line 76">
              <a:extLst>
                <a:ext uri="{FF2B5EF4-FFF2-40B4-BE49-F238E27FC236}">
                  <a16:creationId xmlns:a16="http://schemas.microsoft.com/office/drawing/2014/main" id="{CE13E67E-18A5-D64B-AC71-921CC7D26A04}"/>
                </a:ext>
              </a:extLst>
            </p:cNvPr>
            <p:cNvSpPr>
              <a:spLocks noChangeShapeType="1"/>
            </p:cNvSpPr>
            <p:nvPr/>
          </p:nvSpPr>
          <p:spPr bwMode="auto">
            <a:xfrm flipH="1">
              <a:off x="1749" y="1104"/>
              <a:ext cx="61"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7" name="Freeform 77">
              <a:extLst>
                <a:ext uri="{FF2B5EF4-FFF2-40B4-BE49-F238E27FC236}">
                  <a16:creationId xmlns:a16="http://schemas.microsoft.com/office/drawing/2014/main" id="{FF6D06DC-2ABF-BA4D-87AD-EDCB77870217}"/>
                </a:ext>
              </a:extLst>
            </p:cNvPr>
            <p:cNvSpPr>
              <a:spLocks/>
            </p:cNvSpPr>
            <p:nvPr/>
          </p:nvSpPr>
          <p:spPr bwMode="auto">
            <a:xfrm>
              <a:off x="1558" y="935"/>
              <a:ext cx="29" cy="46"/>
            </a:xfrm>
            <a:custGeom>
              <a:avLst/>
              <a:gdLst>
                <a:gd name="T0" fmla="*/ 28 w 29"/>
                <a:gd name="T1" fmla="*/ 0 h 46"/>
                <a:gd name="T2" fmla="*/ 5 w 29"/>
                <a:gd name="T3" fmla="*/ 20 h 46"/>
                <a:gd name="T4" fmla="*/ 0 w 29"/>
                <a:gd name="T5" fmla="*/ 45 h 46"/>
                <a:gd name="T6" fmla="*/ 28 w 29"/>
                <a:gd name="T7" fmla="*/ 20 h 46"/>
                <a:gd name="T8" fmla="*/ 28 w 29"/>
                <a:gd name="T9" fmla="*/ 0 h 46"/>
              </a:gdLst>
              <a:ahLst/>
              <a:cxnLst>
                <a:cxn ang="0">
                  <a:pos x="T0" y="T1"/>
                </a:cxn>
                <a:cxn ang="0">
                  <a:pos x="T2" y="T3"/>
                </a:cxn>
                <a:cxn ang="0">
                  <a:pos x="T4" y="T5"/>
                </a:cxn>
                <a:cxn ang="0">
                  <a:pos x="T6" y="T7"/>
                </a:cxn>
                <a:cxn ang="0">
                  <a:pos x="T8" y="T9"/>
                </a:cxn>
              </a:cxnLst>
              <a:rect l="0" t="0" r="r" b="b"/>
              <a:pathLst>
                <a:path w="29" h="46">
                  <a:moveTo>
                    <a:pt x="28" y="0"/>
                  </a:moveTo>
                  <a:lnTo>
                    <a:pt x="5" y="20"/>
                  </a:lnTo>
                  <a:lnTo>
                    <a:pt x="0" y="45"/>
                  </a:lnTo>
                  <a:lnTo>
                    <a:pt x="28" y="20"/>
                  </a:lnTo>
                  <a:lnTo>
                    <a:pt x="28" y="0"/>
                  </a:lnTo>
                </a:path>
              </a:pathLst>
            </a:custGeom>
            <a:solidFill>
              <a:srgbClr val="000000"/>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8" name="Freeform 78">
              <a:extLst>
                <a:ext uri="{FF2B5EF4-FFF2-40B4-BE49-F238E27FC236}">
                  <a16:creationId xmlns:a16="http://schemas.microsoft.com/office/drawing/2014/main" id="{1975788C-AA1B-344B-BDB1-16A0BBF3B379}"/>
                </a:ext>
              </a:extLst>
            </p:cNvPr>
            <p:cNvSpPr>
              <a:spLocks/>
            </p:cNvSpPr>
            <p:nvPr/>
          </p:nvSpPr>
          <p:spPr bwMode="auto">
            <a:xfrm>
              <a:off x="1558" y="935"/>
              <a:ext cx="37" cy="54"/>
            </a:xfrm>
            <a:custGeom>
              <a:avLst/>
              <a:gdLst>
                <a:gd name="T0" fmla="*/ 36 w 37"/>
                <a:gd name="T1" fmla="*/ 0 h 54"/>
                <a:gd name="T2" fmla="*/ 6 w 37"/>
                <a:gd name="T3" fmla="*/ 23 h 54"/>
                <a:gd name="T4" fmla="*/ 0 w 37"/>
                <a:gd name="T5" fmla="*/ 53 h 54"/>
                <a:gd name="T6" fmla="*/ 36 w 37"/>
                <a:gd name="T7" fmla="*/ 23 h 54"/>
                <a:gd name="T8" fmla="*/ 36 w 37"/>
                <a:gd name="T9" fmla="*/ 0 h 54"/>
                <a:gd name="T10" fmla="*/ 6 w 37"/>
                <a:gd name="T11" fmla="*/ 23 h 54"/>
                <a:gd name="T12" fmla="*/ 0 w 37"/>
                <a:gd name="T13" fmla="*/ 53 h 54"/>
                <a:gd name="T14" fmla="*/ 36 w 37"/>
                <a:gd name="T15" fmla="*/ 23 h 54"/>
                <a:gd name="T16" fmla="*/ 36 w 3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4">
                  <a:moveTo>
                    <a:pt x="36" y="0"/>
                  </a:moveTo>
                  <a:lnTo>
                    <a:pt x="6" y="23"/>
                  </a:lnTo>
                  <a:lnTo>
                    <a:pt x="0" y="53"/>
                  </a:lnTo>
                  <a:lnTo>
                    <a:pt x="36" y="23"/>
                  </a:lnTo>
                  <a:lnTo>
                    <a:pt x="36" y="0"/>
                  </a:lnTo>
                  <a:lnTo>
                    <a:pt x="6" y="23"/>
                  </a:lnTo>
                  <a:lnTo>
                    <a:pt x="0" y="53"/>
                  </a:lnTo>
                  <a:lnTo>
                    <a:pt x="36" y="23"/>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159" name="Rectangle 79">
            <a:extLst>
              <a:ext uri="{FF2B5EF4-FFF2-40B4-BE49-F238E27FC236}">
                <a16:creationId xmlns:a16="http://schemas.microsoft.com/office/drawing/2014/main" id="{B6CF2B81-2565-4B4F-8744-5F3019372D6A}"/>
              </a:ext>
            </a:extLst>
          </p:cNvPr>
          <p:cNvSpPr>
            <a:spLocks noChangeArrowheads="1"/>
          </p:cNvSpPr>
          <p:nvPr/>
        </p:nvSpPr>
        <p:spPr bwMode="auto">
          <a:xfrm>
            <a:off x="1427163" y="3359150"/>
            <a:ext cx="8819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latin typeface="Arial" panose="020B0604020202020204" pitchFamily="34" charset="0"/>
              </a:rPr>
              <a:t>Comm Link</a:t>
            </a:r>
          </a:p>
          <a:p>
            <a:r>
              <a:rPr lang="en-US" altLang="en-US" sz="1000" b="1">
                <a:latin typeface="Arial" panose="020B0604020202020204" pitchFamily="34" charset="0"/>
              </a:rPr>
              <a:t>Modes</a:t>
            </a:r>
          </a:p>
        </p:txBody>
      </p:sp>
      <p:sp>
        <p:nvSpPr>
          <p:cNvPr id="46160" name="Rectangle 80">
            <a:extLst>
              <a:ext uri="{FF2B5EF4-FFF2-40B4-BE49-F238E27FC236}">
                <a16:creationId xmlns:a16="http://schemas.microsoft.com/office/drawing/2014/main" id="{548A1D81-9768-C048-B38D-52F338F32D96}"/>
              </a:ext>
            </a:extLst>
          </p:cNvPr>
          <p:cNvSpPr>
            <a:spLocks noChangeArrowheads="1"/>
          </p:cNvSpPr>
          <p:nvPr/>
        </p:nvSpPr>
        <p:spPr bwMode="auto">
          <a:xfrm>
            <a:off x="6935873" y="5034687"/>
            <a:ext cx="197041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dirty="0">
                <a:latin typeface="Arial" panose="020B0604020202020204" pitchFamily="34" charset="0"/>
              </a:rPr>
              <a:t>Enterprise Concerns:</a:t>
            </a:r>
          </a:p>
          <a:p>
            <a:pPr lvl="1" eaLnBrk="0" hangingPunct="0"/>
            <a:r>
              <a:rPr lang="en-US" altLang="en-US" sz="1200" dirty="0">
                <a:latin typeface="Arial" panose="020B0604020202020204" pitchFamily="34" charset="0"/>
              </a:rPr>
              <a:t>Objectives</a:t>
            </a:r>
          </a:p>
          <a:p>
            <a:pPr lvl="1" eaLnBrk="0" hangingPunct="0"/>
            <a:r>
              <a:rPr lang="en-US" altLang="en-US" sz="1200" dirty="0">
                <a:latin typeface="Arial" panose="020B0604020202020204" pitchFamily="34" charset="0"/>
              </a:rPr>
              <a:t>Roles</a:t>
            </a:r>
          </a:p>
          <a:p>
            <a:pPr lvl="1" eaLnBrk="0" hangingPunct="0"/>
            <a:r>
              <a:rPr lang="en-US" altLang="en-US" sz="1200" dirty="0">
                <a:latin typeface="Arial" panose="020B0604020202020204" pitchFamily="34" charset="0"/>
              </a:rPr>
              <a:t>Requirements</a:t>
            </a:r>
          </a:p>
          <a:p>
            <a:pPr lvl="1" eaLnBrk="0" hangingPunct="0"/>
            <a:r>
              <a:rPr lang="en-US" altLang="en-US" sz="1200" dirty="0">
                <a:latin typeface="Arial" panose="020B0604020202020204" pitchFamily="34" charset="0"/>
              </a:rPr>
              <a:t>Policies</a:t>
            </a:r>
          </a:p>
          <a:p>
            <a:pPr lvl="1" eaLnBrk="0" hangingPunct="0"/>
            <a:r>
              <a:rPr lang="en-US" altLang="en-US" sz="1200" dirty="0">
                <a:latin typeface="Arial" panose="020B0604020202020204" pitchFamily="34" charset="0"/>
              </a:rPr>
              <a:t>Risk Management</a:t>
            </a:r>
          </a:p>
          <a:p>
            <a:pPr lvl="1" eaLnBrk="0" hangingPunct="0"/>
            <a:r>
              <a:rPr lang="en-US" altLang="en-US" sz="1200" dirty="0">
                <a:latin typeface="Arial" panose="020B0604020202020204" pitchFamily="34" charset="0"/>
              </a:rPr>
              <a:t>Lifecycle / Phases</a:t>
            </a:r>
          </a:p>
          <a:p>
            <a:pPr lvl="1" eaLnBrk="0" hangingPunct="0"/>
            <a:r>
              <a:rPr lang="en-US" altLang="en-US" sz="1200" dirty="0">
                <a:latin typeface="Arial" panose="020B0604020202020204" pitchFamily="34" charset="0"/>
              </a:rPr>
              <a:t>Configuration</a:t>
            </a:r>
          </a:p>
          <a:p>
            <a:pPr lvl="1" eaLnBrk="0" hangingPunct="0"/>
            <a:r>
              <a:rPr lang="en-US" altLang="en-US" sz="1200" dirty="0">
                <a:latin typeface="Arial" panose="020B0604020202020204" pitchFamily="34" charset="0"/>
              </a:rPr>
              <a:t>Contracts</a:t>
            </a:r>
          </a:p>
        </p:txBody>
      </p:sp>
      <p:sp>
        <p:nvSpPr>
          <p:cNvPr id="2" name="Rectangle 1">
            <a:extLst>
              <a:ext uri="{FF2B5EF4-FFF2-40B4-BE49-F238E27FC236}">
                <a16:creationId xmlns:a16="http://schemas.microsoft.com/office/drawing/2014/main" id="{0EA9EC3A-6F04-7648-9191-185976A0E554}"/>
              </a:ext>
            </a:extLst>
          </p:cNvPr>
          <p:cNvSpPr/>
          <p:nvPr/>
        </p:nvSpPr>
        <p:spPr>
          <a:xfrm>
            <a:off x="2125177" y="2454394"/>
            <a:ext cx="1495057" cy="584775"/>
          </a:xfrm>
          <a:prstGeom prst="rect">
            <a:avLst/>
          </a:prstGeom>
        </p:spPr>
        <p:txBody>
          <a:bodyPr wrap="square">
            <a:spAutoFit/>
          </a:bodyPr>
          <a:lstStyle/>
          <a:p>
            <a:pPr algn="ctr" eaLnBrk="0" hangingPunct="0"/>
            <a:r>
              <a:rPr lang="en-US" altLang="en-US" sz="1600" dirty="0">
                <a:solidFill>
                  <a:schemeClr val="bg1"/>
                </a:solidFill>
                <a:latin typeface="Arial" panose="020B0604020202020204" pitchFamily="34" charset="0"/>
              </a:rPr>
              <a:t>Mission A</a:t>
            </a:r>
          </a:p>
          <a:p>
            <a:pPr algn="ctr" eaLnBrk="0" hangingPunct="0"/>
            <a:r>
              <a:rPr lang="en-US" altLang="en-US" sz="1600" dirty="0">
                <a:solidFill>
                  <a:schemeClr val="bg1"/>
                </a:solidFill>
                <a:latin typeface="Arial" panose="020B0604020202020204" pitchFamily="34" charset="0"/>
              </a:rPr>
              <a:t>Spacecraft</a:t>
            </a:r>
          </a:p>
        </p:txBody>
      </p:sp>
      <p:sp>
        <p:nvSpPr>
          <p:cNvPr id="84" name="Oval 9">
            <a:extLst>
              <a:ext uri="{FF2B5EF4-FFF2-40B4-BE49-F238E27FC236}">
                <a16:creationId xmlns:a16="http://schemas.microsoft.com/office/drawing/2014/main" id="{1BDD70BF-5F42-C841-BF9B-0A44A5DD917B}"/>
              </a:ext>
            </a:extLst>
          </p:cNvPr>
          <p:cNvSpPr>
            <a:spLocks noChangeArrowheads="1"/>
          </p:cNvSpPr>
          <p:nvPr/>
        </p:nvSpPr>
        <p:spPr bwMode="auto">
          <a:xfrm>
            <a:off x="2919913" y="3036770"/>
            <a:ext cx="608626" cy="266865"/>
          </a:xfrm>
          <a:prstGeom prst="cube">
            <a:avLst>
              <a:gd name="adj" fmla="val 22215"/>
            </a:avLst>
          </a:prstGeom>
          <a:solidFill>
            <a:srgbClr val="00B050"/>
          </a:solidFill>
          <a:ln w="9525">
            <a:solidFill>
              <a:schemeClr val="tx1"/>
            </a:solidFill>
            <a:round/>
            <a:headEnd/>
            <a:tailEnd/>
          </a:ln>
          <a:effec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3" name="Rectangle 2">
            <a:extLst>
              <a:ext uri="{FF2B5EF4-FFF2-40B4-BE49-F238E27FC236}">
                <a16:creationId xmlns:a16="http://schemas.microsoft.com/office/drawing/2014/main" id="{D32C211A-6800-4C49-BB22-1BE02BD40141}"/>
              </a:ext>
            </a:extLst>
          </p:cNvPr>
          <p:cNvSpPr/>
          <p:nvPr/>
        </p:nvSpPr>
        <p:spPr>
          <a:xfrm>
            <a:off x="2838824" y="3031511"/>
            <a:ext cx="715260" cy="338554"/>
          </a:xfrm>
          <a:prstGeom prst="rect">
            <a:avLst/>
          </a:prstGeom>
        </p:spPr>
        <p:txBody>
          <a:bodyPr wrap="none">
            <a:spAutoFit/>
          </a:bodyPr>
          <a:lstStyle/>
          <a:p>
            <a:pPr algn="ctr"/>
            <a:r>
              <a:rPr lang="en-US" altLang="en-US" sz="800" dirty="0">
                <a:solidFill>
                  <a:schemeClr val="bg1"/>
                </a:solidFill>
                <a:latin typeface="Arial" panose="020B0604020202020204" pitchFamily="34" charset="0"/>
              </a:rPr>
              <a:t>Instrument</a:t>
            </a:r>
          </a:p>
          <a:p>
            <a:pPr algn="ctr"/>
            <a:r>
              <a:rPr lang="en-US" sz="800" dirty="0">
                <a:solidFill>
                  <a:schemeClr val="bg1"/>
                </a:solidFill>
                <a:latin typeface="Arial" panose="020B0604020202020204" pitchFamily="34" charset="0"/>
              </a:rPr>
              <a:t>C</a:t>
            </a:r>
            <a:endParaRPr lang="en-US" sz="800" dirty="0"/>
          </a:p>
        </p:txBody>
      </p:sp>
      <p:pic>
        <p:nvPicPr>
          <p:cNvPr id="5" name="Graphic 4" descr="Customer review RTL">
            <a:extLst>
              <a:ext uri="{FF2B5EF4-FFF2-40B4-BE49-F238E27FC236}">
                <a16:creationId xmlns:a16="http://schemas.microsoft.com/office/drawing/2014/main" id="{0C14828B-C6E7-6C4C-B8CC-2849ED1DC6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5951" y="5332471"/>
            <a:ext cx="506469" cy="506469"/>
          </a:xfrm>
          <a:prstGeom prst="rect">
            <a:avLst/>
          </a:prstGeom>
        </p:spPr>
      </p:pic>
      <p:pic>
        <p:nvPicPr>
          <p:cNvPr id="7" name="Graphic 6" descr="Person with idea">
            <a:extLst>
              <a:ext uri="{FF2B5EF4-FFF2-40B4-BE49-F238E27FC236}">
                <a16:creationId xmlns:a16="http://schemas.microsoft.com/office/drawing/2014/main" id="{200F684E-9461-DD4C-B842-702F820B69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75450" y="2078078"/>
            <a:ext cx="543373" cy="543373"/>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56598DD-F7A0-1449-9E29-5C251753D0DF}"/>
              </a:ext>
            </a:extLst>
          </p:cNvPr>
          <p:cNvSpPr/>
          <p:nvPr/>
        </p:nvSpPr>
        <p:spPr bwMode="auto">
          <a:xfrm>
            <a:off x="990599" y="1371600"/>
            <a:ext cx="7751763" cy="4297362"/>
          </a:xfrm>
          <a:prstGeom prst="roundRect">
            <a:avLst/>
          </a:prstGeom>
          <a:no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rgbClr val="FF0000"/>
              </a:solidFill>
              <a:effectLst/>
              <a:latin typeface="Arial" pitchFamily="-107" charset="0"/>
            </a:endParaRPr>
          </a:p>
        </p:txBody>
      </p:sp>
      <p:sp>
        <p:nvSpPr>
          <p:cNvPr id="4" name="Date Placeholder 3">
            <a:extLst>
              <a:ext uri="{FF2B5EF4-FFF2-40B4-BE49-F238E27FC236}">
                <a16:creationId xmlns:a16="http://schemas.microsoft.com/office/drawing/2014/main" id="{00ED619E-2414-364B-AEFE-20E0602E328A}"/>
              </a:ext>
            </a:extLst>
          </p:cNvPr>
          <p:cNvSpPr>
            <a:spLocks noGrp="1"/>
          </p:cNvSpPr>
          <p:nvPr>
            <p:ph type="dt" sz="half" idx="10"/>
          </p:nvPr>
        </p:nvSpPr>
        <p:spPr/>
        <p:txBody>
          <a:bodyPr/>
          <a:lstStyle/>
          <a:p>
            <a:r>
              <a:rPr lang="en-US"/>
              <a:t>20 Mar 2023</a:t>
            </a:r>
            <a:endParaRPr lang="en-US" dirty="0"/>
          </a:p>
        </p:txBody>
      </p:sp>
      <p:sp>
        <p:nvSpPr>
          <p:cNvPr id="14" name="Line 7">
            <a:extLst>
              <a:ext uri="{FF2B5EF4-FFF2-40B4-BE49-F238E27FC236}">
                <a16:creationId xmlns:a16="http://schemas.microsoft.com/office/drawing/2014/main" id="{5D358218-9899-144C-A0BF-534BC074E49D}"/>
              </a:ext>
            </a:extLst>
          </p:cNvPr>
          <p:cNvSpPr>
            <a:spLocks noChangeShapeType="1"/>
          </p:cNvSpPr>
          <p:nvPr/>
        </p:nvSpPr>
        <p:spPr bwMode="auto">
          <a:xfrm flipV="1">
            <a:off x="6264435" y="3816350"/>
            <a:ext cx="191927" cy="528978"/>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9">
            <a:extLst>
              <a:ext uri="{FF2B5EF4-FFF2-40B4-BE49-F238E27FC236}">
                <a16:creationId xmlns:a16="http://schemas.microsoft.com/office/drawing/2014/main" id="{F8A05365-C331-3440-A0A2-480002FDAF52}"/>
              </a:ext>
            </a:extLst>
          </p:cNvPr>
          <p:cNvSpPr>
            <a:spLocks noChangeArrowheads="1"/>
          </p:cNvSpPr>
          <p:nvPr/>
        </p:nvSpPr>
        <p:spPr bwMode="auto">
          <a:xfrm>
            <a:off x="5895992" y="2210396"/>
            <a:ext cx="1266808" cy="788276"/>
          </a:xfrm>
          <a:prstGeom prst="cube">
            <a:avLst>
              <a:gd name="adj" fmla="val 961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16" name="Oval 10">
            <a:extLst>
              <a:ext uri="{FF2B5EF4-FFF2-40B4-BE49-F238E27FC236}">
                <a16:creationId xmlns:a16="http://schemas.microsoft.com/office/drawing/2014/main" id="{38570E29-0EAD-3E41-BD12-38A22F555DDC}"/>
              </a:ext>
            </a:extLst>
          </p:cNvPr>
          <p:cNvSpPr>
            <a:spLocks noChangeArrowheads="1"/>
          </p:cNvSpPr>
          <p:nvPr/>
        </p:nvSpPr>
        <p:spPr bwMode="auto">
          <a:xfrm>
            <a:off x="3706734" y="3549650"/>
            <a:ext cx="1163528" cy="693738"/>
          </a:xfrm>
          <a:prstGeom prst="cube">
            <a:avLst>
              <a:gd name="adj" fmla="val 7941"/>
            </a:avLst>
          </a:prstGeom>
          <a:solidFill>
            <a:srgbClr val="00B050"/>
          </a:solidFill>
          <a:ln w="9525">
            <a:solidFill>
              <a:schemeClr val="tx1"/>
            </a:solidFill>
            <a:prstDash val="dash"/>
            <a:round/>
            <a:headEnd/>
            <a:tailEnd/>
          </a:ln>
          <a:effectLst/>
        </p:spPr>
        <p:txBody>
          <a:bodyPr wrap="none" anchor="ctr"/>
          <a:lstStyle/>
          <a:p>
            <a:pPr algn="ctr" eaLnBrk="0" hangingPunct="0"/>
            <a:r>
              <a:rPr lang="en-US" altLang="en-US" sz="1050" b="1" dirty="0">
                <a:solidFill>
                  <a:schemeClr val="bg1"/>
                </a:solidFill>
                <a:latin typeface="Arial" panose="020B0604020202020204" pitchFamily="34" charset="0"/>
              </a:rPr>
              <a:t>Agency ABC</a:t>
            </a:r>
          </a:p>
          <a:p>
            <a:pPr algn="ctr" eaLnBrk="0" hangingPunct="0"/>
            <a:r>
              <a:rPr lang="en-US" altLang="en-US" sz="1050" b="1" dirty="0">
                <a:solidFill>
                  <a:schemeClr val="bg1"/>
                </a:solidFill>
                <a:latin typeface="Arial" panose="020B0604020202020204" pitchFamily="34" charset="0"/>
              </a:rPr>
              <a:t>Instrument</a:t>
            </a:r>
          </a:p>
          <a:p>
            <a:pPr algn="ctr" eaLnBrk="0" hangingPunct="0"/>
            <a:r>
              <a:rPr lang="en-US" altLang="en-US" sz="1050" b="1" dirty="0">
                <a:solidFill>
                  <a:schemeClr val="bg1"/>
                </a:solidFill>
                <a:latin typeface="Arial" panose="020B0604020202020204" pitchFamily="34" charset="0"/>
              </a:rPr>
              <a:t>Control Team </a:t>
            </a:r>
          </a:p>
        </p:txBody>
      </p:sp>
      <p:sp>
        <p:nvSpPr>
          <p:cNvPr id="17" name="Oval 11">
            <a:extLst>
              <a:ext uri="{FF2B5EF4-FFF2-40B4-BE49-F238E27FC236}">
                <a16:creationId xmlns:a16="http://schemas.microsoft.com/office/drawing/2014/main" id="{CDA715DF-2D4C-8943-9A71-995CE39E83B0}"/>
              </a:ext>
            </a:extLst>
          </p:cNvPr>
          <p:cNvSpPr>
            <a:spLocks noChangeArrowheads="1"/>
          </p:cNvSpPr>
          <p:nvPr/>
        </p:nvSpPr>
        <p:spPr bwMode="auto">
          <a:xfrm>
            <a:off x="5847324" y="3164764"/>
            <a:ext cx="1371600" cy="670498"/>
          </a:xfrm>
          <a:prstGeom prst="cube">
            <a:avLst>
              <a:gd name="adj" fmla="val 12395"/>
            </a:avLst>
          </a:prstGeom>
          <a:solidFill>
            <a:schemeClr val="accent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050" dirty="0">
                <a:solidFill>
                  <a:schemeClr val="bg1"/>
                </a:solidFill>
                <a:latin typeface="Arial" panose="020B0604020202020204" pitchFamily="34" charset="0"/>
              </a:rPr>
              <a:t>Mission Z </a:t>
            </a:r>
          </a:p>
          <a:p>
            <a:pPr algn="ctr" eaLnBrk="0" hangingPunct="0"/>
            <a:r>
              <a:rPr lang="en-US" altLang="en-US" sz="1050" dirty="0">
                <a:solidFill>
                  <a:schemeClr val="bg1"/>
                </a:solidFill>
                <a:latin typeface="Arial" panose="020B0604020202020204" pitchFamily="34" charset="0"/>
              </a:rPr>
              <a:t>Spacecraft Control</a:t>
            </a:r>
          </a:p>
          <a:p>
            <a:pPr algn="ctr" eaLnBrk="0" hangingPunct="0"/>
            <a:r>
              <a:rPr lang="en-US" altLang="en-US" sz="1050" dirty="0">
                <a:solidFill>
                  <a:schemeClr val="bg1"/>
                </a:solidFill>
                <a:latin typeface="Arial" panose="020B0604020202020204" pitchFamily="34" charset="0"/>
              </a:rPr>
              <a:t>Team</a:t>
            </a:r>
          </a:p>
        </p:txBody>
      </p:sp>
      <p:sp>
        <p:nvSpPr>
          <p:cNvPr id="18" name="Oval 12">
            <a:extLst>
              <a:ext uri="{FF2B5EF4-FFF2-40B4-BE49-F238E27FC236}">
                <a16:creationId xmlns:a16="http://schemas.microsoft.com/office/drawing/2014/main" id="{C545BFFB-4156-804A-9116-14DC7B1E83F4}"/>
              </a:ext>
            </a:extLst>
          </p:cNvPr>
          <p:cNvSpPr>
            <a:spLocks noChangeArrowheads="1"/>
          </p:cNvSpPr>
          <p:nvPr/>
        </p:nvSpPr>
        <p:spPr bwMode="auto">
          <a:xfrm>
            <a:off x="2295361" y="2731132"/>
            <a:ext cx="1234181" cy="726340"/>
          </a:xfrm>
          <a:prstGeom prst="cube">
            <a:avLst>
              <a:gd name="adj" fmla="val 9874"/>
            </a:avLst>
          </a:prstGeom>
          <a:solidFill>
            <a:schemeClr va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050" b="1" dirty="0">
                <a:latin typeface="Arial" panose="020B0604020202020204" pitchFamily="34" charset="0"/>
              </a:rPr>
              <a:t>Agency ABC </a:t>
            </a:r>
          </a:p>
          <a:p>
            <a:pPr algn="ctr" eaLnBrk="0" hangingPunct="0"/>
            <a:r>
              <a:rPr lang="en-US" altLang="en-US" sz="1050" b="1" dirty="0">
                <a:latin typeface="Arial" panose="020B0604020202020204" pitchFamily="34" charset="0"/>
              </a:rPr>
              <a:t>Ground</a:t>
            </a:r>
            <a:r>
              <a:rPr lang="en-US" altLang="en-US" sz="1050" dirty="0">
                <a:latin typeface="Arial" panose="020B0604020202020204" pitchFamily="34" charset="0"/>
              </a:rPr>
              <a:t> </a:t>
            </a:r>
            <a:r>
              <a:rPr lang="en-US" altLang="en-US" sz="1050" b="1" dirty="0">
                <a:latin typeface="Arial" panose="020B0604020202020204" pitchFamily="34" charset="0"/>
              </a:rPr>
              <a:t>Tracking </a:t>
            </a:r>
          </a:p>
          <a:p>
            <a:pPr algn="ctr" eaLnBrk="0" hangingPunct="0"/>
            <a:r>
              <a:rPr lang="en-US" altLang="en-US" sz="1050" b="1" dirty="0">
                <a:latin typeface="Arial" panose="020B0604020202020204" pitchFamily="34" charset="0"/>
              </a:rPr>
              <a:t>Network Ops</a:t>
            </a:r>
          </a:p>
        </p:txBody>
      </p:sp>
      <p:sp>
        <p:nvSpPr>
          <p:cNvPr id="19" name="Rectangle 13">
            <a:extLst>
              <a:ext uri="{FF2B5EF4-FFF2-40B4-BE49-F238E27FC236}">
                <a16:creationId xmlns:a16="http://schemas.microsoft.com/office/drawing/2014/main" id="{F27CF5C3-3EA2-8A45-BBCD-0E95E28F9961}"/>
              </a:ext>
            </a:extLst>
          </p:cNvPr>
          <p:cNvSpPr>
            <a:spLocks noChangeArrowheads="1"/>
          </p:cNvSpPr>
          <p:nvPr/>
        </p:nvSpPr>
        <p:spPr bwMode="auto">
          <a:xfrm>
            <a:off x="1356522" y="2178288"/>
            <a:ext cx="12632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dirty="0">
                <a:latin typeface="Arial" panose="020B0604020202020204" pitchFamily="34" charset="0"/>
              </a:rPr>
              <a:t>Agency ABC</a:t>
            </a:r>
          </a:p>
          <a:p>
            <a:pPr eaLnBrk="0" hangingPunct="0"/>
            <a:r>
              <a:rPr lang="en-US" altLang="en-US" sz="1400" b="1" dirty="0">
                <a:latin typeface="Arial" panose="020B0604020202020204" pitchFamily="34" charset="0"/>
              </a:rPr>
              <a:t>Operations</a:t>
            </a:r>
          </a:p>
          <a:p>
            <a:pPr eaLnBrk="0" hangingPunct="0"/>
            <a:r>
              <a:rPr lang="en-US" altLang="en-US" sz="1400" b="1" dirty="0">
                <a:latin typeface="Arial" panose="020B0604020202020204" pitchFamily="34" charset="0"/>
              </a:rPr>
              <a:t>Domain</a:t>
            </a:r>
          </a:p>
        </p:txBody>
      </p:sp>
      <p:sp>
        <p:nvSpPr>
          <p:cNvPr id="20" name="Rectangle 14">
            <a:extLst>
              <a:ext uri="{FF2B5EF4-FFF2-40B4-BE49-F238E27FC236}">
                <a16:creationId xmlns:a16="http://schemas.microsoft.com/office/drawing/2014/main" id="{9DD24A64-E8D5-A743-AE81-394D58F2D12A}"/>
              </a:ext>
            </a:extLst>
          </p:cNvPr>
          <p:cNvSpPr>
            <a:spLocks noChangeArrowheads="1"/>
          </p:cNvSpPr>
          <p:nvPr/>
        </p:nvSpPr>
        <p:spPr bwMode="auto">
          <a:xfrm>
            <a:off x="4985230" y="3864518"/>
            <a:ext cx="93006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Instrument</a:t>
            </a:r>
          </a:p>
          <a:p>
            <a:r>
              <a:rPr lang="en-US" altLang="en-US" sz="1000" b="1" dirty="0">
                <a:latin typeface="Arial" panose="020B0604020202020204" pitchFamily="34" charset="0"/>
              </a:rPr>
              <a:t>Observation</a:t>
            </a:r>
          </a:p>
          <a:p>
            <a:r>
              <a:rPr lang="en-US" altLang="en-US" sz="1000" b="1" dirty="0">
                <a:latin typeface="Arial" panose="020B0604020202020204" pitchFamily="34" charset="0"/>
              </a:rPr>
              <a:t>Request</a:t>
            </a:r>
          </a:p>
        </p:txBody>
      </p:sp>
      <p:grpSp>
        <p:nvGrpSpPr>
          <p:cNvPr id="23" name="Group 17">
            <a:extLst>
              <a:ext uri="{FF2B5EF4-FFF2-40B4-BE49-F238E27FC236}">
                <a16:creationId xmlns:a16="http://schemas.microsoft.com/office/drawing/2014/main" id="{C2B35008-85D4-BB49-AD94-07F3F4C1F11C}"/>
              </a:ext>
            </a:extLst>
          </p:cNvPr>
          <p:cNvGrpSpPr>
            <a:grpSpLocks noChangeAspect="1"/>
          </p:cNvGrpSpPr>
          <p:nvPr/>
        </p:nvGrpSpPr>
        <p:grpSpPr bwMode="auto">
          <a:xfrm>
            <a:off x="2780114" y="2102217"/>
            <a:ext cx="350837" cy="504825"/>
            <a:chOff x="864" y="480"/>
            <a:chExt cx="336" cy="480"/>
          </a:xfrm>
        </p:grpSpPr>
        <p:sp>
          <p:nvSpPr>
            <p:cNvPr id="24" name="Freeform 18">
              <a:extLst>
                <a:ext uri="{FF2B5EF4-FFF2-40B4-BE49-F238E27FC236}">
                  <a16:creationId xmlns:a16="http://schemas.microsoft.com/office/drawing/2014/main" id="{195FB68F-0578-2644-908B-2C48655A4E8E}"/>
                </a:ext>
              </a:extLst>
            </p:cNvPr>
            <p:cNvSpPr>
              <a:spLocks noChangeAspect="1"/>
            </p:cNvSpPr>
            <p:nvPr/>
          </p:nvSpPr>
          <p:spPr bwMode="auto">
            <a:xfrm>
              <a:off x="864" y="847"/>
              <a:ext cx="336" cy="113"/>
            </a:xfrm>
            <a:custGeom>
              <a:avLst/>
              <a:gdLst>
                <a:gd name="T0" fmla="*/ 1908 w 2218"/>
                <a:gd name="T1" fmla="*/ 3 h 553"/>
                <a:gd name="T2" fmla="*/ 1766 w 2218"/>
                <a:gd name="T3" fmla="*/ 33 h 553"/>
                <a:gd name="T4" fmla="*/ 1535 w 2218"/>
                <a:gd name="T5" fmla="*/ 48 h 553"/>
                <a:gd name="T6" fmla="*/ 1533 w 2218"/>
                <a:gd name="T7" fmla="*/ 48 h 553"/>
                <a:gd name="T8" fmla="*/ 1526 w 2218"/>
                <a:gd name="T9" fmla="*/ 47 h 553"/>
                <a:gd name="T10" fmla="*/ 1515 w 2218"/>
                <a:gd name="T11" fmla="*/ 45 h 553"/>
                <a:gd name="T12" fmla="*/ 1500 w 2218"/>
                <a:gd name="T13" fmla="*/ 43 h 553"/>
                <a:gd name="T14" fmla="*/ 1482 w 2218"/>
                <a:gd name="T15" fmla="*/ 41 h 553"/>
                <a:gd name="T16" fmla="*/ 1463 w 2218"/>
                <a:gd name="T17" fmla="*/ 37 h 553"/>
                <a:gd name="T18" fmla="*/ 1442 w 2218"/>
                <a:gd name="T19" fmla="*/ 34 h 553"/>
                <a:gd name="T20" fmla="*/ 1420 w 2218"/>
                <a:gd name="T21" fmla="*/ 30 h 553"/>
                <a:gd name="T22" fmla="*/ 1398 w 2218"/>
                <a:gd name="T23" fmla="*/ 27 h 553"/>
                <a:gd name="T24" fmla="*/ 1376 w 2218"/>
                <a:gd name="T25" fmla="*/ 23 h 553"/>
                <a:gd name="T26" fmla="*/ 1356 w 2218"/>
                <a:gd name="T27" fmla="*/ 20 h 553"/>
                <a:gd name="T28" fmla="*/ 1336 w 2218"/>
                <a:gd name="T29" fmla="*/ 17 h 553"/>
                <a:gd name="T30" fmla="*/ 1319 w 2218"/>
                <a:gd name="T31" fmla="*/ 12 h 553"/>
                <a:gd name="T32" fmla="*/ 1305 w 2218"/>
                <a:gd name="T33" fmla="*/ 9 h 553"/>
                <a:gd name="T34" fmla="*/ 1295 w 2218"/>
                <a:gd name="T35" fmla="*/ 6 h 553"/>
                <a:gd name="T36" fmla="*/ 1288 w 2218"/>
                <a:gd name="T37" fmla="*/ 3 h 553"/>
                <a:gd name="T38" fmla="*/ 1282 w 2218"/>
                <a:gd name="T39" fmla="*/ 0 h 553"/>
                <a:gd name="T40" fmla="*/ 1272 w 2218"/>
                <a:gd name="T41" fmla="*/ 2 h 553"/>
                <a:gd name="T42" fmla="*/ 1258 w 2218"/>
                <a:gd name="T43" fmla="*/ 3 h 553"/>
                <a:gd name="T44" fmla="*/ 1241 w 2218"/>
                <a:gd name="T45" fmla="*/ 6 h 553"/>
                <a:gd name="T46" fmla="*/ 1222 w 2218"/>
                <a:gd name="T47" fmla="*/ 10 h 553"/>
                <a:gd name="T48" fmla="*/ 1203 w 2218"/>
                <a:gd name="T49" fmla="*/ 15 h 553"/>
                <a:gd name="T50" fmla="*/ 1182 w 2218"/>
                <a:gd name="T51" fmla="*/ 21 h 553"/>
                <a:gd name="T52" fmla="*/ 1160 w 2218"/>
                <a:gd name="T53" fmla="*/ 27 h 553"/>
                <a:gd name="T54" fmla="*/ 1138 w 2218"/>
                <a:gd name="T55" fmla="*/ 34 h 553"/>
                <a:gd name="T56" fmla="*/ 1119 w 2218"/>
                <a:gd name="T57" fmla="*/ 40 h 553"/>
                <a:gd name="T58" fmla="*/ 1099 w 2218"/>
                <a:gd name="T59" fmla="*/ 45 h 553"/>
                <a:gd name="T60" fmla="*/ 1083 w 2218"/>
                <a:gd name="T61" fmla="*/ 51 h 553"/>
                <a:gd name="T62" fmla="*/ 1069 w 2218"/>
                <a:gd name="T63" fmla="*/ 56 h 553"/>
                <a:gd name="T64" fmla="*/ 1058 w 2218"/>
                <a:gd name="T65" fmla="*/ 59 h 553"/>
                <a:gd name="T66" fmla="*/ 1051 w 2218"/>
                <a:gd name="T67" fmla="*/ 61 h 553"/>
                <a:gd name="T68" fmla="*/ 1048 w 2218"/>
                <a:gd name="T69" fmla="*/ 63 h 553"/>
                <a:gd name="T70" fmla="*/ 840 w 2218"/>
                <a:gd name="T71" fmla="*/ 18 h 553"/>
                <a:gd name="T72" fmla="*/ 481 w 2218"/>
                <a:gd name="T73" fmla="*/ 56 h 553"/>
                <a:gd name="T74" fmla="*/ 271 w 2218"/>
                <a:gd name="T75" fmla="*/ 18 h 553"/>
                <a:gd name="T76" fmla="*/ 0 w 2218"/>
                <a:gd name="T77" fmla="*/ 98 h 553"/>
                <a:gd name="T78" fmla="*/ 0 w 2218"/>
                <a:gd name="T79" fmla="*/ 553 h 553"/>
                <a:gd name="T80" fmla="*/ 2218 w 2218"/>
                <a:gd name="T81" fmla="*/ 553 h 553"/>
                <a:gd name="T82" fmla="*/ 2218 w 2218"/>
                <a:gd name="T83" fmla="*/ 98 h 553"/>
                <a:gd name="T84" fmla="*/ 1908 w 2218"/>
                <a:gd name="T85" fmla="*/ 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8" h="553">
                  <a:moveTo>
                    <a:pt x="1908" y="3"/>
                  </a:moveTo>
                  <a:lnTo>
                    <a:pt x="1766" y="33"/>
                  </a:lnTo>
                  <a:lnTo>
                    <a:pt x="1535" y="48"/>
                  </a:lnTo>
                  <a:lnTo>
                    <a:pt x="1533" y="48"/>
                  </a:lnTo>
                  <a:lnTo>
                    <a:pt x="1526" y="47"/>
                  </a:lnTo>
                  <a:lnTo>
                    <a:pt x="1515" y="45"/>
                  </a:lnTo>
                  <a:lnTo>
                    <a:pt x="1500" y="43"/>
                  </a:lnTo>
                  <a:lnTo>
                    <a:pt x="1482" y="41"/>
                  </a:lnTo>
                  <a:lnTo>
                    <a:pt x="1463" y="37"/>
                  </a:lnTo>
                  <a:lnTo>
                    <a:pt x="1442" y="34"/>
                  </a:lnTo>
                  <a:lnTo>
                    <a:pt x="1420" y="30"/>
                  </a:lnTo>
                  <a:lnTo>
                    <a:pt x="1398" y="27"/>
                  </a:lnTo>
                  <a:lnTo>
                    <a:pt x="1376" y="23"/>
                  </a:lnTo>
                  <a:lnTo>
                    <a:pt x="1356" y="20"/>
                  </a:lnTo>
                  <a:lnTo>
                    <a:pt x="1336" y="17"/>
                  </a:lnTo>
                  <a:lnTo>
                    <a:pt x="1319" y="12"/>
                  </a:lnTo>
                  <a:lnTo>
                    <a:pt x="1305" y="9"/>
                  </a:lnTo>
                  <a:lnTo>
                    <a:pt x="1295" y="6"/>
                  </a:lnTo>
                  <a:lnTo>
                    <a:pt x="1288" y="3"/>
                  </a:lnTo>
                  <a:lnTo>
                    <a:pt x="1282" y="0"/>
                  </a:lnTo>
                  <a:lnTo>
                    <a:pt x="1272" y="2"/>
                  </a:lnTo>
                  <a:lnTo>
                    <a:pt x="1258" y="3"/>
                  </a:lnTo>
                  <a:lnTo>
                    <a:pt x="1241" y="6"/>
                  </a:lnTo>
                  <a:lnTo>
                    <a:pt x="1222" y="10"/>
                  </a:lnTo>
                  <a:lnTo>
                    <a:pt x="1203" y="15"/>
                  </a:lnTo>
                  <a:lnTo>
                    <a:pt x="1182" y="21"/>
                  </a:lnTo>
                  <a:lnTo>
                    <a:pt x="1160" y="27"/>
                  </a:lnTo>
                  <a:lnTo>
                    <a:pt x="1138" y="34"/>
                  </a:lnTo>
                  <a:lnTo>
                    <a:pt x="1119" y="40"/>
                  </a:lnTo>
                  <a:lnTo>
                    <a:pt x="1099" y="45"/>
                  </a:lnTo>
                  <a:lnTo>
                    <a:pt x="1083" y="51"/>
                  </a:lnTo>
                  <a:lnTo>
                    <a:pt x="1069" y="56"/>
                  </a:lnTo>
                  <a:lnTo>
                    <a:pt x="1058" y="59"/>
                  </a:lnTo>
                  <a:lnTo>
                    <a:pt x="1051" y="61"/>
                  </a:lnTo>
                  <a:lnTo>
                    <a:pt x="1048" y="63"/>
                  </a:lnTo>
                  <a:lnTo>
                    <a:pt x="840" y="18"/>
                  </a:lnTo>
                  <a:lnTo>
                    <a:pt x="481" y="56"/>
                  </a:lnTo>
                  <a:lnTo>
                    <a:pt x="271" y="18"/>
                  </a:lnTo>
                  <a:lnTo>
                    <a:pt x="0" y="98"/>
                  </a:lnTo>
                  <a:lnTo>
                    <a:pt x="0" y="553"/>
                  </a:lnTo>
                  <a:lnTo>
                    <a:pt x="2218" y="553"/>
                  </a:lnTo>
                  <a:lnTo>
                    <a:pt x="2218" y="98"/>
                  </a:lnTo>
                  <a:lnTo>
                    <a:pt x="190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5" name="Group 19">
              <a:extLst>
                <a:ext uri="{FF2B5EF4-FFF2-40B4-BE49-F238E27FC236}">
                  <a16:creationId xmlns:a16="http://schemas.microsoft.com/office/drawing/2014/main" id="{8ECB149B-3586-A244-AD8D-55B34787D7C1}"/>
                </a:ext>
              </a:extLst>
            </p:cNvPr>
            <p:cNvGrpSpPr>
              <a:grpSpLocks noChangeAspect="1"/>
            </p:cNvGrpSpPr>
            <p:nvPr/>
          </p:nvGrpSpPr>
          <p:grpSpPr bwMode="auto">
            <a:xfrm>
              <a:off x="864" y="480"/>
              <a:ext cx="275" cy="433"/>
              <a:chOff x="877" y="441"/>
              <a:chExt cx="275" cy="433"/>
            </a:xfrm>
          </p:grpSpPr>
          <p:sp>
            <p:nvSpPr>
              <p:cNvPr id="26" name="Freeform 20">
                <a:extLst>
                  <a:ext uri="{FF2B5EF4-FFF2-40B4-BE49-F238E27FC236}">
                    <a16:creationId xmlns:a16="http://schemas.microsoft.com/office/drawing/2014/main" id="{07959737-8EEA-B941-B93F-0C7F7D097259}"/>
                  </a:ext>
                </a:extLst>
              </p:cNvPr>
              <p:cNvSpPr>
                <a:spLocks noChangeAspect="1"/>
              </p:cNvSpPr>
              <p:nvPr/>
            </p:nvSpPr>
            <p:spPr bwMode="auto">
              <a:xfrm>
                <a:off x="979" y="680"/>
                <a:ext cx="70" cy="125"/>
              </a:xfrm>
              <a:custGeom>
                <a:avLst/>
                <a:gdLst>
                  <a:gd name="T0" fmla="*/ 225 w 245"/>
                  <a:gd name="T1" fmla="*/ 0 h 433"/>
                  <a:gd name="T2" fmla="*/ 130 w 245"/>
                  <a:gd name="T3" fmla="*/ 41 h 433"/>
                  <a:gd name="T4" fmla="*/ 0 w 245"/>
                  <a:gd name="T5" fmla="*/ 433 h 433"/>
                  <a:gd name="T6" fmla="*/ 245 w 245"/>
                  <a:gd name="T7" fmla="*/ 381 h 433"/>
                  <a:gd name="T8" fmla="*/ 225 w 245"/>
                  <a:gd name="T9" fmla="*/ 0 h 433"/>
                </a:gdLst>
                <a:ahLst/>
                <a:cxnLst>
                  <a:cxn ang="0">
                    <a:pos x="T0" y="T1"/>
                  </a:cxn>
                  <a:cxn ang="0">
                    <a:pos x="T2" y="T3"/>
                  </a:cxn>
                  <a:cxn ang="0">
                    <a:pos x="T4" y="T5"/>
                  </a:cxn>
                  <a:cxn ang="0">
                    <a:pos x="T6" y="T7"/>
                  </a:cxn>
                  <a:cxn ang="0">
                    <a:pos x="T8" y="T9"/>
                  </a:cxn>
                </a:cxnLst>
                <a:rect l="0" t="0" r="r" b="b"/>
                <a:pathLst>
                  <a:path w="245" h="433">
                    <a:moveTo>
                      <a:pt x="225" y="0"/>
                    </a:moveTo>
                    <a:lnTo>
                      <a:pt x="130" y="41"/>
                    </a:lnTo>
                    <a:lnTo>
                      <a:pt x="0" y="433"/>
                    </a:lnTo>
                    <a:lnTo>
                      <a:pt x="245" y="38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1">
                <a:extLst>
                  <a:ext uri="{FF2B5EF4-FFF2-40B4-BE49-F238E27FC236}">
                    <a16:creationId xmlns:a16="http://schemas.microsoft.com/office/drawing/2014/main" id="{59E7DD36-1D18-4B44-8251-5C3F18594E7C}"/>
                  </a:ext>
                </a:extLst>
              </p:cNvPr>
              <p:cNvSpPr>
                <a:spLocks noChangeAspect="1"/>
              </p:cNvSpPr>
              <p:nvPr/>
            </p:nvSpPr>
            <p:spPr bwMode="auto">
              <a:xfrm>
                <a:off x="1033" y="684"/>
                <a:ext cx="53" cy="124"/>
              </a:xfrm>
              <a:custGeom>
                <a:avLst/>
                <a:gdLst>
                  <a:gd name="T0" fmla="*/ 62 w 184"/>
                  <a:gd name="T1" fmla="*/ 4 h 427"/>
                  <a:gd name="T2" fmla="*/ 49 w 184"/>
                  <a:gd name="T3" fmla="*/ 0 h 427"/>
                  <a:gd name="T4" fmla="*/ 9 w 184"/>
                  <a:gd name="T5" fmla="*/ 23 h 427"/>
                  <a:gd name="T6" fmla="*/ 0 w 184"/>
                  <a:gd name="T7" fmla="*/ 413 h 427"/>
                  <a:gd name="T8" fmla="*/ 184 w 184"/>
                  <a:gd name="T9" fmla="*/ 427 h 427"/>
                  <a:gd name="T10" fmla="*/ 62 w 184"/>
                  <a:gd name="T11" fmla="*/ 4 h 427"/>
                </a:gdLst>
                <a:ahLst/>
                <a:cxnLst>
                  <a:cxn ang="0">
                    <a:pos x="T0" y="T1"/>
                  </a:cxn>
                  <a:cxn ang="0">
                    <a:pos x="T2" y="T3"/>
                  </a:cxn>
                  <a:cxn ang="0">
                    <a:pos x="T4" y="T5"/>
                  </a:cxn>
                  <a:cxn ang="0">
                    <a:pos x="T6" y="T7"/>
                  </a:cxn>
                  <a:cxn ang="0">
                    <a:pos x="T8" y="T9"/>
                  </a:cxn>
                  <a:cxn ang="0">
                    <a:pos x="T10" y="T11"/>
                  </a:cxn>
                </a:cxnLst>
                <a:rect l="0" t="0" r="r" b="b"/>
                <a:pathLst>
                  <a:path w="184" h="427">
                    <a:moveTo>
                      <a:pt x="62" y="4"/>
                    </a:moveTo>
                    <a:lnTo>
                      <a:pt x="49" y="0"/>
                    </a:lnTo>
                    <a:lnTo>
                      <a:pt x="9" y="23"/>
                    </a:lnTo>
                    <a:lnTo>
                      <a:pt x="0" y="413"/>
                    </a:lnTo>
                    <a:lnTo>
                      <a:pt x="184" y="427"/>
                    </a:lnTo>
                    <a:lnTo>
                      <a:pt x="6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2">
                <a:extLst>
                  <a:ext uri="{FF2B5EF4-FFF2-40B4-BE49-F238E27FC236}">
                    <a16:creationId xmlns:a16="http://schemas.microsoft.com/office/drawing/2014/main" id="{66645643-3CE8-C749-97A7-9A9F4C5FD578}"/>
                  </a:ext>
                </a:extLst>
              </p:cNvPr>
              <p:cNvSpPr>
                <a:spLocks noChangeAspect="1"/>
              </p:cNvSpPr>
              <p:nvPr/>
            </p:nvSpPr>
            <p:spPr bwMode="auto">
              <a:xfrm>
                <a:off x="990" y="720"/>
                <a:ext cx="51" cy="75"/>
              </a:xfrm>
              <a:custGeom>
                <a:avLst/>
                <a:gdLst>
                  <a:gd name="T0" fmla="*/ 86 w 176"/>
                  <a:gd name="T1" fmla="*/ 0 h 258"/>
                  <a:gd name="T2" fmla="*/ 0 w 176"/>
                  <a:gd name="T3" fmla="*/ 258 h 258"/>
                  <a:gd name="T4" fmla="*/ 176 w 176"/>
                  <a:gd name="T5" fmla="*/ 221 h 258"/>
                  <a:gd name="T6" fmla="*/ 167 w 176"/>
                  <a:gd name="T7" fmla="*/ 43 h 258"/>
                  <a:gd name="T8" fmla="*/ 86 w 176"/>
                  <a:gd name="T9" fmla="*/ 0 h 258"/>
                </a:gdLst>
                <a:ahLst/>
                <a:cxnLst>
                  <a:cxn ang="0">
                    <a:pos x="T0" y="T1"/>
                  </a:cxn>
                  <a:cxn ang="0">
                    <a:pos x="T2" y="T3"/>
                  </a:cxn>
                  <a:cxn ang="0">
                    <a:pos x="T4" y="T5"/>
                  </a:cxn>
                  <a:cxn ang="0">
                    <a:pos x="T6" y="T7"/>
                  </a:cxn>
                  <a:cxn ang="0">
                    <a:pos x="T8" y="T9"/>
                  </a:cxn>
                </a:cxnLst>
                <a:rect l="0" t="0" r="r" b="b"/>
                <a:pathLst>
                  <a:path w="176" h="258">
                    <a:moveTo>
                      <a:pt x="86" y="0"/>
                    </a:moveTo>
                    <a:lnTo>
                      <a:pt x="0" y="258"/>
                    </a:lnTo>
                    <a:lnTo>
                      <a:pt x="176" y="221"/>
                    </a:lnTo>
                    <a:lnTo>
                      <a:pt x="167" y="43"/>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3">
                <a:extLst>
                  <a:ext uri="{FF2B5EF4-FFF2-40B4-BE49-F238E27FC236}">
                    <a16:creationId xmlns:a16="http://schemas.microsoft.com/office/drawing/2014/main" id="{2B87BCC3-A221-5645-9046-1D1667B86B21}"/>
                  </a:ext>
                </a:extLst>
              </p:cNvPr>
              <p:cNvSpPr>
                <a:spLocks noChangeAspect="1"/>
              </p:cNvSpPr>
              <p:nvPr/>
            </p:nvSpPr>
            <p:spPr bwMode="auto">
              <a:xfrm>
                <a:off x="877" y="519"/>
                <a:ext cx="265" cy="248"/>
              </a:xfrm>
              <a:custGeom>
                <a:avLst/>
                <a:gdLst>
                  <a:gd name="T0" fmla="*/ 872 w 917"/>
                  <a:gd name="T1" fmla="*/ 36 h 860"/>
                  <a:gd name="T2" fmla="*/ 849 w 917"/>
                  <a:gd name="T3" fmla="*/ 20 h 860"/>
                  <a:gd name="T4" fmla="*/ 823 w 917"/>
                  <a:gd name="T5" fmla="*/ 8 h 860"/>
                  <a:gd name="T6" fmla="*/ 792 w 917"/>
                  <a:gd name="T7" fmla="*/ 1 h 860"/>
                  <a:gd name="T8" fmla="*/ 750 w 917"/>
                  <a:gd name="T9" fmla="*/ 0 h 860"/>
                  <a:gd name="T10" fmla="*/ 697 w 917"/>
                  <a:gd name="T11" fmla="*/ 7 h 860"/>
                  <a:gd name="T12" fmla="*/ 641 w 917"/>
                  <a:gd name="T13" fmla="*/ 23 h 860"/>
                  <a:gd name="T14" fmla="*/ 580 w 917"/>
                  <a:gd name="T15" fmla="*/ 46 h 860"/>
                  <a:gd name="T16" fmla="*/ 518 w 917"/>
                  <a:gd name="T17" fmla="*/ 79 h 860"/>
                  <a:gd name="T18" fmla="*/ 453 w 917"/>
                  <a:gd name="T19" fmla="*/ 118 h 860"/>
                  <a:gd name="T20" fmla="*/ 388 w 917"/>
                  <a:gd name="T21" fmla="*/ 164 h 860"/>
                  <a:gd name="T22" fmla="*/ 322 w 917"/>
                  <a:gd name="T23" fmla="*/ 216 h 860"/>
                  <a:gd name="T24" fmla="*/ 259 w 917"/>
                  <a:gd name="T25" fmla="*/ 273 h 860"/>
                  <a:gd name="T26" fmla="*/ 200 w 917"/>
                  <a:gd name="T27" fmla="*/ 333 h 860"/>
                  <a:gd name="T28" fmla="*/ 148 w 917"/>
                  <a:gd name="T29" fmla="*/ 393 h 860"/>
                  <a:gd name="T30" fmla="*/ 103 w 917"/>
                  <a:gd name="T31" fmla="*/ 454 h 860"/>
                  <a:gd name="T32" fmla="*/ 65 w 917"/>
                  <a:gd name="T33" fmla="*/ 514 h 860"/>
                  <a:gd name="T34" fmla="*/ 35 w 917"/>
                  <a:gd name="T35" fmla="*/ 573 h 860"/>
                  <a:gd name="T36" fmla="*/ 13 w 917"/>
                  <a:gd name="T37" fmla="*/ 628 h 860"/>
                  <a:gd name="T38" fmla="*/ 2 w 917"/>
                  <a:gd name="T39" fmla="*/ 679 h 860"/>
                  <a:gd name="T40" fmla="*/ 0 w 917"/>
                  <a:gd name="T41" fmla="*/ 720 h 860"/>
                  <a:gd name="T42" fmla="*/ 3 w 917"/>
                  <a:gd name="T43" fmla="*/ 751 h 860"/>
                  <a:gd name="T44" fmla="*/ 11 w 917"/>
                  <a:gd name="T45" fmla="*/ 779 h 860"/>
                  <a:gd name="T46" fmla="*/ 25 w 917"/>
                  <a:gd name="T47" fmla="*/ 804 h 860"/>
                  <a:gd name="T48" fmla="*/ 45 w 917"/>
                  <a:gd name="T49" fmla="*/ 825 h 860"/>
                  <a:gd name="T50" fmla="*/ 68 w 917"/>
                  <a:gd name="T51" fmla="*/ 841 h 860"/>
                  <a:gd name="T52" fmla="*/ 94 w 917"/>
                  <a:gd name="T53" fmla="*/ 852 h 860"/>
                  <a:gd name="T54" fmla="*/ 125 w 917"/>
                  <a:gd name="T55" fmla="*/ 859 h 860"/>
                  <a:gd name="T56" fmla="*/ 165 w 917"/>
                  <a:gd name="T57" fmla="*/ 860 h 860"/>
                  <a:gd name="T58" fmla="*/ 218 w 917"/>
                  <a:gd name="T59" fmla="*/ 854 h 860"/>
                  <a:gd name="T60" fmla="*/ 276 w 917"/>
                  <a:gd name="T61" fmla="*/ 837 h 860"/>
                  <a:gd name="T62" fmla="*/ 336 w 917"/>
                  <a:gd name="T63" fmla="*/ 813 h 860"/>
                  <a:gd name="T64" fmla="*/ 400 w 917"/>
                  <a:gd name="T65" fmla="*/ 781 h 860"/>
                  <a:gd name="T66" fmla="*/ 465 w 917"/>
                  <a:gd name="T67" fmla="*/ 743 h 860"/>
                  <a:gd name="T68" fmla="*/ 530 w 917"/>
                  <a:gd name="T69" fmla="*/ 697 h 860"/>
                  <a:gd name="T70" fmla="*/ 595 w 917"/>
                  <a:gd name="T71" fmla="*/ 645 h 860"/>
                  <a:gd name="T72" fmla="*/ 671 w 917"/>
                  <a:gd name="T73" fmla="*/ 575 h 860"/>
                  <a:gd name="T74" fmla="*/ 749 w 917"/>
                  <a:gd name="T75" fmla="*/ 492 h 860"/>
                  <a:gd name="T76" fmla="*/ 812 w 917"/>
                  <a:gd name="T77" fmla="*/ 409 h 860"/>
                  <a:gd name="T78" fmla="*/ 862 w 917"/>
                  <a:gd name="T79" fmla="*/ 327 h 860"/>
                  <a:gd name="T80" fmla="*/ 896 w 917"/>
                  <a:gd name="T81" fmla="*/ 251 h 860"/>
                  <a:gd name="T82" fmla="*/ 915 w 917"/>
                  <a:gd name="T83" fmla="*/ 181 h 860"/>
                  <a:gd name="T84" fmla="*/ 915 w 917"/>
                  <a:gd name="T85" fmla="*/ 120 h 860"/>
                  <a:gd name="T86" fmla="*/ 898 w 917"/>
                  <a:gd name="T87" fmla="*/ 6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7" h="860">
                    <a:moveTo>
                      <a:pt x="883" y="46"/>
                    </a:moveTo>
                    <a:lnTo>
                      <a:pt x="872" y="36"/>
                    </a:lnTo>
                    <a:lnTo>
                      <a:pt x="862" y="27"/>
                    </a:lnTo>
                    <a:lnTo>
                      <a:pt x="849" y="20"/>
                    </a:lnTo>
                    <a:lnTo>
                      <a:pt x="837" y="13"/>
                    </a:lnTo>
                    <a:lnTo>
                      <a:pt x="823" y="8"/>
                    </a:lnTo>
                    <a:lnTo>
                      <a:pt x="807" y="5"/>
                    </a:lnTo>
                    <a:lnTo>
                      <a:pt x="792" y="1"/>
                    </a:lnTo>
                    <a:lnTo>
                      <a:pt x="774" y="0"/>
                    </a:lnTo>
                    <a:lnTo>
                      <a:pt x="750" y="0"/>
                    </a:lnTo>
                    <a:lnTo>
                      <a:pt x="724" y="3"/>
                    </a:lnTo>
                    <a:lnTo>
                      <a:pt x="697" y="7"/>
                    </a:lnTo>
                    <a:lnTo>
                      <a:pt x="670" y="14"/>
                    </a:lnTo>
                    <a:lnTo>
                      <a:pt x="641" y="23"/>
                    </a:lnTo>
                    <a:lnTo>
                      <a:pt x="611" y="34"/>
                    </a:lnTo>
                    <a:lnTo>
                      <a:pt x="580" y="46"/>
                    </a:lnTo>
                    <a:lnTo>
                      <a:pt x="549" y="61"/>
                    </a:lnTo>
                    <a:lnTo>
                      <a:pt x="518" y="79"/>
                    </a:lnTo>
                    <a:lnTo>
                      <a:pt x="485" y="97"/>
                    </a:lnTo>
                    <a:lnTo>
                      <a:pt x="453" y="118"/>
                    </a:lnTo>
                    <a:lnTo>
                      <a:pt x="420" y="140"/>
                    </a:lnTo>
                    <a:lnTo>
                      <a:pt x="388" y="164"/>
                    </a:lnTo>
                    <a:lnTo>
                      <a:pt x="354" y="189"/>
                    </a:lnTo>
                    <a:lnTo>
                      <a:pt x="322" y="216"/>
                    </a:lnTo>
                    <a:lnTo>
                      <a:pt x="290" y="244"/>
                    </a:lnTo>
                    <a:lnTo>
                      <a:pt x="259" y="273"/>
                    </a:lnTo>
                    <a:lnTo>
                      <a:pt x="229" y="303"/>
                    </a:lnTo>
                    <a:lnTo>
                      <a:pt x="200" y="333"/>
                    </a:lnTo>
                    <a:lnTo>
                      <a:pt x="173" y="363"/>
                    </a:lnTo>
                    <a:lnTo>
                      <a:pt x="148" y="393"/>
                    </a:lnTo>
                    <a:lnTo>
                      <a:pt x="125" y="424"/>
                    </a:lnTo>
                    <a:lnTo>
                      <a:pt x="103" y="454"/>
                    </a:lnTo>
                    <a:lnTo>
                      <a:pt x="83" y="484"/>
                    </a:lnTo>
                    <a:lnTo>
                      <a:pt x="65" y="514"/>
                    </a:lnTo>
                    <a:lnTo>
                      <a:pt x="49" y="544"/>
                    </a:lnTo>
                    <a:lnTo>
                      <a:pt x="35" y="573"/>
                    </a:lnTo>
                    <a:lnTo>
                      <a:pt x="24" y="600"/>
                    </a:lnTo>
                    <a:lnTo>
                      <a:pt x="13" y="628"/>
                    </a:lnTo>
                    <a:lnTo>
                      <a:pt x="7" y="653"/>
                    </a:lnTo>
                    <a:lnTo>
                      <a:pt x="2" y="679"/>
                    </a:lnTo>
                    <a:lnTo>
                      <a:pt x="0" y="703"/>
                    </a:lnTo>
                    <a:lnTo>
                      <a:pt x="0" y="720"/>
                    </a:lnTo>
                    <a:lnTo>
                      <a:pt x="1" y="736"/>
                    </a:lnTo>
                    <a:lnTo>
                      <a:pt x="3" y="751"/>
                    </a:lnTo>
                    <a:lnTo>
                      <a:pt x="7" y="765"/>
                    </a:lnTo>
                    <a:lnTo>
                      <a:pt x="11" y="779"/>
                    </a:lnTo>
                    <a:lnTo>
                      <a:pt x="18" y="791"/>
                    </a:lnTo>
                    <a:lnTo>
                      <a:pt x="25" y="804"/>
                    </a:lnTo>
                    <a:lnTo>
                      <a:pt x="34" y="814"/>
                    </a:lnTo>
                    <a:lnTo>
                      <a:pt x="45" y="825"/>
                    </a:lnTo>
                    <a:lnTo>
                      <a:pt x="55" y="834"/>
                    </a:lnTo>
                    <a:lnTo>
                      <a:pt x="68" y="841"/>
                    </a:lnTo>
                    <a:lnTo>
                      <a:pt x="80" y="848"/>
                    </a:lnTo>
                    <a:lnTo>
                      <a:pt x="94" y="852"/>
                    </a:lnTo>
                    <a:lnTo>
                      <a:pt x="109" y="856"/>
                    </a:lnTo>
                    <a:lnTo>
                      <a:pt x="125" y="859"/>
                    </a:lnTo>
                    <a:lnTo>
                      <a:pt x="141" y="860"/>
                    </a:lnTo>
                    <a:lnTo>
                      <a:pt x="165" y="860"/>
                    </a:lnTo>
                    <a:lnTo>
                      <a:pt x="191" y="858"/>
                    </a:lnTo>
                    <a:lnTo>
                      <a:pt x="218" y="854"/>
                    </a:lnTo>
                    <a:lnTo>
                      <a:pt x="246" y="847"/>
                    </a:lnTo>
                    <a:lnTo>
                      <a:pt x="276" y="837"/>
                    </a:lnTo>
                    <a:lnTo>
                      <a:pt x="306" y="826"/>
                    </a:lnTo>
                    <a:lnTo>
                      <a:pt x="336" y="813"/>
                    </a:lnTo>
                    <a:lnTo>
                      <a:pt x="368" y="798"/>
                    </a:lnTo>
                    <a:lnTo>
                      <a:pt x="400" y="781"/>
                    </a:lnTo>
                    <a:lnTo>
                      <a:pt x="432" y="763"/>
                    </a:lnTo>
                    <a:lnTo>
                      <a:pt x="465" y="743"/>
                    </a:lnTo>
                    <a:lnTo>
                      <a:pt x="497" y="720"/>
                    </a:lnTo>
                    <a:lnTo>
                      <a:pt x="530" y="697"/>
                    </a:lnTo>
                    <a:lnTo>
                      <a:pt x="563" y="672"/>
                    </a:lnTo>
                    <a:lnTo>
                      <a:pt x="595" y="645"/>
                    </a:lnTo>
                    <a:lnTo>
                      <a:pt x="627" y="616"/>
                    </a:lnTo>
                    <a:lnTo>
                      <a:pt x="671" y="575"/>
                    </a:lnTo>
                    <a:lnTo>
                      <a:pt x="711" y="533"/>
                    </a:lnTo>
                    <a:lnTo>
                      <a:pt x="749" y="492"/>
                    </a:lnTo>
                    <a:lnTo>
                      <a:pt x="782" y="449"/>
                    </a:lnTo>
                    <a:lnTo>
                      <a:pt x="812" y="409"/>
                    </a:lnTo>
                    <a:lnTo>
                      <a:pt x="839" y="368"/>
                    </a:lnTo>
                    <a:lnTo>
                      <a:pt x="862" y="327"/>
                    </a:lnTo>
                    <a:lnTo>
                      <a:pt x="881" y="289"/>
                    </a:lnTo>
                    <a:lnTo>
                      <a:pt x="896" y="251"/>
                    </a:lnTo>
                    <a:lnTo>
                      <a:pt x="908" y="216"/>
                    </a:lnTo>
                    <a:lnTo>
                      <a:pt x="915" y="181"/>
                    </a:lnTo>
                    <a:lnTo>
                      <a:pt x="917" y="149"/>
                    </a:lnTo>
                    <a:lnTo>
                      <a:pt x="915" y="120"/>
                    </a:lnTo>
                    <a:lnTo>
                      <a:pt x="909" y="92"/>
                    </a:lnTo>
                    <a:lnTo>
                      <a:pt x="898" y="68"/>
                    </a:lnTo>
                    <a:lnTo>
                      <a:pt x="883"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4">
                <a:extLst>
                  <a:ext uri="{FF2B5EF4-FFF2-40B4-BE49-F238E27FC236}">
                    <a16:creationId xmlns:a16="http://schemas.microsoft.com/office/drawing/2014/main" id="{BDA79A48-B9D1-B641-B47D-F27C3D6B6ABD}"/>
                  </a:ext>
                </a:extLst>
              </p:cNvPr>
              <p:cNvSpPr>
                <a:spLocks noChangeAspect="1"/>
              </p:cNvSpPr>
              <p:nvPr/>
            </p:nvSpPr>
            <p:spPr bwMode="auto">
              <a:xfrm>
                <a:off x="884" y="525"/>
                <a:ext cx="251" cy="236"/>
              </a:xfrm>
              <a:custGeom>
                <a:avLst/>
                <a:gdLst>
                  <a:gd name="T0" fmla="*/ 825 w 872"/>
                  <a:gd name="T1" fmla="*/ 22 h 814"/>
                  <a:gd name="T2" fmla="*/ 779 w 872"/>
                  <a:gd name="T3" fmla="*/ 4 h 814"/>
                  <a:gd name="T4" fmla="*/ 721 w 872"/>
                  <a:gd name="T5" fmla="*/ 0 h 814"/>
                  <a:gd name="T6" fmla="*/ 653 w 872"/>
                  <a:gd name="T7" fmla="*/ 13 h 814"/>
                  <a:gd name="T8" fmla="*/ 577 w 872"/>
                  <a:gd name="T9" fmla="*/ 40 h 814"/>
                  <a:gd name="T10" fmla="*/ 497 w 872"/>
                  <a:gd name="T11" fmla="*/ 80 h 814"/>
                  <a:gd name="T12" fmla="*/ 412 w 872"/>
                  <a:gd name="T13" fmla="*/ 134 h 814"/>
                  <a:gd name="T14" fmla="*/ 325 w 872"/>
                  <a:gd name="T15" fmla="*/ 200 h 814"/>
                  <a:gd name="T16" fmla="*/ 253 w 872"/>
                  <a:gd name="T17" fmla="*/ 266 h 814"/>
                  <a:gd name="T18" fmla="*/ 195 w 872"/>
                  <a:gd name="T19" fmla="*/ 324 h 814"/>
                  <a:gd name="T20" fmla="*/ 145 w 872"/>
                  <a:gd name="T21" fmla="*/ 383 h 814"/>
                  <a:gd name="T22" fmla="*/ 101 w 872"/>
                  <a:gd name="T23" fmla="*/ 441 h 814"/>
                  <a:gd name="T24" fmla="*/ 64 w 872"/>
                  <a:gd name="T25" fmla="*/ 500 h 814"/>
                  <a:gd name="T26" fmla="*/ 35 w 872"/>
                  <a:gd name="T27" fmla="*/ 555 h 814"/>
                  <a:gd name="T28" fmla="*/ 14 w 872"/>
                  <a:gd name="T29" fmla="*/ 608 h 814"/>
                  <a:gd name="T30" fmla="*/ 2 w 872"/>
                  <a:gd name="T31" fmla="*/ 658 h 814"/>
                  <a:gd name="T32" fmla="*/ 1 w 872"/>
                  <a:gd name="T33" fmla="*/ 710 h 814"/>
                  <a:gd name="T34" fmla="*/ 16 w 872"/>
                  <a:gd name="T35" fmla="*/ 758 h 814"/>
                  <a:gd name="T36" fmla="*/ 38 w 872"/>
                  <a:gd name="T37" fmla="*/ 784 h 814"/>
                  <a:gd name="T38" fmla="*/ 57 w 872"/>
                  <a:gd name="T39" fmla="*/ 798 h 814"/>
                  <a:gd name="T40" fmla="*/ 80 w 872"/>
                  <a:gd name="T41" fmla="*/ 807 h 814"/>
                  <a:gd name="T42" fmla="*/ 107 w 872"/>
                  <a:gd name="T43" fmla="*/ 813 h 814"/>
                  <a:gd name="T44" fmla="*/ 143 w 872"/>
                  <a:gd name="T45" fmla="*/ 814 h 814"/>
                  <a:gd name="T46" fmla="*/ 194 w 872"/>
                  <a:gd name="T47" fmla="*/ 807 h 814"/>
                  <a:gd name="T48" fmla="*/ 249 w 872"/>
                  <a:gd name="T49" fmla="*/ 793 h 814"/>
                  <a:gd name="T50" fmla="*/ 308 w 872"/>
                  <a:gd name="T51" fmla="*/ 768 h 814"/>
                  <a:gd name="T52" fmla="*/ 369 w 872"/>
                  <a:gd name="T53" fmla="*/ 737 h 814"/>
                  <a:gd name="T54" fmla="*/ 432 w 872"/>
                  <a:gd name="T55" fmla="*/ 699 h 814"/>
                  <a:gd name="T56" fmla="*/ 496 w 872"/>
                  <a:gd name="T57" fmla="*/ 656 h 814"/>
                  <a:gd name="T58" fmla="*/ 559 w 872"/>
                  <a:gd name="T59" fmla="*/ 605 h 814"/>
                  <a:gd name="T60" fmla="*/ 632 w 872"/>
                  <a:gd name="T61" fmla="*/ 538 h 814"/>
                  <a:gd name="T62" fmla="*/ 705 w 872"/>
                  <a:gd name="T63" fmla="*/ 459 h 814"/>
                  <a:gd name="T64" fmla="*/ 767 w 872"/>
                  <a:gd name="T65" fmla="*/ 379 h 814"/>
                  <a:gd name="T66" fmla="*/ 816 w 872"/>
                  <a:gd name="T67" fmla="*/ 303 h 814"/>
                  <a:gd name="T68" fmla="*/ 850 w 872"/>
                  <a:gd name="T69" fmla="*/ 231 h 814"/>
                  <a:gd name="T70" fmla="*/ 869 w 872"/>
                  <a:gd name="T71" fmla="*/ 164 h 814"/>
                  <a:gd name="T72" fmla="*/ 872 w 872"/>
                  <a:gd name="T73" fmla="*/ 106 h 814"/>
                  <a:gd name="T74" fmla="*/ 857 w 872"/>
                  <a:gd name="T75" fmla="*/ 5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2" h="814">
                    <a:moveTo>
                      <a:pt x="843" y="38"/>
                    </a:moveTo>
                    <a:lnTo>
                      <a:pt x="825" y="22"/>
                    </a:lnTo>
                    <a:lnTo>
                      <a:pt x="804" y="11"/>
                    </a:lnTo>
                    <a:lnTo>
                      <a:pt x="779" y="4"/>
                    </a:lnTo>
                    <a:lnTo>
                      <a:pt x="751" y="0"/>
                    </a:lnTo>
                    <a:lnTo>
                      <a:pt x="721" y="0"/>
                    </a:lnTo>
                    <a:lnTo>
                      <a:pt x="688" y="5"/>
                    </a:lnTo>
                    <a:lnTo>
                      <a:pt x="653" y="13"/>
                    </a:lnTo>
                    <a:lnTo>
                      <a:pt x="617" y="25"/>
                    </a:lnTo>
                    <a:lnTo>
                      <a:pt x="577" y="40"/>
                    </a:lnTo>
                    <a:lnTo>
                      <a:pt x="537" y="58"/>
                    </a:lnTo>
                    <a:lnTo>
                      <a:pt x="497" y="80"/>
                    </a:lnTo>
                    <a:lnTo>
                      <a:pt x="454" y="105"/>
                    </a:lnTo>
                    <a:lnTo>
                      <a:pt x="412" y="134"/>
                    </a:lnTo>
                    <a:lnTo>
                      <a:pt x="369" y="165"/>
                    </a:lnTo>
                    <a:lnTo>
                      <a:pt x="325" y="200"/>
                    </a:lnTo>
                    <a:lnTo>
                      <a:pt x="283" y="238"/>
                    </a:lnTo>
                    <a:lnTo>
                      <a:pt x="253" y="266"/>
                    </a:lnTo>
                    <a:lnTo>
                      <a:pt x="223" y="295"/>
                    </a:lnTo>
                    <a:lnTo>
                      <a:pt x="195" y="324"/>
                    </a:lnTo>
                    <a:lnTo>
                      <a:pt x="170" y="354"/>
                    </a:lnTo>
                    <a:lnTo>
                      <a:pt x="145" y="383"/>
                    </a:lnTo>
                    <a:lnTo>
                      <a:pt x="122" y="413"/>
                    </a:lnTo>
                    <a:lnTo>
                      <a:pt x="101" y="441"/>
                    </a:lnTo>
                    <a:lnTo>
                      <a:pt x="81" y="471"/>
                    </a:lnTo>
                    <a:lnTo>
                      <a:pt x="64" y="500"/>
                    </a:lnTo>
                    <a:lnTo>
                      <a:pt x="49" y="528"/>
                    </a:lnTo>
                    <a:lnTo>
                      <a:pt x="35" y="555"/>
                    </a:lnTo>
                    <a:lnTo>
                      <a:pt x="24" y="583"/>
                    </a:lnTo>
                    <a:lnTo>
                      <a:pt x="14" y="608"/>
                    </a:lnTo>
                    <a:lnTo>
                      <a:pt x="6" y="634"/>
                    </a:lnTo>
                    <a:lnTo>
                      <a:pt x="2" y="658"/>
                    </a:lnTo>
                    <a:lnTo>
                      <a:pt x="0" y="681"/>
                    </a:lnTo>
                    <a:lnTo>
                      <a:pt x="1" y="710"/>
                    </a:lnTo>
                    <a:lnTo>
                      <a:pt x="6" y="735"/>
                    </a:lnTo>
                    <a:lnTo>
                      <a:pt x="16" y="758"/>
                    </a:lnTo>
                    <a:lnTo>
                      <a:pt x="29" y="776"/>
                    </a:lnTo>
                    <a:lnTo>
                      <a:pt x="38" y="784"/>
                    </a:lnTo>
                    <a:lnTo>
                      <a:pt x="47" y="791"/>
                    </a:lnTo>
                    <a:lnTo>
                      <a:pt x="57" y="798"/>
                    </a:lnTo>
                    <a:lnTo>
                      <a:pt x="69" y="804"/>
                    </a:lnTo>
                    <a:lnTo>
                      <a:pt x="80" y="807"/>
                    </a:lnTo>
                    <a:lnTo>
                      <a:pt x="93" y="811"/>
                    </a:lnTo>
                    <a:lnTo>
                      <a:pt x="107" y="813"/>
                    </a:lnTo>
                    <a:lnTo>
                      <a:pt x="120" y="814"/>
                    </a:lnTo>
                    <a:lnTo>
                      <a:pt x="143" y="814"/>
                    </a:lnTo>
                    <a:lnTo>
                      <a:pt x="168" y="812"/>
                    </a:lnTo>
                    <a:lnTo>
                      <a:pt x="194" y="807"/>
                    </a:lnTo>
                    <a:lnTo>
                      <a:pt x="221" y="801"/>
                    </a:lnTo>
                    <a:lnTo>
                      <a:pt x="249" y="793"/>
                    </a:lnTo>
                    <a:lnTo>
                      <a:pt x="278" y="781"/>
                    </a:lnTo>
                    <a:lnTo>
                      <a:pt x="308" y="768"/>
                    </a:lnTo>
                    <a:lnTo>
                      <a:pt x="338" y="755"/>
                    </a:lnTo>
                    <a:lnTo>
                      <a:pt x="369" y="737"/>
                    </a:lnTo>
                    <a:lnTo>
                      <a:pt x="400" y="720"/>
                    </a:lnTo>
                    <a:lnTo>
                      <a:pt x="432" y="699"/>
                    </a:lnTo>
                    <a:lnTo>
                      <a:pt x="463" y="679"/>
                    </a:lnTo>
                    <a:lnTo>
                      <a:pt x="496" y="656"/>
                    </a:lnTo>
                    <a:lnTo>
                      <a:pt x="527" y="630"/>
                    </a:lnTo>
                    <a:lnTo>
                      <a:pt x="559" y="605"/>
                    </a:lnTo>
                    <a:lnTo>
                      <a:pt x="590" y="577"/>
                    </a:lnTo>
                    <a:lnTo>
                      <a:pt x="632" y="538"/>
                    </a:lnTo>
                    <a:lnTo>
                      <a:pt x="670" y="499"/>
                    </a:lnTo>
                    <a:lnTo>
                      <a:pt x="705" y="459"/>
                    </a:lnTo>
                    <a:lnTo>
                      <a:pt x="737" y="419"/>
                    </a:lnTo>
                    <a:lnTo>
                      <a:pt x="767" y="379"/>
                    </a:lnTo>
                    <a:lnTo>
                      <a:pt x="793" y="341"/>
                    </a:lnTo>
                    <a:lnTo>
                      <a:pt x="816" y="303"/>
                    </a:lnTo>
                    <a:lnTo>
                      <a:pt x="834" y="266"/>
                    </a:lnTo>
                    <a:lnTo>
                      <a:pt x="850" y="231"/>
                    </a:lnTo>
                    <a:lnTo>
                      <a:pt x="862" y="196"/>
                    </a:lnTo>
                    <a:lnTo>
                      <a:pt x="869" y="164"/>
                    </a:lnTo>
                    <a:lnTo>
                      <a:pt x="872" y="134"/>
                    </a:lnTo>
                    <a:lnTo>
                      <a:pt x="872" y="106"/>
                    </a:lnTo>
                    <a:lnTo>
                      <a:pt x="866" y="81"/>
                    </a:lnTo>
                    <a:lnTo>
                      <a:pt x="857" y="58"/>
                    </a:lnTo>
                    <a:lnTo>
                      <a:pt x="84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5">
                <a:extLst>
                  <a:ext uri="{FF2B5EF4-FFF2-40B4-BE49-F238E27FC236}">
                    <a16:creationId xmlns:a16="http://schemas.microsoft.com/office/drawing/2014/main" id="{8297EA47-0233-B246-989A-209A6689534F}"/>
                  </a:ext>
                </a:extLst>
              </p:cNvPr>
              <p:cNvSpPr>
                <a:spLocks noChangeAspect="1"/>
              </p:cNvSpPr>
              <p:nvPr/>
            </p:nvSpPr>
            <p:spPr bwMode="auto">
              <a:xfrm>
                <a:off x="892" y="533"/>
                <a:ext cx="235" cy="220"/>
              </a:xfrm>
              <a:custGeom>
                <a:avLst/>
                <a:gdLst>
                  <a:gd name="T0" fmla="*/ 515 w 819"/>
                  <a:gd name="T1" fmla="*/ 557 h 761"/>
                  <a:gd name="T2" fmla="*/ 454 w 819"/>
                  <a:gd name="T3" fmla="*/ 605 h 761"/>
                  <a:gd name="T4" fmla="*/ 393 w 819"/>
                  <a:gd name="T5" fmla="*/ 648 h 761"/>
                  <a:gd name="T6" fmla="*/ 332 w 819"/>
                  <a:gd name="T7" fmla="*/ 685 h 761"/>
                  <a:gd name="T8" fmla="*/ 273 w 819"/>
                  <a:gd name="T9" fmla="*/ 716 h 761"/>
                  <a:gd name="T10" fmla="*/ 217 w 819"/>
                  <a:gd name="T11" fmla="*/ 739 h 761"/>
                  <a:gd name="T12" fmla="*/ 165 w 819"/>
                  <a:gd name="T13" fmla="*/ 754 h 761"/>
                  <a:gd name="T14" fmla="*/ 118 w 819"/>
                  <a:gd name="T15" fmla="*/ 761 h 761"/>
                  <a:gd name="T16" fmla="*/ 83 w 819"/>
                  <a:gd name="T17" fmla="*/ 760 h 761"/>
                  <a:gd name="T18" fmla="*/ 62 w 819"/>
                  <a:gd name="T19" fmla="*/ 756 h 761"/>
                  <a:gd name="T20" fmla="*/ 44 w 819"/>
                  <a:gd name="T21" fmla="*/ 748 h 761"/>
                  <a:gd name="T22" fmla="*/ 29 w 819"/>
                  <a:gd name="T23" fmla="*/ 738 h 761"/>
                  <a:gd name="T24" fmla="*/ 12 w 819"/>
                  <a:gd name="T25" fmla="*/ 716 h 761"/>
                  <a:gd name="T26" fmla="*/ 0 w 819"/>
                  <a:gd name="T27" fmla="*/ 679 h 761"/>
                  <a:gd name="T28" fmla="*/ 2 w 819"/>
                  <a:gd name="T29" fmla="*/ 634 h 761"/>
                  <a:gd name="T30" fmla="*/ 14 w 819"/>
                  <a:gd name="T31" fmla="*/ 588 h 761"/>
                  <a:gd name="T32" fmla="*/ 35 w 819"/>
                  <a:gd name="T33" fmla="*/ 536 h 761"/>
                  <a:gd name="T34" fmla="*/ 62 w 819"/>
                  <a:gd name="T35" fmla="*/ 483 h 761"/>
                  <a:gd name="T36" fmla="*/ 98 w 819"/>
                  <a:gd name="T37" fmla="*/ 427 h 761"/>
                  <a:gd name="T38" fmla="*/ 141 w 819"/>
                  <a:gd name="T39" fmla="*/ 371 h 761"/>
                  <a:gd name="T40" fmla="*/ 190 w 819"/>
                  <a:gd name="T41" fmla="*/ 313 h 761"/>
                  <a:gd name="T42" fmla="*/ 244 w 819"/>
                  <a:gd name="T43" fmla="*/ 258 h 761"/>
                  <a:gd name="T44" fmla="*/ 313 w 819"/>
                  <a:gd name="T45" fmla="*/ 196 h 761"/>
                  <a:gd name="T46" fmla="*/ 393 w 819"/>
                  <a:gd name="T47" fmla="*/ 135 h 761"/>
                  <a:gd name="T48" fmla="*/ 473 w 819"/>
                  <a:gd name="T49" fmla="*/ 83 h 761"/>
                  <a:gd name="T50" fmla="*/ 549 w 819"/>
                  <a:gd name="T51" fmla="*/ 44 h 761"/>
                  <a:gd name="T52" fmla="*/ 621 w 819"/>
                  <a:gd name="T53" fmla="*/ 16 h 761"/>
                  <a:gd name="T54" fmla="*/ 685 w 819"/>
                  <a:gd name="T55" fmla="*/ 2 h 761"/>
                  <a:gd name="T56" fmla="*/ 739 w 819"/>
                  <a:gd name="T57" fmla="*/ 2 h 761"/>
                  <a:gd name="T58" fmla="*/ 781 w 819"/>
                  <a:gd name="T59" fmla="*/ 16 h 761"/>
                  <a:gd name="T60" fmla="*/ 808 w 819"/>
                  <a:gd name="T61" fmla="*/ 47 h 761"/>
                  <a:gd name="T62" fmla="*/ 819 w 819"/>
                  <a:gd name="T63" fmla="*/ 90 h 761"/>
                  <a:gd name="T64" fmla="*/ 813 w 819"/>
                  <a:gd name="T65" fmla="*/ 143 h 761"/>
                  <a:gd name="T66" fmla="*/ 793 w 819"/>
                  <a:gd name="T67" fmla="*/ 205 h 761"/>
                  <a:gd name="T68" fmla="*/ 759 w 819"/>
                  <a:gd name="T69" fmla="*/ 274 h 761"/>
                  <a:gd name="T70" fmla="*/ 712 w 819"/>
                  <a:gd name="T71" fmla="*/ 346 h 761"/>
                  <a:gd name="T72" fmla="*/ 653 w 819"/>
                  <a:gd name="T73" fmla="*/ 420 h 761"/>
                  <a:gd name="T74" fmla="*/ 583 w 819"/>
                  <a:gd name="T75" fmla="*/ 49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761">
                    <a:moveTo>
                      <a:pt x="545" y="531"/>
                    </a:moveTo>
                    <a:lnTo>
                      <a:pt x="515" y="557"/>
                    </a:lnTo>
                    <a:lnTo>
                      <a:pt x="485" y="581"/>
                    </a:lnTo>
                    <a:lnTo>
                      <a:pt x="454" y="605"/>
                    </a:lnTo>
                    <a:lnTo>
                      <a:pt x="424" y="627"/>
                    </a:lnTo>
                    <a:lnTo>
                      <a:pt x="393" y="648"/>
                    </a:lnTo>
                    <a:lnTo>
                      <a:pt x="363" y="668"/>
                    </a:lnTo>
                    <a:lnTo>
                      <a:pt x="332" y="685"/>
                    </a:lnTo>
                    <a:lnTo>
                      <a:pt x="303" y="701"/>
                    </a:lnTo>
                    <a:lnTo>
                      <a:pt x="273" y="716"/>
                    </a:lnTo>
                    <a:lnTo>
                      <a:pt x="244" y="729"/>
                    </a:lnTo>
                    <a:lnTo>
                      <a:pt x="217" y="739"/>
                    </a:lnTo>
                    <a:lnTo>
                      <a:pt x="190" y="747"/>
                    </a:lnTo>
                    <a:lnTo>
                      <a:pt x="165" y="754"/>
                    </a:lnTo>
                    <a:lnTo>
                      <a:pt x="141" y="759"/>
                    </a:lnTo>
                    <a:lnTo>
                      <a:pt x="118" y="761"/>
                    </a:lnTo>
                    <a:lnTo>
                      <a:pt x="96" y="761"/>
                    </a:lnTo>
                    <a:lnTo>
                      <a:pt x="83" y="760"/>
                    </a:lnTo>
                    <a:lnTo>
                      <a:pt x="73" y="759"/>
                    </a:lnTo>
                    <a:lnTo>
                      <a:pt x="62" y="756"/>
                    </a:lnTo>
                    <a:lnTo>
                      <a:pt x="52" y="753"/>
                    </a:lnTo>
                    <a:lnTo>
                      <a:pt x="44" y="748"/>
                    </a:lnTo>
                    <a:lnTo>
                      <a:pt x="36" y="744"/>
                    </a:lnTo>
                    <a:lnTo>
                      <a:pt x="29" y="738"/>
                    </a:lnTo>
                    <a:lnTo>
                      <a:pt x="22" y="731"/>
                    </a:lnTo>
                    <a:lnTo>
                      <a:pt x="12" y="716"/>
                    </a:lnTo>
                    <a:lnTo>
                      <a:pt x="5" y="699"/>
                    </a:lnTo>
                    <a:lnTo>
                      <a:pt x="0" y="679"/>
                    </a:lnTo>
                    <a:lnTo>
                      <a:pt x="0" y="656"/>
                    </a:lnTo>
                    <a:lnTo>
                      <a:pt x="2" y="634"/>
                    </a:lnTo>
                    <a:lnTo>
                      <a:pt x="7" y="611"/>
                    </a:lnTo>
                    <a:lnTo>
                      <a:pt x="14" y="588"/>
                    </a:lnTo>
                    <a:lnTo>
                      <a:pt x="23" y="563"/>
                    </a:lnTo>
                    <a:lnTo>
                      <a:pt x="35" y="536"/>
                    </a:lnTo>
                    <a:lnTo>
                      <a:pt x="47" y="510"/>
                    </a:lnTo>
                    <a:lnTo>
                      <a:pt x="62" y="483"/>
                    </a:lnTo>
                    <a:lnTo>
                      <a:pt x="80" y="455"/>
                    </a:lnTo>
                    <a:lnTo>
                      <a:pt x="98" y="427"/>
                    </a:lnTo>
                    <a:lnTo>
                      <a:pt x="119" y="398"/>
                    </a:lnTo>
                    <a:lnTo>
                      <a:pt x="141" y="371"/>
                    </a:lnTo>
                    <a:lnTo>
                      <a:pt x="165" y="342"/>
                    </a:lnTo>
                    <a:lnTo>
                      <a:pt x="190" y="313"/>
                    </a:lnTo>
                    <a:lnTo>
                      <a:pt x="217" y="285"/>
                    </a:lnTo>
                    <a:lnTo>
                      <a:pt x="244" y="258"/>
                    </a:lnTo>
                    <a:lnTo>
                      <a:pt x="273" y="230"/>
                    </a:lnTo>
                    <a:lnTo>
                      <a:pt x="313" y="196"/>
                    </a:lnTo>
                    <a:lnTo>
                      <a:pt x="352" y="163"/>
                    </a:lnTo>
                    <a:lnTo>
                      <a:pt x="393" y="135"/>
                    </a:lnTo>
                    <a:lnTo>
                      <a:pt x="433" y="107"/>
                    </a:lnTo>
                    <a:lnTo>
                      <a:pt x="473" y="83"/>
                    </a:lnTo>
                    <a:lnTo>
                      <a:pt x="512" y="62"/>
                    </a:lnTo>
                    <a:lnTo>
                      <a:pt x="549" y="44"/>
                    </a:lnTo>
                    <a:lnTo>
                      <a:pt x="586" y="27"/>
                    </a:lnTo>
                    <a:lnTo>
                      <a:pt x="621" y="16"/>
                    </a:lnTo>
                    <a:lnTo>
                      <a:pt x="654" y="7"/>
                    </a:lnTo>
                    <a:lnTo>
                      <a:pt x="685" y="2"/>
                    </a:lnTo>
                    <a:lnTo>
                      <a:pt x="714" y="0"/>
                    </a:lnTo>
                    <a:lnTo>
                      <a:pt x="739" y="2"/>
                    </a:lnTo>
                    <a:lnTo>
                      <a:pt x="762" y="7"/>
                    </a:lnTo>
                    <a:lnTo>
                      <a:pt x="781" y="16"/>
                    </a:lnTo>
                    <a:lnTo>
                      <a:pt x="797" y="30"/>
                    </a:lnTo>
                    <a:lnTo>
                      <a:pt x="808" y="47"/>
                    </a:lnTo>
                    <a:lnTo>
                      <a:pt x="815" y="67"/>
                    </a:lnTo>
                    <a:lnTo>
                      <a:pt x="819" y="90"/>
                    </a:lnTo>
                    <a:lnTo>
                      <a:pt x="819" y="115"/>
                    </a:lnTo>
                    <a:lnTo>
                      <a:pt x="813" y="143"/>
                    </a:lnTo>
                    <a:lnTo>
                      <a:pt x="805" y="174"/>
                    </a:lnTo>
                    <a:lnTo>
                      <a:pt x="793" y="205"/>
                    </a:lnTo>
                    <a:lnTo>
                      <a:pt x="777" y="238"/>
                    </a:lnTo>
                    <a:lnTo>
                      <a:pt x="759" y="274"/>
                    </a:lnTo>
                    <a:lnTo>
                      <a:pt x="737" y="310"/>
                    </a:lnTo>
                    <a:lnTo>
                      <a:pt x="712" y="346"/>
                    </a:lnTo>
                    <a:lnTo>
                      <a:pt x="683" y="383"/>
                    </a:lnTo>
                    <a:lnTo>
                      <a:pt x="653" y="420"/>
                    </a:lnTo>
                    <a:lnTo>
                      <a:pt x="619" y="458"/>
                    </a:lnTo>
                    <a:lnTo>
                      <a:pt x="583" y="495"/>
                    </a:lnTo>
                    <a:lnTo>
                      <a:pt x="545" y="5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6">
                <a:extLst>
                  <a:ext uri="{FF2B5EF4-FFF2-40B4-BE49-F238E27FC236}">
                    <a16:creationId xmlns:a16="http://schemas.microsoft.com/office/drawing/2014/main" id="{B1AB7AA3-E254-9E4C-92A9-78920ECBC83D}"/>
                  </a:ext>
                </a:extLst>
              </p:cNvPr>
              <p:cNvSpPr>
                <a:spLocks noChangeAspect="1"/>
              </p:cNvSpPr>
              <p:nvPr/>
            </p:nvSpPr>
            <p:spPr bwMode="auto">
              <a:xfrm>
                <a:off x="905" y="583"/>
                <a:ext cx="127" cy="160"/>
              </a:xfrm>
              <a:custGeom>
                <a:avLst/>
                <a:gdLst>
                  <a:gd name="T0" fmla="*/ 120 w 441"/>
                  <a:gd name="T1" fmla="*/ 519 h 553"/>
                  <a:gd name="T2" fmla="*/ 101 w 441"/>
                  <a:gd name="T3" fmla="*/ 515 h 553"/>
                  <a:gd name="T4" fmla="*/ 83 w 441"/>
                  <a:gd name="T5" fmla="*/ 508 h 553"/>
                  <a:gd name="T6" fmla="*/ 69 w 441"/>
                  <a:gd name="T7" fmla="*/ 499 h 553"/>
                  <a:gd name="T8" fmla="*/ 54 w 441"/>
                  <a:gd name="T9" fmla="*/ 480 h 553"/>
                  <a:gd name="T10" fmla="*/ 45 w 441"/>
                  <a:gd name="T11" fmla="*/ 445 h 553"/>
                  <a:gd name="T12" fmla="*/ 46 w 441"/>
                  <a:gd name="T13" fmla="*/ 405 h 553"/>
                  <a:gd name="T14" fmla="*/ 57 w 441"/>
                  <a:gd name="T15" fmla="*/ 363 h 553"/>
                  <a:gd name="T16" fmla="*/ 74 w 441"/>
                  <a:gd name="T17" fmla="*/ 317 h 553"/>
                  <a:gd name="T18" fmla="*/ 101 w 441"/>
                  <a:gd name="T19" fmla="*/ 269 h 553"/>
                  <a:gd name="T20" fmla="*/ 133 w 441"/>
                  <a:gd name="T21" fmla="*/ 219 h 553"/>
                  <a:gd name="T22" fmla="*/ 171 w 441"/>
                  <a:gd name="T23" fmla="*/ 168 h 553"/>
                  <a:gd name="T24" fmla="*/ 216 w 441"/>
                  <a:gd name="T25" fmla="*/ 117 h 553"/>
                  <a:gd name="T26" fmla="*/ 264 w 441"/>
                  <a:gd name="T27" fmla="*/ 66 h 553"/>
                  <a:gd name="T28" fmla="*/ 296 w 441"/>
                  <a:gd name="T29" fmla="*/ 36 h 553"/>
                  <a:gd name="T30" fmla="*/ 309 w 441"/>
                  <a:gd name="T31" fmla="*/ 26 h 553"/>
                  <a:gd name="T32" fmla="*/ 322 w 441"/>
                  <a:gd name="T33" fmla="*/ 16 h 553"/>
                  <a:gd name="T34" fmla="*/ 334 w 441"/>
                  <a:gd name="T35" fmla="*/ 5 h 553"/>
                  <a:gd name="T36" fmla="*/ 328 w 441"/>
                  <a:gd name="T37" fmla="*/ 9 h 553"/>
                  <a:gd name="T38" fmla="*/ 305 w 441"/>
                  <a:gd name="T39" fmla="*/ 26 h 553"/>
                  <a:gd name="T40" fmla="*/ 281 w 441"/>
                  <a:gd name="T41" fmla="*/ 46 h 553"/>
                  <a:gd name="T42" fmla="*/ 258 w 441"/>
                  <a:gd name="T43" fmla="*/ 65 h 553"/>
                  <a:gd name="T44" fmla="*/ 220 w 441"/>
                  <a:gd name="T45" fmla="*/ 100 h 553"/>
                  <a:gd name="T46" fmla="*/ 172 w 441"/>
                  <a:gd name="T47" fmla="*/ 150 h 553"/>
                  <a:gd name="T48" fmla="*/ 127 w 441"/>
                  <a:gd name="T49" fmla="*/ 201 h 553"/>
                  <a:gd name="T50" fmla="*/ 89 w 441"/>
                  <a:gd name="T51" fmla="*/ 253 h 553"/>
                  <a:gd name="T52" fmla="*/ 57 w 441"/>
                  <a:gd name="T53" fmla="*/ 304 h 553"/>
                  <a:gd name="T54" fmla="*/ 30 w 441"/>
                  <a:gd name="T55" fmla="*/ 352 h 553"/>
                  <a:gd name="T56" fmla="*/ 13 w 441"/>
                  <a:gd name="T57" fmla="*/ 398 h 553"/>
                  <a:gd name="T58" fmla="*/ 3 w 441"/>
                  <a:gd name="T59" fmla="*/ 439 h 553"/>
                  <a:gd name="T60" fmla="*/ 1 w 441"/>
                  <a:gd name="T61" fmla="*/ 480 h 553"/>
                  <a:gd name="T62" fmla="*/ 11 w 441"/>
                  <a:gd name="T63" fmla="*/ 513 h 553"/>
                  <a:gd name="T64" fmla="*/ 26 w 441"/>
                  <a:gd name="T65" fmla="*/ 533 h 553"/>
                  <a:gd name="T66" fmla="*/ 39 w 441"/>
                  <a:gd name="T67" fmla="*/ 542 h 553"/>
                  <a:gd name="T68" fmla="*/ 57 w 441"/>
                  <a:gd name="T69" fmla="*/ 549 h 553"/>
                  <a:gd name="T70" fmla="*/ 76 w 441"/>
                  <a:gd name="T71" fmla="*/ 552 h 553"/>
                  <a:gd name="T72" fmla="*/ 104 w 441"/>
                  <a:gd name="T73" fmla="*/ 553 h 553"/>
                  <a:gd name="T74" fmla="*/ 141 w 441"/>
                  <a:gd name="T75" fmla="*/ 549 h 553"/>
                  <a:gd name="T76" fmla="*/ 182 w 441"/>
                  <a:gd name="T77" fmla="*/ 538 h 553"/>
                  <a:gd name="T78" fmla="*/ 226 w 441"/>
                  <a:gd name="T79" fmla="*/ 522 h 553"/>
                  <a:gd name="T80" fmla="*/ 272 w 441"/>
                  <a:gd name="T81" fmla="*/ 500 h 553"/>
                  <a:gd name="T82" fmla="*/ 319 w 441"/>
                  <a:gd name="T83" fmla="*/ 474 h 553"/>
                  <a:gd name="T84" fmla="*/ 368 w 441"/>
                  <a:gd name="T85" fmla="*/ 443 h 553"/>
                  <a:gd name="T86" fmla="*/ 417 w 441"/>
                  <a:gd name="T87" fmla="*/ 407 h 553"/>
                  <a:gd name="T88" fmla="*/ 419 w 441"/>
                  <a:gd name="T89" fmla="*/ 404 h 553"/>
                  <a:gd name="T90" fmla="*/ 377 w 441"/>
                  <a:gd name="T91" fmla="*/ 432 h 553"/>
                  <a:gd name="T92" fmla="*/ 334 w 441"/>
                  <a:gd name="T93" fmla="*/ 457 h 553"/>
                  <a:gd name="T94" fmla="*/ 293 w 441"/>
                  <a:gd name="T95" fmla="*/ 479 h 553"/>
                  <a:gd name="T96" fmla="*/ 252 w 441"/>
                  <a:gd name="T97" fmla="*/ 495 h 553"/>
                  <a:gd name="T98" fmla="*/ 214 w 441"/>
                  <a:gd name="T99" fmla="*/ 508 h 553"/>
                  <a:gd name="T100" fmla="*/ 179 w 441"/>
                  <a:gd name="T101" fmla="*/ 517 h 553"/>
                  <a:gd name="T102" fmla="*/ 145 w 441"/>
                  <a:gd name="T103" fmla="*/ 52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1" h="553">
                    <a:moveTo>
                      <a:pt x="130" y="520"/>
                    </a:moveTo>
                    <a:lnTo>
                      <a:pt x="120" y="519"/>
                    </a:lnTo>
                    <a:lnTo>
                      <a:pt x="110" y="518"/>
                    </a:lnTo>
                    <a:lnTo>
                      <a:pt x="101" y="515"/>
                    </a:lnTo>
                    <a:lnTo>
                      <a:pt x="91" y="512"/>
                    </a:lnTo>
                    <a:lnTo>
                      <a:pt x="83" y="508"/>
                    </a:lnTo>
                    <a:lnTo>
                      <a:pt x="76" y="504"/>
                    </a:lnTo>
                    <a:lnTo>
                      <a:pt x="69" y="499"/>
                    </a:lnTo>
                    <a:lnTo>
                      <a:pt x="64" y="494"/>
                    </a:lnTo>
                    <a:lnTo>
                      <a:pt x="54" y="480"/>
                    </a:lnTo>
                    <a:lnTo>
                      <a:pt x="49" y="464"/>
                    </a:lnTo>
                    <a:lnTo>
                      <a:pt x="45" y="445"/>
                    </a:lnTo>
                    <a:lnTo>
                      <a:pt x="44" y="424"/>
                    </a:lnTo>
                    <a:lnTo>
                      <a:pt x="46" y="405"/>
                    </a:lnTo>
                    <a:lnTo>
                      <a:pt x="50" y="385"/>
                    </a:lnTo>
                    <a:lnTo>
                      <a:pt x="57" y="363"/>
                    </a:lnTo>
                    <a:lnTo>
                      <a:pt x="65" y="342"/>
                    </a:lnTo>
                    <a:lnTo>
                      <a:pt x="74" y="317"/>
                    </a:lnTo>
                    <a:lnTo>
                      <a:pt x="87" y="294"/>
                    </a:lnTo>
                    <a:lnTo>
                      <a:pt x="101" y="269"/>
                    </a:lnTo>
                    <a:lnTo>
                      <a:pt x="115" y="245"/>
                    </a:lnTo>
                    <a:lnTo>
                      <a:pt x="133" y="219"/>
                    </a:lnTo>
                    <a:lnTo>
                      <a:pt x="151" y="194"/>
                    </a:lnTo>
                    <a:lnTo>
                      <a:pt x="171" y="168"/>
                    </a:lnTo>
                    <a:lnTo>
                      <a:pt x="193" y="142"/>
                    </a:lnTo>
                    <a:lnTo>
                      <a:pt x="216" y="117"/>
                    </a:lnTo>
                    <a:lnTo>
                      <a:pt x="239" y="92"/>
                    </a:lnTo>
                    <a:lnTo>
                      <a:pt x="264" y="66"/>
                    </a:lnTo>
                    <a:lnTo>
                      <a:pt x="290" y="42"/>
                    </a:lnTo>
                    <a:lnTo>
                      <a:pt x="296" y="36"/>
                    </a:lnTo>
                    <a:lnTo>
                      <a:pt x="303" y="31"/>
                    </a:lnTo>
                    <a:lnTo>
                      <a:pt x="309" y="26"/>
                    </a:lnTo>
                    <a:lnTo>
                      <a:pt x="316" y="20"/>
                    </a:lnTo>
                    <a:lnTo>
                      <a:pt x="322" y="16"/>
                    </a:lnTo>
                    <a:lnTo>
                      <a:pt x="327" y="10"/>
                    </a:lnTo>
                    <a:lnTo>
                      <a:pt x="334" y="5"/>
                    </a:lnTo>
                    <a:lnTo>
                      <a:pt x="340" y="0"/>
                    </a:lnTo>
                    <a:lnTo>
                      <a:pt x="328" y="9"/>
                    </a:lnTo>
                    <a:lnTo>
                      <a:pt x="317" y="17"/>
                    </a:lnTo>
                    <a:lnTo>
                      <a:pt x="305" y="26"/>
                    </a:lnTo>
                    <a:lnTo>
                      <a:pt x="294" y="35"/>
                    </a:lnTo>
                    <a:lnTo>
                      <a:pt x="281" y="46"/>
                    </a:lnTo>
                    <a:lnTo>
                      <a:pt x="270" y="55"/>
                    </a:lnTo>
                    <a:lnTo>
                      <a:pt x="258" y="65"/>
                    </a:lnTo>
                    <a:lnTo>
                      <a:pt x="247" y="76"/>
                    </a:lnTo>
                    <a:lnTo>
                      <a:pt x="220" y="100"/>
                    </a:lnTo>
                    <a:lnTo>
                      <a:pt x="195" y="125"/>
                    </a:lnTo>
                    <a:lnTo>
                      <a:pt x="172" y="150"/>
                    </a:lnTo>
                    <a:lnTo>
                      <a:pt x="149" y="176"/>
                    </a:lnTo>
                    <a:lnTo>
                      <a:pt x="127" y="201"/>
                    </a:lnTo>
                    <a:lnTo>
                      <a:pt x="107" y="228"/>
                    </a:lnTo>
                    <a:lnTo>
                      <a:pt x="89" y="253"/>
                    </a:lnTo>
                    <a:lnTo>
                      <a:pt x="72" y="278"/>
                    </a:lnTo>
                    <a:lnTo>
                      <a:pt x="57" y="304"/>
                    </a:lnTo>
                    <a:lnTo>
                      <a:pt x="43" y="328"/>
                    </a:lnTo>
                    <a:lnTo>
                      <a:pt x="30" y="352"/>
                    </a:lnTo>
                    <a:lnTo>
                      <a:pt x="21" y="375"/>
                    </a:lnTo>
                    <a:lnTo>
                      <a:pt x="13" y="398"/>
                    </a:lnTo>
                    <a:lnTo>
                      <a:pt x="6" y="419"/>
                    </a:lnTo>
                    <a:lnTo>
                      <a:pt x="3" y="439"/>
                    </a:lnTo>
                    <a:lnTo>
                      <a:pt x="0" y="459"/>
                    </a:lnTo>
                    <a:lnTo>
                      <a:pt x="1" y="480"/>
                    </a:lnTo>
                    <a:lnTo>
                      <a:pt x="5" y="498"/>
                    </a:lnTo>
                    <a:lnTo>
                      <a:pt x="11" y="513"/>
                    </a:lnTo>
                    <a:lnTo>
                      <a:pt x="20" y="527"/>
                    </a:lnTo>
                    <a:lnTo>
                      <a:pt x="26" y="533"/>
                    </a:lnTo>
                    <a:lnTo>
                      <a:pt x="33" y="537"/>
                    </a:lnTo>
                    <a:lnTo>
                      <a:pt x="39" y="542"/>
                    </a:lnTo>
                    <a:lnTo>
                      <a:pt x="48" y="545"/>
                    </a:lnTo>
                    <a:lnTo>
                      <a:pt x="57" y="549"/>
                    </a:lnTo>
                    <a:lnTo>
                      <a:pt x="66" y="551"/>
                    </a:lnTo>
                    <a:lnTo>
                      <a:pt x="76" y="552"/>
                    </a:lnTo>
                    <a:lnTo>
                      <a:pt x="87" y="553"/>
                    </a:lnTo>
                    <a:lnTo>
                      <a:pt x="104" y="553"/>
                    </a:lnTo>
                    <a:lnTo>
                      <a:pt x="121" y="552"/>
                    </a:lnTo>
                    <a:lnTo>
                      <a:pt x="141" y="549"/>
                    </a:lnTo>
                    <a:lnTo>
                      <a:pt x="160" y="544"/>
                    </a:lnTo>
                    <a:lnTo>
                      <a:pt x="182" y="538"/>
                    </a:lnTo>
                    <a:lnTo>
                      <a:pt x="203" y="530"/>
                    </a:lnTo>
                    <a:lnTo>
                      <a:pt x="226" y="522"/>
                    </a:lnTo>
                    <a:lnTo>
                      <a:pt x="249" y="512"/>
                    </a:lnTo>
                    <a:lnTo>
                      <a:pt x="272" y="500"/>
                    </a:lnTo>
                    <a:lnTo>
                      <a:pt x="295" y="488"/>
                    </a:lnTo>
                    <a:lnTo>
                      <a:pt x="319" y="474"/>
                    </a:lnTo>
                    <a:lnTo>
                      <a:pt x="343" y="459"/>
                    </a:lnTo>
                    <a:lnTo>
                      <a:pt x="368" y="443"/>
                    </a:lnTo>
                    <a:lnTo>
                      <a:pt x="393" y="426"/>
                    </a:lnTo>
                    <a:lnTo>
                      <a:pt x="417" y="407"/>
                    </a:lnTo>
                    <a:lnTo>
                      <a:pt x="441" y="389"/>
                    </a:lnTo>
                    <a:lnTo>
                      <a:pt x="419" y="404"/>
                    </a:lnTo>
                    <a:lnTo>
                      <a:pt x="398" y="419"/>
                    </a:lnTo>
                    <a:lnTo>
                      <a:pt x="377" y="432"/>
                    </a:lnTo>
                    <a:lnTo>
                      <a:pt x="355" y="445"/>
                    </a:lnTo>
                    <a:lnTo>
                      <a:pt x="334" y="457"/>
                    </a:lnTo>
                    <a:lnTo>
                      <a:pt x="313" y="468"/>
                    </a:lnTo>
                    <a:lnTo>
                      <a:pt x="293" y="479"/>
                    </a:lnTo>
                    <a:lnTo>
                      <a:pt x="272" y="487"/>
                    </a:lnTo>
                    <a:lnTo>
                      <a:pt x="252" y="495"/>
                    </a:lnTo>
                    <a:lnTo>
                      <a:pt x="233" y="502"/>
                    </a:lnTo>
                    <a:lnTo>
                      <a:pt x="214" y="508"/>
                    </a:lnTo>
                    <a:lnTo>
                      <a:pt x="196" y="513"/>
                    </a:lnTo>
                    <a:lnTo>
                      <a:pt x="179" y="517"/>
                    </a:lnTo>
                    <a:lnTo>
                      <a:pt x="162" y="519"/>
                    </a:lnTo>
                    <a:lnTo>
                      <a:pt x="145" y="520"/>
                    </a:lnTo>
                    <a:lnTo>
                      <a:pt x="130" y="5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27">
                <a:extLst>
                  <a:ext uri="{FF2B5EF4-FFF2-40B4-BE49-F238E27FC236}">
                    <a16:creationId xmlns:a16="http://schemas.microsoft.com/office/drawing/2014/main" id="{F1FC67F5-834A-FC47-B508-6E36673D9C80}"/>
                  </a:ext>
                </a:extLst>
              </p:cNvPr>
              <p:cNvSpPr>
                <a:spLocks noChangeAspect="1"/>
              </p:cNvSpPr>
              <p:nvPr/>
            </p:nvSpPr>
            <p:spPr bwMode="auto">
              <a:xfrm>
                <a:off x="973" y="543"/>
                <a:ext cx="145" cy="148"/>
              </a:xfrm>
              <a:custGeom>
                <a:avLst/>
                <a:gdLst>
                  <a:gd name="T0" fmla="*/ 467 w 500"/>
                  <a:gd name="T1" fmla="*/ 15 h 512"/>
                  <a:gd name="T2" fmla="*/ 429 w 500"/>
                  <a:gd name="T3" fmla="*/ 1 h 512"/>
                  <a:gd name="T4" fmla="*/ 379 w 500"/>
                  <a:gd name="T5" fmla="*/ 1 h 512"/>
                  <a:gd name="T6" fmla="*/ 323 w 500"/>
                  <a:gd name="T7" fmla="*/ 13 h 512"/>
                  <a:gd name="T8" fmla="*/ 258 w 500"/>
                  <a:gd name="T9" fmla="*/ 39 h 512"/>
                  <a:gd name="T10" fmla="*/ 189 w 500"/>
                  <a:gd name="T11" fmla="*/ 74 h 512"/>
                  <a:gd name="T12" fmla="*/ 118 w 500"/>
                  <a:gd name="T13" fmla="*/ 120 h 512"/>
                  <a:gd name="T14" fmla="*/ 45 w 500"/>
                  <a:gd name="T15" fmla="*/ 176 h 512"/>
                  <a:gd name="T16" fmla="*/ 7 w 500"/>
                  <a:gd name="T17" fmla="*/ 209 h 512"/>
                  <a:gd name="T18" fmla="*/ 3 w 500"/>
                  <a:gd name="T19" fmla="*/ 213 h 512"/>
                  <a:gd name="T20" fmla="*/ 34 w 500"/>
                  <a:gd name="T21" fmla="*/ 188 h 512"/>
                  <a:gd name="T22" fmla="*/ 102 w 500"/>
                  <a:gd name="T23" fmla="*/ 141 h 512"/>
                  <a:gd name="T24" fmla="*/ 167 w 500"/>
                  <a:gd name="T25" fmla="*/ 102 h 512"/>
                  <a:gd name="T26" fmla="*/ 230 w 500"/>
                  <a:gd name="T27" fmla="*/ 72 h 512"/>
                  <a:gd name="T28" fmla="*/ 288 w 500"/>
                  <a:gd name="T29" fmla="*/ 51 h 512"/>
                  <a:gd name="T30" fmla="*/ 340 w 500"/>
                  <a:gd name="T31" fmla="*/ 42 h 512"/>
                  <a:gd name="T32" fmla="*/ 385 w 500"/>
                  <a:gd name="T33" fmla="*/ 43 h 512"/>
                  <a:gd name="T34" fmla="*/ 420 w 500"/>
                  <a:gd name="T35" fmla="*/ 56 h 512"/>
                  <a:gd name="T36" fmla="*/ 443 w 500"/>
                  <a:gd name="T37" fmla="*/ 82 h 512"/>
                  <a:gd name="T38" fmla="*/ 452 w 500"/>
                  <a:gd name="T39" fmla="*/ 120 h 512"/>
                  <a:gd name="T40" fmla="*/ 447 w 500"/>
                  <a:gd name="T41" fmla="*/ 169 h 512"/>
                  <a:gd name="T42" fmla="*/ 430 w 500"/>
                  <a:gd name="T43" fmla="*/ 223 h 512"/>
                  <a:gd name="T44" fmla="*/ 400 w 500"/>
                  <a:gd name="T45" fmla="*/ 284 h 512"/>
                  <a:gd name="T46" fmla="*/ 359 w 500"/>
                  <a:gd name="T47" fmla="*/ 348 h 512"/>
                  <a:gd name="T48" fmla="*/ 308 w 500"/>
                  <a:gd name="T49" fmla="*/ 414 h 512"/>
                  <a:gd name="T50" fmla="*/ 247 w 500"/>
                  <a:gd name="T51" fmla="*/ 480 h 512"/>
                  <a:gd name="T52" fmla="*/ 218 w 500"/>
                  <a:gd name="T53" fmla="*/ 507 h 512"/>
                  <a:gd name="T54" fmla="*/ 228 w 500"/>
                  <a:gd name="T55" fmla="*/ 499 h 512"/>
                  <a:gd name="T56" fmla="*/ 239 w 500"/>
                  <a:gd name="T57" fmla="*/ 490 h 512"/>
                  <a:gd name="T58" fmla="*/ 249 w 500"/>
                  <a:gd name="T59" fmla="*/ 481 h 512"/>
                  <a:gd name="T60" fmla="*/ 288 w 500"/>
                  <a:gd name="T61" fmla="*/ 444 h 512"/>
                  <a:gd name="T62" fmla="*/ 350 w 500"/>
                  <a:gd name="T63" fmla="*/ 377 h 512"/>
                  <a:gd name="T64" fmla="*/ 403 w 500"/>
                  <a:gd name="T65" fmla="*/ 310 h 512"/>
                  <a:gd name="T66" fmla="*/ 446 w 500"/>
                  <a:gd name="T67" fmla="*/ 245 h 512"/>
                  <a:gd name="T68" fmla="*/ 477 w 500"/>
                  <a:gd name="T69" fmla="*/ 184 h 512"/>
                  <a:gd name="T70" fmla="*/ 496 w 500"/>
                  <a:gd name="T71" fmla="*/ 128 h 512"/>
                  <a:gd name="T72" fmla="*/ 500 w 500"/>
                  <a:gd name="T73" fmla="*/ 80 h 512"/>
                  <a:gd name="T74" fmla="*/ 491 w 500"/>
                  <a:gd name="T75" fmla="*/ 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0" h="512">
                    <a:moveTo>
                      <a:pt x="481" y="26"/>
                    </a:moveTo>
                    <a:lnTo>
                      <a:pt x="467" y="15"/>
                    </a:lnTo>
                    <a:lnTo>
                      <a:pt x="449" y="5"/>
                    </a:lnTo>
                    <a:lnTo>
                      <a:pt x="429" y="1"/>
                    </a:lnTo>
                    <a:lnTo>
                      <a:pt x="406" y="0"/>
                    </a:lnTo>
                    <a:lnTo>
                      <a:pt x="379" y="1"/>
                    </a:lnTo>
                    <a:lnTo>
                      <a:pt x="352" y="5"/>
                    </a:lnTo>
                    <a:lnTo>
                      <a:pt x="323" y="13"/>
                    </a:lnTo>
                    <a:lnTo>
                      <a:pt x="291" y="25"/>
                    </a:lnTo>
                    <a:lnTo>
                      <a:pt x="258" y="39"/>
                    </a:lnTo>
                    <a:lnTo>
                      <a:pt x="224" y="55"/>
                    </a:lnTo>
                    <a:lnTo>
                      <a:pt x="189" y="74"/>
                    </a:lnTo>
                    <a:lnTo>
                      <a:pt x="154" y="96"/>
                    </a:lnTo>
                    <a:lnTo>
                      <a:pt x="118" y="120"/>
                    </a:lnTo>
                    <a:lnTo>
                      <a:pt x="81" y="147"/>
                    </a:lnTo>
                    <a:lnTo>
                      <a:pt x="45" y="176"/>
                    </a:lnTo>
                    <a:lnTo>
                      <a:pt x="10" y="207"/>
                    </a:lnTo>
                    <a:lnTo>
                      <a:pt x="7" y="209"/>
                    </a:lnTo>
                    <a:lnTo>
                      <a:pt x="5" y="210"/>
                    </a:lnTo>
                    <a:lnTo>
                      <a:pt x="3" y="213"/>
                    </a:lnTo>
                    <a:lnTo>
                      <a:pt x="0" y="215"/>
                    </a:lnTo>
                    <a:lnTo>
                      <a:pt x="34" y="188"/>
                    </a:lnTo>
                    <a:lnTo>
                      <a:pt x="67" y="163"/>
                    </a:lnTo>
                    <a:lnTo>
                      <a:pt x="102" y="141"/>
                    </a:lnTo>
                    <a:lnTo>
                      <a:pt x="134" y="120"/>
                    </a:lnTo>
                    <a:lnTo>
                      <a:pt x="167" y="102"/>
                    </a:lnTo>
                    <a:lnTo>
                      <a:pt x="200" y="86"/>
                    </a:lnTo>
                    <a:lnTo>
                      <a:pt x="230" y="72"/>
                    </a:lnTo>
                    <a:lnTo>
                      <a:pt x="260" y="61"/>
                    </a:lnTo>
                    <a:lnTo>
                      <a:pt x="288" y="51"/>
                    </a:lnTo>
                    <a:lnTo>
                      <a:pt x="315" y="46"/>
                    </a:lnTo>
                    <a:lnTo>
                      <a:pt x="340" y="42"/>
                    </a:lnTo>
                    <a:lnTo>
                      <a:pt x="363" y="41"/>
                    </a:lnTo>
                    <a:lnTo>
                      <a:pt x="385" y="43"/>
                    </a:lnTo>
                    <a:lnTo>
                      <a:pt x="403" y="48"/>
                    </a:lnTo>
                    <a:lnTo>
                      <a:pt x="420" y="56"/>
                    </a:lnTo>
                    <a:lnTo>
                      <a:pt x="432" y="67"/>
                    </a:lnTo>
                    <a:lnTo>
                      <a:pt x="443" y="82"/>
                    </a:lnTo>
                    <a:lnTo>
                      <a:pt x="448" y="101"/>
                    </a:lnTo>
                    <a:lnTo>
                      <a:pt x="452" y="120"/>
                    </a:lnTo>
                    <a:lnTo>
                      <a:pt x="451" y="143"/>
                    </a:lnTo>
                    <a:lnTo>
                      <a:pt x="447" y="169"/>
                    </a:lnTo>
                    <a:lnTo>
                      <a:pt x="440" y="195"/>
                    </a:lnTo>
                    <a:lnTo>
                      <a:pt x="430" y="223"/>
                    </a:lnTo>
                    <a:lnTo>
                      <a:pt x="416" y="253"/>
                    </a:lnTo>
                    <a:lnTo>
                      <a:pt x="400" y="284"/>
                    </a:lnTo>
                    <a:lnTo>
                      <a:pt x="380" y="315"/>
                    </a:lnTo>
                    <a:lnTo>
                      <a:pt x="359" y="348"/>
                    </a:lnTo>
                    <a:lnTo>
                      <a:pt x="334" y="381"/>
                    </a:lnTo>
                    <a:lnTo>
                      <a:pt x="308" y="414"/>
                    </a:lnTo>
                    <a:lnTo>
                      <a:pt x="278" y="447"/>
                    </a:lnTo>
                    <a:lnTo>
                      <a:pt x="247" y="480"/>
                    </a:lnTo>
                    <a:lnTo>
                      <a:pt x="213" y="512"/>
                    </a:lnTo>
                    <a:lnTo>
                      <a:pt x="218" y="507"/>
                    </a:lnTo>
                    <a:lnTo>
                      <a:pt x="224" y="503"/>
                    </a:lnTo>
                    <a:lnTo>
                      <a:pt x="228" y="499"/>
                    </a:lnTo>
                    <a:lnTo>
                      <a:pt x="234" y="495"/>
                    </a:lnTo>
                    <a:lnTo>
                      <a:pt x="239" y="490"/>
                    </a:lnTo>
                    <a:lnTo>
                      <a:pt x="245" y="485"/>
                    </a:lnTo>
                    <a:lnTo>
                      <a:pt x="249" y="481"/>
                    </a:lnTo>
                    <a:lnTo>
                      <a:pt x="254" y="476"/>
                    </a:lnTo>
                    <a:lnTo>
                      <a:pt x="288" y="444"/>
                    </a:lnTo>
                    <a:lnTo>
                      <a:pt x="321" y="411"/>
                    </a:lnTo>
                    <a:lnTo>
                      <a:pt x="350" y="377"/>
                    </a:lnTo>
                    <a:lnTo>
                      <a:pt x="378" y="344"/>
                    </a:lnTo>
                    <a:lnTo>
                      <a:pt x="403" y="310"/>
                    </a:lnTo>
                    <a:lnTo>
                      <a:pt x="425" y="277"/>
                    </a:lnTo>
                    <a:lnTo>
                      <a:pt x="446" y="245"/>
                    </a:lnTo>
                    <a:lnTo>
                      <a:pt x="462" y="214"/>
                    </a:lnTo>
                    <a:lnTo>
                      <a:pt x="477" y="184"/>
                    </a:lnTo>
                    <a:lnTo>
                      <a:pt x="487" y="155"/>
                    </a:lnTo>
                    <a:lnTo>
                      <a:pt x="496" y="128"/>
                    </a:lnTo>
                    <a:lnTo>
                      <a:pt x="499" y="103"/>
                    </a:lnTo>
                    <a:lnTo>
                      <a:pt x="500" y="80"/>
                    </a:lnTo>
                    <a:lnTo>
                      <a:pt x="498" y="59"/>
                    </a:lnTo>
                    <a:lnTo>
                      <a:pt x="491" y="41"/>
                    </a:lnTo>
                    <a:lnTo>
                      <a:pt x="48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8">
                <a:extLst>
                  <a:ext uri="{FF2B5EF4-FFF2-40B4-BE49-F238E27FC236}">
                    <a16:creationId xmlns:a16="http://schemas.microsoft.com/office/drawing/2014/main" id="{4E7AA9C2-ACED-2548-825F-BB021443E5C0}"/>
                  </a:ext>
                </a:extLst>
              </p:cNvPr>
              <p:cNvSpPr>
                <a:spLocks noChangeAspect="1"/>
              </p:cNvSpPr>
              <p:nvPr/>
            </p:nvSpPr>
            <p:spPr bwMode="auto">
              <a:xfrm>
                <a:off x="919" y="767"/>
                <a:ext cx="233" cy="107"/>
              </a:xfrm>
              <a:custGeom>
                <a:avLst/>
                <a:gdLst>
                  <a:gd name="T0" fmla="*/ 707 w 805"/>
                  <a:gd name="T1" fmla="*/ 94 h 370"/>
                  <a:gd name="T2" fmla="*/ 423 w 805"/>
                  <a:gd name="T3" fmla="*/ 0 h 370"/>
                  <a:gd name="T4" fmla="*/ 98 w 805"/>
                  <a:gd name="T5" fmla="*/ 66 h 370"/>
                  <a:gd name="T6" fmla="*/ 0 w 805"/>
                  <a:gd name="T7" fmla="*/ 355 h 370"/>
                  <a:gd name="T8" fmla="*/ 805 w 805"/>
                  <a:gd name="T9" fmla="*/ 370 h 370"/>
                  <a:gd name="T10" fmla="*/ 707 w 805"/>
                  <a:gd name="T11" fmla="*/ 94 h 370"/>
                </a:gdLst>
                <a:ahLst/>
                <a:cxnLst>
                  <a:cxn ang="0">
                    <a:pos x="T0" y="T1"/>
                  </a:cxn>
                  <a:cxn ang="0">
                    <a:pos x="T2" y="T3"/>
                  </a:cxn>
                  <a:cxn ang="0">
                    <a:pos x="T4" y="T5"/>
                  </a:cxn>
                  <a:cxn ang="0">
                    <a:pos x="T6" y="T7"/>
                  </a:cxn>
                  <a:cxn ang="0">
                    <a:pos x="T8" y="T9"/>
                  </a:cxn>
                  <a:cxn ang="0">
                    <a:pos x="T10" y="T11"/>
                  </a:cxn>
                </a:cxnLst>
                <a:rect l="0" t="0" r="r" b="b"/>
                <a:pathLst>
                  <a:path w="805" h="370">
                    <a:moveTo>
                      <a:pt x="707" y="94"/>
                    </a:moveTo>
                    <a:lnTo>
                      <a:pt x="423" y="0"/>
                    </a:lnTo>
                    <a:lnTo>
                      <a:pt x="98" y="66"/>
                    </a:lnTo>
                    <a:lnTo>
                      <a:pt x="0" y="355"/>
                    </a:lnTo>
                    <a:lnTo>
                      <a:pt x="805" y="370"/>
                    </a:lnTo>
                    <a:lnTo>
                      <a:pt x="70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9">
                <a:extLst>
                  <a:ext uri="{FF2B5EF4-FFF2-40B4-BE49-F238E27FC236}">
                    <a16:creationId xmlns:a16="http://schemas.microsoft.com/office/drawing/2014/main" id="{BC95C215-A23D-3547-8B1F-BA1141E17E85}"/>
                  </a:ext>
                </a:extLst>
              </p:cNvPr>
              <p:cNvSpPr>
                <a:spLocks noChangeAspect="1"/>
              </p:cNvSpPr>
              <p:nvPr/>
            </p:nvSpPr>
            <p:spPr bwMode="auto">
              <a:xfrm>
                <a:off x="930" y="776"/>
                <a:ext cx="211" cy="90"/>
              </a:xfrm>
              <a:custGeom>
                <a:avLst/>
                <a:gdLst>
                  <a:gd name="T0" fmla="*/ 81 w 730"/>
                  <a:gd name="T1" fmla="*/ 61 h 314"/>
                  <a:gd name="T2" fmla="*/ 384 w 730"/>
                  <a:gd name="T3" fmla="*/ 0 h 314"/>
                  <a:gd name="T4" fmla="*/ 649 w 730"/>
                  <a:gd name="T5" fmla="*/ 88 h 314"/>
                  <a:gd name="T6" fmla="*/ 730 w 730"/>
                  <a:gd name="T7" fmla="*/ 314 h 314"/>
                  <a:gd name="T8" fmla="*/ 0 w 730"/>
                  <a:gd name="T9" fmla="*/ 302 h 314"/>
                  <a:gd name="T10" fmla="*/ 81 w 730"/>
                  <a:gd name="T11" fmla="*/ 61 h 314"/>
                </a:gdLst>
                <a:ahLst/>
                <a:cxnLst>
                  <a:cxn ang="0">
                    <a:pos x="T0" y="T1"/>
                  </a:cxn>
                  <a:cxn ang="0">
                    <a:pos x="T2" y="T3"/>
                  </a:cxn>
                  <a:cxn ang="0">
                    <a:pos x="T4" y="T5"/>
                  </a:cxn>
                  <a:cxn ang="0">
                    <a:pos x="T6" y="T7"/>
                  </a:cxn>
                  <a:cxn ang="0">
                    <a:pos x="T8" y="T9"/>
                  </a:cxn>
                  <a:cxn ang="0">
                    <a:pos x="T10" y="T11"/>
                  </a:cxn>
                </a:cxnLst>
                <a:rect l="0" t="0" r="r" b="b"/>
                <a:pathLst>
                  <a:path w="730" h="314">
                    <a:moveTo>
                      <a:pt x="81" y="61"/>
                    </a:moveTo>
                    <a:lnTo>
                      <a:pt x="384" y="0"/>
                    </a:lnTo>
                    <a:lnTo>
                      <a:pt x="649" y="88"/>
                    </a:lnTo>
                    <a:lnTo>
                      <a:pt x="730" y="314"/>
                    </a:lnTo>
                    <a:lnTo>
                      <a:pt x="0" y="302"/>
                    </a:lnTo>
                    <a:lnTo>
                      <a:pt x="8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0">
                <a:extLst>
                  <a:ext uri="{FF2B5EF4-FFF2-40B4-BE49-F238E27FC236}">
                    <a16:creationId xmlns:a16="http://schemas.microsoft.com/office/drawing/2014/main" id="{7D019CC1-CBC1-8844-ACB2-EFCB3D3624CE}"/>
                  </a:ext>
                </a:extLst>
              </p:cNvPr>
              <p:cNvSpPr>
                <a:spLocks noChangeAspect="1"/>
              </p:cNvSpPr>
              <p:nvPr/>
            </p:nvSpPr>
            <p:spPr bwMode="auto">
              <a:xfrm>
                <a:off x="1031" y="774"/>
                <a:ext cx="115" cy="99"/>
              </a:xfrm>
              <a:custGeom>
                <a:avLst/>
                <a:gdLst>
                  <a:gd name="T0" fmla="*/ 35 w 399"/>
                  <a:gd name="T1" fmla="*/ 0 h 341"/>
                  <a:gd name="T2" fmla="*/ 0 w 399"/>
                  <a:gd name="T3" fmla="*/ 329 h 341"/>
                  <a:gd name="T4" fmla="*/ 399 w 399"/>
                  <a:gd name="T5" fmla="*/ 341 h 341"/>
                  <a:gd name="T6" fmla="*/ 314 w 399"/>
                  <a:gd name="T7" fmla="*/ 86 h 341"/>
                  <a:gd name="T8" fmla="*/ 35 w 399"/>
                  <a:gd name="T9" fmla="*/ 0 h 341"/>
                </a:gdLst>
                <a:ahLst/>
                <a:cxnLst>
                  <a:cxn ang="0">
                    <a:pos x="T0" y="T1"/>
                  </a:cxn>
                  <a:cxn ang="0">
                    <a:pos x="T2" y="T3"/>
                  </a:cxn>
                  <a:cxn ang="0">
                    <a:pos x="T4" y="T5"/>
                  </a:cxn>
                  <a:cxn ang="0">
                    <a:pos x="T6" y="T7"/>
                  </a:cxn>
                  <a:cxn ang="0">
                    <a:pos x="T8" y="T9"/>
                  </a:cxn>
                </a:cxnLst>
                <a:rect l="0" t="0" r="r" b="b"/>
                <a:pathLst>
                  <a:path w="399" h="341">
                    <a:moveTo>
                      <a:pt x="35" y="0"/>
                    </a:moveTo>
                    <a:lnTo>
                      <a:pt x="0" y="329"/>
                    </a:lnTo>
                    <a:lnTo>
                      <a:pt x="399" y="341"/>
                    </a:lnTo>
                    <a:lnTo>
                      <a:pt x="314" y="8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1">
                <a:extLst>
                  <a:ext uri="{FF2B5EF4-FFF2-40B4-BE49-F238E27FC236}">
                    <a16:creationId xmlns:a16="http://schemas.microsoft.com/office/drawing/2014/main" id="{C493E447-AC6B-4D4B-BC50-4C0F96D4CAE9}"/>
                  </a:ext>
                </a:extLst>
              </p:cNvPr>
              <p:cNvSpPr>
                <a:spLocks noChangeAspect="1"/>
              </p:cNvSpPr>
              <p:nvPr/>
            </p:nvSpPr>
            <p:spPr bwMode="auto">
              <a:xfrm>
                <a:off x="953" y="806"/>
                <a:ext cx="10" cy="19"/>
              </a:xfrm>
              <a:custGeom>
                <a:avLst/>
                <a:gdLst>
                  <a:gd name="T0" fmla="*/ 8 w 34"/>
                  <a:gd name="T1" fmla="*/ 1 h 66"/>
                  <a:gd name="T2" fmla="*/ 0 w 34"/>
                  <a:gd name="T3" fmla="*/ 30 h 66"/>
                  <a:gd name="T4" fmla="*/ 19 w 34"/>
                  <a:gd name="T5" fmla="*/ 66 h 66"/>
                  <a:gd name="T6" fmla="*/ 34 w 34"/>
                  <a:gd name="T7" fmla="*/ 0 h 66"/>
                  <a:gd name="T8" fmla="*/ 8 w 34"/>
                  <a:gd name="T9" fmla="*/ 1 h 66"/>
                </a:gdLst>
                <a:ahLst/>
                <a:cxnLst>
                  <a:cxn ang="0">
                    <a:pos x="T0" y="T1"/>
                  </a:cxn>
                  <a:cxn ang="0">
                    <a:pos x="T2" y="T3"/>
                  </a:cxn>
                  <a:cxn ang="0">
                    <a:pos x="T4" y="T5"/>
                  </a:cxn>
                  <a:cxn ang="0">
                    <a:pos x="T6" y="T7"/>
                  </a:cxn>
                  <a:cxn ang="0">
                    <a:pos x="T8" y="T9"/>
                  </a:cxn>
                </a:cxnLst>
                <a:rect l="0" t="0" r="r" b="b"/>
                <a:pathLst>
                  <a:path w="34" h="66">
                    <a:moveTo>
                      <a:pt x="8" y="1"/>
                    </a:moveTo>
                    <a:lnTo>
                      <a:pt x="0" y="30"/>
                    </a:lnTo>
                    <a:lnTo>
                      <a:pt x="19" y="66"/>
                    </a:lnTo>
                    <a:lnTo>
                      <a:pt x="34"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2">
                <a:extLst>
                  <a:ext uri="{FF2B5EF4-FFF2-40B4-BE49-F238E27FC236}">
                    <a16:creationId xmlns:a16="http://schemas.microsoft.com/office/drawing/2014/main" id="{C620BBE3-26C7-374D-B0F4-E2E42CA65F09}"/>
                  </a:ext>
                </a:extLst>
              </p:cNvPr>
              <p:cNvSpPr>
                <a:spLocks noChangeAspect="1"/>
              </p:cNvSpPr>
              <p:nvPr/>
            </p:nvSpPr>
            <p:spPr bwMode="auto">
              <a:xfrm>
                <a:off x="974" y="803"/>
                <a:ext cx="10" cy="21"/>
              </a:xfrm>
              <a:custGeom>
                <a:avLst/>
                <a:gdLst>
                  <a:gd name="T0" fmla="*/ 7 w 34"/>
                  <a:gd name="T1" fmla="*/ 3 h 72"/>
                  <a:gd name="T2" fmla="*/ 0 w 34"/>
                  <a:gd name="T3" fmla="*/ 34 h 72"/>
                  <a:gd name="T4" fmla="*/ 22 w 34"/>
                  <a:gd name="T5" fmla="*/ 72 h 72"/>
                  <a:gd name="T6" fmla="*/ 34 w 34"/>
                  <a:gd name="T7" fmla="*/ 0 h 72"/>
                  <a:gd name="T8" fmla="*/ 7 w 34"/>
                  <a:gd name="T9" fmla="*/ 3 h 72"/>
                </a:gdLst>
                <a:ahLst/>
                <a:cxnLst>
                  <a:cxn ang="0">
                    <a:pos x="T0" y="T1"/>
                  </a:cxn>
                  <a:cxn ang="0">
                    <a:pos x="T2" y="T3"/>
                  </a:cxn>
                  <a:cxn ang="0">
                    <a:pos x="T4" y="T5"/>
                  </a:cxn>
                  <a:cxn ang="0">
                    <a:pos x="T6" y="T7"/>
                  </a:cxn>
                  <a:cxn ang="0">
                    <a:pos x="T8" y="T9"/>
                  </a:cxn>
                </a:cxnLst>
                <a:rect l="0" t="0" r="r" b="b"/>
                <a:pathLst>
                  <a:path w="34" h="72">
                    <a:moveTo>
                      <a:pt x="7" y="3"/>
                    </a:moveTo>
                    <a:lnTo>
                      <a:pt x="0" y="34"/>
                    </a:lnTo>
                    <a:lnTo>
                      <a:pt x="22" y="72"/>
                    </a:lnTo>
                    <a:lnTo>
                      <a:pt x="34" y="0"/>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3">
                <a:extLst>
                  <a:ext uri="{FF2B5EF4-FFF2-40B4-BE49-F238E27FC236}">
                    <a16:creationId xmlns:a16="http://schemas.microsoft.com/office/drawing/2014/main" id="{A4B6077C-CB62-4E40-AA63-D9F097230560}"/>
                  </a:ext>
                </a:extLst>
              </p:cNvPr>
              <p:cNvSpPr>
                <a:spLocks noChangeAspect="1"/>
              </p:cNvSpPr>
              <p:nvPr/>
            </p:nvSpPr>
            <p:spPr bwMode="auto">
              <a:xfrm>
                <a:off x="995" y="800"/>
                <a:ext cx="10" cy="23"/>
              </a:xfrm>
              <a:custGeom>
                <a:avLst/>
                <a:gdLst>
                  <a:gd name="T0" fmla="*/ 7 w 36"/>
                  <a:gd name="T1" fmla="*/ 4 h 77"/>
                  <a:gd name="T2" fmla="*/ 0 w 36"/>
                  <a:gd name="T3" fmla="*/ 38 h 77"/>
                  <a:gd name="T4" fmla="*/ 25 w 36"/>
                  <a:gd name="T5" fmla="*/ 77 h 77"/>
                  <a:gd name="T6" fmla="*/ 36 w 36"/>
                  <a:gd name="T7" fmla="*/ 0 h 77"/>
                  <a:gd name="T8" fmla="*/ 7 w 36"/>
                  <a:gd name="T9" fmla="*/ 4 h 77"/>
                </a:gdLst>
                <a:ahLst/>
                <a:cxnLst>
                  <a:cxn ang="0">
                    <a:pos x="T0" y="T1"/>
                  </a:cxn>
                  <a:cxn ang="0">
                    <a:pos x="T2" y="T3"/>
                  </a:cxn>
                  <a:cxn ang="0">
                    <a:pos x="T4" y="T5"/>
                  </a:cxn>
                  <a:cxn ang="0">
                    <a:pos x="T6" y="T7"/>
                  </a:cxn>
                  <a:cxn ang="0">
                    <a:pos x="T8" y="T9"/>
                  </a:cxn>
                </a:cxnLst>
                <a:rect l="0" t="0" r="r" b="b"/>
                <a:pathLst>
                  <a:path w="36" h="77">
                    <a:moveTo>
                      <a:pt x="7" y="4"/>
                    </a:moveTo>
                    <a:lnTo>
                      <a:pt x="0" y="38"/>
                    </a:lnTo>
                    <a:lnTo>
                      <a:pt x="25" y="77"/>
                    </a:lnTo>
                    <a:lnTo>
                      <a:pt x="36" y="0"/>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4">
                <a:extLst>
                  <a:ext uri="{FF2B5EF4-FFF2-40B4-BE49-F238E27FC236}">
                    <a16:creationId xmlns:a16="http://schemas.microsoft.com/office/drawing/2014/main" id="{0CB1322F-8B5B-A744-BE32-586A43C2F7E7}"/>
                  </a:ext>
                </a:extLst>
              </p:cNvPr>
              <p:cNvSpPr>
                <a:spLocks noChangeAspect="1"/>
              </p:cNvSpPr>
              <p:nvPr/>
            </p:nvSpPr>
            <p:spPr bwMode="auto">
              <a:xfrm>
                <a:off x="1015" y="798"/>
                <a:ext cx="11" cy="24"/>
              </a:xfrm>
              <a:custGeom>
                <a:avLst/>
                <a:gdLst>
                  <a:gd name="T0" fmla="*/ 6 w 37"/>
                  <a:gd name="T1" fmla="*/ 7 h 84"/>
                  <a:gd name="T2" fmla="*/ 0 w 37"/>
                  <a:gd name="T3" fmla="*/ 44 h 84"/>
                  <a:gd name="T4" fmla="*/ 29 w 37"/>
                  <a:gd name="T5" fmla="*/ 84 h 84"/>
                  <a:gd name="T6" fmla="*/ 37 w 37"/>
                  <a:gd name="T7" fmla="*/ 0 h 84"/>
                  <a:gd name="T8" fmla="*/ 6 w 37"/>
                  <a:gd name="T9" fmla="*/ 7 h 84"/>
                </a:gdLst>
                <a:ahLst/>
                <a:cxnLst>
                  <a:cxn ang="0">
                    <a:pos x="T0" y="T1"/>
                  </a:cxn>
                  <a:cxn ang="0">
                    <a:pos x="T2" y="T3"/>
                  </a:cxn>
                  <a:cxn ang="0">
                    <a:pos x="T4" y="T5"/>
                  </a:cxn>
                  <a:cxn ang="0">
                    <a:pos x="T6" y="T7"/>
                  </a:cxn>
                  <a:cxn ang="0">
                    <a:pos x="T8" y="T9"/>
                  </a:cxn>
                </a:cxnLst>
                <a:rect l="0" t="0" r="r" b="b"/>
                <a:pathLst>
                  <a:path w="37" h="84">
                    <a:moveTo>
                      <a:pt x="6" y="7"/>
                    </a:moveTo>
                    <a:lnTo>
                      <a:pt x="0" y="44"/>
                    </a:lnTo>
                    <a:lnTo>
                      <a:pt x="29" y="84"/>
                    </a:lnTo>
                    <a:lnTo>
                      <a:pt x="37" y="0"/>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5">
                <a:extLst>
                  <a:ext uri="{FF2B5EF4-FFF2-40B4-BE49-F238E27FC236}">
                    <a16:creationId xmlns:a16="http://schemas.microsoft.com/office/drawing/2014/main" id="{201A4B8A-2C6F-0B4F-8DDE-942991F52639}"/>
                  </a:ext>
                </a:extLst>
              </p:cNvPr>
              <p:cNvSpPr>
                <a:spLocks noChangeAspect="1"/>
              </p:cNvSpPr>
              <p:nvPr/>
            </p:nvSpPr>
            <p:spPr bwMode="auto">
              <a:xfrm>
                <a:off x="1085" y="810"/>
                <a:ext cx="7" cy="15"/>
              </a:xfrm>
              <a:custGeom>
                <a:avLst/>
                <a:gdLst>
                  <a:gd name="T0" fmla="*/ 19 w 23"/>
                  <a:gd name="T1" fmla="*/ 2 h 49"/>
                  <a:gd name="T2" fmla="*/ 23 w 23"/>
                  <a:gd name="T3" fmla="*/ 24 h 49"/>
                  <a:gd name="T4" fmla="*/ 6 w 23"/>
                  <a:gd name="T5" fmla="*/ 49 h 49"/>
                  <a:gd name="T6" fmla="*/ 0 w 23"/>
                  <a:gd name="T7" fmla="*/ 0 h 49"/>
                  <a:gd name="T8" fmla="*/ 19 w 23"/>
                  <a:gd name="T9" fmla="*/ 2 h 49"/>
                </a:gdLst>
                <a:ahLst/>
                <a:cxnLst>
                  <a:cxn ang="0">
                    <a:pos x="T0" y="T1"/>
                  </a:cxn>
                  <a:cxn ang="0">
                    <a:pos x="T2" y="T3"/>
                  </a:cxn>
                  <a:cxn ang="0">
                    <a:pos x="T4" y="T5"/>
                  </a:cxn>
                  <a:cxn ang="0">
                    <a:pos x="T6" y="T7"/>
                  </a:cxn>
                  <a:cxn ang="0">
                    <a:pos x="T8" y="T9"/>
                  </a:cxn>
                </a:cxnLst>
                <a:rect l="0" t="0" r="r" b="b"/>
                <a:pathLst>
                  <a:path w="23" h="49">
                    <a:moveTo>
                      <a:pt x="19" y="2"/>
                    </a:moveTo>
                    <a:lnTo>
                      <a:pt x="23" y="24"/>
                    </a:lnTo>
                    <a:lnTo>
                      <a:pt x="6" y="49"/>
                    </a:lnTo>
                    <a:lnTo>
                      <a:pt x="0" y="0"/>
                    </a:lnTo>
                    <a:lnTo>
                      <a:pt x="1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36">
                <a:extLst>
                  <a:ext uri="{FF2B5EF4-FFF2-40B4-BE49-F238E27FC236}">
                    <a16:creationId xmlns:a16="http://schemas.microsoft.com/office/drawing/2014/main" id="{D0D4BF91-D439-084D-8683-38243F20B320}"/>
                  </a:ext>
                </a:extLst>
              </p:cNvPr>
              <p:cNvSpPr>
                <a:spLocks noChangeAspect="1"/>
              </p:cNvSpPr>
              <p:nvPr/>
            </p:nvSpPr>
            <p:spPr bwMode="auto">
              <a:xfrm>
                <a:off x="1098" y="813"/>
                <a:ext cx="7" cy="14"/>
              </a:xfrm>
              <a:custGeom>
                <a:avLst/>
                <a:gdLst>
                  <a:gd name="T0" fmla="*/ 20 w 23"/>
                  <a:gd name="T1" fmla="*/ 2 h 50"/>
                  <a:gd name="T2" fmla="*/ 23 w 23"/>
                  <a:gd name="T3" fmla="*/ 24 h 50"/>
                  <a:gd name="T4" fmla="*/ 7 w 23"/>
                  <a:gd name="T5" fmla="*/ 50 h 50"/>
                  <a:gd name="T6" fmla="*/ 0 w 23"/>
                  <a:gd name="T7" fmla="*/ 0 h 50"/>
                  <a:gd name="T8" fmla="*/ 20 w 23"/>
                  <a:gd name="T9" fmla="*/ 2 h 50"/>
                </a:gdLst>
                <a:ahLst/>
                <a:cxnLst>
                  <a:cxn ang="0">
                    <a:pos x="T0" y="T1"/>
                  </a:cxn>
                  <a:cxn ang="0">
                    <a:pos x="T2" y="T3"/>
                  </a:cxn>
                  <a:cxn ang="0">
                    <a:pos x="T4" y="T5"/>
                  </a:cxn>
                  <a:cxn ang="0">
                    <a:pos x="T6" y="T7"/>
                  </a:cxn>
                  <a:cxn ang="0">
                    <a:pos x="T8" y="T9"/>
                  </a:cxn>
                </a:cxnLst>
                <a:rect l="0" t="0" r="r" b="b"/>
                <a:pathLst>
                  <a:path w="23" h="50">
                    <a:moveTo>
                      <a:pt x="20" y="2"/>
                    </a:moveTo>
                    <a:lnTo>
                      <a:pt x="23" y="24"/>
                    </a:lnTo>
                    <a:lnTo>
                      <a:pt x="7" y="50"/>
                    </a:lnTo>
                    <a:lnTo>
                      <a:pt x="0" y="0"/>
                    </a:ln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37">
                <a:extLst>
                  <a:ext uri="{FF2B5EF4-FFF2-40B4-BE49-F238E27FC236}">
                    <a16:creationId xmlns:a16="http://schemas.microsoft.com/office/drawing/2014/main" id="{1AE722B1-9ED2-1C43-A838-6C22D78A4724}"/>
                  </a:ext>
                </a:extLst>
              </p:cNvPr>
              <p:cNvSpPr>
                <a:spLocks noChangeAspect="1"/>
              </p:cNvSpPr>
              <p:nvPr/>
            </p:nvSpPr>
            <p:spPr bwMode="auto">
              <a:xfrm>
                <a:off x="1071" y="809"/>
                <a:ext cx="7" cy="15"/>
              </a:xfrm>
              <a:custGeom>
                <a:avLst/>
                <a:gdLst>
                  <a:gd name="T0" fmla="*/ 21 w 24"/>
                  <a:gd name="T1" fmla="*/ 5 h 54"/>
                  <a:gd name="T2" fmla="*/ 24 w 24"/>
                  <a:gd name="T3" fmla="*/ 28 h 54"/>
                  <a:gd name="T4" fmla="*/ 6 w 24"/>
                  <a:gd name="T5" fmla="*/ 54 h 54"/>
                  <a:gd name="T6" fmla="*/ 0 w 24"/>
                  <a:gd name="T7" fmla="*/ 0 h 54"/>
                  <a:gd name="T8" fmla="*/ 21 w 24"/>
                  <a:gd name="T9" fmla="*/ 5 h 54"/>
                </a:gdLst>
                <a:ahLst/>
                <a:cxnLst>
                  <a:cxn ang="0">
                    <a:pos x="T0" y="T1"/>
                  </a:cxn>
                  <a:cxn ang="0">
                    <a:pos x="T2" y="T3"/>
                  </a:cxn>
                  <a:cxn ang="0">
                    <a:pos x="T4" y="T5"/>
                  </a:cxn>
                  <a:cxn ang="0">
                    <a:pos x="T6" y="T7"/>
                  </a:cxn>
                  <a:cxn ang="0">
                    <a:pos x="T8" y="T9"/>
                  </a:cxn>
                </a:cxnLst>
                <a:rect l="0" t="0" r="r" b="b"/>
                <a:pathLst>
                  <a:path w="24" h="54">
                    <a:moveTo>
                      <a:pt x="21" y="5"/>
                    </a:moveTo>
                    <a:lnTo>
                      <a:pt x="24" y="28"/>
                    </a:lnTo>
                    <a:lnTo>
                      <a:pt x="6" y="54"/>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38">
                <a:extLst>
                  <a:ext uri="{FF2B5EF4-FFF2-40B4-BE49-F238E27FC236}">
                    <a16:creationId xmlns:a16="http://schemas.microsoft.com/office/drawing/2014/main" id="{5F5C4284-B264-8A4E-94EB-45B229D96A6C}"/>
                  </a:ext>
                </a:extLst>
              </p:cNvPr>
              <p:cNvSpPr>
                <a:spLocks noChangeAspect="1"/>
              </p:cNvSpPr>
              <p:nvPr/>
            </p:nvSpPr>
            <p:spPr bwMode="auto">
              <a:xfrm>
                <a:off x="917" y="552"/>
                <a:ext cx="113" cy="109"/>
              </a:xfrm>
              <a:custGeom>
                <a:avLst/>
                <a:gdLst>
                  <a:gd name="T0" fmla="*/ 372 w 390"/>
                  <a:gd name="T1" fmla="*/ 376 h 376"/>
                  <a:gd name="T2" fmla="*/ 232 w 390"/>
                  <a:gd name="T3" fmla="*/ 340 h 376"/>
                  <a:gd name="T4" fmla="*/ 0 w 390"/>
                  <a:gd name="T5" fmla="*/ 0 h 376"/>
                  <a:gd name="T6" fmla="*/ 390 w 390"/>
                  <a:gd name="T7" fmla="*/ 215 h 376"/>
                  <a:gd name="T8" fmla="*/ 372 w 390"/>
                  <a:gd name="T9" fmla="*/ 376 h 376"/>
                </a:gdLst>
                <a:ahLst/>
                <a:cxnLst>
                  <a:cxn ang="0">
                    <a:pos x="T0" y="T1"/>
                  </a:cxn>
                  <a:cxn ang="0">
                    <a:pos x="T2" y="T3"/>
                  </a:cxn>
                  <a:cxn ang="0">
                    <a:pos x="T4" y="T5"/>
                  </a:cxn>
                  <a:cxn ang="0">
                    <a:pos x="T6" y="T7"/>
                  </a:cxn>
                  <a:cxn ang="0">
                    <a:pos x="T8" y="T9"/>
                  </a:cxn>
                </a:cxnLst>
                <a:rect l="0" t="0" r="r" b="b"/>
                <a:pathLst>
                  <a:path w="390" h="376">
                    <a:moveTo>
                      <a:pt x="372" y="376"/>
                    </a:moveTo>
                    <a:lnTo>
                      <a:pt x="232" y="340"/>
                    </a:lnTo>
                    <a:lnTo>
                      <a:pt x="0" y="0"/>
                    </a:lnTo>
                    <a:lnTo>
                      <a:pt x="390" y="215"/>
                    </a:lnTo>
                    <a:lnTo>
                      <a:pt x="372"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39">
                <a:extLst>
                  <a:ext uri="{FF2B5EF4-FFF2-40B4-BE49-F238E27FC236}">
                    <a16:creationId xmlns:a16="http://schemas.microsoft.com/office/drawing/2014/main" id="{47E29B85-D039-F141-8BA0-56E33FC6CF79}"/>
                  </a:ext>
                </a:extLst>
              </p:cNvPr>
              <p:cNvSpPr>
                <a:spLocks noChangeAspect="1"/>
              </p:cNvSpPr>
              <p:nvPr/>
            </p:nvSpPr>
            <p:spPr bwMode="auto">
              <a:xfrm>
                <a:off x="938" y="573"/>
                <a:ext cx="78" cy="76"/>
              </a:xfrm>
              <a:custGeom>
                <a:avLst/>
                <a:gdLst>
                  <a:gd name="T0" fmla="*/ 0 w 272"/>
                  <a:gd name="T1" fmla="*/ 0 h 263"/>
                  <a:gd name="T2" fmla="*/ 171 w 272"/>
                  <a:gd name="T3" fmla="*/ 236 h 263"/>
                  <a:gd name="T4" fmla="*/ 272 w 272"/>
                  <a:gd name="T5" fmla="*/ 263 h 263"/>
                  <a:gd name="T6" fmla="*/ 0 w 272"/>
                  <a:gd name="T7" fmla="*/ 0 h 263"/>
                </a:gdLst>
                <a:ahLst/>
                <a:cxnLst>
                  <a:cxn ang="0">
                    <a:pos x="T0" y="T1"/>
                  </a:cxn>
                  <a:cxn ang="0">
                    <a:pos x="T2" y="T3"/>
                  </a:cxn>
                  <a:cxn ang="0">
                    <a:pos x="T4" y="T5"/>
                  </a:cxn>
                  <a:cxn ang="0">
                    <a:pos x="T6" y="T7"/>
                  </a:cxn>
                </a:cxnLst>
                <a:rect l="0" t="0" r="r" b="b"/>
                <a:pathLst>
                  <a:path w="272" h="263">
                    <a:moveTo>
                      <a:pt x="0" y="0"/>
                    </a:moveTo>
                    <a:lnTo>
                      <a:pt x="171" y="236"/>
                    </a:lnTo>
                    <a:lnTo>
                      <a:pt x="272"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40">
                <a:extLst>
                  <a:ext uri="{FF2B5EF4-FFF2-40B4-BE49-F238E27FC236}">
                    <a16:creationId xmlns:a16="http://schemas.microsoft.com/office/drawing/2014/main" id="{F6DFC0F6-EE37-744D-8B05-F895FD6373DF}"/>
                  </a:ext>
                </a:extLst>
              </p:cNvPr>
              <p:cNvSpPr>
                <a:spLocks noChangeAspect="1"/>
              </p:cNvSpPr>
              <p:nvPr/>
            </p:nvSpPr>
            <p:spPr bwMode="auto">
              <a:xfrm>
                <a:off x="921" y="558"/>
                <a:ext cx="213" cy="201"/>
              </a:xfrm>
              <a:custGeom>
                <a:avLst/>
                <a:gdLst>
                  <a:gd name="T0" fmla="*/ 730 w 738"/>
                  <a:gd name="T1" fmla="*/ 22 h 694"/>
                  <a:gd name="T2" fmla="*/ 723 w 738"/>
                  <a:gd name="T3" fmla="*/ 69 h 694"/>
                  <a:gd name="T4" fmla="*/ 705 w 738"/>
                  <a:gd name="T5" fmla="*/ 122 h 694"/>
                  <a:gd name="T6" fmla="*/ 679 w 738"/>
                  <a:gd name="T7" fmla="*/ 179 h 694"/>
                  <a:gd name="T8" fmla="*/ 642 w 738"/>
                  <a:gd name="T9" fmla="*/ 239 h 694"/>
                  <a:gd name="T10" fmla="*/ 598 w 738"/>
                  <a:gd name="T11" fmla="*/ 300 h 694"/>
                  <a:gd name="T12" fmla="*/ 545 w 738"/>
                  <a:gd name="T13" fmla="*/ 362 h 694"/>
                  <a:gd name="T14" fmla="*/ 485 w 738"/>
                  <a:gd name="T15" fmla="*/ 424 h 694"/>
                  <a:gd name="T16" fmla="*/ 422 w 738"/>
                  <a:gd name="T17" fmla="*/ 481 h 694"/>
                  <a:gd name="T18" fmla="*/ 360 w 738"/>
                  <a:gd name="T19" fmla="*/ 531 h 694"/>
                  <a:gd name="T20" fmla="*/ 297 w 738"/>
                  <a:gd name="T21" fmla="*/ 575 h 694"/>
                  <a:gd name="T22" fmla="*/ 238 w 738"/>
                  <a:gd name="T23" fmla="*/ 612 h 694"/>
                  <a:gd name="T24" fmla="*/ 178 w 738"/>
                  <a:gd name="T25" fmla="*/ 642 h 694"/>
                  <a:gd name="T26" fmla="*/ 122 w 738"/>
                  <a:gd name="T27" fmla="*/ 665 h 694"/>
                  <a:gd name="T28" fmla="*/ 70 w 738"/>
                  <a:gd name="T29" fmla="*/ 681 h 694"/>
                  <a:gd name="T30" fmla="*/ 22 w 738"/>
                  <a:gd name="T31" fmla="*/ 688 h 694"/>
                  <a:gd name="T32" fmla="*/ 26 w 738"/>
                  <a:gd name="T33" fmla="*/ 692 h 694"/>
                  <a:gd name="T34" fmla="*/ 79 w 738"/>
                  <a:gd name="T35" fmla="*/ 694 h 694"/>
                  <a:gd name="T36" fmla="*/ 133 w 738"/>
                  <a:gd name="T37" fmla="*/ 691 h 694"/>
                  <a:gd name="T38" fmla="*/ 189 w 738"/>
                  <a:gd name="T39" fmla="*/ 682 h 694"/>
                  <a:gd name="T40" fmla="*/ 246 w 738"/>
                  <a:gd name="T41" fmla="*/ 667 h 694"/>
                  <a:gd name="T42" fmla="*/ 303 w 738"/>
                  <a:gd name="T43" fmla="*/ 646 h 694"/>
                  <a:gd name="T44" fmla="*/ 360 w 738"/>
                  <a:gd name="T45" fmla="*/ 618 h 694"/>
                  <a:gd name="T46" fmla="*/ 416 w 738"/>
                  <a:gd name="T47" fmla="*/ 586 h 694"/>
                  <a:gd name="T48" fmla="*/ 483 w 738"/>
                  <a:gd name="T49" fmla="*/ 539 h 694"/>
                  <a:gd name="T50" fmla="*/ 553 w 738"/>
                  <a:gd name="T51" fmla="*/ 476 h 694"/>
                  <a:gd name="T52" fmla="*/ 614 w 738"/>
                  <a:gd name="T53" fmla="*/ 407 h 694"/>
                  <a:gd name="T54" fmla="*/ 662 w 738"/>
                  <a:gd name="T55" fmla="*/ 334 h 694"/>
                  <a:gd name="T56" fmla="*/ 700 w 738"/>
                  <a:gd name="T57" fmla="*/ 259 h 694"/>
                  <a:gd name="T58" fmla="*/ 725 w 738"/>
                  <a:gd name="T59" fmla="*/ 183 h 694"/>
                  <a:gd name="T60" fmla="*/ 737 w 738"/>
                  <a:gd name="T61" fmla="*/ 107 h 694"/>
                  <a:gd name="T62" fmla="*/ 736 w 738"/>
                  <a:gd name="T63" fmla="*/ 3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8" h="694">
                    <a:moveTo>
                      <a:pt x="730" y="0"/>
                    </a:moveTo>
                    <a:lnTo>
                      <a:pt x="730" y="22"/>
                    </a:lnTo>
                    <a:lnTo>
                      <a:pt x="728" y="45"/>
                    </a:lnTo>
                    <a:lnTo>
                      <a:pt x="723" y="69"/>
                    </a:lnTo>
                    <a:lnTo>
                      <a:pt x="715" y="96"/>
                    </a:lnTo>
                    <a:lnTo>
                      <a:pt x="705" y="122"/>
                    </a:lnTo>
                    <a:lnTo>
                      <a:pt x="692" y="150"/>
                    </a:lnTo>
                    <a:lnTo>
                      <a:pt x="679" y="179"/>
                    </a:lnTo>
                    <a:lnTo>
                      <a:pt x="661" y="209"/>
                    </a:lnTo>
                    <a:lnTo>
                      <a:pt x="642" y="239"/>
                    </a:lnTo>
                    <a:lnTo>
                      <a:pt x="621" y="270"/>
                    </a:lnTo>
                    <a:lnTo>
                      <a:pt x="598" y="300"/>
                    </a:lnTo>
                    <a:lnTo>
                      <a:pt x="573" y="331"/>
                    </a:lnTo>
                    <a:lnTo>
                      <a:pt x="545" y="362"/>
                    </a:lnTo>
                    <a:lnTo>
                      <a:pt x="516" y="393"/>
                    </a:lnTo>
                    <a:lnTo>
                      <a:pt x="485" y="424"/>
                    </a:lnTo>
                    <a:lnTo>
                      <a:pt x="453" y="454"/>
                    </a:lnTo>
                    <a:lnTo>
                      <a:pt x="422" y="481"/>
                    </a:lnTo>
                    <a:lnTo>
                      <a:pt x="391" y="507"/>
                    </a:lnTo>
                    <a:lnTo>
                      <a:pt x="360" y="531"/>
                    </a:lnTo>
                    <a:lnTo>
                      <a:pt x="329" y="553"/>
                    </a:lnTo>
                    <a:lnTo>
                      <a:pt x="297" y="575"/>
                    </a:lnTo>
                    <a:lnTo>
                      <a:pt x="268" y="593"/>
                    </a:lnTo>
                    <a:lnTo>
                      <a:pt x="238" y="612"/>
                    </a:lnTo>
                    <a:lnTo>
                      <a:pt x="208" y="628"/>
                    </a:lnTo>
                    <a:lnTo>
                      <a:pt x="178" y="642"/>
                    </a:lnTo>
                    <a:lnTo>
                      <a:pt x="150" y="654"/>
                    </a:lnTo>
                    <a:lnTo>
                      <a:pt x="122" y="665"/>
                    </a:lnTo>
                    <a:lnTo>
                      <a:pt x="95" y="674"/>
                    </a:lnTo>
                    <a:lnTo>
                      <a:pt x="70" y="681"/>
                    </a:lnTo>
                    <a:lnTo>
                      <a:pt x="45" y="685"/>
                    </a:lnTo>
                    <a:lnTo>
                      <a:pt x="22" y="688"/>
                    </a:lnTo>
                    <a:lnTo>
                      <a:pt x="0" y="689"/>
                    </a:lnTo>
                    <a:lnTo>
                      <a:pt x="26" y="692"/>
                    </a:lnTo>
                    <a:lnTo>
                      <a:pt x="52" y="694"/>
                    </a:lnTo>
                    <a:lnTo>
                      <a:pt x="79" y="694"/>
                    </a:lnTo>
                    <a:lnTo>
                      <a:pt x="105" y="693"/>
                    </a:lnTo>
                    <a:lnTo>
                      <a:pt x="133" y="691"/>
                    </a:lnTo>
                    <a:lnTo>
                      <a:pt x="160" y="688"/>
                    </a:lnTo>
                    <a:lnTo>
                      <a:pt x="189" y="682"/>
                    </a:lnTo>
                    <a:lnTo>
                      <a:pt x="217" y="675"/>
                    </a:lnTo>
                    <a:lnTo>
                      <a:pt x="246" y="667"/>
                    </a:lnTo>
                    <a:lnTo>
                      <a:pt x="274" y="656"/>
                    </a:lnTo>
                    <a:lnTo>
                      <a:pt x="303" y="646"/>
                    </a:lnTo>
                    <a:lnTo>
                      <a:pt x="332" y="633"/>
                    </a:lnTo>
                    <a:lnTo>
                      <a:pt x="360" y="618"/>
                    </a:lnTo>
                    <a:lnTo>
                      <a:pt x="388" y="604"/>
                    </a:lnTo>
                    <a:lnTo>
                      <a:pt x="416" y="586"/>
                    </a:lnTo>
                    <a:lnTo>
                      <a:pt x="444" y="568"/>
                    </a:lnTo>
                    <a:lnTo>
                      <a:pt x="483" y="539"/>
                    </a:lnTo>
                    <a:lnTo>
                      <a:pt x="520" y="508"/>
                    </a:lnTo>
                    <a:lnTo>
                      <a:pt x="553" y="476"/>
                    </a:lnTo>
                    <a:lnTo>
                      <a:pt x="585" y="441"/>
                    </a:lnTo>
                    <a:lnTo>
                      <a:pt x="614" y="407"/>
                    </a:lnTo>
                    <a:lnTo>
                      <a:pt x="639" y="371"/>
                    </a:lnTo>
                    <a:lnTo>
                      <a:pt x="662" y="334"/>
                    </a:lnTo>
                    <a:lnTo>
                      <a:pt x="683" y="296"/>
                    </a:lnTo>
                    <a:lnTo>
                      <a:pt x="700" y="259"/>
                    </a:lnTo>
                    <a:lnTo>
                      <a:pt x="714" y="221"/>
                    </a:lnTo>
                    <a:lnTo>
                      <a:pt x="725" y="183"/>
                    </a:lnTo>
                    <a:lnTo>
                      <a:pt x="733" y="145"/>
                    </a:lnTo>
                    <a:lnTo>
                      <a:pt x="737" y="107"/>
                    </a:lnTo>
                    <a:lnTo>
                      <a:pt x="738" y="72"/>
                    </a:lnTo>
                    <a:lnTo>
                      <a:pt x="736" y="35"/>
                    </a:lnTo>
                    <a:lnTo>
                      <a:pt x="7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41">
                <a:extLst>
                  <a:ext uri="{FF2B5EF4-FFF2-40B4-BE49-F238E27FC236}">
                    <a16:creationId xmlns:a16="http://schemas.microsoft.com/office/drawing/2014/main" id="{256A8900-3961-F442-8ED3-97D7490FA125}"/>
                  </a:ext>
                </a:extLst>
              </p:cNvPr>
              <p:cNvSpPr>
                <a:spLocks noChangeAspect="1"/>
              </p:cNvSpPr>
              <p:nvPr/>
            </p:nvSpPr>
            <p:spPr bwMode="auto">
              <a:xfrm>
                <a:off x="1024" y="590"/>
                <a:ext cx="89" cy="71"/>
              </a:xfrm>
              <a:custGeom>
                <a:avLst/>
                <a:gdLst>
                  <a:gd name="T0" fmla="*/ 0 w 308"/>
                  <a:gd name="T1" fmla="*/ 246 h 246"/>
                  <a:gd name="T2" fmla="*/ 206 w 308"/>
                  <a:gd name="T3" fmla="*/ 174 h 246"/>
                  <a:gd name="T4" fmla="*/ 210 w 308"/>
                  <a:gd name="T5" fmla="*/ 168 h 246"/>
                  <a:gd name="T6" fmla="*/ 215 w 308"/>
                  <a:gd name="T7" fmla="*/ 161 h 246"/>
                  <a:gd name="T8" fmla="*/ 218 w 308"/>
                  <a:gd name="T9" fmla="*/ 155 h 246"/>
                  <a:gd name="T10" fmla="*/ 223 w 308"/>
                  <a:gd name="T11" fmla="*/ 149 h 246"/>
                  <a:gd name="T12" fmla="*/ 228 w 308"/>
                  <a:gd name="T13" fmla="*/ 144 h 246"/>
                  <a:gd name="T14" fmla="*/ 232 w 308"/>
                  <a:gd name="T15" fmla="*/ 137 h 246"/>
                  <a:gd name="T16" fmla="*/ 236 w 308"/>
                  <a:gd name="T17" fmla="*/ 131 h 246"/>
                  <a:gd name="T18" fmla="*/ 240 w 308"/>
                  <a:gd name="T19" fmla="*/ 125 h 246"/>
                  <a:gd name="T20" fmla="*/ 306 w 308"/>
                  <a:gd name="T21" fmla="*/ 7 h 246"/>
                  <a:gd name="T22" fmla="*/ 306 w 308"/>
                  <a:gd name="T23" fmla="*/ 4 h 246"/>
                  <a:gd name="T24" fmla="*/ 307 w 308"/>
                  <a:gd name="T25" fmla="*/ 3 h 246"/>
                  <a:gd name="T26" fmla="*/ 307 w 308"/>
                  <a:gd name="T27" fmla="*/ 1 h 246"/>
                  <a:gd name="T28" fmla="*/ 308 w 308"/>
                  <a:gd name="T29" fmla="*/ 0 h 246"/>
                  <a:gd name="T30" fmla="*/ 18 w 308"/>
                  <a:gd name="T31" fmla="*/ 85 h 246"/>
                  <a:gd name="T32" fmla="*/ 0 w 308"/>
                  <a:gd name="T3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246">
                    <a:moveTo>
                      <a:pt x="0" y="246"/>
                    </a:moveTo>
                    <a:lnTo>
                      <a:pt x="206" y="174"/>
                    </a:lnTo>
                    <a:lnTo>
                      <a:pt x="210" y="168"/>
                    </a:lnTo>
                    <a:lnTo>
                      <a:pt x="215" y="161"/>
                    </a:lnTo>
                    <a:lnTo>
                      <a:pt x="218" y="155"/>
                    </a:lnTo>
                    <a:lnTo>
                      <a:pt x="223" y="149"/>
                    </a:lnTo>
                    <a:lnTo>
                      <a:pt x="228" y="144"/>
                    </a:lnTo>
                    <a:lnTo>
                      <a:pt x="232" y="137"/>
                    </a:lnTo>
                    <a:lnTo>
                      <a:pt x="236" y="131"/>
                    </a:lnTo>
                    <a:lnTo>
                      <a:pt x="240" y="125"/>
                    </a:lnTo>
                    <a:lnTo>
                      <a:pt x="306" y="7"/>
                    </a:lnTo>
                    <a:lnTo>
                      <a:pt x="306" y="4"/>
                    </a:lnTo>
                    <a:lnTo>
                      <a:pt x="307" y="3"/>
                    </a:lnTo>
                    <a:lnTo>
                      <a:pt x="307" y="1"/>
                    </a:lnTo>
                    <a:lnTo>
                      <a:pt x="308" y="0"/>
                    </a:lnTo>
                    <a:lnTo>
                      <a:pt x="18" y="85"/>
                    </a:lnTo>
                    <a:lnTo>
                      <a:pt x="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42">
                <a:extLst>
                  <a:ext uri="{FF2B5EF4-FFF2-40B4-BE49-F238E27FC236}">
                    <a16:creationId xmlns:a16="http://schemas.microsoft.com/office/drawing/2014/main" id="{9DC88EFB-6ECA-EF4F-937C-0AC80DB7540C}"/>
                  </a:ext>
                </a:extLst>
              </p:cNvPr>
              <p:cNvSpPr>
                <a:spLocks noChangeAspect="1"/>
              </p:cNvSpPr>
              <p:nvPr/>
            </p:nvSpPr>
            <p:spPr bwMode="auto">
              <a:xfrm>
                <a:off x="1059" y="474"/>
                <a:ext cx="7" cy="7"/>
              </a:xfrm>
              <a:custGeom>
                <a:avLst/>
                <a:gdLst>
                  <a:gd name="T0" fmla="*/ 0 w 25"/>
                  <a:gd name="T1" fmla="*/ 12 h 24"/>
                  <a:gd name="T2" fmla="*/ 2 w 25"/>
                  <a:gd name="T3" fmla="*/ 16 h 24"/>
                  <a:gd name="T4" fmla="*/ 4 w 25"/>
                  <a:gd name="T5" fmla="*/ 21 h 24"/>
                  <a:gd name="T6" fmla="*/ 7 w 25"/>
                  <a:gd name="T7" fmla="*/ 23 h 24"/>
                  <a:gd name="T8" fmla="*/ 12 w 25"/>
                  <a:gd name="T9" fmla="*/ 24 h 24"/>
                  <a:gd name="T10" fmla="*/ 16 w 25"/>
                  <a:gd name="T11" fmla="*/ 23 h 24"/>
                  <a:gd name="T12" fmla="*/ 21 w 25"/>
                  <a:gd name="T13" fmla="*/ 21 h 24"/>
                  <a:gd name="T14" fmla="*/ 23 w 25"/>
                  <a:gd name="T15" fmla="*/ 16 h 24"/>
                  <a:gd name="T16" fmla="*/ 25 w 25"/>
                  <a:gd name="T17" fmla="*/ 12 h 24"/>
                  <a:gd name="T18" fmla="*/ 23 w 25"/>
                  <a:gd name="T19" fmla="*/ 7 h 24"/>
                  <a:gd name="T20" fmla="*/ 21 w 25"/>
                  <a:gd name="T21" fmla="*/ 4 h 24"/>
                  <a:gd name="T22" fmla="*/ 16 w 25"/>
                  <a:gd name="T23" fmla="*/ 1 h 24"/>
                  <a:gd name="T24" fmla="*/ 12 w 25"/>
                  <a:gd name="T25" fmla="*/ 0 h 24"/>
                  <a:gd name="T26" fmla="*/ 7 w 25"/>
                  <a:gd name="T27" fmla="*/ 1 h 24"/>
                  <a:gd name="T28" fmla="*/ 4 w 25"/>
                  <a:gd name="T29" fmla="*/ 4 h 24"/>
                  <a:gd name="T30" fmla="*/ 2 w 25"/>
                  <a:gd name="T31" fmla="*/ 7 h 24"/>
                  <a:gd name="T32" fmla="*/ 0 w 25"/>
                  <a:gd name="T33" fmla="*/ 12 h 24"/>
                  <a:gd name="T34" fmla="*/ 0 w 25"/>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2"/>
                    </a:moveTo>
                    <a:lnTo>
                      <a:pt x="2" y="16"/>
                    </a:lnTo>
                    <a:lnTo>
                      <a:pt x="4" y="21"/>
                    </a:lnTo>
                    <a:lnTo>
                      <a:pt x="7" y="23"/>
                    </a:lnTo>
                    <a:lnTo>
                      <a:pt x="12" y="24"/>
                    </a:lnTo>
                    <a:lnTo>
                      <a:pt x="16" y="23"/>
                    </a:lnTo>
                    <a:lnTo>
                      <a:pt x="21" y="21"/>
                    </a:lnTo>
                    <a:lnTo>
                      <a:pt x="23" y="16"/>
                    </a:lnTo>
                    <a:lnTo>
                      <a:pt x="25" y="12"/>
                    </a:lnTo>
                    <a:lnTo>
                      <a:pt x="23" y="7"/>
                    </a:lnTo>
                    <a:lnTo>
                      <a:pt x="21" y="4"/>
                    </a:lnTo>
                    <a:lnTo>
                      <a:pt x="16" y="1"/>
                    </a:lnTo>
                    <a:lnTo>
                      <a:pt x="12" y="0"/>
                    </a:lnTo>
                    <a:lnTo>
                      <a:pt x="7" y="1"/>
                    </a:lnTo>
                    <a:lnTo>
                      <a:pt x="4" y="4"/>
                    </a:lnTo>
                    <a:lnTo>
                      <a:pt x="2" y="7"/>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43">
                <a:extLst>
                  <a:ext uri="{FF2B5EF4-FFF2-40B4-BE49-F238E27FC236}">
                    <a16:creationId xmlns:a16="http://schemas.microsoft.com/office/drawing/2014/main" id="{3BC645B2-4F58-3649-8342-E93BE20A3577}"/>
                  </a:ext>
                </a:extLst>
              </p:cNvPr>
              <p:cNvSpPr>
                <a:spLocks noChangeAspect="1"/>
              </p:cNvSpPr>
              <p:nvPr/>
            </p:nvSpPr>
            <p:spPr bwMode="auto">
              <a:xfrm>
                <a:off x="898" y="491"/>
                <a:ext cx="4" cy="4"/>
              </a:xfrm>
              <a:custGeom>
                <a:avLst/>
                <a:gdLst>
                  <a:gd name="T0" fmla="*/ 0 w 15"/>
                  <a:gd name="T1" fmla="*/ 8 h 15"/>
                  <a:gd name="T2" fmla="*/ 1 w 15"/>
                  <a:gd name="T3" fmla="*/ 10 h 15"/>
                  <a:gd name="T4" fmla="*/ 2 w 15"/>
                  <a:gd name="T5" fmla="*/ 12 h 15"/>
                  <a:gd name="T6" fmla="*/ 5 w 15"/>
                  <a:gd name="T7" fmla="*/ 14 h 15"/>
                  <a:gd name="T8" fmla="*/ 7 w 15"/>
                  <a:gd name="T9" fmla="*/ 15 h 15"/>
                  <a:gd name="T10" fmla="*/ 10 w 15"/>
                  <a:gd name="T11" fmla="*/ 14 h 15"/>
                  <a:gd name="T12" fmla="*/ 13 w 15"/>
                  <a:gd name="T13" fmla="*/ 12 h 15"/>
                  <a:gd name="T14" fmla="*/ 14 w 15"/>
                  <a:gd name="T15" fmla="*/ 10 h 15"/>
                  <a:gd name="T16" fmla="*/ 15 w 15"/>
                  <a:gd name="T17" fmla="*/ 8 h 15"/>
                  <a:gd name="T18" fmla="*/ 14 w 15"/>
                  <a:gd name="T19" fmla="*/ 4 h 15"/>
                  <a:gd name="T20" fmla="*/ 13 w 15"/>
                  <a:gd name="T21" fmla="*/ 2 h 15"/>
                  <a:gd name="T22" fmla="*/ 10 w 15"/>
                  <a:gd name="T23" fmla="*/ 1 h 15"/>
                  <a:gd name="T24" fmla="*/ 7 w 15"/>
                  <a:gd name="T25" fmla="*/ 0 h 15"/>
                  <a:gd name="T26" fmla="*/ 5 w 15"/>
                  <a:gd name="T27" fmla="*/ 1 h 15"/>
                  <a:gd name="T28" fmla="*/ 2 w 15"/>
                  <a:gd name="T29" fmla="*/ 2 h 15"/>
                  <a:gd name="T30" fmla="*/ 1 w 15"/>
                  <a:gd name="T31" fmla="*/ 4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1" y="10"/>
                    </a:lnTo>
                    <a:lnTo>
                      <a:pt x="2" y="12"/>
                    </a:lnTo>
                    <a:lnTo>
                      <a:pt x="5" y="14"/>
                    </a:lnTo>
                    <a:lnTo>
                      <a:pt x="7" y="15"/>
                    </a:lnTo>
                    <a:lnTo>
                      <a:pt x="10" y="14"/>
                    </a:lnTo>
                    <a:lnTo>
                      <a:pt x="13" y="12"/>
                    </a:lnTo>
                    <a:lnTo>
                      <a:pt x="14" y="10"/>
                    </a:lnTo>
                    <a:lnTo>
                      <a:pt x="15" y="8"/>
                    </a:lnTo>
                    <a:lnTo>
                      <a:pt x="14" y="4"/>
                    </a:lnTo>
                    <a:lnTo>
                      <a:pt x="13" y="2"/>
                    </a:lnTo>
                    <a:lnTo>
                      <a:pt x="10" y="1"/>
                    </a:lnTo>
                    <a:lnTo>
                      <a:pt x="7" y="0"/>
                    </a:lnTo>
                    <a:lnTo>
                      <a:pt x="5" y="1"/>
                    </a:lnTo>
                    <a:lnTo>
                      <a:pt x="2" y="2"/>
                    </a:lnTo>
                    <a:lnTo>
                      <a:pt x="1" y="4"/>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44">
                <a:extLst>
                  <a:ext uri="{FF2B5EF4-FFF2-40B4-BE49-F238E27FC236}">
                    <a16:creationId xmlns:a16="http://schemas.microsoft.com/office/drawing/2014/main" id="{792B3618-FF08-134B-9EC7-F279FFBD2253}"/>
                  </a:ext>
                </a:extLst>
              </p:cNvPr>
              <p:cNvSpPr>
                <a:spLocks noChangeAspect="1"/>
              </p:cNvSpPr>
              <p:nvPr/>
            </p:nvSpPr>
            <p:spPr bwMode="auto">
              <a:xfrm>
                <a:off x="995" y="474"/>
                <a:ext cx="5" cy="4"/>
              </a:xfrm>
              <a:custGeom>
                <a:avLst/>
                <a:gdLst>
                  <a:gd name="T0" fmla="*/ 0 w 15"/>
                  <a:gd name="T1" fmla="*/ 8 h 15"/>
                  <a:gd name="T2" fmla="*/ 2 w 15"/>
                  <a:gd name="T3" fmla="*/ 10 h 15"/>
                  <a:gd name="T4" fmla="*/ 3 w 15"/>
                  <a:gd name="T5" fmla="*/ 13 h 15"/>
                  <a:gd name="T6" fmla="*/ 5 w 15"/>
                  <a:gd name="T7" fmla="*/ 14 h 15"/>
                  <a:gd name="T8" fmla="*/ 9 w 15"/>
                  <a:gd name="T9" fmla="*/ 15 h 15"/>
                  <a:gd name="T10" fmla="*/ 11 w 15"/>
                  <a:gd name="T11" fmla="*/ 14 h 15"/>
                  <a:gd name="T12" fmla="*/ 13 w 15"/>
                  <a:gd name="T13" fmla="*/ 13 h 15"/>
                  <a:gd name="T14" fmla="*/ 14 w 15"/>
                  <a:gd name="T15" fmla="*/ 10 h 15"/>
                  <a:gd name="T16" fmla="*/ 15 w 15"/>
                  <a:gd name="T17" fmla="*/ 8 h 15"/>
                  <a:gd name="T18" fmla="*/ 14 w 15"/>
                  <a:gd name="T19" fmla="*/ 5 h 15"/>
                  <a:gd name="T20" fmla="*/ 13 w 15"/>
                  <a:gd name="T21" fmla="*/ 2 h 15"/>
                  <a:gd name="T22" fmla="*/ 11 w 15"/>
                  <a:gd name="T23" fmla="*/ 1 h 15"/>
                  <a:gd name="T24" fmla="*/ 9 w 15"/>
                  <a:gd name="T25" fmla="*/ 0 h 15"/>
                  <a:gd name="T26" fmla="*/ 5 w 15"/>
                  <a:gd name="T27" fmla="*/ 1 h 15"/>
                  <a:gd name="T28" fmla="*/ 3 w 15"/>
                  <a:gd name="T29" fmla="*/ 2 h 15"/>
                  <a:gd name="T30" fmla="*/ 2 w 15"/>
                  <a:gd name="T31" fmla="*/ 5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2" y="10"/>
                    </a:lnTo>
                    <a:lnTo>
                      <a:pt x="3" y="13"/>
                    </a:lnTo>
                    <a:lnTo>
                      <a:pt x="5" y="14"/>
                    </a:lnTo>
                    <a:lnTo>
                      <a:pt x="9" y="15"/>
                    </a:lnTo>
                    <a:lnTo>
                      <a:pt x="11" y="14"/>
                    </a:lnTo>
                    <a:lnTo>
                      <a:pt x="13" y="13"/>
                    </a:lnTo>
                    <a:lnTo>
                      <a:pt x="14" y="10"/>
                    </a:lnTo>
                    <a:lnTo>
                      <a:pt x="15" y="8"/>
                    </a:lnTo>
                    <a:lnTo>
                      <a:pt x="14" y="5"/>
                    </a:lnTo>
                    <a:lnTo>
                      <a:pt x="13" y="2"/>
                    </a:lnTo>
                    <a:lnTo>
                      <a:pt x="11" y="1"/>
                    </a:lnTo>
                    <a:lnTo>
                      <a:pt x="9" y="0"/>
                    </a:lnTo>
                    <a:lnTo>
                      <a:pt x="5" y="1"/>
                    </a:lnTo>
                    <a:lnTo>
                      <a:pt x="3" y="2"/>
                    </a:lnTo>
                    <a:lnTo>
                      <a:pt x="2" y="5"/>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45">
                <a:extLst>
                  <a:ext uri="{FF2B5EF4-FFF2-40B4-BE49-F238E27FC236}">
                    <a16:creationId xmlns:a16="http://schemas.microsoft.com/office/drawing/2014/main" id="{15F7DD46-7500-464F-BDED-866CB9D752D0}"/>
                  </a:ext>
                </a:extLst>
              </p:cNvPr>
              <p:cNvSpPr>
                <a:spLocks noChangeAspect="1"/>
              </p:cNvSpPr>
              <p:nvPr/>
            </p:nvSpPr>
            <p:spPr bwMode="auto">
              <a:xfrm>
                <a:off x="1143" y="484"/>
                <a:ext cx="4" cy="4"/>
              </a:xfrm>
              <a:custGeom>
                <a:avLst/>
                <a:gdLst>
                  <a:gd name="T0" fmla="*/ 0 w 15"/>
                  <a:gd name="T1" fmla="*/ 7 h 15"/>
                  <a:gd name="T2" fmla="*/ 1 w 15"/>
                  <a:gd name="T3" fmla="*/ 10 h 15"/>
                  <a:gd name="T4" fmla="*/ 2 w 15"/>
                  <a:gd name="T5" fmla="*/ 12 h 15"/>
                  <a:gd name="T6" fmla="*/ 5 w 15"/>
                  <a:gd name="T7" fmla="*/ 13 h 15"/>
                  <a:gd name="T8" fmla="*/ 8 w 15"/>
                  <a:gd name="T9" fmla="*/ 15 h 15"/>
                  <a:gd name="T10" fmla="*/ 10 w 15"/>
                  <a:gd name="T11" fmla="*/ 13 h 15"/>
                  <a:gd name="T12" fmla="*/ 13 w 15"/>
                  <a:gd name="T13" fmla="*/ 12 h 15"/>
                  <a:gd name="T14" fmla="*/ 14 w 15"/>
                  <a:gd name="T15" fmla="*/ 10 h 15"/>
                  <a:gd name="T16" fmla="*/ 15 w 15"/>
                  <a:gd name="T17" fmla="*/ 7 h 15"/>
                  <a:gd name="T18" fmla="*/ 14 w 15"/>
                  <a:gd name="T19" fmla="*/ 4 h 15"/>
                  <a:gd name="T20" fmla="*/ 13 w 15"/>
                  <a:gd name="T21" fmla="*/ 2 h 15"/>
                  <a:gd name="T22" fmla="*/ 10 w 15"/>
                  <a:gd name="T23" fmla="*/ 1 h 15"/>
                  <a:gd name="T24" fmla="*/ 8 w 15"/>
                  <a:gd name="T25" fmla="*/ 0 h 15"/>
                  <a:gd name="T26" fmla="*/ 5 w 15"/>
                  <a:gd name="T27" fmla="*/ 1 h 15"/>
                  <a:gd name="T28" fmla="*/ 2 w 15"/>
                  <a:gd name="T29" fmla="*/ 2 h 15"/>
                  <a:gd name="T30" fmla="*/ 1 w 15"/>
                  <a:gd name="T31" fmla="*/ 4 h 15"/>
                  <a:gd name="T32" fmla="*/ 0 w 15"/>
                  <a:gd name="T33" fmla="*/ 7 h 15"/>
                  <a:gd name="T34" fmla="*/ 0 w 15"/>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7"/>
                    </a:moveTo>
                    <a:lnTo>
                      <a:pt x="1" y="10"/>
                    </a:lnTo>
                    <a:lnTo>
                      <a:pt x="2" y="12"/>
                    </a:lnTo>
                    <a:lnTo>
                      <a:pt x="5" y="13"/>
                    </a:lnTo>
                    <a:lnTo>
                      <a:pt x="8" y="15"/>
                    </a:lnTo>
                    <a:lnTo>
                      <a:pt x="10" y="13"/>
                    </a:lnTo>
                    <a:lnTo>
                      <a:pt x="13" y="12"/>
                    </a:lnTo>
                    <a:lnTo>
                      <a:pt x="14" y="10"/>
                    </a:lnTo>
                    <a:lnTo>
                      <a:pt x="15" y="7"/>
                    </a:lnTo>
                    <a:lnTo>
                      <a:pt x="14" y="4"/>
                    </a:lnTo>
                    <a:lnTo>
                      <a:pt x="13" y="2"/>
                    </a:lnTo>
                    <a:lnTo>
                      <a:pt x="10" y="1"/>
                    </a:lnTo>
                    <a:lnTo>
                      <a:pt x="8" y="0"/>
                    </a:lnTo>
                    <a:lnTo>
                      <a:pt x="5" y="1"/>
                    </a:lnTo>
                    <a:lnTo>
                      <a:pt x="2" y="2"/>
                    </a:lnTo>
                    <a:lnTo>
                      <a:pt x="1" y="4"/>
                    </a:lnTo>
                    <a:lnTo>
                      <a:pt x="0"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46">
                <a:extLst>
                  <a:ext uri="{FF2B5EF4-FFF2-40B4-BE49-F238E27FC236}">
                    <a16:creationId xmlns:a16="http://schemas.microsoft.com/office/drawing/2014/main" id="{A25AFB5B-84E8-1A4C-8D2E-551D9C7D8C2C}"/>
                  </a:ext>
                </a:extLst>
              </p:cNvPr>
              <p:cNvSpPr>
                <a:spLocks noChangeAspect="1"/>
              </p:cNvSpPr>
              <p:nvPr/>
            </p:nvSpPr>
            <p:spPr bwMode="auto">
              <a:xfrm>
                <a:off x="960" y="441"/>
                <a:ext cx="7" cy="7"/>
              </a:xfrm>
              <a:custGeom>
                <a:avLst/>
                <a:gdLst>
                  <a:gd name="T0" fmla="*/ 0 w 25"/>
                  <a:gd name="T1" fmla="*/ 13 h 24"/>
                  <a:gd name="T2" fmla="*/ 2 w 25"/>
                  <a:gd name="T3" fmla="*/ 17 h 24"/>
                  <a:gd name="T4" fmla="*/ 4 w 25"/>
                  <a:gd name="T5" fmla="*/ 21 h 24"/>
                  <a:gd name="T6" fmla="*/ 9 w 25"/>
                  <a:gd name="T7" fmla="*/ 23 h 24"/>
                  <a:gd name="T8" fmla="*/ 13 w 25"/>
                  <a:gd name="T9" fmla="*/ 24 h 24"/>
                  <a:gd name="T10" fmla="*/ 18 w 25"/>
                  <a:gd name="T11" fmla="*/ 23 h 24"/>
                  <a:gd name="T12" fmla="*/ 21 w 25"/>
                  <a:gd name="T13" fmla="*/ 21 h 24"/>
                  <a:gd name="T14" fmla="*/ 23 w 25"/>
                  <a:gd name="T15" fmla="*/ 17 h 24"/>
                  <a:gd name="T16" fmla="*/ 25 w 25"/>
                  <a:gd name="T17" fmla="*/ 13 h 24"/>
                  <a:gd name="T18" fmla="*/ 23 w 25"/>
                  <a:gd name="T19" fmla="*/ 8 h 24"/>
                  <a:gd name="T20" fmla="*/ 21 w 25"/>
                  <a:gd name="T21" fmla="*/ 4 h 24"/>
                  <a:gd name="T22" fmla="*/ 18 w 25"/>
                  <a:gd name="T23" fmla="*/ 1 h 24"/>
                  <a:gd name="T24" fmla="*/ 13 w 25"/>
                  <a:gd name="T25" fmla="*/ 0 h 24"/>
                  <a:gd name="T26" fmla="*/ 9 w 25"/>
                  <a:gd name="T27" fmla="*/ 1 h 24"/>
                  <a:gd name="T28" fmla="*/ 4 w 25"/>
                  <a:gd name="T29" fmla="*/ 4 h 24"/>
                  <a:gd name="T30" fmla="*/ 2 w 25"/>
                  <a:gd name="T31" fmla="*/ 8 h 24"/>
                  <a:gd name="T32" fmla="*/ 0 w 25"/>
                  <a:gd name="T33" fmla="*/ 13 h 24"/>
                  <a:gd name="T34" fmla="*/ 0 w 25"/>
                  <a:gd name="T3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3"/>
                    </a:moveTo>
                    <a:lnTo>
                      <a:pt x="2" y="17"/>
                    </a:lnTo>
                    <a:lnTo>
                      <a:pt x="4" y="21"/>
                    </a:lnTo>
                    <a:lnTo>
                      <a:pt x="9" y="23"/>
                    </a:lnTo>
                    <a:lnTo>
                      <a:pt x="13" y="24"/>
                    </a:lnTo>
                    <a:lnTo>
                      <a:pt x="18" y="23"/>
                    </a:lnTo>
                    <a:lnTo>
                      <a:pt x="21" y="21"/>
                    </a:lnTo>
                    <a:lnTo>
                      <a:pt x="23" y="17"/>
                    </a:lnTo>
                    <a:lnTo>
                      <a:pt x="25" y="13"/>
                    </a:lnTo>
                    <a:lnTo>
                      <a:pt x="23" y="8"/>
                    </a:lnTo>
                    <a:lnTo>
                      <a:pt x="21" y="4"/>
                    </a:lnTo>
                    <a:lnTo>
                      <a:pt x="18" y="1"/>
                    </a:lnTo>
                    <a:lnTo>
                      <a:pt x="13" y="0"/>
                    </a:lnTo>
                    <a:lnTo>
                      <a:pt x="9" y="1"/>
                    </a:lnTo>
                    <a:lnTo>
                      <a:pt x="4" y="4"/>
                    </a:lnTo>
                    <a:lnTo>
                      <a:pt x="2" y="8"/>
                    </a:lnTo>
                    <a:lnTo>
                      <a:pt x="0"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3" name="Group 49">
            <a:extLst>
              <a:ext uri="{FF2B5EF4-FFF2-40B4-BE49-F238E27FC236}">
                <a16:creationId xmlns:a16="http://schemas.microsoft.com/office/drawing/2014/main" id="{154A2E82-2151-F94D-9109-E815B77DEA62}"/>
              </a:ext>
            </a:extLst>
          </p:cNvPr>
          <p:cNvGrpSpPr>
            <a:grpSpLocks/>
          </p:cNvGrpSpPr>
          <p:nvPr/>
        </p:nvGrpSpPr>
        <p:grpSpPr bwMode="auto">
          <a:xfrm rot="-2658237">
            <a:off x="6191124" y="1486217"/>
            <a:ext cx="768350" cy="693738"/>
            <a:chOff x="1370" y="776"/>
            <a:chExt cx="484" cy="437"/>
          </a:xfrm>
        </p:grpSpPr>
        <p:grpSp>
          <p:nvGrpSpPr>
            <p:cNvPr id="54" name="Group 50">
              <a:extLst>
                <a:ext uri="{FF2B5EF4-FFF2-40B4-BE49-F238E27FC236}">
                  <a16:creationId xmlns:a16="http://schemas.microsoft.com/office/drawing/2014/main" id="{22B70B90-83BE-9B45-AC14-2BE0E320E0C0}"/>
                </a:ext>
              </a:extLst>
            </p:cNvPr>
            <p:cNvGrpSpPr>
              <a:grpSpLocks/>
            </p:cNvGrpSpPr>
            <p:nvPr/>
          </p:nvGrpSpPr>
          <p:grpSpPr bwMode="auto">
            <a:xfrm>
              <a:off x="1558" y="929"/>
              <a:ext cx="146" cy="125"/>
              <a:chOff x="1558" y="929"/>
              <a:chExt cx="146" cy="125"/>
            </a:xfrm>
          </p:grpSpPr>
          <p:sp>
            <p:nvSpPr>
              <p:cNvPr id="74" name="Freeform 51">
                <a:extLst>
                  <a:ext uri="{FF2B5EF4-FFF2-40B4-BE49-F238E27FC236}">
                    <a16:creationId xmlns:a16="http://schemas.microsoft.com/office/drawing/2014/main" id="{ED01059D-D958-0748-906F-86168A38C83C}"/>
                  </a:ext>
                </a:extLst>
              </p:cNvPr>
              <p:cNvSpPr>
                <a:spLocks/>
              </p:cNvSpPr>
              <p:nvPr/>
            </p:nvSpPr>
            <p:spPr bwMode="auto">
              <a:xfrm>
                <a:off x="1570" y="929"/>
                <a:ext cx="111" cy="87"/>
              </a:xfrm>
              <a:custGeom>
                <a:avLst/>
                <a:gdLst>
                  <a:gd name="T0" fmla="*/ 33 w 111"/>
                  <a:gd name="T1" fmla="*/ 0 h 87"/>
                  <a:gd name="T2" fmla="*/ 77 w 111"/>
                  <a:gd name="T3" fmla="*/ 0 h 87"/>
                  <a:gd name="T4" fmla="*/ 110 w 111"/>
                  <a:gd name="T5" fmla="*/ 32 h 87"/>
                  <a:gd name="T6" fmla="*/ 110 w 111"/>
                  <a:gd name="T7" fmla="*/ 65 h 87"/>
                  <a:gd name="T8" fmla="*/ 83 w 111"/>
                  <a:gd name="T9" fmla="*/ 86 h 87"/>
                  <a:gd name="T10" fmla="*/ 33 w 111"/>
                  <a:gd name="T11" fmla="*/ 86 h 87"/>
                  <a:gd name="T12" fmla="*/ 0 w 111"/>
                  <a:gd name="T13" fmla="*/ 65 h 87"/>
                  <a:gd name="T14" fmla="*/ 0 w 111"/>
                  <a:gd name="T15" fmla="*/ 32 h 87"/>
                  <a:gd name="T16" fmla="*/ 33 w 111"/>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7">
                    <a:moveTo>
                      <a:pt x="33" y="0"/>
                    </a:moveTo>
                    <a:lnTo>
                      <a:pt x="77" y="0"/>
                    </a:lnTo>
                    <a:lnTo>
                      <a:pt x="110" y="32"/>
                    </a:lnTo>
                    <a:lnTo>
                      <a:pt x="110" y="65"/>
                    </a:lnTo>
                    <a:lnTo>
                      <a:pt x="83" y="86"/>
                    </a:lnTo>
                    <a:lnTo>
                      <a:pt x="33" y="86"/>
                    </a:lnTo>
                    <a:lnTo>
                      <a:pt x="0" y="65"/>
                    </a:lnTo>
                    <a:lnTo>
                      <a:pt x="0" y="32"/>
                    </a:lnTo>
                    <a:lnTo>
                      <a:pt x="33"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Freeform 52">
                <a:extLst>
                  <a:ext uri="{FF2B5EF4-FFF2-40B4-BE49-F238E27FC236}">
                    <a16:creationId xmlns:a16="http://schemas.microsoft.com/office/drawing/2014/main" id="{16E91D36-C4EA-614B-84FC-ACC0B60BC081}"/>
                  </a:ext>
                </a:extLst>
              </p:cNvPr>
              <p:cNvSpPr>
                <a:spLocks/>
              </p:cNvSpPr>
              <p:nvPr/>
            </p:nvSpPr>
            <p:spPr bwMode="auto">
              <a:xfrm>
                <a:off x="1570" y="929"/>
                <a:ext cx="119" cy="95"/>
              </a:xfrm>
              <a:custGeom>
                <a:avLst/>
                <a:gdLst>
                  <a:gd name="T0" fmla="*/ 35 w 119"/>
                  <a:gd name="T1" fmla="*/ 0 h 95"/>
                  <a:gd name="T2" fmla="*/ 83 w 119"/>
                  <a:gd name="T3" fmla="*/ 0 h 95"/>
                  <a:gd name="T4" fmla="*/ 118 w 119"/>
                  <a:gd name="T5" fmla="*/ 35 h 95"/>
                  <a:gd name="T6" fmla="*/ 118 w 119"/>
                  <a:gd name="T7" fmla="*/ 71 h 95"/>
                  <a:gd name="T8" fmla="*/ 89 w 119"/>
                  <a:gd name="T9" fmla="*/ 94 h 95"/>
                  <a:gd name="T10" fmla="*/ 35 w 119"/>
                  <a:gd name="T11" fmla="*/ 94 h 95"/>
                  <a:gd name="T12" fmla="*/ 0 w 119"/>
                  <a:gd name="T13" fmla="*/ 71 h 95"/>
                  <a:gd name="T14" fmla="*/ 0 w 119"/>
                  <a:gd name="T15" fmla="*/ 35 h 95"/>
                  <a:gd name="T16" fmla="*/ 35 w 119"/>
                  <a:gd name="T17" fmla="*/ 0 h 95"/>
                  <a:gd name="T18" fmla="*/ 83 w 119"/>
                  <a:gd name="T19" fmla="*/ 0 h 95"/>
                  <a:gd name="T20" fmla="*/ 118 w 119"/>
                  <a:gd name="T21" fmla="*/ 35 h 95"/>
                  <a:gd name="T22" fmla="*/ 118 w 119"/>
                  <a:gd name="T23" fmla="*/ 71 h 95"/>
                  <a:gd name="T24" fmla="*/ 89 w 119"/>
                  <a:gd name="T25" fmla="*/ 94 h 95"/>
                  <a:gd name="T26" fmla="*/ 35 w 119"/>
                  <a:gd name="T27" fmla="*/ 94 h 95"/>
                  <a:gd name="T28" fmla="*/ 0 w 119"/>
                  <a:gd name="T29" fmla="*/ 71 h 95"/>
                  <a:gd name="T30" fmla="*/ 0 w 119"/>
                  <a:gd name="T31" fmla="*/ 35 h 95"/>
                  <a:gd name="T32" fmla="*/ 35 w 119"/>
                  <a:gd name="T3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5">
                    <a:moveTo>
                      <a:pt x="35" y="0"/>
                    </a:moveTo>
                    <a:lnTo>
                      <a:pt x="83" y="0"/>
                    </a:lnTo>
                    <a:lnTo>
                      <a:pt x="118" y="35"/>
                    </a:lnTo>
                    <a:lnTo>
                      <a:pt x="118" y="71"/>
                    </a:lnTo>
                    <a:lnTo>
                      <a:pt x="89" y="94"/>
                    </a:lnTo>
                    <a:lnTo>
                      <a:pt x="35" y="94"/>
                    </a:lnTo>
                    <a:lnTo>
                      <a:pt x="0" y="71"/>
                    </a:lnTo>
                    <a:lnTo>
                      <a:pt x="0" y="35"/>
                    </a:lnTo>
                    <a:lnTo>
                      <a:pt x="35" y="0"/>
                    </a:lnTo>
                    <a:lnTo>
                      <a:pt x="83" y="0"/>
                    </a:lnTo>
                    <a:lnTo>
                      <a:pt x="118" y="35"/>
                    </a:lnTo>
                    <a:lnTo>
                      <a:pt x="118" y="71"/>
                    </a:lnTo>
                    <a:lnTo>
                      <a:pt x="89" y="94"/>
                    </a:lnTo>
                    <a:lnTo>
                      <a:pt x="35" y="94"/>
                    </a:lnTo>
                    <a:lnTo>
                      <a:pt x="0" y="71"/>
                    </a:lnTo>
                    <a:lnTo>
                      <a:pt x="0" y="35"/>
                    </a:lnTo>
                    <a:lnTo>
                      <a:pt x="3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Freeform 53">
                <a:extLst>
                  <a:ext uri="{FF2B5EF4-FFF2-40B4-BE49-F238E27FC236}">
                    <a16:creationId xmlns:a16="http://schemas.microsoft.com/office/drawing/2014/main" id="{3C714075-68C1-4449-901F-E6AA5A14D9B1}"/>
                  </a:ext>
                </a:extLst>
              </p:cNvPr>
              <p:cNvSpPr>
                <a:spLocks/>
              </p:cNvSpPr>
              <p:nvPr/>
            </p:nvSpPr>
            <p:spPr bwMode="auto">
              <a:xfrm>
                <a:off x="1558" y="964"/>
                <a:ext cx="111" cy="82"/>
              </a:xfrm>
              <a:custGeom>
                <a:avLst/>
                <a:gdLst>
                  <a:gd name="T0" fmla="*/ 34 w 111"/>
                  <a:gd name="T1" fmla="*/ 0 h 82"/>
                  <a:gd name="T2" fmla="*/ 77 w 111"/>
                  <a:gd name="T3" fmla="*/ 0 h 82"/>
                  <a:gd name="T4" fmla="*/ 110 w 111"/>
                  <a:gd name="T5" fmla="*/ 27 h 82"/>
                  <a:gd name="T6" fmla="*/ 110 w 111"/>
                  <a:gd name="T7" fmla="*/ 59 h 82"/>
                  <a:gd name="T8" fmla="*/ 83 w 111"/>
                  <a:gd name="T9" fmla="*/ 81 h 82"/>
                  <a:gd name="T10" fmla="*/ 34 w 111"/>
                  <a:gd name="T11" fmla="*/ 81 h 82"/>
                  <a:gd name="T12" fmla="*/ 0 w 111"/>
                  <a:gd name="T13" fmla="*/ 59 h 82"/>
                  <a:gd name="T14" fmla="*/ 0 w 111"/>
                  <a:gd name="T15" fmla="*/ 27 h 82"/>
                  <a:gd name="T16" fmla="*/ 34 w 111"/>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2">
                    <a:moveTo>
                      <a:pt x="34" y="0"/>
                    </a:moveTo>
                    <a:lnTo>
                      <a:pt x="77" y="0"/>
                    </a:lnTo>
                    <a:lnTo>
                      <a:pt x="110" y="27"/>
                    </a:lnTo>
                    <a:lnTo>
                      <a:pt x="110" y="59"/>
                    </a:lnTo>
                    <a:lnTo>
                      <a:pt x="83" y="81"/>
                    </a:lnTo>
                    <a:lnTo>
                      <a:pt x="34" y="81"/>
                    </a:lnTo>
                    <a:lnTo>
                      <a:pt x="0" y="59"/>
                    </a:lnTo>
                    <a:lnTo>
                      <a:pt x="0" y="27"/>
                    </a:lnTo>
                    <a:lnTo>
                      <a:pt x="34"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Freeform 54">
                <a:extLst>
                  <a:ext uri="{FF2B5EF4-FFF2-40B4-BE49-F238E27FC236}">
                    <a16:creationId xmlns:a16="http://schemas.microsoft.com/office/drawing/2014/main" id="{72CED712-09D5-0749-B5E7-E10430CF254C}"/>
                  </a:ext>
                </a:extLst>
              </p:cNvPr>
              <p:cNvSpPr>
                <a:spLocks/>
              </p:cNvSpPr>
              <p:nvPr/>
            </p:nvSpPr>
            <p:spPr bwMode="auto">
              <a:xfrm>
                <a:off x="1558" y="964"/>
                <a:ext cx="119" cy="90"/>
              </a:xfrm>
              <a:custGeom>
                <a:avLst/>
                <a:gdLst>
                  <a:gd name="T0" fmla="*/ 36 w 119"/>
                  <a:gd name="T1" fmla="*/ 0 h 90"/>
                  <a:gd name="T2" fmla="*/ 83 w 119"/>
                  <a:gd name="T3" fmla="*/ 0 h 90"/>
                  <a:gd name="T4" fmla="*/ 118 w 119"/>
                  <a:gd name="T5" fmla="*/ 30 h 90"/>
                  <a:gd name="T6" fmla="*/ 118 w 119"/>
                  <a:gd name="T7" fmla="*/ 65 h 90"/>
                  <a:gd name="T8" fmla="*/ 89 w 119"/>
                  <a:gd name="T9" fmla="*/ 89 h 90"/>
                  <a:gd name="T10" fmla="*/ 36 w 119"/>
                  <a:gd name="T11" fmla="*/ 89 h 90"/>
                  <a:gd name="T12" fmla="*/ 0 w 119"/>
                  <a:gd name="T13" fmla="*/ 65 h 90"/>
                  <a:gd name="T14" fmla="*/ 0 w 119"/>
                  <a:gd name="T15" fmla="*/ 30 h 90"/>
                  <a:gd name="T16" fmla="*/ 36 w 119"/>
                  <a:gd name="T17" fmla="*/ 0 h 90"/>
                  <a:gd name="T18" fmla="*/ 83 w 119"/>
                  <a:gd name="T19" fmla="*/ 0 h 90"/>
                  <a:gd name="T20" fmla="*/ 118 w 119"/>
                  <a:gd name="T21" fmla="*/ 30 h 90"/>
                  <a:gd name="T22" fmla="*/ 118 w 119"/>
                  <a:gd name="T23" fmla="*/ 65 h 90"/>
                  <a:gd name="T24" fmla="*/ 89 w 119"/>
                  <a:gd name="T25" fmla="*/ 89 h 90"/>
                  <a:gd name="T26" fmla="*/ 36 w 119"/>
                  <a:gd name="T27" fmla="*/ 89 h 90"/>
                  <a:gd name="T28" fmla="*/ 0 w 119"/>
                  <a:gd name="T29" fmla="*/ 65 h 90"/>
                  <a:gd name="T30" fmla="*/ 0 w 119"/>
                  <a:gd name="T31" fmla="*/ 30 h 90"/>
                  <a:gd name="T32" fmla="*/ 36 w 119"/>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0">
                    <a:moveTo>
                      <a:pt x="36" y="0"/>
                    </a:moveTo>
                    <a:lnTo>
                      <a:pt x="83" y="0"/>
                    </a:lnTo>
                    <a:lnTo>
                      <a:pt x="118" y="30"/>
                    </a:lnTo>
                    <a:lnTo>
                      <a:pt x="118" y="65"/>
                    </a:lnTo>
                    <a:lnTo>
                      <a:pt x="89" y="89"/>
                    </a:lnTo>
                    <a:lnTo>
                      <a:pt x="36" y="89"/>
                    </a:lnTo>
                    <a:lnTo>
                      <a:pt x="0" y="65"/>
                    </a:lnTo>
                    <a:lnTo>
                      <a:pt x="0" y="30"/>
                    </a:lnTo>
                    <a:lnTo>
                      <a:pt x="36" y="0"/>
                    </a:lnTo>
                    <a:lnTo>
                      <a:pt x="83" y="0"/>
                    </a:lnTo>
                    <a:lnTo>
                      <a:pt x="118" y="30"/>
                    </a:lnTo>
                    <a:lnTo>
                      <a:pt x="118" y="65"/>
                    </a:lnTo>
                    <a:lnTo>
                      <a:pt x="89" y="89"/>
                    </a:lnTo>
                    <a:lnTo>
                      <a:pt x="36" y="89"/>
                    </a:lnTo>
                    <a:lnTo>
                      <a:pt x="0" y="65"/>
                    </a:lnTo>
                    <a:lnTo>
                      <a:pt x="0" y="30"/>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55">
                <a:extLst>
                  <a:ext uri="{FF2B5EF4-FFF2-40B4-BE49-F238E27FC236}">
                    <a16:creationId xmlns:a16="http://schemas.microsoft.com/office/drawing/2014/main" id="{95327181-126D-4C40-807B-A912E85D521A}"/>
                  </a:ext>
                </a:extLst>
              </p:cNvPr>
              <p:cNvSpPr>
                <a:spLocks noChangeShapeType="1"/>
              </p:cNvSpPr>
              <p:nvPr/>
            </p:nvSpPr>
            <p:spPr bwMode="auto">
              <a:xfrm flipH="1">
                <a:off x="1635" y="933"/>
                <a:ext cx="20" cy="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56">
                <a:extLst>
                  <a:ext uri="{FF2B5EF4-FFF2-40B4-BE49-F238E27FC236}">
                    <a16:creationId xmlns:a16="http://schemas.microsoft.com/office/drawing/2014/main" id="{77F37FC0-1E40-FE42-8DC4-30AB1DAE0C89}"/>
                  </a:ext>
                </a:extLst>
              </p:cNvPr>
              <p:cNvSpPr>
                <a:spLocks noChangeShapeType="1"/>
              </p:cNvSpPr>
              <p:nvPr/>
            </p:nvSpPr>
            <p:spPr bwMode="auto">
              <a:xfrm flipH="1">
                <a:off x="1672" y="968"/>
                <a:ext cx="32" cy="2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57">
                <a:extLst>
                  <a:ext uri="{FF2B5EF4-FFF2-40B4-BE49-F238E27FC236}">
                    <a16:creationId xmlns:a16="http://schemas.microsoft.com/office/drawing/2014/main" id="{16DB922E-ACF4-0643-ABF9-0CB750374D74}"/>
                  </a:ext>
                </a:extLst>
              </p:cNvPr>
              <p:cNvSpPr>
                <a:spLocks noChangeShapeType="1"/>
              </p:cNvSpPr>
              <p:nvPr/>
            </p:nvSpPr>
            <p:spPr bwMode="auto">
              <a:xfrm flipH="1">
                <a:off x="1672" y="1004"/>
                <a:ext cx="32" cy="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58">
                <a:extLst>
                  <a:ext uri="{FF2B5EF4-FFF2-40B4-BE49-F238E27FC236}">
                    <a16:creationId xmlns:a16="http://schemas.microsoft.com/office/drawing/2014/main" id="{9B737FCA-C826-C241-844F-F689826F61CA}"/>
                  </a:ext>
                </a:extLst>
              </p:cNvPr>
              <p:cNvSpPr>
                <a:spLocks noChangeShapeType="1"/>
              </p:cNvSpPr>
              <p:nvPr/>
            </p:nvSpPr>
            <p:spPr bwMode="auto">
              <a:xfrm flipH="1">
                <a:off x="1594" y="939"/>
                <a:ext cx="19" cy="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Line 59">
                <a:extLst>
                  <a:ext uri="{FF2B5EF4-FFF2-40B4-BE49-F238E27FC236}">
                    <a16:creationId xmlns:a16="http://schemas.microsoft.com/office/drawing/2014/main" id="{87B28688-630E-5F47-B562-B85DEFAAA5BE}"/>
                  </a:ext>
                </a:extLst>
              </p:cNvPr>
              <p:cNvSpPr>
                <a:spLocks noChangeShapeType="1"/>
              </p:cNvSpPr>
              <p:nvPr/>
            </p:nvSpPr>
            <p:spPr bwMode="auto">
              <a:xfrm flipH="1">
                <a:off x="1558" y="968"/>
                <a:ext cx="14"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5" name="Freeform 60">
              <a:extLst>
                <a:ext uri="{FF2B5EF4-FFF2-40B4-BE49-F238E27FC236}">
                  <a16:creationId xmlns:a16="http://schemas.microsoft.com/office/drawing/2014/main" id="{57E7072E-A753-0245-AE96-2399AE6AC305}"/>
                </a:ext>
              </a:extLst>
            </p:cNvPr>
            <p:cNvSpPr>
              <a:spLocks/>
            </p:cNvSpPr>
            <p:nvPr/>
          </p:nvSpPr>
          <p:spPr bwMode="auto">
            <a:xfrm>
              <a:off x="1370" y="776"/>
              <a:ext cx="199" cy="158"/>
            </a:xfrm>
            <a:custGeom>
              <a:avLst/>
              <a:gdLst>
                <a:gd name="T0" fmla="*/ 62 w 199"/>
                <a:gd name="T1" fmla="*/ 0 h 158"/>
                <a:gd name="T2" fmla="*/ 0 w 199"/>
                <a:gd name="T3" fmla="*/ 50 h 158"/>
                <a:gd name="T4" fmla="*/ 170 w 199"/>
                <a:gd name="T5" fmla="*/ 157 h 158"/>
                <a:gd name="T6" fmla="*/ 198 w 199"/>
                <a:gd name="T7" fmla="*/ 128 h 158"/>
                <a:gd name="T8" fmla="*/ 62 w 199"/>
                <a:gd name="T9" fmla="*/ 0 h 158"/>
              </a:gdLst>
              <a:ahLst/>
              <a:cxnLst>
                <a:cxn ang="0">
                  <a:pos x="T0" y="T1"/>
                </a:cxn>
                <a:cxn ang="0">
                  <a:pos x="T2" y="T3"/>
                </a:cxn>
                <a:cxn ang="0">
                  <a:pos x="T4" y="T5"/>
                </a:cxn>
                <a:cxn ang="0">
                  <a:pos x="T6" y="T7"/>
                </a:cxn>
                <a:cxn ang="0">
                  <a:pos x="T8" y="T9"/>
                </a:cxn>
              </a:cxnLst>
              <a:rect l="0" t="0" r="r" b="b"/>
              <a:pathLst>
                <a:path w="199" h="158">
                  <a:moveTo>
                    <a:pt x="62" y="0"/>
                  </a:moveTo>
                  <a:lnTo>
                    <a:pt x="0" y="50"/>
                  </a:lnTo>
                  <a:lnTo>
                    <a:pt x="170" y="157"/>
                  </a:lnTo>
                  <a:lnTo>
                    <a:pt x="198" y="128"/>
                  </a:lnTo>
                  <a:lnTo>
                    <a:pt x="62"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Freeform 61">
              <a:extLst>
                <a:ext uri="{FF2B5EF4-FFF2-40B4-BE49-F238E27FC236}">
                  <a16:creationId xmlns:a16="http://schemas.microsoft.com/office/drawing/2014/main" id="{C9E0621B-F755-874B-9C6C-BF818924BF30}"/>
                </a:ext>
              </a:extLst>
            </p:cNvPr>
            <p:cNvSpPr>
              <a:spLocks/>
            </p:cNvSpPr>
            <p:nvPr/>
          </p:nvSpPr>
          <p:spPr bwMode="auto">
            <a:xfrm>
              <a:off x="1370" y="776"/>
              <a:ext cx="207" cy="166"/>
            </a:xfrm>
            <a:custGeom>
              <a:avLst/>
              <a:gdLst>
                <a:gd name="T0" fmla="*/ 65 w 207"/>
                <a:gd name="T1" fmla="*/ 0 h 166"/>
                <a:gd name="T2" fmla="*/ 0 w 207"/>
                <a:gd name="T3" fmla="*/ 53 h 166"/>
                <a:gd name="T4" fmla="*/ 177 w 207"/>
                <a:gd name="T5" fmla="*/ 165 h 166"/>
                <a:gd name="T6" fmla="*/ 206 w 207"/>
                <a:gd name="T7" fmla="*/ 135 h 166"/>
                <a:gd name="T8" fmla="*/ 65 w 207"/>
                <a:gd name="T9" fmla="*/ 0 h 166"/>
                <a:gd name="T10" fmla="*/ 0 w 207"/>
                <a:gd name="T11" fmla="*/ 53 h 166"/>
                <a:gd name="T12" fmla="*/ 177 w 207"/>
                <a:gd name="T13" fmla="*/ 165 h 166"/>
                <a:gd name="T14" fmla="*/ 206 w 207"/>
                <a:gd name="T15" fmla="*/ 135 h 166"/>
                <a:gd name="T16" fmla="*/ 65 w 207"/>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66">
                  <a:moveTo>
                    <a:pt x="65" y="0"/>
                  </a:moveTo>
                  <a:lnTo>
                    <a:pt x="0" y="53"/>
                  </a:lnTo>
                  <a:lnTo>
                    <a:pt x="177" y="165"/>
                  </a:lnTo>
                  <a:lnTo>
                    <a:pt x="206" y="135"/>
                  </a:lnTo>
                  <a:lnTo>
                    <a:pt x="65" y="0"/>
                  </a:lnTo>
                  <a:lnTo>
                    <a:pt x="0" y="53"/>
                  </a:lnTo>
                  <a:lnTo>
                    <a:pt x="177" y="165"/>
                  </a:lnTo>
                  <a:lnTo>
                    <a:pt x="206" y="135"/>
                  </a:lnTo>
                  <a:lnTo>
                    <a:pt x="6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Freeform 62">
              <a:extLst>
                <a:ext uri="{FF2B5EF4-FFF2-40B4-BE49-F238E27FC236}">
                  <a16:creationId xmlns:a16="http://schemas.microsoft.com/office/drawing/2014/main" id="{1441AB0B-8131-E549-A8FA-5F29B42A1237}"/>
                </a:ext>
              </a:extLst>
            </p:cNvPr>
            <p:cNvSpPr>
              <a:spLocks/>
            </p:cNvSpPr>
            <p:nvPr/>
          </p:nvSpPr>
          <p:spPr bwMode="auto">
            <a:xfrm>
              <a:off x="1670" y="1023"/>
              <a:ext cx="176" cy="182"/>
            </a:xfrm>
            <a:custGeom>
              <a:avLst/>
              <a:gdLst>
                <a:gd name="T0" fmla="*/ 175 w 176"/>
                <a:gd name="T1" fmla="*/ 119 h 182"/>
                <a:gd name="T2" fmla="*/ 113 w 176"/>
                <a:gd name="T3" fmla="*/ 181 h 182"/>
                <a:gd name="T4" fmla="*/ 0 w 176"/>
                <a:gd name="T5" fmla="*/ 23 h 182"/>
                <a:gd name="T6" fmla="*/ 34 w 176"/>
                <a:gd name="T7" fmla="*/ 0 h 182"/>
                <a:gd name="T8" fmla="*/ 175 w 176"/>
                <a:gd name="T9" fmla="*/ 119 h 182"/>
              </a:gdLst>
              <a:ahLst/>
              <a:cxnLst>
                <a:cxn ang="0">
                  <a:pos x="T0" y="T1"/>
                </a:cxn>
                <a:cxn ang="0">
                  <a:pos x="T2" y="T3"/>
                </a:cxn>
                <a:cxn ang="0">
                  <a:pos x="T4" y="T5"/>
                </a:cxn>
                <a:cxn ang="0">
                  <a:pos x="T6" y="T7"/>
                </a:cxn>
                <a:cxn ang="0">
                  <a:pos x="T8" y="T9"/>
                </a:cxn>
              </a:cxnLst>
              <a:rect l="0" t="0" r="r" b="b"/>
              <a:pathLst>
                <a:path w="176" h="182">
                  <a:moveTo>
                    <a:pt x="175" y="119"/>
                  </a:moveTo>
                  <a:lnTo>
                    <a:pt x="113" y="181"/>
                  </a:lnTo>
                  <a:lnTo>
                    <a:pt x="0" y="23"/>
                  </a:lnTo>
                  <a:lnTo>
                    <a:pt x="34" y="0"/>
                  </a:lnTo>
                  <a:lnTo>
                    <a:pt x="175" y="119"/>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Freeform 63">
              <a:extLst>
                <a:ext uri="{FF2B5EF4-FFF2-40B4-BE49-F238E27FC236}">
                  <a16:creationId xmlns:a16="http://schemas.microsoft.com/office/drawing/2014/main" id="{5ACAAC96-3580-9541-92F3-3D910FDF4F58}"/>
                </a:ext>
              </a:extLst>
            </p:cNvPr>
            <p:cNvSpPr>
              <a:spLocks/>
            </p:cNvSpPr>
            <p:nvPr/>
          </p:nvSpPr>
          <p:spPr bwMode="auto">
            <a:xfrm>
              <a:off x="1670" y="1023"/>
              <a:ext cx="184" cy="190"/>
            </a:xfrm>
            <a:custGeom>
              <a:avLst/>
              <a:gdLst>
                <a:gd name="T0" fmla="*/ 183 w 184"/>
                <a:gd name="T1" fmla="*/ 124 h 190"/>
                <a:gd name="T2" fmla="*/ 118 w 184"/>
                <a:gd name="T3" fmla="*/ 189 h 190"/>
                <a:gd name="T4" fmla="*/ 0 w 184"/>
                <a:gd name="T5" fmla="*/ 24 h 190"/>
                <a:gd name="T6" fmla="*/ 36 w 184"/>
                <a:gd name="T7" fmla="*/ 0 h 190"/>
                <a:gd name="T8" fmla="*/ 183 w 184"/>
                <a:gd name="T9" fmla="*/ 124 h 190"/>
                <a:gd name="T10" fmla="*/ 118 w 184"/>
                <a:gd name="T11" fmla="*/ 189 h 190"/>
                <a:gd name="T12" fmla="*/ 0 w 184"/>
                <a:gd name="T13" fmla="*/ 24 h 190"/>
                <a:gd name="T14" fmla="*/ 36 w 184"/>
                <a:gd name="T15" fmla="*/ 0 h 190"/>
                <a:gd name="T16" fmla="*/ 183 w 184"/>
                <a:gd name="T17"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90">
                  <a:moveTo>
                    <a:pt x="183" y="124"/>
                  </a:moveTo>
                  <a:lnTo>
                    <a:pt x="118" y="189"/>
                  </a:lnTo>
                  <a:lnTo>
                    <a:pt x="0" y="24"/>
                  </a:lnTo>
                  <a:lnTo>
                    <a:pt x="36" y="0"/>
                  </a:lnTo>
                  <a:lnTo>
                    <a:pt x="183" y="124"/>
                  </a:lnTo>
                  <a:lnTo>
                    <a:pt x="118" y="189"/>
                  </a:lnTo>
                  <a:lnTo>
                    <a:pt x="0" y="24"/>
                  </a:lnTo>
                  <a:lnTo>
                    <a:pt x="36" y="0"/>
                  </a:lnTo>
                  <a:lnTo>
                    <a:pt x="183" y="1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64">
              <a:extLst>
                <a:ext uri="{FF2B5EF4-FFF2-40B4-BE49-F238E27FC236}">
                  <a16:creationId xmlns:a16="http://schemas.microsoft.com/office/drawing/2014/main" id="{0D114EA7-08D1-0947-9CAE-6CDC1CE95AC1}"/>
                </a:ext>
              </a:extLst>
            </p:cNvPr>
            <p:cNvSpPr>
              <a:spLocks noChangeShapeType="1"/>
            </p:cNvSpPr>
            <p:nvPr/>
          </p:nvSpPr>
          <p:spPr bwMode="auto">
            <a:xfrm>
              <a:off x="1574" y="921"/>
              <a:ext cx="16" cy="2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65">
              <a:extLst>
                <a:ext uri="{FF2B5EF4-FFF2-40B4-BE49-F238E27FC236}">
                  <a16:creationId xmlns:a16="http://schemas.microsoft.com/office/drawing/2014/main" id="{AFE06861-D8AF-8E45-8599-46BFCE3EC743}"/>
                </a:ext>
              </a:extLst>
            </p:cNvPr>
            <p:cNvSpPr>
              <a:spLocks noChangeShapeType="1"/>
            </p:cNvSpPr>
            <p:nvPr/>
          </p:nvSpPr>
          <p:spPr bwMode="auto">
            <a:xfrm>
              <a:off x="1551" y="945"/>
              <a:ext cx="27" cy="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66">
              <a:extLst>
                <a:ext uri="{FF2B5EF4-FFF2-40B4-BE49-F238E27FC236}">
                  <a16:creationId xmlns:a16="http://schemas.microsoft.com/office/drawing/2014/main" id="{3B98EAEC-901A-3445-846F-C0EEFE00C2E4}"/>
                </a:ext>
              </a:extLst>
            </p:cNvPr>
            <p:cNvSpPr>
              <a:spLocks noChangeShapeType="1"/>
            </p:cNvSpPr>
            <p:nvPr/>
          </p:nvSpPr>
          <p:spPr bwMode="auto">
            <a:xfrm flipH="1" flipV="1">
              <a:off x="1666" y="1031"/>
              <a:ext cx="2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67">
              <a:extLst>
                <a:ext uri="{FF2B5EF4-FFF2-40B4-BE49-F238E27FC236}">
                  <a16:creationId xmlns:a16="http://schemas.microsoft.com/office/drawing/2014/main" id="{94597A74-AA30-DF48-BCD4-66F154D3395D}"/>
                </a:ext>
              </a:extLst>
            </p:cNvPr>
            <p:cNvSpPr>
              <a:spLocks noChangeShapeType="1"/>
            </p:cNvSpPr>
            <p:nvPr/>
          </p:nvSpPr>
          <p:spPr bwMode="auto">
            <a:xfrm flipH="1" flipV="1">
              <a:off x="1678" y="1019"/>
              <a:ext cx="32"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68">
              <a:extLst>
                <a:ext uri="{FF2B5EF4-FFF2-40B4-BE49-F238E27FC236}">
                  <a16:creationId xmlns:a16="http://schemas.microsoft.com/office/drawing/2014/main" id="{C132BB53-D1AF-BA4D-A470-AA0B532FBE94}"/>
                </a:ext>
              </a:extLst>
            </p:cNvPr>
            <p:cNvSpPr>
              <a:spLocks noChangeArrowheads="1"/>
            </p:cNvSpPr>
            <p:nvPr/>
          </p:nvSpPr>
          <p:spPr bwMode="auto">
            <a:xfrm>
              <a:off x="1592" y="986"/>
              <a:ext cx="49" cy="4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69">
              <a:extLst>
                <a:ext uri="{FF2B5EF4-FFF2-40B4-BE49-F238E27FC236}">
                  <a16:creationId xmlns:a16="http://schemas.microsoft.com/office/drawing/2014/main" id="{08520B43-8E99-0046-894D-CBFBBA2889F8}"/>
                </a:ext>
              </a:extLst>
            </p:cNvPr>
            <p:cNvSpPr>
              <a:spLocks noChangeArrowheads="1"/>
            </p:cNvSpPr>
            <p:nvPr/>
          </p:nvSpPr>
          <p:spPr bwMode="auto">
            <a:xfrm>
              <a:off x="1592" y="992"/>
              <a:ext cx="37" cy="31"/>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70">
              <a:extLst>
                <a:ext uri="{FF2B5EF4-FFF2-40B4-BE49-F238E27FC236}">
                  <a16:creationId xmlns:a16="http://schemas.microsoft.com/office/drawing/2014/main" id="{2CAB499D-9EFD-404A-AF84-3F351C5CE513}"/>
                </a:ext>
              </a:extLst>
            </p:cNvPr>
            <p:cNvSpPr>
              <a:spLocks noChangeArrowheads="1"/>
            </p:cNvSpPr>
            <p:nvPr/>
          </p:nvSpPr>
          <p:spPr bwMode="auto">
            <a:xfrm>
              <a:off x="1580" y="1039"/>
              <a:ext cx="19"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71">
              <a:extLst>
                <a:ext uri="{FF2B5EF4-FFF2-40B4-BE49-F238E27FC236}">
                  <a16:creationId xmlns:a16="http://schemas.microsoft.com/office/drawing/2014/main" id="{39E0A37B-342C-7442-8B7F-38D739621C5B}"/>
                </a:ext>
              </a:extLst>
            </p:cNvPr>
            <p:cNvSpPr>
              <a:spLocks noChangeArrowheads="1"/>
            </p:cNvSpPr>
            <p:nvPr/>
          </p:nvSpPr>
          <p:spPr bwMode="auto">
            <a:xfrm>
              <a:off x="1627" y="1045"/>
              <a:ext cx="25"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Oval 72">
              <a:extLst>
                <a:ext uri="{FF2B5EF4-FFF2-40B4-BE49-F238E27FC236}">
                  <a16:creationId xmlns:a16="http://schemas.microsoft.com/office/drawing/2014/main" id="{B41188C4-CC17-6340-90AD-1234C104D6DB}"/>
                </a:ext>
              </a:extLst>
            </p:cNvPr>
            <p:cNvSpPr>
              <a:spLocks noChangeArrowheads="1"/>
            </p:cNvSpPr>
            <p:nvPr/>
          </p:nvSpPr>
          <p:spPr bwMode="auto">
            <a:xfrm>
              <a:off x="1657" y="1015"/>
              <a:ext cx="19" cy="20"/>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73">
              <a:extLst>
                <a:ext uri="{FF2B5EF4-FFF2-40B4-BE49-F238E27FC236}">
                  <a16:creationId xmlns:a16="http://schemas.microsoft.com/office/drawing/2014/main" id="{327EB2CA-94A4-A343-A935-552608B4C650}"/>
                </a:ext>
              </a:extLst>
            </p:cNvPr>
            <p:cNvSpPr>
              <a:spLocks noChangeShapeType="1"/>
            </p:cNvSpPr>
            <p:nvPr/>
          </p:nvSpPr>
          <p:spPr bwMode="auto">
            <a:xfrm flipH="1">
              <a:off x="1425" y="821"/>
              <a:ext cx="67"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74">
              <a:extLst>
                <a:ext uri="{FF2B5EF4-FFF2-40B4-BE49-F238E27FC236}">
                  <a16:creationId xmlns:a16="http://schemas.microsoft.com/office/drawing/2014/main" id="{0FB15373-D8FF-B94C-8C1A-8AC8C4D1BF1C}"/>
                </a:ext>
              </a:extLst>
            </p:cNvPr>
            <p:cNvSpPr>
              <a:spLocks noChangeShapeType="1"/>
            </p:cNvSpPr>
            <p:nvPr/>
          </p:nvSpPr>
          <p:spPr bwMode="auto">
            <a:xfrm flipH="1">
              <a:off x="1484" y="868"/>
              <a:ext cx="55"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75">
              <a:extLst>
                <a:ext uri="{FF2B5EF4-FFF2-40B4-BE49-F238E27FC236}">
                  <a16:creationId xmlns:a16="http://schemas.microsoft.com/office/drawing/2014/main" id="{D8720176-2DC8-D746-A6B7-B6C8968940C0}"/>
                </a:ext>
              </a:extLst>
            </p:cNvPr>
            <p:cNvSpPr>
              <a:spLocks noChangeShapeType="1"/>
            </p:cNvSpPr>
            <p:nvPr/>
          </p:nvSpPr>
          <p:spPr bwMode="auto">
            <a:xfrm flipH="1">
              <a:off x="1702" y="1062"/>
              <a:ext cx="49" cy="3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76">
              <a:extLst>
                <a:ext uri="{FF2B5EF4-FFF2-40B4-BE49-F238E27FC236}">
                  <a16:creationId xmlns:a16="http://schemas.microsoft.com/office/drawing/2014/main" id="{C2248D4F-5D9D-D949-8F45-F8549421686E}"/>
                </a:ext>
              </a:extLst>
            </p:cNvPr>
            <p:cNvSpPr>
              <a:spLocks noChangeShapeType="1"/>
            </p:cNvSpPr>
            <p:nvPr/>
          </p:nvSpPr>
          <p:spPr bwMode="auto">
            <a:xfrm flipH="1">
              <a:off x="1749" y="1104"/>
              <a:ext cx="61"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Freeform 77">
              <a:extLst>
                <a:ext uri="{FF2B5EF4-FFF2-40B4-BE49-F238E27FC236}">
                  <a16:creationId xmlns:a16="http://schemas.microsoft.com/office/drawing/2014/main" id="{ECF62187-5EAE-FC4B-9223-BA029558C447}"/>
                </a:ext>
              </a:extLst>
            </p:cNvPr>
            <p:cNvSpPr>
              <a:spLocks/>
            </p:cNvSpPr>
            <p:nvPr/>
          </p:nvSpPr>
          <p:spPr bwMode="auto">
            <a:xfrm>
              <a:off x="1558" y="935"/>
              <a:ext cx="29" cy="46"/>
            </a:xfrm>
            <a:custGeom>
              <a:avLst/>
              <a:gdLst>
                <a:gd name="T0" fmla="*/ 28 w 29"/>
                <a:gd name="T1" fmla="*/ 0 h 46"/>
                <a:gd name="T2" fmla="*/ 5 w 29"/>
                <a:gd name="T3" fmla="*/ 20 h 46"/>
                <a:gd name="T4" fmla="*/ 0 w 29"/>
                <a:gd name="T5" fmla="*/ 45 h 46"/>
                <a:gd name="T6" fmla="*/ 28 w 29"/>
                <a:gd name="T7" fmla="*/ 20 h 46"/>
                <a:gd name="T8" fmla="*/ 28 w 29"/>
                <a:gd name="T9" fmla="*/ 0 h 46"/>
              </a:gdLst>
              <a:ahLst/>
              <a:cxnLst>
                <a:cxn ang="0">
                  <a:pos x="T0" y="T1"/>
                </a:cxn>
                <a:cxn ang="0">
                  <a:pos x="T2" y="T3"/>
                </a:cxn>
                <a:cxn ang="0">
                  <a:pos x="T4" y="T5"/>
                </a:cxn>
                <a:cxn ang="0">
                  <a:pos x="T6" y="T7"/>
                </a:cxn>
                <a:cxn ang="0">
                  <a:pos x="T8" y="T9"/>
                </a:cxn>
              </a:cxnLst>
              <a:rect l="0" t="0" r="r" b="b"/>
              <a:pathLst>
                <a:path w="29" h="46">
                  <a:moveTo>
                    <a:pt x="28" y="0"/>
                  </a:moveTo>
                  <a:lnTo>
                    <a:pt x="5" y="20"/>
                  </a:lnTo>
                  <a:lnTo>
                    <a:pt x="0" y="45"/>
                  </a:lnTo>
                  <a:lnTo>
                    <a:pt x="28" y="20"/>
                  </a:lnTo>
                  <a:lnTo>
                    <a:pt x="28" y="0"/>
                  </a:lnTo>
                </a:path>
              </a:pathLst>
            </a:custGeom>
            <a:solidFill>
              <a:srgbClr val="000000"/>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Freeform 78">
              <a:extLst>
                <a:ext uri="{FF2B5EF4-FFF2-40B4-BE49-F238E27FC236}">
                  <a16:creationId xmlns:a16="http://schemas.microsoft.com/office/drawing/2014/main" id="{B10308A4-213A-B84B-9585-3E9B09EAE069}"/>
                </a:ext>
              </a:extLst>
            </p:cNvPr>
            <p:cNvSpPr>
              <a:spLocks/>
            </p:cNvSpPr>
            <p:nvPr/>
          </p:nvSpPr>
          <p:spPr bwMode="auto">
            <a:xfrm>
              <a:off x="1558" y="935"/>
              <a:ext cx="37" cy="54"/>
            </a:xfrm>
            <a:custGeom>
              <a:avLst/>
              <a:gdLst>
                <a:gd name="T0" fmla="*/ 36 w 37"/>
                <a:gd name="T1" fmla="*/ 0 h 54"/>
                <a:gd name="T2" fmla="*/ 6 w 37"/>
                <a:gd name="T3" fmla="*/ 23 h 54"/>
                <a:gd name="T4" fmla="*/ 0 w 37"/>
                <a:gd name="T5" fmla="*/ 53 h 54"/>
                <a:gd name="T6" fmla="*/ 36 w 37"/>
                <a:gd name="T7" fmla="*/ 23 h 54"/>
                <a:gd name="T8" fmla="*/ 36 w 37"/>
                <a:gd name="T9" fmla="*/ 0 h 54"/>
                <a:gd name="T10" fmla="*/ 6 w 37"/>
                <a:gd name="T11" fmla="*/ 23 h 54"/>
                <a:gd name="T12" fmla="*/ 0 w 37"/>
                <a:gd name="T13" fmla="*/ 53 h 54"/>
                <a:gd name="T14" fmla="*/ 36 w 37"/>
                <a:gd name="T15" fmla="*/ 23 h 54"/>
                <a:gd name="T16" fmla="*/ 36 w 3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4">
                  <a:moveTo>
                    <a:pt x="36" y="0"/>
                  </a:moveTo>
                  <a:lnTo>
                    <a:pt x="6" y="23"/>
                  </a:lnTo>
                  <a:lnTo>
                    <a:pt x="0" y="53"/>
                  </a:lnTo>
                  <a:lnTo>
                    <a:pt x="36" y="23"/>
                  </a:lnTo>
                  <a:lnTo>
                    <a:pt x="36" y="0"/>
                  </a:lnTo>
                  <a:lnTo>
                    <a:pt x="6" y="23"/>
                  </a:lnTo>
                  <a:lnTo>
                    <a:pt x="0" y="53"/>
                  </a:lnTo>
                  <a:lnTo>
                    <a:pt x="36" y="23"/>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3" name="Rectangle 79">
            <a:extLst>
              <a:ext uri="{FF2B5EF4-FFF2-40B4-BE49-F238E27FC236}">
                <a16:creationId xmlns:a16="http://schemas.microsoft.com/office/drawing/2014/main" id="{0FD5D80C-7B5B-5742-9246-F70720CF98EF}"/>
              </a:ext>
            </a:extLst>
          </p:cNvPr>
          <p:cNvSpPr>
            <a:spLocks noChangeArrowheads="1"/>
          </p:cNvSpPr>
          <p:nvPr/>
        </p:nvSpPr>
        <p:spPr bwMode="auto">
          <a:xfrm>
            <a:off x="5049833" y="3103529"/>
            <a:ext cx="88197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Comm Link</a:t>
            </a:r>
          </a:p>
          <a:p>
            <a:r>
              <a:rPr lang="en-US" altLang="en-US" sz="1000" dirty="0">
                <a:latin typeface="Arial" panose="020B0604020202020204" pitchFamily="34" charset="0"/>
              </a:rPr>
              <a:t>Configs</a:t>
            </a:r>
            <a:endParaRPr lang="en-US" altLang="en-US" sz="1000" b="1" dirty="0">
              <a:latin typeface="Arial" panose="020B0604020202020204" pitchFamily="34" charset="0"/>
            </a:endParaRPr>
          </a:p>
          <a:p>
            <a:r>
              <a:rPr lang="en-US" altLang="en-US" sz="1000" dirty="0">
                <a:latin typeface="Arial" panose="020B0604020202020204" pitchFamily="34" charset="0"/>
              </a:rPr>
              <a:t>Tracking </a:t>
            </a:r>
          </a:p>
          <a:p>
            <a:r>
              <a:rPr lang="en-US" altLang="en-US" sz="1000" dirty="0">
                <a:latin typeface="Arial" panose="020B0604020202020204" pitchFamily="34" charset="0"/>
              </a:rPr>
              <a:t>Requests</a:t>
            </a:r>
            <a:endParaRPr lang="en-US" altLang="en-US" sz="1000" b="1" dirty="0">
              <a:latin typeface="Arial" panose="020B0604020202020204" pitchFamily="34" charset="0"/>
            </a:endParaRPr>
          </a:p>
        </p:txBody>
      </p:sp>
      <p:sp>
        <p:nvSpPr>
          <p:cNvPr id="84" name="Rectangle 80">
            <a:extLst>
              <a:ext uri="{FF2B5EF4-FFF2-40B4-BE49-F238E27FC236}">
                <a16:creationId xmlns:a16="http://schemas.microsoft.com/office/drawing/2014/main" id="{D68C9BB2-2929-7E42-A68E-56405F9CD1BC}"/>
              </a:ext>
            </a:extLst>
          </p:cNvPr>
          <p:cNvSpPr>
            <a:spLocks noChangeArrowheads="1"/>
          </p:cNvSpPr>
          <p:nvPr/>
        </p:nvSpPr>
        <p:spPr bwMode="auto">
          <a:xfrm>
            <a:off x="6715120" y="5067966"/>
            <a:ext cx="197041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dirty="0">
                <a:latin typeface="Arial" panose="020B0604020202020204" pitchFamily="34" charset="0"/>
              </a:rPr>
              <a:t>Enterprise Concerns:</a:t>
            </a:r>
          </a:p>
          <a:p>
            <a:pPr lvl="1" eaLnBrk="0" hangingPunct="0"/>
            <a:r>
              <a:rPr lang="en-US" altLang="en-US" sz="1200" dirty="0">
                <a:latin typeface="Arial" panose="020B0604020202020204" pitchFamily="34" charset="0"/>
              </a:rPr>
              <a:t>Objectives</a:t>
            </a:r>
          </a:p>
          <a:p>
            <a:pPr lvl="1" eaLnBrk="0" hangingPunct="0"/>
            <a:r>
              <a:rPr lang="en-US" altLang="en-US" sz="1200" dirty="0">
                <a:latin typeface="Arial" panose="020B0604020202020204" pitchFamily="34" charset="0"/>
              </a:rPr>
              <a:t>Roles</a:t>
            </a:r>
          </a:p>
          <a:p>
            <a:pPr lvl="1" eaLnBrk="0" hangingPunct="0"/>
            <a:r>
              <a:rPr lang="en-US" altLang="en-US" sz="1200" dirty="0">
                <a:latin typeface="Arial" panose="020B0604020202020204" pitchFamily="34" charset="0"/>
              </a:rPr>
              <a:t>Requirements</a:t>
            </a:r>
          </a:p>
          <a:p>
            <a:pPr lvl="1" eaLnBrk="0" hangingPunct="0"/>
            <a:r>
              <a:rPr lang="en-US" altLang="en-US" sz="1200" dirty="0">
                <a:latin typeface="Arial" panose="020B0604020202020204" pitchFamily="34" charset="0"/>
              </a:rPr>
              <a:t>Policies</a:t>
            </a:r>
          </a:p>
          <a:p>
            <a:pPr lvl="1" eaLnBrk="0" hangingPunct="0"/>
            <a:r>
              <a:rPr lang="en-US" altLang="en-US" sz="1200" dirty="0">
                <a:latin typeface="Arial" panose="020B0604020202020204" pitchFamily="34" charset="0"/>
              </a:rPr>
              <a:t>Risk Management</a:t>
            </a:r>
          </a:p>
          <a:p>
            <a:pPr lvl="1" eaLnBrk="0" hangingPunct="0"/>
            <a:r>
              <a:rPr lang="en-US" altLang="en-US" sz="1200" dirty="0">
                <a:latin typeface="Arial" panose="020B0604020202020204" pitchFamily="34" charset="0"/>
              </a:rPr>
              <a:t>Lifecycle / Phases</a:t>
            </a:r>
          </a:p>
          <a:p>
            <a:pPr lvl="1" eaLnBrk="0" hangingPunct="0"/>
            <a:r>
              <a:rPr lang="en-US" altLang="en-US" sz="1200" dirty="0">
                <a:latin typeface="Arial" panose="020B0604020202020204" pitchFamily="34" charset="0"/>
              </a:rPr>
              <a:t>Configuration</a:t>
            </a:r>
          </a:p>
          <a:p>
            <a:pPr lvl="1" eaLnBrk="0" hangingPunct="0"/>
            <a:r>
              <a:rPr lang="en-US" altLang="en-US" sz="1200" dirty="0">
                <a:latin typeface="Arial" panose="020B0604020202020204" pitchFamily="34" charset="0"/>
              </a:rPr>
              <a:t>Contracts</a:t>
            </a:r>
          </a:p>
        </p:txBody>
      </p:sp>
      <p:sp>
        <p:nvSpPr>
          <p:cNvPr id="85" name="Rectangle 84">
            <a:extLst>
              <a:ext uri="{FF2B5EF4-FFF2-40B4-BE49-F238E27FC236}">
                <a16:creationId xmlns:a16="http://schemas.microsoft.com/office/drawing/2014/main" id="{46BE5FF1-49B3-E548-AC0A-8E5DA4EB0374}"/>
              </a:ext>
            </a:extLst>
          </p:cNvPr>
          <p:cNvSpPr/>
          <p:nvPr/>
        </p:nvSpPr>
        <p:spPr>
          <a:xfrm>
            <a:off x="5735322" y="2272231"/>
            <a:ext cx="1495057" cy="430887"/>
          </a:xfrm>
          <a:prstGeom prst="rect">
            <a:avLst/>
          </a:prstGeom>
        </p:spPr>
        <p:txBody>
          <a:bodyPr wrap="square">
            <a:spAutoFit/>
          </a:bodyPr>
          <a:lstStyle/>
          <a:p>
            <a:pPr algn="ctr" eaLnBrk="0" hangingPunct="0"/>
            <a:r>
              <a:rPr lang="en-US" altLang="en-US" sz="1050" dirty="0">
                <a:solidFill>
                  <a:schemeClr val="bg1"/>
                </a:solidFill>
                <a:latin typeface="Arial" panose="020B0604020202020204" pitchFamily="34" charset="0"/>
              </a:rPr>
              <a:t>Mission Z </a:t>
            </a:r>
          </a:p>
          <a:p>
            <a:pPr algn="ctr" eaLnBrk="0" hangingPunct="0"/>
            <a:r>
              <a:rPr lang="en-US" altLang="en-US" sz="1050" dirty="0">
                <a:solidFill>
                  <a:schemeClr val="bg1"/>
                </a:solidFill>
                <a:latin typeface="Arial" panose="020B0604020202020204" pitchFamily="34" charset="0"/>
              </a:rPr>
              <a:t>Spacecraft</a:t>
            </a:r>
          </a:p>
        </p:txBody>
      </p:sp>
      <p:pic>
        <p:nvPicPr>
          <p:cNvPr id="87" name="Graphic 86" descr="Customer review RTL">
            <a:extLst>
              <a:ext uri="{FF2B5EF4-FFF2-40B4-BE49-F238E27FC236}">
                <a16:creationId xmlns:a16="http://schemas.microsoft.com/office/drawing/2014/main" id="{D507A52C-3CB2-A242-99D6-63DE114670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08309" y="3267046"/>
            <a:ext cx="506469" cy="506469"/>
          </a:xfrm>
          <a:prstGeom prst="rect">
            <a:avLst/>
          </a:prstGeom>
        </p:spPr>
      </p:pic>
      <p:pic>
        <p:nvPicPr>
          <p:cNvPr id="88" name="Graphic 87" descr="Person with idea">
            <a:extLst>
              <a:ext uri="{FF2B5EF4-FFF2-40B4-BE49-F238E27FC236}">
                <a16:creationId xmlns:a16="http://schemas.microsoft.com/office/drawing/2014/main" id="{60CC1003-3A44-7540-A1B0-FF8E65C161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71328" y="4235957"/>
            <a:ext cx="543373" cy="543373"/>
          </a:xfrm>
          <a:prstGeom prst="rect">
            <a:avLst/>
          </a:prstGeom>
        </p:spPr>
      </p:pic>
      <p:sp>
        <p:nvSpPr>
          <p:cNvPr id="90" name="Rectangle 2">
            <a:extLst>
              <a:ext uri="{FF2B5EF4-FFF2-40B4-BE49-F238E27FC236}">
                <a16:creationId xmlns:a16="http://schemas.microsoft.com/office/drawing/2014/main" id="{3067F050-4EB1-6D4F-A8D3-68C54A3181D1}"/>
              </a:ext>
            </a:extLst>
          </p:cNvPr>
          <p:cNvSpPr>
            <a:spLocks noGrp="1" noChangeArrowheads="1"/>
          </p:cNvSpPr>
          <p:nvPr>
            <p:ph type="title"/>
          </p:nvPr>
        </p:nvSpPr>
        <p:spPr>
          <a:xfrm>
            <a:off x="512763" y="44922"/>
            <a:ext cx="8229600" cy="1143000"/>
          </a:xfrm>
        </p:spPr>
        <p:txBody>
          <a:bodyPr vert="horz"/>
          <a:lstStyle/>
          <a:p>
            <a:r>
              <a:rPr lang="en-US" altLang="en-US" sz="2400" dirty="0">
                <a:solidFill>
                  <a:srgbClr val="0099A6"/>
                </a:solidFill>
              </a:rPr>
              <a:t>Enterprise View</a:t>
            </a:r>
            <a:br>
              <a:rPr lang="en-US" altLang="en-US" sz="2400" dirty="0">
                <a:solidFill>
                  <a:srgbClr val="0099A6"/>
                </a:solidFill>
              </a:rPr>
            </a:br>
            <a:r>
              <a:rPr lang="en-US" altLang="en-US" sz="2000" dirty="0">
                <a:solidFill>
                  <a:srgbClr val="0099A6"/>
                </a:solidFill>
              </a:rPr>
              <a:t>Multi-Agency Mission Domain &amp; Enterprise Objects</a:t>
            </a:r>
            <a:br>
              <a:rPr lang="en-US" altLang="en-US" sz="2000" dirty="0">
                <a:solidFill>
                  <a:srgbClr val="0099A6"/>
                </a:solidFill>
              </a:rPr>
            </a:br>
            <a:r>
              <a:rPr lang="en-US" altLang="en-US" sz="2000" dirty="0">
                <a:solidFill>
                  <a:srgbClr val="0099A6"/>
                </a:solidFill>
              </a:rPr>
              <a:t>Operations Phase</a:t>
            </a:r>
            <a:br>
              <a:rPr lang="en-US" altLang="en-US" sz="2400" dirty="0">
                <a:solidFill>
                  <a:srgbClr val="0099A6"/>
                </a:solidFill>
              </a:rPr>
            </a:br>
            <a:endParaRPr lang="en-US" altLang="en-US" sz="2400" dirty="0">
              <a:solidFill>
                <a:srgbClr val="0099A6"/>
              </a:solidFill>
            </a:endParaRPr>
          </a:p>
        </p:txBody>
      </p:sp>
      <p:sp>
        <p:nvSpPr>
          <p:cNvPr id="91" name="Oval 10">
            <a:extLst>
              <a:ext uri="{FF2B5EF4-FFF2-40B4-BE49-F238E27FC236}">
                <a16:creationId xmlns:a16="http://schemas.microsoft.com/office/drawing/2014/main" id="{F3FF370B-B33E-B142-B8EB-BA735FF79E65}"/>
              </a:ext>
            </a:extLst>
          </p:cNvPr>
          <p:cNvSpPr>
            <a:spLocks noChangeArrowheads="1"/>
          </p:cNvSpPr>
          <p:nvPr/>
        </p:nvSpPr>
        <p:spPr bwMode="auto">
          <a:xfrm>
            <a:off x="3864476" y="2384263"/>
            <a:ext cx="1163528" cy="693738"/>
          </a:xfrm>
          <a:prstGeom prst="cube">
            <a:avLst>
              <a:gd name="adj" fmla="val 7941"/>
            </a:avLst>
          </a:prstGeom>
          <a:solidFill>
            <a:schemeClr val="accent6">
              <a:lumMod val="60000"/>
              <a:lumOff val="40000"/>
            </a:schemeClr>
          </a:solidFill>
          <a:ln w="9525">
            <a:solidFill>
              <a:schemeClr val="tx1"/>
            </a:solidFill>
            <a:prstDash val="dash"/>
            <a:round/>
            <a:headEnd/>
            <a:tailEnd/>
          </a:ln>
          <a:effectLst/>
        </p:spPr>
        <p:txBody>
          <a:bodyPr wrap="none" anchor="ctr"/>
          <a:lstStyle/>
          <a:p>
            <a:pPr algn="ctr" eaLnBrk="0" hangingPunct="0"/>
            <a:r>
              <a:rPr lang="en-US" altLang="en-US" sz="1050" b="1" dirty="0">
                <a:solidFill>
                  <a:schemeClr val="bg1"/>
                </a:solidFill>
                <a:latin typeface="Arial" panose="020B0604020202020204" pitchFamily="34" charset="0"/>
              </a:rPr>
              <a:t>Agency ABC</a:t>
            </a:r>
          </a:p>
          <a:p>
            <a:pPr algn="ctr" eaLnBrk="0" hangingPunct="0"/>
            <a:r>
              <a:rPr lang="en-US" altLang="en-US" sz="1050" b="1" dirty="0">
                <a:solidFill>
                  <a:schemeClr val="bg1"/>
                </a:solidFill>
                <a:latin typeface="Arial" panose="020B0604020202020204" pitchFamily="34" charset="0"/>
              </a:rPr>
              <a:t>Space Relay</a:t>
            </a:r>
          </a:p>
          <a:p>
            <a:pPr algn="ctr" eaLnBrk="0" hangingPunct="0"/>
            <a:r>
              <a:rPr lang="en-US" altLang="en-US" sz="1050" dirty="0">
                <a:solidFill>
                  <a:schemeClr val="bg1"/>
                </a:solidFill>
                <a:latin typeface="Arial" panose="020B0604020202020204" pitchFamily="34" charset="0"/>
              </a:rPr>
              <a:t>Network Ops</a:t>
            </a:r>
            <a:r>
              <a:rPr lang="en-US" altLang="en-US" sz="1050" b="1" dirty="0">
                <a:solidFill>
                  <a:schemeClr val="bg1"/>
                </a:solidFill>
                <a:latin typeface="Arial" panose="020B0604020202020204" pitchFamily="34" charset="0"/>
              </a:rPr>
              <a:t> </a:t>
            </a:r>
          </a:p>
        </p:txBody>
      </p:sp>
      <p:sp>
        <p:nvSpPr>
          <p:cNvPr id="92" name="Oval 9">
            <a:extLst>
              <a:ext uri="{FF2B5EF4-FFF2-40B4-BE49-F238E27FC236}">
                <a16:creationId xmlns:a16="http://schemas.microsoft.com/office/drawing/2014/main" id="{126FDD2D-0589-3D42-8B3D-F8C96747DD93}"/>
              </a:ext>
            </a:extLst>
          </p:cNvPr>
          <p:cNvSpPr>
            <a:spLocks noChangeArrowheads="1"/>
          </p:cNvSpPr>
          <p:nvPr/>
        </p:nvSpPr>
        <p:spPr bwMode="auto">
          <a:xfrm>
            <a:off x="6422533" y="2661756"/>
            <a:ext cx="608626" cy="266865"/>
          </a:xfrm>
          <a:prstGeom prst="cube">
            <a:avLst>
              <a:gd name="adj" fmla="val 22215"/>
            </a:avLst>
          </a:prstGeom>
          <a:solidFill>
            <a:srgbClr val="00B050"/>
          </a:solidFill>
          <a:ln w="9525">
            <a:solidFill>
              <a:schemeClr val="tx1"/>
            </a:solidFill>
            <a:round/>
            <a:headEnd/>
            <a:tailEnd/>
          </a:ln>
          <a:effec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93" name="Rectangle 92">
            <a:extLst>
              <a:ext uri="{FF2B5EF4-FFF2-40B4-BE49-F238E27FC236}">
                <a16:creationId xmlns:a16="http://schemas.microsoft.com/office/drawing/2014/main" id="{5F75ECF8-635D-AF4D-9142-269E4B9C9B41}"/>
              </a:ext>
            </a:extLst>
          </p:cNvPr>
          <p:cNvSpPr/>
          <p:nvPr/>
        </p:nvSpPr>
        <p:spPr>
          <a:xfrm>
            <a:off x="6341444" y="2656497"/>
            <a:ext cx="715260" cy="338554"/>
          </a:xfrm>
          <a:prstGeom prst="rect">
            <a:avLst/>
          </a:prstGeom>
        </p:spPr>
        <p:txBody>
          <a:bodyPr wrap="none">
            <a:spAutoFit/>
          </a:bodyPr>
          <a:lstStyle/>
          <a:p>
            <a:pPr algn="ctr"/>
            <a:r>
              <a:rPr lang="en-US" altLang="en-US" sz="800" dirty="0">
                <a:solidFill>
                  <a:schemeClr val="bg1"/>
                </a:solidFill>
                <a:latin typeface="Arial" panose="020B0604020202020204" pitchFamily="34" charset="0"/>
              </a:rPr>
              <a:t>Instrument</a:t>
            </a:r>
          </a:p>
          <a:p>
            <a:pPr algn="ctr"/>
            <a:r>
              <a:rPr lang="en-US" sz="800" dirty="0">
                <a:solidFill>
                  <a:schemeClr val="bg1"/>
                </a:solidFill>
                <a:latin typeface="Arial" panose="020B0604020202020204" pitchFamily="34" charset="0"/>
              </a:rPr>
              <a:t>ABC</a:t>
            </a:r>
            <a:endParaRPr lang="en-US" sz="800" dirty="0"/>
          </a:p>
        </p:txBody>
      </p:sp>
      <p:sp>
        <p:nvSpPr>
          <p:cNvPr id="95" name="Oval 12">
            <a:extLst>
              <a:ext uri="{FF2B5EF4-FFF2-40B4-BE49-F238E27FC236}">
                <a16:creationId xmlns:a16="http://schemas.microsoft.com/office/drawing/2014/main" id="{2BE3D130-0C60-1542-8F0B-C7901886AE12}"/>
              </a:ext>
            </a:extLst>
          </p:cNvPr>
          <p:cNvSpPr>
            <a:spLocks noChangeArrowheads="1"/>
          </p:cNvSpPr>
          <p:nvPr/>
        </p:nvSpPr>
        <p:spPr bwMode="auto">
          <a:xfrm>
            <a:off x="2630803" y="4357790"/>
            <a:ext cx="1000296" cy="421540"/>
          </a:xfrm>
          <a:prstGeom prst="cube">
            <a:avLst>
              <a:gd name="adj" fmla="val 9874"/>
            </a:avLst>
          </a:prstGeom>
          <a:solidFill>
            <a:srgbClr val="FFC000"/>
          </a:solidFill>
          <a:ln w="9525">
            <a:solidFill>
              <a:schemeClr val="tx1"/>
            </a:solidFill>
            <a:prstDash val="dash"/>
            <a:round/>
            <a:headEnd/>
            <a:tailEnd/>
          </a:ln>
          <a:effectLst/>
        </p:spPr>
        <p:txBody>
          <a:bodyPr wrap="none" anchor="ctr"/>
          <a:lstStyle/>
          <a:p>
            <a:pPr algn="ctr" eaLnBrk="0" hangingPunct="0"/>
            <a:r>
              <a:rPr lang="en-US" altLang="en-US" sz="1050" b="1" dirty="0">
                <a:latin typeface="Arial" panose="020B0604020202020204" pitchFamily="34" charset="0"/>
              </a:rPr>
              <a:t>Agency ABC </a:t>
            </a:r>
          </a:p>
          <a:p>
            <a:pPr algn="ctr" eaLnBrk="0" hangingPunct="0"/>
            <a:r>
              <a:rPr lang="en-US" altLang="en-US" sz="1050" b="1" dirty="0">
                <a:latin typeface="Arial" panose="020B0604020202020204" pitchFamily="34" charset="0"/>
              </a:rPr>
              <a:t>Science Team</a:t>
            </a:r>
          </a:p>
        </p:txBody>
      </p:sp>
      <p:sp>
        <p:nvSpPr>
          <p:cNvPr id="96" name="Oval 12">
            <a:extLst>
              <a:ext uri="{FF2B5EF4-FFF2-40B4-BE49-F238E27FC236}">
                <a16:creationId xmlns:a16="http://schemas.microsoft.com/office/drawing/2014/main" id="{A2ADAF25-FE5E-C844-912E-75CF8D0477B9}"/>
              </a:ext>
            </a:extLst>
          </p:cNvPr>
          <p:cNvSpPr>
            <a:spLocks noChangeArrowheads="1"/>
          </p:cNvSpPr>
          <p:nvPr/>
        </p:nvSpPr>
        <p:spPr bwMode="auto">
          <a:xfrm>
            <a:off x="5975046" y="4345328"/>
            <a:ext cx="1000296" cy="421540"/>
          </a:xfrm>
          <a:prstGeom prst="cube">
            <a:avLst>
              <a:gd name="adj" fmla="val 9874"/>
            </a:avLst>
          </a:prstGeom>
          <a:solidFill>
            <a:srgbClr val="FFC000"/>
          </a:solidFill>
          <a:ln w="9525">
            <a:solidFill>
              <a:schemeClr val="tx1"/>
            </a:solidFill>
            <a:prstDash val="dash"/>
            <a:round/>
            <a:headEnd/>
            <a:tailEnd/>
          </a:ln>
          <a:effectLst/>
        </p:spPr>
        <p:txBody>
          <a:bodyPr wrap="none" anchor="ctr"/>
          <a:lstStyle/>
          <a:p>
            <a:pPr algn="ctr" eaLnBrk="0" hangingPunct="0"/>
            <a:r>
              <a:rPr lang="en-US" altLang="en-US" sz="1050" b="1" dirty="0">
                <a:latin typeface="Arial" panose="020B0604020202020204" pitchFamily="34" charset="0"/>
              </a:rPr>
              <a:t>Agency QRS </a:t>
            </a:r>
          </a:p>
          <a:p>
            <a:pPr algn="ctr" eaLnBrk="0" hangingPunct="0"/>
            <a:r>
              <a:rPr lang="en-US" altLang="en-US" sz="1050" b="1" dirty="0">
                <a:latin typeface="Arial" panose="020B0604020202020204" pitchFamily="34" charset="0"/>
              </a:rPr>
              <a:t>Science Team</a:t>
            </a:r>
          </a:p>
        </p:txBody>
      </p:sp>
      <p:sp>
        <p:nvSpPr>
          <p:cNvPr id="97" name="Oval 3">
            <a:extLst>
              <a:ext uri="{FF2B5EF4-FFF2-40B4-BE49-F238E27FC236}">
                <a16:creationId xmlns:a16="http://schemas.microsoft.com/office/drawing/2014/main" id="{DA95BA06-B54A-1540-B044-6CAE7954998A}"/>
              </a:ext>
            </a:extLst>
          </p:cNvPr>
          <p:cNvSpPr>
            <a:spLocks noChangeArrowheads="1"/>
          </p:cNvSpPr>
          <p:nvPr/>
        </p:nvSpPr>
        <p:spPr bwMode="auto">
          <a:xfrm>
            <a:off x="1233818" y="2120842"/>
            <a:ext cx="3991740" cy="2810751"/>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Oval 3">
            <a:extLst>
              <a:ext uri="{FF2B5EF4-FFF2-40B4-BE49-F238E27FC236}">
                <a16:creationId xmlns:a16="http://schemas.microsoft.com/office/drawing/2014/main" id="{013B9DF4-A6EA-D14C-8C8C-DDEE41819FE7}"/>
              </a:ext>
            </a:extLst>
          </p:cNvPr>
          <p:cNvSpPr>
            <a:spLocks noChangeArrowheads="1"/>
          </p:cNvSpPr>
          <p:nvPr/>
        </p:nvSpPr>
        <p:spPr bwMode="auto">
          <a:xfrm>
            <a:off x="5563502" y="1981200"/>
            <a:ext cx="2844189" cy="2950393"/>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Rectangle 13">
            <a:extLst>
              <a:ext uri="{FF2B5EF4-FFF2-40B4-BE49-F238E27FC236}">
                <a16:creationId xmlns:a16="http://schemas.microsoft.com/office/drawing/2014/main" id="{03BD22A0-D0E2-8F4E-8C10-E4D57BD4E936}"/>
              </a:ext>
            </a:extLst>
          </p:cNvPr>
          <p:cNvSpPr>
            <a:spLocks noChangeArrowheads="1"/>
          </p:cNvSpPr>
          <p:nvPr/>
        </p:nvSpPr>
        <p:spPr bwMode="auto">
          <a:xfrm>
            <a:off x="7137793" y="2120842"/>
            <a:ext cx="126989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dirty="0">
                <a:latin typeface="Arial" panose="020B0604020202020204" pitchFamily="34" charset="0"/>
              </a:rPr>
              <a:t>Agency QRS</a:t>
            </a:r>
          </a:p>
          <a:p>
            <a:pPr eaLnBrk="0" hangingPunct="0"/>
            <a:r>
              <a:rPr lang="en-US" altLang="en-US" sz="1400" b="1" dirty="0">
                <a:latin typeface="Arial" panose="020B0604020202020204" pitchFamily="34" charset="0"/>
              </a:rPr>
              <a:t>Operations</a:t>
            </a:r>
          </a:p>
          <a:p>
            <a:pPr eaLnBrk="0" hangingPunct="0"/>
            <a:r>
              <a:rPr lang="en-US" altLang="en-US" sz="1400" b="1" dirty="0">
                <a:latin typeface="Arial" panose="020B0604020202020204" pitchFamily="34" charset="0"/>
              </a:rPr>
              <a:t>Domain</a:t>
            </a:r>
          </a:p>
        </p:txBody>
      </p:sp>
      <p:sp>
        <p:nvSpPr>
          <p:cNvPr id="102" name="Rectangle 13">
            <a:extLst>
              <a:ext uri="{FF2B5EF4-FFF2-40B4-BE49-F238E27FC236}">
                <a16:creationId xmlns:a16="http://schemas.microsoft.com/office/drawing/2014/main" id="{63F99EDF-B42E-1B4C-B6E5-A01A35DF634F}"/>
              </a:ext>
            </a:extLst>
          </p:cNvPr>
          <p:cNvSpPr>
            <a:spLocks noChangeArrowheads="1"/>
          </p:cNvSpPr>
          <p:nvPr/>
        </p:nvSpPr>
        <p:spPr bwMode="auto">
          <a:xfrm>
            <a:off x="1868136" y="1371600"/>
            <a:ext cx="112883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dirty="0">
                <a:latin typeface="Arial" panose="020B0604020202020204" pitchFamily="34" charset="0"/>
              </a:rPr>
              <a:t>Mission Z</a:t>
            </a:r>
          </a:p>
          <a:p>
            <a:pPr eaLnBrk="0" hangingPunct="0"/>
            <a:r>
              <a:rPr lang="en-US" altLang="en-US" sz="1400" b="1" dirty="0">
                <a:latin typeface="Arial" panose="020B0604020202020204" pitchFamily="34" charset="0"/>
              </a:rPr>
              <a:t>Operations</a:t>
            </a:r>
          </a:p>
          <a:p>
            <a:pPr eaLnBrk="0" hangingPunct="0"/>
            <a:r>
              <a:rPr lang="en-US" altLang="en-US" sz="1400" b="1" dirty="0">
                <a:latin typeface="Arial" panose="020B0604020202020204" pitchFamily="34" charset="0"/>
              </a:rPr>
              <a:t>Domain</a:t>
            </a:r>
          </a:p>
        </p:txBody>
      </p:sp>
      <p:sp>
        <p:nvSpPr>
          <p:cNvPr id="103" name="Line 7">
            <a:extLst>
              <a:ext uri="{FF2B5EF4-FFF2-40B4-BE49-F238E27FC236}">
                <a16:creationId xmlns:a16="http://schemas.microsoft.com/office/drawing/2014/main" id="{77944AFA-71E7-9B4F-BB72-8DC132E59E5D}"/>
              </a:ext>
            </a:extLst>
          </p:cNvPr>
          <p:cNvSpPr>
            <a:spLocks noChangeShapeType="1"/>
          </p:cNvSpPr>
          <p:nvPr/>
        </p:nvSpPr>
        <p:spPr bwMode="auto">
          <a:xfrm flipV="1">
            <a:off x="3580499" y="4548982"/>
            <a:ext cx="2394547" cy="17319"/>
          </a:xfrm>
          <a:prstGeom prst="line">
            <a:avLst/>
          </a:prstGeom>
          <a:noFill/>
          <a:ln w="2857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Line 7">
            <a:extLst>
              <a:ext uri="{FF2B5EF4-FFF2-40B4-BE49-F238E27FC236}">
                <a16:creationId xmlns:a16="http://schemas.microsoft.com/office/drawing/2014/main" id="{D54EE5CF-C63D-F340-A9A0-4A6F1DE208C1}"/>
              </a:ext>
            </a:extLst>
          </p:cNvPr>
          <p:cNvSpPr>
            <a:spLocks noChangeShapeType="1"/>
          </p:cNvSpPr>
          <p:nvPr/>
        </p:nvSpPr>
        <p:spPr bwMode="auto">
          <a:xfrm flipV="1">
            <a:off x="4800601" y="3773515"/>
            <a:ext cx="1046723" cy="155579"/>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Line 7">
            <a:extLst>
              <a:ext uri="{FF2B5EF4-FFF2-40B4-BE49-F238E27FC236}">
                <a16:creationId xmlns:a16="http://schemas.microsoft.com/office/drawing/2014/main" id="{9C74B4FF-678B-A44D-89CA-320EA1C87D04}"/>
              </a:ext>
            </a:extLst>
          </p:cNvPr>
          <p:cNvSpPr>
            <a:spLocks noChangeShapeType="1"/>
          </p:cNvSpPr>
          <p:nvPr/>
        </p:nvSpPr>
        <p:spPr bwMode="auto">
          <a:xfrm flipH="1" flipV="1">
            <a:off x="3529541" y="3184358"/>
            <a:ext cx="2317782" cy="341143"/>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Rectangle 14">
            <a:extLst>
              <a:ext uri="{FF2B5EF4-FFF2-40B4-BE49-F238E27FC236}">
                <a16:creationId xmlns:a16="http://schemas.microsoft.com/office/drawing/2014/main" id="{12206129-91C6-E340-A3A7-E65EB3C00095}"/>
              </a:ext>
            </a:extLst>
          </p:cNvPr>
          <p:cNvSpPr>
            <a:spLocks noChangeArrowheads="1"/>
          </p:cNvSpPr>
          <p:nvPr/>
        </p:nvSpPr>
        <p:spPr bwMode="auto">
          <a:xfrm>
            <a:off x="3984513" y="4563617"/>
            <a:ext cx="12410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Science Planning</a:t>
            </a:r>
          </a:p>
          <a:p>
            <a:r>
              <a:rPr lang="en-US" altLang="en-US" sz="1000" dirty="0">
                <a:latin typeface="Arial" panose="020B0604020202020204" pitchFamily="34" charset="0"/>
              </a:rPr>
              <a:t>Coordination</a:t>
            </a:r>
            <a:endParaRPr lang="en-US" altLang="en-US" sz="1000" b="1" dirty="0">
              <a:latin typeface="Arial" panose="020B0604020202020204" pitchFamily="34" charset="0"/>
            </a:endParaRPr>
          </a:p>
        </p:txBody>
      </p:sp>
      <p:sp>
        <p:nvSpPr>
          <p:cNvPr id="107" name="Line 7">
            <a:extLst>
              <a:ext uri="{FF2B5EF4-FFF2-40B4-BE49-F238E27FC236}">
                <a16:creationId xmlns:a16="http://schemas.microsoft.com/office/drawing/2014/main" id="{CA010770-742C-1042-A13E-B7D89AD5F610}"/>
              </a:ext>
            </a:extLst>
          </p:cNvPr>
          <p:cNvSpPr>
            <a:spLocks noChangeShapeType="1"/>
          </p:cNvSpPr>
          <p:nvPr/>
        </p:nvSpPr>
        <p:spPr bwMode="auto">
          <a:xfrm flipV="1">
            <a:off x="3526530" y="2749281"/>
            <a:ext cx="359669" cy="17934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Line 7">
            <a:extLst>
              <a:ext uri="{FF2B5EF4-FFF2-40B4-BE49-F238E27FC236}">
                <a16:creationId xmlns:a16="http://schemas.microsoft.com/office/drawing/2014/main" id="{A009A12E-B42D-EB43-83B4-92D12C87833F}"/>
              </a:ext>
            </a:extLst>
          </p:cNvPr>
          <p:cNvSpPr>
            <a:spLocks noChangeShapeType="1"/>
          </p:cNvSpPr>
          <p:nvPr/>
        </p:nvSpPr>
        <p:spPr bwMode="auto">
          <a:xfrm flipV="1">
            <a:off x="5014018" y="2643391"/>
            <a:ext cx="881974" cy="94846"/>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9" name="Graphic 108" descr="Person with idea">
            <a:extLst>
              <a:ext uri="{FF2B5EF4-FFF2-40B4-BE49-F238E27FC236}">
                <a16:creationId xmlns:a16="http://schemas.microsoft.com/office/drawing/2014/main" id="{62643632-4547-3B42-8297-D23316B3E9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91444" y="4334340"/>
            <a:ext cx="543373" cy="543373"/>
          </a:xfrm>
          <a:prstGeom prst="rect">
            <a:avLst/>
          </a:prstGeom>
        </p:spPr>
      </p:pic>
      <p:sp>
        <p:nvSpPr>
          <p:cNvPr id="110" name="Rectangle 109">
            <a:extLst>
              <a:ext uri="{FF2B5EF4-FFF2-40B4-BE49-F238E27FC236}">
                <a16:creationId xmlns:a16="http://schemas.microsoft.com/office/drawing/2014/main" id="{B898DB8E-6CE6-A841-96FE-D4EEE9E10911}"/>
              </a:ext>
            </a:extLst>
          </p:cNvPr>
          <p:cNvSpPr/>
          <p:nvPr/>
        </p:nvSpPr>
        <p:spPr>
          <a:xfrm>
            <a:off x="5095837" y="1958927"/>
            <a:ext cx="708848" cy="553998"/>
          </a:xfrm>
          <a:prstGeom prst="rect">
            <a:avLst/>
          </a:prstGeom>
        </p:spPr>
        <p:txBody>
          <a:bodyPr wrap="none">
            <a:spAutoFit/>
          </a:bodyPr>
          <a:lstStyle/>
          <a:p>
            <a:r>
              <a:rPr lang="en-US" altLang="en-US" sz="1000" dirty="0">
                <a:latin typeface="Arial" panose="020B0604020202020204" pitchFamily="34" charset="0"/>
              </a:rPr>
              <a:t>Relayed </a:t>
            </a:r>
          </a:p>
          <a:p>
            <a:r>
              <a:rPr lang="en-US" altLang="en-US" sz="1000" dirty="0">
                <a:latin typeface="Arial" panose="020B0604020202020204" pitchFamily="34" charset="0"/>
              </a:rPr>
              <a:t>Comm</a:t>
            </a:r>
          </a:p>
          <a:p>
            <a:r>
              <a:rPr lang="en-US" altLang="en-US" sz="1000" dirty="0">
                <a:latin typeface="Arial" panose="020B0604020202020204" pitchFamily="34" charset="0"/>
              </a:rPr>
              <a:t>Data</a:t>
            </a:r>
          </a:p>
        </p:txBody>
      </p:sp>
    </p:spTree>
    <p:extLst>
      <p:ext uri="{BB962C8B-B14F-4D97-AF65-F5344CB8AC3E}">
        <p14:creationId xmlns:p14="http://schemas.microsoft.com/office/powerpoint/2010/main" val="36816925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Date Placeholder 1">
            <a:extLst>
              <a:ext uri="{FF2B5EF4-FFF2-40B4-BE49-F238E27FC236}">
                <a16:creationId xmlns:a16="http://schemas.microsoft.com/office/drawing/2014/main" id="{131CA3DD-7979-E944-B752-DC8A236FC45D}"/>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a:lstStyle>
          <a:p>
            <a:r>
              <a:rPr lang="en-US" altLang="en-US"/>
              <a:t>20 Mar 2023</a:t>
            </a:r>
          </a:p>
        </p:txBody>
      </p:sp>
      <p:grpSp>
        <p:nvGrpSpPr>
          <p:cNvPr id="490501" name="Group 5">
            <a:extLst>
              <a:ext uri="{FF2B5EF4-FFF2-40B4-BE49-F238E27FC236}">
                <a16:creationId xmlns:a16="http://schemas.microsoft.com/office/drawing/2014/main" id="{915DE378-E903-6942-AC5F-DE0E1F11BF1D}"/>
              </a:ext>
            </a:extLst>
          </p:cNvPr>
          <p:cNvGrpSpPr>
            <a:grpSpLocks/>
          </p:cNvGrpSpPr>
          <p:nvPr/>
        </p:nvGrpSpPr>
        <p:grpSpPr bwMode="auto">
          <a:xfrm>
            <a:off x="685800" y="-6351"/>
            <a:ext cx="7845425" cy="906463"/>
            <a:chOff x="432" y="-4"/>
            <a:chExt cx="4942" cy="571"/>
          </a:xfrm>
        </p:grpSpPr>
        <p:sp>
          <p:nvSpPr>
            <p:cNvPr id="490502" name="AutoShape 6">
              <a:extLst>
                <a:ext uri="{FF2B5EF4-FFF2-40B4-BE49-F238E27FC236}">
                  <a16:creationId xmlns:a16="http://schemas.microsoft.com/office/drawing/2014/main" id="{B5B42B7C-D2BD-2D40-AC4F-B85F6CC02DC4}"/>
                </a:ext>
              </a:extLst>
            </p:cNvPr>
            <p:cNvSpPr>
              <a:spLocks noChangeArrowheads="1"/>
            </p:cNvSpPr>
            <p:nvPr/>
          </p:nvSpPr>
          <p:spPr bwMode="auto">
            <a:xfrm>
              <a:off x="432" y="183"/>
              <a:ext cx="4896" cy="384"/>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90503" name="Text Box 7">
              <a:extLst>
                <a:ext uri="{FF2B5EF4-FFF2-40B4-BE49-F238E27FC236}">
                  <a16:creationId xmlns:a16="http://schemas.microsoft.com/office/drawing/2014/main" id="{C3CAFB5F-1654-4B4B-9A66-6364F12551E2}"/>
                </a:ext>
              </a:extLst>
            </p:cNvPr>
            <p:cNvSpPr txBox="1">
              <a:spLocks noChangeArrowheads="1"/>
            </p:cNvSpPr>
            <p:nvPr/>
          </p:nvSpPr>
          <p:spPr bwMode="auto">
            <a:xfrm>
              <a:off x="478" y="-4"/>
              <a:ext cx="4896" cy="478"/>
            </a:xfrm>
            <a:prstGeom prst="rect">
              <a:avLst/>
            </a:prstGeom>
          </p:spPr>
          <p:txBody>
            <a:bodyPr vert="horz"/>
            <a:lstStyle>
              <a:lvl1pPr algn="ctr" eaLnBrk="0" hangingPunct="0">
                <a:lnSpc>
                  <a:spcPct val="90000"/>
                </a:lnSpc>
                <a:defRPr>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GB" altLang="en-US" dirty="0"/>
                <a:t>Enterprise View - Mars Exploration Program </a:t>
              </a:r>
              <a:br>
                <a:rPr lang="en-GB" altLang="en-US" dirty="0"/>
              </a:br>
              <a:r>
                <a:rPr lang="en-GB" altLang="en-US" dirty="0"/>
                <a:t>Example</a:t>
              </a:r>
            </a:p>
          </p:txBody>
        </p:sp>
      </p:grpSp>
      <p:grpSp>
        <p:nvGrpSpPr>
          <p:cNvPr id="490504" name="Group 8">
            <a:extLst>
              <a:ext uri="{FF2B5EF4-FFF2-40B4-BE49-F238E27FC236}">
                <a16:creationId xmlns:a16="http://schemas.microsoft.com/office/drawing/2014/main" id="{316F81FD-794D-F64C-A6CF-4A3255BEBF39}"/>
              </a:ext>
            </a:extLst>
          </p:cNvPr>
          <p:cNvGrpSpPr>
            <a:grpSpLocks/>
          </p:cNvGrpSpPr>
          <p:nvPr/>
        </p:nvGrpSpPr>
        <p:grpSpPr bwMode="auto">
          <a:xfrm>
            <a:off x="2840038" y="1714500"/>
            <a:ext cx="5926138" cy="2265362"/>
            <a:chOff x="1789" y="1080"/>
            <a:chExt cx="3733" cy="1427"/>
          </a:xfrm>
        </p:grpSpPr>
        <p:sp>
          <p:nvSpPr>
            <p:cNvPr id="490505" name="Oval 9">
              <a:extLst>
                <a:ext uri="{FF2B5EF4-FFF2-40B4-BE49-F238E27FC236}">
                  <a16:creationId xmlns:a16="http://schemas.microsoft.com/office/drawing/2014/main" id="{71CC7B9F-72B6-3A4C-ADD1-F52A18863B31}"/>
                </a:ext>
              </a:extLst>
            </p:cNvPr>
            <p:cNvSpPr>
              <a:spLocks noChangeArrowheads="1"/>
            </p:cNvSpPr>
            <p:nvPr/>
          </p:nvSpPr>
          <p:spPr bwMode="auto">
            <a:xfrm rot="21600000">
              <a:off x="1789" y="1080"/>
              <a:ext cx="3733" cy="1427"/>
            </a:xfrm>
            <a:prstGeom prst="roundRect">
              <a:avLst/>
            </a:prstGeom>
            <a:solidFill>
              <a:srgbClr val="FFFF00"/>
            </a:solidFill>
            <a:ln w="28575">
              <a:solidFill>
                <a:srgbClr val="000000"/>
              </a:solidFill>
              <a:prstDash val="dash"/>
              <a:round/>
              <a:headEnd/>
              <a:tailEnd/>
            </a:ln>
          </p:spPr>
          <p:txBody>
            <a:bodyPr wrap="none" anchor="ctr"/>
            <a:lstStyle/>
            <a:p>
              <a:endParaRPr lang="en-US"/>
            </a:p>
          </p:txBody>
        </p:sp>
        <p:sp>
          <p:nvSpPr>
            <p:cNvPr id="490506" name="AutoShape 10">
              <a:extLst>
                <a:ext uri="{FF2B5EF4-FFF2-40B4-BE49-F238E27FC236}">
                  <a16:creationId xmlns:a16="http://schemas.microsoft.com/office/drawing/2014/main" id="{BC9028DA-8195-7A4E-AEC7-EE120A9BF58E}"/>
                </a:ext>
              </a:extLst>
            </p:cNvPr>
            <p:cNvSpPr>
              <a:spLocks noChangeArrowheads="1"/>
            </p:cNvSpPr>
            <p:nvPr/>
          </p:nvSpPr>
          <p:spPr bwMode="auto">
            <a:xfrm>
              <a:off x="2341" y="1286"/>
              <a:ext cx="2282" cy="1063"/>
            </a:xfrm>
            <a:prstGeom prst="roundRect">
              <a:avLst/>
            </a:prstGeom>
            <a:noFill/>
            <a:ln w="28575">
              <a:solidFill>
                <a:srgbClr val="00B050"/>
              </a:solidFill>
              <a:prstDash val="dash"/>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dirty="0">
                  <a:latin typeface="Arial" panose="020B0604020202020204" pitchFamily="34" charset="0"/>
                </a:rPr>
                <a:t>Mars Exploration</a:t>
              </a:r>
            </a:p>
            <a:p>
              <a:pPr algn="ctr" eaLnBrk="0" hangingPunct="0">
                <a:buClr>
                  <a:srgbClr val="000000"/>
                </a:buClr>
                <a:buSzPct val="100000"/>
                <a:buFont typeface="Arial" panose="020B0604020202020204" pitchFamily="34" charset="0"/>
                <a:buNone/>
              </a:pPr>
              <a:r>
                <a:rPr lang="en-GB" altLang="en-US" sz="1600" b="1" dirty="0">
                  <a:latin typeface="Arial" panose="020B0604020202020204" pitchFamily="34" charset="0"/>
                </a:rPr>
                <a:t>Program </a:t>
              </a:r>
              <a:r>
                <a:rPr lang="en-GB" altLang="en-US" sz="1600" b="1" u="sng" dirty="0">
                  <a:latin typeface="Arial" panose="020B0604020202020204" pitchFamily="34" charset="0"/>
                </a:rPr>
                <a:t>Federation</a:t>
              </a:r>
            </a:p>
          </p:txBody>
        </p:sp>
      </p:grpSp>
      <p:sp>
        <p:nvSpPr>
          <p:cNvPr id="490507" name="Oval 11">
            <a:extLst>
              <a:ext uri="{FF2B5EF4-FFF2-40B4-BE49-F238E27FC236}">
                <a16:creationId xmlns:a16="http://schemas.microsoft.com/office/drawing/2014/main" id="{B3AB7B9F-E7DE-144E-9DAA-66F6A1FCD9E2}"/>
              </a:ext>
            </a:extLst>
          </p:cNvPr>
          <p:cNvSpPr>
            <a:spLocks noChangeArrowheads="1"/>
          </p:cNvSpPr>
          <p:nvPr/>
        </p:nvSpPr>
        <p:spPr bwMode="auto">
          <a:xfrm>
            <a:off x="1714500" y="2206625"/>
            <a:ext cx="4165600" cy="1862138"/>
          </a:xfrm>
          <a:prstGeom prst="roundRect">
            <a:avLst/>
          </a:prstGeom>
          <a:noFill/>
          <a:ln w="28575">
            <a:solidFill>
              <a:srgbClr val="BCE0E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0508" name="Oval 12">
            <a:extLst>
              <a:ext uri="{FF2B5EF4-FFF2-40B4-BE49-F238E27FC236}">
                <a16:creationId xmlns:a16="http://schemas.microsoft.com/office/drawing/2014/main" id="{18344F0F-FF21-A247-A0D6-3EC6E002F0F1}"/>
              </a:ext>
            </a:extLst>
          </p:cNvPr>
          <p:cNvSpPr>
            <a:spLocks noChangeArrowheads="1"/>
          </p:cNvSpPr>
          <p:nvPr/>
        </p:nvSpPr>
        <p:spPr bwMode="auto">
          <a:xfrm>
            <a:off x="4125913" y="3233738"/>
            <a:ext cx="2159000" cy="2344737"/>
          </a:xfrm>
          <a:prstGeom prst="roundRect">
            <a:avLst/>
          </a:prstGeom>
          <a:noFill/>
          <a:ln w="28575">
            <a:solidFill>
              <a:srgbClr val="009A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90509" name="Group 13">
            <a:extLst>
              <a:ext uri="{FF2B5EF4-FFF2-40B4-BE49-F238E27FC236}">
                <a16:creationId xmlns:a16="http://schemas.microsoft.com/office/drawing/2014/main" id="{9E55A88D-513B-494E-A2EF-142803E833C7}"/>
              </a:ext>
            </a:extLst>
          </p:cNvPr>
          <p:cNvGrpSpPr>
            <a:grpSpLocks/>
          </p:cNvGrpSpPr>
          <p:nvPr/>
        </p:nvGrpSpPr>
        <p:grpSpPr bwMode="auto">
          <a:xfrm>
            <a:off x="3133725" y="2582863"/>
            <a:ext cx="1293813" cy="379412"/>
            <a:chOff x="1974" y="1627"/>
            <a:chExt cx="815" cy="239"/>
          </a:xfrm>
        </p:grpSpPr>
        <p:grpSp>
          <p:nvGrpSpPr>
            <p:cNvPr id="490510" name="Group 14">
              <a:extLst>
                <a:ext uri="{FF2B5EF4-FFF2-40B4-BE49-F238E27FC236}">
                  <a16:creationId xmlns:a16="http://schemas.microsoft.com/office/drawing/2014/main" id="{76B197F4-21C9-3A44-AA86-EBD0FBF98D05}"/>
                </a:ext>
              </a:extLst>
            </p:cNvPr>
            <p:cNvGrpSpPr>
              <a:grpSpLocks/>
            </p:cNvGrpSpPr>
            <p:nvPr/>
          </p:nvGrpSpPr>
          <p:grpSpPr bwMode="auto">
            <a:xfrm>
              <a:off x="1974" y="1627"/>
              <a:ext cx="815" cy="239"/>
              <a:chOff x="1974" y="1627"/>
              <a:chExt cx="815" cy="239"/>
            </a:xfrm>
          </p:grpSpPr>
          <p:sp>
            <p:nvSpPr>
              <p:cNvPr id="490511" name="Freeform 15">
                <a:extLst>
                  <a:ext uri="{FF2B5EF4-FFF2-40B4-BE49-F238E27FC236}">
                    <a16:creationId xmlns:a16="http://schemas.microsoft.com/office/drawing/2014/main" id="{ED67949F-0A03-CF41-962E-7C3E50455CDB}"/>
                  </a:ext>
                </a:extLst>
              </p:cNvPr>
              <p:cNvSpPr>
                <a:spLocks noChangeArrowheads="1"/>
              </p:cNvSpPr>
              <p:nvPr/>
            </p:nvSpPr>
            <p:spPr bwMode="auto">
              <a:xfrm>
                <a:off x="1974" y="1627"/>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12" name="Freeform 16">
                <a:extLst>
                  <a:ext uri="{FF2B5EF4-FFF2-40B4-BE49-F238E27FC236}">
                    <a16:creationId xmlns:a16="http://schemas.microsoft.com/office/drawing/2014/main" id="{B15F5526-BD30-3241-AE4E-275E8A97FC57}"/>
                  </a:ext>
                </a:extLst>
              </p:cNvPr>
              <p:cNvSpPr>
                <a:spLocks noChangeArrowheads="1"/>
              </p:cNvSpPr>
              <p:nvPr/>
            </p:nvSpPr>
            <p:spPr bwMode="auto">
              <a:xfrm>
                <a:off x="1974" y="1627"/>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13" name="Freeform 17">
                <a:extLst>
                  <a:ext uri="{FF2B5EF4-FFF2-40B4-BE49-F238E27FC236}">
                    <a16:creationId xmlns:a16="http://schemas.microsoft.com/office/drawing/2014/main" id="{AED91637-0E1B-D24D-A37A-FC7A8F01EF31}"/>
                  </a:ext>
                </a:extLst>
              </p:cNvPr>
              <p:cNvSpPr>
                <a:spLocks noChangeArrowheads="1"/>
              </p:cNvSpPr>
              <p:nvPr/>
            </p:nvSpPr>
            <p:spPr bwMode="auto">
              <a:xfrm>
                <a:off x="2730" y="1627"/>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14" name="AutoShape 18">
              <a:extLst>
                <a:ext uri="{FF2B5EF4-FFF2-40B4-BE49-F238E27FC236}">
                  <a16:creationId xmlns:a16="http://schemas.microsoft.com/office/drawing/2014/main" id="{8DE760CD-B45F-9648-AFB4-6F1536D20FEB}"/>
                </a:ext>
              </a:extLst>
            </p:cNvPr>
            <p:cNvSpPr>
              <a:spLocks noChangeArrowheads="1"/>
            </p:cNvSpPr>
            <p:nvPr/>
          </p:nvSpPr>
          <p:spPr bwMode="auto">
            <a:xfrm>
              <a:off x="1974" y="1687"/>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MSL Proj</a:t>
              </a:r>
            </a:p>
          </p:txBody>
        </p:sp>
      </p:grpSp>
      <p:grpSp>
        <p:nvGrpSpPr>
          <p:cNvPr id="490515" name="Group 19">
            <a:extLst>
              <a:ext uri="{FF2B5EF4-FFF2-40B4-BE49-F238E27FC236}">
                <a16:creationId xmlns:a16="http://schemas.microsoft.com/office/drawing/2014/main" id="{10AC8EEB-4598-CE41-994F-6724B732245D}"/>
              </a:ext>
            </a:extLst>
          </p:cNvPr>
          <p:cNvGrpSpPr>
            <a:grpSpLocks/>
          </p:cNvGrpSpPr>
          <p:nvPr/>
        </p:nvGrpSpPr>
        <p:grpSpPr bwMode="auto">
          <a:xfrm>
            <a:off x="4233863" y="4954588"/>
            <a:ext cx="1293812" cy="379412"/>
            <a:chOff x="2667" y="3121"/>
            <a:chExt cx="815" cy="239"/>
          </a:xfrm>
        </p:grpSpPr>
        <p:grpSp>
          <p:nvGrpSpPr>
            <p:cNvPr id="490516" name="Group 20">
              <a:extLst>
                <a:ext uri="{FF2B5EF4-FFF2-40B4-BE49-F238E27FC236}">
                  <a16:creationId xmlns:a16="http://schemas.microsoft.com/office/drawing/2014/main" id="{5AB6CDF8-7DB6-B24C-9689-078E4EB81AA9}"/>
                </a:ext>
              </a:extLst>
            </p:cNvPr>
            <p:cNvGrpSpPr>
              <a:grpSpLocks/>
            </p:cNvGrpSpPr>
            <p:nvPr/>
          </p:nvGrpSpPr>
          <p:grpSpPr bwMode="auto">
            <a:xfrm>
              <a:off x="2667" y="3121"/>
              <a:ext cx="815" cy="239"/>
              <a:chOff x="2667" y="3121"/>
              <a:chExt cx="815" cy="239"/>
            </a:xfrm>
          </p:grpSpPr>
          <p:sp>
            <p:nvSpPr>
              <p:cNvPr id="490517" name="Freeform 21">
                <a:extLst>
                  <a:ext uri="{FF2B5EF4-FFF2-40B4-BE49-F238E27FC236}">
                    <a16:creationId xmlns:a16="http://schemas.microsoft.com/office/drawing/2014/main" id="{8D03DE30-D349-9C4A-B1E2-86C27693C447}"/>
                  </a:ext>
                </a:extLst>
              </p:cNvPr>
              <p:cNvSpPr>
                <a:spLocks noChangeArrowheads="1"/>
              </p:cNvSpPr>
              <p:nvPr/>
            </p:nvSpPr>
            <p:spPr bwMode="auto">
              <a:xfrm>
                <a:off x="2667" y="3121"/>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009999"/>
              </a:solidFill>
              <a:ln w="9360">
                <a:solidFill>
                  <a:srgbClr val="000000"/>
                </a:solidFill>
                <a:prstDash val="dash"/>
                <a:round/>
                <a:headEnd/>
                <a:tailEnd/>
              </a:ln>
            </p:spPr>
            <p:txBody>
              <a:bodyPr wrap="none" anchor="ctr"/>
              <a:lstStyle/>
              <a:p>
                <a:endParaRPr lang="en-US"/>
              </a:p>
            </p:txBody>
          </p:sp>
          <p:sp>
            <p:nvSpPr>
              <p:cNvPr id="490518" name="Freeform 22">
                <a:extLst>
                  <a:ext uri="{FF2B5EF4-FFF2-40B4-BE49-F238E27FC236}">
                    <a16:creationId xmlns:a16="http://schemas.microsoft.com/office/drawing/2014/main" id="{922A44AF-9CD8-4144-9B8A-2726B62AD0C1}"/>
                  </a:ext>
                </a:extLst>
              </p:cNvPr>
              <p:cNvSpPr>
                <a:spLocks noChangeArrowheads="1"/>
              </p:cNvSpPr>
              <p:nvPr/>
            </p:nvSpPr>
            <p:spPr bwMode="auto">
              <a:xfrm>
                <a:off x="2667" y="3121"/>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00A7A7"/>
              </a:solidFill>
              <a:ln w="9360">
                <a:solidFill>
                  <a:srgbClr val="000000"/>
                </a:solidFill>
                <a:prstDash val="dash"/>
                <a:round/>
                <a:headEnd/>
                <a:tailEnd/>
              </a:ln>
            </p:spPr>
            <p:txBody>
              <a:bodyPr wrap="none" anchor="ctr"/>
              <a:lstStyle/>
              <a:p>
                <a:endParaRPr lang="en-US"/>
              </a:p>
            </p:txBody>
          </p:sp>
          <p:sp>
            <p:nvSpPr>
              <p:cNvPr id="490519" name="Freeform 23">
                <a:extLst>
                  <a:ext uri="{FF2B5EF4-FFF2-40B4-BE49-F238E27FC236}">
                    <a16:creationId xmlns:a16="http://schemas.microsoft.com/office/drawing/2014/main" id="{79441AEF-7976-9346-A897-DE5BC343775E}"/>
                  </a:ext>
                </a:extLst>
              </p:cNvPr>
              <p:cNvSpPr>
                <a:spLocks noChangeArrowheads="1"/>
              </p:cNvSpPr>
              <p:nvPr/>
            </p:nvSpPr>
            <p:spPr bwMode="auto">
              <a:xfrm>
                <a:off x="3423" y="3121"/>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008383"/>
              </a:solidFill>
              <a:ln w="9360">
                <a:solidFill>
                  <a:srgbClr val="000000"/>
                </a:solidFill>
                <a:prstDash val="dash"/>
                <a:round/>
                <a:headEnd/>
                <a:tailEnd/>
              </a:ln>
            </p:spPr>
            <p:txBody>
              <a:bodyPr wrap="none" anchor="ctr"/>
              <a:lstStyle/>
              <a:p>
                <a:endParaRPr lang="en-US"/>
              </a:p>
            </p:txBody>
          </p:sp>
        </p:grpSp>
        <p:sp>
          <p:nvSpPr>
            <p:cNvPr id="490520" name="AutoShape 24">
              <a:extLst>
                <a:ext uri="{FF2B5EF4-FFF2-40B4-BE49-F238E27FC236}">
                  <a16:creationId xmlns:a16="http://schemas.microsoft.com/office/drawing/2014/main" id="{BAFAAA66-CEF6-3A4B-91A2-F9FC662D8DDF}"/>
                </a:ext>
              </a:extLst>
            </p:cNvPr>
            <p:cNvSpPr>
              <a:spLocks noChangeArrowheads="1"/>
            </p:cNvSpPr>
            <p:nvPr/>
          </p:nvSpPr>
          <p:spPr bwMode="auto">
            <a:xfrm>
              <a:off x="2667" y="3181"/>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MRO Ops</a:t>
              </a:r>
            </a:p>
          </p:txBody>
        </p:sp>
      </p:grpSp>
      <p:grpSp>
        <p:nvGrpSpPr>
          <p:cNvPr id="490521" name="Group 25">
            <a:extLst>
              <a:ext uri="{FF2B5EF4-FFF2-40B4-BE49-F238E27FC236}">
                <a16:creationId xmlns:a16="http://schemas.microsoft.com/office/drawing/2014/main" id="{C3E28100-8CA6-C04D-9BF9-4C572EC4430C}"/>
              </a:ext>
            </a:extLst>
          </p:cNvPr>
          <p:cNvGrpSpPr>
            <a:grpSpLocks/>
          </p:cNvGrpSpPr>
          <p:nvPr/>
        </p:nvGrpSpPr>
        <p:grpSpPr bwMode="auto">
          <a:xfrm>
            <a:off x="3090863" y="3429000"/>
            <a:ext cx="989012" cy="379413"/>
            <a:chOff x="1947" y="2216"/>
            <a:chExt cx="623" cy="239"/>
          </a:xfrm>
        </p:grpSpPr>
        <p:grpSp>
          <p:nvGrpSpPr>
            <p:cNvPr id="490522" name="Group 26">
              <a:extLst>
                <a:ext uri="{FF2B5EF4-FFF2-40B4-BE49-F238E27FC236}">
                  <a16:creationId xmlns:a16="http://schemas.microsoft.com/office/drawing/2014/main" id="{0B1C1F3F-DDFC-4343-80C5-1A246FDAACFC}"/>
                </a:ext>
              </a:extLst>
            </p:cNvPr>
            <p:cNvGrpSpPr>
              <a:grpSpLocks/>
            </p:cNvGrpSpPr>
            <p:nvPr/>
          </p:nvGrpSpPr>
          <p:grpSpPr bwMode="auto">
            <a:xfrm>
              <a:off x="1947" y="2216"/>
              <a:ext cx="623" cy="239"/>
              <a:chOff x="1947" y="2216"/>
              <a:chExt cx="623" cy="239"/>
            </a:xfrm>
          </p:grpSpPr>
          <p:sp>
            <p:nvSpPr>
              <p:cNvPr id="490523" name="Freeform 27">
                <a:extLst>
                  <a:ext uri="{FF2B5EF4-FFF2-40B4-BE49-F238E27FC236}">
                    <a16:creationId xmlns:a16="http://schemas.microsoft.com/office/drawing/2014/main" id="{BB76E8B7-32E0-3141-9C84-DFFD30DE5CD5}"/>
                  </a:ext>
                </a:extLst>
              </p:cNvPr>
              <p:cNvSpPr>
                <a:spLocks noChangeArrowheads="1"/>
              </p:cNvSpPr>
              <p:nvPr/>
            </p:nvSpPr>
            <p:spPr bwMode="auto">
              <a:xfrm>
                <a:off x="1947" y="2216"/>
                <a:ext cx="624" cy="240"/>
              </a:xfrm>
              <a:custGeom>
                <a:avLst/>
                <a:gdLst>
                  <a:gd name="T0" fmla="*/ 0 w 2753"/>
                  <a:gd name="T1" fmla="*/ 1059 h 1060"/>
                  <a:gd name="T2" fmla="*/ 0 w 2753"/>
                  <a:gd name="T3" fmla="*/ 264 h 1060"/>
                  <a:gd name="T4" fmla="*/ 264 w 2753"/>
                  <a:gd name="T5" fmla="*/ 0 h 1060"/>
                  <a:gd name="T6" fmla="*/ 2752 w 2753"/>
                  <a:gd name="T7" fmla="*/ 0 h 1060"/>
                  <a:gd name="T8" fmla="*/ 2752 w 2753"/>
                  <a:gd name="T9" fmla="*/ 794 h 1060"/>
                  <a:gd name="T10" fmla="*/ 2487 w 2753"/>
                  <a:gd name="T11" fmla="*/ 1059 h 1060"/>
                  <a:gd name="T12" fmla="*/ 0 w 2753"/>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3" h="1060">
                    <a:moveTo>
                      <a:pt x="0" y="1059"/>
                    </a:moveTo>
                    <a:lnTo>
                      <a:pt x="0" y="264"/>
                    </a:lnTo>
                    <a:lnTo>
                      <a:pt x="264" y="0"/>
                    </a:lnTo>
                    <a:lnTo>
                      <a:pt x="2752" y="0"/>
                    </a:lnTo>
                    <a:lnTo>
                      <a:pt x="2752" y="794"/>
                    </a:lnTo>
                    <a:lnTo>
                      <a:pt x="2487"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24" name="Freeform 28">
                <a:extLst>
                  <a:ext uri="{FF2B5EF4-FFF2-40B4-BE49-F238E27FC236}">
                    <a16:creationId xmlns:a16="http://schemas.microsoft.com/office/drawing/2014/main" id="{BBEC0FCA-2D10-CF4B-AD9E-0EA726F01192}"/>
                  </a:ext>
                </a:extLst>
              </p:cNvPr>
              <p:cNvSpPr>
                <a:spLocks noChangeArrowheads="1"/>
              </p:cNvSpPr>
              <p:nvPr/>
            </p:nvSpPr>
            <p:spPr bwMode="auto">
              <a:xfrm>
                <a:off x="1947" y="2216"/>
                <a:ext cx="624" cy="60"/>
              </a:xfrm>
              <a:custGeom>
                <a:avLst/>
                <a:gdLst>
                  <a:gd name="T0" fmla="*/ 0 w 2753"/>
                  <a:gd name="T1" fmla="*/ 264 h 265"/>
                  <a:gd name="T2" fmla="*/ 264 w 2753"/>
                  <a:gd name="T3" fmla="*/ 0 h 265"/>
                  <a:gd name="T4" fmla="*/ 2752 w 2753"/>
                  <a:gd name="T5" fmla="*/ 0 h 265"/>
                  <a:gd name="T6" fmla="*/ 2487 w 2753"/>
                  <a:gd name="T7" fmla="*/ 264 h 265"/>
                  <a:gd name="T8" fmla="*/ 0 w 2753"/>
                  <a:gd name="T9" fmla="*/ 264 h 265"/>
                </a:gdLst>
                <a:ahLst/>
                <a:cxnLst>
                  <a:cxn ang="0">
                    <a:pos x="T0" y="T1"/>
                  </a:cxn>
                  <a:cxn ang="0">
                    <a:pos x="T2" y="T3"/>
                  </a:cxn>
                  <a:cxn ang="0">
                    <a:pos x="T4" y="T5"/>
                  </a:cxn>
                  <a:cxn ang="0">
                    <a:pos x="T6" y="T7"/>
                  </a:cxn>
                  <a:cxn ang="0">
                    <a:pos x="T8" y="T9"/>
                  </a:cxn>
                </a:cxnLst>
                <a:rect l="0" t="0" r="r" b="b"/>
                <a:pathLst>
                  <a:path w="2753" h="265">
                    <a:moveTo>
                      <a:pt x="0" y="264"/>
                    </a:moveTo>
                    <a:lnTo>
                      <a:pt x="264" y="0"/>
                    </a:lnTo>
                    <a:lnTo>
                      <a:pt x="2752" y="0"/>
                    </a:lnTo>
                    <a:lnTo>
                      <a:pt x="2487"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25" name="Freeform 29">
                <a:extLst>
                  <a:ext uri="{FF2B5EF4-FFF2-40B4-BE49-F238E27FC236}">
                    <a16:creationId xmlns:a16="http://schemas.microsoft.com/office/drawing/2014/main" id="{5AEDF244-F2A1-F149-B476-60FE6C165000}"/>
                  </a:ext>
                </a:extLst>
              </p:cNvPr>
              <p:cNvSpPr>
                <a:spLocks noChangeArrowheads="1"/>
              </p:cNvSpPr>
              <p:nvPr/>
            </p:nvSpPr>
            <p:spPr bwMode="auto">
              <a:xfrm>
                <a:off x="2511" y="2216"/>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26" name="AutoShape 30">
              <a:extLst>
                <a:ext uri="{FF2B5EF4-FFF2-40B4-BE49-F238E27FC236}">
                  <a16:creationId xmlns:a16="http://schemas.microsoft.com/office/drawing/2014/main" id="{D1C88698-43CB-8349-B89D-9955108BAD8E}"/>
                </a:ext>
              </a:extLst>
            </p:cNvPr>
            <p:cNvSpPr>
              <a:spLocks noChangeArrowheads="1"/>
            </p:cNvSpPr>
            <p:nvPr/>
          </p:nvSpPr>
          <p:spPr bwMode="auto">
            <a:xfrm>
              <a:off x="1947" y="2276"/>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MMO</a:t>
              </a:r>
            </a:p>
          </p:txBody>
        </p:sp>
      </p:grpSp>
      <p:grpSp>
        <p:nvGrpSpPr>
          <p:cNvPr id="490527" name="Group 31">
            <a:extLst>
              <a:ext uri="{FF2B5EF4-FFF2-40B4-BE49-F238E27FC236}">
                <a16:creationId xmlns:a16="http://schemas.microsoft.com/office/drawing/2014/main" id="{250A4F8F-44DD-5F44-B015-327CE77C0CAE}"/>
              </a:ext>
            </a:extLst>
          </p:cNvPr>
          <p:cNvGrpSpPr>
            <a:grpSpLocks/>
          </p:cNvGrpSpPr>
          <p:nvPr/>
        </p:nvGrpSpPr>
        <p:grpSpPr bwMode="auto">
          <a:xfrm>
            <a:off x="4854575" y="4406900"/>
            <a:ext cx="1346200" cy="381000"/>
            <a:chOff x="3218" y="2776"/>
            <a:chExt cx="672" cy="240"/>
          </a:xfrm>
        </p:grpSpPr>
        <p:grpSp>
          <p:nvGrpSpPr>
            <p:cNvPr id="490528" name="Group 32">
              <a:extLst>
                <a:ext uri="{FF2B5EF4-FFF2-40B4-BE49-F238E27FC236}">
                  <a16:creationId xmlns:a16="http://schemas.microsoft.com/office/drawing/2014/main" id="{053F2ABE-DC1B-F64F-AF17-63BB25099CF0}"/>
                </a:ext>
              </a:extLst>
            </p:cNvPr>
            <p:cNvGrpSpPr>
              <a:grpSpLocks/>
            </p:cNvGrpSpPr>
            <p:nvPr/>
          </p:nvGrpSpPr>
          <p:grpSpPr bwMode="auto">
            <a:xfrm>
              <a:off x="3218" y="2776"/>
              <a:ext cx="672" cy="240"/>
              <a:chOff x="3218" y="2776"/>
              <a:chExt cx="672" cy="240"/>
            </a:xfrm>
          </p:grpSpPr>
          <p:sp>
            <p:nvSpPr>
              <p:cNvPr id="490529" name="Freeform 33">
                <a:extLst>
                  <a:ext uri="{FF2B5EF4-FFF2-40B4-BE49-F238E27FC236}">
                    <a16:creationId xmlns:a16="http://schemas.microsoft.com/office/drawing/2014/main" id="{8F37381B-05EA-F84E-BD21-3CACE928CA41}"/>
                  </a:ext>
                </a:extLst>
              </p:cNvPr>
              <p:cNvSpPr>
                <a:spLocks noChangeArrowheads="1"/>
              </p:cNvSpPr>
              <p:nvPr/>
            </p:nvSpPr>
            <p:spPr bwMode="auto">
              <a:xfrm>
                <a:off x="3218" y="2776"/>
                <a:ext cx="673" cy="241"/>
              </a:xfrm>
              <a:custGeom>
                <a:avLst/>
                <a:gdLst>
                  <a:gd name="T0" fmla="*/ 0 w 2966"/>
                  <a:gd name="T1" fmla="*/ 1060 h 1061"/>
                  <a:gd name="T2" fmla="*/ 0 w 2966"/>
                  <a:gd name="T3" fmla="*/ 265 h 1061"/>
                  <a:gd name="T4" fmla="*/ 265 w 2966"/>
                  <a:gd name="T5" fmla="*/ 0 h 1061"/>
                  <a:gd name="T6" fmla="*/ 2965 w 2966"/>
                  <a:gd name="T7" fmla="*/ 0 h 1061"/>
                  <a:gd name="T8" fmla="*/ 2965 w 2966"/>
                  <a:gd name="T9" fmla="*/ 795 h 1061"/>
                  <a:gd name="T10" fmla="*/ 2700 w 2966"/>
                  <a:gd name="T11" fmla="*/ 1060 h 1061"/>
                  <a:gd name="T12" fmla="*/ 0 w 2966"/>
                  <a:gd name="T13" fmla="*/ 1060 h 1061"/>
                </a:gdLst>
                <a:ahLst/>
                <a:cxnLst>
                  <a:cxn ang="0">
                    <a:pos x="T0" y="T1"/>
                  </a:cxn>
                  <a:cxn ang="0">
                    <a:pos x="T2" y="T3"/>
                  </a:cxn>
                  <a:cxn ang="0">
                    <a:pos x="T4" y="T5"/>
                  </a:cxn>
                  <a:cxn ang="0">
                    <a:pos x="T6" y="T7"/>
                  </a:cxn>
                  <a:cxn ang="0">
                    <a:pos x="T8" y="T9"/>
                  </a:cxn>
                  <a:cxn ang="0">
                    <a:pos x="T10" y="T11"/>
                  </a:cxn>
                  <a:cxn ang="0">
                    <a:pos x="T12" y="T13"/>
                  </a:cxn>
                </a:cxnLst>
                <a:rect l="0" t="0" r="r" b="b"/>
                <a:pathLst>
                  <a:path w="2966" h="1061">
                    <a:moveTo>
                      <a:pt x="0" y="1060"/>
                    </a:moveTo>
                    <a:lnTo>
                      <a:pt x="0" y="265"/>
                    </a:lnTo>
                    <a:lnTo>
                      <a:pt x="265" y="0"/>
                    </a:lnTo>
                    <a:lnTo>
                      <a:pt x="2965" y="0"/>
                    </a:lnTo>
                    <a:lnTo>
                      <a:pt x="2965" y="795"/>
                    </a:lnTo>
                    <a:lnTo>
                      <a:pt x="2700" y="1060"/>
                    </a:lnTo>
                    <a:lnTo>
                      <a:pt x="0" y="1060"/>
                    </a:lnTo>
                  </a:path>
                </a:pathLst>
              </a:custGeom>
              <a:solidFill>
                <a:srgbClr val="009999"/>
              </a:solidFill>
              <a:ln w="9360">
                <a:solidFill>
                  <a:srgbClr val="000000"/>
                </a:solidFill>
                <a:prstDash val="dash"/>
                <a:round/>
                <a:headEnd/>
                <a:tailEnd/>
              </a:ln>
            </p:spPr>
            <p:txBody>
              <a:bodyPr wrap="none" anchor="ctr"/>
              <a:lstStyle/>
              <a:p>
                <a:endParaRPr lang="en-US"/>
              </a:p>
            </p:txBody>
          </p:sp>
          <p:sp>
            <p:nvSpPr>
              <p:cNvPr id="490530" name="Freeform 34">
                <a:extLst>
                  <a:ext uri="{FF2B5EF4-FFF2-40B4-BE49-F238E27FC236}">
                    <a16:creationId xmlns:a16="http://schemas.microsoft.com/office/drawing/2014/main" id="{5A61890B-6769-E840-994B-30751E264882}"/>
                  </a:ext>
                </a:extLst>
              </p:cNvPr>
              <p:cNvSpPr>
                <a:spLocks noChangeArrowheads="1"/>
              </p:cNvSpPr>
              <p:nvPr/>
            </p:nvSpPr>
            <p:spPr bwMode="auto">
              <a:xfrm>
                <a:off x="3218" y="2776"/>
                <a:ext cx="673" cy="60"/>
              </a:xfrm>
              <a:custGeom>
                <a:avLst/>
                <a:gdLst>
                  <a:gd name="T0" fmla="*/ 0 w 2966"/>
                  <a:gd name="T1" fmla="*/ 265 h 266"/>
                  <a:gd name="T2" fmla="*/ 265 w 2966"/>
                  <a:gd name="T3" fmla="*/ 0 h 266"/>
                  <a:gd name="T4" fmla="*/ 2965 w 2966"/>
                  <a:gd name="T5" fmla="*/ 0 h 266"/>
                  <a:gd name="T6" fmla="*/ 2700 w 2966"/>
                  <a:gd name="T7" fmla="*/ 265 h 266"/>
                  <a:gd name="T8" fmla="*/ 0 w 2966"/>
                  <a:gd name="T9" fmla="*/ 265 h 266"/>
                </a:gdLst>
                <a:ahLst/>
                <a:cxnLst>
                  <a:cxn ang="0">
                    <a:pos x="T0" y="T1"/>
                  </a:cxn>
                  <a:cxn ang="0">
                    <a:pos x="T2" y="T3"/>
                  </a:cxn>
                  <a:cxn ang="0">
                    <a:pos x="T4" y="T5"/>
                  </a:cxn>
                  <a:cxn ang="0">
                    <a:pos x="T6" y="T7"/>
                  </a:cxn>
                  <a:cxn ang="0">
                    <a:pos x="T8" y="T9"/>
                  </a:cxn>
                </a:cxnLst>
                <a:rect l="0" t="0" r="r" b="b"/>
                <a:pathLst>
                  <a:path w="2966" h="266">
                    <a:moveTo>
                      <a:pt x="0" y="265"/>
                    </a:moveTo>
                    <a:lnTo>
                      <a:pt x="265" y="0"/>
                    </a:lnTo>
                    <a:lnTo>
                      <a:pt x="2965" y="0"/>
                    </a:lnTo>
                    <a:lnTo>
                      <a:pt x="2700" y="265"/>
                    </a:lnTo>
                    <a:lnTo>
                      <a:pt x="0" y="265"/>
                    </a:lnTo>
                  </a:path>
                </a:pathLst>
              </a:custGeom>
              <a:solidFill>
                <a:srgbClr val="00A7A7"/>
              </a:solidFill>
              <a:ln w="9360">
                <a:solidFill>
                  <a:srgbClr val="000000"/>
                </a:solidFill>
                <a:prstDash val="dash"/>
                <a:round/>
                <a:headEnd/>
                <a:tailEnd/>
              </a:ln>
            </p:spPr>
            <p:txBody>
              <a:bodyPr wrap="none" anchor="ctr"/>
              <a:lstStyle/>
              <a:p>
                <a:endParaRPr lang="en-US"/>
              </a:p>
            </p:txBody>
          </p:sp>
          <p:sp>
            <p:nvSpPr>
              <p:cNvPr id="490531" name="Freeform 35">
                <a:extLst>
                  <a:ext uri="{FF2B5EF4-FFF2-40B4-BE49-F238E27FC236}">
                    <a16:creationId xmlns:a16="http://schemas.microsoft.com/office/drawing/2014/main" id="{E1A7A8C7-4D72-514B-BAE4-A3EF8688B305}"/>
                  </a:ext>
                </a:extLst>
              </p:cNvPr>
              <p:cNvSpPr>
                <a:spLocks noChangeArrowheads="1"/>
              </p:cNvSpPr>
              <p:nvPr/>
            </p:nvSpPr>
            <p:spPr bwMode="auto">
              <a:xfrm>
                <a:off x="3830" y="2776"/>
                <a:ext cx="60" cy="241"/>
              </a:xfrm>
              <a:custGeom>
                <a:avLst/>
                <a:gdLst>
                  <a:gd name="T0" fmla="*/ 0 w 266"/>
                  <a:gd name="T1" fmla="*/ 1060 h 1061"/>
                  <a:gd name="T2" fmla="*/ 0 w 266"/>
                  <a:gd name="T3" fmla="*/ 265 h 1061"/>
                  <a:gd name="T4" fmla="*/ 265 w 266"/>
                  <a:gd name="T5" fmla="*/ 0 h 1061"/>
                  <a:gd name="T6" fmla="*/ 265 w 266"/>
                  <a:gd name="T7" fmla="*/ 795 h 1061"/>
                  <a:gd name="T8" fmla="*/ 0 w 266"/>
                  <a:gd name="T9" fmla="*/ 1060 h 1061"/>
                </a:gdLst>
                <a:ahLst/>
                <a:cxnLst>
                  <a:cxn ang="0">
                    <a:pos x="T0" y="T1"/>
                  </a:cxn>
                  <a:cxn ang="0">
                    <a:pos x="T2" y="T3"/>
                  </a:cxn>
                  <a:cxn ang="0">
                    <a:pos x="T4" y="T5"/>
                  </a:cxn>
                  <a:cxn ang="0">
                    <a:pos x="T6" y="T7"/>
                  </a:cxn>
                  <a:cxn ang="0">
                    <a:pos x="T8" y="T9"/>
                  </a:cxn>
                </a:cxnLst>
                <a:rect l="0" t="0" r="r" b="b"/>
                <a:pathLst>
                  <a:path w="266" h="1061">
                    <a:moveTo>
                      <a:pt x="0" y="1060"/>
                    </a:moveTo>
                    <a:lnTo>
                      <a:pt x="0" y="265"/>
                    </a:lnTo>
                    <a:lnTo>
                      <a:pt x="265" y="0"/>
                    </a:lnTo>
                    <a:lnTo>
                      <a:pt x="265" y="795"/>
                    </a:lnTo>
                    <a:lnTo>
                      <a:pt x="0" y="1060"/>
                    </a:lnTo>
                  </a:path>
                </a:pathLst>
              </a:custGeom>
              <a:solidFill>
                <a:srgbClr val="008383"/>
              </a:solidFill>
              <a:ln w="9360">
                <a:solidFill>
                  <a:srgbClr val="000000"/>
                </a:solidFill>
                <a:prstDash val="dash"/>
                <a:round/>
                <a:headEnd/>
                <a:tailEnd/>
              </a:ln>
            </p:spPr>
            <p:txBody>
              <a:bodyPr wrap="none" anchor="ctr"/>
              <a:lstStyle/>
              <a:p>
                <a:endParaRPr lang="en-US"/>
              </a:p>
            </p:txBody>
          </p:sp>
        </p:grpSp>
        <p:sp>
          <p:nvSpPr>
            <p:cNvPr id="490532" name="AutoShape 36">
              <a:extLst>
                <a:ext uri="{FF2B5EF4-FFF2-40B4-BE49-F238E27FC236}">
                  <a16:creationId xmlns:a16="http://schemas.microsoft.com/office/drawing/2014/main" id="{C2EF478C-07C0-CD4D-8F07-7734AF971AF3}"/>
                </a:ext>
              </a:extLst>
            </p:cNvPr>
            <p:cNvSpPr>
              <a:spLocks noChangeArrowheads="1"/>
            </p:cNvSpPr>
            <p:nvPr/>
          </p:nvSpPr>
          <p:spPr bwMode="auto">
            <a:xfrm>
              <a:off x="3218" y="2836"/>
              <a:ext cx="613"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a:solidFill>
                    <a:srgbClr val="FFFFFF"/>
                  </a:solidFill>
                  <a:latin typeface="Arial" panose="020B0604020202020204" pitchFamily="34" charset="0"/>
                </a:rPr>
                <a:t>Svc Org  Z</a:t>
              </a:r>
            </a:p>
          </p:txBody>
        </p:sp>
      </p:grpSp>
      <p:grpSp>
        <p:nvGrpSpPr>
          <p:cNvPr id="490533" name="Group 37">
            <a:extLst>
              <a:ext uri="{FF2B5EF4-FFF2-40B4-BE49-F238E27FC236}">
                <a16:creationId xmlns:a16="http://schemas.microsoft.com/office/drawing/2014/main" id="{7CBD45CA-AF26-4443-87D9-E22D55958DBC}"/>
              </a:ext>
            </a:extLst>
          </p:cNvPr>
          <p:cNvGrpSpPr>
            <a:grpSpLocks/>
          </p:cNvGrpSpPr>
          <p:nvPr/>
        </p:nvGrpSpPr>
        <p:grpSpPr bwMode="auto">
          <a:xfrm>
            <a:off x="1794985" y="3188134"/>
            <a:ext cx="925512" cy="379413"/>
            <a:chOff x="1351" y="2040"/>
            <a:chExt cx="527" cy="239"/>
          </a:xfrm>
        </p:grpSpPr>
        <p:grpSp>
          <p:nvGrpSpPr>
            <p:cNvPr id="490534" name="Group 38">
              <a:extLst>
                <a:ext uri="{FF2B5EF4-FFF2-40B4-BE49-F238E27FC236}">
                  <a16:creationId xmlns:a16="http://schemas.microsoft.com/office/drawing/2014/main" id="{6A5FFC35-FE78-EF4B-9586-1EFD10BB5FD1}"/>
                </a:ext>
              </a:extLst>
            </p:cNvPr>
            <p:cNvGrpSpPr>
              <a:grpSpLocks/>
            </p:cNvGrpSpPr>
            <p:nvPr/>
          </p:nvGrpSpPr>
          <p:grpSpPr bwMode="auto">
            <a:xfrm>
              <a:off x="1351" y="2040"/>
              <a:ext cx="527" cy="239"/>
              <a:chOff x="1351" y="2040"/>
              <a:chExt cx="527" cy="239"/>
            </a:xfrm>
          </p:grpSpPr>
          <p:sp>
            <p:nvSpPr>
              <p:cNvPr id="490535" name="Freeform 39">
                <a:extLst>
                  <a:ext uri="{FF2B5EF4-FFF2-40B4-BE49-F238E27FC236}">
                    <a16:creationId xmlns:a16="http://schemas.microsoft.com/office/drawing/2014/main" id="{F1981678-C0B7-E74A-A8D2-8AEF9C263F08}"/>
                  </a:ext>
                </a:extLst>
              </p:cNvPr>
              <p:cNvSpPr>
                <a:spLocks noChangeArrowheads="1"/>
              </p:cNvSpPr>
              <p:nvPr/>
            </p:nvSpPr>
            <p:spPr bwMode="auto">
              <a:xfrm>
                <a:off x="1351" y="2040"/>
                <a:ext cx="528" cy="240"/>
              </a:xfrm>
              <a:custGeom>
                <a:avLst/>
                <a:gdLst>
                  <a:gd name="T0" fmla="*/ 0 w 2330"/>
                  <a:gd name="T1" fmla="*/ 1059 h 1060"/>
                  <a:gd name="T2" fmla="*/ 0 w 2330"/>
                  <a:gd name="T3" fmla="*/ 264 h 1060"/>
                  <a:gd name="T4" fmla="*/ 264 w 2330"/>
                  <a:gd name="T5" fmla="*/ 0 h 1060"/>
                  <a:gd name="T6" fmla="*/ 2329 w 2330"/>
                  <a:gd name="T7" fmla="*/ 0 h 1060"/>
                  <a:gd name="T8" fmla="*/ 2329 w 2330"/>
                  <a:gd name="T9" fmla="*/ 794 h 1060"/>
                  <a:gd name="T10" fmla="*/ 2064 w 2330"/>
                  <a:gd name="T11" fmla="*/ 1059 h 1060"/>
                  <a:gd name="T12" fmla="*/ 0 w 233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330" h="1060">
                    <a:moveTo>
                      <a:pt x="0" y="1059"/>
                    </a:moveTo>
                    <a:lnTo>
                      <a:pt x="0" y="264"/>
                    </a:lnTo>
                    <a:lnTo>
                      <a:pt x="264" y="0"/>
                    </a:lnTo>
                    <a:lnTo>
                      <a:pt x="2329" y="0"/>
                    </a:lnTo>
                    <a:lnTo>
                      <a:pt x="2329" y="794"/>
                    </a:lnTo>
                    <a:lnTo>
                      <a:pt x="2064"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36" name="Freeform 40">
                <a:extLst>
                  <a:ext uri="{FF2B5EF4-FFF2-40B4-BE49-F238E27FC236}">
                    <a16:creationId xmlns:a16="http://schemas.microsoft.com/office/drawing/2014/main" id="{AF7B70FE-5B36-414D-8668-9EFB4F48AF16}"/>
                  </a:ext>
                </a:extLst>
              </p:cNvPr>
              <p:cNvSpPr>
                <a:spLocks noChangeArrowheads="1"/>
              </p:cNvSpPr>
              <p:nvPr/>
            </p:nvSpPr>
            <p:spPr bwMode="auto">
              <a:xfrm>
                <a:off x="1351" y="2040"/>
                <a:ext cx="528" cy="60"/>
              </a:xfrm>
              <a:custGeom>
                <a:avLst/>
                <a:gdLst>
                  <a:gd name="T0" fmla="*/ 0 w 2330"/>
                  <a:gd name="T1" fmla="*/ 264 h 265"/>
                  <a:gd name="T2" fmla="*/ 264 w 2330"/>
                  <a:gd name="T3" fmla="*/ 0 h 265"/>
                  <a:gd name="T4" fmla="*/ 2329 w 2330"/>
                  <a:gd name="T5" fmla="*/ 0 h 265"/>
                  <a:gd name="T6" fmla="*/ 2064 w 2330"/>
                  <a:gd name="T7" fmla="*/ 264 h 265"/>
                  <a:gd name="T8" fmla="*/ 0 w 2330"/>
                  <a:gd name="T9" fmla="*/ 264 h 265"/>
                </a:gdLst>
                <a:ahLst/>
                <a:cxnLst>
                  <a:cxn ang="0">
                    <a:pos x="T0" y="T1"/>
                  </a:cxn>
                  <a:cxn ang="0">
                    <a:pos x="T2" y="T3"/>
                  </a:cxn>
                  <a:cxn ang="0">
                    <a:pos x="T4" y="T5"/>
                  </a:cxn>
                  <a:cxn ang="0">
                    <a:pos x="T6" y="T7"/>
                  </a:cxn>
                  <a:cxn ang="0">
                    <a:pos x="T8" y="T9"/>
                  </a:cxn>
                </a:cxnLst>
                <a:rect l="0" t="0" r="r" b="b"/>
                <a:pathLst>
                  <a:path w="2330" h="265">
                    <a:moveTo>
                      <a:pt x="0" y="264"/>
                    </a:moveTo>
                    <a:lnTo>
                      <a:pt x="264" y="0"/>
                    </a:lnTo>
                    <a:lnTo>
                      <a:pt x="2329" y="0"/>
                    </a:lnTo>
                    <a:lnTo>
                      <a:pt x="2064"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37" name="Freeform 41">
                <a:extLst>
                  <a:ext uri="{FF2B5EF4-FFF2-40B4-BE49-F238E27FC236}">
                    <a16:creationId xmlns:a16="http://schemas.microsoft.com/office/drawing/2014/main" id="{F5ED250A-C2FC-104B-9092-542DDA5ED25C}"/>
                  </a:ext>
                </a:extLst>
              </p:cNvPr>
              <p:cNvSpPr>
                <a:spLocks noChangeArrowheads="1"/>
              </p:cNvSpPr>
              <p:nvPr/>
            </p:nvSpPr>
            <p:spPr bwMode="auto">
              <a:xfrm>
                <a:off x="1819" y="2040"/>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38" name="AutoShape 42">
              <a:extLst>
                <a:ext uri="{FF2B5EF4-FFF2-40B4-BE49-F238E27FC236}">
                  <a16:creationId xmlns:a16="http://schemas.microsoft.com/office/drawing/2014/main" id="{4A4DB6A4-FFB4-2E46-9A45-C38224746688}"/>
                </a:ext>
              </a:extLst>
            </p:cNvPr>
            <p:cNvSpPr>
              <a:spLocks noChangeArrowheads="1"/>
            </p:cNvSpPr>
            <p:nvPr/>
          </p:nvSpPr>
          <p:spPr bwMode="auto">
            <a:xfrm>
              <a:off x="1351" y="2100"/>
              <a:ext cx="468"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dirty="0">
                  <a:latin typeface="Arial" panose="020B0604020202020204" pitchFamily="34" charset="0"/>
                </a:rPr>
                <a:t>DSN</a:t>
              </a:r>
            </a:p>
          </p:txBody>
        </p:sp>
      </p:grpSp>
      <p:grpSp>
        <p:nvGrpSpPr>
          <p:cNvPr id="490539" name="Group 43">
            <a:extLst>
              <a:ext uri="{FF2B5EF4-FFF2-40B4-BE49-F238E27FC236}">
                <a16:creationId xmlns:a16="http://schemas.microsoft.com/office/drawing/2014/main" id="{FFB7FEF6-03F9-9144-84DC-BC58EDBCE18D}"/>
              </a:ext>
            </a:extLst>
          </p:cNvPr>
          <p:cNvGrpSpPr>
            <a:grpSpLocks/>
          </p:cNvGrpSpPr>
          <p:nvPr/>
        </p:nvGrpSpPr>
        <p:grpSpPr bwMode="auto">
          <a:xfrm>
            <a:off x="4195763" y="3390900"/>
            <a:ext cx="1522412" cy="455613"/>
            <a:chOff x="2643" y="2136"/>
            <a:chExt cx="959" cy="287"/>
          </a:xfrm>
        </p:grpSpPr>
        <p:grpSp>
          <p:nvGrpSpPr>
            <p:cNvPr id="490540" name="Group 44">
              <a:extLst>
                <a:ext uri="{FF2B5EF4-FFF2-40B4-BE49-F238E27FC236}">
                  <a16:creationId xmlns:a16="http://schemas.microsoft.com/office/drawing/2014/main" id="{7F04F5B6-8F19-A049-89C8-83FEAAF643F7}"/>
                </a:ext>
              </a:extLst>
            </p:cNvPr>
            <p:cNvGrpSpPr>
              <a:grpSpLocks/>
            </p:cNvGrpSpPr>
            <p:nvPr/>
          </p:nvGrpSpPr>
          <p:grpSpPr bwMode="auto">
            <a:xfrm>
              <a:off x="2643" y="2136"/>
              <a:ext cx="959" cy="287"/>
              <a:chOff x="2643" y="2136"/>
              <a:chExt cx="959" cy="287"/>
            </a:xfrm>
          </p:grpSpPr>
          <p:sp>
            <p:nvSpPr>
              <p:cNvPr id="490541" name="Freeform 45">
                <a:extLst>
                  <a:ext uri="{FF2B5EF4-FFF2-40B4-BE49-F238E27FC236}">
                    <a16:creationId xmlns:a16="http://schemas.microsoft.com/office/drawing/2014/main" id="{767C4A90-0963-9443-96D9-F6EE895BE988}"/>
                  </a:ext>
                </a:extLst>
              </p:cNvPr>
              <p:cNvSpPr>
                <a:spLocks noChangeArrowheads="1"/>
              </p:cNvSpPr>
              <p:nvPr/>
            </p:nvSpPr>
            <p:spPr bwMode="auto">
              <a:xfrm>
                <a:off x="2643" y="2136"/>
                <a:ext cx="960" cy="288"/>
              </a:xfrm>
              <a:custGeom>
                <a:avLst/>
                <a:gdLst>
                  <a:gd name="T0" fmla="*/ 0 w 4235"/>
                  <a:gd name="T1" fmla="*/ 1271 h 1272"/>
                  <a:gd name="T2" fmla="*/ 0 w 4235"/>
                  <a:gd name="T3" fmla="*/ 317 h 1272"/>
                  <a:gd name="T4" fmla="*/ 317 w 4235"/>
                  <a:gd name="T5" fmla="*/ 0 h 1272"/>
                  <a:gd name="T6" fmla="*/ 4234 w 4235"/>
                  <a:gd name="T7" fmla="*/ 0 h 1272"/>
                  <a:gd name="T8" fmla="*/ 4234 w 4235"/>
                  <a:gd name="T9" fmla="*/ 953 h 1272"/>
                  <a:gd name="T10" fmla="*/ 3916 w 4235"/>
                  <a:gd name="T11" fmla="*/ 1271 h 1272"/>
                  <a:gd name="T12" fmla="*/ 0 w 4235"/>
                  <a:gd name="T13" fmla="*/ 1271 h 1272"/>
                </a:gdLst>
                <a:ahLst/>
                <a:cxnLst>
                  <a:cxn ang="0">
                    <a:pos x="T0" y="T1"/>
                  </a:cxn>
                  <a:cxn ang="0">
                    <a:pos x="T2" y="T3"/>
                  </a:cxn>
                  <a:cxn ang="0">
                    <a:pos x="T4" y="T5"/>
                  </a:cxn>
                  <a:cxn ang="0">
                    <a:pos x="T6" y="T7"/>
                  </a:cxn>
                  <a:cxn ang="0">
                    <a:pos x="T8" y="T9"/>
                  </a:cxn>
                  <a:cxn ang="0">
                    <a:pos x="T10" y="T11"/>
                  </a:cxn>
                  <a:cxn ang="0">
                    <a:pos x="T12" y="T13"/>
                  </a:cxn>
                </a:cxnLst>
                <a:rect l="0" t="0" r="r" b="b"/>
                <a:pathLst>
                  <a:path w="4235" h="1272">
                    <a:moveTo>
                      <a:pt x="0" y="1271"/>
                    </a:moveTo>
                    <a:lnTo>
                      <a:pt x="0" y="317"/>
                    </a:lnTo>
                    <a:lnTo>
                      <a:pt x="317" y="0"/>
                    </a:lnTo>
                    <a:lnTo>
                      <a:pt x="4234" y="0"/>
                    </a:lnTo>
                    <a:lnTo>
                      <a:pt x="4234" y="953"/>
                    </a:lnTo>
                    <a:lnTo>
                      <a:pt x="3916" y="1271"/>
                    </a:lnTo>
                    <a:lnTo>
                      <a:pt x="0" y="1271"/>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sp>
            <p:nvSpPr>
              <p:cNvPr id="490542" name="Freeform 46">
                <a:extLst>
                  <a:ext uri="{FF2B5EF4-FFF2-40B4-BE49-F238E27FC236}">
                    <a16:creationId xmlns:a16="http://schemas.microsoft.com/office/drawing/2014/main" id="{00653F3E-D55B-7745-91A3-C1520D72FD4D}"/>
                  </a:ext>
                </a:extLst>
              </p:cNvPr>
              <p:cNvSpPr>
                <a:spLocks noChangeArrowheads="1"/>
              </p:cNvSpPr>
              <p:nvPr/>
            </p:nvSpPr>
            <p:spPr bwMode="auto">
              <a:xfrm>
                <a:off x="2643" y="2136"/>
                <a:ext cx="960" cy="72"/>
              </a:xfrm>
              <a:custGeom>
                <a:avLst/>
                <a:gdLst>
                  <a:gd name="T0" fmla="*/ 0 w 4235"/>
                  <a:gd name="T1" fmla="*/ 317 h 318"/>
                  <a:gd name="T2" fmla="*/ 317 w 4235"/>
                  <a:gd name="T3" fmla="*/ 0 h 318"/>
                  <a:gd name="T4" fmla="*/ 4234 w 4235"/>
                  <a:gd name="T5" fmla="*/ 0 h 318"/>
                  <a:gd name="T6" fmla="*/ 3916 w 4235"/>
                  <a:gd name="T7" fmla="*/ 317 h 318"/>
                  <a:gd name="T8" fmla="*/ 0 w 4235"/>
                  <a:gd name="T9" fmla="*/ 317 h 318"/>
                </a:gdLst>
                <a:ahLst/>
                <a:cxnLst>
                  <a:cxn ang="0">
                    <a:pos x="T0" y="T1"/>
                  </a:cxn>
                  <a:cxn ang="0">
                    <a:pos x="T2" y="T3"/>
                  </a:cxn>
                  <a:cxn ang="0">
                    <a:pos x="T4" y="T5"/>
                  </a:cxn>
                  <a:cxn ang="0">
                    <a:pos x="T6" y="T7"/>
                  </a:cxn>
                  <a:cxn ang="0">
                    <a:pos x="T8" y="T9"/>
                  </a:cxn>
                </a:cxnLst>
                <a:rect l="0" t="0" r="r" b="b"/>
                <a:pathLst>
                  <a:path w="4235" h="318">
                    <a:moveTo>
                      <a:pt x="0" y="317"/>
                    </a:moveTo>
                    <a:lnTo>
                      <a:pt x="317" y="0"/>
                    </a:lnTo>
                    <a:lnTo>
                      <a:pt x="4234" y="0"/>
                    </a:lnTo>
                    <a:lnTo>
                      <a:pt x="3916" y="317"/>
                    </a:lnTo>
                    <a:lnTo>
                      <a:pt x="0" y="317"/>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sp>
            <p:nvSpPr>
              <p:cNvPr id="490543" name="Freeform 47">
                <a:extLst>
                  <a:ext uri="{FF2B5EF4-FFF2-40B4-BE49-F238E27FC236}">
                    <a16:creationId xmlns:a16="http://schemas.microsoft.com/office/drawing/2014/main" id="{7D9C792C-791C-F74A-B34F-B6C28840FE4A}"/>
                  </a:ext>
                </a:extLst>
              </p:cNvPr>
              <p:cNvSpPr>
                <a:spLocks noChangeArrowheads="1"/>
              </p:cNvSpPr>
              <p:nvPr/>
            </p:nvSpPr>
            <p:spPr bwMode="auto">
              <a:xfrm>
                <a:off x="3531" y="2136"/>
                <a:ext cx="72" cy="288"/>
              </a:xfrm>
              <a:custGeom>
                <a:avLst/>
                <a:gdLst>
                  <a:gd name="T0" fmla="*/ 0 w 319"/>
                  <a:gd name="T1" fmla="*/ 1271 h 1272"/>
                  <a:gd name="T2" fmla="*/ 0 w 319"/>
                  <a:gd name="T3" fmla="*/ 317 h 1272"/>
                  <a:gd name="T4" fmla="*/ 318 w 319"/>
                  <a:gd name="T5" fmla="*/ 0 h 1272"/>
                  <a:gd name="T6" fmla="*/ 318 w 319"/>
                  <a:gd name="T7" fmla="*/ 953 h 1272"/>
                  <a:gd name="T8" fmla="*/ 0 w 319"/>
                  <a:gd name="T9" fmla="*/ 1271 h 1272"/>
                </a:gdLst>
                <a:ahLst/>
                <a:cxnLst>
                  <a:cxn ang="0">
                    <a:pos x="T0" y="T1"/>
                  </a:cxn>
                  <a:cxn ang="0">
                    <a:pos x="T2" y="T3"/>
                  </a:cxn>
                  <a:cxn ang="0">
                    <a:pos x="T4" y="T5"/>
                  </a:cxn>
                  <a:cxn ang="0">
                    <a:pos x="T6" y="T7"/>
                  </a:cxn>
                  <a:cxn ang="0">
                    <a:pos x="T8" y="T9"/>
                  </a:cxn>
                </a:cxnLst>
                <a:rect l="0" t="0" r="r" b="b"/>
                <a:pathLst>
                  <a:path w="319" h="1272">
                    <a:moveTo>
                      <a:pt x="0" y="1271"/>
                    </a:moveTo>
                    <a:lnTo>
                      <a:pt x="0" y="317"/>
                    </a:lnTo>
                    <a:lnTo>
                      <a:pt x="318" y="0"/>
                    </a:lnTo>
                    <a:lnTo>
                      <a:pt x="318" y="953"/>
                    </a:lnTo>
                    <a:lnTo>
                      <a:pt x="0" y="1271"/>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grpSp>
        <p:sp>
          <p:nvSpPr>
            <p:cNvPr id="490544" name="AutoShape 48">
              <a:extLst>
                <a:ext uri="{FF2B5EF4-FFF2-40B4-BE49-F238E27FC236}">
                  <a16:creationId xmlns:a16="http://schemas.microsoft.com/office/drawing/2014/main" id="{D09C2956-F3AC-734D-8E01-EE8601DD18E5}"/>
                </a:ext>
              </a:extLst>
            </p:cNvPr>
            <p:cNvSpPr>
              <a:spLocks noChangeArrowheads="1"/>
            </p:cNvSpPr>
            <p:nvPr/>
          </p:nvSpPr>
          <p:spPr bwMode="auto">
            <a:xfrm>
              <a:off x="2643" y="2208"/>
              <a:ext cx="888" cy="217"/>
            </a:xfrm>
            <a:prstGeom prst="roundRect">
              <a:avLst>
                <a:gd name="adj" fmla="val 46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MRO Proj</a:t>
              </a:r>
            </a:p>
          </p:txBody>
        </p:sp>
      </p:grpSp>
      <p:sp>
        <p:nvSpPr>
          <p:cNvPr id="490545" name="AutoShape 49">
            <a:extLst>
              <a:ext uri="{FF2B5EF4-FFF2-40B4-BE49-F238E27FC236}">
                <a16:creationId xmlns:a16="http://schemas.microsoft.com/office/drawing/2014/main" id="{DD8B0C34-25C0-BC44-B505-A6ADBE266AB4}"/>
              </a:ext>
            </a:extLst>
          </p:cNvPr>
          <p:cNvSpPr>
            <a:spLocks noChangeArrowheads="1"/>
          </p:cNvSpPr>
          <p:nvPr/>
        </p:nvSpPr>
        <p:spPr bwMode="auto">
          <a:xfrm>
            <a:off x="1274763" y="3752850"/>
            <a:ext cx="815975" cy="571500"/>
          </a:xfrm>
          <a:prstGeom prst="roundRect">
            <a:avLst>
              <a:gd name="adj" fmla="val 27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NASA/</a:t>
            </a:r>
          </a:p>
          <a:p>
            <a:pPr algn="ctr" eaLnBrk="0" hangingPunct="0">
              <a:buClr>
                <a:srgbClr val="000000"/>
              </a:buClr>
              <a:buSzPct val="100000"/>
              <a:buFont typeface="Arial" panose="020B0604020202020204" pitchFamily="34" charset="0"/>
              <a:buNone/>
            </a:pPr>
            <a:r>
              <a:rPr lang="en-GB" altLang="en-US" sz="1600" b="1">
                <a:latin typeface="Arial" panose="020B0604020202020204" pitchFamily="34" charset="0"/>
              </a:rPr>
              <a:t>JPL</a:t>
            </a:r>
          </a:p>
        </p:txBody>
      </p:sp>
      <p:sp>
        <p:nvSpPr>
          <p:cNvPr id="490546" name="AutoShape 50">
            <a:extLst>
              <a:ext uri="{FF2B5EF4-FFF2-40B4-BE49-F238E27FC236}">
                <a16:creationId xmlns:a16="http://schemas.microsoft.com/office/drawing/2014/main" id="{DB797829-777D-E041-B54C-7902A389F522}"/>
              </a:ext>
            </a:extLst>
          </p:cNvPr>
          <p:cNvSpPr>
            <a:spLocks noChangeArrowheads="1"/>
          </p:cNvSpPr>
          <p:nvPr/>
        </p:nvSpPr>
        <p:spPr bwMode="auto">
          <a:xfrm>
            <a:off x="4125913" y="5670550"/>
            <a:ext cx="1617662" cy="327025"/>
          </a:xfrm>
          <a:prstGeom prst="roundRect">
            <a:avLst>
              <a:gd name="adj" fmla="val 46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S/C Contractor</a:t>
            </a:r>
          </a:p>
        </p:txBody>
      </p:sp>
      <p:sp>
        <p:nvSpPr>
          <p:cNvPr id="490547" name="Oval 51">
            <a:extLst>
              <a:ext uri="{FF2B5EF4-FFF2-40B4-BE49-F238E27FC236}">
                <a16:creationId xmlns:a16="http://schemas.microsoft.com/office/drawing/2014/main" id="{5888B0B5-85E8-7943-8DDD-D04C8EA17B44}"/>
              </a:ext>
            </a:extLst>
          </p:cNvPr>
          <p:cNvSpPr>
            <a:spLocks noChangeArrowheads="1"/>
          </p:cNvSpPr>
          <p:nvPr/>
        </p:nvSpPr>
        <p:spPr bwMode="auto">
          <a:xfrm>
            <a:off x="6380163" y="1585913"/>
            <a:ext cx="2635250" cy="3062287"/>
          </a:xfrm>
          <a:prstGeom prst="roundRect">
            <a:avLst/>
          </a:prstGeom>
          <a:noFill/>
          <a:ln w="28575">
            <a:solidFill>
              <a:srgbClr val="3233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90548" name="Group 52">
            <a:extLst>
              <a:ext uri="{FF2B5EF4-FFF2-40B4-BE49-F238E27FC236}">
                <a16:creationId xmlns:a16="http://schemas.microsoft.com/office/drawing/2014/main" id="{979DE5AC-CB8B-EA46-BFDC-C5F5CF92A929}"/>
              </a:ext>
            </a:extLst>
          </p:cNvPr>
          <p:cNvGrpSpPr>
            <a:grpSpLocks/>
          </p:cNvGrpSpPr>
          <p:nvPr/>
        </p:nvGrpSpPr>
        <p:grpSpPr bwMode="auto">
          <a:xfrm>
            <a:off x="6594475" y="2200275"/>
            <a:ext cx="1293813" cy="379413"/>
            <a:chOff x="4154" y="1386"/>
            <a:chExt cx="815" cy="239"/>
          </a:xfrm>
        </p:grpSpPr>
        <p:grpSp>
          <p:nvGrpSpPr>
            <p:cNvPr id="490549" name="Group 53">
              <a:extLst>
                <a:ext uri="{FF2B5EF4-FFF2-40B4-BE49-F238E27FC236}">
                  <a16:creationId xmlns:a16="http://schemas.microsoft.com/office/drawing/2014/main" id="{8C77A238-8568-A644-A0F0-71920C4F5EDE}"/>
                </a:ext>
              </a:extLst>
            </p:cNvPr>
            <p:cNvGrpSpPr>
              <a:grpSpLocks/>
            </p:cNvGrpSpPr>
            <p:nvPr/>
          </p:nvGrpSpPr>
          <p:grpSpPr bwMode="auto">
            <a:xfrm>
              <a:off x="4154" y="1386"/>
              <a:ext cx="815" cy="239"/>
              <a:chOff x="4154" y="1386"/>
              <a:chExt cx="815" cy="239"/>
            </a:xfrm>
          </p:grpSpPr>
          <p:sp>
            <p:nvSpPr>
              <p:cNvPr id="490550" name="Freeform 54">
                <a:extLst>
                  <a:ext uri="{FF2B5EF4-FFF2-40B4-BE49-F238E27FC236}">
                    <a16:creationId xmlns:a16="http://schemas.microsoft.com/office/drawing/2014/main" id="{F105B5BF-86D6-1249-A6CE-91B91FA9DB3E}"/>
                  </a:ext>
                </a:extLst>
              </p:cNvPr>
              <p:cNvSpPr>
                <a:spLocks noChangeArrowheads="1"/>
              </p:cNvSpPr>
              <p:nvPr/>
            </p:nvSpPr>
            <p:spPr bwMode="auto">
              <a:xfrm>
                <a:off x="4154" y="1386"/>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51" name="Freeform 55">
                <a:extLst>
                  <a:ext uri="{FF2B5EF4-FFF2-40B4-BE49-F238E27FC236}">
                    <a16:creationId xmlns:a16="http://schemas.microsoft.com/office/drawing/2014/main" id="{5FC1B334-997E-A447-929A-75F35AA2B223}"/>
                  </a:ext>
                </a:extLst>
              </p:cNvPr>
              <p:cNvSpPr>
                <a:spLocks noChangeArrowheads="1"/>
              </p:cNvSpPr>
              <p:nvPr/>
            </p:nvSpPr>
            <p:spPr bwMode="auto">
              <a:xfrm>
                <a:off x="4154" y="1386"/>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52" name="Freeform 56">
                <a:extLst>
                  <a:ext uri="{FF2B5EF4-FFF2-40B4-BE49-F238E27FC236}">
                    <a16:creationId xmlns:a16="http://schemas.microsoft.com/office/drawing/2014/main" id="{FBD007D7-2B81-4D4B-BBCD-4DB4E89F7283}"/>
                  </a:ext>
                </a:extLst>
              </p:cNvPr>
              <p:cNvSpPr>
                <a:spLocks noChangeArrowheads="1"/>
              </p:cNvSpPr>
              <p:nvPr/>
            </p:nvSpPr>
            <p:spPr bwMode="auto">
              <a:xfrm>
                <a:off x="4910" y="1386"/>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53" name="AutoShape 57">
              <a:extLst>
                <a:ext uri="{FF2B5EF4-FFF2-40B4-BE49-F238E27FC236}">
                  <a16:creationId xmlns:a16="http://schemas.microsoft.com/office/drawing/2014/main" id="{69F0171B-3274-0B42-8EC9-4836EE53F169}"/>
                </a:ext>
              </a:extLst>
            </p:cNvPr>
            <p:cNvSpPr>
              <a:spLocks noChangeArrowheads="1"/>
            </p:cNvSpPr>
            <p:nvPr/>
          </p:nvSpPr>
          <p:spPr bwMode="auto">
            <a:xfrm>
              <a:off x="4154" y="1446"/>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MEx Proj</a:t>
              </a:r>
            </a:p>
          </p:txBody>
        </p:sp>
      </p:grpSp>
      <p:grpSp>
        <p:nvGrpSpPr>
          <p:cNvPr id="490554" name="Group 58">
            <a:extLst>
              <a:ext uri="{FF2B5EF4-FFF2-40B4-BE49-F238E27FC236}">
                <a16:creationId xmlns:a16="http://schemas.microsoft.com/office/drawing/2014/main" id="{B54E2074-C049-E148-B927-CF362CC29424}"/>
              </a:ext>
            </a:extLst>
          </p:cNvPr>
          <p:cNvGrpSpPr>
            <a:grpSpLocks/>
          </p:cNvGrpSpPr>
          <p:nvPr/>
        </p:nvGrpSpPr>
        <p:grpSpPr bwMode="auto">
          <a:xfrm>
            <a:off x="7039709" y="4084009"/>
            <a:ext cx="990600" cy="379412"/>
            <a:chOff x="4447" y="2453"/>
            <a:chExt cx="624" cy="239"/>
          </a:xfrm>
        </p:grpSpPr>
        <p:grpSp>
          <p:nvGrpSpPr>
            <p:cNvPr id="490555" name="Group 59">
              <a:extLst>
                <a:ext uri="{FF2B5EF4-FFF2-40B4-BE49-F238E27FC236}">
                  <a16:creationId xmlns:a16="http://schemas.microsoft.com/office/drawing/2014/main" id="{646116EE-0EE1-1F42-A205-431F736B2F5F}"/>
                </a:ext>
              </a:extLst>
            </p:cNvPr>
            <p:cNvGrpSpPr>
              <a:grpSpLocks/>
            </p:cNvGrpSpPr>
            <p:nvPr/>
          </p:nvGrpSpPr>
          <p:grpSpPr bwMode="auto">
            <a:xfrm>
              <a:off x="4447" y="2453"/>
              <a:ext cx="624" cy="239"/>
              <a:chOff x="4447" y="2453"/>
              <a:chExt cx="624" cy="239"/>
            </a:xfrm>
          </p:grpSpPr>
          <p:sp>
            <p:nvSpPr>
              <p:cNvPr id="490556" name="Freeform 60">
                <a:extLst>
                  <a:ext uri="{FF2B5EF4-FFF2-40B4-BE49-F238E27FC236}">
                    <a16:creationId xmlns:a16="http://schemas.microsoft.com/office/drawing/2014/main" id="{752CA773-6A99-094C-A355-B7B0007E490B}"/>
                  </a:ext>
                </a:extLst>
              </p:cNvPr>
              <p:cNvSpPr>
                <a:spLocks noChangeArrowheads="1"/>
              </p:cNvSpPr>
              <p:nvPr/>
            </p:nvSpPr>
            <p:spPr bwMode="auto">
              <a:xfrm>
                <a:off x="4447" y="2453"/>
                <a:ext cx="625" cy="240"/>
              </a:xfrm>
              <a:custGeom>
                <a:avLst/>
                <a:gdLst>
                  <a:gd name="T0" fmla="*/ 0 w 2754"/>
                  <a:gd name="T1" fmla="*/ 1059 h 1060"/>
                  <a:gd name="T2" fmla="*/ 0 w 2754"/>
                  <a:gd name="T3" fmla="*/ 264 h 1060"/>
                  <a:gd name="T4" fmla="*/ 264 w 2754"/>
                  <a:gd name="T5" fmla="*/ 0 h 1060"/>
                  <a:gd name="T6" fmla="*/ 2753 w 2754"/>
                  <a:gd name="T7" fmla="*/ 0 h 1060"/>
                  <a:gd name="T8" fmla="*/ 2753 w 2754"/>
                  <a:gd name="T9" fmla="*/ 794 h 1060"/>
                  <a:gd name="T10" fmla="*/ 2488 w 2754"/>
                  <a:gd name="T11" fmla="*/ 1059 h 1060"/>
                  <a:gd name="T12" fmla="*/ 0 w 2754"/>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4" h="1060">
                    <a:moveTo>
                      <a:pt x="0" y="1059"/>
                    </a:moveTo>
                    <a:lnTo>
                      <a:pt x="0" y="264"/>
                    </a:lnTo>
                    <a:lnTo>
                      <a:pt x="264" y="0"/>
                    </a:lnTo>
                    <a:lnTo>
                      <a:pt x="2753" y="0"/>
                    </a:lnTo>
                    <a:lnTo>
                      <a:pt x="2753" y="794"/>
                    </a:lnTo>
                    <a:lnTo>
                      <a:pt x="2488" y="1059"/>
                    </a:lnTo>
                    <a:lnTo>
                      <a:pt x="0" y="105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57" name="Freeform 61">
                <a:extLst>
                  <a:ext uri="{FF2B5EF4-FFF2-40B4-BE49-F238E27FC236}">
                    <a16:creationId xmlns:a16="http://schemas.microsoft.com/office/drawing/2014/main" id="{2394F299-FDCC-674E-B73B-10A6986F89DC}"/>
                  </a:ext>
                </a:extLst>
              </p:cNvPr>
              <p:cNvSpPr>
                <a:spLocks noChangeArrowheads="1"/>
              </p:cNvSpPr>
              <p:nvPr/>
            </p:nvSpPr>
            <p:spPr bwMode="auto">
              <a:xfrm>
                <a:off x="4447" y="2453"/>
                <a:ext cx="625" cy="60"/>
              </a:xfrm>
              <a:custGeom>
                <a:avLst/>
                <a:gdLst>
                  <a:gd name="T0" fmla="*/ 0 w 2754"/>
                  <a:gd name="T1" fmla="*/ 264 h 265"/>
                  <a:gd name="T2" fmla="*/ 264 w 2754"/>
                  <a:gd name="T3" fmla="*/ 0 h 265"/>
                  <a:gd name="T4" fmla="*/ 2753 w 2754"/>
                  <a:gd name="T5" fmla="*/ 0 h 265"/>
                  <a:gd name="T6" fmla="*/ 2488 w 2754"/>
                  <a:gd name="T7" fmla="*/ 264 h 265"/>
                  <a:gd name="T8" fmla="*/ 0 w 2754"/>
                  <a:gd name="T9" fmla="*/ 264 h 265"/>
                </a:gdLst>
                <a:ahLst/>
                <a:cxnLst>
                  <a:cxn ang="0">
                    <a:pos x="T0" y="T1"/>
                  </a:cxn>
                  <a:cxn ang="0">
                    <a:pos x="T2" y="T3"/>
                  </a:cxn>
                  <a:cxn ang="0">
                    <a:pos x="T4" y="T5"/>
                  </a:cxn>
                  <a:cxn ang="0">
                    <a:pos x="T6" y="T7"/>
                  </a:cxn>
                  <a:cxn ang="0">
                    <a:pos x="T8" y="T9"/>
                  </a:cxn>
                </a:cxnLst>
                <a:rect l="0" t="0" r="r" b="b"/>
                <a:pathLst>
                  <a:path w="2754" h="265">
                    <a:moveTo>
                      <a:pt x="0" y="264"/>
                    </a:moveTo>
                    <a:lnTo>
                      <a:pt x="264" y="0"/>
                    </a:lnTo>
                    <a:lnTo>
                      <a:pt x="2753" y="0"/>
                    </a:lnTo>
                    <a:lnTo>
                      <a:pt x="2488"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58" name="Freeform 62">
                <a:extLst>
                  <a:ext uri="{FF2B5EF4-FFF2-40B4-BE49-F238E27FC236}">
                    <a16:creationId xmlns:a16="http://schemas.microsoft.com/office/drawing/2014/main" id="{1959E38B-363C-8943-8F2A-8CA98BC93D30}"/>
                  </a:ext>
                </a:extLst>
              </p:cNvPr>
              <p:cNvSpPr>
                <a:spLocks noChangeArrowheads="1"/>
              </p:cNvSpPr>
              <p:nvPr/>
            </p:nvSpPr>
            <p:spPr bwMode="auto">
              <a:xfrm>
                <a:off x="5011" y="2453"/>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59" name="AutoShape 63">
              <a:extLst>
                <a:ext uri="{FF2B5EF4-FFF2-40B4-BE49-F238E27FC236}">
                  <a16:creationId xmlns:a16="http://schemas.microsoft.com/office/drawing/2014/main" id="{EB3ECA32-8BEC-F044-B2C1-5F31337F2694}"/>
                </a:ext>
              </a:extLst>
            </p:cNvPr>
            <p:cNvSpPr>
              <a:spLocks noChangeArrowheads="1"/>
            </p:cNvSpPr>
            <p:nvPr/>
          </p:nvSpPr>
          <p:spPr bwMode="auto">
            <a:xfrm>
              <a:off x="4447" y="2513"/>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a:solidFill>
                    <a:srgbClr val="FFFFFF"/>
                  </a:solidFill>
                  <a:latin typeface="Arial" panose="020B0604020202020204" pitchFamily="34" charset="0"/>
                </a:rPr>
                <a:t>Prog S</a:t>
              </a:r>
            </a:p>
          </p:txBody>
        </p:sp>
      </p:grpSp>
      <p:grpSp>
        <p:nvGrpSpPr>
          <p:cNvPr id="490560" name="Group 64">
            <a:extLst>
              <a:ext uri="{FF2B5EF4-FFF2-40B4-BE49-F238E27FC236}">
                <a16:creationId xmlns:a16="http://schemas.microsoft.com/office/drawing/2014/main" id="{24538719-415C-0745-8B96-66760109478E}"/>
              </a:ext>
            </a:extLst>
          </p:cNvPr>
          <p:cNvGrpSpPr>
            <a:grpSpLocks/>
          </p:cNvGrpSpPr>
          <p:nvPr/>
        </p:nvGrpSpPr>
        <p:grpSpPr bwMode="auto">
          <a:xfrm>
            <a:off x="6448425" y="3221038"/>
            <a:ext cx="1766888" cy="409575"/>
            <a:chOff x="4062" y="2029"/>
            <a:chExt cx="983" cy="258"/>
          </a:xfrm>
        </p:grpSpPr>
        <p:grpSp>
          <p:nvGrpSpPr>
            <p:cNvPr id="490561" name="Group 65">
              <a:extLst>
                <a:ext uri="{FF2B5EF4-FFF2-40B4-BE49-F238E27FC236}">
                  <a16:creationId xmlns:a16="http://schemas.microsoft.com/office/drawing/2014/main" id="{E1D880E9-FF7D-8041-97E5-BC0126CBB9C1}"/>
                </a:ext>
              </a:extLst>
            </p:cNvPr>
            <p:cNvGrpSpPr>
              <a:grpSpLocks/>
            </p:cNvGrpSpPr>
            <p:nvPr/>
          </p:nvGrpSpPr>
          <p:grpSpPr bwMode="auto">
            <a:xfrm>
              <a:off x="4062" y="2029"/>
              <a:ext cx="983" cy="258"/>
              <a:chOff x="4062" y="2029"/>
              <a:chExt cx="983" cy="258"/>
            </a:xfrm>
          </p:grpSpPr>
          <p:sp>
            <p:nvSpPr>
              <p:cNvPr id="490562" name="Freeform 66">
                <a:extLst>
                  <a:ext uri="{FF2B5EF4-FFF2-40B4-BE49-F238E27FC236}">
                    <a16:creationId xmlns:a16="http://schemas.microsoft.com/office/drawing/2014/main" id="{B8D0CCBC-36E7-B548-B924-8384EE51EE82}"/>
                  </a:ext>
                </a:extLst>
              </p:cNvPr>
              <p:cNvSpPr>
                <a:spLocks noChangeArrowheads="1"/>
              </p:cNvSpPr>
              <p:nvPr/>
            </p:nvSpPr>
            <p:spPr bwMode="auto">
              <a:xfrm>
                <a:off x="4062" y="2029"/>
                <a:ext cx="984" cy="259"/>
              </a:xfrm>
              <a:custGeom>
                <a:avLst/>
                <a:gdLst>
                  <a:gd name="T0" fmla="*/ 0 w 4341"/>
                  <a:gd name="T1" fmla="*/ 1139 h 1140"/>
                  <a:gd name="T2" fmla="*/ 0 w 4341"/>
                  <a:gd name="T3" fmla="*/ 284 h 1140"/>
                  <a:gd name="T4" fmla="*/ 284 w 4341"/>
                  <a:gd name="T5" fmla="*/ 0 h 1140"/>
                  <a:gd name="T6" fmla="*/ 4340 w 4341"/>
                  <a:gd name="T7" fmla="*/ 0 h 1140"/>
                  <a:gd name="T8" fmla="*/ 4340 w 4341"/>
                  <a:gd name="T9" fmla="*/ 854 h 1140"/>
                  <a:gd name="T10" fmla="*/ 4055 w 4341"/>
                  <a:gd name="T11" fmla="*/ 1139 h 1140"/>
                  <a:gd name="T12" fmla="*/ 0 w 4341"/>
                  <a:gd name="T13" fmla="*/ 1139 h 1140"/>
                </a:gdLst>
                <a:ahLst/>
                <a:cxnLst>
                  <a:cxn ang="0">
                    <a:pos x="T0" y="T1"/>
                  </a:cxn>
                  <a:cxn ang="0">
                    <a:pos x="T2" y="T3"/>
                  </a:cxn>
                  <a:cxn ang="0">
                    <a:pos x="T4" y="T5"/>
                  </a:cxn>
                  <a:cxn ang="0">
                    <a:pos x="T6" y="T7"/>
                  </a:cxn>
                  <a:cxn ang="0">
                    <a:pos x="T8" y="T9"/>
                  </a:cxn>
                  <a:cxn ang="0">
                    <a:pos x="T10" y="T11"/>
                  </a:cxn>
                  <a:cxn ang="0">
                    <a:pos x="T12" y="T13"/>
                  </a:cxn>
                </a:cxnLst>
                <a:rect l="0" t="0" r="r" b="b"/>
                <a:pathLst>
                  <a:path w="4341" h="1140">
                    <a:moveTo>
                      <a:pt x="0" y="1139"/>
                    </a:moveTo>
                    <a:lnTo>
                      <a:pt x="0" y="284"/>
                    </a:lnTo>
                    <a:lnTo>
                      <a:pt x="284" y="0"/>
                    </a:lnTo>
                    <a:lnTo>
                      <a:pt x="4340" y="0"/>
                    </a:lnTo>
                    <a:lnTo>
                      <a:pt x="4340" y="854"/>
                    </a:lnTo>
                    <a:lnTo>
                      <a:pt x="4055" y="1139"/>
                    </a:lnTo>
                    <a:lnTo>
                      <a:pt x="0" y="113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63" name="Freeform 67">
                <a:extLst>
                  <a:ext uri="{FF2B5EF4-FFF2-40B4-BE49-F238E27FC236}">
                    <a16:creationId xmlns:a16="http://schemas.microsoft.com/office/drawing/2014/main" id="{2B7FD8FE-07B6-CA4C-8B13-06A98EBAB519}"/>
                  </a:ext>
                </a:extLst>
              </p:cNvPr>
              <p:cNvSpPr>
                <a:spLocks noChangeArrowheads="1"/>
              </p:cNvSpPr>
              <p:nvPr/>
            </p:nvSpPr>
            <p:spPr bwMode="auto">
              <a:xfrm>
                <a:off x="4062" y="2029"/>
                <a:ext cx="984" cy="65"/>
              </a:xfrm>
              <a:custGeom>
                <a:avLst/>
                <a:gdLst>
                  <a:gd name="T0" fmla="*/ 0 w 4341"/>
                  <a:gd name="T1" fmla="*/ 284 h 285"/>
                  <a:gd name="T2" fmla="*/ 284 w 4341"/>
                  <a:gd name="T3" fmla="*/ 0 h 285"/>
                  <a:gd name="T4" fmla="*/ 4340 w 4341"/>
                  <a:gd name="T5" fmla="*/ 0 h 285"/>
                  <a:gd name="T6" fmla="*/ 4055 w 4341"/>
                  <a:gd name="T7" fmla="*/ 284 h 285"/>
                  <a:gd name="T8" fmla="*/ 0 w 4341"/>
                  <a:gd name="T9" fmla="*/ 284 h 285"/>
                </a:gdLst>
                <a:ahLst/>
                <a:cxnLst>
                  <a:cxn ang="0">
                    <a:pos x="T0" y="T1"/>
                  </a:cxn>
                  <a:cxn ang="0">
                    <a:pos x="T2" y="T3"/>
                  </a:cxn>
                  <a:cxn ang="0">
                    <a:pos x="T4" y="T5"/>
                  </a:cxn>
                  <a:cxn ang="0">
                    <a:pos x="T6" y="T7"/>
                  </a:cxn>
                  <a:cxn ang="0">
                    <a:pos x="T8" y="T9"/>
                  </a:cxn>
                </a:cxnLst>
                <a:rect l="0" t="0" r="r" b="b"/>
                <a:pathLst>
                  <a:path w="4341" h="285">
                    <a:moveTo>
                      <a:pt x="0" y="284"/>
                    </a:moveTo>
                    <a:lnTo>
                      <a:pt x="284" y="0"/>
                    </a:lnTo>
                    <a:lnTo>
                      <a:pt x="4340" y="0"/>
                    </a:lnTo>
                    <a:lnTo>
                      <a:pt x="4055" y="284"/>
                    </a:lnTo>
                    <a:lnTo>
                      <a:pt x="0" y="28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64" name="Freeform 68">
                <a:extLst>
                  <a:ext uri="{FF2B5EF4-FFF2-40B4-BE49-F238E27FC236}">
                    <a16:creationId xmlns:a16="http://schemas.microsoft.com/office/drawing/2014/main" id="{F8C78876-35A4-C14A-8BF0-E090DBC5865B}"/>
                  </a:ext>
                </a:extLst>
              </p:cNvPr>
              <p:cNvSpPr>
                <a:spLocks noChangeArrowheads="1"/>
              </p:cNvSpPr>
              <p:nvPr/>
            </p:nvSpPr>
            <p:spPr bwMode="auto">
              <a:xfrm>
                <a:off x="4981" y="2029"/>
                <a:ext cx="65" cy="259"/>
              </a:xfrm>
              <a:custGeom>
                <a:avLst/>
                <a:gdLst>
                  <a:gd name="T0" fmla="*/ 0 w 286"/>
                  <a:gd name="T1" fmla="*/ 1139 h 1140"/>
                  <a:gd name="T2" fmla="*/ 0 w 286"/>
                  <a:gd name="T3" fmla="*/ 284 h 1140"/>
                  <a:gd name="T4" fmla="*/ 285 w 286"/>
                  <a:gd name="T5" fmla="*/ 0 h 1140"/>
                  <a:gd name="T6" fmla="*/ 285 w 286"/>
                  <a:gd name="T7" fmla="*/ 854 h 1140"/>
                  <a:gd name="T8" fmla="*/ 0 w 286"/>
                  <a:gd name="T9" fmla="*/ 1139 h 1140"/>
                </a:gdLst>
                <a:ahLst/>
                <a:cxnLst>
                  <a:cxn ang="0">
                    <a:pos x="T0" y="T1"/>
                  </a:cxn>
                  <a:cxn ang="0">
                    <a:pos x="T2" y="T3"/>
                  </a:cxn>
                  <a:cxn ang="0">
                    <a:pos x="T4" y="T5"/>
                  </a:cxn>
                  <a:cxn ang="0">
                    <a:pos x="T6" y="T7"/>
                  </a:cxn>
                  <a:cxn ang="0">
                    <a:pos x="T8" y="T9"/>
                  </a:cxn>
                </a:cxnLst>
                <a:rect l="0" t="0" r="r" b="b"/>
                <a:pathLst>
                  <a:path w="286" h="1140">
                    <a:moveTo>
                      <a:pt x="0" y="1139"/>
                    </a:moveTo>
                    <a:lnTo>
                      <a:pt x="0" y="284"/>
                    </a:lnTo>
                    <a:lnTo>
                      <a:pt x="285" y="0"/>
                    </a:lnTo>
                    <a:lnTo>
                      <a:pt x="285" y="854"/>
                    </a:lnTo>
                    <a:lnTo>
                      <a:pt x="0" y="113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65" name="AutoShape 69">
              <a:extLst>
                <a:ext uri="{FF2B5EF4-FFF2-40B4-BE49-F238E27FC236}">
                  <a16:creationId xmlns:a16="http://schemas.microsoft.com/office/drawing/2014/main" id="{83D449C5-874F-C448-8319-A1781AD995AA}"/>
                </a:ext>
              </a:extLst>
            </p:cNvPr>
            <p:cNvSpPr>
              <a:spLocks noChangeArrowheads="1"/>
            </p:cNvSpPr>
            <p:nvPr/>
          </p:nvSpPr>
          <p:spPr bwMode="auto">
            <a:xfrm>
              <a:off x="4062" y="2093"/>
              <a:ext cx="920" cy="194"/>
            </a:xfrm>
            <a:prstGeom prst="roundRect">
              <a:avLst>
                <a:gd name="adj" fmla="val 51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ExoMars Prog</a:t>
              </a:r>
            </a:p>
          </p:txBody>
        </p:sp>
      </p:grpSp>
      <p:sp>
        <p:nvSpPr>
          <p:cNvPr id="490566" name="AutoShape 70">
            <a:extLst>
              <a:ext uri="{FF2B5EF4-FFF2-40B4-BE49-F238E27FC236}">
                <a16:creationId xmlns:a16="http://schemas.microsoft.com/office/drawing/2014/main" id="{E9CA7D83-0539-474C-B746-2E2B229B68DE}"/>
              </a:ext>
            </a:extLst>
          </p:cNvPr>
          <p:cNvSpPr>
            <a:spLocks noChangeArrowheads="1"/>
          </p:cNvSpPr>
          <p:nvPr/>
        </p:nvSpPr>
        <p:spPr bwMode="auto">
          <a:xfrm>
            <a:off x="7282732" y="4658054"/>
            <a:ext cx="601663" cy="327025"/>
          </a:xfrm>
          <a:prstGeom prst="roundRect">
            <a:avLst>
              <a:gd name="adj" fmla="val 46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ESA</a:t>
            </a:r>
          </a:p>
        </p:txBody>
      </p:sp>
      <p:sp>
        <p:nvSpPr>
          <p:cNvPr id="490567" name="AutoShape 71">
            <a:extLst>
              <a:ext uri="{FF2B5EF4-FFF2-40B4-BE49-F238E27FC236}">
                <a16:creationId xmlns:a16="http://schemas.microsoft.com/office/drawing/2014/main" id="{BE5AC8B0-E5F4-F241-B16D-63ADA626A1D4}"/>
              </a:ext>
            </a:extLst>
          </p:cNvPr>
          <p:cNvSpPr>
            <a:spLocks noChangeArrowheads="1"/>
          </p:cNvSpPr>
          <p:nvPr/>
        </p:nvSpPr>
        <p:spPr bwMode="auto">
          <a:xfrm>
            <a:off x="3625850" y="4119744"/>
            <a:ext cx="10652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Operations</a:t>
            </a:r>
          </a:p>
          <a:p>
            <a:pPr>
              <a:buClr>
                <a:srgbClr val="000000"/>
              </a:buClr>
              <a:buSzPct val="100000"/>
              <a:buFont typeface="Arial" panose="020B0604020202020204" pitchFamily="34" charset="0"/>
              <a:buNone/>
            </a:pPr>
            <a:r>
              <a:rPr lang="en-GB" altLang="en-US" sz="1200" b="1" dirty="0">
                <a:latin typeface="Arial" panose="020B0604020202020204" pitchFamily="34" charset="0"/>
              </a:rPr>
              <a:t>Agreements</a:t>
            </a:r>
          </a:p>
        </p:txBody>
      </p:sp>
      <p:sp>
        <p:nvSpPr>
          <p:cNvPr id="490568" name="AutoShape 72">
            <a:extLst>
              <a:ext uri="{FF2B5EF4-FFF2-40B4-BE49-F238E27FC236}">
                <a16:creationId xmlns:a16="http://schemas.microsoft.com/office/drawing/2014/main" id="{909B6087-00AE-C843-80F8-BF61AD73029A}"/>
              </a:ext>
            </a:extLst>
          </p:cNvPr>
          <p:cNvSpPr>
            <a:spLocks noChangeArrowheads="1"/>
          </p:cNvSpPr>
          <p:nvPr/>
        </p:nvSpPr>
        <p:spPr bwMode="auto">
          <a:xfrm>
            <a:off x="4645025" y="1828800"/>
            <a:ext cx="12938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a:latin typeface="Arial" panose="020B0604020202020204" pitchFamily="34" charset="0"/>
              </a:rPr>
              <a:t>Cross- Support</a:t>
            </a:r>
          </a:p>
          <a:p>
            <a:pPr>
              <a:buClr>
                <a:srgbClr val="000000"/>
              </a:buClr>
              <a:buSzPct val="100000"/>
              <a:buFont typeface="Arial" panose="020B0604020202020204" pitchFamily="34" charset="0"/>
              <a:buNone/>
            </a:pPr>
            <a:r>
              <a:rPr lang="en-GB" altLang="en-US" sz="1200" b="1">
                <a:latin typeface="Arial" panose="020B0604020202020204" pitchFamily="34" charset="0"/>
              </a:rPr>
              <a:t>Agreements</a:t>
            </a:r>
          </a:p>
        </p:txBody>
      </p:sp>
      <p:sp>
        <p:nvSpPr>
          <p:cNvPr id="490569" name="AutoShape 73">
            <a:extLst>
              <a:ext uri="{FF2B5EF4-FFF2-40B4-BE49-F238E27FC236}">
                <a16:creationId xmlns:a16="http://schemas.microsoft.com/office/drawing/2014/main" id="{8F913DA6-7FAA-CD4B-BBDC-F0126CB1A899}"/>
              </a:ext>
            </a:extLst>
          </p:cNvPr>
          <p:cNvSpPr>
            <a:spLocks noChangeArrowheads="1"/>
          </p:cNvSpPr>
          <p:nvPr/>
        </p:nvSpPr>
        <p:spPr bwMode="auto">
          <a:xfrm>
            <a:off x="136525" y="4578350"/>
            <a:ext cx="2632750" cy="1807291"/>
          </a:xfrm>
          <a:prstGeom prst="roundRect">
            <a:avLst>
              <a:gd name="adj" fmla="val 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Enterprise Concerns: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Requirements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Objectives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Roles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Policies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Configuration</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Contracts / agreements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Lifecycle / Phases</a:t>
            </a:r>
          </a:p>
        </p:txBody>
      </p:sp>
      <p:grpSp>
        <p:nvGrpSpPr>
          <p:cNvPr id="490570" name="Group 74">
            <a:extLst>
              <a:ext uri="{FF2B5EF4-FFF2-40B4-BE49-F238E27FC236}">
                <a16:creationId xmlns:a16="http://schemas.microsoft.com/office/drawing/2014/main" id="{3D8D23E5-0549-CC4D-9D64-B8F8993A90DC}"/>
              </a:ext>
            </a:extLst>
          </p:cNvPr>
          <p:cNvGrpSpPr>
            <a:grpSpLocks/>
          </p:cNvGrpSpPr>
          <p:nvPr/>
        </p:nvGrpSpPr>
        <p:grpSpPr bwMode="auto">
          <a:xfrm>
            <a:off x="674910" y="1461294"/>
            <a:ext cx="990601" cy="482601"/>
            <a:chOff x="470" y="1000"/>
            <a:chExt cx="624" cy="304"/>
          </a:xfrm>
        </p:grpSpPr>
        <p:grpSp>
          <p:nvGrpSpPr>
            <p:cNvPr id="490571" name="Group 75">
              <a:extLst>
                <a:ext uri="{FF2B5EF4-FFF2-40B4-BE49-F238E27FC236}">
                  <a16:creationId xmlns:a16="http://schemas.microsoft.com/office/drawing/2014/main" id="{E384DB3D-45F4-7A45-A590-6984B484AEAD}"/>
                </a:ext>
              </a:extLst>
            </p:cNvPr>
            <p:cNvGrpSpPr>
              <a:grpSpLocks/>
            </p:cNvGrpSpPr>
            <p:nvPr/>
          </p:nvGrpSpPr>
          <p:grpSpPr bwMode="auto">
            <a:xfrm>
              <a:off x="470" y="1000"/>
              <a:ext cx="624" cy="304"/>
              <a:chOff x="470" y="1000"/>
              <a:chExt cx="624" cy="304"/>
            </a:xfrm>
          </p:grpSpPr>
          <p:sp>
            <p:nvSpPr>
              <p:cNvPr id="490572" name="Freeform 76">
                <a:extLst>
                  <a:ext uri="{FF2B5EF4-FFF2-40B4-BE49-F238E27FC236}">
                    <a16:creationId xmlns:a16="http://schemas.microsoft.com/office/drawing/2014/main" id="{432E16EE-47CE-8F4F-BE20-410BCFC9FC4C}"/>
                  </a:ext>
                </a:extLst>
              </p:cNvPr>
              <p:cNvSpPr>
                <a:spLocks noChangeArrowheads="1"/>
              </p:cNvSpPr>
              <p:nvPr/>
            </p:nvSpPr>
            <p:spPr bwMode="auto">
              <a:xfrm>
                <a:off x="470" y="1000"/>
                <a:ext cx="624" cy="304"/>
              </a:xfrm>
              <a:custGeom>
                <a:avLst/>
                <a:gdLst>
                  <a:gd name="T0" fmla="*/ 0 w 2753"/>
                  <a:gd name="T1" fmla="*/ 1059 h 1060"/>
                  <a:gd name="T2" fmla="*/ 0 w 2753"/>
                  <a:gd name="T3" fmla="*/ 264 h 1060"/>
                  <a:gd name="T4" fmla="*/ 264 w 2753"/>
                  <a:gd name="T5" fmla="*/ 0 h 1060"/>
                  <a:gd name="T6" fmla="*/ 2752 w 2753"/>
                  <a:gd name="T7" fmla="*/ 0 h 1060"/>
                  <a:gd name="T8" fmla="*/ 2752 w 2753"/>
                  <a:gd name="T9" fmla="*/ 794 h 1060"/>
                  <a:gd name="T10" fmla="*/ 2487 w 2753"/>
                  <a:gd name="T11" fmla="*/ 1059 h 1060"/>
                  <a:gd name="T12" fmla="*/ 0 w 2753"/>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3" h="1060">
                    <a:moveTo>
                      <a:pt x="0" y="1059"/>
                    </a:moveTo>
                    <a:lnTo>
                      <a:pt x="0" y="264"/>
                    </a:lnTo>
                    <a:lnTo>
                      <a:pt x="264" y="0"/>
                    </a:lnTo>
                    <a:lnTo>
                      <a:pt x="2752" y="0"/>
                    </a:lnTo>
                    <a:lnTo>
                      <a:pt x="2752" y="794"/>
                    </a:lnTo>
                    <a:lnTo>
                      <a:pt x="2487" y="1059"/>
                    </a:lnTo>
                    <a:lnTo>
                      <a:pt x="0" y="1059"/>
                    </a:lnTo>
                  </a:path>
                </a:pathLst>
              </a:custGeom>
              <a:solidFill>
                <a:srgbClr val="333399"/>
              </a:solidFill>
              <a:ln w="9360">
                <a:solidFill>
                  <a:srgbClr val="000000"/>
                </a:solidFill>
                <a:prstDash val="dash"/>
                <a:round/>
                <a:headEnd/>
                <a:tailEnd/>
              </a:ln>
            </p:spPr>
            <p:txBody>
              <a:bodyPr wrap="none" anchor="ctr"/>
              <a:lstStyle/>
              <a:p>
                <a:endParaRPr lang="en-US" dirty="0"/>
              </a:p>
            </p:txBody>
          </p:sp>
          <p:sp>
            <p:nvSpPr>
              <p:cNvPr id="490573" name="Freeform 77">
                <a:extLst>
                  <a:ext uri="{FF2B5EF4-FFF2-40B4-BE49-F238E27FC236}">
                    <a16:creationId xmlns:a16="http://schemas.microsoft.com/office/drawing/2014/main" id="{630C9BEE-3B77-854F-904D-BBD7C6E14A80}"/>
                  </a:ext>
                </a:extLst>
              </p:cNvPr>
              <p:cNvSpPr>
                <a:spLocks noChangeArrowheads="1"/>
              </p:cNvSpPr>
              <p:nvPr/>
            </p:nvSpPr>
            <p:spPr bwMode="auto">
              <a:xfrm>
                <a:off x="470" y="1000"/>
                <a:ext cx="624" cy="60"/>
              </a:xfrm>
              <a:custGeom>
                <a:avLst/>
                <a:gdLst>
                  <a:gd name="T0" fmla="*/ 0 w 2753"/>
                  <a:gd name="T1" fmla="*/ 264 h 265"/>
                  <a:gd name="T2" fmla="*/ 264 w 2753"/>
                  <a:gd name="T3" fmla="*/ 0 h 265"/>
                  <a:gd name="T4" fmla="*/ 2752 w 2753"/>
                  <a:gd name="T5" fmla="*/ 0 h 265"/>
                  <a:gd name="T6" fmla="*/ 2487 w 2753"/>
                  <a:gd name="T7" fmla="*/ 264 h 265"/>
                  <a:gd name="T8" fmla="*/ 0 w 2753"/>
                  <a:gd name="T9" fmla="*/ 264 h 265"/>
                </a:gdLst>
                <a:ahLst/>
                <a:cxnLst>
                  <a:cxn ang="0">
                    <a:pos x="T0" y="T1"/>
                  </a:cxn>
                  <a:cxn ang="0">
                    <a:pos x="T2" y="T3"/>
                  </a:cxn>
                  <a:cxn ang="0">
                    <a:pos x="T4" y="T5"/>
                  </a:cxn>
                  <a:cxn ang="0">
                    <a:pos x="T6" y="T7"/>
                  </a:cxn>
                  <a:cxn ang="0">
                    <a:pos x="T8" y="T9"/>
                  </a:cxn>
                </a:cxnLst>
                <a:rect l="0" t="0" r="r" b="b"/>
                <a:pathLst>
                  <a:path w="2753" h="265">
                    <a:moveTo>
                      <a:pt x="0" y="264"/>
                    </a:moveTo>
                    <a:lnTo>
                      <a:pt x="264" y="0"/>
                    </a:lnTo>
                    <a:lnTo>
                      <a:pt x="2752" y="0"/>
                    </a:lnTo>
                    <a:lnTo>
                      <a:pt x="2487"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74" name="Freeform 78">
                <a:extLst>
                  <a:ext uri="{FF2B5EF4-FFF2-40B4-BE49-F238E27FC236}">
                    <a16:creationId xmlns:a16="http://schemas.microsoft.com/office/drawing/2014/main" id="{C7DAD166-EBDB-854F-85E9-DC2829734535}"/>
                  </a:ext>
                </a:extLst>
              </p:cNvPr>
              <p:cNvSpPr>
                <a:spLocks noChangeArrowheads="1"/>
              </p:cNvSpPr>
              <p:nvPr/>
            </p:nvSpPr>
            <p:spPr bwMode="auto">
              <a:xfrm>
                <a:off x="1034" y="1000"/>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75" name="AutoShape 79">
              <a:extLst>
                <a:ext uri="{FF2B5EF4-FFF2-40B4-BE49-F238E27FC236}">
                  <a16:creationId xmlns:a16="http://schemas.microsoft.com/office/drawing/2014/main" id="{962D2074-1DF5-F142-974B-BDA38181E2C2}"/>
                </a:ext>
              </a:extLst>
            </p:cNvPr>
            <p:cNvSpPr>
              <a:spLocks noChangeArrowheads="1"/>
            </p:cNvSpPr>
            <p:nvPr/>
          </p:nvSpPr>
          <p:spPr bwMode="auto">
            <a:xfrm>
              <a:off x="470" y="1074"/>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err="1">
                  <a:solidFill>
                    <a:srgbClr val="FFFFFF"/>
                  </a:solidFill>
                  <a:latin typeface="Arial" panose="020B0604020202020204" pitchFamily="34" charset="0"/>
                </a:rPr>
                <a:t>Instr</a:t>
              </a:r>
              <a:r>
                <a:rPr lang="en-GB" altLang="en-US" sz="1600" b="1" dirty="0">
                  <a:solidFill>
                    <a:srgbClr val="FFFFFF"/>
                  </a:solidFill>
                  <a:latin typeface="Arial" panose="020B0604020202020204" pitchFamily="34" charset="0"/>
                </a:rPr>
                <a:t> </a:t>
              </a:r>
              <a:r>
                <a:rPr lang="en-GB" altLang="en-US" sz="1600" b="1" u="sng" dirty="0">
                  <a:solidFill>
                    <a:srgbClr val="FFFFFF"/>
                  </a:solidFill>
                  <a:latin typeface="Arial" panose="020B0604020202020204" pitchFamily="34" charset="0"/>
                </a:rPr>
                <a:t>Org S</a:t>
              </a:r>
            </a:p>
          </p:txBody>
        </p:sp>
      </p:grpSp>
      <p:grpSp>
        <p:nvGrpSpPr>
          <p:cNvPr id="490576" name="Group 80">
            <a:extLst>
              <a:ext uri="{FF2B5EF4-FFF2-40B4-BE49-F238E27FC236}">
                <a16:creationId xmlns:a16="http://schemas.microsoft.com/office/drawing/2014/main" id="{E1C90366-7F5B-604D-AE8D-5B13F21AC394}"/>
              </a:ext>
            </a:extLst>
          </p:cNvPr>
          <p:cNvGrpSpPr>
            <a:grpSpLocks/>
          </p:cNvGrpSpPr>
          <p:nvPr/>
        </p:nvGrpSpPr>
        <p:grpSpPr bwMode="auto">
          <a:xfrm>
            <a:off x="1911989" y="1978819"/>
            <a:ext cx="579438" cy="460375"/>
            <a:chOff x="1292" y="1221"/>
            <a:chExt cx="365" cy="290"/>
          </a:xfrm>
        </p:grpSpPr>
        <p:sp>
          <p:nvSpPr>
            <p:cNvPr id="490577" name="Freeform 81">
              <a:extLst>
                <a:ext uri="{FF2B5EF4-FFF2-40B4-BE49-F238E27FC236}">
                  <a16:creationId xmlns:a16="http://schemas.microsoft.com/office/drawing/2014/main" id="{522303A7-A83C-3A44-A22C-A2A1AEC47B86}"/>
                </a:ext>
              </a:extLst>
            </p:cNvPr>
            <p:cNvSpPr>
              <a:spLocks noChangeArrowheads="1"/>
            </p:cNvSpPr>
            <p:nvPr/>
          </p:nvSpPr>
          <p:spPr bwMode="auto">
            <a:xfrm>
              <a:off x="1345" y="1255"/>
              <a:ext cx="312" cy="257"/>
            </a:xfrm>
            <a:custGeom>
              <a:avLst/>
              <a:gdLst>
                <a:gd name="T0" fmla="*/ 172 w 1375"/>
                <a:gd name="T1" fmla="*/ 0 h 1132"/>
                <a:gd name="T2" fmla="*/ 1060 w 1375"/>
                <a:gd name="T3" fmla="*/ 566 h 1132"/>
                <a:gd name="T4" fmla="*/ 1248 w 1375"/>
                <a:gd name="T5" fmla="*/ 271 h 1132"/>
                <a:gd name="T6" fmla="*/ 1374 w 1375"/>
                <a:gd name="T7" fmla="*/ 955 h 1132"/>
                <a:gd name="T8" fmla="*/ 700 w 1375"/>
                <a:gd name="T9" fmla="*/ 1131 h 1132"/>
                <a:gd name="T10" fmla="*/ 889 w 1375"/>
                <a:gd name="T11" fmla="*/ 836 h 1132"/>
                <a:gd name="T12" fmla="*/ 0 w 1375"/>
                <a:gd name="T13" fmla="*/ 270 h 1132"/>
                <a:gd name="T14" fmla="*/ 172 w 1375"/>
                <a:gd name="T15" fmla="*/ 0 h 1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5" h="1132">
                  <a:moveTo>
                    <a:pt x="172" y="0"/>
                  </a:moveTo>
                  <a:lnTo>
                    <a:pt x="1060" y="566"/>
                  </a:lnTo>
                  <a:lnTo>
                    <a:pt x="1248" y="271"/>
                  </a:lnTo>
                  <a:lnTo>
                    <a:pt x="1374" y="955"/>
                  </a:lnTo>
                  <a:lnTo>
                    <a:pt x="700" y="1131"/>
                  </a:lnTo>
                  <a:lnTo>
                    <a:pt x="889" y="836"/>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sp>
          <p:nvSpPr>
            <p:cNvPr id="490578" name="Freeform 82">
              <a:extLst>
                <a:ext uri="{FF2B5EF4-FFF2-40B4-BE49-F238E27FC236}">
                  <a16:creationId xmlns:a16="http://schemas.microsoft.com/office/drawing/2014/main" id="{EB77A321-7E35-2A44-A338-3C691B87652A}"/>
                </a:ext>
              </a:extLst>
            </p:cNvPr>
            <p:cNvSpPr>
              <a:spLocks noChangeArrowheads="1"/>
            </p:cNvSpPr>
            <p:nvPr/>
          </p:nvSpPr>
          <p:spPr bwMode="auto">
            <a:xfrm>
              <a:off x="1292" y="1221"/>
              <a:ext cx="50" cy="68"/>
            </a:xfrm>
            <a:custGeom>
              <a:avLst/>
              <a:gdLst>
                <a:gd name="T0" fmla="*/ 172 w 220"/>
                <a:gd name="T1" fmla="*/ 0 h 301"/>
                <a:gd name="T2" fmla="*/ 219 w 220"/>
                <a:gd name="T3" fmla="*/ 30 h 301"/>
                <a:gd name="T4" fmla="*/ 47 w 220"/>
                <a:gd name="T5" fmla="*/ 300 h 301"/>
                <a:gd name="T6" fmla="*/ 0 w 220"/>
                <a:gd name="T7" fmla="*/ 270 h 301"/>
                <a:gd name="T8" fmla="*/ 172 w 220"/>
                <a:gd name="T9" fmla="*/ 0 h 301"/>
              </a:gdLst>
              <a:ahLst/>
              <a:cxnLst>
                <a:cxn ang="0">
                  <a:pos x="T0" y="T1"/>
                </a:cxn>
                <a:cxn ang="0">
                  <a:pos x="T2" y="T3"/>
                </a:cxn>
                <a:cxn ang="0">
                  <a:pos x="T4" y="T5"/>
                </a:cxn>
                <a:cxn ang="0">
                  <a:pos x="T6" y="T7"/>
                </a:cxn>
                <a:cxn ang="0">
                  <a:pos x="T8" y="T9"/>
                </a:cxn>
              </a:cxnLst>
              <a:rect l="0" t="0" r="r" b="b"/>
              <a:pathLst>
                <a:path w="220" h="301">
                  <a:moveTo>
                    <a:pt x="172" y="0"/>
                  </a:moveTo>
                  <a:lnTo>
                    <a:pt x="219" y="30"/>
                  </a:lnTo>
                  <a:lnTo>
                    <a:pt x="47" y="300"/>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sp>
          <p:nvSpPr>
            <p:cNvPr id="490579" name="Freeform 83">
              <a:extLst>
                <a:ext uri="{FF2B5EF4-FFF2-40B4-BE49-F238E27FC236}">
                  <a16:creationId xmlns:a16="http://schemas.microsoft.com/office/drawing/2014/main" id="{01CBF82E-FA55-5848-A692-90D9879D8068}"/>
                </a:ext>
              </a:extLst>
            </p:cNvPr>
            <p:cNvSpPr>
              <a:spLocks noChangeArrowheads="1"/>
            </p:cNvSpPr>
            <p:nvPr/>
          </p:nvSpPr>
          <p:spPr bwMode="auto">
            <a:xfrm>
              <a:off x="1313" y="1235"/>
              <a:ext cx="61" cy="75"/>
            </a:xfrm>
            <a:custGeom>
              <a:avLst/>
              <a:gdLst>
                <a:gd name="T0" fmla="*/ 172 w 268"/>
                <a:gd name="T1" fmla="*/ 0 h 332"/>
                <a:gd name="T2" fmla="*/ 267 w 268"/>
                <a:gd name="T3" fmla="*/ 61 h 332"/>
                <a:gd name="T4" fmla="*/ 95 w 268"/>
                <a:gd name="T5" fmla="*/ 331 h 332"/>
                <a:gd name="T6" fmla="*/ 0 w 268"/>
                <a:gd name="T7" fmla="*/ 270 h 332"/>
                <a:gd name="T8" fmla="*/ 172 w 268"/>
                <a:gd name="T9" fmla="*/ 0 h 332"/>
              </a:gdLst>
              <a:ahLst/>
              <a:cxnLst>
                <a:cxn ang="0">
                  <a:pos x="T0" y="T1"/>
                </a:cxn>
                <a:cxn ang="0">
                  <a:pos x="T2" y="T3"/>
                </a:cxn>
                <a:cxn ang="0">
                  <a:pos x="T4" y="T5"/>
                </a:cxn>
                <a:cxn ang="0">
                  <a:pos x="T6" y="T7"/>
                </a:cxn>
                <a:cxn ang="0">
                  <a:pos x="T8" y="T9"/>
                </a:cxn>
              </a:cxnLst>
              <a:rect l="0" t="0" r="r" b="b"/>
              <a:pathLst>
                <a:path w="268" h="332">
                  <a:moveTo>
                    <a:pt x="172" y="0"/>
                  </a:moveTo>
                  <a:lnTo>
                    <a:pt x="267" y="61"/>
                  </a:lnTo>
                  <a:lnTo>
                    <a:pt x="95" y="331"/>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grpSp>
      <p:sp>
        <p:nvSpPr>
          <p:cNvPr id="490580" name="AutoShape 84">
            <a:extLst>
              <a:ext uri="{FF2B5EF4-FFF2-40B4-BE49-F238E27FC236}">
                <a16:creationId xmlns:a16="http://schemas.microsoft.com/office/drawing/2014/main" id="{49668E8B-E556-B744-B8C5-B378E06FF9C5}"/>
              </a:ext>
            </a:extLst>
          </p:cNvPr>
          <p:cNvSpPr>
            <a:spLocks noChangeArrowheads="1"/>
          </p:cNvSpPr>
          <p:nvPr/>
        </p:nvSpPr>
        <p:spPr bwMode="auto">
          <a:xfrm>
            <a:off x="1989709" y="1265657"/>
            <a:ext cx="978451" cy="639279"/>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Instrument</a:t>
            </a:r>
          </a:p>
          <a:p>
            <a:pPr>
              <a:buClr>
                <a:srgbClr val="000000"/>
              </a:buClr>
              <a:buSzPct val="100000"/>
              <a:buFont typeface="Arial" panose="020B0604020202020204" pitchFamily="34" charset="0"/>
              <a:buNone/>
            </a:pPr>
            <a:r>
              <a:rPr lang="en-GB" altLang="en-US" sz="1200" b="1" dirty="0">
                <a:latin typeface="Arial" panose="020B0604020202020204" pitchFamily="34" charset="0"/>
              </a:rPr>
              <a:t>Integration</a:t>
            </a:r>
          </a:p>
          <a:p>
            <a:pPr>
              <a:buClr>
                <a:srgbClr val="000000"/>
              </a:buClr>
              <a:buSzPct val="100000"/>
              <a:buFont typeface="Arial" panose="020B0604020202020204" pitchFamily="34" charset="0"/>
              <a:buNone/>
            </a:pPr>
            <a:r>
              <a:rPr lang="en-GB" altLang="en-US" sz="1200" dirty="0">
                <a:latin typeface="Arial" panose="020B0604020202020204" pitchFamily="34" charset="0"/>
              </a:rPr>
              <a:t>Agreement</a:t>
            </a:r>
            <a:endParaRPr lang="en-GB" altLang="en-US" sz="1200" b="1" dirty="0">
              <a:latin typeface="Arial" panose="020B0604020202020204" pitchFamily="34" charset="0"/>
            </a:endParaRPr>
          </a:p>
        </p:txBody>
      </p:sp>
      <p:sp>
        <p:nvSpPr>
          <p:cNvPr id="490581" name="Oval 85">
            <a:extLst>
              <a:ext uri="{FF2B5EF4-FFF2-40B4-BE49-F238E27FC236}">
                <a16:creationId xmlns:a16="http://schemas.microsoft.com/office/drawing/2014/main" id="{9A0ED5BF-CA44-5543-AD98-1305106DE188}"/>
              </a:ext>
            </a:extLst>
          </p:cNvPr>
          <p:cNvSpPr>
            <a:spLocks noChangeArrowheads="1"/>
          </p:cNvSpPr>
          <p:nvPr/>
        </p:nvSpPr>
        <p:spPr bwMode="auto">
          <a:xfrm>
            <a:off x="491331" y="1205706"/>
            <a:ext cx="1322388" cy="992188"/>
          </a:xfrm>
          <a:prstGeom prst="roundRect">
            <a:avLst/>
          </a:prstGeom>
          <a:noFill/>
          <a:ln w="28575">
            <a:solidFill>
              <a:srgbClr val="3233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0582" name="AutoShape 86">
            <a:extLst>
              <a:ext uri="{FF2B5EF4-FFF2-40B4-BE49-F238E27FC236}">
                <a16:creationId xmlns:a16="http://schemas.microsoft.com/office/drawing/2014/main" id="{145411B4-5DF3-EE45-B43D-BB41BE42EF97}"/>
              </a:ext>
            </a:extLst>
          </p:cNvPr>
          <p:cNvSpPr>
            <a:spLocks noChangeArrowheads="1"/>
          </p:cNvSpPr>
          <p:nvPr/>
        </p:nvSpPr>
        <p:spPr bwMode="auto">
          <a:xfrm>
            <a:off x="646335" y="2197893"/>
            <a:ext cx="952500" cy="571500"/>
          </a:xfrm>
          <a:prstGeom prst="roundRect">
            <a:avLst>
              <a:gd name="adj" fmla="val 27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Science</a:t>
            </a:r>
          </a:p>
          <a:p>
            <a:pPr algn="ctr" eaLnBrk="0" hangingPunct="0">
              <a:buClr>
                <a:srgbClr val="000000"/>
              </a:buClr>
              <a:buSzPct val="100000"/>
              <a:buFont typeface="Arial" panose="020B0604020202020204" pitchFamily="34" charset="0"/>
              <a:buNone/>
            </a:pPr>
            <a:r>
              <a:rPr lang="en-GB" altLang="en-US" sz="1600" b="1">
                <a:latin typeface="Arial" panose="020B0604020202020204" pitchFamily="34" charset="0"/>
              </a:rPr>
              <a:t>PI Org</a:t>
            </a:r>
          </a:p>
        </p:txBody>
      </p:sp>
      <p:sp>
        <p:nvSpPr>
          <p:cNvPr id="490583" name="AutoShape 87">
            <a:extLst>
              <a:ext uri="{FF2B5EF4-FFF2-40B4-BE49-F238E27FC236}">
                <a16:creationId xmlns:a16="http://schemas.microsoft.com/office/drawing/2014/main" id="{502C5C63-64B9-5647-ABE9-277B28A47216}"/>
              </a:ext>
            </a:extLst>
          </p:cNvPr>
          <p:cNvSpPr>
            <a:spLocks noChangeArrowheads="1"/>
          </p:cNvSpPr>
          <p:nvPr/>
        </p:nvSpPr>
        <p:spPr bwMode="auto">
          <a:xfrm>
            <a:off x="2298700" y="3844925"/>
            <a:ext cx="10652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a:latin typeface="Arial" panose="020B0604020202020204" pitchFamily="34" charset="0"/>
              </a:rPr>
              <a:t>Tracking</a:t>
            </a:r>
          </a:p>
          <a:p>
            <a:pPr>
              <a:buClr>
                <a:srgbClr val="000000"/>
              </a:buClr>
              <a:buSzPct val="100000"/>
              <a:buFont typeface="Arial" panose="020B0604020202020204" pitchFamily="34" charset="0"/>
              <a:buNone/>
            </a:pPr>
            <a:r>
              <a:rPr lang="en-GB" altLang="en-US" sz="1200" b="1">
                <a:latin typeface="Arial" panose="020B0604020202020204" pitchFamily="34" charset="0"/>
              </a:rPr>
              <a:t>Agreements</a:t>
            </a:r>
          </a:p>
        </p:txBody>
      </p:sp>
      <p:sp>
        <p:nvSpPr>
          <p:cNvPr id="490584" name="AutoShape 88">
            <a:extLst>
              <a:ext uri="{FF2B5EF4-FFF2-40B4-BE49-F238E27FC236}">
                <a16:creationId xmlns:a16="http://schemas.microsoft.com/office/drawing/2014/main" id="{3803894D-1A55-D44B-8D58-2DF16C746535}"/>
              </a:ext>
            </a:extLst>
          </p:cNvPr>
          <p:cNvSpPr>
            <a:spLocks noChangeArrowheads="1"/>
          </p:cNvSpPr>
          <p:nvPr/>
        </p:nvSpPr>
        <p:spPr bwMode="auto">
          <a:xfrm>
            <a:off x="4810287" y="4078288"/>
            <a:ext cx="531813" cy="268287"/>
          </a:xfrm>
          <a:prstGeom prst="roundRect">
            <a:avLst>
              <a:gd name="adj" fmla="val 5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ICDs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15DE628-85A0-CA44-921C-159264446BBD}"/>
              </a:ext>
            </a:extLst>
          </p:cNvPr>
          <p:cNvPicPr>
            <a:picLocks noGrp="1" noChangeAspect="1"/>
          </p:cNvPicPr>
          <p:nvPr>
            <p:ph idx="1"/>
          </p:nvPr>
        </p:nvPicPr>
        <p:blipFill>
          <a:blip r:embed="rId2"/>
          <a:stretch>
            <a:fillRect/>
          </a:stretch>
        </p:blipFill>
        <p:spPr>
          <a:xfrm>
            <a:off x="1562100" y="990600"/>
            <a:ext cx="6019800" cy="5362466"/>
          </a:xfrm>
        </p:spPr>
      </p:pic>
      <p:sp>
        <p:nvSpPr>
          <p:cNvPr id="3" name="Title 2">
            <a:extLst>
              <a:ext uri="{FF2B5EF4-FFF2-40B4-BE49-F238E27FC236}">
                <a16:creationId xmlns:a16="http://schemas.microsoft.com/office/drawing/2014/main" id="{EF413B89-9CBC-7147-A75E-35E86F0A8AA5}"/>
              </a:ext>
            </a:extLst>
          </p:cNvPr>
          <p:cNvSpPr>
            <a:spLocks noGrp="1"/>
          </p:cNvSpPr>
          <p:nvPr>
            <p:ph type="title"/>
          </p:nvPr>
        </p:nvSpPr>
        <p:spPr>
          <a:xfrm>
            <a:off x="457200" y="-3061"/>
            <a:ext cx="8229600" cy="1143000"/>
          </a:xfrm>
        </p:spPr>
        <p:txBody>
          <a:bodyPr/>
          <a:lstStyle/>
          <a:p>
            <a:r>
              <a:rPr lang="en-US" dirty="0"/>
              <a:t>RASDS Revision – ISO 42010-2011 </a:t>
            </a:r>
            <a:br>
              <a:rPr lang="en-US" dirty="0"/>
            </a:br>
            <a:r>
              <a:rPr lang="en-US" dirty="0"/>
              <a:t>conceptual framework (ontology)…</a:t>
            </a:r>
            <a:br>
              <a:rPr lang="en-US" dirty="0"/>
            </a:br>
            <a:endParaRPr lang="en-US" dirty="0"/>
          </a:p>
        </p:txBody>
      </p:sp>
      <p:sp>
        <p:nvSpPr>
          <p:cNvPr id="2" name="Date Placeholder 1">
            <a:extLst>
              <a:ext uri="{FF2B5EF4-FFF2-40B4-BE49-F238E27FC236}">
                <a16:creationId xmlns:a16="http://schemas.microsoft.com/office/drawing/2014/main" id="{57A5F25D-9650-094B-A62F-974E43348A90}"/>
              </a:ext>
            </a:extLst>
          </p:cNvPr>
          <p:cNvSpPr>
            <a:spLocks noGrp="1"/>
          </p:cNvSpPr>
          <p:nvPr>
            <p:ph type="dt" sz="half" idx="10"/>
          </p:nvPr>
        </p:nvSpPr>
        <p:spPr/>
        <p:txBody>
          <a:bodyPr/>
          <a:lstStyle/>
          <a:p>
            <a:r>
              <a:rPr lang="en-US"/>
              <a:t>20 Mar 2023</a:t>
            </a:r>
            <a:endParaRPr lang="en-US" dirty="0"/>
          </a:p>
        </p:txBody>
      </p:sp>
      <p:grpSp>
        <p:nvGrpSpPr>
          <p:cNvPr id="5" name="Group 4">
            <a:extLst>
              <a:ext uri="{FF2B5EF4-FFF2-40B4-BE49-F238E27FC236}">
                <a16:creationId xmlns:a16="http://schemas.microsoft.com/office/drawing/2014/main" id="{A720F5D5-D0DF-E27F-3063-C254396FDE3C}"/>
              </a:ext>
            </a:extLst>
          </p:cNvPr>
          <p:cNvGrpSpPr/>
          <p:nvPr/>
        </p:nvGrpSpPr>
        <p:grpSpPr>
          <a:xfrm>
            <a:off x="1371600" y="998538"/>
            <a:ext cx="7315201" cy="5561014"/>
            <a:chOff x="1371600" y="998538"/>
            <a:chExt cx="7315201" cy="5561014"/>
          </a:xfrm>
        </p:grpSpPr>
        <p:sp>
          <p:nvSpPr>
            <p:cNvPr id="8" name="Oval 4">
              <a:extLst>
                <a:ext uri="{FF2B5EF4-FFF2-40B4-BE49-F238E27FC236}">
                  <a16:creationId xmlns:a16="http://schemas.microsoft.com/office/drawing/2014/main" id="{CD2193AF-FBB5-834A-B28E-515AD8898ABE}"/>
                </a:ext>
              </a:extLst>
            </p:cNvPr>
            <p:cNvSpPr>
              <a:spLocks noChangeArrowheads="1"/>
            </p:cNvSpPr>
            <p:nvPr/>
          </p:nvSpPr>
          <p:spPr bwMode="auto">
            <a:xfrm>
              <a:off x="1527175" y="998538"/>
              <a:ext cx="1293813" cy="836613"/>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 name="Oval 5">
              <a:extLst>
                <a:ext uri="{FF2B5EF4-FFF2-40B4-BE49-F238E27FC236}">
                  <a16:creationId xmlns:a16="http://schemas.microsoft.com/office/drawing/2014/main" id="{668E357B-8C7E-0D4D-AF4F-94588B8A6BCF}"/>
                </a:ext>
              </a:extLst>
            </p:cNvPr>
            <p:cNvSpPr>
              <a:spLocks noChangeArrowheads="1"/>
            </p:cNvSpPr>
            <p:nvPr/>
          </p:nvSpPr>
          <p:spPr bwMode="auto">
            <a:xfrm>
              <a:off x="4059238" y="1030288"/>
              <a:ext cx="1293813" cy="836613"/>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 name="Oval 6">
              <a:extLst>
                <a:ext uri="{FF2B5EF4-FFF2-40B4-BE49-F238E27FC236}">
                  <a16:creationId xmlns:a16="http://schemas.microsoft.com/office/drawing/2014/main" id="{768120BE-86FF-C340-A1DC-AE8F20118341}"/>
                </a:ext>
              </a:extLst>
            </p:cNvPr>
            <p:cNvSpPr>
              <a:spLocks noChangeArrowheads="1"/>
            </p:cNvSpPr>
            <p:nvPr/>
          </p:nvSpPr>
          <p:spPr bwMode="auto">
            <a:xfrm>
              <a:off x="4059238" y="2057401"/>
              <a:ext cx="1293813" cy="836613"/>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 name="Oval 7">
              <a:extLst>
                <a:ext uri="{FF2B5EF4-FFF2-40B4-BE49-F238E27FC236}">
                  <a16:creationId xmlns:a16="http://schemas.microsoft.com/office/drawing/2014/main" id="{7E8B870F-638E-CB4C-8557-7B11E2DE8FC4}"/>
                </a:ext>
              </a:extLst>
            </p:cNvPr>
            <p:cNvSpPr>
              <a:spLocks noChangeArrowheads="1"/>
            </p:cNvSpPr>
            <p:nvPr/>
          </p:nvSpPr>
          <p:spPr bwMode="auto">
            <a:xfrm>
              <a:off x="1371600" y="4495801"/>
              <a:ext cx="4114801" cy="836613"/>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 name="Oval 8">
              <a:extLst>
                <a:ext uri="{FF2B5EF4-FFF2-40B4-BE49-F238E27FC236}">
                  <a16:creationId xmlns:a16="http://schemas.microsoft.com/office/drawing/2014/main" id="{B4CA8C09-9565-C346-82F2-36841A6A27E3}"/>
                </a:ext>
              </a:extLst>
            </p:cNvPr>
            <p:cNvSpPr>
              <a:spLocks noChangeArrowheads="1"/>
            </p:cNvSpPr>
            <p:nvPr/>
          </p:nvSpPr>
          <p:spPr bwMode="auto">
            <a:xfrm>
              <a:off x="4059238" y="5522914"/>
              <a:ext cx="1293813" cy="836613"/>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 name="AutoShape 9">
              <a:extLst>
                <a:ext uri="{FF2B5EF4-FFF2-40B4-BE49-F238E27FC236}">
                  <a16:creationId xmlns:a16="http://schemas.microsoft.com/office/drawing/2014/main" id="{5730EC88-9CC4-9B44-874E-30B4A688A554}"/>
                </a:ext>
              </a:extLst>
            </p:cNvPr>
            <p:cNvSpPr>
              <a:spLocks noChangeArrowheads="1"/>
            </p:cNvSpPr>
            <p:nvPr/>
          </p:nvSpPr>
          <p:spPr bwMode="auto">
            <a:xfrm>
              <a:off x="6088063" y="4495801"/>
              <a:ext cx="2598738" cy="2063751"/>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We build upon and adopt this system architecture meta-meta-model framework, creating meta-models for viewpoints aligned with it that are </a:t>
              </a:r>
              <a:r>
                <a:rPr lang="en-US" sz="1400" dirty="0">
                  <a:solidFill>
                    <a:srgbClr val="000000"/>
                  </a:solidFill>
                  <a:latin typeface="Century Gothic" charset="0"/>
                </a:rPr>
                <a:t>s</a:t>
              </a:r>
              <a:r>
                <a:rPr lang="en-US" sz="1400" b="1" dirty="0">
                  <a:solidFill>
                    <a:srgbClr val="000000"/>
                  </a:solidFill>
                  <a:latin typeface="Century Gothic" charset="0"/>
                </a:rPr>
                <a:t>uitable for space system architecture description</a:t>
              </a:r>
            </a:p>
          </p:txBody>
        </p:sp>
        <p:sp>
          <p:nvSpPr>
            <p:cNvPr id="14" name="Oval 8">
              <a:extLst>
                <a:ext uri="{FF2B5EF4-FFF2-40B4-BE49-F238E27FC236}">
                  <a16:creationId xmlns:a16="http://schemas.microsoft.com/office/drawing/2014/main" id="{9AF0E7D2-B0C7-234A-BE16-4CB6805EF6E6}"/>
                </a:ext>
              </a:extLst>
            </p:cNvPr>
            <p:cNvSpPr>
              <a:spLocks noChangeArrowheads="1"/>
            </p:cNvSpPr>
            <p:nvPr/>
          </p:nvSpPr>
          <p:spPr bwMode="auto">
            <a:xfrm>
              <a:off x="4953000" y="3113217"/>
              <a:ext cx="2405063" cy="836613"/>
            </a:xfrm>
            <a:prstGeom prst="ellipse">
              <a:avLst/>
            </a:prstGeom>
            <a:noFill/>
            <a:ln w="38160" cap="sq">
              <a:solidFill>
                <a:srgbClr val="00B05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Tree>
    <p:extLst>
      <p:ext uri="{BB962C8B-B14F-4D97-AF65-F5344CB8AC3E}">
        <p14:creationId xmlns:p14="http://schemas.microsoft.com/office/powerpoint/2010/main" val="314698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p:txBody>
          <a:bodyPr/>
          <a:lstStyle/>
          <a:p>
            <a:r>
              <a:rPr lang="en-US" dirty="0"/>
              <a:t>“Enterprise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a:xfrm>
            <a:off x="457200" y="1393129"/>
            <a:ext cx="8229600" cy="4525963"/>
          </a:xfrm>
        </p:spPr>
        <p:txBody>
          <a:bodyPr/>
          <a:lstStyle/>
          <a:p>
            <a:r>
              <a:rPr lang="en-US" sz="2000" dirty="0"/>
              <a:t>Enterprise Capability</a:t>
            </a:r>
          </a:p>
          <a:p>
            <a:pPr lvl="1"/>
            <a:r>
              <a:rPr lang="en-US" sz="1600" dirty="0"/>
              <a:t>An expression of what an enterprise does and can do.  An enterprise capability denotes the “What” an enterprise can do, whereas an enterprise process outlines how a particular activity gets performed by enterprise systems.   </a:t>
            </a:r>
          </a:p>
          <a:p>
            <a:pPr lvl="1"/>
            <a:r>
              <a:rPr lang="en-US" sz="1600" dirty="0"/>
              <a:t>At an elemental level, an enterprise capability is the encapsulation of the underlying functionality expressed abstractly.  </a:t>
            </a:r>
          </a:p>
          <a:p>
            <a:r>
              <a:rPr lang="en-US" sz="2000" dirty="0">
                <a:solidFill>
                  <a:srgbClr val="FF0000"/>
                </a:solidFill>
              </a:rPr>
              <a:t>System Capability</a:t>
            </a:r>
          </a:p>
          <a:p>
            <a:pPr lvl="1"/>
            <a:r>
              <a:rPr lang="en-US" sz="1600" dirty="0">
                <a:solidFill>
                  <a:srgbClr val="FF0000"/>
                </a:solidFill>
              </a:rPr>
              <a:t>An ability that an organization, person, or system possesses. Capabilities are typically expressed in general and high-level terms and typically require a combination of organization, people, processes, and technology to achieve.</a:t>
            </a:r>
          </a:p>
          <a:p>
            <a:r>
              <a:rPr lang="en-US" sz="2000" dirty="0">
                <a:solidFill>
                  <a:schemeClr val="bg1">
                    <a:lumMod val="85000"/>
                  </a:schemeClr>
                </a:solidFill>
              </a:rPr>
              <a:t>Capability</a:t>
            </a:r>
          </a:p>
          <a:p>
            <a:pPr lvl="1"/>
            <a:r>
              <a:rPr lang="en-US" sz="1600" dirty="0">
                <a:solidFill>
                  <a:schemeClr val="bg1">
                    <a:lumMod val="85000"/>
                  </a:schemeClr>
                </a:solidFill>
              </a:rPr>
              <a:t>A set of features implemented by technical, physical, and procedural means. Such features are typically selected to achieve a common organizationally valued purpose.</a:t>
            </a:r>
          </a:p>
          <a:p>
            <a:r>
              <a:rPr lang="en-US" sz="1900" dirty="0"/>
              <a:t>Asset</a:t>
            </a:r>
          </a:p>
          <a:p>
            <a:pPr lvl="1"/>
            <a:r>
              <a:rPr lang="en-US" sz="1600" dirty="0"/>
              <a:t>An item of value to stakeholders. An asset may be tangible (e.g., a physical item such as hardware, firmware, computing platform, network device, or other technology component) or intangible (e.g., humans, data, information, software, capability, function, service, trademark, copyright, patent, intellectual property, image, or reputation).  NIST 800-160</a:t>
            </a:r>
          </a:p>
        </p:txBody>
      </p:sp>
      <p:sp>
        <p:nvSpPr>
          <p:cNvPr id="5" name="Date Placeholder 4">
            <a:extLst>
              <a:ext uri="{FF2B5EF4-FFF2-40B4-BE49-F238E27FC236}">
                <a16:creationId xmlns:a16="http://schemas.microsoft.com/office/drawing/2014/main" id="{8AE78ED5-1DC6-E44F-8F43-7FE3FC148B86}"/>
              </a:ext>
            </a:extLst>
          </p:cNvPr>
          <p:cNvSpPr>
            <a:spLocks noGrp="1"/>
          </p:cNvSpPr>
          <p:nvPr>
            <p:ph type="dt" sz="half" idx="2"/>
          </p:nvPr>
        </p:nvSpPr>
        <p:spPr>
          <a:xfrm>
            <a:off x="114300" y="6533924"/>
            <a:ext cx="13335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20 Mar 2023</a:t>
            </a:r>
            <a:endParaRPr lang="en-US" altLang="en-US" b="0" dirty="0"/>
          </a:p>
        </p:txBody>
      </p:sp>
      <p:sp>
        <p:nvSpPr>
          <p:cNvPr id="6" name="Rectangle 5">
            <a:extLst>
              <a:ext uri="{FF2B5EF4-FFF2-40B4-BE49-F238E27FC236}">
                <a16:creationId xmlns:a16="http://schemas.microsoft.com/office/drawing/2014/main" id="{2D7B8498-D85C-654E-8F4E-CDE0C85835CB}"/>
              </a:ext>
            </a:extLst>
          </p:cNvPr>
          <p:cNvSpPr/>
          <p:nvPr/>
        </p:nvSpPr>
        <p:spPr>
          <a:xfrm>
            <a:off x="449451" y="855179"/>
            <a:ext cx="4580028" cy="338554"/>
          </a:xfrm>
          <a:prstGeom prst="rect">
            <a:avLst/>
          </a:prstGeom>
        </p:spPr>
        <p:txBody>
          <a:bodyPr wrap="square">
            <a:spAutoFit/>
          </a:bodyPr>
          <a:lstStyle/>
          <a:p>
            <a:r>
              <a:rPr lang="en-US" sz="1600" dirty="0">
                <a:solidFill>
                  <a:srgbClr val="FF0000"/>
                </a:solidFill>
              </a:rPr>
              <a:t>Pick one (or more) of these definitions …</a:t>
            </a:r>
          </a:p>
        </p:txBody>
      </p:sp>
    </p:spTree>
    <p:extLst>
      <p:ext uri="{BB962C8B-B14F-4D97-AF65-F5344CB8AC3E}">
        <p14:creationId xmlns:p14="http://schemas.microsoft.com/office/powerpoint/2010/main" val="38149034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382C-3637-DB48-965C-09B543715AC7}"/>
              </a:ext>
            </a:extLst>
          </p:cNvPr>
          <p:cNvSpPr>
            <a:spLocks noGrp="1"/>
          </p:cNvSpPr>
          <p:nvPr>
            <p:ph type="title"/>
          </p:nvPr>
        </p:nvSpPr>
        <p:spPr>
          <a:xfrm>
            <a:off x="533400" y="92884"/>
            <a:ext cx="8229600" cy="682229"/>
          </a:xfrm>
        </p:spPr>
        <p:txBody>
          <a:bodyPr/>
          <a:lstStyle/>
          <a:p>
            <a:r>
              <a:rPr lang="en-US" sz="2400" dirty="0"/>
              <a:t>“Enterprise Architecture” Definitions, </a:t>
            </a:r>
            <a:r>
              <a:rPr lang="en-US" sz="2400" dirty="0" err="1"/>
              <a:t>contd</a:t>
            </a:r>
            <a:endParaRPr lang="en-US" sz="2400" dirty="0"/>
          </a:p>
        </p:txBody>
      </p:sp>
      <p:sp>
        <p:nvSpPr>
          <p:cNvPr id="3" name="Content Placeholder 2">
            <a:extLst>
              <a:ext uri="{FF2B5EF4-FFF2-40B4-BE49-F238E27FC236}">
                <a16:creationId xmlns:a16="http://schemas.microsoft.com/office/drawing/2014/main" id="{60C46B09-7FC8-AF4C-814B-BBDFF4D2DADA}"/>
              </a:ext>
            </a:extLst>
          </p:cNvPr>
          <p:cNvSpPr>
            <a:spLocks noGrp="1"/>
          </p:cNvSpPr>
          <p:nvPr>
            <p:ph idx="1"/>
          </p:nvPr>
        </p:nvSpPr>
        <p:spPr>
          <a:xfrm>
            <a:off x="381000" y="1219200"/>
            <a:ext cx="8229600" cy="5029200"/>
          </a:xfrm>
        </p:spPr>
        <p:txBody>
          <a:bodyPr/>
          <a:lstStyle/>
          <a:p>
            <a:r>
              <a:rPr lang="en-US" sz="1800" dirty="0"/>
              <a:t>Enterprise (</a:t>
            </a:r>
            <a:r>
              <a:rPr lang="en-US" sz="1400" dirty="0"/>
              <a:t>as opposed to Operational …</a:t>
            </a:r>
            <a:r>
              <a:rPr lang="en-US" sz="1800" dirty="0"/>
              <a:t>) Process</a:t>
            </a:r>
          </a:p>
          <a:p>
            <a:pPr lvl="1"/>
            <a:r>
              <a:rPr lang="en-US" sz="1600" dirty="0"/>
              <a:t>An enterprise process is defined as a set of activities and tasks that, once completed, will accomplish an organizational goal. </a:t>
            </a:r>
          </a:p>
          <a:p>
            <a:r>
              <a:rPr lang="en-US" sz="1800" dirty="0"/>
              <a:t>Activity</a:t>
            </a:r>
          </a:p>
          <a:p>
            <a:pPr lvl="1"/>
            <a:r>
              <a:rPr lang="en-US" sz="1600" dirty="0"/>
              <a:t>Work, not specific to a single organization, operational system or individual that transforms inputs (Resources) into outputs (Resources) or changes their state.  (</a:t>
            </a:r>
            <a:r>
              <a:rPr lang="en-US" sz="1600" dirty="0" err="1"/>
              <a:t>DoDAF</a:t>
            </a:r>
            <a:r>
              <a:rPr lang="en-US" sz="1600" dirty="0"/>
              <a:t>, edited)</a:t>
            </a:r>
          </a:p>
          <a:p>
            <a:r>
              <a:rPr lang="en-US" sz="1800" dirty="0"/>
              <a:t>Actor</a:t>
            </a:r>
          </a:p>
          <a:p>
            <a:pPr lvl="1"/>
            <a:r>
              <a:rPr lang="en-US" sz="1600" dirty="0"/>
              <a:t>An actor specifies a role played by a user or any other system that interacts with the subject. It may represent roles played by human users, </a:t>
            </a:r>
            <a:r>
              <a:rPr lang="en-US" sz="1600" dirty="0">
                <a:solidFill>
                  <a:srgbClr val="FF3300"/>
                </a:solidFill>
              </a:rPr>
              <a:t>software</a:t>
            </a:r>
            <a:r>
              <a:rPr lang="en-US" sz="1600" dirty="0"/>
              <a:t>, external hardware, or other subjects.  (UML)</a:t>
            </a:r>
          </a:p>
          <a:p>
            <a:r>
              <a:rPr lang="en-US" sz="1800" dirty="0"/>
              <a:t>Application</a:t>
            </a:r>
          </a:p>
          <a:p>
            <a:pPr lvl="1"/>
            <a:r>
              <a:rPr lang="en-US" sz="1600" dirty="0"/>
              <a:t>An application (app), application program or application software is a </a:t>
            </a:r>
            <a:r>
              <a:rPr lang="en-US" sz="1600" dirty="0">
                <a:hlinkClick r:id="rId2" tooltip="Computer program"/>
              </a:rPr>
              <a:t>computer program</a:t>
            </a:r>
            <a:r>
              <a:rPr lang="en-US" sz="1600" dirty="0"/>
              <a:t> designed to help people perform an activity (Wikipedia)</a:t>
            </a:r>
          </a:p>
          <a:p>
            <a:r>
              <a:rPr lang="en-US" sz="1800" dirty="0"/>
              <a:t>Data</a:t>
            </a:r>
          </a:p>
          <a:p>
            <a:pPr lvl="1"/>
            <a:r>
              <a:rPr lang="en-US" sz="1600" dirty="0"/>
              <a:t>The representation forms of information that may be stored and/or exchanged by systems and users thereof. (Information)</a:t>
            </a:r>
          </a:p>
          <a:p>
            <a:pPr lvl="1"/>
            <a:r>
              <a:rPr lang="en-US" sz="1600" dirty="0">
                <a:solidFill>
                  <a:schemeClr val="bg1">
                    <a:lumMod val="85000"/>
                  </a:schemeClr>
                </a:solidFill>
              </a:rPr>
              <a:t>Not completely clear what a “data artifact” might be.  In some contexts it is defined like this:</a:t>
            </a:r>
          </a:p>
          <a:p>
            <a:pPr lvl="2"/>
            <a:r>
              <a:rPr lang="en-US" sz="1200" dirty="0">
                <a:solidFill>
                  <a:schemeClr val="bg1">
                    <a:lumMod val="85000"/>
                  </a:schemeClr>
                </a:solidFill>
              </a:rPr>
              <a:t>A data artifact is a data flaw caused by equipment, techniques or conditions. Common sources of data flaws include hardware or software errors, conditions such as electromagnetic interference and flawed designs such as an algorithm prone to miscalculations.</a:t>
            </a:r>
          </a:p>
          <a:p>
            <a:endParaRPr lang="en-US" sz="1800" dirty="0"/>
          </a:p>
        </p:txBody>
      </p:sp>
      <p:sp>
        <p:nvSpPr>
          <p:cNvPr id="6" name="Date Placeholder 5">
            <a:extLst>
              <a:ext uri="{FF2B5EF4-FFF2-40B4-BE49-F238E27FC236}">
                <a16:creationId xmlns:a16="http://schemas.microsoft.com/office/drawing/2014/main" id="{2531A756-4432-004F-8F79-DB14D732DA73}"/>
              </a:ext>
            </a:extLst>
          </p:cNvPr>
          <p:cNvSpPr>
            <a:spLocks noGrp="1"/>
          </p:cNvSpPr>
          <p:nvPr>
            <p:ph type="dt" sz="half" idx="2"/>
          </p:nvPr>
        </p:nvSpPr>
        <p:spPr>
          <a:xfrm>
            <a:off x="114300" y="6533924"/>
            <a:ext cx="14097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20 Mar 2023</a:t>
            </a:r>
            <a:endParaRPr lang="en-US" altLang="en-US" b="0" dirty="0"/>
          </a:p>
        </p:txBody>
      </p:sp>
    </p:spTree>
    <p:extLst>
      <p:ext uri="{BB962C8B-B14F-4D97-AF65-F5344CB8AC3E}">
        <p14:creationId xmlns:p14="http://schemas.microsoft.com/office/powerpoint/2010/main" val="35152883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(System Viewpoint aspects, related to Capability)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600450" y="2400300"/>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5014913" y="3114675"/>
            <a:ext cx="971550" cy="514350"/>
          </a:xfrm>
          <a:prstGeom prst="roundRect">
            <a:avLst/>
          </a:prstGeom>
          <a:solidFill>
            <a:srgbClr val="0C8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8" name="Rounded Rectangle 7">
            <a:extLst>
              <a:ext uri="{FF2B5EF4-FFF2-40B4-BE49-F238E27FC236}">
                <a16:creationId xmlns:a16="http://schemas.microsoft.com/office/drawing/2014/main" id="{CC79A4C3-0194-7D41-B96C-EF675853E909}"/>
              </a:ext>
            </a:extLst>
          </p:cNvPr>
          <p:cNvSpPr/>
          <p:nvPr/>
        </p:nvSpPr>
        <p:spPr>
          <a:xfrm>
            <a:off x="6858000" y="2170335"/>
            <a:ext cx="10858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Hardware</a:t>
            </a:r>
          </a:p>
        </p:txBody>
      </p:sp>
      <p:sp>
        <p:nvSpPr>
          <p:cNvPr id="9" name="Rounded Rectangle 8">
            <a:extLst>
              <a:ext uri="{FF2B5EF4-FFF2-40B4-BE49-F238E27FC236}">
                <a16:creationId xmlns:a16="http://schemas.microsoft.com/office/drawing/2014/main" id="{0F1DFDDF-FF2F-DF43-8FAE-F4C186218FE4}"/>
              </a:ext>
            </a:extLst>
          </p:cNvPr>
          <p:cNvSpPr/>
          <p:nvPr/>
        </p:nvSpPr>
        <p:spPr>
          <a:xfrm>
            <a:off x="6859284" y="2818490"/>
            <a:ext cx="10858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Software</a:t>
            </a:r>
          </a:p>
        </p:txBody>
      </p:sp>
      <p:sp>
        <p:nvSpPr>
          <p:cNvPr id="10" name="Rounded Rectangle 9">
            <a:extLst>
              <a:ext uri="{FF2B5EF4-FFF2-40B4-BE49-F238E27FC236}">
                <a16:creationId xmlns:a16="http://schemas.microsoft.com/office/drawing/2014/main" id="{F724AB52-F7ED-5644-9738-EE5537E95130}"/>
              </a:ext>
            </a:extLst>
          </p:cNvPr>
          <p:cNvSpPr/>
          <p:nvPr/>
        </p:nvSpPr>
        <p:spPr>
          <a:xfrm>
            <a:off x="6858000" y="3466645"/>
            <a:ext cx="10858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FF0000"/>
                </a:solidFill>
              </a:rPr>
              <a:t>Person</a:t>
            </a:r>
          </a:p>
        </p:txBody>
      </p:sp>
      <p:sp>
        <p:nvSpPr>
          <p:cNvPr id="11" name="Rounded Rectangle 10">
            <a:extLst>
              <a:ext uri="{FF2B5EF4-FFF2-40B4-BE49-F238E27FC236}">
                <a16:creationId xmlns:a16="http://schemas.microsoft.com/office/drawing/2014/main" id="{7600C7DF-7930-FE40-923A-59E106E310FE}"/>
              </a:ext>
            </a:extLst>
          </p:cNvPr>
          <p:cNvSpPr/>
          <p:nvPr/>
        </p:nvSpPr>
        <p:spPr>
          <a:xfrm>
            <a:off x="6858000" y="4114800"/>
            <a:ext cx="10858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Procedures</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943350" y="4089115"/>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p:cNvCxnSpPr>
          <p:nvPr/>
        </p:nvCxnSpPr>
        <p:spPr>
          <a:xfrm>
            <a:off x="4572000" y="2657475"/>
            <a:ext cx="928688" cy="457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C7B8E1A5-A2D4-FC4A-AAD4-ED6820437A69}"/>
              </a:ext>
            </a:extLst>
          </p:cNvPr>
          <p:cNvCxnSpPr>
            <a:cxnSpLocks/>
          </p:cNvCxnSpPr>
          <p:nvPr/>
        </p:nvCxnSpPr>
        <p:spPr>
          <a:xfrm flipV="1">
            <a:off x="5986463" y="2427510"/>
            <a:ext cx="871537" cy="9443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7841A7-6E39-A347-B9C1-96AAAED2C704}"/>
              </a:ext>
            </a:extLst>
          </p:cNvPr>
          <p:cNvCxnSpPr>
            <a:cxnSpLocks/>
          </p:cNvCxnSpPr>
          <p:nvPr/>
        </p:nvCxnSpPr>
        <p:spPr>
          <a:xfrm flipV="1">
            <a:off x="5986463" y="3075665"/>
            <a:ext cx="872821" cy="2961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2AF5A94-7839-3148-BE43-9398679A8632}"/>
              </a:ext>
            </a:extLst>
          </p:cNvPr>
          <p:cNvCxnSpPr>
            <a:cxnSpLocks/>
          </p:cNvCxnSpPr>
          <p:nvPr/>
        </p:nvCxnSpPr>
        <p:spPr>
          <a:xfrm>
            <a:off x="5986463" y="3371850"/>
            <a:ext cx="871537" cy="3519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8538C2-21CF-B04A-9FA8-FDE43042DD4D}"/>
              </a:ext>
            </a:extLst>
          </p:cNvPr>
          <p:cNvCxnSpPr>
            <a:cxnSpLocks/>
          </p:cNvCxnSpPr>
          <p:nvPr/>
        </p:nvCxnSpPr>
        <p:spPr>
          <a:xfrm>
            <a:off x="5986463" y="3371850"/>
            <a:ext cx="871537" cy="10001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p:cNvCxnSpPr>
          <p:nvPr/>
        </p:nvCxnSpPr>
        <p:spPr>
          <a:xfrm flipH="1">
            <a:off x="4429125" y="3629025"/>
            <a:ext cx="1071563" cy="4600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4570716" y="2489673"/>
            <a:ext cx="526106" cy="219291"/>
          </a:xfrm>
          <a:prstGeom prst="rect">
            <a:avLst/>
          </a:prstGeom>
          <a:noFill/>
        </p:spPr>
        <p:txBody>
          <a:bodyPr wrap="none" rtlCol="0">
            <a:spAutoFit/>
          </a:bodyPr>
          <a:lstStyle/>
          <a:p>
            <a:r>
              <a:rPr lang="en-US" sz="825" dirty="0"/>
              <a:t>Has 1..</a:t>
            </a:r>
          </a:p>
        </p:txBody>
      </p:sp>
      <p:sp>
        <p:nvSpPr>
          <p:cNvPr id="53" name="TextBox 52">
            <a:extLst>
              <a:ext uri="{FF2B5EF4-FFF2-40B4-BE49-F238E27FC236}">
                <a16:creationId xmlns:a16="http://schemas.microsoft.com/office/drawing/2014/main" id="{35266810-EA7B-1648-8F9D-C7331EA8CB95}"/>
              </a:ext>
            </a:extLst>
          </p:cNvPr>
          <p:cNvSpPr txBox="1"/>
          <p:nvPr/>
        </p:nvSpPr>
        <p:spPr>
          <a:xfrm>
            <a:off x="5999466" y="2834373"/>
            <a:ext cx="725184" cy="346249"/>
          </a:xfrm>
          <a:prstGeom prst="rect">
            <a:avLst/>
          </a:prstGeom>
          <a:noFill/>
        </p:spPr>
        <p:txBody>
          <a:bodyPr wrap="square" rtlCol="0">
            <a:spAutoFit/>
          </a:bodyPr>
          <a:lstStyle/>
          <a:p>
            <a:r>
              <a:rPr lang="en-US" sz="825" dirty="0"/>
              <a:t>Composed of 1..</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416122" y="3591963"/>
            <a:ext cx="830677" cy="346249"/>
          </a:xfrm>
          <a:prstGeom prst="rect">
            <a:avLst/>
          </a:prstGeom>
          <a:noFill/>
        </p:spPr>
        <p:txBody>
          <a:bodyPr wrap="square" rtlCol="0">
            <a:spAutoFit/>
          </a:bodyPr>
          <a:lstStyle/>
          <a:p>
            <a:r>
              <a:rPr lang="en-US" sz="825" dirty="0"/>
              <a:t>Implements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1314450" y="2684456"/>
            <a:ext cx="1214392"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Environment</a:t>
            </a:r>
          </a:p>
        </p:txBody>
      </p:sp>
      <p:cxnSp>
        <p:nvCxnSpPr>
          <p:cNvPr id="61" name="Straight Arrow Connector 60">
            <a:extLst>
              <a:ext uri="{FF2B5EF4-FFF2-40B4-BE49-F238E27FC236}">
                <a16:creationId xmlns:a16="http://schemas.microsoft.com/office/drawing/2014/main" id="{5C08B4C3-060D-6543-B28D-25292D430CD3}"/>
              </a:ext>
            </a:extLst>
          </p:cNvPr>
          <p:cNvCxnSpPr>
            <a:cxnSpLocks/>
          </p:cNvCxnSpPr>
          <p:nvPr/>
        </p:nvCxnSpPr>
        <p:spPr>
          <a:xfrm flipV="1">
            <a:off x="2528841" y="2657475"/>
            <a:ext cx="1071609" cy="2841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7BE220D-E918-404B-97AA-CD74EA11CB75}"/>
              </a:ext>
            </a:extLst>
          </p:cNvPr>
          <p:cNvSpPr txBox="1"/>
          <p:nvPr/>
        </p:nvSpPr>
        <p:spPr>
          <a:xfrm>
            <a:off x="2518510" y="2684456"/>
            <a:ext cx="767621" cy="219291"/>
          </a:xfrm>
          <a:prstGeom prst="rect">
            <a:avLst/>
          </a:prstGeom>
          <a:noFill/>
        </p:spPr>
        <p:txBody>
          <a:bodyPr wrap="square" rtlCol="0">
            <a:spAutoFit/>
          </a:bodyPr>
          <a:lstStyle/>
          <a:p>
            <a:r>
              <a:rPr lang="en-US" sz="825" dirty="0"/>
              <a:t>Affects </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43678" y="4094050"/>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171165" y="4096561"/>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3142715" y="4353736"/>
            <a:ext cx="804755" cy="0"/>
          </a:xfrm>
          <a:prstGeom prst="straightConnector1">
            <a:avLst/>
          </a:prstGeom>
          <a:ln>
            <a:solidFill>
              <a:schemeClr val="accent1">
                <a:lumMod val="40000"/>
                <a:lumOff val="6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C0C9C8ED-A48A-5040-B9AB-9F2001781F5D}"/>
              </a:ext>
            </a:extLst>
          </p:cNvPr>
          <p:cNvSpPr txBox="1"/>
          <p:nvPr/>
        </p:nvSpPr>
        <p:spPr>
          <a:xfrm>
            <a:off x="4232310" y="4719157"/>
            <a:ext cx="1071563" cy="600164"/>
          </a:xfrm>
          <a:prstGeom prst="rect">
            <a:avLst/>
          </a:prstGeom>
          <a:noFill/>
        </p:spPr>
        <p:txBody>
          <a:bodyPr wrap="square" rtlCol="0">
            <a:spAutoFit/>
          </a:bodyPr>
          <a:lstStyle/>
          <a:p>
            <a:r>
              <a:rPr lang="en-US" sz="825" dirty="0"/>
              <a:t>Technical Process</a:t>
            </a:r>
          </a:p>
          <a:p>
            <a:r>
              <a:rPr lang="en-US" sz="825" dirty="0"/>
              <a:t>Action</a:t>
            </a:r>
          </a:p>
          <a:p>
            <a:r>
              <a:rPr lang="en-US" sz="825" dirty="0"/>
              <a:t>Task</a:t>
            </a:r>
          </a:p>
        </p:txBody>
      </p:sp>
      <p:sp>
        <p:nvSpPr>
          <p:cNvPr id="37" name="TextBox 36">
            <a:extLst>
              <a:ext uri="{FF2B5EF4-FFF2-40B4-BE49-F238E27FC236}">
                <a16:creationId xmlns:a16="http://schemas.microsoft.com/office/drawing/2014/main" id="{D8A1E502-1081-0443-9A21-D5E1BF79C7C0}"/>
              </a:ext>
            </a:extLst>
          </p:cNvPr>
          <p:cNvSpPr txBox="1"/>
          <p:nvPr/>
        </p:nvSpPr>
        <p:spPr>
          <a:xfrm>
            <a:off x="6875929" y="4790353"/>
            <a:ext cx="1885950" cy="300082"/>
          </a:xfrm>
          <a:prstGeom prst="rect">
            <a:avLst/>
          </a:prstGeom>
          <a:noFill/>
        </p:spPr>
        <p:txBody>
          <a:bodyPr wrap="square" rtlCol="0">
            <a:spAutoFit/>
          </a:bodyPr>
          <a:lstStyle/>
          <a:p>
            <a:r>
              <a:rPr lang="en-US" sz="675" dirty="0"/>
              <a:t>** A “System” may be de-composed into System Elements.</a:t>
            </a:r>
          </a:p>
        </p:txBody>
      </p:sp>
      <p:sp>
        <p:nvSpPr>
          <p:cNvPr id="3" name="Rectangle 2">
            <a:extLst>
              <a:ext uri="{FF2B5EF4-FFF2-40B4-BE49-F238E27FC236}">
                <a16:creationId xmlns:a16="http://schemas.microsoft.com/office/drawing/2014/main" id="{BF311A8F-E531-DB48-B632-F52976A7F6D9}"/>
              </a:ext>
            </a:extLst>
          </p:cNvPr>
          <p:cNvSpPr/>
          <p:nvPr/>
        </p:nvSpPr>
        <p:spPr>
          <a:xfrm>
            <a:off x="-272507" y="5333778"/>
            <a:ext cx="3415757" cy="923330"/>
          </a:xfrm>
          <a:prstGeom prst="rect">
            <a:avLst/>
          </a:prstGeom>
        </p:spPr>
        <p:txBody>
          <a:bodyPr wrap="square">
            <a:spAutoFit/>
          </a:bodyPr>
          <a:lstStyle/>
          <a:p>
            <a:pPr lvl="1"/>
            <a:r>
              <a:rPr lang="en-US" sz="900" u="sng" dirty="0">
                <a:solidFill>
                  <a:srgbClr val="0070C0"/>
                </a:solidFill>
              </a:rPr>
              <a:t>System</a:t>
            </a:r>
            <a:r>
              <a:rPr lang="en-US" sz="900" dirty="0">
                <a:solidFill>
                  <a:srgbClr val="0070C0"/>
                </a:solidFill>
              </a:rPr>
              <a:t>: A collection of interacting components organized to accomplish a specific function or set of functions.  </a:t>
            </a:r>
          </a:p>
          <a:p>
            <a:pPr lvl="1"/>
            <a:r>
              <a:rPr lang="en-US" sz="900" dirty="0">
                <a:solidFill>
                  <a:srgbClr val="0070C0"/>
                </a:solidFill>
              </a:rPr>
              <a:t>A System is composed of Elements, which may be any of: Hardware, Software, Person, and Procedures.</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20 Mar 2023</a:t>
            </a:r>
          </a:p>
        </p:txBody>
      </p:sp>
      <p:sp>
        <p:nvSpPr>
          <p:cNvPr id="38" name="Rounded Rectangle 37">
            <a:extLst>
              <a:ext uri="{FF2B5EF4-FFF2-40B4-BE49-F238E27FC236}">
                <a16:creationId xmlns:a16="http://schemas.microsoft.com/office/drawing/2014/main" id="{06D2E214-DEAC-5047-BA74-7113D47C26F1}"/>
              </a:ext>
            </a:extLst>
          </p:cNvPr>
          <p:cNvSpPr/>
          <p:nvPr/>
        </p:nvSpPr>
        <p:spPr>
          <a:xfrm>
            <a:off x="1928323" y="1157395"/>
            <a:ext cx="1214392"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Capability</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6" idx="0"/>
            <a:endCxn id="38" idx="2"/>
          </p:cNvCxnSpPr>
          <p:nvPr/>
        </p:nvCxnSpPr>
        <p:spPr>
          <a:xfrm flipH="1" flipV="1">
            <a:off x="2535519" y="1671745"/>
            <a:ext cx="1550706" cy="728555"/>
          </a:xfrm>
          <a:prstGeom prst="straightConnector1">
            <a:avLst/>
          </a:prstGeom>
          <a:ln>
            <a:solidFill>
              <a:schemeClr val="accent1">
                <a:lumMod val="40000"/>
                <a:lumOff val="6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5E61019A-FC89-6F46-BA80-424D6E6124C1}"/>
              </a:ext>
            </a:extLst>
          </p:cNvPr>
          <p:cNvSpPr txBox="1"/>
          <p:nvPr/>
        </p:nvSpPr>
        <p:spPr>
          <a:xfrm rot="10800000" flipV="1">
            <a:off x="3171850" y="1801058"/>
            <a:ext cx="971550" cy="219291"/>
          </a:xfrm>
          <a:prstGeom prst="rect">
            <a:avLst/>
          </a:prstGeom>
          <a:noFill/>
        </p:spPr>
        <p:txBody>
          <a:bodyPr wrap="square" rtlCol="0">
            <a:spAutoFit/>
          </a:bodyPr>
          <a:lstStyle/>
          <a:p>
            <a:r>
              <a:rPr lang="en-US" sz="825" dirty="0"/>
              <a:t>Provides 1… </a:t>
            </a:r>
          </a:p>
        </p:txBody>
      </p:sp>
      <p:cxnSp>
        <p:nvCxnSpPr>
          <p:cNvPr id="5" name="Straight Arrow Connector 4">
            <a:extLst>
              <a:ext uri="{FF2B5EF4-FFF2-40B4-BE49-F238E27FC236}">
                <a16:creationId xmlns:a16="http://schemas.microsoft.com/office/drawing/2014/main" id="{4168BDBA-843A-D6C6-AC6D-E8B8EC630BA7}"/>
              </a:ext>
            </a:extLst>
          </p:cNvPr>
          <p:cNvCxnSpPr>
            <a:cxnSpLocks/>
            <a:stCxn id="6" idx="2"/>
            <a:endCxn id="69" idx="0"/>
          </p:cNvCxnSpPr>
          <p:nvPr/>
        </p:nvCxnSpPr>
        <p:spPr>
          <a:xfrm flipH="1">
            <a:off x="2656940" y="2914650"/>
            <a:ext cx="1429285" cy="1181911"/>
          </a:xfrm>
          <a:prstGeom prst="straightConnector1">
            <a:avLst/>
          </a:prstGeom>
          <a:ln>
            <a:solidFill>
              <a:schemeClr val="accent1">
                <a:lumMod val="40000"/>
                <a:lumOff val="6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3790328" y="3094811"/>
            <a:ext cx="830677" cy="346249"/>
          </a:xfrm>
          <a:prstGeom prst="rect">
            <a:avLst/>
          </a:prstGeom>
          <a:noFill/>
        </p:spPr>
        <p:txBody>
          <a:bodyPr wrap="square" rtlCol="0">
            <a:spAutoFit/>
          </a:bodyPr>
          <a:lstStyle>
            <a:defPPr>
              <a:defRPr lang="en-US"/>
            </a:defPPr>
            <a:lvl1pPr>
              <a:defRPr sz="825"/>
            </a:lvl1pPr>
          </a:lstStyle>
          <a:p>
            <a:r>
              <a:rPr lang="en-US" dirty="0"/>
              <a:t>Offers 1..</a:t>
            </a:r>
          </a:p>
          <a:p>
            <a:r>
              <a:rPr lang="en-US" dirty="0"/>
              <a:t>(Transitive)</a:t>
            </a:r>
          </a:p>
        </p:txBody>
      </p:sp>
    </p:spTree>
    <p:extLst>
      <p:ext uri="{BB962C8B-B14F-4D97-AF65-F5344CB8AC3E}">
        <p14:creationId xmlns:p14="http://schemas.microsoft.com/office/powerpoint/2010/main" val="11547303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08A4CE26-EB34-2A42-9699-5B4A0D2843BF}"/>
              </a:ext>
            </a:extLst>
          </p:cNvPr>
          <p:cNvSpPr/>
          <p:nvPr/>
        </p:nvSpPr>
        <p:spPr>
          <a:xfrm>
            <a:off x="6668448" y="4498877"/>
            <a:ext cx="85157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 **</a:t>
            </a:r>
          </a:p>
        </p:txBody>
      </p:sp>
      <p:sp>
        <p:nvSpPr>
          <p:cNvPr id="8" name="Rounded Rectangle 7">
            <a:extLst>
              <a:ext uri="{FF2B5EF4-FFF2-40B4-BE49-F238E27FC236}">
                <a16:creationId xmlns:a16="http://schemas.microsoft.com/office/drawing/2014/main" id="{CC79A4C3-0194-7D41-B96C-EF675853E909}"/>
              </a:ext>
            </a:extLst>
          </p:cNvPr>
          <p:cNvSpPr/>
          <p:nvPr/>
        </p:nvSpPr>
        <p:spPr>
          <a:xfrm>
            <a:off x="8086145" y="3867194"/>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9" name="Rounded Rectangle 8">
            <a:extLst>
              <a:ext uri="{FF2B5EF4-FFF2-40B4-BE49-F238E27FC236}">
                <a16:creationId xmlns:a16="http://schemas.microsoft.com/office/drawing/2014/main" id="{0F1DFDDF-FF2F-DF43-8FAE-F4C186218FE4}"/>
              </a:ext>
            </a:extLst>
          </p:cNvPr>
          <p:cNvSpPr/>
          <p:nvPr/>
        </p:nvSpPr>
        <p:spPr>
          <a:xfrm>
            <a:off x="8087078" y="4295112"/>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10" name="Rounded Rectangle 9">
            <a:extLst>
              <a:ext uri="{FF2B5EF4-FFF2-40B4-BE49-F238E27FC236}">
                <a16:creationId xmlns:a16="http://schemas.microsoft.com/office/drawing/2014/main" id="{F724AB52-F7ED-5644-9738-EE5537E95130}"/>
              </a:ext>
            </a:extLst>
          </p:cNvPr>
          <p:cNvSpPr/>
          <p:nvPr/>
        </p:nvSpPr>
        <p:spPr>
          <a:xfrm>
            <a:off x="8086145" y="4723028"/>
            <a:ext cx="772096" cy="339579"/>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Person</a:t>
            </a:r>
          </a:p>
        </p:txBody>
      </p:sp>
      <p:sp>
        <p:nvSpPr>
          <p:cNvPr id="11" name="Rounded Rectangle 10">
            <a:extLst>
              <a:ext uri="{FF2B5EF4-FFF2-40B4-BE49-F238E27FC236}">
                <a16:creationId xmlns:a16="http://schemas.microsoft.com/office/drawing/2014/main" id="{7600C7DF-7930-FE40-923A-59E106E310FE}"/>
              </a:ext>
            </a:extLst>
          </p:cNvPr>
          <p:cNvSpPr/>
          <p:nvPr/>
        </p:nvSpPr>
        <p:spPr>
          <a:xfrm>
            <a:off x="8086145" y="5150946"/>
            <a:ext cx="843772" cy="339579"/>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Procedures</a:t>
            </a:r>
          </a:p>
        </p:txBody>
      </p:sp>
      <p:cxnSp>
        <p:nvCxnSpPr>
          <p:cNvPr id="15" name="Straight Arrow Connector 14">
            <a:extLst>
              <a:ext uri="{FF2B5EF4-FFF2-40B4-BE49-F238E27FC236}">
                <a16:creationId xmlns:a16="http://schemas.microsoft.com/office/drawing/2014/main" id="{C7B8E1A5-A2D4-FC4A-AAD4-ED6820437A69}"/>
              </a:ext>
            </a:extLst>
          </p:cNvPr>
          <p:cNvCxnSpPr>
            <a:cxnSpLocks/>
          </p:cNvCxnSpPr>
          <p:nvPr/>
        </p:nvCxnSpPr>
        <p:spPr>
          <a:xfrm flipV="1">
            <a:off x="7520023" y="4036984"/>
            <a:ext cx="566122" cy="631683"/>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7841A7-6E39-A347-B9C1-96AAAED2C704}"/>
              </a:ext>
            </a:extLst>
          </p:cNvPr>
          <p:cNvCxnSpPr>
            <a:cxnSpLocks/>
          </p:cNvCxnSpPr>
          <p:nvPr/>
        </p:nvCxnSpPr>
        <p:spPr>
          <a:xfrm flipV="1">
            <a:off x="7520023" y="4464902"/>
            <a:ext cx="567055" cy="203765"/>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2AF5A94-7839-3148-BE43-9398679A8632}"/>
              </a:ext>
            </a:extLst>
          </p:cNvPr>
          <p:cNvCxnSpPr>
            <a:cxnSpLocks/>
          </p:cNvCxnSpPr>
          <p:nvPr/>
        </p:nvCxnSpPr>
        <p:spPr>
          <a:xfrm>
            <a:off x="7520023" y="4668667"/>
            <a:ext cx="566122" cy="224151"/>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8538C2-21CF-B04A-9FA8-FDE43042DD4D}"/>
              </a:ext>
            </a:extLst>
          </p:cNvPr>
          <p:cNvCxnSpPr>
            <a:cxnSpLocks/>
          </p:cNvCxnSpPr>
          <p:nvPr/>
        </p:nvCxnSpPr>
        <p:spPr>
          <a:xfrm>
            <a:off x="7520023" y="4668667"/>
            <a:ext cx="566122" cy="652069"/>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35266810-EA7B-1648-8F9D-C7331EA8CB95}"/>
              </a:ext>
            </a:extLst>
          </p:cNvPr>
          <p:cNvSpPr txBox="1"/>
          <p:nvPr/>
        </p:nvSpPr>
        <p:spPr>
          <a:xfrm>
            <a:off x="7415070" y="4044846"/>
            <a:ext cx="639431" cy="300082"/>
          </a:xfrm>
          <a:prstGeom prst="rect">
            <a:avLst/>
          </a:prstGeom>
          <a:noFill/>
        </p:spPr>
        <p:txBody>
          <a:bodyPr wrap="square" rtlCol="0">
            <a:spAutoFit/>
          </a:bodyPr>
          <a:lstStyle/>
          <a:p>
            <a:r>
              <a:rPr lang="en-US" sz="675" dirty="0"/>
              <a:t>Composed of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6642205" y="5353720"/>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61" name="Straight Arrow Connector 60">
            <a:extLst>
              <a:ext uri="{FF2B5EF4-FFF2-40B4-BE49-F238E27FC236}">
                <a16:creationId xmlns:a16="http://schemas.microsoft.com/office/drawing/2014/main" id="{5C08B4C3-060D-6543-B28D-25292D430CD3}"/>
              </a:ext>
            </a:extLst>
          </p:cNvPr>
          <p:cNvCxnSpPr>
            <a:cxnSpLocks/>
          </p:cNvCxnSpPr>
          <p:nvPr/>
        </p:nvCxnSpPr>
        <p:spPr>
          <a:xfrm flipH="1" flipV="1">
            <a:off x="7094236" y="4838456"/>
            <a:ext cx="7802" cy="515264"/>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7BE220D-E918-404B-97AA-CD74EA11CB75}"/>
              </a:ext>
            </a:extLst>
          </p:cNvPr>
          <p:cNvSpPr txBox="1"/>
          <p:nvPr/>
        </p:nvSpPr>
        <p:spPr>
          <a:xfrm>
            <a:off x="7100576" y="5096088"/>
            <a:ext cx="558185" cy="196208"/>
          </a:xfrm>
          <a:prstGeom prst="rect">
            <a:avLst/>
          </a:prstGeom>
          <a:noFill/>
        </p:spPr>
        <p:txBody>
          <a:bodyPr wrap="square" rtlCol="0">
            <a:spAutoFit/>
          </a:bodyPr>
          <a:lstStyle/>
          <a:p>
            <a:r>
              <a:rPr lang="en-US" sz="675" dirty="0"/>
              <a:t>Affects </a:t>
            </a:r>
          </a:p>
        </p:txBody>
      </p:sp>
      <p:sp>
        <p:nvSpPr>
          <p:cNvPr id="43" name="Rounded Rectangle 42">
            <a:extLst>
              <a:ext uri="{FF2B5EF4-FFF2-40B4-BE49-F238E27FC236}">
                <a16:creationId xmlns:a16="http://schemas.microsoft.com/office/drawing/2014/main" id="{6CF07328-EF50-FE46-9DBB-0DEE4456CCA9}"/>
              </a:ext>
            </a:extLst>
          </p:cNvPr>
          <p:cNvSpPr/>
          <p:nvPr/>
        </p:nvSpPr>
        <p:spPr>
          <a:xfrm>
            <a:off x="5518229" y="4940015"/>
            <a:ext cx="811338" cy="341333"/>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Function</a:t>
            </a:r>
          </a:p>
        </p:txBody>
      </p:sp>
      <p:cxnSp>
        <p:nvCxnSpPr>
          <p:cNvPr id="45" name="Straight Arrow Connector 44">
            <a:extLst>
              <a:ext uri="{FF2B5EF4-FFF2-40B4-BE49-F238E27FC236}">
                <a16:creationId xmlns:a16="http://schemas.microsoft.com/office/drawing/2014/main" id="{D2EF69A8-AC70-A044-9FB0-C82304289AB8}"/>
              </a:ext>
            </a:extLst>
          </p:cNvPr>
          <p:cNvCxnSpPr>
            <a:cxnSpLocks/>
          </p:cNvCxnSpPr>
          <p:nvPr/>
        </p:nvCxnSpPr>
        <p:spPr>
          <a:xfrm flipH="1">
            <a:off x="5923898" y="4668667"/>
            <a:ext cx="744550" cy="271348"/>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43B77A7B-5FDE-424D-A266-2F4DB80DDA46}"/>
              </a:ext>
            </a:extLst>
          </p:cNvPr>
          <p:cNvSpPr txBox="1"/>
          <p:nvPr/>
        </p:nvSpPr>
        <p:spPr>
          <a:xfrm>
            <a:off x="5863008" y="4542406"/>
            <a:ext cx="779198" cy="196208"/>
          </a:xfrm>
          <a:prstGeom prst="rect">
            <a:avLst/>
          </a:prstGeom>
          <a:noFill/>
        </p:spPr>
        <p:txBody>
          <a:bodyPr wrap="square" rtlCol="0">
            <a:spAutoFit/>
          </a:bodyPr>
          <a:lstStyle/>
          <a:p>
            <a:r>
              <a:rPr lang="en-US" sz="675" dirty="0"/>
              <a:t>Implement 1..</a:t>
            </a:r>
          </a:p>
        </p:txBody>
      </p:sp>
      <p:sp>
        <p:nvSpPr>
          <p:cNvPr id="56" name="TextBox 55">
            <a:extLst>
              <a:ext uri="{FF2B5EF4-FFF2-40B4-BE49-F238E27FC236}">
                <a16:creationId xmlns:a16="http://schemas.microsoft.com/office/drawing/2014/main" id="{3B54646B-ABAE-D643-8F5D-D176DCC0BD88}"/>
              </a:ext>
            </a:extLst>
          </p:cNvPr>
          <p:cNvSpPr txBox="1"/>
          <p:nvPr/>
        </p:nvSpPr>
        <p:spPr>
          <a:xfrm>
            <a:off x="4869013" y="5260583"/>
            <a:ext cx="900152" cy="403957"/>
          </a:xfrm>
          <a:prstGeom prst="rect">
            <a:avLst/>
          </a:prstGeom>
          <a:noFill/>
        </p:spPr>
        <p:txBody>
          <a:bodyPr wrap="square" rtlCol="0">
            <a:spAutoFit/>
          </a:bodyPr>
          <a:lstStyle/>
          <a:p>
            <a:r>
              <a:rPr lang="en-US" sz="675" dirty="0">
                <a:solidFill>
                  <a:srgbClr val="0070C0"/>
                </a:solidFill>
              </a:rPr>
              <a:t>Function offers 0.. Service Interfaces</a:t>
            </a:r>
          </a:p>
        </p:txBody>
      </p:sp>
      <p:sp>
        <p:nvSpPr>
          <p:cNvPr id="59" name="TextBox 58">
            <a:extLst>
              <a:ext uri="{FF2B5EF4-FFF2-40B4-BE49-F238E27FC236}">
                <a16:creationId xmlns:a16="http://schemas.microsoft.com/office/drawing/2014/main" id="{656EBB8A-5206-F047-95AE-11E1149CE326}"/>
              </a:ext>
            </a:extLst>
          </p:cNvPr>
          <p:cNvSpPr txBox="1"/>
          <p:nvPr/>
        </p:nvSpPr>
        <p:spPr>
          <a:xfrm>
            <a:off x="5739030" y="5298394"/>
            <a:ext cx="525015" cy="403957"/>
          </a:xfrm>
          <a:prstGeom prst="rect">
            <a:avLst/>
          </a:prstGeom>
          <a:noFill/>
        </p:spPr>
        <p:txBody>
          <a:bodyPr wrap="square" rtlCol="0">
            <a:spAutoFit/>
          </a:bodyPr>
          <a:lstStyle/>
          <a:p>
            <a:r>
              <a:rPr lang="en-US" sz="675" dirty="0"/>
              <a:t>Process</a:t>
            </a:r>
          </a:p>
          <a:p>
            <a:r>
              <a:rPr lang="en-US" sz="675" dirty="0"/>
              <a:t>Action</a:t>
            </a:r>
          </a:p>
          <a:p>
            <a:r>
              <a:rPr lang="en-US" sz="675" dirty="0"/>
              <a:t>Task</a:t>
            </a:r>
          </a:p>
        </p:txBody>
      </p:sp>
      <p:sp>
        <p:nvSpPr>
          <p:cNvPr id="85" name="TextBox 84">
            <a:extLst>
              <a:ext uri="{FF2B5EF4-FFF2-40B4-BE49-F238E27FC236}">
                <a16:creationId xmlns:a16="http://schemas.microsoft.com/office/drawing/2014/main" id="{D6644318-D34A-ED4B-8F82-41C7B4F02D55}"/>
              </a:ext>
            </a:extLst>
          </p:cNvPr>
          <p:cNvSpPr txBox="1"/>
          <p:nvPr/>
        </p:nvSpPr>
        <p:spPr>
          <a:xfrm>
            <a:off x="982993" y="5035443"/>
            <a:ext cx="1802999" cy="507831"/>
          </a:xfrm>
          <a:prstGeom prst="rect">
            <a:avLst/>
          </a:prstGeom>
          <a:noFill/>
        </p:spPr>
        <p:txBody>
          <a:bodyPr wrap="square" rtlCol="0">
            <a:spAutoFit/>
          </a:bodyPr>
          <a:lstStyle/>
          <a:p>
            <a:r>
              <a:rPr lang="en-US" sz="675" dirty="0">
                <a:solidFill>
                  <a:srgbClr val="FF0000"/>
                </a:solidFill>
              </a:rPr>
              <a:t>* An “Application” is Software, a set of functions deployed (somehow) on a hardware platform or a server as part of a system, with defined interfaces</a:t>
            </a:r>
          </a:p>
        </p:txBody>
      </p:sp>
      <p:sp>
        <p:nvSpPr>
          <p:cNvPr id="91" name="Rounded Rectangle 90">
            <a:extLst>
              <a:ext uri="{FF2B5EF4-FFF2-40B4-BE49-F238E27FC236}">
                <a16:creationId xmlns:a16="http://schemas.microsoft.com/office/drawing/2014/main" id="{F26DC706-51FC-C84C-83A8-BF5F40553889}"/>
              </a:ext>
            </a:extLst>
          </p:cNvPr>
          <p:cNvSpPr/>
          <p:nvPr/>
        </p:nvSpPr>
        <p:spPr>
          <a:xfrm>
            <a:off x="148052" y="3365511"/>
            <a:ext cx="2705775" cy="1579258"/>
          </a:xfrm>
          <a:prstGeom prst="roundRect">
            <a:avLst>
              <a:gd name="adj" fmla="val 9675"/>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0" name="Rounded Rectangle 89">
            <a:extLst>
              <a:ext uri="{FF2B5EF4-FFF2-40B4-BE49-F238E27FC236}">
                <a16:creationId xmlns:a16="http://schemas.microsoft.com/office/drawing/2014/main" id="{19B3C11E-02E2-3D47-B3B2-C0E1DD3E9577}"/>
              </a:ext>
            </a:extLst>
          </p:cNvPr>
          <p:cNvSpPr/>
          <p:nvPr/>
        </p:nvSpPr>
        <p:spPr>
          <a:xfrm>
            <a:off x="144820" y="2790072"/>
            <a:ext cx="4738494" cy="1546953"/>
          </a:xfrm>
          <a:prstGeom prst="roundRect">
            <a:avLst/>
          </a:prstGeom>
          <a:solidFill>
            <a:schemeClr val="bg1"/>
          </a:solid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2" name="Rectangle 91">
            <a:extLst>
              <a:ext uri="{FF2B5EF4-FFF2-40B4-BE49-F238E27FC236}">
                <a16:creationId xmlns:a16="http://schemas.microsoft.com/office/drawing/2014/main" id="{FA8EAF00-06AE-1E40-9520-24AD424D1BEF}"/>
              </a:ext>
            </a:extLst>
          </p:cNvPr>
          <p:cNvSpPr/>
          <p:nvPr/>
        </p:nvSpPr>
        <p:spPr>
          <a:xfrm>
            <a:off x="161936" y="4190999"/>
            <a:ext cx="2678009" cy="2145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2" name="Rounded Rectangle 11">
            <a:extLst>
              <a:ext uri="{FF2B5EF4-FFF2-40B4-BE49-F238E27FC236}">
                <a16:creationId xmlns:a16="http://schemas.microsoft.com/office/drawing/2014/main" id="{589ECC00-520B-A347-8B9F-26C10A8E201E}"/>
              </a:ext>
            </a:extLst>
          </p:cNvPr>
          <p:cNvSpPr/>
          <p:nvPr/>
        </p:nvSpPr>
        <p:spPr>
          <a:xfrm>
            <a:off x="1184243" y="2885821"/>
            <a:ext cx="1991885" cy="414317"/>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(Business) 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a:endCxn id="75" idx="0"/>
          </p:cNvCxnSpPr>
          <p:nvPr/>
        </p:nvCxnSpPr>
        <p:spPr>
          <a:xfrm>
            <a:off x="1754035" y="3300139"/>
            <a:ext cx="6966" cy="11545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1754036" y="1859934"/>
            <a:ext cx="808116" cy="426718"/>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Capability</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3980767" y="2879744"/>
            <a:ext cx="706638" cy="426718"/>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Actor</a:t>
            </a:r>
          </a:p>
          <a:p>
            <a:pPr algn="ctr"/>
            <a:r>
              <a:rPr lang="en-US" sz="900" dirty="0">
                <a:solidFill>
                  <a:schemeClr val="tx1"/>
                </a:solidFill>
              </a:rPr>
              <a:t>(Person)</a:t>
            </a:r>
          </a:p>
        </p:txBody>
      </p:sp>
      <p:cxnSp>
        <p:nvCxnSpPr>
          <p:cNvPr id="36" name="Straight Arrow Connector 35">
            <a:extLst>
              <a:ext uri="{FF2B5EF4-FFF2-40B4-BE49-F238E27FC236}">
                <a16:creationId xmlns:a16="http://schemas.microsoft.com/office/drawing/2014/main" id="{FA166F86-C5D8-EA47-9909-2180A2E671D8}"/>
              </a:ext>
            </a:extLst>
          </p:cNvPr>
          <p:cNvCxnSpPr>
            <a:cxnSpLocks/>
          </p:cNvCxnSpPr>
          <p:nvPr/>
        </p:nvCxnSpPr>
        <p:spPr>
          <a:xfrm>
            <a:off x="3176128" y="3092980"/>
            <a:ext cx="804639" cy="1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3124200" y="2813809"/>
            <a:ext cx="680805" cy="323165"/>
          </a:xfrm>
          <a:prstGeom prst="rect">
            <a:avLst/>
          </a:prstGeom>
          <a:noFill/>
        </p:spPr>
        <p:txBody>
          <a:bodyPr wrap="square" rtlCol="0">
            <a:spAutoFit/>
          </a:bodyPr>
          <a:lstStyle/>
          <a:p>
            <a:r>
              <a:rPr lang="en-US" sz="750" dirty="0"/>
              <a:t>Performed</a:t>
            </a:r>
          </a:p>
          <a:p>
            <a:r>
              <a:rPr lang="en-US" sz="750" dirty="0"/>
              <a:t>by</a:t>
            </a:r>
          </a:p>
        </p:txBody>
      </p:sp>
      <p:sp>
        <p:nvSpPr>
          <p:cNvPr id="46" name="Rounded Rectangle 45">
            <a:extLst>
              <a:ext uri="{FF2B5EF4-FFF2-40B4-BE49-F238E27FC236}">
                <a16:creationId xmlns:a16="http://schemas.microsoft.com/office/drawing/2014/main" id="{D0EED7CC-1D22-CD41-BA66-2D1482ACC0A2}"/>
              </a:ext>
            </a:extLst>
          </p:cNvPr>
          <p:cNvSpPr/>
          <p:nvPr/>
        </p:nvSpPr>
        <p:spPr>
          <a:xfrm>
            <a:off x="417128" y="1859934"/>
            <a:ext cx="763933" cy="426718"/>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Business</a:t>
            </a:r>
          </a:p>
        </p:txBody>
      </p:sp>
      <p:cxnSp>
        <p:nvCxnSpPr>
          <p:cNvPr id="47" name="Straight Arrow Connector 46">
            <a:extLst>
              <a:ext uri="{FF2B5EF4-FFF2-40B4-BE49-F238E27FC236}">
                <a16:creationId xmlns:a16="http://schemas.microsoft.com/office/drawing/2014/main" id="{23FB6544-C653-824C-84F7-8621F87E02E4}"/>
              </a:ext>
            </a:extLst>
          </p:cNvPr>
          <p:cNvCxnSpPr>
            <a:cxnSpLocks/>
            <a:endCxn id="31" idx="1"/>
          </p:cNvCxnSpPr>
          <p:nvPr/>
        </p:nvCxnSpPr>
        <p:spPr>
          <a:xfrm>
            <a:off x="1181061" y="2073293"/>
            <a:ext cx="57297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1144645" y="1764323"/>
            <a:ext cx="645805" cy="323165"/>
          </a:xfrm>
          <a:prstGeom prst="rect">
            <a:avLst/>
          </a:prstGeom>
          <a:noFill/>
        </p:spPr>
        <p:txBody>
          <a:bodyPr wrap="square" rtlCol="0">
            <a:spAutoFit/>
          </a:bodyPr>
          <a:lstStyle/>
          <a:p>
            <a:r>
              <a:rPr lang="en-US" sz="750"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2166045" y="4464575"/>
            <a:ext cx="831178" cy="323165"/>
          </a:xfrm>
          <a:prstGeom prst="rect">
            <a:avLst/>
          </a:prstGeom>
          <a:noFill/>
        </p:spPr>
        <p:txBody>
          <a:bodyPr wrap="square" rtlCol="0">
            <a:spAutoFit/>
          </a:bodyPr>
          <a:lstStyle/>
          <a:p>
            <a:r>
              <a:rPr lang="en-US" sz="750"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2182436" y="3353901"/>
            <a:ext cx="661291" cy="207749"/>
          </a:xfrm>
          <a:prstGeom prst="rect">
            <a:avLst/>
          </a:prstGeom>
          <a:noFill/>
        </p:spPr>
        <p:txBody>
          <a:bodyPr wrap="square" rtlCol="0">
            <a:spAutoFit/>
          </a:bodyPr>
          <a:lstStyle/>
          <a:p>
            <a:r>
              <a:rPr lang="en-US" sz="750" dirty="0"/>
              <a:t>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296175" y="3649989"/>
            <a:ext cx="706638" cy="426718"/>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3279614" y="3762304"/>
            <a:ext cx="809246" cy="553998"/>
          </a:xfrm>
          <a:prstGeom prst="rect">
            <a:avLst/>
          </a:prstGeom>
          <a:noFill/>
        </p:spPr>
        <p:txBody>
          <a:bodyPr wrap="square" rtlCol="0">
            <a:spAutoFit/>
          </a:bodyPr>
          <a:lstStyle/>
          <a:p>
            <a:r>
              <a:rPr lang="en-US" sz="750" dirty="0"/>
              <a:t>Application</a:t>
            </a:r>
          </a:p>
          <a:p>
            <a:r>
              <a:rPr lang="en-US" sz="750" dirty="0"/>
              <a:t>Business</a:t>
            </a:r>
          </a:p>
          <a:p>
            <a:r>
              <a:rPr lang="en-US" sz="750" dirty="0"/>
              <a:t>Information</a:t>
            </a:r>
          </a:p>
          <a:p>
            <a:r>
              <a:rPr lang="en-US" sz="750"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2649234" y="3300139"/>
            <a:ext cx="261" cy="3498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2189468" y="2338276"/>
            <a:ext cx="558314" cy="207749"/>
          </a:xfrm>
          <a:prstGeom prst="rect">
            <a:avLst/>
          </a:prstGeom>
          <a:noFill/>
        </p:spPr>
        <p:txBody>
          <a:bodyPr wrap="square" rtlCol="0">
            <a:spAutoFit/>
          </a:bodyPr>
          <a:lstStyle/>
          <a:p>
            <a:r>
              <a:rPr lang="en-US" sz="750" dirty="0"/>
              <a:t>Uses</a:t>
            </a:r>
          </a:p>
        </p:txBody>
      </p:sp>
      <p:cxnSp>
        <p:nvCxnSpPr>
          <p:cNvPr id="57" name="Straight Arrow Connector 56">
            <a:extLst>
              <a:ext uri="{FF2B5EF4-FFF2-40B4-BE49-F238E27FC236}">
                <a16:creationId xmlns:a16="http://schemas.microsoft.com/office/drawing/2014/main" id="{96C4B64B-6F0E-A449-848F-5A2667521A8B}"/>
              </a:ext>
            </a:extLst>
          </p:cNvPr>
          <p:cNvCxnSpPr>
            <a:cxnSpLocks/>
          </p:cNvCxnSpPr>
          <p:nvPr/>
        </p:nvCxnSpPr>
        <p:spPr>
          <a:xfrm>
            <a:off x="2180185" y="2286652"/>
            <a:ext cx="1" cy="5991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5127478" y="2879744"/>
            <a:ext cx="893429" cy="426718"/>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4687405" y="3093104"/>
            <a:ext cx="44007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4654300" y="2826051"/>
            <a:ext cx="603500" cy="323165"/>
          </a:xfrm>
          <a:prstGeom prst="rect">
            <a:avLst/>
          </a:prstGeom>
          <a:noFill/>
        </p:spPr>
        <p:txBody>
          <a:bodyPr wrap="square" rtlCol="0">
            <a:spAutoFit/>
          </a:bodyPr>
          <a:lstStyle/>
          <a:p>
            <a:r>
              <a:rPr lang="en-US" sz="750" dirty="0"/>
              <a:t>Member</a:t>
            </a:r>
          </a:p>
          <a:p>
            <a:r>
              <a:rPr lang="en-US" sz="750"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2379309" y="3744816"/>
            <a:ext cx="706638" cy="426718"/>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2467741" y="3835329"/>
            <a:ext cx="838737" cy="426718"/>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 Service</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1314449" y="4454721"/>
            <a:ext cx="893103" cy="426718"/>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Application</a:t>
            </a:r>
            <a:r>
              <a:rPr lang="en-US" sz="900" dirty="0">
                <a:solidFill>
                  <a:srgbClr val="FF0000"/>
                </a:solidFill>
              </a:rPr>
              <a:t>*</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329666" y="4462517"/>
            <a:ext cx="706638" cy="426718"/>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Data Artifact</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2158094" y="4053001"/>
            <a:ext cx="304349" cy="4306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p:cNvCxnSpPr>
          <p:nvPr/>
        </p:nvCxnSpPr>
        <p:spPr>
          <a:xfrm flipH="1">
            <a:off x="1017254" y="4674690"/>
            <a:ext cx="278146" cy="77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1268552" y="3350719"/>
            <a:ext cx="558314" cy="207749"/>
          </a:xfrm>
          <a:prstGeom prst="rect">
            <a:avLst/>
          </a:prstGeom>
          <a:noFill/>
        </p:spPr>
        <p:txBody>
          <a:bodyPr wrap="square" rtlCol="0">
            <a:spAutoFit/>
          </a:bodyPr>
          <a:lstStyle/>
          <a:p>
            <a:r>
              <a:rPr lang="en-US" sz="750"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928307" y="4287516"/>
            <a:ext cx="706637" cy="207749"/>
          </a:xfrm>
          <a:prstGeom prst="rect">
            <a:avLst/>
          </a:prstGeom>
          <a:noFill/>
        </p:spPr>
        <p:txBody>
          <a:bodyPr wrap="square" rtlCol="0">
            <a:spAutoFit/>
          </a:bodyPr>
          <a:lstStyle/>
          <a:p>
            <a:r>
              <a:rPr lang="en-US" sz="750" dirty="0"/>
              <a:t>Accesses</a:t>
            </a:r>
          </a:p>
        </p:txBody>
      </p:sp>
      <p:sp>
        <p:nvSpPr>
          <p:cNvPr id="94" name="TextBox 93">
            <a:extLst>
              <a:ext uri="{FF2B5EF4-FFF2-40B4-BE49-F238E27FC236}">
                <a16:creationId xmlns:a16="http://schemas.microsoft.com/office/drawing/2014/main" id="{289AAEE3-EF76-7448-9221-91F1ADFE1A07}"/>
              </a:ext>
            </a:extLst>
          </p:cNvPr>
          <p:cNvSpPr txBox="1"/>
          <p:nvPr/>
        </p:nvSpPr>
        <p:spPr>
          <a:xfrm>
            <a:off x="3149578" y="2454317"/>
            <a:ext cx="2823066" cy="253916"/>
          </a:xfrm>
          <a:prstGeom prst="rect">
            <a:avLst/>
          </a:prstGeom>
          <a:noFill/>
        </p:spPr>
        <p:txBody>
          <a:bodyPr wrap="square" rtlCol="0">
            <a:spAutoFit/>
          </a:bodyPr>
          <a:lstStyle/>
          <a:p>
            <a:r>
              <a:rPr lang="en-US" sz="1050" dirty="0">
                <a:solidFill>
                  <a:srgbClr val="FF0000"/>
                </a:solidFill>
              </a:rPr>
              <a:t>“Logical” Enterprise System Boundary **</a:t>
            </a:r>
          </a:p>
        </p:txBody>
      </p:sp>
      <p:sp>
        <p:nvSpPr>
          <p:cNvPr id="66" name="Rectangle 65">
            <a:extLst>
              <a:ext uri="{FF2B5EF4-FFF2-40B4-BE49-F238E27FC236}">
                <a16:creationId xmlns:a16="http://schemas.microsoft.com/office/drawing/2014/main" id="{56FC9F27-4503-4E47-8BCF-2C3D52AC38BA}"/>
              </a:ext>
            </a:extLst>
          </p:cNvPr>
          <p:cNvSpPr/>
          <p:nvPr/>
        </p:nvSpPr>
        <p:spPr>
          <a:xfrm>
            <a:off x="3479965" y="903611"/>
            <a:ext cx="3986308" cy="784830"/>
          </a:xfrm>
          <a:prstGeom prst="rect">
            <a:avLst/>
          </a:prstGeom>
        </p:spPr>
        <p:txBody>
          <a:bodyPr wrap="square">
            <a:spAutoFit/>
          </a:bodyPr>
          <a:lstStyle/>
          <a:p>
            <a:pPr lvl="1"/>
            <a:r>
              <a:rPr lang="en-US" sz="900" dirty="0">
                <a:solidFill>
                  <a:srgbClr val="00B050"/>
                </a:solidFill>
              </a:rPr>
              <a:t>The Enterprise Architecture defines processes, services, and applications, all of which are implemented by the Technical Architecture, but without directly addressing the technical details or relationships among functions, HW, SW, and people that are defined in the Technical Architecture.</a:t>
            </a:r>
          </a:p>
        </p:txBody>
      </p:sp>
      <p:cxnSp>
        <p:nvCxnSpPr>
          <p:cNvPr id="70" name="Straight Arrow Connector 69">
            <a:extLst>
              <a:ext uri="{FF2B5EF4-FFF2-40B4-BE49-F238E27FC236}">
                <a16:creationId xmlns:a16="http://schemas.microsoft.com/office/drawing/2014/main" id="{CD05ACC2-D444-FC43-BF57-1B1B3DFD1D45}"/>
              </a:ext>
            </a:extLst>
          </p:cNvPr>
          <p:cNvCxnSpPr>
            <a:cxnSpLocks/>
          </p:cNvCxnSpPr>
          <p:nvPr/>
        </p:nvCxnSpPr>
        <p:spPr>
          <a:xfrm>
            <a:off x="3184275" y="3290904"/>
            <a:ext cx="2333955" cy="16888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09267D45-3CF2-254C-AD53-F024AA423012}"/>
              </a:ext>
            </a:extLst>
          </p:cNvPr>
          <p:cNvSpPr txBox="1"/>
          <p:nvPr/>
        </p:nvSpPr>
        <p:spPr>
          <a:xfrm>
            <a:off x="3266995" y="3070152"/>
            <a:ext cx="989355" cy="403957"/>
          </a:xfrm>
          <a:prstGeom prst="rect">
            <a:avLst/>
          </a:prstGeom>
          <a:noFill/>
        </p:spPr>
        <p:txBody>
          <a:bodyPr wrap="square" rtlCol="0">
            <a:spAutoFit/>
          </a:bodyPr>
          <a:lstStyle/>
          <a:p>
            <a:r>
              <a:rPr lang="en-US" sz="675" dirty="0">
                <a:solidFill>
                  <a:srgbClr val="0070C0"/>
                </a:solidFill>
              </a:rPr>
              <a:t>Process is an ordered set of Functions</a:t>
            </a:r>
          </a:p>
        </p:txBody>
      </p:sp>
      <p:cxnSp>
        <p:nvCxnSpPr>
          <p:cNvPr id="28" name="Curved Connector 27">
            <a:extLst>
              <a:ext uri="{FF2B5EF4-FFF2-40B4-BE49-F238E27FC236}">
                <a16:creationId xmlns:a16="http://schemas.microsoft.com/office/drawing/2014/main" id="{004412F4-CFFA-9747-8F44-3AF32BA1705B}"/>
              </a:ext>
            </a:extLst>
          </p:cNvPr>
          <p:cNvCxnSpPr>
            <a:cxnSpLocks/>
            <a:endCxn id="7" idx="0"/>
          </p:cNvCxnSpPr>
          <p:nvPr/>
        </p:nvCxnSpPr>
        <p:spPr>
          <a:xfrm>
            <a:off x="4882485" y="3758389"/>
            <a:ext cx="2211751" cy="740488"/>
          </a:xfrm>
          <a:prstGeom prst="curvedConnector2">
            <a:avLst/>
          </a:prstGeom>
          <a:ln>
            <a:solidFill>
              <a:srgbClr val="0070C0"/>
            </a:solidFill>
            <a:prstDash val="dash"/>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2CB9F1EE-7551-A246-926E-42453090F1E4}"/>
              </a:ext>
            </a:extLst>
          </p:cNvPr>
          <p:cNvSpPr txBox="1"/>
          <p:nvPr/>
        </p:nvSpPr>
        <p:spPr>
          <a:xfrm>
            <a:off x="6773809" y="3032101"/>
            <a:ext cx="1441931" cy="403957"/>
          </a:xfrm>
          <a:prstGeom prst="rect">
            <a:avLst/>
          </a:prstGeom>
          <a:noFill/>
        </p:spPr>
        <p:txBody>
          <a:bodyPr wrap="square" rtlCol="0">
            <a:spAutoFit/>
          </a:bodyPr>
          <a:lstStyle/>
          <a:p>
            <a:r>
              <a:rPr lang="en-US" sz="675" dirty="0">
                <a:solidFill>
                  <a:srgbClr val="0070C0"/>
                </a:solidFill>
              </a:rPr>
              <a:t>The “Enterprise Architecture”, in actuality, is implemented by the Technical Architecture</a:t>
            </a:r>
          </a:p>
        </p:txBody>
      </p:sp>
      <p:sp>
        <p:nvSpPr>
          <p:cNvPr id="84" name="TextBox 83">
            <a:extLst>
              <a:ext uri="{FF2B5EF4-FFF2-40B4-BE49-F238E27FC236}">
                <a16:creationId xmlns:a16="http://schemas.microsoft.com/office/drawing/2014/main" id="{2343FF06-AA00-E44D-911C-8B69D9560658}"/>
              </a:ext>
            </a:extLst>
          </p:cNvPr>
          <p:cNvSpPr txBox="1"/>
          <p:nvPr/>
        </p:nvSpPr>
        <p:spPr>
          <a:xfrm>
            <a:off x="2754870" y="5985534"/>
            <a:ext cx="1152581" cy="507831"/>
          </a:xfrm>
          <a:prstGeom prst="rect">
            <a:avLst/>
          </a:prstGeom>
          <a:noFill/>
          <a:ln>
            <a:noFill/>
          </a:ln>
        </p:spPr>
        <p:txBody>
          <a:bodyPr wrap="square" rtlCol="0">
            <a:spAutoFit/>
          </a:bodyPr>
          <a:lstStyle/>
          <a:p>
            <a:r>
              <a:rPr lang="en-US" sz="675" dirty="0">
                <a:solidFill>
                  <a:srgbClr val="0070C0"/>
                </a:solidFill>
              </a:rPr>
              <a:t>“Actors” are Persons who have assigned identities and roles in a real system.</a:t>
            </a:r>
          </a:p>
        </p:txBody>
      </p:sp>
      <p:sp>
        <p:nvSpPr>
          <p:cNvPr id="86" name="TextBox 85">
            <a:extLst>
              <a:ext uri="{FF2B5EF4-FFF2-40B4-BE49-F238E27FC236}">
                <a16:creationId xmlns:a16="http://schemas.microsoft.com/office/drawing/2014/main" id="{D1603E80-6D82-CB4A-A530-526A7ABA99AB}"/>
              </a:ext>
            </a:extLst>
          </p:cNvPr>
          <p:cNvSpPr txBox="1"/>
          <p:nvPr/>
        </p:nvSpPr>
        <p:spPr>
          <a:xfrm>
            <a:off x="6773809" y="3574746"/>
            <a:ext cx="1382939" cy="403957"/>
          </a:xfrm>
          <a:prstGeom prst="rect">
            <a:avLst/>
          </a:prstGeom>
          <a:noFill/>
        </p:spPr>
        <p:txBody>
          <a:bodyPr wrap="square" rtlCol="0">
            <a:spAutoFit/>
          </a:bodyPr>
          <a:lstStyle/>
          <a:p>
            <a:r>
              <a:rPr lang="en-US" sz="675" dirty="0">
                <a:solidFill>
                  <a:srgbClr val="0070C0"/>
                </a:solidFill>
              </a:rPr>
              <a:t>The “Technical Architecture” implements the systems, services, and processes.</a:t>
            </a:r>
          </a:p>
        </p:txBody>
      </p:sp>
      <p:cxnSp>
        <p:nvCxnSpPr>
          <p:cNvPr id="87" name="Straight Arrow Connector 86">
            <a:extLst>
              <a:ext uri="{FF2B5EF4-FFF2-40B4-BE49-F238E27FC236}">
                <a16:creationId xmlns:a16="http://schemas.microsoft.com/office/drawing/2014/main" id="{5D219736-9A53-C443-AB11-2C8BD067B0C7}"/>
              </a:ext>
            </a:extLst>
          </p:cNvPr>
          <p:cNvCxnSpPr>
            <a:cxnSpLocks/>
          </p:cNvCxnSpPr>
          <p:nvPr/>
        </p:nvCxnSpPr>
        <p:spPr>
          <a:xfrm flipV="1">
            <a:off x="3046719" y="5410952"/>
            <a:ext cx="334212" cy="610442"/>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1D195056-E3F8-C24A-A7AB-D60D5510A3DD}"/>
              </a:ext>
            </a:extLst>
          </p:cNvPr>
          <p:cNvCxnSpPr>
            <a:cxnSpLocks/>
          </p:cNvCxnSpPr>
          <p:nvPr/>
        </p:nvCxnSpPr>
        <p:spPr>
          <a:xfrm flipV="1">
            <a:off x="3714627" y="6113892"/>
            <a:ext cx="711954" cy="679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8" name="Date Placeholder 37">
            <a:extLst>
              <a:ext uri="{FF2B5EF4-FFF2-40B4-BE49-F238E27FC236}">
                <a16:creationId xmlns:a16="http://schemas.microsoft.com/office/drawing/2014/main" id="{AC51912A-4AAF-BE44-B6A6-BAEA6D266943}"/>
              </a:ext>
            </a:extLst>
          </p:cNvPr>
          <p:cNvSpPr>
            <a:spLocks noGrp="1"/>
          </p:cNvSpPr>
          <p:nvPr>
            <p:ph type="dt" sz="half" idx="2"/>
          </p:nvPr>
        </p:nvSpPr>
        <p:spPr/>
        <p:txBody>
          <a:bodyPr/>
          <a:lstStyle/>
          <a:p>
            <a:pPr>
              <a:defRPr/>
            </a:pPr>
            <a:r>
              <a:rPr lang="en-US"/>
              <a:t>20 Mar 2023</a:t>
            </a:r>
          </a:p>
        </p:txBody>
      </p:sp>
      <p:sp>
        <p:nvSpPr>
          <p:cNvPr id="89" name="TextBox 88">
            <a:extLst>
              <a:ext uri="{FF2B5EF4-FFF2-40B4-BE49-F238E27FC236}">
                <a16:creationId xmlns:a16="http://schemas.microsoft.com/office/drawing/2014/main" id="{5E7E2D5B-088B-6641-BA30-42DB99667FA4}"/>
              </a:ext>
            </a:extLst>
          </p:cNvPr>
          <p:cNvSpPr txBox="1"/>
          <p:nvPr/>
        </p:nvSpPr>
        <p:spPr>
          <a:xfrm>
            <a:off x="5994611" y="2912770"/>
            <a:ext cx="779198" cy="300082"/>
          </a:xfrm>
          <a:prstGeom prst="rect">
            <a:avLst/>
          </a:prstGeom>
          <a:noFill/>
        </p:spPr>
        <p:txBody>
          <a:bodyPr wrap="square" rtlCol="0">
            <a:spAutoFit/>
          </a:bodyPr>
          <a:lstStyle/>
          <a:p>
            <a:r>
              <a:rPr lang="en-US" sz="675" dirty="0"/>
              <a:t>Supports the Enterprise</a:t>
            </a:r>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1223281" y="-64102"/>
            <a:ext cx="7059122" cy="734282"/>
          </a:xfrm>
        </p:spPr>
        <p:txBody>
          <a:bodyPr vert="horz"/>
          <a:lstStyle/>
          <a:p>
            <a:r>
              <a:rPr lang="en-US" sz="2000" dirty="0">
                <a:solidFill>
                  <a:srgbClr val="0099A6"/>
                </a:solidFill>
              </a:rPr>
              <a:t>Formalized Relationships between Enterprise &amp; Technical Architecture</a:t>
            </a:r>
            <a:br>
              <a:rPr lang="en-US" sz="2000" dirty="0">
                <a:solidFill>
                  <a:srgbClr val="0099A6"/>
                </a:solidFill>
              </a:rPr>
            </a:br>
            <a:r>
              <a:rPr lang="en-US" sz="1400" dirty="0">
                <a:solidFill>
                  <a:srgbClr val="0099A6"/>
                </a:solidFill>
              </a:rPr>
              <a:t>(Recolored for the Viewpoint the objects are defined in) </a:t>
            </a:r>
            <a:endParaRPr lang="en-US" sz="2000" dirty="0">
              <a:solidFill>
                <a:srgbClr val="0099A6"/>
              </a:solidFill>
            </a:endParaRPr>
          </a:p>
        </p:txBody>
      </p:sp>
      <p:sp>
        <p:nvSpPr>
          <p:cNvPr id="80" name="Rounded Rectangle 79">
            <a:extLst>
              <a:ext uri="{FF2B5EF4-FFF2-40B4-BE49-F238E27FC236}">
                <a16:creationId xmlns:a16="http://schemas.microsoft.com/office/drawing/2014/main" id="{B9145253-1F87-FF4A-8EE6-5A5136010BFC}"/>
              </a:ext>
            </a:extLst>
          </p:cNvPr>
          <p:cNvSpPr/>
          <p:nvPr/>
        </p:nvSpPr>
        <p:spPr>
          <a:xfrm>
            <a:off x="144820" y="3537617"/>
            <a:ext cx="8837245" cy="2240718"/>
          </a:xfrm>
          <a:prstGeom prst="roundRect">
            <a:avLst>
              <a:gd name="adj" fmla="val 9675"/>
            </a:avLst>
          </a:prstGeom>
          <a:noFill/>
          <a:ln w="28575">
            <a:solidFill>
              <a:srgbClr val="0070C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3" name="TextBox 92">
            <a:extLst>
              <a:ext uri="{FF2B5EF4-FFF2-40B4-BE49-F238E27FC236}">
                <a16:creationId xmlns:a16="http://schemas.microsoft.com/office/drawing/2014/main" id="{1AA5442E-9690-AD4E-832A-BB5BD06B36C4}"/>
              </a:ext>
            </a:extLst>
          </p:cNvPr>
          <p:cNvSpPr txBox="1"/>
          <p:nvPr/>
        </p:nvSpPr>
        <p:spPr>
          <a:xfrm>
            <a:off x="6757261" y="2104641"/>
            <a:ext cx="1802999" cy="611706"/>
          </a:xfrm>
          <a:prstGeom prst="rect">
            <a:avLst/>
          </a:prstGeom>
          <a:noFill/>
        </p:spPr>
        <p:txBody>
          <a:bodyPr wrap="square" rtlCol="0">
            <a:spAutoFit/>
          </a:bodyPr>
          <a:lstStyle/>
          <a:p>
            <a:r>
              <a:rPr lang="en-US" sz="675" dirty="0">
                <a:solidFill>
                  <a:srgbClr val="FF0000"/>
                </a:solidFill>
              </a:rPr>
              <a:t>** The technical aspects of the “Enterprise System” may not be defined as part of the Enterprise Architecture.  It may stop at the Service, Application, and Data level.</a:t>
            </a:r>
          </a:p>
        </p:txBody>
      </p:sp>
      <p:cxnSp>
        <p:nvCxnSpPr>
          <p:cNvPr id="6" name="Straight Arrow Connector 5">
            <a:extLst>
              <a:ext uri="{FF2B5EF4-FFF2-40B4-BE49-F238E27FC236}">
                <a16:creationId xmlns:a16="http://schemas.microsoft.com/office/drawing/2014/main" id="{FD25F352-00F1-A998-CD52-8A521C8A06C6}"/>
              </a:ext>
            </a:extLst>
          </p:cNvPr>
          <p:cNvCxnSpPr>
            <a:cxnSpLocks/>
            <a:stCxn id="43" idx="1"/>
            <a:endCxn id="13" idx="3"/>
          </p:cNvCxnSpPr>
          <p:nvPr/>
        </p:nvCxnSpPr>
        <p:spPr>
          <a:xfrm flipH="1">
            <a:off x="4867058" y="5110682"/>
            <a:ext cx="651171" cy="596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3" name="Rounded Rectangle 12">
            <a:extLst>
              <a:ext uri="{FF2B5EF4-FFF2-40B4-BE49-F238E27FC236}">
                <a16:creationId xmlns:a16="http://schemas.microsoft.com/office/drawing/2014/main" id="{705A5EA2-4DE5-5727-CC86-50EDF0BBA4DA}"/>
              </a:ext>
            </a:extLst>
          </p:cNvPr>
          <p:cNvSpPr/>
          <p:nvPr/>
        </p:nvSpPr>
        <p:spPr>
          <a:xfrm>
            <a:off x="4039655" y="4951951"/>
            <a:ext cx="827403" cy="329397"/>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a:t>
            </a:r>
            <a:r>
              <a:rPr lang="en-US" sz="800" dirty="0">
                <a:solidFill>
                  <a:srgbClr val="FF0000"/>
                </a:solidFill>
              </a:rPr>
              <a:t>System</a:t>
            </a:r>
            <a:r>
              <a:rPr lang="en-US" sz="800" dirty="0">
                <a:solidFill>
                  <a:schemeClr val="bg1"/>
                </a:solidFill>
              </a:rPr>
              <a:t>)</a:t>
            </a:r>
          </a:p>
          <a:p>
            <a:pPr algn="ctr"/>
            <a:r>
              <a:rPr lang="en-US" sz="800" dirty="0">
                <a:solidFill>
                  <a:schemeClr val="bg1"/>
                </a:solidFill>
              </a:rPr>
              <a:t>Service</a:t>
            </a:r>
          </a:p>
        </p:txBody>
      </p:sp>
      <p:cxnSp>
        <p:nvCxnSpPr>
          <p:cNvPr id="14" name="Straight Arrow Connector 13">
            <a:extLst>
              <a:ext uri="{FF2B5EF4-FFF2-40B4-BE49-F238E27FC236}">
                <a16:creationId xmlns:a16="http://schemas.microsoft.com/office/drawing/2014/main" id="{EE8BDCF4-66FD-603E-03FE-FEF024B7EE36}"/>
              </a:ext>
            </a:extLst>
          </p:cNvPr>
          <p:cNvCxnSpPr>
            <a:cxnSpLocks/>
            <a:endCxn id="72" idx="2"/>
          </p:cNvCxnSpPr>
          <p:nvPr/>
        </p:nvCxnSpPr>
        <p:spPr>
          <a:xfrm flipH="1" flipV="1">
            <a:off x="2887110" y="4262047"/>
            <a:ext cx="1142414" cy="880230"/>
          </a:xfrm>
          <a:prstGeom prst="straightConnector1">
            <a:avLst/>
          </a:prstGeom>
          <a:solidFill>
            <a:schemeClr val="bg1">
              <a:lumMod val="85000"/>
            </a:schemeClr>
          </a:solidFill>
          <a:ln>
            <a:solidFill>
              <a:srgbClr val="FF0000"/>
            </a:solidFill>
            <a:prstDash val="dash"/>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89525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D2DB-2907-4E9C-8E5B-D4B6160452A2}"/>
              </a:ext>
            </a:extLst>
          </p:cNvPr>
          <p:cNvSpPr>
            <a:spLocks noGrp="1"/>
          </p:cNvSpPr>
          <p:nvPr>
            <p:ph type="title"/>
          </p:nvPr>
        </p:nvSpPr>
        <p:spPr/>
        <p:txBody>
          <a:bodyPr/>
          <a:lstStyle/>
          <a:p>
            <a:pPr algn="ctr"/>
            <a:r>
              <a:rPr lang="en-US" dirty="0"/>
              <a:t>Changes for SC14 Perspectives/Viewpoints</a:t>
            </a:r>
          </a:p>
        </p:txBody>
      </p:sp>
      <p:sp>
        <p:nvSpPr>
          <p:cNvPr id="3" name="Content Placeholder 2">
            <a:extLst>
              <a:ext uri="{FF2B5EF4-FFF2-40B4-BE49-F238E27FC236}">
                <a16:creationId xmlns:a16="http://schemas.microsoft.com/office/drawing/2014/main" id="{A6A76584-C673-4DE0-86C2-7F52B01C651D}"/>
              </a:ext>
            </a:extLst>
          </p:cNvPr>
          <p:cNvSpPr>
            <a:spLocks noGrp="1"/>
          </p:cNvSpPr>
          <p:nvPr>
            <p:ph idx="1"/>
          </p:nvPr>
        </p:nvSpPr>
        <p:spPr>
          <a:xfrm>
            <a:off x="628650" y="838200"/>
            <a:ext cx="7886700" cy="5410200"/>
          </a:xfrm>
        </p:spPr>
        <p:txBody>
          <a:bodyPr>
            <a:normAutofit lnSpcReduction="10000"/>
          </a:bodyPr>
          <a:lstStyle/>
          <a:p>
            <a:pPr lvl="1">
              <a:lnSpc>
                <a:spcPct val="130000"/>
              </a:lnSpc>
              <a:spcBef>
                <a:spcPts val="768"/>
              </a:spcBef>
            </a:pPr>
            <a:r>
              <a:rPr lang="en-US" sz="1000" b="1" u="sng" dirty="0"/>
              <a:t>Functional, Enterprise, Physical and Operational: Physical has Hardware and Software Development as sub-viewpoints</a:t>
            </a:r>
          </a:p>
          <a:p>
            <a:pPr lvl="1">
              <a:lnSpc>
                <a:spcPct val="130000"/>
              </a:lnSpc>
              <a:spcBef>
                <a:spcPts val="768"/>
              </a:spcBef>
            </a:pPr>
            <a:endParaRPr lang="en-US" sz="1000" b="1" u="sng" dirty="0"/>
          </a:p>
          <a:p>
            <a:pPr lvl="1">
              <a:lnSpc>
                <a:spcPct val="130000"/>
              </a:lnSpc>
              <a:spcBef>
                <a:spcPts val="768"/>
              </a:spcBef>
            </a:pPr>
            <a:r>
              <a:rPr lang="en-US" sz="1000" b="1" u="sng" dirty="0"/>
              <a:t>From a non-exhaustive list including:</a:t>
            </a:r>
          </a:p>
          <a:p>
            <a:pPr lvl="1">
              <a:lnSpc>
                <a:spcPct val="130000"/>
              </a:lnSpc>
              <a:spcBef>
                <a:spcPts val="768"/>
              </a:spcBef>
            </a:pPr>
            <a:r>
              <a:rPr lang="en-US" sz="1000" b="1" u="sng" dirty="0"/>
              <a:t>Functional Viewpoint</a:t>
            </a:r>
            <a:r>
              <a:rPr lang="en-US" sz="1000" dirty="0"/>
              <a:t>: The identification of various abstract functions and their allocation to space domain physical objects </a:t>
            </a:r>
            <a:r>
              <a:rPr lang="en-US" sz="1000" u="sng" dirty="0"/>
              <a:t>(Note: adopt CCSDS RASDS Viewpoint)</a:t>
            </a:r>
          </a:p>
          <a:p>
            <a:pPr lvl="1">
              <a:lnSpc>
                <a:spcPct val="130000"/>
              </a:lnSpc>
              <a:spcBef>
                <a:spcPts val="768"/>
              </a:spcBef>
            </a:pPr>
            <a:r>
              <a:rPr lang="en-US" sz="1000" b="1" u="sng" dirty="0"/>
              <a:t>Connectivity Viewpoint:</a:t>
            </a:r>
            <a:r>
              <a:rPr lang="en-US" sz="1000" dirty="0"/>
              <a:t> How space domain physical objects are deployed and are connected for communications (RF, optical, cabling) </a:t>
            </a:r>
            <a:r>
              <a:rPr lang="en-US" sz="1000" u="sng" dirty="0"/>
              <a:t>(Note: Adopt CCSDS RASDS Viewpoint)</a:t>
            </a:r>
          </a:p>
          <a:p>
            <a:pPr lvl="1">
              <a:lnSpc>
                <a:spcPct val="130000"/>
              </a:lnSpc>
              <a:spcBef>
                <a:spcPts val="768"/>
              </a:spcBef>
            </a:pPr>
            <a:r>
              <a:rPr lang="en-US" sz="1000" b="1" u="sng" dirty="0"/>
              <a:t>Enterprise Viewpoint:</a:t>
            </a:r>
            <a:r>
              <a:rPr lang="en-US" sz="1000" dirty="0"/>
              <a:t> How organizations are structured to produce &amp; operate space domain objects, </a:t>
            </a:r>
            <a:r>
              <a:rPr lang="en-US" sz="1000" u="sng" dirty="0"/>
              <a:t>requirements</a:t>
            </a:r>
            <a:r>
              <a:rPr lang="en-US" sz="1000" dirty="0"/>
              <a:t> and agreements, governance including laws, regulations, policy, and industry guidance or </a:t>
            </a:r>
            <a:r>
              <a:rPr lang="en-US" sz="1000" u="sng" dirty="0"/>
              <a:t>rules for other Viewpoints</a:t>
            </a:r>
          </a:p>
          <a:p>
            <a:pPr lvl="1">
              <a:lnSpc>
                <a:spcPct val="130000"/>
              </a:lnSpc>
              <a:spcBef>
                <a:spcPts val="768"/>
              </a:spcBef>
            </a:pPr>
            <a:r>
              <a:rPr lang="en-US" sz="1000" b="1" u="sng" dirty="0"/>
              <a:t>Physical (Hardware) Viewpoint</a:t>
            </a:r>
            <a:r>
              <a:rPr lang="en-US" sz="1000" b="1" dirty="0"/>
              <a:t>: Ho</a:t>
            </a:r>
            <a:r>
              <a:rPr lang="en-US" sz="1000" dirty="0"/>
              <a:t>w space domain physical objects are deployed and connected from a physical / structural perspective (attachment, mating, </a:t>
            </a:r>
            <a:r>
              <a:rPr lang="en-US" sz="1000" dirty="0" err="1"/>
              <a:t>umbilicals</a:t>
            </a:r>
            <a:r>
              <a:rPr lang="en-US" sz="1000" dirty="0"/>
              <a:t>) </a:t>
            </a:r>
            <a:r>
              <a:rPr lang="en-US" sz="1000" u="sng" dirty="0"/>
              <a:t>(Note: </a:t>
            </a:r>
            <a:r>
              <a:rPr lang="en-US" sz="1000" u="sng" dirty="0">
                <a:solidFill>
                  <a:srgbClr val="FF0000"/>
                </a:solidFill>
              </a:rPr>
              <a:t>Adapted</a:t>
            </a:r>
            <a:r>
              <a:rPr lang="en-US" sz="1000" u="sng" dirty="0"/>
              <a:t> from CCSDS RASDS </a:t>
            </a:r>
            <a:r>
              <a:rPr lang="en-US" sz="1000" u="sng" dirty="0">
                <a:solidFill>
                  <a:srgbClr val="FF0000"/>
                </a:solidFill>
              </a:rPr>
              <a:t>Connectivity</a:t>
            </a:r>
            <a:r>
              <a:rPr lang="en-US" sz="1000" u="sng" dirty="0"/>
              <a:t> Viewpoint)</a:t>
            </a:r>
            <a:endParaRPr lang="en-US" sz="1000" dirty="0"/>
          </a:p>
          <a:p>
            <a:pPr lvl="1">
              <a:lnSpc>
                <a:spcPct val="130000"/>
              </a:lnSpc>
              <a:spcBef>
                <a:spcPts val="768"/>
              </a:spcBef>
            </a:pPr>
            <a:r>
              <a:rPr lang="en-US" sz="1000" b="1" u="sng" dirty="0"/>
              <a:t>Operational Viewpoint:</a:t>
            </a:r>
            <a:r>
              <a:rPr lang="en-US" sz="1000" dirty="0"/>
              <a:t> How space domain systems objects are operated, tasks, procedures &amp; processes. This Viewpoint also includes end-of-life disposal. </a:t>
            </a:r>
            <a:r>
              <a:rPr lang="en-US" sz="1000" u="sng" dirty="0"/>
              <a:t>(Note: </a:t>
            </a:r>
            <a:r>
              <a:rPr lang="en-US" sz="1000" u="sng" dirty="0">
                <a:solidFill>
                  <a:srgbClr val="FF0000"/>
                </a:solidFill>
              </a:rPr>
              <a:t>new</a:t>
            </a:r>
            <a:r>
              <a:rPr lang="en-US" sz="1000" u="sng" dirty="0"/>
              <a:t> CCSDS RASDS Viewpoint)</a:t>
            </a:r>
            <a:endParaRPr lang="en-US" sz="1000" dirty="0"/>
          </a:p>
          <a:p>
            <a:pPr lvl="1">
              <a:lnSpc>
                <a:spcPct val="130000"/>
              </a:lnSpc>
              <a:spcBef>
                <a:spcPts val="768"/>
              </a:spcBef>
            </a:pPr>
            <a:r>
              <a:rPr lang="en-US" sz="1000" b="1" u="sng" dirty="0"/>
              <a:t>Communications Viewpoint:</a:t>
            </a:r>
            <a:r>
              <a:rPr lang="en-US" sz="1000" dirty="0"/>
              <a:t> How space domain physical and software objects communicate, protocols and end-to-end views </a:t>
            </a:r>
            <a:r>
              <a:rPr lang="en-US" sz="1000" u="sng" dirty="0"/>
              <a:t>(Note: adopt CCSDS RASDS Viewpoint)</a:t>
            </a:r>
          </a:p>
          <a:p>
            <a:pPr lvl="1">
              <a:lnSpc>
                <a:spcPct val="130000"/>
              </a:lnSpc>
              <a:spcBef>
                <a:spcPts val="768"/>
              </a:spcBef>
            </a:pPr>
            <a:r>
              <a:rPr lang="en-US" sz="1000" b="1" u="sng" dirty="0"/>
              <a:t>Hardware Development Viewpoint:</a:t>
            </a:r>
            <a:r>
              <a:rPr lang="en-US" sz="1000" dirty="0"/>
              <a:t> The development and V&amp;V processes for space domain physical objects</a:t>
            </a:r>
          </a:p>
          <a:p>
            <a:pPr lvl="1">
              <a:lnSpc>
                <a:spcPct val="130000"/>
              </a:lnSpc>
              <a:spcBef>
                <a:spcPts val="768"/>
              </a:spcBef>
            </a:pPr>
            <a:r>
              <a:rPr lang="en-US" sz="1000" b="1" u="sng" dirty="0"/>
              <a:t>Software Development Viewpoint:</a:t>
            </a:r>
            <a:r>
              <a:rPr lang="en-US" sz="1000" dirty="0"/>
              <a:t> The development and V&amp;V processes for space domain software and firmware objects </a:t>
            </a:r>
            <a:r>
              <a:rPr lang="en-US" sz="1000" u="sng" dirty="0"/>
              <a:t>(Note: </a:t>
            </a:r>
            <a:r>
              <a:rPr lang="en-US" sz="1000" u="sng" dirty="0">
                <a:solidFill>
                  <a:srgbClr val="FF0000"/>
                </a:solidFill>
              </a:rPr>
              <a:t>uses new</a:t>
            </a:r>
            <a:r>
              <a:rPr lang="en-US" sz="1000" u="sng" dirty="0"/>
              <a:t> CCSDS RASDS </a:t>
            </a:r>
            <a:r>
              <a:rPr lang="en-US" sz="1000" u="sng" dirty="0">
                <a:solidFill>
                  <a:srgbClr val="FF0000"/>
                </a:solidFill>
              </a:rPr>
              <a:t>Operational/</a:t>
            </a:r>
            <a:r>
              <a:rPr lang="en-US" sz="1000" u="sng" dirty="0"/>
              <a:t> </a:t>
            </a:r>
            <a:r>
              <a:rPr lang="en-US" sz="1000" u="sng" dirty="0">
                <a:solidFill>
                  <a:srgbClr val="FF0000"/>
                </a:solidFill>
              </a:rPr>
              <a:t>Process</a:t>
            </a:r>
            <a:r>
              <a:rPr lang="en-US" sz="1000" u="sng" dirty="0"/>
              <a:t> Viewpoints)</a:t>
            </a:r>
          </a:p>
          <a:p>
            <a:pPr lvl="1">
              <a:lnSpc>
                <a:spcPct val="130000"/>
              </a:lnSpc>
              <a:spcBef>
                <a:spcPts val="768"/>
              </a:spcBef>
            </a:pPr>
            <a:r>
              <a:rPr lang="en-US" sz="1000" b="1" u="sng" dirty="0"/>
              <a:t>Information Viewpoint:</a:t>
            </a:r>
            <a:r>
              <a:rPr lang="en-US" sz="1000" dirty="0"/>
              <a:t> This Viewpoint includes information and data definitions, data structures and relationships, best practices, or a library of Voluntary Consensus Standards. </a:t>
            </a:r>
            <a:r>
              <a:rPr lang="en-US" sz="1000" u="sng" dirty="0"/>
              <a:t>(Note: adopt CCSDS RASDS Viewpoint)</a:t>
            </a:r>
          </a:p>
          <a:p>
            <a:pPr>
              <a:lnSpc>
                <a:spcPct val="130000"/>
              </a:lnSpc>
              <a:spcBef>
                <a:spcPts val="768"/>
              </a:spcBef>
            </a:pPr>
            <a:endParaRPr lang="en-US" sz="1100" dirty="0"/>
          </a:p>
        </p:txBody>
      </p:sp>
      <p:sp>
        <p:nvSpPr>
          <p:cNvPr id="4" name="Oval 3">
            <a:extLst>
              <a:ext uri="{FF2B5EF4-FFF2-40B4-BE49-F238E27FC236}">
                <a16:creationId xmlns:a16="http://schemas.microsoft.com/office/drawing/2014/main" id="{762A37DC-855E-4649-A04B-06CE915F44EC}"/>
              </a:ext>
            </a:extLst>
          </p:cNvPr>
          <p:cNvSpPr/>
          <p:nvPr/>
        </p:nvSpPr>
        <p:spPr>
          <a:xfrm>
            <a:off x="1041446" y="2409745"/>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Oval 4">
            <a:extLst>
              <a:ext uri="{FF2B5EF4-FFF2-40B4-BE49-F238E27FC236}">
                <a16:creationId xmlns:a16="http://schemas.microsoft.com/office/drawing/2014/main" id="{B2C5BBC2-A264-4A39-952C-32EA7A7E12BE}"/>
              </a:ext>
            </a:extLst>
          </p:cNvPr>
          <p:cNvSpPr/>
          <p:nvPr/>
        </p:nvSpPr>
        <p:spPr>
          <a:xfrm>
            <a:off x="1031330" y="2901131"/>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a:extLst>
              <a:ext uri="{FF2B5EF4-FFF2-40B4-BE49-F238E27FC236}">
                <a16:creationId xmlns:a16="http://schemas.microsoft.com/office/drawing/2014/main" id="{E4DA6E84-5549-49E7-AC8D-BCFBCD38EB65}"/>
              </a:ext>
            </a:extLst>
          </p:cNvPr>
          <p:cNvSpPr/>
          <p:nvPr/>
        </p:nvSpPr>
        <p:spPr>
          <a:xfrm>
            <a:off x="1069094" y="3883904"/>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49EA365A-9BD2-4EB1-8DB0-D85E26059EB0}"/>
              </a:ext>
            </a:extLst>
          </p:cNvPr>
          <p:cNvSpPr/>
          <p:nvPr/>
        </p:nvSpPr>
        <p:spPr>
          <a:xfrm>
            <a:off x="1088648" y="3386519"/>
            <a:ext cx="2095543"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C30B0F90-594C-410A-8F14-201C88B83A5B}"/>
              </a:ext>
            </a:extLst>
          </p:cNvPr>
          <p:cNvSpPr/>
          <p:nvPr/>
        </p:nvSpPr>
        <p:spPr>
          <a:xfrm>
            <a:off x="1041446" y="5127350"/>
            <a:ext cx="2376092"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20E48848-6B47-4524-9474-610276A10D17}"/>
              </a:ext>
            </a:extLst>
          </p:cNvPr>
          <p:cNvSpPr/>
          <p:nvPr/>
        </p:nvSpPr>
        <p:spPr>
          <a:xfrm>
            <a:off x="1041446" y="4855888"/>
            <a:ext cx="2397670"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Date Placeholder 7">
            <a:extLst>
              <a:ext uri="{FF2B5EF4-FFF2-40B4-BE49-F238E27FC236}">
                <a16:creationId xmlns:a16="http://schemas.microsoft.com/office/drawing/2014/main" id="{03FD570C-284B-8746-B90B-5787B3559351}"/>
              </a:ext>
            </a:extLst>
          </p:cNvPr>
          <p:cNvSpPr>
            <a:spLocks noGrp="1"/>
          </p:cNvSpPr>
          <p:nvPr>
            <p:ph type="dt" sz="half" idx="10"/>
          </p:nvPr>
        </p:nvSpPr>
        <p:spPr/>
        <p:txBody>
          <a:bodyPr/>
          <a:lstStyle/>
          <a:p>
            <a:r>
              <a:rPr lang="en-US"/>
              <a:t>20 Mar 2023</a:t>
            </a:r>
            <a:endParaRPr lang="en-US" dirty="0"/>
          </a:p>
        </p:txBody>
      </p:sp>
    </p:spTree>
    <p:extLst>
      <p:ext uri="{BB962C8B-B14F-4D97-AF65-F5344CB8AC3E}">
        <p14:creationId xmlns:p14="http://schemas.microsoft.com/office/powerpoint/2010/main" val="3098322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85800" y="0"/>
            <a:ext cx="7772400" cy="990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Proposed RASDS++ Extensions     </a:t>
            </a:r>
          </a:p>
          <a:p>
            <a:r>
              <a:rPr lang="en-US" dirty="0"/>
              <a:t>(including TC20 / SC 14 Joint Effort)</a:t>
            </a:r>
          </a:p>
        </p:txBody>
      </p:sp>
      <p:sp>
        <p:nvSpPr>
          <p:cNvPr id="14338" name="Text Box 2"/>
          <p:cNvSpPr txBox="1">
            <a:spLocks noChangeArrowheads="1"/>
          </p:cNvSpPr>
          <p:nvPr/>
        </p:nvSpPr>
        <p:spPr bwMode="auto">
          <a:xfrm>
            <a:off x="495300" y="838200"/>
            <a:ext cx="8153400" cy="5410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dirty="0">
                <a:latin typeface="Arial" charset="0"/>
              </a:rPr>
              <a:t>New Service Viewpoint</a:t>
            </a:r>
          </a:p>
          <a:p>
            <a:pPr lvl="1">
              <a:spcBef>
                <a:spcPts val="500"/>
              </a:spcBef>
              <a:buFont typeface="Arial" charset="0"/>
              <a:buChar char="–"/>
              <a:defRPr/>
            </a:pPr>
            <a:r>
              <a:rPr lang="en-US" sz="1800" dirty="0">
                <a:latin typeface="Arial" charset="0"/>
              </a:rPr>
              <a:t>Already introduced in CCSDS SCCS-ARD/ADD and ASL</a:t>
            </a:r>
          </a:p>
          <a:p>
            <a:pPr lvl="1">
              <a:spcBef>
                <a:spcPts val="500"/>
              </a:spcBef>
              <a:buFont typeface="Arial" charset="0"/>
              <a:buChar char="–"/>
              <a:defRPr/>
            </a:pPr>
            <a:r>
              <a:rPr lang="en-US" sz="1800" dirty="0">
                <a:latin typeface="Arial" charset="0"/>
              </a:rPr>
              <a:t>Covers system service interfaces and interface bindings</a:t>
            </a:r>
          </a:p>
          <a:p>
            <a:pPr lvl="1">
              <a:spcBef>
                <a:spcPts val="500"/>
              </a:spcBef>
              <a:buFont typeface="Arial" charset="0"/>
              <a:buChar char="–"/>
              <a:defRPr/>
            </a:pPr>
            <a:r>
              <a:rPr lang="en-US" sz="1800" dirty="0">
                <a:latin typeface="Arial" charset="0"/>
              </a:rPr>
              <a:t>Possibly leverage DODAF Svc’s or other service models</a:t>
            </a:r>
          </a:p>
          <a:p>
            <a:pPr>
              <a:spcBef>
                <a:spcPts val="600"/>
              </a:spcBef>
              <a:buFont typeface="Arial" charset="0"/>
              <a:buChar char="•"/>
              <a:defRPr/>
            </a:pPr>
            <a:r>
              <a:rPr lang="en-US" dirty="0">
                <a:latin typeface="Arial" charset="0"/>
              </a:rPr>
              <a:t>New Operational Viewpoint</a:t>
            </a:r>
          </a:p>
          <a:p>
            <a:pPr lvl="1">
              <a:spcBef>
                <a:spcPts val="500"/>
              </a:spcBef>
              <a:buFont typeface="Arial" charset="0"/>
              <a:buChar char="–"/>
              <a:defRPr/>
            </a:pPr>
            <a:r>
              <a:rPr lang="en-US" sz="1800" dirty="0">
                <a:latin typeface="Arial" charset="0"/>
              </a:rPr>
              <a:t>Add support for organizational </a:t>
            </a:r>
            <a:r>
              <a:rPr lang="en-US" sz="1800" dirty="0">
                <a:solidFill>
                  <a:srgbClr val="C00000"/>
                </a:solidFill>
                <a:latin typeface="Arial" charset="0"/>
              </a:rPr>
              <a:t>tasks, activities, </a:t>
            </a:r>
            <a:r>
              <a:rPr lang="en-US" sz="1800" dirty="0">
                <a:latin typeface="Arial" charset="0"/>
              </a:rPr>
              <a:t>processes, procedures, and related behavior</a:t>
            </a:r>
          </a:p>
          <a:p>
            <a:pPr lvl="1">
              <a:spcBef>
                <a:spcPts val="500"/>
              </a:spcBef>
              <a:buFont typeface="Arial" charset="0"/>
              <a:buChar char="–"/>
              <a:defRPr/>
            </a:pPr>
            <a:r>
              <a:rPr lang="en-US" sz="1800" dirty="0">
                <a:latin typeface="Arial" charset="0"/>
              </a:rPr>
              <a:t>Effectively extends existing Enterprise Viewpoint, uses Systems</a:t>
            </a:r>
          </a:p>
          <a:p>
            <a:pPr lvl="1">
              <a:spcBef>
                <a:spcPts val="500"/>
              </a:spcBef>
              <a:buFont typeface="Arial" charset="0"/>
              <a:buChar char="–"/>
              <a:defRPr/>
            </a:pPr>
            <a:r>
              <a:rPr lang="en-US" sz="1800" dirty="0">
                <a:latin typeface="Arial" charset="0"/>
              </a:rPr>
              <a:t>Possibly leverage DODAF OV’s or other process models</a:t>
            </a:r>
          </a:p>
          <a:p>
            <a:pPr>
              <a:spcBef>
                <a:spcPts val="600"/>
              </a:spcBef>
              <a:buFont typeface="Arial" charset="0"/>
              <a:buChar char="•"/>
              <a:defRPr/>
            </a:pPr>
            <a:r>
              <a:rPr lang="en-US" dirty="0">
                <a:latin typeface="Arial" charset="0"/>
              </a:rPr>
              <a:t>Adapted Physical (Connectivity) viewpoint</a:t>
            </a:r>
          </a:p>
          <a:p>
            <a:pPr lvl="1">
              <a:spcBef>
                <a:spcPts val="500"/>
              </a:spcBef>
              <a:buFont typeface="Arial" charset="0"/>
              <a:buChar char="–"/>
              <a:defRPr/>
            </a:pPr>
            <a:r>
              <a:rPr lang="en-US" sz="1800" dirty="0">
                <a:latin typeface="Arial" charset="0"/>
              </a:rPr>
              <a:t>Leverage existing Connectivity Viewpoint (Nodes &amp; Connections) to cover  all sorts of physical &amp; energetic aspects, using Nodes &amp; Connections as starting point</a:t>
            </a:r>
          </a:p>
          <a:p>
            <a:pPr lvl="1">
              <a:spcBef>
                <a:spcPts val="500"/>
              </a:spcBef>
              <a:buFont typeface="Arial" charset="0"/>
              <a:buChar char="–"/>
              <a:defRPr/>
            </a:pPr>
            <a:r>
              <a:rPr lang="en-US" sz="1800" dirty="0">
                <a:latin typeface="Arial" charset="0"/>
              </a:rPr>
              <a:t>Add new aspects for physical elements (structures, articulation, power, thermal views, propulsion, electro-magnetic) perhaps each with their own View attributes</a:t>
            </a:r>
          </a:p>
          <a:p>
            <a:pPr lvl="1">
              <a:spcBef>
                <a:spcPts val="500"/>
              </a:spcBef>
              <a:buFont typeface="Arial" charset="0"/>
              <a:buNone/>
              <a:defRPr/>
            </a:pPr>
            <a:endParaRPr lang="en-US" sz="1800" dirty="0">
              <a:latin typeface="Arial" charset="0"/>
            </a:endParaRPr>
          </a:p>
        </p:txBody>
      </p:sp>
      <p:sp>
        <p:nvSpPr>
          <p:cNvPr id="2" name="Date Placeholder 1">
            <a:extLst>
              <a:ext uri="{FF2B5EF4-FFF2-40B4-BE49-F238E27FC236}">
                <a16:creationId xmlns:a16="http://schemas.microsoft.com/office/drawing/2014/main" id="{65408155-D1F7-DD4C-9CEB-86E018636501}"/>
              </a:ext>
            </a:extLst>
          </p:cNvPr>
          <p:cNvSpPr>
            <a:spLocks noGrp="1"/>
          </p:cNvSpPr>
          <p:nvPr>
            <p:ph type="dt" sz="half" idx="2"/>
          </p:nvPr>
        </p:nvSpPr>
        <p:spPr/>
        <p:txBody>
          <a:bodyPr/>
          <a:lstStyle/>
          <a:p>
            <a:r>
              <a:rPr lang="en-US"/>
              <a:t>20 Mar 2023</a:t>
            </a:r>
            <a:endParaRPr lang="en-US" dirty="0"/>
          </a:p>
        </p:txBody>
      </p:sp>
    </p:spTree>
    <p:extLst>
      <p:ext uri="{BB962C8B-B14F-4D97-AF65-F5344CB8AC3E}">
        <p14:creationId xmlns:p14="http://schemas.microsoft.com/office/powerpoint/2010/main" val="37931057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Services Viewpoint - New</a:t>
            </a:r>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20 Mar 2023</a:t>
            </a:r>
            <a:endParaRPr lang="en-US" dirty="0"/>
          </a:p>
        </p:txBody>
      </p:sp>
      <p:sp>
        <p:nvSpPr>
          <p:cNvPr id="5" name="Content Placeholder 3">
            <a:extLst>
              <a:ext uri="{FF2B5EF4-FFF2-40B4-BE49-F238E27FC236}">
                <a16:creationId xmlns:a16="http://schemas.microsoft.com/office/drawing/2014/main" id="{229222E2-5E4F-9849-ADCF-897AB4044A55}"/>
              </a:ext>
            </a:extLst>
          </p:cNvPr>
          <p:cNvSpPr txBox="1">
            <a:spLocks/>
          </p:cNvSpPr>
          <p:nvPr/>
        </p:nvSpPr>
        <p:spPr>
          <a:xfrm>
            <a:off x="450188" y="914400"/>
            <a:ext cx="8229600" cy="4525963"/>
          </a:xfrm>
          <a:prstGeom prst="rect">
            <a:avLst/>
          </a:prstGeom>
        </p:spPr>
        <p:txBody>
          <a:bodyPr vert="horz"/>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a:lstStyle>
          <a:p>
            <a:r>
              <a:rPr lang="en-US" sz="1800" kern="0" dirty="0"/>
              <a:t>The Services Viewpoint focuses on the exposed services offered by a space system, formalized by functions and interfaces.  It describes the interfaces of systems entities (hardware, software, people, and/or procedures), how to request and provide services, and their operations and interface bindings. </a:t>
            </a:r>
          </a:p>
          <a:p>
            <a:r>
              <a:rPr lang="en-US" sz="1800" kern="0" dirty="0"/>
              <a:t>Stakeholder Concerns:</a:t>
            </a:r>
          </a:p>
          <a:p>
            <a:pPr lvl="1"/>
            <a:r>
              <a:rPr lang="en-US" sz="1400" kern="0" dirty="0"/>
              <a:t>The services provided by the system (H/W, SW, people); </a:t>
            </a:r>
          </a:p>
          <a:p>
            <a:pPr lvl="1"/>
            <a:r>
              <a:rPr lang="en-US" sz="1400" kern="0" dirty="0"/>
              <a:t>The interfaces, access points, and protocols for the system; </a:t>
            </a:r>
          </a:p>
          <a:p>
            <a:pPr lvl="1"/>
            <a:r>
              <a:rPr lang="en-US" sz="1400" kern="0" dirty="0"/>
              <a:t>The requirements and constraints on the services; </a:t>
            </a:r>
          </a:p>
          <a:p>
            <a:pPr lvl="1"/>
            <a:r>
              <a:rPr lang="en-US" sz="1400" kern="0" dirty="0"/>
              <a:t>The required and provided data for the services;</a:t>
            </a:r>
          </a:p>
          <a:p>
            <a:pPr lvl="1"/>
            <a:r>
              <a:rPr lang="en-US" sz="1400" kern="0" dirty="0"/>
              <a:t>Any contractual arrangements or agreements for services. </a:t>
            </a:r>
          </a:p>
          <a:p>
            <a:r>
              <a:rPr lang="en-US" sz="1800" kern="0" dirty="0"/>
              <a:t>Service Objects: </a:t>
            </a:r>
          </a:p>
          <a:p>
            <a:pPr lvl="1"/>
            <a:r>
              <a:rPr lang="en-US" sz="1400" kern="0" dirty="0"/>
              <a:t>Types: Service types, both formal and informal (systems, people, software, </a:t>
            </a:r>
            <a:r>
              <a:rPr lang="en-US" sz="1400" kern="0" dirty="0" err="1"/>
              <a:t>etc</a:t>
            </a:r>
            <a:r>
              <a:rPr lang="en-US" sz="1400" kern="0" dirty="0"/>
              <a:t>), data types, and Resources (access to elements having service roles); </a:t>
            </a:r>
          </a:p>
          <a:p>
            <a:pPr lvl="1"/>
            <a:r>
              <a:rPr lang="en-US" sz="1400" kern="0" dirty="0"/>
              <a:t>Attributes: service name, type, operations, point of contact, interfaces, interface bindings, and data, interaction modes, policies, constraints; </a:t>
            </a:r>
          </a:p>
          <a:p>
            <a:r>
              <a:rPr lang="en-US" sz="1800" kern="0" dirty="0"/>
              <a:t>Domains (boundaries of responsibility or ownership); </a:t>
            </a:r>
          </a:p>
          <a:p>
            <a:r>
              <a:rPr lang="en-US" sz="1800" kern="0" dirty="0"/>
              <a:t>Relationships (ownership, membership, participation, roles, contractual); </a:t>
            </a:r>
          </a:p>
          <a:p>
            <a:r>
              <a:rPr lang="en-US" sz="1800" kern="0" dirty="0"/>
              <a:t>Information (defined instances of services, functions, and data specifications, along with documents, agreements, contracts, policies, requirements, objectives, goals, scenarios, membership lists, where formal specifications of all of the data to be exchanged are found in Information Views).</a:t>
            </a:r>
          </a:p>
        </p:txBody>
      </p:sp>
    </p:spTree>
    <p:extLst>
      <p:ext uri="{BB962C8B-B14F-4D97-AF65-F5344CB8AC3E}">
        <p14:creationId xmlns:p14="http://schemas.microsoft.com/office/powerpoint/2010/main" val="31031727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20 Mar 2023</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FF0000"/>
                </a:solidFill>
                <a:latin typeface="+mj-lt"/>
                <a:ea typeface="ＭＳ Ｐゴシック" pitchFamily="26" charset="-128"/>
                <a:cs typeface="ＭＳ Ｐゴシック" pitchFamily="26" charset="-128"/>
              </a:rPr>
              <a:t>Service</a:t>
            </a:r>
            <a:r>
              <a:rPr lang="en-US" altLang="ja-JP" sz="2500" dirty="0">
                <a:solidFill>
                  <a:srgbClr val="0099A6"/>
                </a:solidFill>
                <a:latin typeface="+mj-lt"/>
                <a:ea typeface="ＭＳ Ｐゴシック" pitchFamily="26" charset="-128"/>
                <a:cs typeface="ＭＳ Ｐゴシック" pitchFamily="26" charset="-128"/>
              </a:rPr>
              <a:t> Viewpoint - </a:t>
            </a:r>
            <a:r>
              <a:rPr lang="en-US" altLang="ja-JP" sz="2500" dirty="0">
                <a:solidFill>
                  <a:srgbClr val="FF0000"/>
                </a:solidFill>
                <a:latin typeface="+mj-lt"/>
                <a:ea typeface="ＭＳ Ｐゴシック" pitchFamily="26" charset="-128"/>
                <a:cs typeface="ＭＳ Ｐゴシック" pitchFamily="26" charset="-128"/>
              </a:rPr>
              <a:t>Service</a:t>
            </a:r>
            <a:r>
              <a:rPr lang="en-US" altLang="ja-JP" sz="2500" dirty="0">
                <a:solidFill>
                  <a:srgbClr val="0099A6"/>
                </a:solidFill>
                <a:latin typeface="+mj-lt"/>
                <a:ea typeface="ＭＳ Ｐゴシック" pitchFamily="26" charset="-128"/>
                <a:cs typeface="ＭＳ Ｐゴシック" pitchFamily="26" charset="-128"/>
              </a:rPr>
              <a:t>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(Specialized Functional Entity Features)</a:t>
            </a:r>
          </a:p>
        </p:txBody>
      </p:sp>
      <p:sp>
        <p:nvSpPr>
          <p:cNvPr id="2" name="Oval 1">
            <a:extLst>
              <a:ext uri="{FF2B5EF4-FFF2-40B4-BE49-F238E27FC236}">
                <a16:creationId xmlns:a16="http://schemas.microsoft.com/office/drawing/2014/main" id="{28C851FF-4DDB-0B4F-A513-85CABC3432CE}"/>
              </a:ext>
            </a:extLst>
          </p:cNvPr>
          <p:cNvSpPr/>
          <p:nvPr/>
        </p:nvSpPr>
        <p:spPr>
          <a:xfrm>
            <a:off x="3429000" y="2620737"/>
            <a:ext cx="2392363" cy="1049337"/>
          </a:xfrm>
          <a:prstGeom prst="ellipse">
            <a:avLst/>
          </a:prstGeom>
          <a:solidFill>
            <a:srgbClr val="FF7C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Service</a:t>
            </a:r>
          </a:p>
          <a:p>
            <a:pPr algn="ctr" eaLnBrk="1" hangingPunct="1">
              <a:defRPr/>
            </a:pPr>
            <a:r>
              <a:rPr lang="en-US" sz="1800" dirty="0">
                <a:solidFill>
                  <a:schemeClr val="tx1"/>
                </a:solidFill>
                <a:latin typeface="+mj-lt"/>
                <a:ea typeface="ＭＳ Ｐゴシック" panose="020B0600070205080204" pitchFamily="34" charset="-128"/>
              </a:rPr>
              <a:t>Object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15581" y="5410200"/>
            <a:ext cx="384509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200" b="1" dirty="0">
                <a:solidFill>
                  <a:srgbClr val="FF0000"/>
                </a:solidFill>
                <a:latin typeface="Arial" panose="020B0604020202020204" pitchFamily="34" charset="0"/>
                <a:ea typeface="Osaka" charset="-128"/>
              </a:rPr>
              <a:t>Notes:</a:t>
            </a:r>
            <a:endParaRPr kumimoji="1" lang="en-US" altLang="ja-JP" sz="1200" dirty="0">
              <a:solidFill>
                <a:srgbClr val="FF0000"/>
              </a:solidFill>
              <a:latin typeface="Arial" panose="020B0604020202020204" pitchFamily="34" charset="0"/>
              <a:ea typeface="Osaka" charset="-128"/>
            </a:endParaRPr>
          </a:p>
          <a:p>
            <a:pPr eaLnBrk="1" hangingPunct="1"/>
            <a:r>
              <a:rPr kumimoji="1" lang="en-US" altLang="ja-JP" sz="1200" b="0" dirty="0">
                <a:solidFill>
                  <a:srgbClr val="FF0000"/>
                </a:solidFill>
                <a:latin typeface="Arial" panose="020B0604020202020204" pitchFamily="34" charset="0"/>
                <a:ea typeface="Osaka" charset="-128"/>
              </a:rPr>
              <a:t>Interfaces of Service Objects may involve an app (thick or thin client), or expose a service protocol, or they may have their own UI, or they may be deployed in the cloud and use HTTP/REST and a web browser.</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908074"/>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913189"/>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4">
            <a:extLst>
              <a:ext uri="{FF2B5EF4-FFF2-40B4-BE49-F238E27FC236}">
                <a16:creationId xmlns:a16="http://schemas.microsoft.com/office/drawing/2014/main" id="{496248F9-4B1E-8BAF-D283-276DBA66FBB3}"/>
              </a:ext>
            </a:extLst>
          </p:cNvPr>
          <p:cNvSpPr>
            <a:spLocks noChangeArrowheads="1"/>
          </p:cNvSpPr>
          <p:nvPr/>
        </p:nvSpPr>
        <p:spPr bwMode="auto">
          <a:xfrm>
            <a:off x="3733800" y="4267200"/>
            <a:ext cx="22098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Behavior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Data</a:t>
            </a:r>
          </a:p>
        </p:txBody>
      </p:sp>
      <p:sp>
        <p:nvSpPr>
          <p:cNvPr id="4" name="Rectangle 8">
            <a:extLst>
              <a:ext uri="{FF2B5EF4-FFF2-40B4-BE49-F238E27FC236}">
                <a16:creationId xmlns:a16="http://schemas.microsoft.com/office/drawing/2014/main" id="{116AFB08-CE49-6813-7630-C812C42BA798}"/>
              </a:ext>
            </a:extLst>
          </p:cNvPr>
          <p:cNvSpPr>
            <a:spLocks noChangeArrowheads="1"/>
          </p:cNvSpPr>
          <p:nvPr/>
        </p:nvSpPr>
        <p:spPr bwMode="auto">
          <a:xfrm>
            <a:off x="6172200" y="4038600"/>
            <a:ext cx="28638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other Functional Objects are used to support the performance of this Object </a:t>
            </a:r>
          </a:p>
          <a:p>
            <a:pPr eaLnBrk="1" hangingPunct="1"/>
            <a:endParaRPr kumimoji="1" lang="en-US" altLang="ja-JP" sz="1600" b="0" dirty="0">
              <a:latin typeface="Arial" panose="020B0604020202020204" pitchFamily="34" charset="0"/>
              <a:ea typeface="Osaka" charset="-128"/>
            </a:endParaRPr>
          </a:p>
        </p:txBody>
      </p:sp>
      <p:sp>
        <p:nvSpPr>
          <p:cNvPr id="5" name="Rectangle 9">
            <a:extLst>
              <a:ext uri="{FF2B5EF4-FFF2-40B4-BE49-F238E27FC236}">
                <a16:creationId xmlns:a16="http://schemas.microsoft.com/office/drawing/2014/main" id="{E84C4B13-28DD-E3D4-EB82-9E04C4F06D25}"/>
              </a:ext>
            </a:extLst>
          </p:cNvPr>
          <p:cNvSpPr>
            <a:spLocks noChangeArrowheads="1"/>
          </p:cNvSpPr>
          <p:nvPr/>
        </p:nvSpPr>
        <p:spPr bwMode="auto">
          <a:xfrm>
            <a:off x="4902200" y="1306513"/>
            <a:ext cx="290335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service is configured,</a:t>
            </a:r>
          </a:p>
          <a:p>
            <a:pPr eaLnBrk="1" hangingPunct="1"/>
            <a:r>
              <a:rPr kumimoji="1" lang="en-US" altLang="ja-JP" sz="1600" b="0" dirty="0">
                <a:latin typeface="Arial" panose="020B0604020202020204" pitchFamily="34" charset="0"/>
                <a:ea typeface="Osaka" charset="-128"/>
              </a:rPr>
              <a:t>    controlled, and monitored</a:t>
            </a:r>
          </a:p>
        </p:txBody>
      </p:sp>
      <p:sp>
        <p:nvSpPr>
          <p:cNvPr id="6" name="Rectangle 10">
            <a:extLst>
              <a:ext uri="{FF2B5EF4-FFF2-40B4-BE49-F238E27FC236}">
                <a16:creationId xmlns:a16="http://schemas.microsoft.com/office/drawing/2014/main" id="{60620FBD-57C4-2F12-400D-0A8EA926EEE3}"/>
              </a:ext>
            </a:extLst>
          </p:cNvPr>
          <p:cNvSpPr>
            <a:spLocks noChangeArrowheads="1"/>
          </p:cNvSpPr>
          <p:nvPr/>
        </p:nvSpPr>
        <p:spPr bwMode="auto">
          <a:xfrm>
            <a:off x="887413" y="4024313"/>
            <a:ext cx="254158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services are</a:t>
            </a:r>
          </a:p>
          <a:p>
            <a:pPr eaLnBrk="1" hangingPunct="1"/>
            <a:r>
              <a:rPr kumimoji="1" lang="en-US" altLang="ja-JP" sz="1600" b="0" dirty="0">
                <a:latin typeface="Arial" panose="020B0604020202020204" pitchFamily="34" charset="0"/>
                <a:ea typeface="Osaka" charset="-128"/>
              </a:rPr>
              <a:t>requested by &amp; supplied</a:t>
            </a:r>
          </a:p>
          <a:p>
            <a:pPr eaLnBrk="1" hangingPunct="1"/>
            <a:r>
              <a:rPr kumimoji="1" lang="en-US" altLang="ja-JP" sz="1600" b="0" dirty="0">
                <a:latin typeface="Arial" panose="020B0604020202020204" pitchFamily="34" charset="0"/>
                <a:ea typeface="Osaka" charset="-128"/>
              </a:rPr>
              <a:t>to “user” Objects</a:t>
            </a:r>
          </a:p>
        </p:txBody>
      </p:sp>
    </p:spTree>
    <p:extLst>
      <p:ext uri="{BB962C8B-B14F-4D97-AF65-F5344CB8AC3E}">
        <p14:creationId xmlns:p14="http://schemas.microsoft.com/office/powerpoint/2010/main" val="16838654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a:t>
            </a:r>
            <a:r>
              <a:rPr lang="en-US" sz="2000" dirty="0">
                <a:solidFill>
                  <a:srgbClr val="FF0000"/>
                </a:solidFill>
              </a:rPr>
              <a:t>Service</a:t>
            </a:r>
            <a:r>
              <a:rPr lang="en-US" sz="2000" dirty="0">
                <a:solidFill>
                  <a:srgbClr val="0099A6"/>
                </a:solidFill>
              </a:rPr>
              <a:t> Viewpoint aspects)</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618216" y="4041465"/>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a:p>
            <a:pPr algn="ctr"/>
            <a:r>
              <a:rPr lang="en-US" sz="1200" dirty="0">
                <a:solidFill>
                  <a:schemeClr val="bg1"/>
                </a:solidFill>
              </a:rPr>
              <a:t>Behavior</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3429000" y="1382288"/>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962400" y="2743200"/>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4933950" y="3000375"/>
            <a:ext cx="1390650" cy="1038618"/>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12" idx="0"/>
            <a:endCxn id="7" idx="2"/>
          </p:cNvCxnSpPr>
          <p:nvPr/>
        </p:nvCxnSpPr>
        <p:spPr>
          <a:xfrm flipH="1" flipV="1">
            <a:off x="3914775" y="1896638"/>
            <a:ext cx="533400" cy="846562"/>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5390401" y="3194470"/>
            <a:ext cx="803425" cy="219291"/>
          </a:xfrm>
          <a:prstGeom prst="rect">
            <a:avLst/>
          </a:prstGeom>
          <a:noFill/>
        </p:spPr>
        <p:txBody>
          <a:bodyPr wrap="none" rtlCol="0">
            <a:spAutoFit/>
          </a:bodyPr>
          <a:lstStyle/>
          <a:p>
            <a:r>
              <a:rPr lang="en-US" sz="825" dirty="0"/>
              <a:t>Processes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181475" y="1932486"/>
            <a:ext cx="871537" cy="346249"/>
          </a:xfrm>
          <a:prstGeom prst="rect">
            <a:avLst/>
          </a:prstGeom>
          <a:noFill/>
        </p:spPr>
        <p:txBody>
          <a:bodyPr wrap="square" rtlCol="0">
            <a:spAutoFit/>
          </a:bodyPr>
          <a:lstStyle/>
          <a:p>
            <a:r>
              <a:rPr lang="en-US" sz="825" dirty="0"/>
              <a:t>Implemented by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6324600" y="3781818"/>
            <a:ext cx="928688"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Data</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62728" y="2748135"/>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190215" y="2750646"/>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a:p>
            <a:pPr algn="ctr"/>
            <a:r>
              <a:rPr lang="en-US" sz="1200" dirty="0">
                <a:solidFill>
                  <a:schemeClr val="bg1"/>
                </a:solidFill>
              </a:rPr>
              <a:t>Interface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3161765" y="3007821"/>
            <a:ext cx="804755"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13565" y="5458479"/>
            <a:ext cx="3777707" cy="923330"/>
          </a:xfrm>
          <a:prstGeom prst="rect">
            <a:avLst/>
          </a:prstGeom>
        </p:spPr>
        <p:txBody>
          <a:bodyPr wrap="square">
            <a:spAutoFit/>
          </a:bodyPr>
          <a:lstStyle/>
          <a:p>
            <a:pPr lvl="1"/>
            <a:r>
              <a:rPr lang="en-US" sz="900" u="sng" dirty="0">
                <a:solidFill>
                  <a:srgbClr val="0070C0"/>
                </a:solidFill>
              </a:rPr>
              <a:t>Service</a:t>
            </a:r>
            <a:r>
              <a:rPr lang="en-US" sz="900" dirty="0">
                <a:solidFill>
                  <a:srgbClr val="0070C0"/>
                </a:solidFill>
              </a:rPr>
              <a:t>: A provision of an interface of an object to support actions of another object. </a:t>
            </a:r>
          </a:p>
          <a:p>
            <a:pPr lvl="1"/>
            <a:r>
              <a:rPr lang="en-US" sz="900" u="sng" dirty="0">
                <a:solidFill>
                  <a:srgbClr val="0070C0"/>
                </a:solidFill>
              </a:rPr>
              <a:t>Interface</a:t>
            </a:r>
            <a:r>
              <a:rPr lang="en-US" sz="900" dirty="0">
                <a:solidFill>
                  <a:srgbClr val="0070C0"/>
                </a:solidFill>
              </a:rPr>
              <a:t>: A set of interactions performed by an object for participation with another object for some purpose, along with constraints on how they can occur. An interface is therefore where the behavior of an object is exposed.</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20 Mar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103991" y="3257550"/>
            <a:ext cx="344184" cy="78391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18588" y="3496484"/>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stCxn id="12" idx="3"/>
            <a:endCxn id="12" idx="0"/>
          </p:cNvCxnSpPr>
          <p:nvPr/>
        </p:nvCxnSpPr>
        <p:spPr bwMode="auto">
          <a:xfrm flipH="1" flipV="1">
            <a:off x="4448175" y="2743200"/>
            <a:ext cx="485775" cy="257175"/>
          </a:xfrm>
          <a:prstGeom prst="bentConnector4">
            <a:avLst>
              <a:gd name="adj1" fmla="val -47059"/>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5149265" y="2359817"/>
            <a:ext cx="871537" cy="346249"/>
          </a:xfrm>
          <a:prstGeom prst="rect">
            <a:avLst/>
          </a:prstGeom>
          <a:noFill/>
        </p:spPr>
        <p:txBody>
          <a:bodyPr wrap="square" rtlCol="0">
            <a:spAutoFit/>
          </a:bodyPr>
          <a:lstStyle/>
          <a:p>
            <a:r>
              <a:rPr lang="en-US" sz="825" dirty="0"/>
              <a:t>Composed of …</a:t>
            </a:r>
          </a:p>
        </p:txBody>
      </p:sp>
      <p:sp>
        <p:nvSpPr>
          <p:cNvPr id="8" name="Rounded Rectangle 7">
            <a:extLst>
              <a:ext uri="{FF2B5EF4-FFF2-40B4-BE49-F238E27FC236}">
                <a16:creationId xmlns:a16="http://schemas.microsoft.com/office/drawing/2014/main" id="{40588B6C-D5F8-58D3-EFBF-EAFEF5E241DB}"/>
              </a:ext>
            </a:extLst>
          </p:cNvPr>
          <p:cNvSpPr/>
          <p:nvPr/>
        </p:nvSpPr>
        <p:spPr>
          <a:xfrm>
            <a:off x="828675" y="4041465"/>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a:t>
            </a:r>
          </a:p>
          <a:p>
            <a:pPr algn="ctr"/>
            <a:r>
              <a:rPr lang="en-US" sz="1200" dirty="0">
                <a:solidFill>
                  <a:schemeClr val="bg1"/>
                </a:solidFill>
              </a:rPr>
              <a:t>Binding</a:t>
            </a:r>
          </a:p>
        </p:txBody>
      </p:sp>
      <p:cxnSp>
        <p:nvCxnSpPr>
          <p:cNvPr id="9" name="Straight Arrow Connector 8">
            <a:extLst>
              <a:ext uri="{FF2B5EF4-FFF2-40B4-BE49-F238E27FC236}">
                <a16:creationId xmlns:a16="http://schemas.microsoft.com/office/drawing/2014/main" id="{7FDC17B1-F641-D501-2A77-214024E42A8F}"/>
              </a:ext>
            </a:extLst>
          </p:cNvPr>
          <p:cNvCxnSpPr>
            <a:cxnSpLocks/>
            <a:stCxn id="69" idx="1"/>
            <a:endCxn id="8" idx="0"/>
          </p:cNvCxnSpPr>
          <p:nvPr/>
        </p:nvCxnSpPr>
        <p:spPr>
          <a:xfrm flipH="1">
            <a:off x="1314450" y="3007821"/>
            <a:ext cx="875765" cy="1033644"/>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DAF0AC3D-F528-F639-63C5-30700B70CF40}"/>
              </a:ext>
            </a:extLst>
          </p:cNvPr>
          <p:cNvSpPr txBox="1"/>
          <p:nvPr/>
        </p:nvSpPr>
        <p:spPr>
          <a:xfrm>
            <a:off x="1561565" y="3695216"/>
            <a:ext cx="871537" cy="346249"/>
          </a:xfrm>
          <a:prstGeom prst="rect">
            <a:avLst/>
          </a:prstGeom>
          <a:noFill/>
        </p:spPr>
        <p:txBody>
          <a:bodyPr wrap="square" rtlCol="0">
            <a:spAutoFit/>
          </a:bodyPr>
          <a:lstStyle/>
          <a:p>
            <a:r>
              <a:rPr lang="en-US" sz="825" dirty="0"/>
              <a:t>Accessed using 1..</a:t>
            </a:r>
          </a:p>
        </p:txBody>
      </p:sp>
      <p:cxnSp>
        <p:nvCxnSpPr>
          <p:cNvPr id="17" name="Straight Arrow Connector 16">
            <a:extLst>
              <a:ext uri="{FF2B5EF4-FFF2-40B4-BE49-F238E27FC236}">
                <a16:creationId xmlns:a16="http://schemas.microsoft.com/office/drawing/2014/main" id="{B527CB9F-9A7C-C76F-38A4-1D18C5A96A19}"/>
              </a:ext>
            </a:extLst>
          </p:cNvPr>
          <p:cNvCxnSpPr>
            <a:cxnSpLocks/>
            <a:stCxn id="12" idx="3"/>
            <a:endCxn id="19" idx="1"/>
          </p:cNvCxnSpPr>
          <p:nvPr/>
        </p:nvCxnSpPr>
        <p:spPr>
          <a:xfrm>
            <a:off x="4933950" y="3000375"/>
            <a:ext cx="1390650" cy="7446"/>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D698F1EF-491A-3FC0-B801-166E0A02FCA2}"/>
              </a:ext>
            </a:extLst>
          </p:cNvPr>
          <p:cNvSpPr txBox="1"/>
          <p:nvPr/>
        </p:nvSpPr>
        <p:spPr>
          <a:xfrm>
            <a:off x="5310995" y="2750646"/>
            <a:ext cx="737702" cy="219291"/>
          </a:xfrm>
          <a:prstGeom prst="rect">
            <a:avLst/>
          </a:prstGeom>
          <a:noFill/>
        </p:spPr>
        <p:txBody>
          <a:bodyPr wrap="none" rtlCol="0">
            <a:spAutoFit/>
          </a:bodyPr>
          <a:lstStyle/>
          <a:p>
            <a:r>
              <a:rPr lang="en-US" sz="825" dirty="0"/>
              <a:t>Performs ..</a:t>
            </a:r>
          </a:p>
        </p:txBody>
      </p:sp>
      <p:sp>
        <p:nvSpPr>
          <p:cNvPr id="19" name="Rounded Rectangle 18">
            <a:extLst>
              <a:ext uri="{FF2B5EF4-FFF2-40B4-BE49-F238E27FC236}">
                <a16:creationId xmlns:a16="http://schemas.microsoft.com/office/drawing/2014/main" id="{1C34EF58-9744-31BB-3AF1-CBF5AFF6711F}"/>
              </a:ext>
            </a:extLst>
          </p:cNvPr>
          <p:cNvSpPr/>
          <p:nvPr/>
        </p:nvSpPr>
        <p:spPr>
          <a:xfrm>
            <a:off x="6324600" y="2750646"/>
            <a:ext cx="1066800"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Operations</a:t>
            </a:r>
          </a:p>
        </p:txBody>
      </p:sp>
      <p:cxnSp>
        <p:nvCxnSpPr>
          <p:cNvPr id="20" name="Straight Arrow Connector 19">
            <a:extLst>
              <a:ext uri="{FF2B5EF4-FFF2-40B4-BE49-F238E27FC236}">
                <a16:creationId xmlns:a16="http://schemas.microsoft.com/office/drawing/2014/main" id="{0A880F5D-EEBA-91E1-D90A-9C94272AA3D8}"/>
              </a:ext>
            </a:extLst>
          </p:cNvPr>
          <p:cNvCxnSpPr>
            <a:cxnSpLocks/>
            <a:stCxn id="12" idx="3"/>
            <a:endCxn id="22" idx="1"/>
          </p:cNvCxnSpPr>
          <p:nvPr/>
        </p:nvCxnSpPr>
        <p:spPr>
          <a:xfrm flipV="1">
            <a:off x="4933950" y="1948149"/>
            <a:ext cx="1412646" cy="1052226"/>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99CC2C1A-4491-A228-D417-FDFF2BF568A8}"/>
              </a:ext>
            </a:extLst>
          </p:cNvPr>
          <p:cNvSpPr txBox="1"/>
          <p:nvPr/>
        </p:nvSpPr>
        <p:spPr>
          <a:xfrm>
            <a:off x="5660272" y="1822840"/>
            <a:ext cx="583814" cy="219291"/>
          </a:xfrm>
          <a:prstGeom prst="rect">
            <a:avLst/>
          </a:prstGeom>
          <a:noFill/>
        </p:spPr>
        <p:txBody>
          <a:bodyPr wrap="none" rtlCol="0">
            <a:spAutoFit/>
          </a:bodyPr>
          <a:lstStyle/>
          <a:p>
            <a:r>
              <a:rPr lang="en-US" sz="825" dirty="0"/>
              <a:t>Offers ..</a:t>
            </a:r>
          </a:p>
        </p:txBody>
      </p:sp>
      <p:sp>
        <p:nvSpPr>
          <p:cNvPr id="22" name="Rounded Rectangle 21">
            <a:extLst>
              <a:ext uri="{FF2B5EF4-FFF2-40B4-BE49-F238E27FC236}">
                <a16:creationId xmlns:a16="http://schemas.microsoft.com/office/drawing/2014/main" id="{069BD84B-D1ED-83E1-AAC1-1F73506AD686}"/>
              </a:ext>
            </a:extLst>
          </p:cNvPr>
          <p:cNvSpPr/>
          <p:nvPr/>
        </p:nvSpPr>
        <p:spPr>
          <a:xfrm>
            <a:off x="6346596" y="1690974"/>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Tree>
    <p:extLst>
      <p:ext uri="{BB962C8B-B14F-4D97-AF65-F5344CB8AC3E}">
        <p14:creationId xmlns:p14="http://schemas.microsoft.com/office/powerpoint/2010/main" val="42897972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697DBB34-BF1F-1140-99FF-3361BC759B1F}"/>
              </a:ext>
            </a:extLst>
          </p:cNvPr>
          <p:cNvCxnSpPr>
            <a:stCxn id="46" idx="4"/>
            <a:endCxn id="63" idx="0"/>
          </p:cNvCxnSpPr>
          <p:nvPr/>
        </p:nvCxnSpPr>
        <p:spPr bwMode="auto">
          <a:xfrm>
            <a:off x="4553744" y="1689249"/>
            <a:ext cx="14983" cy="74808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 name="Title 1"/>
          <p:cNvSpPr>
            <a:spLocks noGrp="1"/>
          </p:cNvSpPr>
          <p:nvPr>
            <p:ph type="title"/>
          </p:nvPr>
        </p:nvSpPr>
        <p:spPr>
          <a:xfrm>
            <a:off x="457200" y="0"/>
            <a:ext cx="8229600" cy="1143000"/>
          </a:xfrm>
        </p:spPr>
        <p:txBody>
          <a:bodyPr vert="horz"/>
          <a:lstStyle/>
          <a:p>
            <a:r>
              <a:rPr lang="en-GB" sz="2400" dirty="0">
                <a:solidFill>
                  <a:srgbClr val="0099A6"/>
                </a:solidFill>
              </a:rPr>
              <a:t>RASDS Service Protocol Representation</a:t>
            </a:r>
            <a:br>
              <a:rPr lang="en-GB" sz="2400" dirty="0">
                <a:solidFill>
                  <a:srgbClr val="0099A6"/>
                </a:solidFill>
              </a:rPr>
            </a:br>
            <a:endParaRPr lang="en-GB" sz="2400" dirty="0">
              <a:solidFill>
                <a:srgbClr val="0099A6"/>
              </a:solidFill>
            </a:endParaRPr>
          </a:p>
        </p:txBody>
      </p:sp>
      <p:sp>
        <p:nvSpPr>
          <p:cNvPr id="4" name="Date Placeholder 3"/>
          <p:cNvSpPr>
            <a:spLocks noGrp="1"/>
          </p:cNvSpPr>
          <p:nvPr>
            <p:ph type="dt" sz="half" idx="2"/>
          </p:nvPr>
        </p:nvSpPr>
        <p:spPr/>
        <p:txBody>
          <a:bodyPr/>
          <a:lstStyle/>
          <a:p>
            <a:r>
              <a:rPr lang="en-US"/>
              <a:t>20 Mar 2023</a:t>
            </a:r>
            <a:endParaRPr lang="en-GB" dirty="0"/>
          </a:p>
        </p:txBody>
      </p:sp>
      <p:sp>
        <p:nvSpPr>
          <p:cNvPr id="6" name="Rectangle 5"/>
          <p:cNvSpPr/>
          <p:nvPr/>
        </p:nvSpPr>
        <p:spPr bwMode="auto">
          <a:xfrm>
            <a:off x="3833664" y="205480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Service Protocol</a:t>
            </a:r>
          </a:p>
        </p:txBody>
      </p:sp>
      <p:cxnSp>
        <p:nvCxnSpPr>
          <p:cNvPr id="8" name="Straight Connector 7"/>
          <p:cNvCxnSpPr/>
          <p:nvPr/>
        </p:nvCxnSpPr>
        <p:spPr bwMode="auto">
          <a:xfrm>
            <a:off x="5273824" y="214992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5475115" y="2025653"/>
            <a:ext cx="1124940" cy="246221"/>
          </a:xfrm>
          <a:prstGeom prst="rect">
            <a:avLst/>
          </a:prstGeom>
          <a:noFill/>
        </p:spPr>
        <p:txBody>
          <a:bodyPr wrap="square" lIns="0" tIns="0" rIns="0" bIns="0" rtlCol="0">
            <a:spAutoFit/>
          </a:bodyPr>
          <a:lstStyle/>
          <a:p>
            <a:pPr algn="ctr"/>
            <a:r>
              <a:rPr lang="en-GB" sz="800" dirty="0">
                <a:solidFill>
                  <a:schemeClr val="tx1"/>
                </a:solidFill>
                <a:latin typeface="Arial" panose="020B0604020202020204" pitchFamily="34" charset="0"/>
                <a:cs typeface="Arial" panose="020B0604020202020204" pitchFamily="34" charset="0"/>
              </a:rPr>
              <a:t>Service Protocol PDUs</a:t>
            </a:r>
          </a:p>
          <a:p>
            <a:pPr algn="ctr"/>
            <a:r>
              <a:rPr lang="en-GB" sz="800" dirty="0">
                <a:latin typeface="Arial" panose="020B0604020202020204" pitchFamily="34" charset="0"/>
                <a:cs typeface="Arial" panose="020B0604020202020204" pitchFamily="34" charset="0"/>
              </a:rPr>
              <a:t>(logical flow)</a:t>
            </a:r>
            <a:endParaRPr lang="en-GB" sz="800" dirty="0">
              <a:solidFill>
                <a:schemeClr val="tx1"/>
              </a:solidFill>
              <a:latin typeface="Arial" panose="020B0604020202020204" pitchFamily="34" charset="0"/>
              <a:cs typeface="Arial" panose="020B0604020202020204" pitchFamily="34" charset="0"/>
            </a:endParaRPr>
          </a:p>
        </p:txBody>
      </p:sp>
      <p:sp>
        <p:nvSpPr>
          <p:cNvPr id="12" name="Line Callout 1 (No Border) 11"/>
          <p:cNvSpPr/>
          <p:nvPr/>
        </p:nvSpPr>
        <p:spPr bwMode="auto">
          <a:xfrm flipH="1">
            <a:off x="5696353" y="1464837"/>
            <a:ext cx="1199863" cy="318528"/>
          </a:xfrm>
          <a:prstGeom prst="callout1">
            <a:avLst>
              <a:gd name="adj1" fmla="val 98681"/>
              <a:gd name="adj2" fmla="val 57086"/>
              <a:gd name="adj3" fmla="val 170214"/>
              <a:gd name="adj4" fmla="val 79178"/>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PDUs may be simplex or bi-directional</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812178" y="858563"/>
            <a:ext cx="1777777" cy="308527"/>
          </a:xfrm>
          <a:prstGeom prst="callout1">
            <a:avLst>
              <a:gd name="adj1" fmla="val 109986"/>
              <a:gd name="adj2" fmla="val 71135"/>
              <a:gd name="adj3" fmla="val 368351"/>
              <a:gd name="adj4" fmla="val 9101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Protocol </a:t>
            </a:r>
            <a:r>
              <a:rPr lang="en-GB" sz="800" b="0" dirty="0" err="1">
                <a:solidFill>
                  <a:schemeClr val="tx1"/>
                </a:solidFill>
                <a:latin typeface="Arial" panose="020B0604020202020204" pitchFamily="34" charset="0"/>
                <a:cs typeface="Arial" panose="020B0604020202020204" pitchFamily="34" charset="0"/>
              </a:rPr>
              <a:t>behavior</a:t>
            </a:r>
            <a:r>
              <a:rPr lang="en-GB" sz="800" b="0" dirty="0">
                <a:solidFill>
                  <a:schemeClr val="tx1"/>
                </a:solidFill>
                <a:latin typeface="Arial" panose="020B0604020202020204" pitchFamily="34" charset="0"/>
                <a:cs typeface="Arial" panose="020B0604020202020204" pitchFamily="34" charset="0"/>
              </a:rPr>
              <a:t> (may be described by state machine or other)</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3618939" y="5214586"/>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ectangle 32"/>
          <p:cNvSpPr/>
          <p:nvPr/>
        </p:nvSpPr>
        <p:spPr bwMode="auto">
          <a:xfrm>
            <a:off x="3618939" y="5435052"/>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ectangle 34"/>
          <p:cNvSpPr/>
          <p:nvPr/>
        </p:nvSpPr>
        <p:spPr bwMode="auto">
          <a:xfrm>
            <a:off x="3618939" y="5655518"/>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ectangle 36"/>
          <p:cNvSpPr/>
          <p:nvPr/>
        </p:nvSpPr>
        <p:spPr bwMode="auto">
          <a:xfrm>
            <a:off x="3618939" y="5875982"/>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4057189" y="4904754"/>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unknown protocols)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ectangle 39"/>
          <p:cNvSpPr/>
          <p:nvPr/>
        </p:nvSpPr>
        <p:spPr bwMode="auto">
          <a:xfrm>
            <a:off x="3618939" y="4994120"/>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4033148" y="4643144"/>
            <a:ext cx="258596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 (if required):</a:t>
            </a:r>
          </a:p>
        </p:txBody>
      </p:sp>
      <p:sp>
        <p:nvSpPr>
          <p:cNvPr id="39" name="Rectangle 38">
            <a:extLst>
              <a:ext uri="{FF2B5EF4-FFF2-40B4-BE49-F238E27FC236}">
                <a16:creationId xmlns:a16="http://schemas.microsoft.com/office/drawing/2014/main" id="{9E28B545-9E1A-4547-AFC1-A37173EC96E8}"/>
              </a:ext>
            </a:extLst>
          </p:cNvPr>
          <p:cNvSpPr/>
          <p:nvPr/>
        </p:nvSpPr>
        <p:spPr bwMode="auto">
          <a:xfrm>
            <a:off x="3833664" y="248862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a:t>
            </a:r>
          </a:p>
        </p:txBody>
      </p:sp>
      <p:cxnSp>
        <p:nvCxnSpPr>
          <p:cNvPr id="42" name="Straight Connector 41">
            <a:extLst>
              <a:ext uri="{FF2B5EF4-FFF2-40B4-BE49-F238E27FC236}">
                <a16:creationId xmlns:a16="http://schemas.microsoft.com/office/drawing/2014/main" id="{84F62453-D481-8D40-A3C2-93F322F591A3}"/>
              </a:ext>
            </a:extLst>
          </p:cNvPr>
          <p:cNvCxnSpPr/>
          <p:nvPr/>
        </p:nvCxnSpPr>
        <p:spPr bwMode="auto">
          <a:xfrm>
            <a:off x="5273824" y="258374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8" name="Oval 44">
            <a:extLst>
              <a:ext uri="{FF2B5EF4-FFF2-40B4-BE49-F238E27FC236}">
                <a16:creationId xmlns:a16="http://schemas.microsoft.com/office/drawing/2014/main" id="{9F3B04B0-EBA6-D844-B432-66C205641879}"/>
              </a:ext>
            </a:extLst>
          </p:cNvPr>
          <p:cNvSpPr>
            <a:spLocks noChangeArrowheads="1"/>
          </p:cNvSpPr>
          <p:nvPr/>
        </p:nvSpPr>
        <p:spPr bwMode="auto">
          <a:xfrm>
            <a:off x="4454427" y="2005981"/>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Callout 1 (No Border) 58">
            <a:extLst>
              <a:ext uri="{FF2B5EF4-FFF2-40B4-BE49-F238E27FC236}">
                <a16:creationId xmlns:a16="http://schemas.microsoft.com/office/drawing/2014/main" id="{B50FC43A-761C-6F44-8112-08F298A49A1F}"/>
              </a:ext>
            </a:extLst>
          </p:cNvPr>
          <p:cNvSpPr/>
          <p:nvPr/>
        </p:nvSpPr>
        <p:spPr bwMode="auto">
          <a:xfrm flipH="1">
            <a:off x="2216182" y="1130595"/>
            <a:ext cx="1334834" cy="319319"/>
          </a:xfrm>
          <a:prstGeom prst="callout1">
            <a:avLst>
              <a:gd name="adj1" fmla="val 108270"/>
              <a:gd name="adj2" fmla="val 40021"/>
              <a:gd name="adj3" fmla="val 269880"/>
              <a:gd name="adj4" fmla="val -6556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Provided Protocol Interface (</a:t>
            </a:r>
            <a:r>
              <a:rPr lang="en-GB" sz="800" b="0" dirty="0">
                <a:latin typeface="Arial" panose="020B0604020202020204" pitchFamily="34" charset="0"/>
                <a:cs typeface="Arial" panose="020B0604020202020204" pitchFamily="34" charset="0"/>
              </a:rPr>
              <a:t>Service</a:t>
            </a:r>
            <a:r>
              <a:rPr lang="en-GB" sz="800" b="0" dirty="0">
                <a:solidFill>
                  <a:schemeClr val="tx1"/>
                </a:solidFill>
                <a:latin typeface="Arial" panose="020B0604020202020204" pitchFamily="34" charset="0"/>
                <a:cs typeface="Arial" panose="020B0604020202020204" pitchFamily="34" charset="0"/>
              </a:rPr>
              <a:t> SAP) </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0" name="Oval 44">
            <a:extLst>
              <a:ext uri="{FF2B5EF4-FFF2-40B4-BE49-F238E27FC236}">
                <a16:creationId xmlns:a16="http://schemas.microsoft.com/office/drawing/2014/main" id="{5530FC5B-6361-594C-A337-A7F506F8D8C3}"/>
              </a:ext>
            </a:extLst>
          </p:cNvPr>
          <p:cNvSpPr>
            <a:spLocks noChangeArrowheads="1"/>
          </p:cNvSpPr>
          <p:nvPr/>
        </p:nvSpPr>
        <p:spPr bwMode="auto">
          <a:xfrm>
            <a:off x="4454427" y="2222055"/>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Callout 1 (No Border) 60">
            <a:extLst>
              <a:ext uri="{FF2B5EF4-FFF2-40B4-BE49-F238E27FC236}">
                <a16:creationId xmlns:a16="http://schemas.microsoft.com/office/drawing/2014/main" id="{A6C9EF99-5179-2E44-9508-AA08A7117845}"/>
              </a:ext>
            </a:extLst>
          </p:cNvPr>
          <p:cNvSpPr/>
          <p:nvPr/>
        </p:nvSpPr>
        <p:spPr bwMode="auto">
          <a:xfrm flipH="1">
            <a:off x="2004230" y="2389730"/>
            <a:ext cx="1295397" cy="359404"/>
          </a:xfrm>
          <a:prstGeom prst="callout1">
            <a:avLst>
              <a:gd name="adj1" fmla="val 13930"/>
              <a:gd name="adj2" fmla="val -3058"/>
              <a:gd name="adj3" fmla="val -28363"/>
              <a:gd name="adj4" fmla="val -8698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Required Interface (of comm protocol SAP) </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535B278D-4CA0-944C-BD55-F7BEEFEC3FA5}"/>
              </a:ext>
            </a:extLst>
          </p:cNvPr>
          <p:cNvSpPr/>
          <p:nvPr/>
        </p:nvSpPr>
        <p:spPr>
          <a:xfrm>
            <a:off x="155085" y="2919682"/>
            <a:ext cx="3200400" cy="3647152"/>
          </a:xfrm>
          <a:prstGeom prst="rect">
            <a:avLst/>
          </a:prstGeom>
        </p:spPr>
        <p:txBody>
          <a:bodyPr wrap="square">
            <a:spAutoFit/>
          </a:bodyPr>
          <a:lstStyle/>
          <a:p>
            <a:pPr eaLnBrk="1" hangingPunct="1"/>
            <a:r>
              <a:rPr kumimoji="1" lang="en-US" altLang="ja-JP" sz="1050" b="0" dirty="0">
                <a:latin typeface="Arial" panose="020B0604020202020204" pitchFamily="34" charset="0"/>
                <a:ea typeface="Osaka" charset="-128"/>
              </a:rPr>
              <a:t>ISO /IEC 7498 Basic Reference Model (BRM) treats all of this as “Application Layer”.  Server, web/cloud, or virtualized deployments fit this same pattern.</a:t>
            </a:r>
          </a:p>
          <a:p>
            <a:pPr eaLnBrk="1" hangingPunct="1"/>
            <a:endParaRPr kumimoji="1" lang="en-US" altLang="ja-JP" sz="1050" b="0" dirty="0">
              <a:latin typeface="Arial" panose="020B0604020202020204" pitchFamily="34" charset="0"/>
              <a:ea typeface="Osaka" charset="-128"/>
            </a:endParaRPr>
          </a:p>
          <a:p>
            <a:r>
              <a:rPr kumimoji="1" lang="en-US" altLang="ja-JP" sz="1050" b="0" dirty="0">
                <a:latin typeface="Arial" panose="020B0604020202020204" pitchFamily="34" charset="0"/>
                <a:ea typeface="Osaka" charset="-128"/>
              </a:rPr>
              <a:t>Service protocol must have defined behavior, PDUs, and required / provided interfaces. Behavior may be defined in a state machine, state table, or narrative form.  Usually only defines behavior of sending side, but may define both ends.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Service Protocol may be built upon a standard protocol such as HTTP/REST, or a protocol like AMS, or accessed via a defined API with a bespoke protocol.  Underlying protocol stacks follow normal Communication View rules.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Services may use externally supplied Authentication mechanisms.  They may also rely upon security mechanisms (encryption, authentication of data payloads) implemented within the layer or in underlying layers.</a:t>
            </a:r>
          </a:p>
        </p:txBody>
      </p:sp>
      <p:sp>
        <p:nvSpPr>
          <p:cNvPr id="63" name="Oval 44">
            <a:extLst>
              <a:ext uri="{FF2B5EF4-FFF2-40B4-BE49-F238E27FC236}">
                <a16:creationId xmlns:a16="http://schemas.microsoft.com/office/drawing/2014/main" id="{34DF5E8D-69DB-BF46-8D19-E9FD16BB215B}"/>
              </a:ext>
            </a:extLst>
          </p:cNvPr>
          <p:cNvSpPr>
            <a:spLocks noChangeArrowheads="1"/>
          </p:cNvSpPr>
          <p:nvPr/>
        </p:nvSpPr>
        <p:spPr bwMode="auto">
          <a:xfrm>
            <a:off x="4454427" y="2437329"/>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5" name="Straight Connector 64">
            <a:extLst>
              <a:ext uri="{FF2B5EF4-FFF2-40B4-BE49-F238E27FC236}">
                <a16:creationId xmlns:a16="http://schemas.microsoft.com/office/drawing/2014/main" id="{7F41F3E5-2ED2-BA4E-AD23-B2D894465ED3}"/>
              </a:ext>
            </a:extLst>
          </p:cNvPr>
          <p:cNvCxnSpPr>
            <a:endCxn id="39" idx="2"/>
          </p:cNvCxnSpPr>
          <p:nvPr/>
        </p:nvCxnSpPr>
        <p:spPr bwMode="auto">
          <a:xfrm flipV="1">
            <a:off x="4553744" y="2678869"/>
            <a:ext cx="0" cy="140531"/>
          </a:xfrm>
          <a:prstGeom prst="line">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6" name="Straight Connector 65">
            <a:extLst>
              <a:ext uri="{FF2B5EF4-FFF2-40B4-BE49-F238E27FC236}">
                <a16:creationId xmlns:a16="http://schemas.microsoft.com/office/drawing/2014/main" id="{89D43E49-7EA6-F040-83BC-824D3BA73212}"/>
              </a:ext>
            </a:extLst>
          </p:cNvPr>
          <p:cNvCxnSpPr>
            <a:endCxn id="3" idx="4"/>
          </p:cNvCxnSpPr>
          <p:nvPr/>
        </p:nvCxnSpPr>
        <p:spPr bwMode="auto">
          <a:xfrm flipV="1">
            <a:off x="7667949" y="1695510"/>
            <a:ext cx="1" cy="1123890"/>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a:extLst>
              <a:ext uri="{FF2B5EF4-FFF2-40B4-BE49-F238E27FC236}">
                <a16:creationId xmlns:a16="http://schemas.microsoft.com/office/drawing/2014/main" id="{E4ACDB94-67EF-8B4E-B4B0-1253FA4FA327}"/>
              </a:ext>
            </a:extLst>
          </p:cNvPr>
          <p:cNvCxnSpPr/>
          <p:nvPr/>
        </p:nvCxnSpPr>
        <p:spPr bwMode="auto">
          <a:xfrm flipV="1">
            <a:off x="4553744" y="2812745"/>
            <a:ext cx="3114205" cy="665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1" name="Rectangle 70">
            <a:extLst>
              <a:ext uri="{FF2B5EF4-FFF2-40B4-BE49-F238E27FC236}">
                <a16:creationId xmlns:a16="http://schemas.microsoft.com/office/drawing/2014/main" id="{80959BA5-60D9-4442-80D9-798AA8B424FA}"/>
              </a:ext>
            </a:extLst>
          </p:cNvPr>
          <p:cNvSpPr/>
          <p:nvPr/>
        </p:nvSpPr>
        <p:spPr>
          <a:xfrm>
            <a:off x="5701067" y="2802125"/>
            <a:ext cx="832279" cy="215444"/>
          </a:xfrm>
          <a:prstGeom prst="rect">
            <a:avLst/>
          </a:prstGeom>
        </p:spPr>
        <p:txBody>
          <a:bodyPr wrap="none">
            <a:spAutoFit/>
          </a:bodyPr>
          <a:lstStyle/>
          <a:p>
            <a:r>
              <a:rPr lang="en-GB" sz="800" dirty="0">
                <a:latin typeface="Arial" panose="020B0604020202020204" pitchFamily="34" charset="0"/>
                <a:cs typeface="Arial" panose="020B0604020202020204" pitchFamily="34" charset="0"/>
              </a:rPr>
              <a:t>physical flow</a:t>
            </a:r>
            <a:endParaRPr lang="en-US" sz="800" dirty="0"/>
          </a:p>
        </p:txBody>
      </p:sp>
      <p:sp>
        <p:nvSpPr>
          <p:cNvPr id="34" name="Rectangle 33">
            <a:extLst>
              <a:ext uri="{FF2B5EF4-FFF2-40B4-BE49-F238E27FC236}">
                <a16:creationId xmlns:a16="http://schemas.microsoft.com/office/drawing/2014/main" id="{146A24C6-0217-954D-85B4-0CDF1EBBCBBF}"/>
              </a:ext>
            </a:extLst>
          </p:cNvPr>
          <p:cNvSpPr/>
          <p:nvPr/>
        </p:nvSpPr>
        <p:spPr bwMode="auto">
          <a:xfrm>
            <a:off x="6858000" y="248862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 peer</a:t>
            </a:r>
          </a:p>
        </p:txBody>
      </p:sp>
      <p:sp>
        <p:nvSpPr>
          <p:cNvPr id="74" name="Line Callout 1 (No Border) 73">
            <a:extLst>
              <a:ext uri="{FF2B5EF4-FFF2-40B4-BE49-F238E27FC236}">
                <a16:creationId xmlns:a16="http://schemas.microsoft.com/office/drawing/2014/main" id="{A7FF93D6-28EF-0746-B495-3191D5704989}"/>
              </a:ext>
            </a:extLst>
          </p:cNvPr>
          <p:cNvSpPr/>
          <p:nvPr/>
        </p:nvSpPr>
        <p:spPr bwMode="auto">
          <a:xfrm flipH="1">
            <a:off x="7239000" y="3160158"/>
            <a:ext cx="1027571" cy="307777"/>
          </a:xfrm>
          <a:prstGeom prst="callout1">
            <a:avLst>
              <a:gd name="adj1" fmla="val 1208"/>
              <a:gd name="adj2" fmla="val 44628"/>
              <a:gd name="adj3" fmla="val -139148"/>
              <a:gd name="adj4" fmla="val 474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Flow direction arrows (optional)</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6" name="Oval 15">
            <a:extLst>
              <a:ext uri="{FF2B5EF4-FFF2-40B4-BE49-F238E27FC236}">
                <a16:creationId xmlns:a16="http://schemas.microsoft.com/office/drawing/2014/main" id="{CBF693BC-22AF-BD4A-ADFF-71842A5EDC5F}"/>
              </a:ext>
            </a:extLst>
          </p:cNvPr>
          <p:cNvSpPr>
            <a:spLocks noChangeArrowheads="1"/>
          </p:cNvSpPr>
          <p:nvPr/>
        </p:nvSpPr>
        <p:spPr bwMode="auto">
          <a:xfrm>
            <a:off x="4068293" y="1303160"/>
            <a:ext cx="970901" cy="386089"/>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dirty="0"/>
          </a:p>
        </p:txBody>
      </p:sp>
      <p:sp>
        <p:nvSpPr>
          <p:cNvPr id="51" name="Rectangle 50">
            <a:extLst>
              <a:ext uri="{FF2B5EF4-FFF2-40B4-BE49-F238E27FC236}">
                <a16:creationId xmlns:a16="http://schemas.microsoft.com/office/drawing/2014/main" id="{FD8505B5-AA80-8F48-842A-4051A61C9502}"/>
              </a:ext>
            </a:extLst>
          </p:cNvPr>
          <p:cNvSpPr/>
          <p:nvPr/>
        </p:nvSpPr>
        <p:spPr>
          <a:xfrm>
            <a:off x="3779912" y="3904019"/>
            <a:ext cx="4572000" cy="523220"/>
          </a:xfrm>
          <a:prstGeom prst="rect">
            <a:avLst/>
          </a:prstGeom>
        </p:spPr>
        <p:txBody>
          <a:bodyPr>
            <a:spAutoFit/>
          </a:bodyPr>
          <a:lstStyle/>
          <a:p>
            <a:r>
              <a:rPr lang="en-US" sz="1400" dirty="0">
                <a:solidFill>
                  <a:srgbClr val="FF3300"/>
                </a:solidFill>
              </a:rPr>
              <a:t>Reflect on how this pattern can be used to describe Message Bus, Web or Cloud, or AMS Service types</a:t>
            </a:r>
            <a:endParaRPr lang="en-US" sz="1400" dirty="0"/>
          </a:p>
        </p:txBody>
      </p:sp>
      <p:sp>
        <p:nvSpPr>
          <p:cNvPr id="7" name="Rectangle 6">
            <a:extLst>
              <a:ext uri="{FF2B5EF4-FFF2-40B4-BE49-F238E27FC236}">
                <a16:creationId xmlns:a16="http://schemas.microsoft.com/office/drawing/2014/main" id="{491D1F0D-C497-3E41-B236-367090CB76C7}"/>
              </a:ext>
            </a:extLst>
          </p:cNvPr>
          <p:cNvSpPr/>
          <p:nvPr/>
        </p:nvSpPr>
        <p:spPr>
          <a:xfrm>
            <a:off x="4139672" y="1295400"/>
            <a:ext cx="858109" cy="400110"/>
          </a:xfrm>
          <a:prstGeom prst="rect">
            <a:avLst/>
          </a:prstGeom>
        </p:spPr>
        <p:txBody>
          <a:bodyPr wrap="square">
            <a:spAutoFit/>
          </a:bodyPr>
          <a:lstStyle/>
          <a:p>
            <a:pPr algn="ctr"/>
            <a:r>
              <a:rPr lang="en-US" sz="1000" dirty="0"/>
              <a:t>Service User I/F</a:t>
            </a:r>
          </a:p>
        </p:txBody>
      </p:sp>
      <p:sp>
        <p:nvSpPr>
          <p:cNvPr id="52" name="Rectangle 51">
            <a:extLst>
              <a:ext uri="{FF2B5EF4-FFF2-40B4-BE49-F238E27FC236}">
                <a16:creationId xmlns:a16="http://schemas.microsoft.com/office/drawing/2014/main" id="{24823918-6035-554F-A2C8-209BFF5A2908}"/>
              </a:ext>
            </a:extLst>
          </p:cNvPr>
          <p:cNvSpPr/>
          <p:nvPr/>
        </p:nvSpPr>
        <p:spPr bwMode="auto">
          <a:xfrm>
            <a:off x="1851758" y="2054581"/>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Authentication</a:t>
            </a:r>
          </a:p>
        </p:txBody>
      </p:sp>
      <p:cxnSp>
        <p:nvCxnSpPr>
          <p:cNvPr id="53" name="Straight Connector 52">
            <a:extLst>
              <a:ext uri="{FF2B5EF4-FFF2-40B4-BE49-F238E27FC236}">
                <a16:creationId xmlns:a16="http://schemas.microsoft.com/office/drawing/2014/main" id="{A530D109-E9C3-5943-9E10-FE808FA5C164}"/>
              </a:ext>
            </a:extLst>
          </p:cNvPr>
          <p:cNvCxnSpPr>
            <a:stCxn id="52" idx="3"/>
            <a:endCxn id="6" idx="1"/>
          </p:cNvCxnSpPr>
          <p:nvPr/>
        </p:nvCxnSpPr>
        <p:spPr bwMode="auto">
          <a:xfrm>
            <a:off x="3291918" y="2149701"/>
            <a:ext cx="541746" cy="228"/>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4" name="Line Callout 1 (No Border) 53">
            <a:extLst>
              <a:ext uri="{FF2B5EF4-FFF2-40B4-BE49-F238E27FC236}">
                <a16:creationId xmlns:a16="http://schemas.microsoft.com/office/drawing/2014/main" id="{2B0C6865-19DE-BC4D-9156-F889A5ECA3B7}"/>
              </a:ext>
            </a:extLst>
          </p:cNvPr>
          <p:cNvSpPr/>
          <p:nvPr/>
        </p:nvSpPr>
        <p:spPr bwMode="auto">
          <a:xfrm flipH="1">
            <a:off x="3618939" y="3150267"/>
            <a:ext cx="987689" cy="474791"/>
          </a:xfrm>
          <a:prstGeom prst="callout1">
            <a:avLst>
              <a:gd name="adj1" fmla="val -2113"/>
              <a:gd name="adj2" fmla="val 46367"/>
              <a:gd name="adj3" fmla="val -91365"/>
              <a:gd name="adj4" fmla="val 4018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Interface Binding Protocol Stack </a:t>
            </a:r>
          </a:p>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(multiple layers)</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5" name="Line Callout 1 (No Border) 54">
            <a:extLst>
              <a:ext uri="{FF2B5EF4-FFF2-40B4-BE49-F238E27FC236}">
                <a16:creationId xmlns:a16="http://schemas.microsoft.com/office/drawing/2014/main" id="{C6BD8586-F1E1-4343-A237-55D88A1014B9}"/>
              </a:ext>
            </a:extLst>
          </p:cNvPr>
          <p:cNvSpPr/>
          <p:nvPr/>
        </p:nvSpPr>
        <p:spPr bwMode="auto">
          <a:xfrm flipH="1">
            <a:off x="579688" y="1617155"/>
            <a:ext cx="1255474" cy="314437"/>
          </a:xfrm>
          <a:prstGeom prst="callout1">
            <a:avLst>
              <a:gd name="adj1" fmla="val 112192"/>
              <a:gd name="adj2" fmla="val 51269"/>
              <a:gd name="adj3" fmla="val 168238"/>
              <a:gd name="adj4" fmla="val 153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latin typeface="Arial" panose="020B0604020202020204" pitchFamily="34" charset="0"/>
                <a:cs typeface="Arial" panose="020B0604020202020204" pitchFamily="34" charset="0"/>
              </a:rPr>
              <a:t>Svc Access Authentication </a:t>
            </a:r>
            <a:r>
              <a:rPr lang="en-GB" sz="800" b="0" dirty="0">
                <a:solidFill>
                  <a:schemeClr val="tx1"/>
                </a:solidFill>
                <a:latin typeface="Arial" panose="020B0604020202020204" pitchFamily="34" charset="0"/>
                <a:cs typeface="Arial" panose="020B0604020202020204" pitchFamily="34" charset="0"/>
              </a:rPr>
              <a:t>(optional) </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Oval 15">
            <a:extLst>
              <a:ext uri="{FF2B5EF4-FFF2-40B4-BE49-F238E27FC236}">
                <a16:creationId xmlns:a16="http://schemas.microsoft.com/office/drawing/2014/main" id="{B18F3475-A810-8A1B-EFDB-02C5763012E0}"/>
              </a:ext>
            </a:extLst>
          </p:cNvPr>
          <p:cNvSpPr>
            <a:spLocks noChangeArrowheads="1"/>
          </p:cNvSpPr>
          <p:nvPr/>
        </p:nvSpPr>
        <p:spPr bwMode="auto">
          <a:xfrm>
            <a:off x="7182499" y="1309421"/>
            <a:ext cx="970901" cy="386089"/>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dirty="0">
                <a:solidFill>
                  <a:srgbClr val="FF0000"/>
                </a:solidFill>
              </a:rPr>
              <a:t>Service</a:t>
            </a:r>
          </a:p>
          <a:p>
            <a:pPr algn="ctr"/>
            <a:r>
              <a:rPr lang="en-US" sz="1000" dirty="0">
                <a:solidFill>
                  <a:srgbClr val="FF0000"/>
                </a:solidFill>
              </a:rPr>
              <a:t>Provider</a:t>
            </a:r>
          </a:p>
        </p:txBody>
      </p:sp>
      <p:sp>
        <p:nvSpPr>
          <p:cNvPr id="5" name="Rectangle 4"/>
          <p:cNvSpPr/>
          <p:nvPr/>
        </p:nvSpPr>
        <p:spPr bwMode="auto">
          <a:xfrm>
            <a:off x="6858000" y="205480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Service Protocol peer</a:t>
            </a:r>
          </a:p>
        </p:txBody>
      </p:sp>
    </p:spTree>
    <p:extLst>
      <p:ext uri="{BB962C8B-B14F-4D97-AF65-F5344CB8AC3E}">
        <p14:creationId xmlns:p14="http://schemas.microsoft.com/office/powerpoint/2010/main" val="4191667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a:xfrm>
            <a:off x="448852" y="152400"/>
            <a:ext cx="8229600" cy="682229"/>
          </a:xfrm>
        </p:spPr>
        <p:txBody>
          <a:bodyPr/>
          <a:lstStyle/>
          <a:p>
            <a:r>
              <a:rPr lang="en-US" dirty="0"/>
              <a:t>ISO 42010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a:xfrm>
            <a:off x="448852" y="914400"/>
            <a:ext cx="8229600" cy="5410200"/>
          </a:xfrm>
        </p:spPr>
        <p:txBody>
          <a:bodyPr/>
          <a:lstStyle/>
          <a:p>
            <a:r>
              <a:rPr lang="en-US" sz="1700" dirty="0"/>
              <a:t>Architecture Viewpoint</a:t>
            </a:r>
          </a:p>
          <a:p>
            <a:pPr lvl="1"/>
            <a:r>
              <a:rPr lang="en-US" sz="1400" dirty="0"/>
              <a:t>Conventions for the creation, interpretation and use of an architecture view to frame one or more concerns</a:t>
            </a:r>
          </a:p>
          <a:p>
            <a:pPr lvl="1"/>
            <a:r>
              <a:rPr lang="en-US" sz="1400" dirty="0"/>
              <a:t>Note: a viewpoint is a frame of reference for the concerns determined by the architect as relevant to the purpose of the architecture description.</a:t>
            </a:r>
          </a:p>
          <a:p>
            <a:pPr lvl="1"/>
            <a:r>
              <a:rPr lang="en-US" sz="1400" dirty="0"/>
              <a:t>Note: The conventions of an architecture viewpoint are included in a specification of this viewpoint. In some communities and architecture frameworks, “view specification” is used to mean the same thing.</a:t>
            </a:r>
          </a:p>
          <a:p>
            <a:r>
              <a:rPr lang="en-US" sz="1700" dirty="0"/>
              <a:t>Architecture View</a:t>
            </a:r>
          </a:p>
          <a:p>
            <a:pPr lvl="1"/>
            <a:r>
              <a:rPr lang="en-US" sz="1400" dirty="0"/>
              <a:t>A Information item, governed by an architecture viewpoint, comprising part of an architecture description </a:t>
            </a:r>
          </a:p>
          <a:p>
            <a:pPr lvl="1"/>
            <a:r>
              <a:rPr lang="en-US" sz="1400" dirty="0"/>
              <a:t>Note: An architecture view could include contextual schema, conceptual, logical and physical data models, data dictionary and documents as view components, and entities, relations and attributes as AD elements.</a:t>
            </a:r>
          </a:p>
          <a:p>
            <a:r>
              <a:rPr lang="en-US" sz="1700" dirty="0"/>
              <a:t>Concern</a:t>
            </a:r>
          </a:p>
          <a:p>
            <a:pPr lvl="1"/>
            <a:r>
              <a:rPr lang="en-US" sz="1400" dirty="0"/>
              <a:t>Matter of relevance or importance to a stakeholder regarding an entity of interest.</a:t>
            </a:r>
          </a:p>
          <a:p>
            <a:pPr lvl="1"/>
            <a:r>
              <a:rPr lang="en-US" sz="1400" dirty="0"/>
              <a:t>Note: Stated concerns are useful when relevant to the purpose of the architecting effort and refer to specific rather than categorical difficulties, problems, or requirements.</a:t>
            </a:r>
          </a:p>
          <a:p>
            <a:r>
              <a:rPr lang="en-US" sz="1700" dirty="0"/>
              <a:t>Correspondence</a:t>
            </a:r>
          </a:p>
          <a:p>
            <a:pPr lvl="1"/>
            <a:r>
              <a:rPr lang="en-US" sz="1400" dirty="0"/>
              <a:t>Expression of a relationship among architecture description elements or among architecture descriptions (views)</a:t>
            </a:r>
          </a:p>
          <a:p>
            <a:pPr lvl="1"/>
            <a:r>
              <a:rPr lang="en-US" sz="1400" dirty="0"/>
              <a:t>Note: A function such that for elements in one viewpoint there is a related element in another viewpoint; the condition of being in conformity from elements in one viewpoint to elements in another. </a:t>
            </a:r>
          </a:p>
          <a:p>
            <a:pPr lvl="1"/>
            <a:r>
              <a:rPr lang="en-US" sz="1400" dirty="0"/>
              <a:t>Note: Correspondences are used to express a wide range of relationships, such as equivalence, composition, refinement, consistency, traceability, dependency, constraint, satisfaction, and obligation.</a:t>
            </a:r>
          </a:p>
          <a:p>
            <a:pPr lvl="1"/>
            <a:endParaRPr lang="en-US" sz="1400" dirty="0"/>
          </a:p>
        </p:txBody>
      </p:sp>
      <p:sp>
        <p:nvSpPr>
          <p:cNvPr id="5" name="Date Placeholder 4">
            <a:extLst>
              <a:ext uri="{FF2B5EF4-FFF2-40B4-BE49-F238E27FC236}">
                <a16:creationId xmlns:a16="http://schemas.microsoft.com/office/drawing/2014/main" id="{209FB0EC-6786-0D41-93AE-8CDC03851272}"/>
              </a:ext>
            </a:extLst>
          </p:cNvPr>
          <p:cNvSpPr>
            <a:spLocks noGrp="1"/>
          </p:cNvSpPr>
          <p:nvPr>
            <p:ph type="dt" sz="half" idx="2"/>
          </p:nvPr>
        </p:nvSpPr>
        <p:spPr>
          <a:xfrm>
            <a:off x="114300" y="6533924"/>
            <a:ext cx="15621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sz="1000" b="0"/>
              <a:t>20 Mar 2023</a:t>
            </a:r>
            <a:endParaRPr lang="en-US" altLang="en-US" sz="1000" b="0" dirty="0"/>
          </a:p>
        </p:txBody>
      </p:sp>
    </p:spTree>
    <p:extLst>
      <p:ext uri="{BB962C8B-B14F-4D97-AF65-F5344CB8AC3E}">
        <p14:creationId xmlns:p14="http://schemas.microsoft.com/office/powerpoint/2010/main" val="13069467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0527-4569-A44A-92C0-539B31EC2BE5}"/>
              </a:ext>
            </a:extLst>
          </p:cNvPr>
          <p:cNvSpPr>
            <a:spLocks noGrp="1"/>
          </p:cNvSpPr>
          <p:nvPr>
            <p:ph type="title"/>
          </p:nvPr>
        </p:nvSpPr>
        <p:spPr>
          <a:xfrm>
            <a:off x="609600" y="76200"/>
            <a:ext cx="8229600" cy="1143000"/>
          </a:xfrm>
        </p:spPr>
        <p:txBody>
          <a:bodyPr/>
          <a:lstStyle/>
          <a:p>
            <a:r>
              <a:rPr lang="en-US" sz="2000" dirty="0"/>
              <a:t>ASL-style Services Viewpoint Example: Mission Control</a:t>
            </a:r>
            <a:br>
              <a:rPr lang="en-US" sz="2000" dirty="0"/>
            </a:br>
            <a:r>
              <a:rPr lang="en-US" sz="2000" dirty="0"/>
              <a:t>Service Table and correspondences</a:t>
            </a:r>
          </a:p>
        </p:txBody>
      </p:sp>
      <p:sp>
        <p:nvSpPr>
          <p:cNvPr id="4" name="Date Placeholder 3">
            <a:extLst>
              <a:ext uri="{FF2B5EF4-FFF2-40B4-BE49-F238E27FC236}">
                <a16:creationId xmlns:a16="http://schemas.microsoft.com/office/drawing/2014/main" id="{4ECC0A31-19CA-1F46-A1EE-D5FD9B4DCA44}"/>
              </a:ext>
            </a:extLst>
          </p:cNvPr>
          <p:cNvSpPr>
            <a:spLocks noGrp="1"/>
          </p:cNvSpPr>
          <p:nvPr>
            <p:ph type="dt" sz="half" idx="10"/>
          </p:nvPr>
        </p:nvSpPr>
        <p:spPr/>
        <p:txBody>
          <a:bodyPr/>
          <a:lstStyle/>
          <a:p>
            <a:r>
              <a:rPr lang="en-US"/>
              <a:t>20 Mar 2023</a:t>
            </a:r>
            <a:endParaRPr lang="en-US" dirty="0"/>
          </a:p>
        </p:txBody>
      </p:sp>
      <p:pic>
        <p:nvPicPr>
          <p:cNvPr id="12" name="Content Placeholder 11">
            <a:extLst>
              <a:ext uri="{FF2B5EF4-FFF2-40B4-BE49-F238E27FC236}">
                <a16:creationId xmlns:a16="http://schemas.microsoft.com/office/drawing/2014/main" id="{1D550F83-6161-6647-A60C-3B5D0A199E47}"/>
              </a:ext>
            </a:extLst>
          </p:cNvPr>
          <p:cNvPicPr>
            <a:picLocks noGrp="1" noChangeAspect="1"/>
          </p:cNvPicPr>
          <p:nvPr>
            <p:ph idx="1"/>
          </p:nvPr>
        </p:nvPicPr>
        <p:blipFill>
          <a:blip r:embed="rId2"/>
          <a:stretch>
            <a:fillRect/>
          </a:stretch>
        </p:blipFill>
        <p:spPr>
          <a:xfrm>
            <a:off x="3505200" y="3581400"/>
            <a:ext cx="5514335" cy="2311199"/>
          </a:xfrm>
        </p:spPr>
      </p:pic>
      <p:sp>
        <p:nvSpPr>
          <p:cNvPr id="13" name="Oval 12">
            <a:extLst>
              <a:ext uri="{FF2B5EF4-FFF2-40B4-BE49-F238E27FC236}">
                <a16:creationId xmlns:a16="http://schemas.microsoft.com/office/drawing/2014/main" id="{EB31D511-AB2E-4B40-AD09-8D17B60A82CE}"/>
              </a:ext>
            </a:extLst>
          </p:cNvPr>
          <p:cNvSpPr>
            <a:spLocks noChangeArrowheads="1"/>
          </p:cNvSpPr>
          <p:nvPr/>
        </p:nvSpPr>
        <p:spPr bwMode="auto">
          <a:xfrm>
            <a:off x="761028" y="1905000"/>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Monitoring and Control</a:t>
            </a:r>
          </a:p>
        </p:txBody>
      </p:sp>
      <p:sp>
        <p:nvSpPr>
          <p:cNvPr id="22" name="Oval 21">
            <a:extLst>
              <a:ext uri="{FF2B5EF4-FFF2-40B4-BE49-F238E27FC236}">
                <a16:creationId xmlns:a16="http://schemas.microsoft.com/office/drawing/2014/main" id="{6B0D69C5-4085-B24D-99B7-88905A51E569}"/>
              </a:ext>
            </a:extLst>
          </p:cNvPr>
          <p:cNvSpPr/>
          <p:nvPr/>
        </p:nvSpPr>
        <p:spPr>
          <a:xfrm>
            <a:off x="1292931" y="2450068"/>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C4C57FB-89C5-4F40-B2E4-87B6D6E4237C}"/>
              </a:ext>
            </a:extLst>
          </p:cNvPr>
          <p:cNvSpPr/>
          <p:nvPr/>
        </p:nvSpPr>
        <p:spPr>
          <a:xfrm>
            <a:off x="1779715" y="2391489"/>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D5FDA9F5-A221-1343-8DE8-CD441AF9D239}"/>
              </a:ext>
            </a:extLst>
          </p:cNvPr>
          <p:cNvCxnSpPr/>
          <p:nvPr/>
        </p:nvCxnSpPr>
        <p:spPr bwMode="auto">
          <a:xfrm flipH="1" flipV="1">
            <a:off x="1906266" y="2501416"/>
            <a:ext cx="2252982" cy="107621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5" name="Rectangle 24">
            <a:extLst>
              <a:ext uri="{FF2B5EF4-FFF2-40B4-BE49-F238E27FC236}">
                <a16:creationId xmlns:a16="http://schemas.microsoft.com/office/drawing/2014/main" id="{81FDA835-12AC-4C40-BACD-595B5E31C524}"/>
              </a:ext>
            </a:extLst>
          </p:cNvPr>
          <p:cNvSpPr/>
          <p:nvPr/>
        </p:nvSpPr>
        <p:spPr bwMode="auto">
          <a:xfrm>
            <a:off x="2328710" y="2726420"/>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72BAB92C-7C42-A04C-BFFE-A5A3A9062283}"/>
              </a:ext>
            </a:extLst>
          </p:cNvPr>
          <p:cNvGrpSpPr/>
          <p:nvPr/>
        </p:nvGrpSpPr>
        <p:grpSpPr>
          <a:xfrm>
            <a:off x="609600" y="3995256"/>
            <a:ext cx="1378017" cy="2121742"/>
            <a:chOff x="460986" y="1483139"/>
            <a:chExt cx="2167383" cy="3782065"/>
          </a:xfrm>
        </p:grpSpPr>
        <p:sp>
          <p:nvSpPr>
            <p:cNvPr id="43" name="AutoShape 1">
              <a:extLst>
                <a:ext uri="{FF2B5EF4-FFF2-40B4-BE49-F238E27FC236}">
                  <a16:creationId xmlns:a16="http://schemas.microsoft.com/office/drawing/2014/main" id="{C0ECDCE1-3FD0-F540-877F-D0E270B983E7}"/>
                </a:ext>
              </a:extLst>
            </p:cNvPr>
            <p:cNvSpPr>
              <a:spLocks noChangeArrowheads="1"/>
            </p:cNvSpPr>
            <p:nvPr/>
          </p:nvSpPr>
          <p:spPr bwMode="auto">
            <a:xfrm>
              <a:off x="460986" y="1483139"/>
              <a:ext cx="2167383" cy="3782065"/>
            </a:xfrm>
            <a:prstGeom prst="cube">
              <a:avLst>
                <a:gd name="adj" fmla="val 6368"/>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A</a:t>
              </a:r>
            </a:p>
          </p:txBody>
        </p:sp>
        <p:sp>
          <p:nvSpPr>
            <p:cNvPr id="44" name="Oval 8">
              <a:extLst>
                <a:ext uri="{FF2B5EF4-FFF2-40B4-BE49-F238E27FC236}">
                  <a16:creationId xmlns:a16="http://schemas.microsoft.com/office/drawing/2014/main" id="{E769FB7C-CB2F-A24A-87F5-4A9BCD2D2D45}"/>
                </a:ext>
              </a:extLst>
            </p:cNvPr>
            <p:cNvSpPr>
              <a:spLocks noChangeArrowheads="1"/>
            </p:cNvSpPr>
            <p:nvPr/>
          </p:nvSpPr>
          <p:spPr bwMode="auto">
            <a:xfrm>
              <a:off x="710311"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Function A</a:t>
              </a:r>
              <a:b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(Provider)</a:t>
              </a:r>
            </a:p>
          </p:txBody>
        </p:sp>
        <p:cxnSp>
          <p:nvCxnSpPr>
            <p:cNvPr id="45" name="Straight Connector 44">
              <a:extLst>
                <a:ext uri="{FF2B5EF4-FFF2-40B4-BE49-F238E27FC236}">
                  <a16:creationId xmlns:a16="http://schemas.microsoft.com/office/drawing/2014/main" id="{7C754089-06C5-E045-B6B3-922396DB3C14}"/>
                </a:ext>
              </a:extLst>
            </p:cNvPr>
            <p:cNvCxnSpPr>
              <a:stCxn id="44" idx="4"/>
              <a:endCxn id="47" idx="0"/>
            </p:cNvCxnSpPr>
            <p:nvPr/>
          </p:nvCxnSpPr>
          <p:spPr bwMode="auto">
            <a:xfrm>
              <a:off x="1452488"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6" name="Rectangle 45">
              <a:extLst>
                <a:ext uri="{FF2B5EF4-FFF2-40B4-BE49-F238E27FC236}">
                  <a16:creationId xmlns:a16="http://schemas.microsoft.com/office/drawing/2014/main" id="{D43EA03E-FF01-B448-A665-8ED4E3C460DD}"/>
                </a:ext>
              </a:extLst>
            </p:cNvPr>
            <p:cNvSpPr/>
            <p:nvPr/>
          </p:nvSpPr>
          <p:spPr bwMode="auto">
            <a:xfrm>
              <a:off x="660400"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Message Abstraction</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26AE7658-A540-1E47-87FE-FBDC1D406E77}"/>
                </a:ext>
              </a:extLst>
            </p:cNvPr>
            <p:cNvSpPr/>
            <p:nvPr/>
          </p:nvSpPr>
          <p:spPr bwMode="auto">
            <a:xfrm>
              <a:off x="660400"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48" name="Straight Connector 47">
              <a:extLst>
                <a:ext uri="{FF2B5EF4-FFF2-40B4-BE49-F238E27FC236}">
                  <a16:creationId xmlns:a16="http://schemas.microsoft.com/office/drawing/2014/main" id="{5751343C-44CB-DF4B-A8EF-74844D1A96E8}"/>
                </a:ext>
              </a:extLst>
            </p:cNvPr>
            <p:cNvCxnSpPr/>
            <p:nvPr/>
          </p:nvCxnSpPr>
          <p:spPr bwMode="auto">
            <a:xfrm>
              <a:off x="1439660"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49" name="Oval 48">
              <a:extLst>
                <a:ext uri="{FF2B5EF4-FFF2-40B4-BE49-F238E27FC236}">
                  <a16:creationId xmlns:a16="http://schemas.microsoft.com/office/drawing/2014/main" id="{D06C07C8-BF40-E045-A4C1-C5C590DE87DD}"/>
                </a:ext>
              </a:extLst>
            </p:cNvPr>
            <p:cNvSpPr/>
            <p:nvPr/>
          </p:nvSpPr>
          <p:spPr>
            <a:xfrm>
              <a:off x="2122665" y="2238173"/>
              <a:ext cx="144000" cy="144000"/>
            </a:xfrm>
            <a:prstGeom prst="ellipse">
              <a:avLst/>
            </a:prstGeom>
            <a:solidFill>
              <a:srgbClr val="FF6DB6"/>
            </a:solidFill>
            <a:ln w="9525">
              <a:solidFill>
                <a:schemeClr val="tx1"/>
              </a:solidFill>
              <a:round/>
              <a:headEnd/>
              <a:tailEnd/>
            </a:ln>
          </p:spPr>
          <p:txBody>
            <a:bodyPr lIns="0" rIns="0" anchor="ctr"/>
            <a:lstStyle/>
            <a:p>
              <a:pPr algn="ctr"/>
              <a:endParaRPr kumimoji="1" lang="en-US" sz="1000" b="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0" name="Rectangle 49">
              <a:extLst>
                <a:ext uri="{FF2B5EF4-FFF2-40B4-BE49-F238E27FC236}">
                  <a16:creationId xmlns:a16="http://schemas.microsoft.com/office/drawing/2014/main" id="{1B5B3BA7-313F-3646-B1AE-5E0E5C404076}"/>
                </a:ext>
              </a:extLst>
            </p:cNvPr>
            <p:cNvSpPr/>
            <p:nvPr/>
          </p:nvSpPr>
          <p:spPr bwMode="auto">
            <a:xfrm>
              <a:off x="661623"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Technology Binding</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7B68C971-8E75-AD40-891A-C95C3E8555F7}"/>
                </a:ext>
              </a:extLst>
            </p:cNvPr>
            <p:cNvSpPr/>
            <p:nvPr/>
          </p:nvSpPr>
          <p:spPr bwMode="auto">
            <a:xfrm>
              <a:off x="653599"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Transport Protocol</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id="{9176DE9C-F8E0-DD48-99B9-185BC98F7310}"/>
                </a:ext>
              </a:extLst>
            </p:cNvPr>
            <p:cNvCxnSpPr>
              <a:stCxn id="50" idx="2"/>
              <a:endCxn id="54" idx="0"/>
            </p:cNvCxnSpPr>
            <p:nvPr/>
          </p:nvCxnSpPr>
          <p:spPr bwMode="auto">
            <a:xfrm flipH="1">
              <a:off x="1449699" y="3787525"/>
              <a:ext cx="340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a:extLst>
                <a:ext uri="{FF2B5EF4-FFF2-40B4-BE49-F238E27FC236}">
                  <a16:creationId xmlns:a16="http://schemas.microsoft.com/office/drawing/2014/main" id="{842B2454-DC9D-9B40-B01E-FE8005369EB8}"/>
                </a:ext>
              </a:extLst>
            </p:cNvPr>
            <p:cNvCxnSpPr/>
            <p:nvPr/>
          </p:nvCxnSpPr>
          <p:spPr bwMode="auto">
            <a:xfrm>
              <a:off x="1439660" y="4043281"/>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54" name="Rectangle 53">
              <a:extLst>
                <a:ext uri="{FF2B5EF4-FFF2-40B4-BE49-F238E27FC236}">
                  <a16:creationId xmlns:a16="http://schemas.microsoft.com/office/drawing/2014/main" id="{C5655A20-AD3A-5643-95F1-83B795F2BA86}"/>
                </a:ext>
              </a:extLst>
            </p:cNvPr>
            <p:cNvSpPr/>
            <p:nvPr/>
          </p:nvSpPr>
          <p:spPr bwMode="auto">
            <a:xfrm>
              <a:off x="661623" y="4149321"/>
              <a:ext cx="1576152"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Transfer Protocol</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A880260A-88C7-914F-B68B-86286EF6B6A4}"/>
                </a:ext>
              </a:extLst>
            </p:cNvPr>
            <p:cNvSpPr/>
            <p:nvPr/>
          </p:nvSpPr>
          <p:spPr bwMode="auto">
            <a:xfrm>
              <a:off x="653599"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Link Layer</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
        <p:nvSpPr>
          <p:cNvPr id="57" name="Rectangle 56">
            <a:extLst>
              <a:ext uri="{FF2B5EF4-FFF2-40B4-BE49-F238E27FC236}">
                <a16:creationId xmlns:a16="http://schemas.microsoft.com/office/drawing/2014/main" id="{5E7748A3-860E-5143-A7B3-6EB0784E64EA}"/>
              </a:ext>
            </a:extLst>
          </p:cNvPr>
          <p:cNvSpPr/>
          <p:nvPr/>
        </p:nvSpPr>
        <p:spPr>
          <a:xfrm>
            <a:off x="5791200" y="2703792"/>
            <a:ext cx="2687210" cy="584775"/>
          </a:xfrm>
          <a:prstGeom prst="rect">
            <a:avLst/>
          </a:prstGeom>
        </p:spPr>
        <p:txBody>
          <a:bodyPr wrap="none">
            <a:spAutoFit/>
          </a:bodyPr>
          <a:lstStyle/>
          <a:p>
            <a:r>
              <a:rPr lang="en-US" sz="1600" u="sng" dirty="0"/>
              <a:t>Services Viewpoint Table </a:t>
            </a:r>
          </a:p>
          <a:p>
            <a:r>
              <a:rPr lang="en-US" sz="1600" u="sng" dirty="0"/>
              <a:t>Function, Operation, Data</a:t>
            </a:r>
          </a:p>
        </p:txBody>
      </p:sp>
      <p:sp>
        <p:nvSpPr>
          <p:cNvPr id="58" name="Rectangle 57">
            <a:extLst>
              <a:ext uri="{FF2B5EF4-FFF2-40B4-BE49-F238E27FC236}">
                <a16:creationId xmlns:a16="http://schemas.microsoft.com/office/drawing/2014/main" id="{FE987B2E-0A7C-FE41-9AF0-D1C607F5F59B}"/>
              </a:ext>
            </a:extLst>
          </p:cNvPr>
          <p:cNvSpPr/>
          <p:nvPr/>
        </p:nvSpPr>
        <p:spPr bwMode="auto">
          <a:xfrm>
            <a:off x="1650743" y="3869132"/>
            <a:ext cx="406657" cy="2514600"/>
          </a:xfrm>
          <a:prstGeom prst="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1" name="Rectangle 60">
            <a:extLst>
              <a:ext uri="{FF2B5EF4-FFF2-40B4-BE49-F238E27FC236}">
                <a16:creationId xmlns:a16="http://schemas.microsoft.com/office/drawing/2014/main" id="{A0632346-A29A-EA44-843B-C4C88F854A1E}"/>
              </a:ext>
            </a:extLst>
          </p:cNvPr>
          <p:cNvSpPr/>
          <p:nvPr/>
        </p:nvSpPr>
        <p:spPr>
          <a:xfrm>
            <a:off x="2823117" y="2953434"/>
            <a:ext cx="1172565" cy="646331"/>
          </a:xfrm>
          <a:prstGeom prst="rect">
            <a:avLst/>
          </a:prstGeom>
        </p:spPr>
        <p:txBody>
          <a:bodyPr wrap="none">
            <a:spAutoFit/>
          </a:bodyPr>
          <a:lstStyle/>
          <a:p>
            <a:r>
              <a:rPr lang="en-US" sz="1200" dirty="0">
                <a:solidFill>
                  <a:srgbClr val="FF0000"/>
                </a:solidFill>
              </a:rPr>
              <a:t>Service View:</a:t>
            </a:r>
          </a:p>
          <a:p>
            <a:r>
              <a:rPr lang="en-US" sz="1200" dirty="0">
                <a:solidFill>
                  <a:srgbClr val="FF0000"/>
                </a:solidFill>
              </a:rPr>
              <a:t>Service </a:t>
            </a:r>
          </a:p>
          <a:p>
            <a:r>
              <a:rPr lang="en-US" sz="1200" dirty="0">
                <a:solidFill>
                  <a:srgbClr val="FF0000"/>
                </a:solidFill>
              </a:rPr>
              <a:t>Description</a:t>
            </a:r>
          </a:p>
        </p:txBody>
      </p:sp>
      <p:sp>
        <p:nvSpPr>
          <p:cNvPr id="62" name="Rectangle 61">
            <a:extLst>
              <a:ext uri="{FF2B5EF4-FFF2-40B4-BE49-F238E27FC236}">
                <a16:creationId xmlns:a16="http://schemas.microsoft.com/office/drawing/2014/main" id="{97C9C9A3-D99C-BE4B-BF66-2D339A322C05}"/>
              </a:ext>
            </a:extLst>
          </p:cNvPr>
          <p:cNvSpPr/>
          <p:nvPr/>
        </p:nvSpPr>
        <p:spPr>
          <a:xfrm>
            <a:off x="2023916" y="4080326"/>
            <a:ext cx="1433406" cy="830997"/>
          </a:xfrm>
          <a:prstGeom prst="rect">
            <a:avLst/>
          </a:prstGeom>
        </p:spPr>
        <p:txBody>
          <a:bodyPr wrap="none">
            <a:spAutoFit/>
          </a:bodyPr>
          <a:lstStyle/>
          <a:p>
            <a:r>
              <a:rPr lang="en-US" sz="1200" dirty="0">
                <a:solidFill>
                  <a:srgbClr val="FF0000"/>
                </a:solidFill>
              </a:rPr>
              <a:t>Communications</a:t>
            </a:r>
          </a:p>
          <a:p>
            <a:r>
              <a:rPr lang="en-US" sz="1200" dirty="0">
                <a:solidFill>
                  <a:srgbClr val="FF0000"/>
                </a:solidFill>
              </a:rPr>
              <a:t>view:</a:t>
            </a:r>
          </a:p>
          <a:p>
            <a:r>
              <a:rPr lang="en-US" sz="1200" dirty="0">
                <a:solidFill>
                  <a:srgbClr val="FF0000"/>
                </a:solidFill>
              </a:rPr>
              <a:t>Service Interface</a:t>
            </a:r>
          </a:p>
          <a:p>
            <a:r>
              <a:rPr lang="en-US" sz="1200" dirty="0">
                <a:solidFill>
                  <a:srgbClr val="FF0000"/>
                </a:solidFill>
              </a:rPr>
              <a:t>Bindings</a:t>
            </a:r>
          </a:p>
        </p:txBody>
      </p:sp>
      <p:sp>
        <p:nvSpPr>
          <p:cNvPr id="63" name="Rectangle 62">
            <a:extLst>
              <a:ext uri="{FF2B5EF4-FFF2-40B4-BE49-F238E27FC236}">
                <a16:creationId xmlns:a16="http://schemas.microsoft.com/office/drawing/2014/main" id="{252CBD33-EC3B-9B49-803E-3348C0FF4DE8}"/>
              </a:ext>
            </a:extLst>
          </p:cNvPr>
          <p:cNvSpPr/>
          <p:nvPr/>
        </p:nvSpPr>
        <p:spPr>
          <a:xfrm>
            <a:off x="3086909" y="1375826"/>
            <a:ext cx="1373856" cy="1015663"/>
          </a:xfrm>
          <a:prstGeom prst="rect">
            <a:avLst/>
          </a:prstGeom>
        </p:spPr>
        <p:txBody>
          <a:bodyPr wrap="square">
            <a:spAutoFit/>
          </a:bodyPr>
          <a:lstStyle/>
          <a:p>
            <a:r>
              <a:rPr lang="en-US" sz="1200" dirty="0">
                <a:solidFill>
                  <a:srgbClr val="FF0000"/>
                </a:solidFill>
              </a:rPr>
              <a:t>Information</a:t>
            </a:r>
          </a:p>
          <a:p>
            <a:r>
              <a:rPr lang="en-US" sz="1200" dirty="0">
                <a:solidFill>
                  <a:srgbClr val="FF0000"/>
                </a:solidFill>
              </a:rPr>
              <a:t>View:</a:t>
            </a:r>
          </a:p>
          <a:p>
            <a:r>
              <a:rPr lang="en-US" sz="1200" dirty="0">
                <a:solidFill>
                  <a:srgbClr val="FF0000"/>
                </a:solidFill>
              </a:rPr>
              <a:t>Information Object</a:t>
            </a:r>
          </a:p>
          <a:p>
            <a:r>
              <a:rPr lang="en-US" sz="1200" dirty="0">
                <a:solidFill>
                  <a:srgbClr val="FF0000"/>
                </a:solidFill>
              </a:rPr>
              <a:t>Description</a:t>
            </a:r>
          </a:p>
        </p:txBody>
      </p:sp>
      <p:pic>
        <p:nvPicPr>
          <p:cNvPr id="65" name="Picture 64">
            <a:extLst>
              <a:ext uri="{FF2B5EF4-FFF2-40B4-BE49-F238E27FC236}">
                <a16:creationId xmlns:a16="http://schemas.microsoft.com/office/drawing/2014/main" id="{EA908A3C-DDA6-9443-9967-A0BF9FC38127}"/>
              </a:ext>
            </a:extLst>
          </p:cNvPr>
          <p:cNvPicPr>
            <a:picLocks noChangeAspect="1"/>
          </p:cNvPicPr>
          <p:nvPr/>
        </p:nvPicPr>
        <p:blipFill>
          <a:blip r:embed="rId3"/>
          <a:stretch>
            <a:fillRect/>
          </a:stretch>
        </p:blipFill>
        <p:spPr>
          <a:xfrm>
            <a:off x="4021732" y="986840"/>
            <a:ext cx="2565546" cy="1265644"/>
          </a:xfrm>
          <a:prstGeom prst="rect">
            <a:avLst/>
          </a:prstGeom>
        </p:spPr>
      </p:pic>
      <p:cxnSp>
        <p:nvCxnSpPr>
          <p:cNvPr id="37" name="Straight Connector 36">
            <a:extLst>
              <a:ext uri="{FF2B5EF4-FFF2-40B4-BE49-F238E27FC236}">
                <a16:creationId xmlns:a16="http://schemas.microsoft.com/office/drawing/2014/main" id="{4ED7C1D9-A3EE-8C42-831B-38E868761A96}"/>
              </a:ext>
            </a:extLst>
          </p:cNvPr>
          <p:cNvCxnSpPr>
            <a:endCxn id="25" idx="0"/>
          </p:cNvCxnSpPr>
          <p:nvPr/>
        </p:nvCxnSpPr>
        <p:spPr bwMode="auto">
          <a:xfrm flipH="1">
            <a:off x="2504173" y="2252484"/>
            <a:ext cx="620027" cy="473936"/>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a:extLst>
              <a:ext uri="{FF2B5EF4-FFF2-40B4-BE49-F238E27FC236}">
                <a16:creationId xmlns:a16="http://schemas.microsoft.com/office/drawing/2014/main" id="{FFB9E8BC-857E-AB40-85D1-411A599A968A}"/>
              </a:ext>
            </a:extLst>
          </p:cNvPr>
          <p:cNvCxnSpPr>
            <a:endCxn id="12" idx="0"/>
          </p:cNvCxnSpPr>
          <p:nvPr/>
        </p:nvCxnSpPr>
        <p:spPr bwMode="auto">
          <a:xfrm>
            <a:off x="3722520" y="2410961"/>
            <a:ext cx="2539848" cy="1170439"/>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8" name="Straight Connector 37">
            <a:extLst>
              <a:ext uri="{FF2B5EF4-FFF2-40B4-BE49-F238E27FC236}">
                <a16:creationId xmlns:a16="http://schemas.microsoft.com/office/drawing/2014/main" id="{22EA9EEC-EE7D-6441-BB9E-CE49A0FFE1B6}"/>
              </a:ext>
            </a:extLst>
          </p:cNvPr>
          <p:cNvCxnSpPr>
            <a:stCxn id="58" idx="0"/>
          </p:cNvCxnSpPr>
          <p:nvPr/>
        </p:nvCxnSpPr>
        <p:spPr bwMode="auto">
          <a:xfrm flipH="1" flipV="1">
            <a:off x="1402082" y="2703794"/>
            <a:ext cx="451990" cy="1165338"/>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Tree>
    <p:extLst>
      <p:ext uri="{BB962C8B-B14F-4D97-AF65-F5344CB8AC3E}">
        <p14:creationId xmlns:p14="http://schemas.microsoft.com/office/powerpoint/2010/main" val="38473051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10B5E-3076-CF4B-8743-1DD7E3F7B2BD}"/>
              </a:ext>
            </a:extLst>
          </p:cNvPr>
          <p:cNvSpPr>
            <a:spLocks noGrp="1"/>
          </p:cNvSpPr>
          <p:nvPr>
            <p:ph type="title"/>
          </p:nvPr>
        </p:nvSpPr>
        <p:spPr>
          <a:xfrm>
            <a:off x="990600" y="0"/>
            <a:ext cx="6858000" cy="1143000"/>
          </a:xfrm>
        </p:spPr>
        <p:txBody>
          <a:bodyPr/>
          <a:lstStyle/>
          <a:p>
            <a:r>
              <a:rPr lang="en-US" dirty="0"/>
              <a:t>Relationship of Services to Message Bus, Web or Cloud, or Message Protocols</a:t>
            </a:r>
          </a:p>
        </p:txBody>
      </p:sp>
      <p:sp>
        <p:nvSpPr>
          <p:cNvPr id="3" name="Content Placeholder 2">
            <a:extLst>
              <a:ext uri="{FF2B5EF4-FFF2-40B4-BE49-F238E27FC236}">
                <a16:creationId xmlns:a16="http://schemas.microsoft.com/office/drawing/2014/main" id="{446A6D8E-18D5-0F48-A55B-644BBCD81306}"/>
              </a:ext>
            </a:extLst>
          </p:cNvPr>
          <p:cNvSpPr>
            <a:spLocks noGrp="1"/>
          </p:cNvSpPr>
          <p:nvPr>
            <p:ph idx="1"/>
          </p:nvPr>
        </p:nvSpPr>
        <p:spPr>
          <a:xfrm>
            <a:off x="457200" y="838200"/>
            <a:ext cx="8229600" cy="4525963"/>
          </a:xfrm>
        </p:spPr>
        <p:txBody>
          <a:bodyPr/>
          <a:lstStyle/>
          <a:p>
            <a:pPr marL="0" indent="0">
              <a:buNone/>
            </a:pPr>
            <a:r>
              <a:rPr lang="en-US" sz="1600" b="0" dirty="0"/>
              <a:t>A service has four properties according to one of many definitions of SOA </a:t>
            </a:r>
            <a:r>
              <a:rPr lang="en-US" sz="1200" b="0" dirty="0"/>
              <a:t>(Definitions taken from </a:t>
            </a:r>
            <a:r>
              <a:rPr lang="en-US" sz="1200" b="0" dirty="0">
                <a:hlinkClick r:id="rId2">
                  <a:extLst>
                    <a:ext uri="{A12FA001-AC4F-418D-AE19-62706E023703}">
                      <ahyp:hlinkClr xmlns:ahyp="http://schemas.microsoft.com/office/drawing/2018/hyperlinkcolor" val="tx"/>
                    </a:ext>
                  </a:extLst>
                </a:hlinkClick>
              </a:rPr>
              <a:t>https://en.wikipedia.org/wiki/Service-oriented_architecture</a:t>
            </a:r>
            <a:r>
              <a:rPr lang="en-US" sz="1200" b="0" dirty="0"/>
              <a:t>):</a:t>
            </a:r>
            <a:endParaRPr lang="en-US" sz="1600" b="0" dirty="0"/>
          </a:p>
          <a:p>
            <a:pPr lvl="1"/>
            <a:r>
              <a:rPr lang="en-US" sz="1400" b="0" dirty="0"/>
              <a:t>It logically represents a business activity with a specified outcome.</a:t>
            </a:r>
          </a:p>
          <a:p>
            <a:pPr lvl="1"/>
            <a:r>
              <a:rPr lang="en-US" sz="1400" b="0" dirty="0"/>
              <a:t>It is self-contained (</a:t>
            </a:r>
            <a:r>
              <a:rPr lang="en-US" sz="1400" b="0" i="1" dirty="0"/>
              <a:t>not well defined</a:t>
            </a:r>
            <a:r>
              <a:rPr lang="en-US" sz="1400" b="0" dirty="0"/>
              <a:t>).</a:t>
            </a:r>
          </a:p>
          <a:p>
            <a:pPr lvl="1"/>
            <a:r>
              <a:rPr lang="en-US" sz="1400" b="0" dirty="0"/>
              <a:t>It is a </a:t>
            </a:r>
            <a:r>
              <a:rPr lang="en-US" sz="1400" b="0" dirty="0">
                <a:hlinkClick r:id="rId3" tooltip="Black box"/>
              </a:rPr>
              <a:t>black box</a:t>
            </a:r>
            <a:r>
              <a:rPr lang="en-US" sz="1400" b="0" dirty="0"/>
              <a:t> for its consumers, meaning the consumer does not have to be aware of the service's inner workings.</a:t>
            </a:r>
          </a:p>
          <a:p>
            <a:pPr lvl="1"/>
            <a:r>
              <a:rPr lang="en-US" sz="1400" b="0" dirty="0"/>
              <a:t>It may consist of other underlying services.</a:t>
            </a:r>
          </a:p>
          <a:p>
            <a:r>
              <a:rPr lang="en-US" sz="1600" b="0" dirty="0"/>
              <a:t>The CCSDS use of “Service” is consistent with these definitions</a:t>
            </a:r>
          </a:p>
          <a:p>
            <a:endParaRPr lang="en-US" sz="1600" b="0" dirty="0"/>
          </a:p>
          <a:p>
            <a:r>
              <a:rPr lang="en-US" sz="1600" b="0" dirty="0"/>
              <a:t>From a protocol / interface binding perspective services may be deployed in many different ways, built upon different underlying protocol stacks: message bus, web services, “cloud”, or other messaging protocols.</a:t>
            </a:r>
          </a:p>
          <a:p>
            <a:pPr lvl="1"/>
            <a:r>
              <a:rPr lang="en-US" sz="1400" b="0" dirty="0"/>
              <a:t>Message Bus: Typically a bespoke protocol implementation, possibly in an on-board context, or using something like JMS.  Often uses an API to hide implementation details which may not employ an interoperability spec, but may be layered on underlying transport/network layer like TCP/IP or a link layer.</a:t>
            </a:r>
          </a:p>
          <a:p>
            <a:pPr lvl="1"/>
            <a:r>
              <a:rPr lang="en-US" sz="1400" b="0" dirty="0"/>
              <a:t>Web or Cloud: Typically use HTTP(S)/REST or related protocols on top of a network/transport layer. Server may be on local hardware, or at a data center, or a “cloud” deployment.  Actual End-to-End protocol stack may involve intermediate caching systems for performance.</a:t>
            </a:r>
          </a:p>
          <a:p>
            <a:pPr lvl="1"/>
            <a:r>
              <a:rPr lang="en-US" sz="1400" b="0" dirty="0"/>
              <a:t>Message protocols: May use an interoperable message protocol spec like AMS and layer upon TCP/IP or DTN network layer.</a:t>
            </a:r>
          </a:p>
          <a:p>
            <a:endParaRPr lang="en-US" sz="1800" b="0" dirty="0"/>
          </a:p>
          <a:p>
            <a:r>
              <a:rPr lang="en-US" sz="1800" b="0" dirty="0"/>
              <a:t>Services come in many different deployment “flavors”, including: fat client, thin client, browser “app”, virtualized, SaaS, PaaS, IaaS, … All use one flavor or another of application and underlying comm protocol stacks with different deployment models.</a:t>
            </a:r>
          </a:p>
          <a:p>
            <a:endParaRPr lang="en-US" sz="1600" b="0" dirty="0"/>
          </a:p>
          <a:p>
            <a:endParaRPr lang="en-US" sz="1600" dirty="0"/>
          </a:p>
        </p:txBody>
      </p:sp>
      <p:sp>
        <p:nvSpPr>
          <p:cNvPr id="4" name="Date Placeholder 3">
            <a:extLst>
              <a:ext uri="{FF2B5EF4-FFF2-40B4-BE49-F238E27FC236}">
                <a16:creationId xmlns:a16="http://schemas.microsoft.com/office/drawing/2014/main" id="{DBADE93F-8744-4547-B65B-F8FFC029F3A9}"/>
              </a:ext>
            </a:extLst>
          </p:cNvPr>
          <p:cNvSpPr>
            <a:spLocks noGrp="1"/>
          </p:cNvSpPr>
          <p:nvPr>
            <p:ph type="dt" sz="half" idx="10"/>
          </p:nvPr>
        </p:nvSpPr>
        <p:spPr/>
        <p:txBody>
          <a:bodyPr/>
          <a:lstStyle/>
          <a:p>
            <a:r>
              <a:rPr lang="en-US"/>
              <a:t>20 Mar 2023</a:t>
            </a:r>
            <a:endParaRPr lang="en-US" dirty="0"/>
          </a:p>
        </p:txBody>
      </p:sp>
    </p:spTree>
    <p:extLst>
      <p:ext uri="{BB962C8B-B14F-4D97-AF65-F5344CB8AC3E}">
        <p14:creationId xmlns:p14="http://schemas.microsoft.com/office/powerpoint/2010/main" val="7873357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Operational Viewpoint - New</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855955"/>
            <a:ext cx="8229600" cy="5621045"/>
          </a:xfrm>
        </p:spPr>
        <p:txBody>
          <a:bodyPr/>
          <a:lstStyle/>
          <a:p>
            <a:r>
              <a:rPr lang="en-US" dirty="0"/>
              <a:t>The </a:t>
            </a:r>
            <a:r>
              <a:rPr lang="en-US" dirty="0">
                <a:solidFill>
                  <a:srgbClr val="C00000"/>
                </a:solidFill>
              </a:rPr>
              <a:t>Operational</a:t>
            </a:r>
            <a:r>
              <a:rPr lang="en-US" dirty="0"/>
              <a:t> Viewpoint …</a:t>
            </a:r>
          </a:p>
          <a:p>
            <a:r>
              <a:rPr lang="en-US" sz="1800" dirty="0"/>
              <a:t>Stakeholder Concerns:</a:t>
            </a:r>
          </a:p>
          <a:p>
            <a:pPr lvl="1"/>
            <a:r>
              <a:rPr lang="en-US" sz="1400" dirty="0"/>
              <a:t>The operations enabled </a:t>
            </a:r>
            <a:r>
              <a:rPr lang="en-US" sz="1400" dirty="0">
                <a:solidFill>
                  <a:srgbClr val="C00000"/>
                </a:solidFill>
              </a:rPr>
              <a:t>by</a:t>
            </a:r>
            <a:r>
              <a:rPr lang="en-US" sz="1400" dirty="0"/>
              <a:t> </a:t>
            </a:r>
            <a:r>
              <a:rPr lang="en-US" sz="1400" dirty="0">
                <a:solidFill>
                  <a:srgbClr val="C00000"/>
                </a:solidFill>
              </a:rPr>
              <a:t>using</a:t>
            </a:r>
            <a:r>
              <a:rPr lang="en-US" sz="1400" dirty="0"/>
              <a:t> the system; </a:t>
            </a:r>
          </a:p>
          <a:p>
            <a:pPr lvl="1"/>
            <a:r>
              <a:rPr lang="en-US" sz="1400" dirty="0"/>
              <a:t>The activities carried out </a:t>
            </a:r>
            <a:r>
              <a:rPr lang="en-US" sz="1400" dirty="0">
                <a:solidFill>
                  <a:srgbClr val="C00000"/>
                </a:solidFill>
              </a:rPr>
              <a:t>by</a:t>
            </a:r>
            <a:r>
              <a:rPr lang="en-US" sz="1400" dirty="0"/>
              <a:t> </a:t>
            </a:r>
            <a:r>
              <a:rPr lang="en-US" sz="1400" dirty="0">
                <a:solidFill>
                  <a:srgbClr val="C00000"/>
                </a:solidFill>
              </a:rPr>
              <a:t>using</a:t>
            </a:r>
            <a:r>
              <a:rPr lang="en-US" sz="1400" dirty="0"/>
              <a:t> the system; </a:t>
            </a:r>
          </a:p>
          <a:p>
            <a:pPr lvl="1"/>
            <a:r>
              <a:rPr lang="en-US" sz="1400" dirty="0"/>
              <a:t>The requirements on operations and activities </a:t>
            </a:r>
            <a:r>
              <a:rPr lang="en-US" sz="1400" dirty="0">
                <a:solidFill>
                  <a:srgbClr val="C00000"/>
                </a:solidFill>
              </a:rPr>
              <a:t>(from Enterprise); </a:t>
            </a:r>
          </a:p>
          <a:p>
            <a:pPr lvl="1"/>
            <a:r>
              <a:rPr lang="en-US" sz="1400" dirty="0">
                <a:solidFill>
                  <a:srgbClr val="C00000"/>
                </a:solidFill>
              </a:rPr>
              <a:t>Responding to </a:t>
            </a:r>
            <a:r>
              <a:rPr lang="en-US" sz="1400" dirty="0"/>
              <a:t>constraints </a:t>
            </a:r>
            <a:r>
              <a:rPr lang="en-US" sz="1400" dirty="0">
                <a:solidFill>
                  <a:srgbClr val="C00000"/>
                </a:solidFill>
              </a:rPr>
              <a:t>(e.g. cost, performance, policies) </a:t>
            </a:r>
            <a:r>
              <a:rPr lang="en-US" sz="1400" dirty="0"/>
              <a:t>on operations and activities </a:t>
            </a:r>
            <a:r>
              <a:rPr lang="en-US" sz="1400" dirty="0">
                <a:solidFill>
                  <a:srgbClr val="C00000"/>
                </a:solidFill>
              </a:rPr>
              <a:t>(from Enterprise) and Murphy…;(</a:t>
            </a:r>
            <a:r>
              <a:rPr lang="en-US" sz="1400" dirty="0"/>
              <a:t> </a:t>
            </a:r>
          </a:p>
          <a:p>
            <a:pPr lvl="1"/>
            <a:r>
              <a:rPr lang="en-US" sz="1400" dirty="0">
                <a:solidFill>
                  <a:srgbClr val="C00000"/>
                </a:solidFill>
              </a:rPr>
              <a:t>Describing how</a:t>
            </a:r>
            <a:r>
              <a:rPr lang="en-US" sz="1400" dirty="0"/>
              <a:t> these support enterprise capabilities </a:t>
            </a:r>
            <a:r>
              <a:rPr lang="en-US" sz="1400" dirty="0">
                <a:solidFill>
                  <a:srgbClr val="C00000"/>
                </a:solidFill>
              </a:rPr>
              <a:t>(from Enterprise);</a:t>
            </a:r>
          </a:p>
          <a:p>
            <a:pPr lvl="1"/>
            <a:r>
              <a:rPr lang="en-US" sz="1400" dirty="0">
                <a:solidFill>
                  <a:srgbClr val="C00000"/>
                </a:solidFill>
              </a:rPr>
              <a:t>How these utilize systems capabilities (from Connectivity/Deployment); </a:t>
            </a:r>
            <a:r>
              <a:rPr lang="en-US" sz="1400" dirty="0"/>
              <a:t>. </a:t>
            </a:r>
          </a:p>
          <a:p>
            <a:r>
              <a:rPr lang="en-US" sz="1800" dirty="0">
                <a:solidFill>
                  <a:srgbClr val="C00000"/>
                </a:solidFill>
              </a:rPr>
              <a:t>Operational</a:t>
            </a:r>
            <a:r>
              <a:rPr lang="en-US" sz="1800" dirty="0"/>
              <a:t> Objects: </a:t>
            </a:r>
          </a:p>
          <a:p>
            <a:pPr lvl="1"/>
            <a:r>
              <a:rPr lang="en-US" sz="1400" dirty="0"/>
              <a:t>Types: </a:t>
            </a:r>
            <a:r>
              <a:rPr lang="en-US" sz="1400" strike="sngStrike" dirty="0"/>
              <a:t>Capabilities (),</a:t>
            </a:r>
            <a:r>
              <a:rPr lang="en-US" sz="1400" dirty="0">
                <a:solidFill>
                  <a:srgbClr val="C00000"/>
                </a:solidFill>
              </a:rPr>
              <a:t> Tasks, </a:t>
            </a:r>
            <a:r>
              <a:rPr lang="en-US" sz="1400" dirty="0"/>
              <a:t>Processes (), Activities (), </a:t>
            </a:r>
            <a:r>
              <a:rPr lang="en-US" sz="1400" dirty="0">
                <a:solidFill>
                  <a:srgbClr val="C00000"/>
                </a:solidFill>
              </a:rPr>
              <a:t>Scenarios </a:t>
            </a:r>
            <a:r>
              <a:rPr lang="en-US" sz="1400" dirty="0"/>
              <a:t>(), Resources (systems, people, </a:t>
            </a:r>
            <a:r>
              <a:rPr lang="en-US" sz="1400" dirty="0">
                <a:solidFill>
                  <a:srgbClr val="C00000"/>
                </a:solidFill>
              </a:rPr>
              <a:t>data</a:t>
            </a:r>
            <a:r>
              <a:rPr lang="en-US" sz="1400" dirty="0"/>
              <a:t>, </a:t>
            </a:r>
            <a:r>
              <a:rPr lang="en-US" sz="1400" dirty="0" err="1"/>
              <a:t>etc</a:t>
            </a:r>
            <a:r>
              <a:rPr lang="en-US" sz="1400" dirty="0"/>
              <a:t>) having operational roles; </a:t>
            </a:r>
          </a:p>
          <a:p>
            <a:pPr lvl="1"/>
            <a:r>
              <a:rPr lang="en-US" sz="1400" dirty="0"/>
              <a:t>Attributes: names, types, flows, relationships, interaction modes, </a:t>
            </a:r>
            <a:r>
              <a:rPr lang="en-US" sz="1400" dirty="0">
                <a:solidFill>
                  <a:srgbClr val="C00000"/>
                </a:solidFill>
              </a:rPr>
              <a:t>states (nominal, off-nominal)</a:t>
            </a:r>
            <a:r>
              <a:rPr lang="en-US" sz="1400" dirty="0"/>
              <a:t>, constraints; </a:t>
            </a:r>
          </a:p>
          <a:p>
            <a:r>
              <a:rPr lang="en-US" sz="1800" dirty="0"/>
              <a:t>Domains: boundaries of responsibility or ownership, </a:t>
            </a:r>
            <a:r>
              <a:rPr lang="en-US" sz="1800" dirty="0">
                <a:solidFill>
                  <a:srgbClr val="C00000"/>
                </a:solidFill>
              </a:rPr>
              <a:t>related to org/team</a:t>
            </a:r>
            <a:r>
              <a:rPr lang="en-US" sz="1800" dirty="0"/>
              <a:t>; </a:t>
            </a:r>
          </a:p>
          <a:p>
            <a:r>
              <a:rPr lang="en-US" sz="1800" dirty="0"/>
              <a:t>Relationships (implemented by, executed by, satisfies, provides); </a:t>
            </a:r>
          </a:p>
          <a:p>
            <a:r>
              <a:rPr lang="en-US" sz="1800" dirty="0"/>
              <a:t>Information (defined instances of requirements, plans, processes, resources, objectives, goals, scenarios, where formal specifications of the data to be exchanged are found in the Information Viewpoint).</a:t>
            </a:r>
          </a:p>
          <a:p>
            <a:r>
              <a:rPr lang="en-US" sz="1800" dirty="0"/>
              <a:t>Correspondences to Enterprise (requirements, objectives, people, policies), Systems (Connectivity view), Information (defined instances of documents, agreements, contracts, policies, requirements, objectives, goals, scenarios)</a:t>
            </a:r>
          </a:p>
          <a:p>
            <a:endParaRPr lang="en-US" dirty="0"/>
          </a:p>
          <a:p>
            <a:endParaRPr lang="en-US"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20 Mar 2023</a:t>
            </a:r>
            <a:endParaRPr lang="en-US" dirty="0"/>
          </a:p>
        </p:txBody>
      </p:sp>
      <p:sp>
        <p:nvSpPr>
          <p:cNvPr id="6" name="TextBox 5">
            <a:extLst>
              <a:ext uri="{FF2B5EF4-FFF2-40B4-BE49-F238E27FC236}">
                <a16:creationId xmlns:a16="http://schemas.microsoft.com/office/drawing/2014/main" id="{D4A014BD-32A4-1D18-C4BE-8AFDED17D0CD}"/>
              </a:ext>
            </a:extLst>
          </p:cNvPr>
          <p:cNvSpPr txBox="1"/>
          <p:nvPr/>
        </p:nvSpPr>
        <p:spPr>
          <a:xfrm>
            <a:off x="5257800" y="1032917"/>
            <a:ext cx="4114800" cy="769441"/>
          </a:xfrm>
          <a:prstGeom prst="rect">
            <a:avLst/>
          </a:prstGeom>
          <a:noFill/>
        </p:spPr>
        <p:txBody>
          <a:bodyPr wrap="square">
            <a:spAutoFit/>
          </a:bodyPr>
          <a:lstStyle/>
          <a:p>
            <a:r>
              <a:rPr lang="en-US" sz="1100" dirty="0">
                <a:solidFill>
                  <a:srgbClr val="C00000"/>
                </a:solidFill>
              </a:rPr>
              <a:t>Operational viewpoint defines the objects and relations and rules for constructing views</a:t>
            </a:r>
          </a:p>
          <a:p>
            <a:r>
              <a:rPr lang="en-US" sz="1100" dirty="0">
                <a:solidFill>
                  <a:srgbClr val="C00000"/>
                </a:solidFill>
              </a:rPr>
              <a:t>Operations views are used to address specific concerns and represent activities, processes, and behaviors. </a:t>
            </a:r>
          </a:p>
        </p:txBody>
      </p:sp>
    </p:spTree>
    <p:extLst>
      <p:ext uri="{BB962C8B-B14F-4D97-AF65-F5344CB8AC3E}">
        <p14:creationId xmlns:p14="http://schemas.microsoft.com/office/powerpoint/2010/main" val="13828851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20 Mar 2023</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429000" y="2895600"/>
            <a:ext cx="2209800" cy="1219200"/>
          </a:xfrm>
          <a:prstGeom prst="ellipse">
            <a:avLst/>
          </a:prstGeom>
          <a:solidFill>
            <a:srgbClr val="3FCCB6"/>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Operations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Operational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Operations Object</a:t>
            </a:r>
            <a:r>
              <a:rPr lang="en-US" altLang="ja-JP" sz="2000" dirty="0">
                <a:solidFill>
                  <a:srgbClr val="0099A6"/>
                </a:solidFill>
                <a:ea typeface="ＭＳ Ｐゴシック" pitchFamily="26" charset="-128"/>
                <a:cs typeface="ＭＳ Ｐゴシック" pitchFamily="26" charset="-128"/>
              </a:rPr>
              <a:t> Representation</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0" name="Rectangle 4">
            <a:extLst>
              <a:ext uri="{FF2B5EF4-FFF2-40B4-BE49-F238E27FC236}">
                <a16:creationId xmlns:a16="http://schemas.microsoft.com/office/drawing/2014/main" id="{8831F807-95E5-DA4D-9B25-5090C4FA9F0A}"/>
              </a:ext>
            </a:extLst>
          </p:cNvPr>
          <p:cNvSpPr>
            <a:spLocks noChangeArrowheads="1"/>
          </p:cNvSpPr>
          <p:nvPr/>
        </p:nvSpPr>
        <p:spPr bwMode="auto">
          <a:xfrm>
            <a:off x="3733800" y="4267200"/>
            <a:ext cx="22098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 </a:t>
            </a:r>
            <a:r>
              <a:rPr kumimoji="1" lang="en-US" altLang="ja-JP" sz="1400" b="0" dirty="0">
                <a:solidFill>
                  <a:srgbClr val="C00000"/>
                </a:solidFill>
                <a:latin typeface="Arial" panose="020B0604020202020204" pitchFamily="34" charset="0"/>
                <a:ea typeface="Osaka" charset="-128"/>
              </a:rPr>
              <a:t>(task, activity, process)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Properties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Products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 constraints</a:t>
            </a:r>
          </a:p>
        </p:txBody>
      </p:sp>
      <p:sp>
        <p:nvSpPr>
          <p:cNvPr id="16394" name="Rectangle 8">
            <a:extLst>
              <a:ext uri="{FF2B5EF4-FFF2-40B4-BE49-F238E27FC236}">
                <a16:creationId xmlns:a16="http://schemas.microsoft.com/office/drawing/2014/main" id="{A20A942E-C595-274F-B371-3107B1033037}"/>
              </a:ext>
            </a:extLst>
          </p:cNvPr>
          <p:cNvSpPr>
            <a:spLocks noChangeArrowheads="1"/>
          </p:cNvSpPr>
          <p:nvPr/>
        </p:nvSpPr>
        <p:spPr bwMode="auto">
          <a:xfrm>
            <a:off x="6172200" y="4038600"/>
            <a:ext cx="286385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Products are supplied to and requests are made of other Operations Objects </a:t>
            </a:r>
            <a:endParaRPr kumimoji="1" lang="en-US" altLang="ja-JP" sz="1600" b="0" dirty="0">
              <a:latin typeface="Arial" panose="020B0604020202020204" pitchFamily="34" charset="0"/>
              <a:ea typeface="Osaka" charset="-128"/>
            </a:endParaRPr>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329128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operations are configured,</a:t>
            </a:r>
          </a:p>
          <a:p>
            <a:pPr eaLnBrk="1" hangingPunct="1"/>
            <a:r>
              <a:rPr kumimoji="1" lang="en-US" altLang="ja-JP" sz="1600" b="0" dirty="0">
                <a:latin typeface="Arial" panose="020B0604020202020204" pitchFamily="34" charset="0"/>
                <a:ea typeface="Osaka" charset="-128"/>
              </a:rPr>
              <a:t>    controlled, and reported upon</a:t>
            </a:r>
          </a:p>
        </p:txBody>
      </p:sp>
      <p:sp>
        <p:nvSpPr>
          <p:cNvPr id="16396" name="Rectangle 10">
            <a:extLst>
              <a:ext uri="{FF2B5EF4-FFF2-40B4-BE49-F238E27FC236}">
                <a16:creationId xmlns:a16="http://schemas.microsoft.com/office/drawing/2014/main" id="{C172FCA0-8CC6-7E42-B66C-3B87511FA788}"/>
              </a:ext>
            </a:extLst>
          </p:cNvPr>
          <p:cNvSpPr>
            <a:spLocks noChangeArrowheads="1"/>
          </p:cNvSpPr>
          <p:nvPr/>
        </p:nvSpPr>
        <p:spPr bwMode="auto">
          <a:xfrm>
            <a:off x="887413" y="4024313"/>
            <a:ext cx="269398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operations tasks are requested by other </a:t>
            </a:r>
            <a:r>
              <a:rPr kumimoji="1" lang="en-US" altLang="ja-JP" sz="1600" b="0" dirty="0">
                <a:solidFill>
                  <a:srgbClr val="C00000"/>
                </a:solidFill>
                <a:latin typeface="Arial" panose="020B0604020202020204" pitchFamily="34" charset="0"/>
                <a:ea typeface="Osaka" charset="-128"/>
              </a:rPr>
              <a:t>Organization or </a:t>
            </a:r>
            <a:r>
              <a:rPr kumimoji="1" lang="en-US" altLang="ja-JP" sz="1600" b="0" dirty="0">
                <a:latin typeface="Arial" panose="020B0604020202020204" pitchFamily="34" charset="0"/>
                <a:ea typeface="Osaka" charset="-128"/>
              </a:rPr>
              <a:t>Operations Objects</a:t>
            </a: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791200" y="5452884"/>
            <a:ext cx="30187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Issues</a:t>
            </a:r>
          </a:p>
          <a:p>
            <a:pPr eaLnBrk="1" hangingPunct="1"/>
            <a:r>
              <a:rPr kumimoji="1" lang="en-US" altLang="ja-JP" sz="1600" b="0" dirty="0">
                <a:latin typeface="Arial" panose="020B0604020202020204" pitchFamily="34" charset="0"/>
                <a:ea typeface="Osaka" charset="-128"/>
              </a:rPr>
              <a:t>  Resources requirements</a:t>
            </a:r>
          </a:p>
          <a:p>
            <a:pPr eaLnBrk="1" hangingPunct="1"/>
            <a:r>
              <a:rPr kumimoji="1" lang="en-US" altLang="ja-JP" sz="1600" b="0" dirty="0">
                <a:latin typeface="Arial" panose="020B0604020202020204" pitchFamily="34" charset="0"/>
                <a:ea typeface="Osaka" charset="-128"/>
              </a:rPr>
              <a:t>  Constraints</a:t>
            </a:r>
          </a:p>
        </p:txBody>
      </p:sp>
      <p:sp>
        <p:nvSpPr>
          <p:cNvPr id="15" name="AutoShape 7">
            <a:extLst>
              <a:ext uri="{FF2B5EF4-FFF2-40B4-BE49-F238E27FC236}">
                <a16:creationId xmlns:a16="http://schemas.microsoft.com/office/drawing/2014/main" id="{88EA854E-1FFD-FF4E-8B0D-E517E727A3A6}"/>
              </a:ext>
            </a:extLst>
          </p:cNvPr>
          <p:cNvSpPr>
            <a:spLocks noChangeArrowheads="1"/>
          </p:cNvSpPr>
          <p:nvPr/>
        </p:nvSpPr>
        <p:spPr bwMode="auto">
          <a:xfrm rot="5400000">
            <a:off x="3924300" y="1539578"/>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AutoShape 7">
            <a:extLst>
              <a:ext uri="{FF2B5EF4-FFF2-40B4-BE49-F238E27FC236}">
                <a16:creationId xmlns:a16="http://schemas.microsoft.com/office/drawing/2014/main" id="{A6F3BF4F-7161-3142-8378-58DFA9D2B5F4}"/>
              </a:ext>
            </a:extLst>
          </p:cNvPr>
          <p:cNvSpPr>
            <a:spLocks noChangeArrowheads="1"/>
          </p:cNvSpPr>
          <p:nvPr/>
        </p:nvSpPr>
        <p:spPr bwMode="auto">
          <a:xfrm>
            <a:off x="16764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AutoShape 7">
            <a:extLst>
              <a:ext uri="{FF2B5EF4-FFF2-40B4-BE49-F238E27FC236}">
                <a16:creationId xmlns:a16="http://schemas.microsoft.com/office/drawing/2014/main" id="{565D92CD-E7EF-4447-9912-511D4487DAF9}"/>
              </a:ext>
            </a:extLst>
          </p:cNvPr>
          <p:cNvSpPr>
            <a:spLocks noChangeArrowheads="1"/>
          </p:cNvSpPr>
          <p:nvPr/>
        </p:nvSpPr>
        <p:spPr bwMode="auto">
          <a:xfrm>
            <a:off x="61722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9925069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FA8EAF00-06AE-1E40-9520-24AD424D1BEF}"/>
              </a:ext>
            </a:extLst>
          </p:cNvPr>
          <p:cNvSpPr/>
          <p:nvPr/>
        </p:nvSpPr>
        <p:spPr>
          <a:xfrm>
            <a:off x="168352" y="4736596"/>
            <a:ext cx="3681970" cy="178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565106" y="72354"/>
            <a:ext cx="8229600" cy="734282"/>
          </a:xfrm>
        </p:spPr>
        <p:txBody>
          <a:bodyPr vert="horz"/>
          <a:lstStyle/>
          <a:p>
            <a:r>
              <a:rPr lang="en-US" sz="1800" dirty="0">
                <a:solidFill>
                  <a:srgbClr val="0099A6"/>
                </a:solidFill>
              </a:rPr>
              <a:t>Formalized Relationships among Terms</a:t>
            </a:r>
            <a:br>
              <a:rPr lang="en-US" sz="1800" dirty="0">
                <a:solidFill>
                  <a:srgbClr val="0099A6"/>
                </a:solidFill>
              </a:rPr>
            </a:br>
            <a:r>
              <a:rPr lang="en-US" sz="1800" dirty="0">
                <a:solidFill>
                  <a:srgbClr val="0099A6"/>
                </a:solidFill>
              </a:rPr>
              <a:t>(Operational Viewpoint ontology)</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1905000" y="3108523"/>
            <a:ext cx="2214290" cy="49940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FF0000"/>
                </a:solidFill>
              </a:rPr>
              <a:t>Operational</a:t>
            </a:r>
            <a:r>
              <a:rPr lang="en-US" sz="1200" dirty="0">
                <a:solidFill>
                  <a:schemeClr val="bg1"/>
                </a:solidFill>
              </a:rPr>
              <a:t> </a:t>
            </a:r>
            <a:r>
              <a:rPr lang="en-US" sz="1200" dirty="0"/>
              <a:t>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p:cNvCxnSpPr>
          <p:nvPr/>
        </p:nvCxnSpPr>
        <p:spPr>
          <a:xfrm>
            <a:off x="2318795" y="3607926"/>
            <a:ext cx="6362" cy="1391691"/>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533400" y="1817195"/>
            <a:ext cx="1301349"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Operational</a:t>
            </a:r>
          </a:p>
          <a:p>
            <a:pPr algn="ctr"/>
            <a:r>
              <a:rPr lang="en-US" sz="1200" dirty="0">
                <a:solidFill>
                  <a:schemeClr val="tx1"/>
                </a:solidFill>
              </a:rPr>
              <a:t>Requirements</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5418828" y="3101198"/>
            <a:ext cx="9715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Actor</a:t>
            </a:r>
          </a:p>
          <a:p>
            <a:pPr algn="ctr"/>
            <a:r>
              <a:rPr lang="en-US" sz="1200" dirty="0">
                <a:solidFill>
                  <a:srgbClr val="FF0000"/>
                </a:solidFill>
              </a:rPr>
              <a:t>(Person)</a:t>
            </a:r>
          </a:p>
        </p:txBody>
      </p:sp>
      <p:cxnSp>
        <p:nvCxnSpPr>
          <p:cNvPr id="36" name="Straight Arrow Connector 35">
            <a:extLst>
              <a:ext uri="{FF2B5EF4-FFF2-40B4-BE49-F238E27FC236}">
                <a16:creationId xmlns:a16="http://schemas.microsoft.com/office/drawing/2014/main" id="{FA166F86-C5D8-EA47-9909-2180A2E671D8}"/>
              </a:ext>
            </a:extLst>
          </p:cNvPr>
          <p:cNvCxnSpPr>
            <a:cxnSpLocks/>
            <a:stCxn id="12" idx="3"/>
          </p:cNvCxnSpPr>
          <p:nvPr/>
        </p:nvCxnSpPr>
        <p:spPr>
          <a:xfrm>
            <a:off x="4119290" y="3358225"/>
            <a:ext cx="1299538" cy="149"/>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4333890" y="3021723"/>
            <a:ext cx="829747" cy="346249"/>
          </a:xfrm>
          <a:prstGeom prst="rect">
            <a:avLst/>
          </a:prstGeom>
          <a:noFill/>
          <a:ln>
            <a:noFill/>
            <a:headEnd type="none" w="med" len="med"/>
            <a:tailEnd type="arrow" w="med" len="med"/>
          </a:ln>
        </p:spPr>
        <p:txBody>
          <a:bodyPr wrap="square" rtlCol="0">
            <a:spAutoFit/>
          </a:bodyPr>
          <a:lstStyle/>
          <a:p>
            <a:r>
              <a:rPr lang="en-US" sz="825" dirty="0"/>
              <a:t>Performed</a:t>
            </a:r>
          </a:p>
          <a:p>
            <a:r>
              <a:rPr lang="en-US" sz="825" dirty="0"/>
              <a:t>by</a:t>
            </a:r>
          </a:p>
        </p:txBody>
      </p:sp>
      <p:sp>
        <p:nvSpPr>
          <p:cNvPr id="51" name="TextBox 50">
            <a:extLst>
              <a:ext uri="{FF2B5EF4-FFF2-40B4-BE49-F238E27FC236}">
                <a16:creationId xmlns:a16="http://schemas.microsoft.com/office/drawing/2014/main" id="{E1C82E74-F68A-C44E-A8A2-FC38B9D3A90F}"/>
              </a:ext>
            </a:extLst>
          </p:cNvPr>
          <p:cNvSpPr txBox="1"/>
          <p:nvPr/>
        </p:nvSpPr>
        <p:spPr>
          <a:xfrm>
            <a:off x="3045770" y="4877484"/>
            <a:ext cx="854504" cy="346249"/>
          </a:xfrm>
          <a:prstGeom prst="rect">
            <a:avLst/>
          </a:prstGeom>
          <a:noFill/>
        </p:spPr>
        <p:txBody>
          <a:bodyPr wrap="square" rtlCol="0">
            <a:spAutoFit/>
          </a:bodyPr>
          <a:lstStyle/>
          <a:p>
            <a:r>
              <a:rPr lang="en-US" sz="825"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586454" y="3624231"/>
            <a:ext cx="687084" cy="346249"/>
          </a:xfrm>
          <a:prstGeom prst="rect">
            <a:avLst/>
          </a:prstGeom>
          <a:noFill/>
        </p:spPr>
        <p:txBody>
          <a:bodyPr wrap="square" rtlCol="0">
            <a:spAutoFit/>
          </a:bodyPr>
          <a:lstStyle/>
          <a:p>
            <a:r>
              <a:rPr lang="en-US" sz="825" dirty="0"/>
              <a:t>Describes / 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3102698" y="4029623"/>
            <a:ext cx="971550"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4624520" y="4378386"/>
            <a:ext cx="763522" cy="473206"/>
          </a:xfrm>
          <a:prstGeom prst="rect">
            <a:avLst/>
          </a:prstGeom>
          <a:noFill/>
        </p:spPr>
        <p:txBody>
          <a:bodyPr wrap="square" rtlCol="0">
            <a:spAutoFit/>
          </a:bodyPr>
          <a:lstStyle/>
          <a:p>
            <a:r>
              <a:rPr lang="en-US" sz="825" dirty="0"/>
              <a:t>Application</a:t>
            </a:r>
          </a:p>
          <a:p>
            <a:r>
              <a:rPr lang="en-US" sz="825" dirty="0"/>
              <a:t>Information</a:t>
            </a:r>
          </a:p>
          <a:p>
            <a:r>
              <a:rPr lang="en-US" sz="825"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3588115" y="3607927"/>
            <a:ext cx="359" cy="42169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1302316" y="2347816"/>
            <a:ext cx="767621" cy="219291"/>
          </a:xfrm>
          <a:prstGeom prst="rect">
            <a:avLst/>
          </a:prstGeom>
          <a:noFill/>
        </p:spPr>
        <p:txBody>
          <a:bodyPr wrap="square" rtlCol="0">
            <a:spAutoFit/>
          </a:bodyPr>
          <a:lstStyle/>
          <a:p>
            <a:r>
              <a:rPr lang="en-US" sz="825" dirty="0"/>
              <a:t>Specify</a:t>
            </a:r>
          </a:p>
        </p:txBody>
      </p:sp>
      <p:cxnSp>
        <p:nvCxnSpPr>
          <p:cNvPr id="57" name="Straight Arrow Connector 56">
            <a:extLst>
              <a:ext uri="{FF2B5EF4-FFF2-40B4-BE49-F238E27FC236}">
                <a16:creationId xmlns:a16="http://schemas.microsoft.com/office/drawing/2014/main" id="{96C4B64B-6F0E-A449-848F-5A2667521A8B}"/>
              </a:ext>
            </a:extLst>
          </p:cNvPr>
          <p:cNvCxnSpPr>
            <a:cxnSpLocks/>
            <a:stCxn id="31" idx="2"/>
            <a:endCxn id="12" idx="1"/>
          </p:cNvCxnSpPr>
          <p:nvPr/>
        </p:nvCxnSpPr>
        <p:spPr>
          <a:xfrm>
            <a:off x="1184075" y="2331545"/>
            <a:ext cx="720925" cy="102668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6995430" y="3101198"/>
            <a:ext cx="11310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6390378" y="3358373"/>
            <a:ext cx="605052"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6378136" y="3006551"/>
            <a:ext cx="829747" cy="346249"/>
          </a:xfrm>
          <a:prstGeom prst="rect">
            <a:avLst/>
          </a:prstGeom>
          <a:noFill/>
          <a:ln>
            <a:noFill/>
            <a:headEnd type="none" w="med" len="med"/>
            <a:tailEnd type="arrow" w="med" len="med"/>
          </a:ln>
        </p:spPr>
        <p:txBody>
          <a:bodyPr wrap="square" rtlCol="0">
            <a:spAutoFit/>
          </a:bodyPr>
          <a:lstStyle/>
          <a:p>
            <a:r>
              <a:rPr lang="en-US" sz="825" dirty="0"/>
              <a:t>Member</a:t>
            </a:r>
          </a:p>
          <a:p>
            <a:r>
              <a:rPr lang="en-US" sz="825"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3216998" y="4143923"/>
            <a:ext cx="971550"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3331298" y="4258223"/>
            <a:ext cx="1178922"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FF0000"/>
                </a:solidFill>
              </a:rPr>
              <a:t>Operational</a:t>
            </a:r>
          </a:p>
          <a:p>
            <a:pPr algn="ctr"/>
            <a:r>
              <a:rPr lang="en-US" sz="1200" dirty="0"/>
              <a:t>Service</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398963" y="5009015"/>
            <a:ext cx="971550"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Data</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2857499" y="4515399"/>
            <a:ext cx="473799" cy="741394"/>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a:stCxn id="75" idx="1"/>
          </p:cNvCxnSpPr>
          <p:nvPr/>
        </p:nvCxnSpPr>
        <p:spPr>
          <a:xfrm flipH="1">
            <a:off x="1370514" y="5256792"/>
            <a:ext cx="357415" cy="9398"/>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1689829" y="3668894"/>
            <a:ext cx="767621" cy="219291"/>
          </a:xfrm>
          <a:prstGeom prst="rect">
            <a:avLst/>
          </a:prstGeom>
          <a:noFill/>
        </p:spPr>
        <p:txBody>
          <a:bodyPr wrap="square" rtlCol="0">
            <a:spAutoFit/>
          </a:bodyPr>
          <a:lstStyle/>
          <a:p>
            <a:r>
              <a:rPr lang="en-US" sz="825"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362904" y="4823551"/>
            <a:ext cx="767621" cy="219291"/>
          </a:xfrm>
          <a:prstGeom prst="rect">
            <a:avLst/>
          </a:prstGeom>
          <a:noFill/>
        </p:spPr>
        <p:txBody>
          <a:bodyPr wrap="square" rtlCol="0">
            <a:spAutoFit/>
          </a:bodyPr>
          <a:lstStyle/>
          <a:p>
            <a:r>
              <a:rPr lang="en-US" sz="825" dirty="0"/>
              <a:t>Accesses</a:t>
            </a:r>
          </a:p>
        </p:txBody>
      </p:sp>
      <p:sp>
        <p:nvSpPr>
          <p:cNvPr id="85" name="TextBox 84">
            <a:extLst>
              <a:ext uri="{FF2B5EF4-FFF2-40B4-BE49-F238E27FC236}">
                <a16:creationId xmlns:a16="http://schemas.microsoft.com/office/drawing/2014/main" id="{D6644318-D34A-ED4B-8F82-41C7B4F02D55}"/>
              </a:ext>
            </a:extLst>
          </p:cNvPr>
          <p:cNvSpPr txBox="1"/>
          <p:nvPr/>
        </p:nvSpPr>
        <p:spPr>
          <a:xfrm>
            <a:off x="1581663" y="5619877"/>
            <a:ext cx="1583602" cy="507831"/>
          </a:xfrm>
          <a:prstGeom prst="rect">
            <a:avLst/>
          </a:prstGeom>
          <a:noFill/>
        </p:spPr>
        <p:txBody>
          <a:bodyPr wrap="square" rtlCol="0">
            <a:spAutoFit/>
          </a:bodyPr>
          <a:lstStyle/>
          <a:p>
            <a:r>
              <a:rPr lang="en-US" sz="675" dirty="0">
                <a:solidFill>
                  <a:srgbClr val="FF0000"/>
                </a:solidFill>
              </a:rPr>
              <a:t>* A System Element includes “Application”, which is a set of functions deployed (somehow) on a server as part of a system</a:t>
            </a:r>
          </a:p>
        </p:txBody>
      </p:sp>
      <p:sp>
        <p:nvSpPr>
          <p:cNvPr id="3" name="Rectangle 2">
            <a:extLst>
              <a:ext uri="{FF2B5EF4-FFF2-40B4-BE49-F238E27FC236}">
                <a16:creationId xmlns:a16="http://schemas.microsoft.com/office/drawing/2014/main" id="{750A1ED3-FA9D-AC42-9D66-2D84CE7E7AD0}"/>
              </a:ext>
            </a:extLst>
          </p:cNvPr>
          <p:cNvSpPr/>
          <p:nvPr/>
        </p:nvSpPr>
        <p:spPr>
          <a:xfrm>
            <a:off x="3933005" y="877869"/>
            <a:ext cx="4000500" cy="507831"/>
          </a:xfrm>
          <a:prstGeom prst="rect">
            <a:avLst/>
          </a:prstGeom>
        </p:spPr>
        <p:txBody>
          <a:bodyPr wrap="square">
            <a:spAutoFit/>
          </a:bodyPr>
          <a:lstStyle/>
          <a:p>
            <a:pPr lvl="1"/>
            <a:r>
              <a:rPr lang="en-US" sz="900" dirty="0">
                <a:solidFill>
                  <a:srgbClr val="00B050"/>
                </a:solidFill>
              </a:rPr>
              <a:t>An enterprise capability denotes the “What” an enterprise can do, whereas an operational process outlines “how” a particular activity gets done.   </a:t>
            </a:r>
          </a:p>
        </p:txBody>
      </p:sp>
      <p:sp>
        <p:nvSpPr>
          <p:cNvPr id="5" name="Date Placeholder 4">
            <a:extLst>
              <a:ext uri="{FF2B5EF4-FFF2-40B4-BE49-F238E27FC236}">
                <a16:creationId xmlns:a16="http://schemas.microsoft.com/office/drawing/2014/main" id="{6D32FB08-9923-844D-8D33-466DDD00BF34}"/>
              </a:ext>
            </a:extLst>
          </p:cNvPr>
          <p:cNvSpPr>
            <a:spLocks noGrp="1"/>
          </p:cNvSpPr>
          <p:nvPr>
            <p:ph type="dt" sz="half" idx="2"/>
          </p:nvPr>
        </p:nvSpPr>
        <p:spPr/>
        <p:txBody>
          <a:bodyPr/>
          <a:lstStyle/>
          <a:p>
            <a:pPr>
              <a:defRPr/>
            </a:pPr>
            <a:r>
              <a:rPr lang="en-US"/>
              <a:t>20 Mar 2023</a:t>
            </a:r>
          </a:p>
        </p:txBody>
      </p:sp>
      <p:sp>
        <p:nvSpPr>
          <p:cNvPr id="8" name="Rounded Rectangle 7">
            <a:extLst>
              <a:ext uri="{FF2B5EF4-FFF2-40B4-BE49-F238E27FC236}">
                <a16:creationId xmlns:a16="http://schemas.microsoft.com/office/drawing/2014/main" id="{DE4983F3-267B-B937-1EA8-40F102B7D2F8}"/>
              </a:ext>
            </a:extLst>
          </p:cNvPr>
          <p:cNvSpPr/>
          <p:nvPr/>
        </p:nvSpPr>
        <p:spPr>
          <a:xfrm>
            <a:off x="5163637" y="1965293"/>
            <a:ext cx="1333055" cy="574729"/>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Work</a:t>
            </a:r>
          </a:p>
        </p:txBody>
      </p:sp>
      <p:cxnSp>
        <p:nvCxnSpPr>
          <p:cNvPr id="9" name="Straight Arrow Connector 8">
            <a:extLst>
              <a:ext uri="{FF2B5EF4-FFF2-40B4-BE49-F238E27FC236}">
                <a16:creationId xmlns:a16="http://schemas.microsoft.com/office/drawing/2014/main" id="{C0A5C0AB-B1F9-4407-95AA-B9B5D7D4F132}"/>
              </a:ext>
            </a:extLst>
          </p:cNvPr>
          <p:cNvCxnSpPr>
            <a:cxnSpLocks/>
            <a:endCxn id="8" idx="1"/>
          </p:cNvCxnSpPr>
          <p:nvPr/>
        </p:nvCxnSpPr>
        <p:spPr>
          <a:xfrm flipV="1">
            <a:off x="3850322" y="2252658"/>
            <a:ext cx="1313315" cy="855864"/>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F9E046C-447D-C531-E4B9-61E9118E204C}"/>
              </a:ext>
            </a:extLst>
          </p:cNvPr>
          <p:cNvSpPr txBox="1"/>
          <p:nvPr/>
        </p:nvSpPr>
        <p:spPr>
          <a:xfrm>
            <a:off x="3595131" y="2714728"/>
            <a:ext cx="1106329" cy="219291"/>
          </a:xfrm>
          <a:prstGeom prst="rect">
            <a:avLst/>
          </a:prstGeom>
          <a:noFill/>
        </p:spPr>
        <p:txBody>
          <a:bodyPr wrap="square" rtlCol="0">
            <a:spAutoFit/>
          </a:bodyPr>
          <a:lstStyle>
            <a:defPPr>
              <a:defRPr lang="en-US"/>
            </a:defPPr>
            <a:lvl1pPr>
              <a:defRPr sz="825"/>
            </a:lvl1pPr>
          </a:lstStyle>
          <a:p>
            <a:r>
              <a:rPr lang="en-US" dirty="0"/>
              <a:t>Performs</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1727929" y="4999617"/>
            <a:ext cx="1167671"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System Element</a:t>
            </a:r>
            <a:r>
              <a:rPr lang="en-US" sz="1200" dirty="0">
                <a:solidFill>
                  <a:srgbClr val="FF0000"/>
                </a:solidFill>
              </a:rPr>
              <a:t>*</a:t>
            </a:r>
          </a:p>
        </p:txBody>
      </p:sp>
      <p:cxnSp>
        <p:nvCxnSpPr>
          <p:cNvPr id="11" name="Straight Arrow Connector 10">
            <a:extLst>
              <a:ext uri="{FF2B5EF4-FFF2-40B4-BE49-F238E27FC236}">
                <a16:creationId xmlns:a16="http://schemas.microsoft.com/office/drawing/2014/main" id="{59804ACC-DDAF-4B6C-B452-0CF66F85869E}"/>
              </a:ext>
            </a:extLst>
          </p:cNvPr>
          <p:cNvCxnSpPr>
            <a:cxnSpLocks/>
            <a:stCxn id="35" idx="2"/>
            <a:endCxn id="72" idx="3"/>
          </p:cNvCxnSpPr>
          <p:nvPr/>
        </p:nvCxnSpPr>
        <p:spPr>
          <a:xfrm flipH="1">
            <a:off x="4510220" y="3615548"/>
            <a:ext cx="1394383" cy="89985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DAFBB2D8-EC89-561D-039C-73C2A02B23AF}"/>
              </a:ext>
            </a:extLst>
          </p:cNvPr>
          <p:cNvSpPr txBox="1"/>
          <p:nvPr/>
        </p:nvSpPr>
        <p:spPr>
          <a:xfrm>
            <a:off x="5670668" y="3726909"/>
            <a:ext cx="1106329" cy="219291"/>
          </a:xfrm>
          <a:prstGeom prst="rect">
            <a:avLst/>
          </a:prstGeom>
          <a:noFill/>
        </p:spPr>
        <p:txBody>
          <a:bodyPr wrap="square" rtlCol="0">
            <a:spAutoFit/>
          </a:bodyPr>
          <a:lstStyle>
            <a:defPPr>
              <a:defRPr lang="en-US"/>
            </a:defPPr>
            <a:lvl1pPr>
              <a:defRPr sz="825"/>
            </a:lvl1pPr>
          </a:lstStyle>
          <a:p>
            <a:r>
              <a:rPr lang="en-US" dirty="0"/>
              <a:t>Provides …</a:t>
            </a:r>
          </a:p>
        </p:txBody>
      </p:sp>
      <p:sp>
        <p:nvSpPr>
          <p:cNvPr id="21" name="Rounded Rectangle 20">
            <a:extLst>
              <a:ext uri="{FF2B5EF4-FFF2-40B4-BE49-F238E27FC236}">
                <a16:creationId xmlns:a16="http://schemas.microsoft.com/office/drawing/2014/main" id="{04D3D2F0-392D-30C5-282C-421D2599BD2A}"/>
              </a:ext>
            </a:extLst>
          </p:cNvPr>
          <p:cNvSpPr/>
          <p:nvPr/>
        </p:nvSpPr>
        <p:spPr>
          <a:xfrm>
            <a:off x="3399614" y="1599606"/>
            <a:ext cx="1333055" cy="574729"/>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Product</a:t>
            </a:r>
          </a:p>
        </p:txBody>
      </p:sp>
      <p:cxnSp>
        <p:nvCxnSpPr>
          <p:cNvPr id="22" name="Straight Arrow Connector 21">
            <a:extLst>
              <a:ext uri="{FF2B5EF4-FFF2-40B4-BE49-F238E27FC236}">
                <a16:creationId xmlns:a16="http://schemas.microsoft.com/office/drawing/2014/main" id="{B839E2DE-0847-71CE-1335-80748200BBB4}"/>
              </a:ext>
            </a:extLst>
          </p:cNvPr>
          <p:cNvCxnSpPr>
            <a:cxnSpLocks/>
            <a:endCxn id="21" idx="2"/>
          </p:cNvCxnSpPr>
          <p:nvPr/>
        </p:nvCxnSpPr>
        <p:spPr>
          <a:xfrm flipV="1">
            <a:off x="2819400" y="2174335"/>
            <a:ext cx="1246742" cy="92686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586AADAD-951C-8AB5-6B0A-BB19685440EC}"/>
              </a:ext>
            </a:extLst>
          </p:cNvPr>
          <p:cNvSpPr txBox="1"/>
          <p:nvPr/>
        </p:nvSpPr>
        <p:spPr>
          <a:xfrm>
            <a:off x="2497676" y="2690044"/>
            <a:ext cx="1106329" cy="219291"/>
          </a:xfrm>
          <a:prstGeom prst="rect">
            <a:avLst/>
          </a:prstGeom>
          <a:noFill/>
        </p:spPr>
        <p:txBody>
          <a:bodyPr wrap="square" rtlCol="0">
            <a:spAutoFit/>
          </a:bodyPr>
          <a:lstStyle>
            <a:defPPr>
              <a:defRPr lang="en-US"/>
            </a:defPPr>
            <a:lvl1pPr>
              <a:defRPr sz="825"/>
            </a:lvl1pPr>
          </a:lstStyle>
          <a:p>
            <a:r>
              <a:rPr lang="en-US" dirty="0"/>
              <a:t>Produces</a:t>
            </a:r>
          </a:p>
        </p:txBody>
      </p:sp>
      <p:sp>
        <p:nvSpPr>
          <p:cNvPr id="6" name="Rectangle 5">
            <a:extLst>
              <a:ext uri="{FF2B5EF4-FFF2-40B4-BE49-F238E27FC236}">
                <a16:creationId xmlns:a16="http://schemas.microsoft.com/office/drawing/2014/main" id="{DB4FFE01-1D35-435E-8FD4-717D7BB427BE}"/>
              </a:ext>
            </a:extLst>
          </p:cNvPr>
          <p:cNvSpPr/>
          <p:nvPr/>
        </p:nvSpPr>
        <p:spPr>
          <a:xfrm>
            <a:off x="5109155" y="5494998"/>
            <a:ext cx="3415757" cy="507831"/>
          </a:xfrm>
          <a:prstGeom prst="rect">
            <a:avLst/>
          </a:prstGeom>
        </p:spPr>
        <p:txBody>
          <a:bodyPr wrap="square">
            <a:spAutoFit/>
          </a:bodyPr>
          <a:lstStyle/>
          <a:p>
            <a:r>
              <a:rPr lang="en-US" sz="900" u="sng" dirty="0">
                <a:solidFill>
                  <a:srgbClr val="0070C0"/>
                </a:solidFill>
              </a:rPr>
              <a:t>Operational Process</a:t>
            </a:r>
            <a:r>
              <a:rPr lang="en-US" sz="900" dirty="0">
                <a:solidFill>
                  <a:srgbClr val="0070C0"/>
                </a:solidFill>
              </a:rPr>
              <a:t>: An operational process is defined as a set of activities and tasks that, once completed, will produce a product or perform work</a:t>
            </a:r>
          </a:p>
        </p:txBody>
      </p:sp>
    </p:spTree>
    <p:extLst>
      <p:ext uri="{BB962C8B-B14F-4D97-AF65-F5344CB8AC3E}">
        <p14:creationId xmlns:p14="http://schemas.microsoft.com/office/powerpoint/2010/main" val="40650425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FA8EAF00-06AE-1E40-9520-24AD424D1BEF}"/>
              </a:ext>
            </a:extLst>
          </p:cNvPr>
          <p:cNvSpPr/>
          <p:nvPr/>
        </p:nvSpPr>
        <p:spPr>
          <a:xfrm>
            <a:off x="168352" y="4736596"/>
            <a:ext cx="3681970" cy="178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565106" y="72354"/>
            <a:ext cx="8229600" cy="734282"/>
          </a:xfrm>
        </p:spPr>
        <p:txBody>
          <a:bodyPr vert="horz"/>
          <a:lstStyle/>
          <a:p>
            <a:r>
              <a:rPr lang="en-US" sz="1800" dirty="0">
                <a:solidFill>
                  <a:srgbClr val="0099A6"/>
                </a:solidFill>
              </a:rPr>
              <a:t>Formalized Relationships among Terms</a:t>
            </a:r>
            <a:br>
              <a:rPr lang="en-US" sz="1800" dirty="0">
                <a:solidFill>
                  <a:srgbClr val="0099A6"/>
                </a:solidFill>
              </a:rPr>
            </a:br>
            <a:r>
              <a:rPr lang="en-US" sz="1800" dirty="0">
                <a:solidFill>
                  <a:srgbClr val="0099A6"/>
                </a:solidFill>
              </a:rPr>
              <a:t>(</a:t>
            </a:r>
            <a:r>
              <a:rPr lang="en-US" sz="1800" dirty="0">
                <a:solidFill>
                  <a:srgbClr val="FF0000"/>
                </a:solidFill>
              </a:rPr>
              <a:t>Operational</a:t>
            </a:r>
            <a:r>
              <a:rPr lang="en-US" sz="1800" dirty="0">
                <a:solidFill>
                  <a:srgbClr val="0099A6"/>
                </a:solidFill>
              </a:rPr>
              <a:t> </a:t>
            </a:r>
            <a:r>
              <a:rPr lang="en-US" sz="1800" dirty="0">
                <a:solidFill>
                  <a:srgbClr val="FF0000"/>
                </a:solidFill>
              </a:rPr>
              <a:t>Process</a:t>
            </a:r>
            <a:r>
              <a:rPr lang="en-US" sz="1800" dirty="0">
                <a:solidFill>
                  <a:srgbClr val="0099A6"/>
                </a:solidFill>
              </a:rPr>
              <a:t> ontology)</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702832" y="1454213"/>
            <a:ext cx="1811768" cy="49940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FF0000"/>
                </a:solidFill>
              </a:rPr>
              <a:t>Operational</a:t>
            </a:r>
            <a:r>
              <a:rPr lang="en-US" sz="1200" dirty="0">
                <a:solidFill>
                  <a:schemeClr val="bg1"/>
                </a:solidFill>
              </a:rPr>
              <a:t> </a:t>
            </a:r>
            <a:r>
              <a:rPr lang="en-US" sz="1200" dirty="0"/>
              <a:t>Process</a:t>
            </a:r>
          </a:p>
        </p:txBody>
      </p:sp>
      <p:sp>
        <p:nvSpPr>
          <p:cNvPr id="3" name="Rectangle 2">
            <a:extLst>
              <a:ext uri="{FF2B5EF4-FFF2-40B4-BE49-F238E27FC236}">
                <a16:creationId xmlns:a16="http://schemas.microsoft.com/office/drawing/2014/main" id="{750A1ED3-FA9D-AC42-9D66-2D84CE7E7AD0}"/>
              </a:ext>
            </a:extLst>
          </p:cNvPr>
          <p:cNvSpPr/>
          <p:nvPr/>
        </p:nvSpPr>
        <p:spPr>
          <a:xfrm>
            <a:off x="3933005" y="877869"/>
            <a:ext cx="4000500" cy="507831"/>
          </a:xfrm>
          <a:prstGeom prst="rect">
            <a:avLst/>
          </a:prstGeom>
        </p:spPr>
        <p:txBody>
          <a:bodyPr wrap="square">
            <a:spAutoFit/>
          </a:bodyPr>
          <a:lstStyle/>
          <a:p>
            <a:pPr lvl="1"/>
            <a:r>
              <a:rPr lang="en-US" sz="900" dirty="0">
                <a:solidFill>
                  <a:srgbClr val="00B050"/>
                </a:solidFill>
              </a:rPr>
              <a:t>An enterprise capability denotes the “What” an enterprise can do, whereas an operational process outlines “how” a particular activity gets done.   </a:t>
            </a:r>
          </a:p>
        </p:txBody>
      </p:sp>
      <p:sp>
        <p:nvSpPr>
          <p:cNvPr id="4" name="Rectangle 3">
            <a:extLst>
              <a:ext uri="{FF2B5EF4-FFF2-40B4-BE49-F238E27FC236}">
                <a16:creationId xmlns:a16="http://schemas.microsoft.com/office/drawing/2014/main" id="{1F6D4C54-E45D-9547-A846-41B1A107CFCD}"/>
              </a:ext>
            </a:extLst>
          </p:cNvPr>
          <p:cNvSpPr/>
          <p:nvPr/>
        </p:nvSpPr>
        <p:spPr>
          <a:xfrm>
            <a:off x="6771408" y="1911939"/>
            <a:ext cx="2056579" cy="646331"/>
          </a:xfrm>
          <a:prstGeom prst="rect">
            <a:avLst/>
          </a:prstGeom>
        </p:spPr>
        <p:txBody>
          <a:bodyPr wrap="square">
            <a:spAutoFit/>
          </a:bodyPr>
          <a:lstStyle/>
          <a:p>
            <a:r>
              <a:rPr lang="en-US" sz="900" dirty="0">
                <a:solidFill>
                  <a:srgbClr val="00B050"/>
                </a:solidFill>
              </a:rPr>
              <a:t>An operational process is defined as a set of activities and tasks that, once completed, will produce a product or perform work</a:t>
            </a:r>
          </a:p>
        </p:txBody>
      </p:sp>
      <p:sp>
        <p:nvSpPr>
          <p:cNvPr id="5" name="Date Placeholder 4">
            <a:extLst>
              <a:ext uri="{FF2B5EF4-FFF2-40B4-BE49-F238E27FC236}">
                <a16:creationId xmlns:a16="http://schemas.microsoft.com/office/drawing/2014/main" id="{6D32FB08-9923-844D-8D33-466DDD00BF34}"/>
              </a:ext>
            </a:extLst>
          </p:cNvPr>
          <p:cNvSpPr>
            <a:spLocks noGrp="1"/>
          </p:cNvSpPr>
          <p:nvPr>
            <p:ph type="dt" sz="half" idx="2"/>
          </p:nvPr>
        </p:nvSpPr>
        <p:spPr/>
        <p:txBody>
          <a:bodyPr/>
          <a:lstStyle/>
          <a:p>
            <a:pPr>
              <a:defRPr/>
            </a:pPr>
            <a:r>
              <a:rPr lang="en-US"/>
              <a:t>20 Mar 2023</a:t>
            </a:r>
          </a:p>
        </p:txBody>
      </p:sp>
      <p:sp>
        <p:nvSpPr>
          <p:cNvPr id="14" name="Rounded Rectangle 13">
            <a:extLst>
              <a:ext uri="{FF2B5EF4-FFF2-40B4-BE49-F238E27FC236}">
                <a16:creationId xmlns:a16="http://schemas.microsoft.com/office/drawing/2014/main" id="{E13AF597-B819-2A8C-E4B2-97E27509970D}"/>
              </a:ext>
            </a:extLst>
          </p:cNvPr>
          <p:cNvSpPr/>
          <p:nvPr/>
        </p:nvSpPr>
        <p:spPr bwMode="auto">
          <a:xfrm>
            <a:off x="2139570" y="3208971"/>
            <a:ext cx="720621" cy="274847"/>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Activity</a:t>
            </a:r>
          </a:p>
        </p:txBody>
      </p:sp>
      <p:sp>
        <p:nvSpPr>
          <p:cNvPr id="15" name="Rounded Rectangle 14">
            <a:extLst>
              <a:ext uri="{FF2B5EF4-FFF2-40B4-BE49-F238E27FC236}">
                <a16:creationId xmlns:a16="http://schemas.microsoft.com/office/drawing/2014/main" id="{F757D530-BEE2-E23E-EB61-6623DC80EFA4}"/>
              </a:ext>
            </a:extLst>
          </p:cNvPr>
          <p:cNvSpPr/>
          <p:nvPr/>
        </p:nvSpPr>
        <p:spPr bwMode="auto">
          <a:xfrm>
            <a:off x="2819400" y="2145650"/>
            <a:ext cx="905345" cy="377221"/>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(Std Ops)</a:t>
            </a:r>
          </a:p>
          <a:p>
            <a:pPr algn="ctr"/>
            <a:r>
              <a:rPr lang="en-US" sz="1050" dirty="0">
                <a:solidFill>
                  <a:schemeClr val="bg1"/>
                </a:solidFill>
                <a:latin typeface="+mn-lt"/>
                <a:ea typeface="+mn-ea"/>
                <a:cs typeface="+mn-cs"/>
              </a:rPr>
              <a:t>Procedure</a:t>
            </a:r>
          </a:p>
        </p:txBody>
      </p:sp>
      <p:sp>
        <p:nvSpPr>
          <p:cNvPr id="16" name="Rounded Rectangle 15">
            <a:extLst>
              <a:ext uri="{FF2B5EF4-FFF2-40B4-BE49-F238E27FC236}">
                <a16:creationId xmlns:a16="http://schemas.microsoft.com/office/drawing/2014/main" id="{3C923C43-7BF2-3C0C-14BB-F0F5DFFC4A37}"/>
              </a:ext>
            </a:extLst>
          </p:cNvPr>
          <p:cNvSpPr/>
          <p:nvPr/>
        </p:nvSpPr>
        <p:spPr bwMode="auto">
          <a:xfrm>
            <a:off x="3532082" y="3208971"/>
            <a:ext cx="846208" cy="274847"/>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Task</a:t>
            </a:r>
          </a:p>
        </p:txBody>
      </p:sp>
      <p:sp>
        <p:nvSpPr>
          <p:cNvPr id="17" name="Rounded Rectangle 16">
            <a:extLst>
              <a:ext uri="{FF2B5EF4-FFF2-40B4-BE49-F238E27FC236}">
                <a16:creationId xmlns:a16="http://schemas.microsoft.com/office/drawing/2014/main" id="{A048FB31-A661-578D-90A0-1E7237629784}"/>
              </a:ext>
            </a:extLst>
          </p:cNvPr>
          <p:cNvSpPr/>
          <p:nvPr/>
        </p:nvSpPr>
        <p:spPr bwMode="auto">
          <a:xfrm>
            <a:off x="5055615" y="3538456"/>
            <a:ext cx="846208" cy="274847"/>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Action</a:t>
            </a:r>
          </a:p>
        </p:txBody>
      </p:sp>
      <p:cxnSp>
        <p:nvCxnSpPr>
          <p:cNvPr id="18" name="Straight Arrow Connector 17">
            <a:extLst>
              <a:ext uri="{FF2B5EF4-FFF2-40B4-BE49-F238E27FC236}">
                <a16:creationId xmlns:a16="http://schemas.microsoft.com/office/drawing/2014/main" id="{ACC901FD-8748-E0C2-A92D-CAFC12B23622}"/>
              </a:ext>
            </a:extLst>
          </p:cNvPr>
          <p:cNvCxnSpPr>
            <a:cxnSpLocks/>
            <a:stCxn id="12" idx="2"/>
            <a:endCxn id="14" idx="0"/>
          </p:cNvCxnSpPr>
          <p:nvPr/>
        </p:nvCxnSpPr>
        <p:spPr bwMode="auto">
          <a:xfrm>
            <a:off x="1608716" y="1953616"/>
            <a:ext cx="891165" cy="1255355"/>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B37B8131-DCB6-C3AE-9880-B512CFA13DDE}"/>
              </a:ext>
            </a:extLst>
          </p:cNvPr>
          <p:cNvSpPr/>
          <p:nvPr/>
        </p:nvSpPr>
        <p:spPr>
          <a:xfrm>
            <a:off x="2037199" y="2367233"/>
            <a:ext cx="720621" cy="485679"/>
          </a:xfrm>
          <a:prstGeom prst="rect">
            <a:avLst/>
          </a:prstGeom>
        </p:spPr>
        <p:txBody>
          <a:bodyPr wrap="square">
            <a:spAutoFit/>
          </a:bodyPr>
          <a:lstStyle/>
          <a:p>
            <a:r>
              <a:rPr lang="en-US" sz="675" dirty="0"/>
              <a:t>Has 1 .. Inter-related</a:t>
            </a:r>
          </a:p>
        </p:txBody>
      </p:sp>
      <p:cxnSp>
        <p:nvCxnSpPr>
          <p:cNvPr id="20" name="Straight Arrow Connector 19">
            <a:extLst>
              <a:ext uri="{FF2B5EF4-FFF2-40B4-BE49-F238E27FC236}">
                <a16:creationId xmlns:a16="http://schemas.microsoft.com/office/drawing/2014/main" id="{2E0C552D-6084-9F45-F634-ECAF91D3FCE1}"/>
              </a:ext>
            </a:extLst>
          </p:cNvPr>
          <p:cNvCxnSpPr>
            <a:cxnSpLocks/>
            <a:stCxn id="15" idx="2"/>
            <a:endCxn id="16" idx="0"/>
          </p:cNvCxnSpPr>
          <p:nvPr/>
        </p:nvCxnSpPr>
        <p:spPr bwMode="auto">
          <a:xfrm>
            <a:off x="3272073" y="2522871"/>
            <a:ext cx="683113" cy="68610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6EB38C41-E872-157B-4A4E-6855257D47C0}"/>
              </a:ext>
            </a:extLst>
          </p:cNvPr>
          <p:cNvSpPr/>
          <p:nvPr/>
        </p:nvSpPr>
        <p:spPr>
          <a:xfrm>
            <a:off x="2816405" y="3399724"/>
            <a:ext cx="759682" cy="485679"/>
          </a:xfrm>
          <a:prstGeom prst="rect">
            <a:avLst/>
          </a:prstGeom>
        </p:spPr>
        <p:txBody>
          <a:bodyPr wrap="square">
            <a:spAutoFit/>
          </a:bodyPr>
          <a:lstStyle/>
          <a:p>
            <a:r>
              <a:rPr lang="en-US" sz="675" dirty="0"/>
              <a:t>Has cohesive set of 1 ..</a:t>
            </a:r>
          </a:p>
        </p:txBody>
      </p:sp>
      <p:cxnSp>
        <p:nvCxnSpPr>
          <p:cNvPr id="25" name="Straight Arrow Connector 24">
            <a:extLst>
              <a:ext uri="{FF2B5EF4-FFF2-40B4-BE49-F238E27FC236}">
                <a16:creationId xmlns:a16="http://schemas.microsoft.com/office/drawing/2014/main" id="{A2E67A91-43BB-30C4-685B-5E3F06D9147C}"/>
              </a:ext>
            </a:extLst>
          </p:cNvPr>
          <p:cNvCxnSpPr>
            <a:cxnSpLocks/>
            <a:stCxn id="14" idx="3"/>
            <a:endCxn id="16" idx="1"/>
          </p:cNvCxnSpPr>
          <p:nvPr/>
        </p:nvCxnSpPr>
        <p:spPr bwMode="auto">
          <a:xfrm>
            <a:off x="2860191" y="3346395"/>
            <a:ext cx="671891" cy="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ACC64F53-3235-7A8C-65DD-8E0E9AE975A6}"/>
              </a:ext>
            </a:extLst>
          </p:cNvPr>
          <p:cNvSpPr/>
          <p:nvPr/>
        </p:nvSpPr>
        <p:spPr>
          <a:xfrm>
            <a:off x="3532081" y="2562820"/>
            <a:ext cx="1055105" cy="235902"/>
          </a:xfrm>
          <a:prstGeom prst="rect">
            <a:avLst/>
          </a:prstGeom>
        </p:spPr>
        <p:txBody>
          <a:bodyPr wrap="none">
            <a:spAutoFit/>
          </a:bodyPr>
          <a:lstStyle/>
          <a:p>
            <a:r>
              <a:rPr lang="en-US" sz="675" dirty="0"/>
              <a:t>Ordered set of 1 ..</a:t>
            </a:r>
          </a:p>
        </p:txBody>
      </p:sp>
      <p:cxnSp>
        <p:nvCxnSpPr>
          <p:cNvPr id="28" name="Straight Arrow Connector 27">
            <a:extLst>
              <a:ext uri="{FF2B5EF4-FFF2-40B4-BE49-F238E27FC236}">
                <a16:creationId xmlns:a16="http://schemas.microsoft.com/office/drawing/2014/main" id="{98E1B392-6725-4146-B547-55E545FF7C35}"/>
              </a:ext>
            </a:extLst>
          </p:cNvPr>
          <p:cNvCxnSpPr>
            <a:cxnSpLocks/>
            <a:stCxn id="16" idx="3"/>
          </p:cNvCxnSpPr>
          <p:nvPr/>
        </p:nvCxnSpPr>
        <p:spPr bwMode="auto">
          <a:xfrm>
            <a:off x="4378290" y="3346395"/>
            <a:ext cx="677326" cy="329486"/>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E847E908-1C74-0C0B-371E-41661C090CAE}"/>
              </a:ext>
            </a:extLst>
          </p:cNvPr>
          <p:cNvSpPr/>
          <p:nvPr/>
        </p:nvSpPr>
        <p:spPr>
          <a:xfrm>
            <a:off x="4422563" y="3193098"/>
            <a:ext cx="773964" cy="235902"/>
          </a:xfrm>
          <a:prstGeom prst="rect">
            <a:avLst/>
          </a:prstGeom>
        </p:spPr>
        <p:txBody>
          <a:bodyPr wrap="none">
            <a:spAutoFit/>
          </a:bodyPr>
          <a:lstStyle/>
          <a:p>
            <a:r>
              <a:rPr lang="en-US" sz="675" dirty="0"/>
              <a:t>Performs …</a:t>
            </a:r>
          </a:p>
        </p:txBody>
      </p:sp>
      <p:sp>
        <p:nvSpPr>
          <p:cNvPr id="30" name="Rounded Rectangle 29">
            <a:extLst>
              <a:ext uri="{FF2B5EF4-FFF2-40B4-BE49-F238E27FC236}">
                <a16:creationId xmlns:a16="http://schemas.microsoft.com/office/drawing/2014/main" id="{65052F6F-9693-1179-35FA-F24BAD551841}"/>
              </a:ext>
            </a:extLst>
          </p:cNvPr>
          <p:cNvSpPr/>
          <p:nvPr/>
        </p:nvSpPr>
        <p:spPr bwMode="auto">
          <a:xfrm>
            <a:off x="1088865" y="3727559"/>
            <a:ext cx="720621" cy="274847"/>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Product</a:t>
            </a:r>
          </a:p>
        </p:txBody>
      </p:sp>
      <p:cxnSp>
        <p:nvCxnSpPr>
          <p:cNvPr id="32" name="Straight Arrow Connector 31">
            <a:extLst>
              <a:ext uri="{FF2B5EF4-FFF2-40B4-BE49-F238E27FC236}">
                <a16:creationId xmlns:a16="http://schemas.microsoft.com/office/drawing/2014/main" id="{530A6757-B576-9AA9-B182-6F65004BB284}"/>
              </a:ext>
            </a:extLst>
          </p:cNvPr>
          <p:cNvCxnSpPr>
            <a:cxnSpLocks/>
            <a:stCxn id="12" idx="2"/>
            <a:endCxn id="30" idx="0"/>
          </p:cNvCxnSpPr>
          <p:nvPr/>
        </p:nvCxnSpPr>
        <p:spPr bwMode="auto">
          <a:xfrm flipH="1">
            <a:off x="1449176" y="1953616"/>
            <a:ext cx="159540" cy="1773943"/>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FDAA55C3-588D-9261-89B8-7C2DCF00C584}"/>
              </a:ext>
            </a:extLst>
          </p:cNvPr>
          <p:cNvSpPr/>
          <p:nvPr/>
        </p:nvSpPr>
        <p:spPr>
          <a:xfrm>
            <a:off x="1022574" y="2131331"/>
            <a:ext cx="663713" cy="235902"/>
          </a:xfrm>
          <a:prstGeom prst="rect">
            <a:avLst/>
          </a:prstGeom>
        </p:spPr>
        <p:txBody>
          <a:bodyPr wrap="none">
            <a:spAutoFit/>
          </a:bodyPr>
          <a:lstStyle/>
          <a:p>
            <a:r>
              <a:rPr lang="en-US" sz="675" dirty="0"/>
              <a:t>Produces</a:t>
            </a:r>
          </a:p>
        </p:txBody>
      </p:sp>
      <p:sp>
        <p:nvSpPr>
          <p:cNvPr id="34" name="Rounded Rectangle 33">
            <a:extLst>
              <a:ext uri="{FF2B5EF4-FFF2-40B4-BE49-F238E27FC236}">
                <a16:creationId xmlns:a16="http://schemas.microsoft.com/office/drawing/2014/main" id="{6F2FED85-7F71-D2F7-9C31-FE10E6D5213C}"/>
              </a:ext>
            </a:extLst>
          </p:cNvPr>
          <p:cNvSpPr/>
          <p:nvPr/>
        </p:nvSpPr>
        <p:spPr bwMode="auto">
          <a:xfrm>
            <a:off x="4095925" y="4084840"/>
            <a:ext cx="846208" cy="274847"/>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Work</a:t>
            </a:r>
          </a:p>
        </p:txBody>
      </p:sp>
      <p:cxnSp>
        <p:nvCxnSpPr>
          <p:cNvPr id="37" name="Straight Arrow Connector 36">
            <a:extLst>
              <a:ext uri="{FF2B5EF4-FFF2-40B4-BE49-F238E27FC236}">
                <a16:creationId xmlns:a16="http://schemas.microsoft.com/office/drawing/2014/main" id="{B5B1EF66-5414-F358-0819-ACD559B19D7F}"/>
              </a:ext>
            </a:extLst>
          </p:cNvPr>
          <p:cNvCxnSpPr>
            <a:cxnSpLocks/>
            <a:stCxn id="16" idx="2"/>
            <a:endCxn id="34" idx="0"/>
          </p:cNvCxnSpPr>
          <p:nvPr/>
        </p:nvCxnSpPr>
        <p:spPr bwMode="auto">
          <a:xfrm>
            <a:off x="3955186" y="3483818"/>
            <a:ext cx="563843" cy="60102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DFC99FE8-3297-725E-1858-1669AC9CA272}"/>
              </a:ext>
            </a:extLst>
          </p:cNvPr>
          <p:cNvSpPr/>
          <p:nvPr/>
        </p:nvSpPr>
        <p:spPr>
          <a:xfrm>
            <a:off x="4187057" y="3534793"/>
            <a:ext cx="421159" cy="235902"/>
          </a:xfrm>
          <a:prstGeom prst="rect">
            <a:avLst/>
          </a:prstGeom>
        </p:spPr>
        <p:txBody>
          <a:bodyPr wrap="none">
            <a:spAutoFit/>
          </a:bodyPr>
          <a:lstStyle/>
          <a:p>
            <a:r>
              <a:rPr lang="en-US" sz="675" dirty="0"/>
              <a:t>Is …</a:t>
            </a:r>
          </a:p>
        </p:txBody>
      </p:sp>
      <p:sp>
        <p:nvSpPr>
          <p:cNvPr id="39" name="Rounded Rectangle 38">
            <a:extLst>
              <a:ext uri="{FF2B5EF4-FFF2-40B4-BE49-F238E27FC236}">
                <a16:creationId xmlns:a16="http://schemas.microsoft.com/office/drawing/2014/main" id="{467201B1-2116-4D2B-0F0F-586EF33C737F}"/>
              </a:ext>
            </a:extLst>
          </p:cNvPr>
          <p:cNvSpPr/>
          <p:nvPr/>
        </p:nvSpPr>
        <p:spPr bwMode="auto">
          <a:xfrm>
            <a:off x="6048550" y="4218239"/>
            <a:ext cx="867906" cy="36079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Systems</a:t>
            </a:r>
          </a:p>
          <a:p>
            <a:pPr algn="ctr"/>
            <a:r>
              <a:rPr lang="en-US" sz="800" dirty="0">
                <a:solidFill>
                  <a:schemeClr val="bg1"/>
                </a:solidFill>
              </a:rPr>
              <a:t>Element</a:t>
            </a:r>
          </a:p>
        </p:txBody>
      </p:sp>
      <p:cxnSp>
        <p:nvCxnSpPr>
          <p:cNvPr id="40" name="Straight Arrow Connector 39">
            <a:extLst>
              <a:ext uri="{FF2B5EF4-FFF2-40B4-BE49-F238E27FC236}">
                <a16:creationId xmlns:a16="http://schemas.microsoft.com/office/drawing/2014/main" id="{DC7E263A-F4CA-21D5-6CA7-71772A775C1F}"/>
              </a:ext>
            </a:extLst>
          </p:cNvPr>
          <p:cNvCxnSpPr>
            <a:cxnSpLocks/>
          </p:cNvCxnSpPr>
          <p:nvPr/>
        </p:nvCxnSpPr>
        <p:spPr bwMode="auto">
          <a:xfrm>
            <a:off x="5907257" y="3675881"/>
            <a:ext cx="620998" cy="542359"/>
          </a:xfrm>
          <a:prstGeom prst="straightConnector1">
            <a:avLst/>
          </a:prstGeom>
          <a:solidFill>
            <a:schemeClr val="bg1">
              <a:lumMod val="85000"/>
            </a:schemeClr>
          </a:solidFill>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93D1570D-8855-3179-56E8-ECB3B6E9C1EC}"/>
              </a:ext>
            </a:extLst>
          </p:cNvPr>
          <p:cNvSpPr/>
          <p:nvPr/>
        </p:nvSpPr>
        <p:spPr>
          <a:xfrm>
            <a:off x="6034568" y="3494889"/>
            <a:ext cx="706599" cy="360790"/>
          </a:xfrm>
          <a:prstGeom prst="rect">
            <a:avLst/>
          </a:prstGeom>
        </p:spPr>
        <p:txBody>
          <a:bodyPr wrap="square">
            <a:spAutoFit/>
          </a:bodyPr>
          <a:lstStyle/>
          <a:p>
            <a:r>
              <a:rPr lang="en-US" sz="675" dirty="0"/>
              <a:t>Occurs  within …</a:t>
            </a:r>
          </a:p>
        </p:txBody>
      </p:sp>
      <p:cxnSp>
        <p:nvCxnSpPr>
          <p:cNvPr id="42" name="Straight Arrow Connector 41">
            <a:extLst>
              <a:ext uri="{FF2B5EF4-FFF2-40B4-BE49-F238E27FC236}">
                <a16:creationId xmlns:a16="http://schemas.microsoft.com/office/drawing/2014/main" id="{E392EFD2-6E2E-8C5A-CA70-4A68AEFCAF5D}"/>
              </a:ext>
            </a:extLst>
          </p:cNvPr>
          <p:cNvCxnSpPr>
            <a:cxnSpLocks/>
            <a:stCxn id="12" idx="2"/>
            <a:endCxn id="15" idx="1"/>
          </p:cNvCxnSpPr>
          <p:nvPr/>
        </p:nvCxnSpPr>
        <p:spPr bwMode="auto">
          <a:xfrm>
            <a:off x="1608716" y="1953616"/>
            <a:ext cx="1210684" cy="380645"/>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0" name="Rounded Rectangle 49">
            <a:extLst>
              <a:ext uri="{FF2B5EF4-FFF2-40B4-BE49-F238E27FC236}">
                <a16:creationId xmlns:a16="http://schemas.microsoft.com/office/drawing/2014/main" id="{76182821-F533-AADE-5D63-0C2A48681060}"/>
              </a:ext>
            </a:extLst>
          </p:cNvPr>
          <p:cNvSpPr/>
          <p:nvPr/>
        </p:nvSpPr>
        <p:spPr>
          <a:xfrm>
            <a:off x="7669265" y="3755656"/>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52" name="Rounded Rectangle 51">
            <a:extLst>
              <a:ext uri="{FF2B5EF4-FFF2-40B4-BE49-F238E27FC236}">
                <a16:creationId xmlns:a16="http://schemas.microsoft.com/office/drawing/2014/main" id="{A1EA7BBB-E654-49DA-6038-3ECA4E3C8B93}"/>
              </a:ext>
            </a:extLst>
          </p:cNvPr>
          <p:cNvSpPr/>
          <p:nvPr/>
        </p:nvSpPr>
        <p:spPr>
          <a:xfrm>
            <a:off x="7670198" y="4183574"/>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53" name="Rounded Rectangle 52">
            <a:extLst>
              <a:ext uri="{FF2B5EF4-FFF2-40B4-BE49-F238E27FC236}">
                <a16:creationId xmlns:a16="http://schemas.microsoft.com/office/drawing/2014/main" id="{35C193E7-A6D8-214C-3FDC-5594CD225167}"/>
              </a:ext>
            </a:extLst>
          </p:cNvPr>
          <p:cNvSpPr/>
          <p:nvPr/>
        </p:nvSpPr>
        <p:spPr>
          <a:xfrm>
            <a:off x="7669265" y="4611490"/>
            <a:ext cx="772096" cy="339579"/>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Person</a:t>
            </a:r>
          </a:p>
        </p:txBody>
      </p:sp>
      <p:cxnSp>
        <p:nvCxnSpPr>
          <p:cNvPr id="54" name="Straight Arrow Connector 53">
            <a:extLst>
              <a:ext uri="{FF2B5EF4-FFF2-40B4-BE49-F238E27FC236}">
                <a16:creationId xmlns:a16="http://schemas.microsoft.com/office/drawing/2014/main" id="{814A4350-7F2E-BE2D-4FB3-27D913DCC5CD}"/>
              </a:ext>
            </a:extLst>
          </p:cNvPr>
          <p:cNvCxnSpPr>
            <a:cxnSpLocks/>
          </p:cNvCxnSpPr>
          <p:nvPr/>
        </p:nvCxnSpPr>
        <p:spPr>
          <a:xfrm flipV="1">
            <a:off x="6933499" y="3925446"/>
            <a:ext cx="735766" cy="451332"/>
          </a:xfrm>
          <a:prstGeom prst="straightConnector1">
            <a:avLst/>
          </a:prstGeom>
          <a:solidFill>
            <a:schemeClr val="bg1">
              <a:lumMod val="85000"/>
            </a:schemeClr>
          </a:solidFill>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4C6FF407-A33D-B921-1802-700F3967A9B6}"/>
              </a:ext>
            </a:extLst>
          </p:cNvPr>
          <p:cNvCxnSpPr>
            <a:cxnSpLocks/>
          </p:cNvCxnSpPr>
          <p:nvPr/>
        </p:nvCxnSpPr>
        <p:spPr>
          <a:xfrm flipV="1">
            <a:off x="6933499" y="4353364"/>
            <a:ext cx="736699" cy="23414"/>
          </a:xfrm>
          <a:prstGeom prst="straightConnector1">
            <a:avLst/>
          </a:prstGeom>
          <a:solidFill>
            <a:schemeClr val="bg1">
              <a:lumMod val="85000"/>
            </a:schemeClr>
          </a:solidFill>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A5B0960E-9AB5-F706-2A65-48B8F37055EB}"/>
              </a:ext>
            </a:extLst>
          </p:cNvPr>
          <p:cNvCxnSpPr>
            <a:cxnSpLocks/>
          </p:cNvCxnSpPr>
          <p:nvPr/>
        </p:nvCxnSpPr>
        <p:spPr>
          <a:xfrm>
            <a:off x="6933499" y="4376778"/>
            <a:ext cx="735766" cy="404502"/>
          </a:xfrm>
          <a:prstGeom prst="straightConnector1">
            <a:avLst/>
          </a:prstGeom>
          <a:solidFill>
            <a:schemeClr val="bg1">
              <a:lumMod val="85000"/>
            </a:schemeClr>
          </a:solidFill>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3FCB9A15-67F6-6B16-99BA-990CB6D24B80}"/>
              </a:ext>
            </a:extLst>
          </p:cNvPr>
          <p:cNvSpPr txBox="1"/>
          <p:nvPr/>
        </p:nvSpPr>
        <p:spPr>
          <a:xfrm>
            <a:off x="6897169" y="3869222"/>
            <a:ext cx="639431" cy="300082"/>
          </a:xfrm>
          <a:prstGeom prst="rect">
            <a:avLst/>
          </a:prstGeom>
          <a:noFill/>
        </p:spPr>
        <p:txBody>
          <a:bodyPr wrap="square" rtlCol="0">
            <a:spAutoFit/>
          </a:bodyPr>
          <a:lstStyle/>
          <a:p>
            <a:r>
              <a:rPr lang="en-US" sz="675" dirty="0"/>
              <a:t>Composed of 1..</a:t>
            </a:r>
          </a:p>
        </p:txBody>
      </p:sp>
      <p:sp>
        <p:nvSpPr>
          <p:cNvPr id="59" name="Flowchart: Decision 18">
            <a:extLst>
              <a:ext uri="{FF2B5EF4-FFF2-40B4-BE49-F238E27FC236}">
                <a16:creationId xmlns:a16="http://schemas.microsoft.com/office/drawing/2014/main" id="{1221E031-AE9E-6154-15A0-426A5946319E}"/>
              </a:ext>
            </a:extLst>
          </p:cNvPr>
          <p:cNvSpPr/>
          <p:nvPr/>
        </p:nvSpPr>
        <p:spPr bwMode="auto">
          <a:xfrm flipH="1">
            <a:off x="6918978" y="4321656"/>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99" name="TextBox 98">
            <a:extLst>
              <a:ext uri="{FF2B5EF4-FFF2-40B4-BE49-F238E27FC236}">
                <a16:creationId xmlns:a16="http://schemas.microsoft.com/office/drawing/2014/main" id="{5F857539-5513-C1A4-4EA6-CE296AB800FC}"/>
              </a:ext>
            </a:extLst>
          </p:cNvPr>
          <p:cNvSpPr txBox="1"/>
          <p:nvPr/>
        </p:nvSpPr>
        <p:spPr>
          <a:xfrm>
            <a:off x="2749964" y="5450833"/>
            <a:ext cx="3356968" cy="646331"/>
          </a:xfrm>
          <a:prstGeom prst="rect">
            <a:avLst/>
          </a:prstGeom>
          <a:noFill/>
        </p:spPr>
        <p:txBody>
          <a:bodyPr wrap="square">
            <a:spAutoFit/>
          </a:bodyPr>
          <a:lstStyle/>
          <a:p>
            <a:r>
              <a:rPr lang="en-US" sz="1200" u="sng" dirty="0">
                <a:solidFill>
                  <a:srgbClr val="C00000"/>
                </a:solidFill>
              </a:rPr>
              <a:t>Missing temporal aspects from recent Costin work</a:t>
            </a:r>
          </a:p>
          <a:p>
            <a:endParaRPr lang="en-US" sz="1200" u="sng" dirty="0">
              <a:solidFill>
                <a:srgbClr val="C00000"/>
              </a:solidFill>
            </a:endParaRPr>
          </a:p>
        </p:txBody>
      </p:sp>
    </p:spTree>
    <p:extLst>
      <p:ext uri="{BB962C8B-B14F-4D97-AF65-F5344CB8AC3E}">
        <p14:creationId xmlns:p14="http://schemas.microsoft.com/office/powerpoint/2010/main" val="41846013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1559633" y="8339"/>
            <a:ext cx="6096000" cy="682229"/>
          </a:xfrm>
        </p:spPr>
        <p:txBody>
          <a:bodyPr/>
          <a:lstStyle/>
          <a:p>
            <a:r>
              <a:rPr lang="en-US" sz="2400" dirty="0"/>
              <a:t>Temporal Aspects of Operational Viewpoint</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707806" y="820581"/>
            <a:ext cx="7715250" cy="3076764"/>
          </a:xfrm>
        </p:spPr>
        <p:txBody>
          <a:bodyPr/>
          <a:lstStyle/>
          <a:p>
            <a:r>
              <a:rPr lang="en-US" sz="1400" dirty="0"/>
              <a:t>The Operational Viewpoint may describe any of the following: </a:t>
            </a:r>
          </a:p>
          <a:p>
            <a:pPr lvl="1"/>
            <a:r>
              <a:rPr lang="en-US" sz="1100" dirty="0"/>
              <a:t>Activity, Procedure and Task all may have stated temporal aspects</a:t>
            </a:r>
          </a:p>
          <a:p>
            <a:pPr lvl="2"/>
            <a:r>
              <a:rPr lang="en-US" sz="1000" dirty="0">
                <a:solidFill>
                  <a:srgbClr val="C00000"/>
                </a:solidFill>
              </a:rPr>
              <a:t>May have start time, stop time, or duration specified</a:t>
            </a:r>
          </a:p>
          <a:p>
            <a:pPr lvl="2"/>
            <a:r>
              <a:rPr lang="en-US" sz="1000" dirty="0">
                <a:solidFill>
                  <a:srgbClr val="C00000"/>
                </a:solidFill>
              </a:rPr>
              <a:t>May be used to represent both planning views and actual “as executed” views</a:t>
            </a:r>
          </a:p>
          <a:p>
            <a:pPr lvl="2"/>
            <a:endParaRPr lang="en-US" sz="1000" u="sng" dirty="0"/>
          </a:p>
          <a:p>
            <a:pPr lvl="1"/>
            <a:r>
              <a:rPr lang="en-US" sz="1100" dirty="0"/>
              <a:t>Action:</a:t>
            </a:r>
          </a:p>
          <a:p>
            <a:pPr lvl="2"/>
            <a:r>
              <a:rPr lang="en-US" sz="1000" dirty="0"/>
              <a:t>An Action may be instantaneous or have some finite duration</a:t>
            </a:r>
          </a:p>
          <a:p>
            <a:pPr lvl="2"/>
            <a:r>
              <a:rPr lang="en-US" sz="1000" dirty="0"/>
              <a:t>An Action may have both planning estimates and actual “as executed” observations</a:t>
            </a:r>
          </a:p>
          <a:p>
            <a:pPr lvl="2"/>
            <a:endParaRPr lang="en-US" sz="1000" u="sng" dirty="0"/>
          </a:p>
          <a:p>
            <a:pPr lvl="1"/>
            <a:r>
              <a:rPr lang="en-US" sz="1100" dirty="0"/>
              <a:t>Event:</a:t>
            </a:r>
          </a:p>
          <a:p>
            <a:pPr lvl="2"/>
            <a:r>
              <a:rPr lang="en-US" sz="1000" u="sng" dirty="0"/>
              <a:t>“Any observable system or natural occurrence.”  NIST (modified)</a:t>
            </a:r>
          </a:p>
          <a:p>
            <a:pPr lvl="2"/>
            <a:r>
              <a:rPr lang="en-US" sz="1000" dirty="0"/>
              <a:t>“</a:t>
            </a:r>
            <a:r>
              <a:rPr lang="en-US" sz="1000" u="sng" dirty="0"/>
              <a:t>The fundamental entity of observed physical reality represented by a point designated by three coordinates of place and one of time in the space-time continuum postulated by the theory of relativity</a:t>
            </a:r>
            <a:r>
              <a:rPr lang="en-US" sz="1000" dirty="0"/>
              <a:t>”, Merriam Webster</a:t>
            </a:r>
            <a:endParaRPr lang="en-US" sz="1000" u="sng" dirty="0"/>
          </a:p>
          <a:p>
            <a:pPr lvl="2"/>
            <a:endParaRPr lang="en-US" sz="1000" u="sng" dirty="0"/>
          </a:p>
          <a:p>
            <a:pPr lvl="1"/>
            <a:r>
              <a:rPr lang="en-US" sz="1100" dirty="0"/>
              <a:t>Sequence of Events (SOE):</a:t>
            </a:r>
          </a:p>
          <a:p>
            <a:pPr lvl="2"/>
            <a:r>
              <a:rPr lang="en-US" sz="1000" u="sng" dirty="0"/>
              <a:t>“a number of events or activities that come one after another in a particular order”</a:t>
            </a:r>
          </a:p>
          <a:p>
            <a:pPr lvl="2"/>
            <a:r>
              <a:rPr lang="en-US" sz="1000" u="sng" dirty="0"/>
              <a:t>“the </a:t>
            </a:r>
            <a:r>
              <a:rPr lang="en-US" sz="1000" u="sng" dirty="0">
                <a:solidFill>
                  <a:srgbClr val="C00000"/>
                </a:solidFill>
              </a:rPr>
              <a:t>predicted</a:t>
            </a:r>
            <a:r>
              <a:rPr lang="en-US" sz="1000" u="sng" dirty="0"/>
              <a:t> order of events during spacecraft operations”, also</a:t>
            </a:r>
          </a:p>
          <a:p>
            <a:pPr lvl="2"/>
            <a:r>
              <a:rPr lang="en-US" sz="1000" u="sng" dirty="0"/>
              <a:t>“the </a:t>
            </a:r>
            <a:r>
              <a:rPr lang="en-US" sz="1000" u="sng" dirty="0">
                <a:solidFill>
                  <a:srgbClr val="C00000"/>
                </a:solidFill>
              </a:rPr>
              <a:t>observed</a:t>
            </a:r>
            <a:r>
              <a:rPr lang="en-US" sz="1000" u="sng" dirty="0"/>
              <a:t> order of events during spacecraft operations”</a:t>
            </a:r>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2"/>
          </p:nvPr>
        </p:nvSpPr>
        <p:spPr>
          <a:xfrm>
            <a:off x="114300" y="6533924"/>
            <a:ext cx="14859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20 Mar 2023</a:t>
            </a:r>
            <a:endParaRPr lang="en-US" b="0" dirty="0"/>
          </a:p>
        </p:txBody>
      </p:sp>
      <p:grpSp>
        <p:nvGrpSpPr>
          <p:cNvPr id="10" name="Group 9">
            <a:extLst>
              <a:ext uri="{FF2B5EF4-FFF2-40B4-BE49-F238E27FC236}">
                <a16:creationId xmlns:a16="http://schemas.microsoft.com/office/drawing/2014/main" id="{9585A8EE-9E05-4047-B95D-3890F537733C}"/>
              </a:ext>
            </a:extLst>
          </p:cNvPr>
          <p:cNvGrpSpPr/>
          <p:nvPr/>
        </p:nvGrpSpPr>
        <p:grpSpPr>
          <a:xfrm>
            <a:off x="1742513" y="4085955"/>
            <a:ext cx="5970509" cy="2328337"/>
            <a:chOff x="2030491" y="3838967"/>
            <a:chExt cx="5208509" cy="1936562"/>
          </a:xfrm>
        </p:grpSpPr>
        <p:sp>
          <p:nvSpPr>
            <p:cNvPr id="5" name="Rounded Rectangle 4">
              <a:extLst>
                <a:ext uri="{FF2B5EF4-FFF2-40B4-BE49-F238E27FC236}">
                  <a16:creationId xmlns:a16="http://schemas.microsoft.com/office/drawing/2014/main" id="{A2853BAD-A47A-194C-9120-09A5794E1783}"/>
                </a:ext>
              </a:extLst>
            </p:cNvPr>
            <p:cNvSpPr/>
            <p:nvPr/>
          </p:nvSpPr>
          <p:spPr bwMode="auto">
            <a:xfrm>
              <a:off x="2180606" y="3838967"/>
              <a:ext cx="628650" cy="228600"/>
            </a:xfrm>
            <a:prstGeom prst="roundRect">
              <a:avLst/>
            </a:prstGeom>
            <a:solidFill>
              <a:srgbClr val="3FCCB6"/>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Process</a:t>
              </a:r>
            </a:p>
          </p:txBody>
        </p:sp>
        <p:sp>
          <p:nvSpPr>
            <p:cNvPr id="6" name="Rounded Rectangle 5">
              <a:extLst>
                <a:ext uri="{FF2B5EF4-FFF2-40B4-BE49-F238E27FC236}">
                  <a16:creationId xmlns:a16="http://schemas.microsoft.com/office/drawing/2014/main" id="{40F7614F-30B3-8442-9F9C-A7067EA33AF0}"/>
                </a:ext>
              </a:extLst>
            </p:cNvPr>
            <p:cNvSpPr/>
            <p:nvPr/>
          </p:nvSpPr>
          <p:spPr bwMode="auto">
            <a:xfrm>
              <a:off x="3049492" y="4341154"/>
              <a:ext cx="628650" cy="228600"/>
            </a:xfrm>
            <a:prstGeom prst="roundRect">
              <a:avLst/>
            </a:prstGeom>
            <a:solidFill>
              <a:srgbClr val="3FCCB6"/>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Activity</a:t>
              </a:r>
            </a:p>
          </p:txBody>
        </p:sp>
        <p:sp>
          <p:nvSpPr>
            <p:cNvPr id="7" name="Rounded Rectangle 6">
              <a:extLst>
                <a:ext uri="{FF2B5EF4-FFF2-40B4-BE49-F238E27FC236}">
                  <a16:creationId xmlns:a16="http://schemas.microsoft.com/office/drawing/2014/main" id="{5BA8851E-7B67-764D-BB90-FFEAAD9C263C}"/>
                </a:ext>
              </a:extLst>
            </p:cNvPr>
            <p:cNvSpPr/>
            <p:nvPr/>
          </p:nvSpPr>
          <p:spPr bwMode="auto">
            <a:xfrm>
              <a:off x="4114800" y="3915651"/>
              <a:ext cx="742950" cy="313748"/>
            </a:xfrm>
            <a:prstGeom prst="roundRect">
              <a:avLst/>
            </a:prstGeom>
            <a:solidFill>
              <a:srgbClr val="3FCCB6"/>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(Std Ops)</a:t>
              </a:r>
            </a:p>
            <a:p>
              <a:pPr algn="ctr" eaLnBrk="0" hangingPunct="0">
                <a:lnSpc>
                  <a:spcPct val="90000"/>
                </a:lnSpc>
                <a:spcAft>
                  <a:spcPct val="10000"/>
                </a:spcAft>
                <a:buSzPct val="125000"/>
              </a:pPr>
              <a:r>
                <a:rPr lang="en-US" sz="900" dirty="0">
                  <a:latin typeface="Arial" pitchFamily="-107" charset="0"/>
                </a:rPr>
                <a:t>Procedure</a:t>
              </a:r>
            </a:p>
          </p:txBody>
        </p:sp>
        <p:sp>
          <p:nvSpPr>
            <p:cNvPr id="8" name="Rounded Rectangle 7">
              <a:extLst>
                <a:ext uri="{FF2B5EF4-FFF2-40B4-BE49-F238E27FC236}">
                  <a16:creationId xmlns:a16="http://schemas.microsoft.com/office/drawing/2014/main" id="{CB76FCD9-4BA2-EF40-972E-2994F48DCD93}"/>
                </a:ext>
              </a:extLst>
            </p:cNvPr>
            <p:cNvSpPr/>
            <p:nvPr/>
          </p:nvSpPr>
          <p:spPr bwMode="auto">
            <a:xfrm>
              <a:off x="4317488" y="4608975"/>
              <a:ext cx="742950" cy="228600"/>
            </a:xfrm>
            <a:prstGeom prst="roundRect">
              <a:avLst/>
            </a:prstGeom>
            <a:solidFill>
              <a:srgbClr val="3FCCB6"/>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Task</a:t>
              </a:r>
            </a:p>
          </p:txBody>
        </p:sp>
        <p:sp>
          <p:nvSpPr>
            <p:cNvPr id="9" name="Rounded Rectangle 8">
              <a:extLst>
                <a:ext uri="{FF2B5EF4-FFF2-40B4-BE49-F238E27FC236}">
                  <a16:creationId xmlns:a16="http://schemas.microsoft.com/office/drawing/2014/main" id="{28D204C6-5B9B-584A-90D6-3677443F4367}"/>
                </a:ext>
              </a:extLst>
            </p:cNvPr>
            <p:cNvSpPr/>
            <p:nvPr/>
          </p:nvSpPr>
          <p:spPr bwMode="auto">
            <a:xfrm>
              <a:off x="5610790" y="4910047"/>
              <a:ext cx="742950" cy="228600"/>
            </a:xfrm>
            <a:prstGeom prst="roundRect">
              <a:avLst/>
            </a:prstGeom>
            <a:solidFill>
              <a:srgbClr val="3FCCB6"/>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Action</a:t>
              </a:r>
            </a:p>
          </p:txBody>
        </p:sp>
        <p:cxnSp>
          <p:nvCxnSpPr>
            <p:cNvPr id="11" name="Straight Arrow Connector 10">
              <a:extLst>
                <a:ext uri="{FF2B5EF4-FFF2-40B4-BE49-F238E27FC236}">
                  <a16:creationId xmlns:a16="http://schemas.microsoft.com/office/drawing/2014/main" id="{76820A51-1EBE-3343-BA39-AA165852F781}"/>
                </a:ext>
              </a:extLst>
            </p:cNvPr>
            <p:cNvCxnSpPr>
              <a:cxnSpLocks/>
            </p:cNvCxnSpPr>
            <p:nvPr/>
          </p:nvCxnSpPr>
          <p:spPr bwMode="auto">
            <a:xfrm>
              <a:off x="2809256" y="3953267"/>
              <a:ext cx="554561" cy="387887"/>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2" name="Rectangle 11">
              <a:extLst>
                <a:ext uri="{FF2B5EF4-FFF2-40B4-BE49-F238E27FC236}">
                  <a16:creationId xmlns:a16="http://schemas.microsoft.com/office/drawing/2014/main" id="{0F55F8B9-86D1-E749-9D45-65064BD8BFC2}"/>
                </a:ext>
              </a:extLst>
            </p:cNvPr>
            <p:cNvSpPr/>
            <p:nvPr/>
          </p:nvSpPr>
          <p:spPr>
            <a:xfrm>
              <a:off x="2785080" y="4033497"/>
              <a:ext cx="1042070" cy="249589"/>
            </a:xfrm>
            <a:prstGeom prst="rect">
              <a:avLst/>
            </a:prstGeom>
          </p:spPr>
          <p:txBody>
            <a:bodyPr wrap="square">
              <a:spAutoFit/>
            </a:bodyPr>
            <a:lstStyle/>
            <a:p>
              <a:r>
                <a:rPr lang="en-US" sz="675" dirty="0"/>
                <a:t>Has 1 .. Inter-related </a:t>
              </a:r>
              <a:r>
                <a:rPr lang="en-US" sz="675" dirty="0">
                  <a:solidFill>
                    <a:srgbClr val="C00000"/>
                  </a:solidFill>
                </a:rPr>
                <a:t>with start &amp; stop times.</a:t>
              </a:r>
              <a:endParaRPr lang="en-US" sz="675" dirty="0"/>
            </a:p>
          </p:txBody>
        </p:sp>
        <p:cxnSp>
          <p:nvCxnSpPr>
            <p:cNvPr id="13" name="Straight Arrow Connector 12">
              <a:extLst>
                <a:ext uri="{FF2B5EF4-FFF2-40B4-BE49-F238E27FC236}">
                  <a16:creationId xmlns:a16="http://schemas.microsoft.com/office/drawing/2014/main" id="{4529AF3A-9FCF-4742-918A-DD5291CE426A}"/>
                </a:ext>
              </a:extLst>
            </p:cNvPr>
            <p:cNvCxnSpPr>
              <a:cxnSpLocks/>
            </p:cNvCxnSpPr>
            <p:nvPr/>
          </p:nvCxnSpPr>
          <p:spPr bwMode="auto">
            <a:xfrm>
              <a:off x="4486275" y="4229397"/>
              <a:ext cx="202688" cy="379578"/>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6" name="Rectangle 15">
              <a:extLst>
                <a:ext uri="{FF2B5EF4-FFF2-40B4-BE49-F238E27FC236}">
                  <a16:creationId xmlns:a16="http://schemas.microsoft.com/office/drawing/2014/main" id="{BF622C40-60C7-9B4B-B0A1-BB09BDE5D199}"/>
                </a:ext>
              </a:extLst>
            </p:cNvPr>
            <p:cNvSpPr/>
            <p:nvPr/>
          </p:nvSpPr>
          <p:spPr>
            <a:xfrm>
              <a:off x="3448276" y="4583821"/>
              <a:ext cx="785512" cy="335986"/>
            </a:xfrm>
            <a:prstGeom prst="rect">
              <a:avLst/>
            </a:prstGeom>
          </p:spPr>
          <p:txBody>
            <a:bodyPr wrap="square">
              <a:spAutoFit/>
            </a:bodyPr>
            <a:lstStyle/>
            <a:p>
              <a:r>
                <a:rPr lang="en-US" sz="675" dirty="0"/>
                <a:t>Has cohesive set of 1 .. </a:t>
              </a:r>
              <a:r>
                <a:rPr lang="en-US" sz="675" dirty="0">
                  <a:solidFill>
                    <a:srgbClr val="C00000"/>
                  </a:solidFill>
                </a:rPr>
                <a:t>with start &amp; stop times.</a:t>
              </a:r>
              <a:endParaRPr lang="en-US" sz="675" dirty="0"/>
            </a:p>
          </p:txBody>
        </p:sp>
        <p:cxnSp>
          <p:nvCxnSpPr>
            <p:cNvPr id="17" name="Straight Arrow Connector 16">
              <a:extLst>
                <a:ext uri="{FF2B5EF4-FFF2-40B4-BE49-F238E27FC236}">
                  <a16:creationId xmlns:a16="http://schemas.microsoft.com/office/drawing/2014/main" id="{C5AD3588-0C12-A84E-B332-835F004F6EC1}"/>
                </a:ext>
              </a:extLst>
            </p:cNvPr>
            <p:cNvCxnSpPr>
              <a:cxnSpLocks/>
            </p:cNvCxnSpPr>
            <p:nvPr/>
          </p:nvCxnSpPr>
          <p:spPr bwMode="auto">
            <a:xfrm>
              <a:off x="3678143" y="4455455"/>
              <a:ext cx="639346" cy="26782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3" name="Rectangle 22">
              <a:extLst>
                <a:ext uri="{FF2B5EF4-FFF2-40B4-BE49-F238E27FC236}">
                  <a16:creationId xmlns:a16="http://schemas.microsoft.com/office/drawing/2014/main" id="{A5677463-527F-5F4F-9A4C-03A65268AC30}"/>
                </a:ext>
              </a:extLst>
            </p:cNvPr>
            <p:cNvSpPr/>
            <p:nvPr/>
          </p:nvSpPr>
          <p:spPr>
            <a:xfrm>
              <a:off x="4550803" y="4256525"/>
              <a:ext cx="1675583" cy="163193"/>
            </a:xfrm>
            <a:prstGeom prst="rect">
              <a:avLst/>
            </a:prstGeom>
          </p:spPr>
          <p:txBody>
            <a:bodyPr wrap="none">
              <a:spAutoFit/>
            </a:bodyPr>
            <a:lstStyle/>
            <a:p>
              <a:r>
                <a:rPr lang="en-US" sz="675" dirty="0"/>
                <a:t>Ordered set of 1 ..  </a:t>
              </a:r>
              <a:r>
                <a:rPr lang="en-US" sz="675" dirty="0">
                  <a:solidFill>
                    <a:srgbClr val="C00000"/>
                  </a:solidFill>
                </a:rPr>
                <a:t>with start &amp; stop times.</a:t>
              </a:r>
            </a:p>
          </p:txBody>
        </p:sp>
        <p:cxnSp>
          <p:nvCxnSpPr>
            <p:cNvPr id="24" name="Straight Arrow Connector 23">
              <a:extLst>
                <a:ext uri="{FF2B5EF4-FFF2-40B4-BE49-F238E27FC236}">
                  <a16:creationId xmlns:a16="http://schemas.microsoft.com/office/drawing/2014/main" id="{081ABF0E-23A2-014D-8A67-C84A0E658773}"/>
                </a:ext>
              </a:extLst>
            </p:cNvPr>
            <p:cNvCxnSpPr>
              <a:cxnSpLocks/>
            </p:cNvCxnSpPr>
            <p:nvPr/>
          </p:nvCxnSpPr>
          <p:spPr bwMode="auto">
            <a:xfrm>
              <a:off x="5060439" y="4723276"/>
              <a:ext cx="550352" cy="301072"/>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9" name="Rectangle 28">
              <a:extLst>
                <a:ext uri="{FF2B5EF4-FFF2-40B4-BE49-F238E27FC236}">
                  <a16:creationId xmlns:a16="http://schemas.microsoft.com/office/drawing/2014/main" id="{2E7D41CA-89EE-4B4F-B189-199A2CFB2281}"/>
                </a:ext>
              </a:extLst>
            </p:cNvPr>
            <p:cNvSpPr/>
            <p:nvPr/>
          </p:nvSpPr>
          <p:spPr>
            <a:xfrm>
              <a:off x="5131831" y="4626728"/>
              <a:ext cx="1063076" cy="163193"/>
            </a:xfrm>
            <a:prstGeom prst="rect">
              <a:avLst/>
            </a:prstGeom>
          </p:spPr>
          <p:txBody>
            <a:bodyPr wrap="none">
              <a:spAutoFit/>
            </a:bodyPr>
            <a:lstStyle/>
            <a:p>
              <a:r>
                <a:rPr lang="en-US" sz="675" dirty="0"/>
                <a:t>Performs … </a:t>
              </a:r>
              <a:r>
                <a:rPr lang="en-US" sz="675" dirty="0">
                  <a:solidFill>
                    <a:srgbClr val="C00000"/>
                  </a:solidFill>
                </a:rPr>
                <a:t>has duration</a:t>
              </a:r>
            </a:p>
          </p:txBody>
        </p:sp>
        <p:sp>
          <p:nvSpPr>
            <p:cNvPr id="30" name="Rounded Rectangle 29">
              <a:extLst>
                <a:ext uri="{FF2B5EF4-FFF2-40B4-BE49-F238E27FC236}">
                  <a16:creationId xmlns:a16="http://schemas.microsoft.com/office/drawing/2014/main" id="{ACF7FD29-260C-674F-8415-88AB152B09A0}"/>
                </a:ext>
              </a:extLst>
            </p:cNvPr>
            <p:cNvSpPr/>
            <p:nvPr/>
          </p:nvSpPr>
          <p:spPr bwMode="auto">
            <a:xfrm>
              <a:off x="2390368" y="4860820"/>
              <a:ext cx="628650" cy="228600"/>
            </a:xfrm>
            <a:prstGeom prst="roundRect">
              <a:avLst/>
            </a:prstGeom>
            <a:solidFill>
              <a:srgbClr val="3FCCB6"/>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Product</a:t>
              </a:r>
            </a:p>
          </p:txBody>
        </p:sp>
        <p:cxnSp>
          <p:nvCxnSpPr>
            <p:cNvPr id="31" name="Straight Arrow Connector 30">
              <a:extLst>
                <a:ext uri="{FF2B5EF4-FFF2-40B4-BE49-F238E27FC236}">
                  <a16:creationId xmlns:a16="http://schemas.microsoft.com/office/drawing/2014/main" id="{86197375-4FC7-2F4D-9AE4-2D44E7B7DD35}"/>
                </a:ext>
              </a:extLst>
            </p:cNvPr>
            <p:cNvCxnSpPr>
              <a:cxnSpLocks/>
            </p:cNvCxnSpPr>
            <p:nvPr/>
          </p:nvCxnSpPr>
          <p:spPr bwMode="auto">
            <a:xfrm>
              <a:off x="2494931" y="4067567"/>
              <a:ext cx="209762" cy="793253"/>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36" name="Rectangle 35">
              <a:extLst>
                <a:ext uri="{FF2B5EF4-FFF2-40B4-BE49-F238E27FC236}">
                  <a16:creationId xmlns:a16="http://schemas.microsoft.com/office/drawing/2014/main" id="{70F4A63B-AAFC-9042-8050-0D059E827206}"/>
                </a:ext>
              </a:extLst>
            </p:cNvPr>
            <p:cNvSpPr/>
            <p:nvPr/>
          </p:nvSpPr>
          <p:spPr>
            <a:xfrm>
              <a:off x="2030491" y="4266755"/>
              <a:ext cx="579005" cy="196208"/>
            </a:xfrm>
            <a:prstGeom prst="rect">
              <a:avLst/>
            </a:prstGeom>
          </p:spPr>
          <p:txBody>
            <a:bodyPr wrap="none">
              <a:spAutoFit/>
            </a:bodyPr>
            <a:lstStyle/>
            <a:p>
              <a:r>
                <a:rPr lang="en-US" sz="675" dirty="0"/>
                <a:t>Produces</a:t>
              </a:r>
            </a:p>
          </p:txBody>
        </p:sp>
        <p:sp>
          <p:nvSpPr>
            <p:cNvPr id="38" name="Rounded Rectangle 37">
              <a:extLst>
                <a:ext uri="{FF2B5EF4-FFF2-40B4-BE49-F238E27FC236}">
                  <a16:creationId xmlns:a16="http://schemas.microsoft.com/office/drawing/2014/main" id="{24E9E399-40F2-5744-99B6-D4A3C185AA53}"/>
                </a:ext>
              </a:extLst>
            </p:cNvPr>
            <p:cNvSpPr/>
            <p:nvPr/>
          </p:nvSpPr>
          <p:spPr bwMode="auto">
            <a:xfrm>
              <a:off x="4597231" y="5178451"/>
              <a:ext cx="742950" cy="228600"/>
            </a:xfrm>
            <a:prstGeom prst="roundRect">
              <a:avLst/>
            </a:prstGeom>
            <a:solidFill>
              <a:srgbClr val="3FCCB6"/>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Work</a:t>
              </a:r>
            </a:p>
          </p:txBody>
        </p:sp>
        <p:cxnSp>
          <p:nvCxnSpPr>
            <p:cNvPr id="39" name="Straight Arrow Connector 38">
              <a:extLst>
                <a:ext uri="{FF2B5EF4-FFF2-40B4-BE49-F238E27FC236}">
                  <a16:creationId xmlns:a16="http://schemas.microsoft.com/office/drawing/2014/main" id="{189AA355-BB0F-FB42-96A1-8E66E12A017D}"/>
                </a:ext>
              </a:extLst>
            </p:cNvPr>
            <p:cNvCxnSpPr>
              <a:cxnSpLocks/>
            </p:cNvCxnSpPr>
            <p:nvPr/>
          </p:nvCxnSpPr>
          <p:spPr bwMode="auto">
            <a:xfrm>
              <a:off x="4688964" y="4837576"/>
              <a:ext cx="279743" cy="340876"/>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43" name="Rectangle 42">
              <a:extLst>
                <a:ext uri="{FF2B5EF4-FFF2-40B4-BE49-F238E27FC236}">
                  <a16:creationId xmlns:a16="http://schemas.microsoft.com/office/drawing/2014/main" id="{AE5C02DE-7C78-5543-923F-DA0A5793B687}"/>
                </a:ext>
              </a:extLst>
            </p:cNvPr>
            <p:cNvSpPr/>
            <p:nvPr/>
          </p:nvSpPr>
          <p:spPr>
            <a:xfrm>
              <a:off x="4853786" y="4937785"/>
              <a:ext cx="367408" cy="196208"/>
            </a:xfrm>
            <a:prstGeom prst="rect">
              <a:avLst/>
            </a:prstGeom>
          </p:spPr>
          <p:txBody>
            <a:bodyPr wrap="none">
              <a:spAutoFit/>
            </a:bodyPr>
            <a:lstStyle/>
            <a:p>
              <a:r>
                <a:rPr lang="en-US" sz="675" dirty="0"/>
                <a:t>Is …</a:t>
              </a:r>
            </a:p>
          </p:txBody>
        </p:sp>
        <p:sp>
          <p:nvSpPr>
            <p:cNvPr id="45" name="Rounded Rectangle 44">
              <a:extLst>
                <a:ext uri="{FF2B5EF4-FFF2-40B4-BE49-F238E27FC236}">
                  <a16:creationId xmlns:a16="http://schemas.microsoft.com/office/drawing/2014/main" id="{B5AC44EF-102E-2942-B54D-026F58852C07}"/>
                </a:ext>
              </a:extLst>
            </p:cNvPr>
            <p:cNvSpPr/>
            <p:nvPr/>
          </p:nvSpPr>
          <p:spPr bwMode="auto">
            <a:xfrm>
              <a:off x="6477000" y="5475447"/>
              <a:ext cx="762000" cy="300082"/>
            </a:xfrm>
            <a:prstGeom prst="roundRect">
              <a:avLst/>
            </a:prstGeom>
            <a:solidFill>
              <a:srgbClr val="0C8FCC"/>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solidFill>
                    <a:srgbClr val="C00000"/>
                  </a:solidFill>
                  <a:latin typeface="Arial" pitchFamily="-107" charset="0"/>
                </a:rPr>
                <a:t>Systems</a:t>
              </a:r>
            </a:p>
            <a:p>
              <a:pPr algn="ctr" eaLnBrk="0" hangingPunct="0">
                <a:lnSpc>
                  <a:spcPct val="90000"/>
                </a:lnSpc>
                <a:spcAft>
                  <a:spcPct val="10000"/>
                </a:spcAft>
                <a:buSzPct val="125000"/>
              </a:pPr>
              <a:r>
                <a:rPr lang="en-US" sz="900" dirty="0">
                  <a:solidFill>
                    <a:srgbClr val="C00000"/>
                  </a:solidFill>
                  <a:latin typeface="Arial" pitchFamily="-107" charset="0"/>
                </a:rPr>
                <a:t>Object</a:t>
              </a:r>
            </a:p>
          </p:txBody>
        </p:sp>
        <p:cxnSp>
          <p:nvCxnSpPr>
            <p:cNvPr id="46" name="Straight Arrow Connector 45">
              <a:extLst>
                <a:ext uri="{FF2B5EF4-FFF2-40B4-BE49-F238E27FC236}">
                  <a16:creationId xmlns:a16="http://schemas.microsoft.com/office/drawing/2014/main" id="{DDD542FF-0109-3C49-8688-F23143927A4F}"/>
                </a:ext>
              </a:extLst>
            </p:cNvPr>
            <p:cNvCxnSpPr>
              <a:cxnSpLocks/>
            </p:cNvCxnSpPr>
            <p:nvPr/>
          </p:nvCxnSpPr>
          <p:spPr bwMode="auto">
            <a:xfrm>
              <a:off x="6353740" y="5024348"/>
              <a:ext cx="541742" cy="451100"/>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47" name="Rectangle 46">
              <a:extLst>
                <a:ext uri="{FF2B5EF4-FFF2-40B4-BE49-F238E27FC236}">
                  <a16:creationId xmlns:a16="http://schemas.microsoft.com/office/drawing/2014/main" id="{7D95B418-8042-5E47-9C74-33CACDDF34A7}"/>
                </a:ext>
              </a:extLst>
            </p:cNvPr>
            <p:cNvSpPr/>
            <p:nvPr/>
          </p:nvSpPr>
          <p:spPr>
            <a:xfrm>
              <a:off x="6464802" y="4873810"/>
              <a:ext cx="616418" cy="300082"/>
            </a:xfrm>
            <a:prstGeom prst="rect">
              <a:avLst/>
            </a:prstGeom>
          </p:spPr>
          <p:txBody>
            <a:bodyPr wrap="square">
              <a:spAutoFit/>
            </a:bodyPr>
            <a:lstStyle/>
            <a:p>
              <a:r>
                <a:rPr lang="en-US" sz="675" dirty="0"/>
                <a:t>Occurs  within …</a:t>
              </a:r>
            </a:p>
          </p:txBody>
        </p:sp>
      </p:grpSp>
      <p:cxnSp>
        <p:nvCxnSpPr>
          <p:cNvPr id="28" name="Straight Arrow Connector 27">
            <a:extLst>
              <a:ext uri="{FF2B5EF4-FFF2-40B4-BE49-F238E27FC236}">
                <a16:creationId xmlns:a16="http://schemas.microsoft.com/office/drawing/2014/main" id="{F42C9A27-3E38-9C4C-93EF-7DBF510D5359}"/>
              </a:ext>
            </a:extLst>
          </p:cNvPr>
          <p:cNvCxnSpPr>
            <a:cxnSpLocks/>
            <a:stCxn id="5" idx="3"/>
            <a:endCxn id="7" idx="1"/>
          </p:cNvCxnSpPr>
          <p:nvPr/>
        </p:nvCxnSpPr>
        <p:spPr bwMode="auto">
          <a:xfrm>
            <a:off x="2635211" y="4223379"/>
            <a:ext cx="1496543" cy="14338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32" name="Rectangle 31">
            <a:extLst>
              <a:ext uri="{FF2B5EF4-FFF2-40B4-BE49-F238E27FC236}">
                <a16:creationId xmlns:a16="http://schemas.microsoft.com/office/drawing/2014/main" id="{E32A903E-8E0D-2849-B975-D66B488E999A}"/>
              </a:ext>
            </a:extLst>
          </p:cNvPr>
          <p:cNvSpPr/>
          <p:nvPr/>
        </p:nvSpPr>
        <p:spPr>
          <a:xfrm>
            <a:off x="2976104" y="3937444"/>
            <a:ext cx="720621" cy="300082"/>
          </a:xfrm>
          <a:prstGeom prst="rect">
            <a:avLst/>
          </a:prstGeom>
        </p:spPr>
        <p:txBody>
          <a:bodyPr wrap="square">
            <a:spAutoFit/>
          </a:bodyPr>
          <a:lstStyle/>
          <a:p>
            <a:r>
              <a:rPr lang="en-US" sz="675" dirty="0"/>
              <a:t>Described by …</a:t>
            </a:r>
          </a:p>
        </p:txBody>
      </p:sp>
      <p:sp>
        <p:nvSpPr>
          <p:cNvPr id="33" name="TextBox 32">
            <a:extLst>
              <a:ext uri="{FF2B5EF4-FFF2-40B4-BE49-F238E27FC236}">
                <a16:creationId xmlns:a16="http://schemas.microsoft.com/office/drawing/2014/main" id="{59D158CD-28F4-204E-87DA-410C563516D0}"/>
              </a:ext>
            </a:extLst>
          </p:cNvPr>
          <p:cNvSpPr txBox="1"/>
          <p:nvPr/>
        </p:nvSpPr>
        <p:spPr>
          <a:xfrm>
            <a:off x="5943600" y="3415141"/>
            <a:ext cx="4572000" cy="1200329"/>
          </a:xfrm>
          <a:prstGeom prst="rect">
            <a:avLst/>
          </a:prstGeom>
          <a:noFill/>
        </p:spPr>
        <p:txBody>
          <a:bodyPr wrap="square">
            <a:spAutoFit/>
          </a:bodyPr>
          <a:lstStyle/>
          <a:p>
            <a:r>
              <a:rPr lang="en-US" sz="1200" u="sng" dirty="0">
                <a:solidFill>
                  <a:srgbClr val="C00000"/>
                </a:solidFill>
              </a:rPr>
              <a:t>Temporal aspects extend core ops model</a:t>
            </a:r>
          </a:p>
          <a:p>
            <a:r>
              <a:rPr lang="en-US" sz="1200" u="sng" dirty="0">
                <a:solidFill>
                  <a:srgbClr val="C00000"/>
                </a:solidFill>
              </a:rPr>
              <a:t>Add Event, and temporal aspects for …</a:t>
            </a:r>
          </a:p>
          <a:p>
            <a:r>
              <a:rPr lang="en-US" sz="1200" u="sng" dirty="0">
                <a:solidFill>
                  <a:srgbClr val="C00000"/>
                </a:solidFill>
              </a:rPr>
              <a:t>Plan</a:t>
            </a:r>
          </a:p>
          <a:p>
            <a:r>
              <a:rPr lang="en-US" sz="1200" u="sng" dirty="0">
                <a:solidFill>
                  <a:srgbClr val="C00000"/>
                </a:solidFill>
              </a:rPr>
              <a:t>Schedule</a:t>
            </a:r>
          </a:p>
          <a:p>
            <a:r>
              <a:rPr lang="en-US" sz="1200" u="sng" dirty="0">
                <a:solidFill>
                  <a:srgbClr val="C00000"/>
                </a:solidFill>
              </a:rPr>
              <a:t>Contingency</a:t>
            </a:r>
          </a:p>
          <a:p>
            <a:r>
              <a:rPr lang="en-US" sz="1200" u="sng" dirty="0">
                <a:solidFill>
                  <a:srgbClr val="C00000"/>
                </a:solidFill>
              </a:rPr>
              <a:t>Planned, Anticipated, Unanticipated</a:t>
            </a:r>
            <a:endParaRPr lang="en-US" sz="1200" dirty="0"/>
          </a:p>
        </p:txBody>
      </p:sp>
    </p:spTree>
    <p:extLst>
      <p:ext uri="{BB962C8B-B14F-4D97-AF65-F5344CB8AC3E}">
        <p14:creationId xmlns:p14="http://schemas.microsoft.com/office/powerpoint/2010/main" val="31730255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51B20C8-B323-B04C-A9E1-2B4CE1C35846}"/>
              </a:ext>
            </a:extLst>
          </p:cNvPr>
          <p:cNvSpPr/>
          <p:nvPr/>
        </p:nvSpPr>
        <p:spPr bwMode="auto">
          <a:xfrm>
            <a:off x="6554491" y="752163"/>
            <a:ext cx="2017178" cy="2796361"/>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400" b="1" i="0" u="none" strike="noStrike" cap="none" normalizeH="0" baseline="0" dirty="0">
                <a:ln>
                  <a:noFill/>
                </a:ln>
                <a:solidFill>
                  <a:schemeClr val="tx1"/>
                </a:solidFill>
                <a:effectLst/>
                <a:latin typeface="Arial" pitchFamily="-107" charset="0"/>
              </a:rPr>
              <a:t>Swimlane (System B)</a:t>
            </a:r>
          </a:p>
        </p:txBody>
      </p:sp>
      <p:cxnSp>
        <p:nvCxnSpPr>
          <p:cNvPr id="41" name="Straight Connector 40">
            <a:extLst>
              <a:ext uri="{FF2B5EF4-FFF2-40B4-BE49-F238E27FC236}">
                <a16:creationId xmlns:a16="http://schemas.microsoft.com/office/drawing/2014/main" id="{A33192E9-F2EF-C54A-94DF-99A15673052B}"/>
              </a:ext>
            </a:extLst>
          </p:cNvPr>
          <p:cNvCxnSpPr>
            <a:cxnSpLocks/>
          </p:cNvCxnSpPr>
          <p:nvPr/>
        </p:nvCxnSpPr>
        <p:spPr bwMode="auto">
          <a:xfrm>
            <a:off x="6569056" y="1093944"/>
            <a:ext cx="2003974" cy="0"/>
          </a:xfrm>
          <a:prstGeom prst="line">
            <a:avLst/>
          </a:prstGeom>
          <a:solidFill>
            <a:srgbClr val="FFFFFF"/>
          </a:solidFill>
          <a:ln w="38100" cap="flat" cmpd="sng" algn="ctr">
            <a:solidFill>
              <a:srgbClr val="000000"/>
            </a:solidFill>
            <a:prstDash val="solid"/>
            <a:round/>
            <a:headEnd type="none" w="med" len="med"/>
            <a:tailEnd type="none" w="med" len="med"/>
          </a:ln>
          <a:effectLst/>
        </p:spPr>
      </p:cxnSp>
      <p:sp>
        <p:nvSpPr>
          <p:cNvPr id="2" name="Title 1"/>
          <p:cNvSpPr>
            <a:spLocks noGrp="1"/>
          </p:cNvSpPr>
          <p:nvPr>
            <p:ph type="title"/>
          </p:nvPr>
        </p:nvSpPr>
        <p:spPr>
          <a:xfrm>
            <a:off x="457200" y="152400"/>
            <a:ext cx="8229600" cy="1143000"/>
          </a:xfrm>
        </p:spPr>
        <p:txBody>
          <a:bodyPr vert="horz"/>
          <a:lstStyle/>
          <a:p>
            <a:r>
              <a:rPr lang="en-GB" sz="2000" dirty="0">
                <a:solidFill>
                  <a:srgbClr val="0099A6"/>
                </a:solidFill>
              </a:rPr>
              <a:t>RASDS Operational View Representation</a:t>
            </a:r>
          </a:p>
        </p:txBody>
      </p:sp>
      <p:sp>
        <p:nvSpPr>
          <p:cNvPr id="37" name="Rectangle 36">
            <a:extLst>
              <a:ext uri="{FF2B5EF4-FFF2-40B4-BE49-F238E27FC236}">
                <a16:creationId xmlns:a16="http://schemas.microsoft.com/office/drawing/2014/main" id="{EDF09A24-DA7A-614C-8BCC-1E01DEFE1061}"/>
              </a:ext>
            </a:extLst>
          </p:cNvPr>
          <p:cNvSpPr/>
          <p:nvPr/>
        </p:nvSpPr>
        <p:spPr bwMode="auto">
          <a:xfrm>
            <a:off x="3063498" y="752163"/>
            <a:ext cx="2017178" cy="2796361"/>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400" b="1" i="0" u="none" strike="noStrike" cap="none" normalizeH="0" baseline="0" dirty="0">
                <a:ln>
                  <a:noFill/>
                </a:ln>
                <a:solidFill>
                  <a:schemeClr val="tx1"/>
                </a:solidFill>
                <a:effectLst/>
                <a:latin typeface="Arial" pitchFamily="-107" charset="0"/>
              </a:rPr>
              <a:t>Swimlane (System A)</a:t>
            </a:r>
          </a:p>
        </p:txBody>
      </p:sp>
      <p:cxnSp>
        <p:nvCxnSpPr>
          <p:cNvPr id="38" name="Straight Connector 37">
            <a:extLst>
              <a:ext uri="{FF2B5EF4-FFF2-40B4-BE49-F238E27FC236}">
                <a16:creationId xmlns:a16="http://schemas.microsoft.com/office/drawing/2014/main" id="{2ED5EA54-ECFC-894E-9C81-1356468310E6}"/>
              </a:ext>
            </a:extLst>
          </p:cNvPr>
          <p:cNvCxnSpPr>
            <a:cxnSpLocks/>
          </p:cNvCxnSpPr>
          <p:nvPr/>
        </p:nvCxnSpPr>
        <p:spPr bwMode="auto">
          <a:xfrm>
            <a:off x="3078063" y="1093944"/>
            <a:ext cx="2003974" cy="0"/>
          </a:xfrm>
          <a:prstGeom prst="line">
            <a:avLst/>
          </a:prstGeom>
          <a:solidFill>
            <a:srgbClr val="FFFFFF"/>
          </a:solidFill>
          <a:ln w="38100" cap="flat" cmpd="sng" algn="ctr">
            <a:solidFill>
              <a:srgbClr val="000000"/>
            </a:solidFill>
            <a:prstDash val="solid"/>
            <a:round/>
            <a:headEnd type="none" w="med" len="med"/>
            <a:tailEnd type="none" w="med" len="med"/>
          </a:ln>
          <a:effectLst/>
        </p:spPr>
      </p:cxnSp>
      <p:sp>
        <p:nvSpPr>
          <p:cNvPr id="4" name="Date Placeholder 3"/>
          <p:cNvSpPr>
            <a:spLocks noGrp="1"/>
          </p:cNvSpPr>
          <p:nvPr>
            <p:ph type="dt" sz="half" idx="2"/>
          </p:nvPr>
        </p:nvSpPr>
        <p:spPr/>
        <p:txBody>
          <a:bodyPr/>
          <a:lstStyle/>
          <a:p>
            <a:r>
              <a:rPr lang="en-US"/>
              <a:t>20 Mar 2023</a:t>
            </a:r>
            <a:endParaRPr lang="en-GB" dirty="0"/>
          </a:p>
        </p:txBody>
      </p:sp>
      <p:sp>
        <p:nvSpPr>
          <p:cNvPr id="5" name="Oval 4"/>
          <p:cNvSpPr>
            <a:spLocks noChangeArrowheads="1"/>
          </p:cNvSpPr>
          <p:nvPr/>
        </p:nvSpPr>
        <p:spPr bwMode="auto">
          <a:xfrm>
            <a:off x="3287756" y="1650415"/>
            <a:ext cx="1473815"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Task A</a:t>
            </a:r>
          </a:p>
        </p:txBody>
      </p:sp>
      <p:sp>
        <p:nvSpPr>
          <p:cNvPr id="6" name="Oval 5"/>
          <p:cNvSpPr>
            <a:spLocks noChangeArrowheads="1"/>
          </p:cNvSpPr>
          <p:nvPr/>
        </p:nvSpPr>
        <p:spPr bwMode="auto">
          <a:xfrm>
            <a:off x="6811450" y="1650415"/>
            <a:ext cx="1646750"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a:cxnSpLocks/>
            <a:stCxn id="5" idx="6"/>
            <a:endCxn id="6" idx="2"/>
          </p:cNvCxnSpPr>
          <p:nvPr/>
        </p:nvCxnSpPr>
        <p:spPr bwMode="auto">
          <a:xfrm>
            <a:off x="4761571" y="2046459"/>
            <a:ext cx="2049879" cy="0"/>
          </a:xfrm>
          <a:prstGeom prst="line">
            <a:avLst/>
          </a:prstGeom>
          <a:noFill/>
          <a:ln w="9525"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11034" y="1171493"/>
            <a:ext cx="1226602" cy="402798"/>
          </a:xfrm>
          <a:prstGeom prst="callout1">
            <a:avLst>
              <a:gd name="adj1" fmla="val 56309"/>
              <a:gd name="adj2" fmla="val -2459"/>
              <a:gd name="adj3" fmla="val 216936"/>
              <a:gd name="adj4" fmla="val -7008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flow between</a:t>
            </a:r>
            <a:r>
              <a:rPr kumimoji="0" lang="en-GB" sz="1000" b="0" i="0" u="none" strike="noStrike" cap="none" normalizeH="0" dirty="0">
                <a:ln>
                  <a:noFill/>
                </a:ln>
                <a:solidFill>
                  <a:schemeClr val="tx1"/>
                </a:solidFill>
                <a:effectLst/>
                <a:latin typeface="Arial" panose="020B0604020202020204" pitchFamily="34" charset="0"/>
                <a:cs typeface="Arial" panose="020B0604020202020204" pitchFamily="34" charset="0"/>
              </a:rPr>
              <a:t> tasks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Line Callout 1 (No Border) 15"/>
          <p:cNvSpPr/>
          <p:nvPr/>
        </p:nvSpPr>
        <p:spPr bwMode="auto">
          <a:xfrm flipH="1">
            <a:off x="4278784" y="2736933"/>
            <a:ext cx="1406497" cy="542517"/>
          </a:xfrm>
          <a:prstGeom prst="callout1">
            <a:avLst>
              <a:gd name="adj1" fmla="val 50552"/>
              <a:gd name="adj2" fmla="val 100513"/>
              <a:gd name="adj3" fmla="val -51927"/>
              <a:gd name="adj4" fmla="val 11896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Source Task</a:t>
            </a:r>
          </a:p>
          <a:p>
            <a:pPr algn="ctr"/>
            <a:r>
              <a:rPr lang="en-GB" sz="1000" b="0" dirty="0">
                <a:latin typeface="Arial" panose="020B0604020202020204" pitchFamily="34" charset="0"/>
                <a:cs typeface="Arial" panose="020B0604020202020204" pitchFamily="34" charset="0"/>
              </a:rPr>
              <a:t>(start/stop or duration,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584944" y="1181407"/>
            <a:ext cx="1726426" cy="379747"/>
          </a:xfrm>
          <a:prstGeom prst="callout1">
            <a:avLst>
              <a:gd name="adj1" fmla="val 102364"/>
              <a:gd name="adj2" fmla="val 48526"/>
              <a:gd name="adj3" fmla="val 178279"/>
              <a:gd name="adj4" fmla="val 23368"/>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Subsequent Task</a:t>
            </a:r>
          </a:p>
          <a:p>
            <a:pPr algn="ctr"/>
            <a:r>
              <a:rPr lang="en-GB" sz="1000" b="0" dirty="0">
                <a:latin typeface="Arial" panose="020B0604020202020204" pitchFamily="34" charset="0"/>
                <a:cs typeface="Arial" panose="020B0604020202020204" pitchFamily="34" charset="0"/>
              </a:rPr>
              <a:t>(start time or event,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200" y="2507391"/>
            <a:ext cx="1406497" cy="351605"/>
          </a:xfrm>
          <a:prstGeom prst="callout1">
            <a:avLst>
              <a:gd name="adj1" fmla="val 52950"/>
              <a:gd name="adj2" fmla="val 100513"/>
              <a:gd name="adj3" fmla="val -98700"/>
              <a:gd name="adj4" fmla="val 12093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Rectangle 18"/>
          <p:cNvSpPr/>
          <p:nvPr/>
        </p:nvSpPr>
        <p:spPr bwMode="auto">
          <a:xfrm>
            <a:off x="3295550" y="418355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0" name="TextBox 19"/>
          <p:cNvSpPr txBox="1"/>
          <p:nvPr/>
        </p:nvSpPr>
        <p:spPr>
          <a:xfrm>
            <a:off x="3733800" y="3894575"/>
            <a:ext cx="4634602" cy="746358"/>
          </a:xfrm>
          <a:prstGeom prst="rect">
            <a:avLst/>
          </a:prstGeom>
          <a:noFill/>
        </p:spPr>
        <p:txBody>
          <a:bodyPr wrap="non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Data Type subject to standardisation by CCSDS / SC14</a:t>
            </a:r>
          </a:p>
          <a:p>
            <a:pPr>
              <a:lnSpc>
                <a:spcPts val="1700"/>
              </a:lnSpc>
            </a:pPr>
            <a:r>
              <a:rPr lang="en-GB" sz="1000" b="0" dirty="0">
                <a:solidFill>
                  <a:schemeClr val="tx1"/>
                </a:solidFill>
                <a:latin typeface="Arial" panose="020B0604020202020204" pitchFamily="34" charset="0"/>
                <a:cs typeface="Arial" panose="020B0604020202020204" pitchFamily="34" charset="0"/>
              </a:rPr>
              <a:t>Italics denotes an Abstract or Generic Data Type</a:t>
            </a:r>
          </a:p>
          <a:p>
            <a:pPr>
              <a:lnSpc>
                <a:spcPts val="1700"/>
              </a:lnSpc>
            </a:pPr>
            <a:r>
              <a:rPr lang="en-GB" sz="1000" b="0" dirty="0">
                <a:solidFill>
                  <a:schemeClr val="tx1"/>
                </a:solidFill>
                <a:latin typeface="Arial" panose="020B0604020202020204" pitchFamily="34" charset="0"/>
                <a:cs typeface="Arial" panose="020B0604020202020204" pitchFamily="34" charset="0"/>
              </a:rPr>
              <a:t>Faded Colour: Data contained within another Data item (to which it is attached)</a:t>
            </a:r>
          </a:p>
        </p:txBody>
      </p:sp>
      <p:sp>
        <p:nvSpPr>
          <p:cNvPr id="22" name="Rectangle 21"/>
          <p:cNvSpPr/>
          <p:nvPr/>
        </p:nvSpPr>
        <p:spPr bwMode="auto">
          <a:xfrm>
            <a:off x="3295550" y="4427461"/>
            <a:ext cx="350926" cy="159462"/>
          </a:xfrm>
          <a:prstGeom prst="rect">
            <a:avLst/>
          </a:prstGeom>
          <a:solidFill>
            <a:srgbClr val="FFDB7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 name="Rectangle 23"/>
          <p:cNvSpPr/>
          <p:nvPr/>
        </p:nvSpPr>
        <p:spPr bwMode="auto">
          <a:xfrm>
            <a:off x="3295550" y="395208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 name="Oval 22"/>
          <p:cNvSpPr/>
          <p:nvPr/>
        </p:nvSpPr>
        <p:spPr>
          <a:xfrm>
            <a:off x="3067034" y="5271801"/>
            <a:ext cx="144000" cy="144000"/>
          </a:xfrm>
          <a:prstGeom prst="ellipse">
            <a:avLst/>
          </a:prstGeom>
          <a:solidFill>
            <a:srgbClr val="CC99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bwMode="auto">
          <a:xfrm>
            <a:off x="3295550" y="5264070"/>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6" name="Oval 25"/>
          <p:cNvSpPr/>
          <p:nvPr/>
        </p:nvSpPr>
        <p:spPr>
          <a:xfrm>
            <a:off x="3067034" y="5492267"/>
            <a:ext cx="144000" cy="144000"/>
          </a:xfrm>
          <a:prstGeom prst="ellipse">
            <a:avLst/>
          </a:prstGeom>
          <a:solidFill>
            <a:srgbClr val="CC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bwMode="auto">
          <a:xfrm>
            <a:off x="3295550" y="5484536"/>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8" name="Oval 27"/>
          <p:cNvSpPr/>
          <p:nvPr/>
        </p:nvSpPr>
        <p:spPr>
          <a:xfrm>
            <a:off x="3067034" y="5712733"/>
            <a:ext cx="144000" cy="144000"/>
          </a:xfrm>
          <a:prstGeom prst="ellipse">
            <a:avLst/>
          </a:prstGeom>
          <a:solidFill>
            <a:srgbClr val="CC99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bwMode="auto">
          <a:xfrm>
            <a:off x="3295550" y="5705002"/>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0" name="Oval 29"/>
          <p:cNvSpPr/>
          <p:nvPr/>
        </p:nvSpPr>
        <p:spPr>
          <a:xfrm>
            <a:off x="3067034" y="5933197"/>
            <a:ext cx="144000" cy="144000"/>
          </a:xfrm>
          <a:prstGeom prst="ellipse">
            <a:avLst/>
          </a:prstGeom>
          <a:solidFill>
            <a:srgbClr val="CC9900"/>
          </a:solidFill>
          <a:ln w="19050">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bwMode="auto">
          <a:xfrm>
            <a:off x="3295550" y="5925466"/>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TextBox 31"/>
          <p:cNvSpPr txBox="1"/>
          <p:nvPr/>
        </p:nvSpPr>
        <p:spPr>
          <a:xfrm>
            <a:off x="3733800" y="4954238"/>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Identified</a:t>
            </a:r>
          </a:p>
        </p:txBody>
      </p:sp>
      <p:sp>
        <p:nvSpPr>
          <p:cNvPr id="33" name="Oval 32"/>
          <p:cNvSpPr/>
          <p:nvPr/>
        </p:nvSpPr>
        <p:spPr>
          <a:xfrm>
            <a:off x="3067034" y="5051335"/>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bwMode="auto">
          <a:xfrm>
            <a:off x="3295550" y="5043604"/>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 name="TextBox 10"/>
          <p:cNvSpPr txBox="1"/>
          <p:nvPr/>
        </p:nvSpPr>
        <p:spPr>
          <a:xfrm>
            <a:off x="3733800" y="3632965"/>
            <a:ext cx="3607078"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Data Types and Containment:</a:t>
            </a:r>
          </a:p>
        </p:txBody>
      </p:sp>
      <p:sp>
        <p:nvSpPr>
          <p:cNvPr id="35" name="TextBox 34"/>
          <p:cNvSpPr txBox="1"/>
          <p:nvPr/>
        </p:nvSpPr>
        <p:spPr>
          <a:xfrm>
            <a:off x="3709759" y="4692628"/>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sp>
        <p:nvSpPr>
          <p:cNvPr id="9" name="Rectangle 8">
            <a:extLst>
              <a:ext uri="{FF2B5EF4-FFF2-40B4-BE49-F238E27FC236}">
                <a16:creationId xmlns:a16="http://schemas.microsoft.com/office/drawing/2014/main" id="{437F3180-421B-684B-B1A5-F6302584DF13}"/>
              </a:ext>
            </a:extLst>
          </p:cNvPr>
          <p:cNvSpPr/>
          <p:nvPr/>
        </p:nvSpPr>
        <p:spPr>
          <a:xfrm>
            <a:off x="301006" y="988756"/>
            <a:ext cx="2465115" cy="4832092"/>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Operational Objects are Tasks, treated like functions, abstract representations of behavior.  For this purpose they are shown within some system context (</a:t>
            </a:r>
            <a:r>
              <a:rPr kumimoji="1" lang="en-US" altLang="ja-JP" sz="1100" b="0" dirty="0" err="1">
                <a:latin typeface="Arial" panose="020B0604020202020204" pitchFamily="34" charset="0"/>
                <a:ea typeface="Osaka" charset="-128"/>
              </a:rPr>
              <a:t>swimlanes</a:t>
            </a:r>
            <a:r>
              <a:rPr kumimoji="1" lang="en-US" altLang="ja-JP" sz="1100" b="0" dirty="0">
                <a:latin typeface="Arial" panose="020B0604020202020204" pitchFamily="34" charset="0"/>
                <a:ea typeface="Osaka" charset="-128"/>
              </a:rPr>
              <a:t>).</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Operational Objects may themselves be decomposed into lower level Operations.  Different uses of the same Operational Object may be expressed in other views and referenced by correspondence.</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Operational views are intended to describe temporal flows among different systems elements.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Operational views may explicitly show timing and/or duration, and are suitable for representing instances, durative events, and sequences of events.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They may explicitly identify the information objects that are exchanged (tied by correspondence to the Information View where they are defined).</a:t>
            </a:r>
          </a:p>
        </p:txBody>
      </p:sp>
      <p:sp>
        <p:nvSpPr>
          <p:cNvPr id="36" name="Oval 35">
            <a:extLst>
              <a:ext uri="{FF2B5EF4-FFF2-40B4-BE49-F238E27FC236}">
                <a16:creationId xmlns:a16="http://schemas.microsoft.com/office/drawing/2014/main" id="{4F52C31D-126E-D64A-94A7-D1D92FEC07B9}"/>
              </a:ext>
            </a:extLst>
          </p:cNvPr>
          <p:cNvSpPr>
            <a:spLocks noChangeArrowheads="1"/>
          </p:cNvSpPr>
          <p:nvPr/>
        </p:nvSpPr>
        <p:spPr bwMode="auto">
          <a:xfrm>
            <a:off x="7340878" y="2041046"/>
            <a:ext cx="914400" cy="281542"/>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rPr>
              <a:t>Sub-Function B1</a:t>
            </a:r>
          </a:p>
        </p:txBody>
      </p:sp>
      <p:sp>
        <p:nvSpPr>
          <p:cNvPr id="12" name="Rectangle 11">
            <a:extLst>
              <a:ext uri="{FF2B5EF4-FFF2-40B4-BE49-F238E27FC236}">
                <a16:creationId xmlns:a16="http://schemas.microsoft.com/office/drawing/2014/main" id="{F9C99F2D-28DF-7442-AFFA-C1EF9CAD4B04}"/>
              </a:ext>
            </a:extLst>
          </p:cNvPr>
          <p:cNvSpPr/>
          <p:nvPr/>
        </p:nvSpPr>
        <p:spPr>
          <a:xfrm>
            <a:off x="7311370" y="1740069"/>
            <a:ext cx="646908"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Task B</a:t>
            </a:r>
          </a:p>
        </p:txBody>
      </p:sp>
    </p:spTree>
    <p:extLst>
      <p:ext uri="{BB962C8B-B14F-4D97-AF65-F5344CB8AC3E}">
        <p14:creationId xmlns:p14="http://schemas.microsoft.com/office/powerpoint/2010/main" val="23821873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CB984A-58B1-B74D-8EC9-360755B58C30}"/>
              </a:ext>
            </a:extLst>
          </p:cNvPr>
          <p:cNvSpPr>
            <a:spLocks noGrp="1"/>
          </p:cNvSpPr>
          <p:nvPr>
            <p:ph type="title"/>
          </p:nvPr>
        </p:nvSpPr>
        <p:spPr/>
        <p:txBody>
          <a:bodyPr/>
          <a:lstStyle/>
          <a:p>
            <a:r>
              <a:rPr lang="en-US" dirty="0"/>
              <a:t>Operational Viewpoint Questions</a:t>
            </a:r>
          </a:p>
        </p:txBody>
      </p:sp>
      <p:sp>
        <p:nvSpPr>
          <p:cNvPr id="4" name="Content Placeholder 3">
            <a:extLst>
              <a:ext uri="{FF2B5EF4-FFF2-40B4-BE49-F238E27FC236}">
                <a16:creationId xmlns:a16="http://schemas.microsoft.com/office/drawing/2014/main" id="{A7CD1FCB-49DE-E049-90EB-B79CD3378DEE}"/>
              </a:ext>
            </a:extLst>
          </p:cNvPr>
          <p:cNvSpPr>
            <a:spLocks noGrp="1"/>
          </p:cNvSpPr>
          <p:nvPr>
            <p:ph idx="1"/>
          </p:nvPr>
        </p:nvSpPr>
        <p:spPr>
          <a:xfrm>
            <a:off x="447413" y="990600"/>
            <a:ext cx="8229600" cy="4525963"/>
          </a:xfrm>
        </p:spPr>
        <p:txBody>
          <a:bodyPr/>
          <a:lstStyle/>
          <a:p>
            <a:r>
              <a:rPr lang="en-US" sz="2400" dirty="0"/>
              <a:t>What are “Operations Objects”?</a:t>
            </a:r>
          </a:p>
          <a:p>
            <a:pPr lvl="1"/>
            <a:r>
              <a:rPr lang="en-US" sz="2000" dirty="0">
                <a:solidFill>
                  <a:srgbClr val="C00000"/>
                </a:solidFill>
              </a:rPr>
              <a:t>Processes</a:t>
            </a:r>
          </a:p>
          <a:p>
            <a:pPr lvl="1"/>
            <a:r>
              <a:rPr lang="en-US" sz="2000" dirty="0">
                <a:solidFill>
                  <a:srgbClr val="C00000"/>
                </a:solidFill>
              </a:rPr>
              <a:t>Activities</a:t>
            </a:r>
          </a:p>
          <a:p>
            <a:pPr lvl="1"/>
            <a:r>
              <a:rPr lang="en-US" sz="2000" dirty="0">
                <a:solidFill>
                  <a:srgbClr val="C00000"/>
                </a:solidFill>
              </a:rPr>
              <a:t>Tasks</a:t>
            </a:r>
          </a:p>
          <a:p>
            <a:pPr lvl="1"/>
            <a:r>
              <a:rPr lang="en-US" sz="2000" dirty="0">
                <a:solidFill>
                  <a:srgbClr val="C00000"/>
                </a:solidFill>
              </a:rPr>
              <a:t>Relationships defined later, represented as Functions of Systems</a:t>
            </a:r>
          </a:p>
          <a:p>
            <a:pPr lvl="1"/>
            <a:endParaRPr lang="en-US" sz="2000" dirty="0"/>
          </a:p>
          <a:p>
            <a:r>
              <a:rPr lang="en-US" sz="2400" dirty="0"/>
              <a:t>What is the best “Operations Objects” representation?</a:t>
            </a:r>
          </a:p>
          <a:p>
            <a:pPr lvl="1"/>
            <a:r>
              <a:rPr lang="en-US" sz="2000" dirty="0">
                <a:solidFill>
                  <a:srgbClr val="C00000"/>
                </a:solidFill>
              </a:rPr>
              <a:t>Use UML Activity diagram style</a:t>
            </a:r>
          </a:p>
          <a:p>
            <a:pPr lvl="1"/>
            <a:r>
              <a:rPr lang="en-US" sz="2000" dirty="0"/>
              <a:t>May optionally use something like BPMN as well</a:t>
            </a:r>
            <a:endParaRPr lang="en-US" sz="2000" dirty="0">
              <a:solidFill>
                <a:srgbClr val="C00000"/>
              </a:solidFill>
            </a:endParaRPr>
          </a:p>
          <a:p>
            <a:endParaRPr lang="en-US" sz="2400" dirty="0"/>
          </a:p>
          <a:p>
            <a:r>
              <a:rPr lang="en-US" sz="2400" dirty="0"/>
              <a:t>What are </a:t>
            </a:r>
            <a:r>
              <a:rPr lang="en-US" sz="2400" dirty="0" err="1"/>
              <a:t>swimlanes</a:t>
            </a:r>
            <a:r>
              <a:rPr lang="en-US" sz="2400" dirty="0"/>
              <a:t> associated with (optional object type references)?</a:t>
            </a:r>
          </a:p>
          <a:p>
            <a:pPr lvl="1"/>
            <a:r>
              <a:rPr lang="en-US" sz="2000" dirty="0"/>
              <a:t>Function groups</a:t>
            </a:r>
          </a:p>
          <a:p>
            <a:pPr lvl="1"/>
            <a:r>
              <a:rPr lang="en-US" sz="2000" dirty="0">
                <a:solidFill>
                  <a:srgbClr val="C00000"/>
                </a:solidFill>
              </a:rPr>
              <a:t>Systems (sub-systems)</a:t>
            </a:r>
          </a:p>
          <a:p>
            <a:pPr lvl="1"/>
            <a:r>
              <a:rPr lang="en-US" sz="2000" dirty="0"/>
              <a:t>Organizations/teams</a:t>
            </a:r>
          </a:p>
        </p:txBody>
      </p:sp>
      <p:sp>
        <p:nvSpPr>
          <p:cNvPr id="2" name="Date Placeholder 1">
            <a:extLst>
              <a:ext uri="{FF2B5EF4-FFF2-40B4-BE49-F238E27FC236}">
                <a16:creationId xmlns:a16="http://schemas.microsoft.com/office/drawing/2014/main" id="{0CEEDB92-E282-BA4E-86EC-90558BD8B2BF}"/>
              </a:ext>
            </a:extLst>
          </p:cNvPr>
          <p:cNvSpPr>
            <a:spLocks noGrp="1"/>
          </p:cNvSpPr>
          <p:nvPr>
            <p:ph type="dt" sz="half" idx="10"/>
          </p:nvPr>
        </p:nvSpPr>
        <p:spPr/>
        <p:txBody>
          <a:bodyPr/>
          <a:lstStyle/>
          <a:p>
            <a:r>
              <a:rPr lang="en-US"/>
              <a:t>20 Mar 2023</a:t>
            </a:r>
            <a:endParaRPr lang="en-US" dirty="0"/>
          </a:p>
        </p:txBody>
      </p:sp>
    </p:spTree>
    <p:extLst>
      <p:ext uri="{BB962C8B-B14F-4D97-AF65-F5344CB8AC3E}">
        <p14:creationId xmlns:p14="http://schemas.microsoft.com/office/powerpoint/2010/main" val="12588679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1559633" y="8339"/>
            <a:ext cx="6096000" cy="682229"/>
          </a:xfrm>
        </p:spPr>
        <p:txBody>
          <a:bodyPr/>
          <a:lstStyle/>
          <a:p>
            <a:r>
              <a:rPr lang="en-US" sz="2400" dirty="0"/>
              <a:t>Operational Viewpoint </a:t>
            </a:r>
            <a:r>
              <a:rPr lang="en-US" sz="2400" dirty="0">
                <a:solidFill>
                  <a:srgbClr val="C00000"/>
                </a:solidFill>
              </a:rPr>
              <a:t>Selected</a:t>
            </a:r>
            <a:r>
              <a:rPr lang="en-US" sz="2400" dirty="0"/>
              <a:t> Definitions of Terms</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707806" y="820581"/>
            <a:ext cx="7715250" cy="2605565"/>
          </a:xfrm>
        </p:spPr>
        <p:txBody>
          <a:bodyPr/>
          <a:lstStyle/>
          <a:p>
            <a:r>
              <a:rPr lang="en-US" sz="2000" dirty="0"/>
              <a:t>For the Operational Viewpoint we need a self-consistent set of terms and associated definitions.  </a:t>
            </a:r>
          </a:p>
          <a:p>
            <a:pPr lvl="1"/>
            <a:r>
              <a:rPr lang="en-US" sz="1600" dirty="0"/>
              <a:t>Process:</a:t>
            </a:r>
          </a:p>
          <a:p>
            <a:pPr lvl="2"/>
            <a:r>
              <a:rPr lang="en-US" sz="1200" u="sng" dirty="0"/>
              <a:t>“set of interrelated or interacting activities which transforms inputs into outputs” NIST</a:t>
            </a:r>
          </a:p>
          <a:p>
            <a:pPr lvl="1"/>
            <a:r>
              <a:rPr lang="en-US" sz="1600" dirty="0"/>
              <a:t>Activity:</a:t>
            </a:r>
          </a:p>
          <a:p>
            <a:pPr lvl="2"/>
            <a:r>
              <a:rPr lang="en-US" sz="1200" u="sng" dirty="0"/>
              <a:t>“Set of cohesive tasks of a process.” NIST</a:t>
            </a:r>
            <a:endParaRPr lang="en-US" sz="1200" dirty="0"/>
          </a:p>
          <a:p>
            <a:pPr lvl="1"/>
            <a:r>
              <a:rPr lang="en-US" sz="1600" dirty="0"/>
              <a:t>Procedure:</a:t>
            </a:r>
          </a:p>
          <a:p>
            <a:pPr lvl="2"/>
            <a:r>
              <a:rPr lang="en-US" sz="1200" u="sng" dirty="0"/>
              <a:t>“An ordered set of tasks for performing some action.” Wikipedia</a:t>
            </a:r>
          </a:p>
          <a:p>
            <a:pPr lvl="2"/>
            <a:r>
              <a:rPr lang="en-US" sz="1200" dirty="0"/>
              <a:t>Std Operations Procedure - A set of instructions used to describe a process or procedure that performs an explicit task or explicit reaction to a given event.” NIST</a:t>
            </a:r>
            <a:endParaRPr lang="en-US" sz="1200" u="sng" dirty="0"/>
          </a:p>
          <a:p>
            <a:pPr lvl="1"/>
            <a:r>
              <a:rPr lang="en-US" sz="1600" dirty="0"/>
              <a:t>Task:</a:t>
            </a:r>
          </a:p>
          <a:p>
            <a:pPr lvl="2"/>
            <a:r>
              <a:rPr lang="en-US" sz="1200" u="sng" dirty="0"/>
              <a:t>“A Task is a specific defined piece of work that, combined with other identified Tasks, composes the work in a specific specialty area or work role.”  NIST</a:t>
            </a:r>
          </a:p>
          <a:p>
            <a:pPr lvl="1"/>
            <a:r>
              <a:rPr lang="en-US" sz="1600" dirty="0"/>
              <a:t>Action:</a:t>
            </a:r>
          </a:p>
          <a:p>
            <a:pPr lvl="2"/>
            <a:r>
              <a:rPr lang="en-US" sz="1200" u="sng" dirty="0"/>
              <a:t>“An action is something that happens within an object, either with or without participation of another object. An interaction is an action performed by an object with participation of another object or with its environment. “ RASDS </a:t>
            </a:r>
          </a:p>
          <a:p>
            <a:pPr lvl="1"/>
            <a:r>
              <a:rPr lang="en-US" sz="1600" dirty="0"/>
              <a:t>Product:</a:t>
            </a:r>
          </a:p>
          <a:p>
            <a:pPr lvl="2"/>
            <a:r>
              <a:rPr lang="en-US" sz="1200" u="sng" dirty="0"/>
              <a:t>“Result of a process. Note: A system as a “product” is what is delivered by systems engineering.” NIST</a:t>
            </a:r>
          </a:p>
          <a:p>
            <a:pPr lvl="2"/>
            <a:endParaRPr lang="en-US" sz="1200" dirty="0"/>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2"/>
          </p:nvPr>
        </p:nvSpPr>
        <p:spPr>
          <a:xfrm>
            <a:off x="114300" y="6533924"/>
            <a:ext cx="14859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20 Mar 2023</a:t>
            </a:r>
            <a:endParaRPr lang="en-US" b="0" dirty="0"/>
          </a:p>
        </p:txBody>
      </p:sp>
      <p:sp>
        <p:nvSpPr>
          <p:cNvPr id="33" name="TextBox 32">
            <a:extLst>
              <a:ext uri="{FF2B5EF4-FFF2-40B4-BE49-F238E27FC236}">
                <a16:creationId xmlns:a16="http://schemas.microsoft.com/office/drawing/2014/main" id="{74D2BB9A-E887-7746-99C3-2A695C37B3F8}"/>
              </a:ext>
            </a:extLst>
          </p:cNvPr>
          <p:cNvSpPr txBox="1"/>
          <p:nvPr/>
        </p:nvSpPr>
        <p:spPr>
          <a:xfrm>
            <a:off x="2743200" y="5562600"/>
            <a:ext cx="3356968" cy="400110"/>
          </a:xfrm>
          <a:prstGeom prst="rect">
            <a:avLst/>
          </a:prstGeom>
          <a:noFill/>
        </p:spPr>
        <p:txBody>
          <a:bodyPr wrap="square">
            <a:spAutoFit/>
          </a:bodyPr>
          <a:lstStyle/>
          <a:p>
            <a:r>
              <a:rPr lang="en-US" sz="1000" u="sng" dirty="0">
                <a:solidFill>
                  <a:srgbClr val="C00000"/>
                </a:solidFill>
              </a:rPr>
              <a:t>See temporal aspects slide</a:t>
            </a:r>
          </a:p>
          <a:p>
            <a:endParaRPr lang="en-US" sz="1000" u="sng" dirty="0">
              <a:solidFill>
                <a:srgbClr val="C00000"/>
              </a:solidFill>
            </a:endParaRPr>
          </a:p>
        </p:txBody>
      </p:sp>
    </p:spTree>
    <p:extLst>
      <p:ext uri="{BB962C8B-B14F-4D97-AF65-F5344CB8AC3E}">
        <p14:creationId xmlns:p14="http://schemas.microsoft.com/office/powerpoint/2010/main" val="1350161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DC81-9711-5240-83B3-FFA5ED9E9769}"/>
              </a:ext>
            </a:extLst>
          </p:cNvPr>
          <p:cNvSpPr>
            <a:spLocks noGrp="1"/>
          </p:cNvSpPr>
          <p:nvPr>
            <p:ph type="title"/>
          </p:nvPr>
        </p:nvSpPr>
        <p:spPr>
          <a:xfrm>
            <a:off x="1066800" y="56357"/>
            <a:ext cx="7315200" cy="1143000"/>
          </a:xfrm>
        </p:spPr>
        <p:txBody>
          <a:bodyPr/>
          <a:lstStyle/>
          <a:p>
            <a:r>
              <a:rPr lang="en-US" sz="2000" dirty="0"/>
              <a:t>Meta-models: relationships between UML, ISO 42010, RASDS meta-models, and user models</a:t>
            </a:r>
          </a:p>
        </p:txBody>
      </p:sp>
      <p:sp>
        <p:nvSpPr>
          <p:cNvPr id="4" name="Date Placeholder 3">
            <a:extLst>
              <a:ext uri="{FF2B5EF4-FFF2-40B4-BE49-F238E27FC236}">
                <a16:creationId xmlns:a16="http://schemas.microsoft.com/office/drawing/2014/main" id="{CEAC7C4C-288A-574A-97F5-B3F375974213}"/>
              </a:ext>
            </a:extLst>
          </p:cNvPr>
          <p:cNvSpPr>
            <a:spLocks noGrp="1"/>
          </p:cNvSpPr>
          <p:nvPr>
            <p:ph type="dt" sz="half" idx="10"/>
          </p:nvPr>
        </p:nvSpPr>
        <p:spPr/>
        <p:txBody>
          <a:bodyPr/>
          <a:lstStyle/>
          <a:p>
            <a:r>
              <a:rPr lang="en-US"/>
              <a:t>20 Mar 2023</a:t>
            </a:r>
            <a:endParaRPr lang="en-US" dirty="0"/>
          </a:p>
        </p:txBody>
      </p:sp>
      <p:pic>
        <p:nvPicPr>
          <p:cNvPr id="16" name="Content Placeholder 15">
            <a:extLst>
              <a:ext uri="{FF2B5EF4-FFF2-40B4-BE49-F238E27FC236}">
                <a16:creationId xmlns:a16="http://schemas.microsoft.com/office/drawing/2014/main" id="{738B1F93-D7C9-C54A-80B4-15361C2E2BF0}"/>
              </a:ext>
            </a:extLst>
          </p:cNvPr>
          <p:cNvPicPr>
            <a:picLocks noGrp="1" noChangeAspect="1"/>
          </p:cNvPicPr>
          <p:nvPr>
            <p:ph idx="1"/>
          </p:nvPr>
        </p:nvPicPr>
        <p:blipFill rotWithShape="1">
          <a:blip r:embed="rId2"/>
          <a:srcRect l="17356" t="18107" r="16519" b="14536"/>
          <a:stretch/>
        </p:blipFill>
        <p:spPr>
          <a:xfrm>
            <a:off x="533400" y="914400"/>
            <a:ext cx="6096000" cy="4798367"/>
          </a:xfrm>
        </p:spPr>
      </p:pic>
      <p:sp>
        <p:nvSpPr>
          <p:cNvPr id="21" name="Rectangle 20">
            <a:extLst>
              <a:ext uri="{FF2B5EF4-FFF2-40B4-BE49-F238E27FC236}">
                <a16:creationId xmlns:a16="http://schemas.microsoft.com/office/drawing/2014/main" id="{7FAE85F3-6E07-2A4F-AFCC-CE61ECE7A0B0}"/>
              </a:ext>
            </a:extLst>
          </p:cNvPr>
          <p:cNvSpPr/>
          <p:nvPr/>
        </p:nvSpPr>
        <p:spPr>
          <a:xfrm>
            <a:off x="865981" y="5786491"/>
            <a:ext cx="4769254" cy="415498"/>
          </a:xfrm>
          <a:prstGeom prst="rect">
            <a:avLst/>
          </a:prstGeom>
        </p:spPr>
        <p:txBody>
          <a:bodyPr wrap="none">
            <a:spAutoFit/>
          </a:bodyPr>
          <a:lstStyle/>
          <a:p>
            <a:r>
              <a:rPr lang="en-US" sz="1050" b="0" dirty="0"/>
              <a:t>Copyright 1998-2016 by Rich Hilliard :: </a:t>
            </a:r>
            <a:r>
              <a:rPr lang="en-US" sz="1050" b="0" dirty="0">
                <a:hlinkClick r:id="rId3">
                  <a:extLst>
                    <a:ext uri="{A12FA001-AC4F-418D-AE19-62706E023703}">
                      <ahyp:hlinkClr xmlns:ahyp="http://schemas.microsoft.com/office/drawing/2018/hyperlinkcolor" val="tx"/>
                    </a:ext>
                  </a:extLst>
                </a:hlinkClick>
              </a:rPr>
              <a:t>http://www.iso-architecture.org/42010</a:t>
            </a:r>
            <a:endParaRPr lang="en-US" sz="1050" b="0" dirty="0"/>
          </a:p>
          <a:p>
            <a:r>
              <a:rPr lang="en-US" sz="1050" b="0" dirty="0"/>
              <a:t>Reference: Jean </a:t>
            </a:r>
            <a:r>
              <a:rPr lang="en-US" sz="1050" b="0" dirty="0" err="1"/>
              <a:t>Bezivin</a:t>
            </a:r>
            <a:r>
              <a:rPr lang="en-US" sz="1050" b="0" dirty="0"/>
              <a:t>, “On the unification power of models”, 2005</a:t>
            </a:r>
          </a:p>
        </p:txBody>
      </p:sp>
      <p:grpSp>
        <p:nvGrpSpPr>
          <p:cNvPr id="3" name="Group 2">
            <a:extLst>
              <a:ext uri="{FF2B5EF4-FFF2-40B4-BE49-F238E27FC236}">
                <a16:creationId xmlns:a16="http://schemas.microsoft.com/office/drawing/2014/main" id="{C9E96BE6-53DB-F8C2-CF4C-5E750A4BAE22}"/>
              </a:ext>
            </a:extLst>
          </p:cNvPr>
          <p:cNvGrpSpPr/>
          <p:nvPr/>
        </p:nvGrpSpPr>
        <p:grpSpPr>
          <a:xfrm>
            <a:off x="4419600" y="1709570"/>
            <a:ext cx="4571999" cy="3645028"/>
            <a:chOff x="4419600" y="1709570"/>
            <a:chExt cx="4571999" cy="3645028"/>
          </a:xfrm>
        </p:grpSpPr>
        <p:sp>
          <p:nvSpPr>
            <p:cNvPr id="18" name="TextBox 17">
              <a:extLst>
                <a:ext uri="{FF2B5EF4-FFF2-40B4-BE49-F238E27FC236}">
                  <a16:creationId xmlns:a16="http://schemas.microsoft.com/office/drawing/2014/main" id="{E07FE1FF-3E10-8745-B2C4-172F88B49628}"/>
                </a:ext>
              </a:extLst>
            </p:cNvPr>
            <p:cNvSpPr txBox="1"/>
            <p:nvPr/>
          </p:nvSpPr>
          <p:spPr>
            <a:xfrm>
              <a:off x="6912634" y="2033057"/>
              <a:ext cx="1981200" cy="707886"/>
            </a:xfrm>
            <a:prstGeom prst="rect">
              <a:avLst/>
            </a:prstGeom>
            <a:noFill/>
          </p:spPr>
          <p:txBody>
            <a:bodyPr wrap="square" rtlCol="0">
              <a:spAutoFit/>
            </a:bodyPr>
            <a:lstStyle/>
            <a:p>
              <a:r>
                <a:rPr lang="en-US" sz="1000" dirty="0">
                  <a:solidFill>
                    <a:srgbClr val="EF43F7"/>
                  </a:solidFill>
                </a:rPr>
                <a:t>RASDS meta-model defines specific Viewpoints, Objects, and Representations, and conforms to ISO 42010</a:t>
              </a:r>
            </a:p>
          </p:txBody>
        </p:sp>
        <p:sp>
          <p:nvSpPr>
            <p:cNvPr id="19" name="TextBox 18">
              <a:extLst>
                <a:ext uri="{FF2B5EF4-FFF2-40B4-BE49-F238E27FC236}">
                  <a16:creationId xmlns:a16="http://schemas.microsoft.com/office/drawing/2014/main" id="{6B80624A-B9FE-3C4B-8C3A-7028FA79FE7E}"/>
                </a:ext>
              </a:extLst>
            </p:cNvPr>
            <p:cNvSpPr txBox="1"/>
            <p:nvPr/>
          </p:nvSpPr>
          <p:spPr>
            <a:xfrm>
              <a:off x="6915509" y="3241035"/>
              <a:ext cx="2076090" cy="707886"/>
            </a:xfrm>
            <a:prstGeom prst="rect">
              <a:avLst/>
            </a:prstGeom>
            <a:noFill/>
          </p:spPr>
          <p:txBody>
            <a:bodyPr wrap="square" rtlCol="0">
              <a:spAutoFit/>
            </a:bodyPr>
            <a:lstStyle/>
            <a:p>
              <a:r>
                <a:rPr lang="en-US" sz="1000" dirty="0">
                  <a:solidFill>
                    <a:srgbClr val="EF43F7"/>
                  </a:solidFill>
                </a:rPr>
                <a:t>A RASDS conformant Architecture Description Model  adopts specific Views &amp; Model attributes, users may extend</a:t>
              </a:r>
            </a:p>
          </p:txBody>
        </p:sp>
        <p:sp>
          <p:nvSpPr>
            <p:cNvPr id="20" name="TextBox 19">
              <a:extLst>
                <a:ext uri="{FF2B5EF4-FFF2-40B4-BE49-F238E27FC236}">
                  <a16:creationId xmlns:a16="http://schemas.microsoft.com/office/drawing/2014/main" id="{D6E71F73-B82A-EB46-98C5-9830D2E83F69}"/>
                </a:ext>
              </a:extLst>
            </p:cNvPr>
            <p:cNvSpPr txBox="1"/>
            <p:nvPr/>
          </p:nvSpPr>
          <p:spPr>
            <a:xfrm>
              <a:off x="6934200" y="4800600"/>
              <a:ext cx="1959634" cy="553998"/>
            </a:xfrm>
            <a:prstGeom prst="rect">
              <a:avLst/>
            </a:prstGeom>
            <a:noFill/>
          </p:spPr>
          <p:txBody>
            <a:bodyPr wrap="square" rtlCol="0">
              <a:spAutoFit/>
            </a:bodyPr>
            <a:lstStyle/>
            <a:p>
              <a:r>
                <a:rPr lang="en-US" sz="1000" dirty="0">
                  <a:solidFill>
                    <a:srgbClr val="EF43F7"/>
                  </a:solidFill>
                </a:rPr>
                <a:t>Users adopt / adapt RASDS to describe their specific systems architecture</a:t>
              </a:r>
            </a:p>
          </p:txBody>
        </p:sp>
        <p:cxnSp>
          <p:nvCxnSpPr>
            <p:cNvPr id="23" name="Straight Arrow Connector 22">
              <a:extLst>
                <a:ext uri="{FF2B5EF4-FFF2-40B4-BE49-F238E27FC236}">
                  <a16:creationId xmlns:a16="http://schemas.microsoft.com/office/drawing/2014/main" id="{D0A49A04-AB6D-7A40-AF51-9BC261D12F58}"/>
                </a:ext>
              </a:extLst>
            </p:cNvPr>
            <p:cNvCxnSpPr>
              <a:cxnSpLocks/>
            </p:cNvCxnSpPr>
            <p:nvPr/>
          </p:nvCxnSpPr>
          <p:spPr bwMode="auto">
            <a:xfrm flipV="1">
              <a:off x="7772400" y="3948921"/>
              <a:ext cx="0" cy="775479"/>
            </a:xfrm>
            <a:prstGeom prst="straightConnector1">
              <a:avLst/>
            </a:prstGeom>
            <a:solidFill>
              <a:srgbClr val="FFFFFF"/>
            </a:solidFill>
            <a:ln w="9525" cap="flat" cmpd="sng" algn="ctr">
              <a:solidFill>
                <a:srgbClr val="000000"/>
              </a:solidFill>
              <a:prstDash val="solid"/>
              <a:round/>
              <a:headEnd type="none" w="med" len="med"/>
              <a:tailEnd type="stealth"/>
            </a:ln>
            <a:effectLst/>
          </p:spPr>
        </p:cxnSp>
        <p:cxnSp>
          <p:nvCxnSpPr>
            <p:cNvPr id="24" name="Straight Arrow Connector 23">
              <a:extLst>
                <a:ext uri="{FF2B5EF4-FFF2-40B4-BE49-F238E27FC236}">
                  <a16:creationId xmlns:a16="http://schemas.microsoft.com/office/drawing/2014/main" id="{D3F5348F-6C66-7D4E-9C39-5EE8492DCC83}"/>
                </a:ext>
              </a:extLst>
            </p:cNvPr>
            <p:cNvCxnSpPr>
              <a:cxnSpLocks/>
            </p:cNvCxnSpPr>
            <p:nvPr/>
          </p:nvCxnSpPr>
          <p:spPr bwMode="auto">
            <a:xfrm flipV="1">
              <a:off x="7772400" y="2758922"/>
              <a:ext cx="0" cy="482113"/>
            </a:xfrm>
            <a:prstGeom prst="straightConnector1">
              <a:avLst/>
            </a:prstGeom>
            <a:solidFill>
              <a:srgbClr val="FFFFFF"/>
            </a:solidFill>
            <a:ln w="9525" cap="flat" cmpd="sng" algn="ctr">
              <a:solidFill>
                <a:srgbClr val="000000"/>
              </a:solidFill>
              <a:prstDash val="solid"/>
              <a:round/>
              <a:headEnd type="none" w="med" len="med"/>
              <a:tailEnd type="stealth"/>
            </a:ln>
            <a:effectLst/>
          </p:spPr>
        </p:cxnSp>
        <p:sp>
          <p:nvSpPr>
            <p:cNvPr id="27" name="Rectangle 26">
              <a:extLst>
                <a:ext uri="{FF2B5EF4-FFF2-40B4-BE49-F238E27FC236}">
                  <a16:creationId xmlns:a16="http://schemas.microsoft.com/office/drawing/2014/main" id="{A482D4FD-AD36-A549-8EC2-6DD468E119B9}"/>
                </a:ext>
              </a:extLst>
            </p:cNvPr>
            <p:cNvSpPr/>
            <p:nvPr/>
          </p:nvSpPr>
          <p:spPr>
            <a:xfrm>
              <a:off x="6704610" y="4275590"/>
              <a:ext cx="992579" cy="230832"/>
            </a:xfrm>
            <a:prstGeom prst="rect">
              <a:avLst/>
            </a:prstGeom>
          </p:spPr>
          <p:txBody>
            <a:bodyPr wrap="none">
              <a:spAutoFit/>
            </a:bodyPr>
            <a:lstStyle/>
            <a:p>
              <a:r>
                <a:rPr lang="en-US" sz="900" dirty="0" err="1"/>
                <a:t>representedBy</a:t>
              </a:r>
              <a:endParaRPr lang="en-US" sz="900" dirty="0"/>
            </a:p>
          </p:txBody>
        </p:sp>
        <p:sp>
          <p:nvSpPr>
            <p:cNvPr id="28" name="Rectangle 27">
              <a:extLst>
                <a:ext uri="{FF2B5EF4-FFF2-40B4-BE49-F238E27FC236}">
                  <a16:creationId xmlns:a16="http://schemas.microsoft.com/office/drawing/2014/main" id="{08C6C9DC-F6D3-AA47-A38B-E887B159FC86}"/>
                </a:ext>
              </a:extLst>
            </p:cNvPr>
            <p:cNvSpPr/>
            <p:nvPr/>
          </p:nvSpPr>
          <p:spPr>
            <a:xfrm>
              <a:off x="6703172" y="2904277"/>
              <a:ext cx="851515" cy="230832"/>
            </a:xfrm>
            <a:prstGeom prst="rect">
              <a:avLst/>
            </a:prstGeom>
          </p:spPr>
          <p:txBody>
            <a:bodyPr wrap="none">
              <a:spAutoFit/>
            </a:bodyPr>
            <a:lstStyle/>
            <a:p>
              <a:r>
                <a:rPr lang="en-US" sz="900" dirty="0" err="1"/>
                <a:t>conformsTo</a:t>
              </a:r>
              <a:endParaRPr lang="en-US" sz="900" dirty="0"/>
            </a:p>
          </p:txBody>
        </p:sp>
        <p:cxnSp>
          <p:nvCxnSpPr>
            <p:cNvPr id="29" name="Straight Arrow Connector 28">
              <a:extLst>
                <a:ext uri="{FF2B5EF4-FFF2-40B4-BE49-F238E27FC236}">
                  <a16:creationId xmlns:a16="http://schemas.microsoft.com/office/drawing/2014/main" id="{B45FBA89-4BA3-9D49-8A66-F9DC693E8549}"/>
                </a:ext>
              </a:extLst>
            </p:cNvPr>
            <p:cNvCxnSpPr>
              <a:cxnSpLocks/>
            </p:cNvCxnSpPr>
            <p:nvPr/>
          </p:nvCxnSpPr>
          <p:spPr bwMode="auto">
            <a:xfrm flipH="1" flipV="1">
              <a:off x="4419600" y="1783294"/>
              <a:ext cx="2495909" cy="502706"/>
            </a:xfrm>
            <a:prstGeom prst="straightConnector1">
              <a:avLst/>
            </a:prstGeom>
            <a:solidFill>
              <a:srgbClr val="FFFFFF"/>
            </a:solidFill>
            <a:ln w="9525" cap="flat" cmpd="sng" algn="ctr">
              <a:solidFill>
                <a:srgbClr val="000000"/>
              </a:solidFill>
              <a:prstDash val="solid"/>
              <a:round/>
              <a:headEnd type="none" w="med" len="med"/>
              <a:tailEnd type="stealth"/>
            </a:ln>
            <a:effectLst/>
          </p:spPr>
        </p:cxnSp>
        <p:sp>
          <p:nvSpPr>
            <p:cNvPr id="30" name="Rectangle 29">
              <a:extLst>
                <a:ext uri="{FF2B5EF4-FFF2-40B4-BE49-F238E27FC236}">
                  <a16:creationId xmlns:a16="http://schemas.microsoft.com/office/drawing/2014/main" id="{31431E84-7273-BB44-ADC5-B95486C815AC}"/>
                </a:ext>
              </a:extLst>
            </p:cNvPr>
            <p:cNvSpPr/>
            <p:nvPr/>
          </p:nvSpPr>
          <p:spPr>
            <a:xfrm>
              <a:off x="5513154" y="1709570"/>
              <a:ext cx="851515" cy="230832"/>
            </a:xfrm>
            <a:prstGeom prst="rect">
              <a:avLst/>
            </a:prstGeom>
          </p:spPr>
          <p:txBody>
            <a:bodyPr wrap="none">
              <a:spAutoFit/>
            </a:bodyPr>
            <a:lstStyle/>
            <a:p>
              <a:r>
                <a:rPr lang="en-US" sz="900" dirty="0" err="1"/>
                <a:t>conformsTo</a:t>
              </a:r>
              <a:endParaRPr lang="en-US" sz="900" dirty="0"/>
            </a:p>
          </p:txBody>
        </p:sp>
      </p:grpSp>
    </p:spTree>
    <p:extLst>
      <p:ext uri="{BB962C8B-B14F-4D97-AF65-F5344CB8AC3E}">
        <p14:creationId xmlns:p14="http://schemas.microsoft.com/office/powerpoint/2010/main" val="218452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B2146-9356-5743-9AF9-0C1284BFB314}"/>
              </a:ext>
            </a:extLst>
          </p:cNvPr>
          <p:cNvSpPr>
            <a:spLocks noGrp="1"/>
          </p:cNvSpPr>
          <p:nvPr>
            <p:ph type="title"/>
          </p:nvPr>
        </p:nvSpPr>
        <p:spPr>
          <a:xfrm>
            <a:off x="457200" y="0"/>
            <a:ext cx="8229600" cy="1143000"/>
          </a:xfrm>
        </p:spPr>
        <p:txBody>
          <a:bodyPr/>
          <a:lstStyle/>
          <a:p>
            <a:r>
              <a:rPr lang="en-US" dirty="0"/>
              <a:t>Costin’s Ops Ontology</a:t>
            </a:r>
            <a:br>
              <a:rPr lang="en-US" dirty="0"/>
            </a:br>
            <a:r>
              <a:rPr lang="en-US" sz="2000" dirty="0"/>
              <a:t>(</a:t>
            </a:r>
            <a:r>
              <a:rPr lang="en-US" sz="2000" dirty="0">
                <a:solidFill>
                  <a:srgbClr val="C00000"/>
                </a:solidFill>
              </a:rPr>
              <a:t>Redrawn</a:t>
            </a:r>
            <a:r>
              <a:rPr lang="en-US" sz="2000" dirty="0"/>
              <a:t> - No temporal aspects)</a:t>
            </a:r>
            <a:endParaRPr lang="en-US" dirty="0"/>
          </a:p>
        </p:txBody>
      </p:sp>
      <p:pic>
        <p:nvPicPr>
          <p:cNvPr id="6" name="Content Placeholder 5">
            <a:extLst>
              <a:ext uri="{FF2B5EF4-FFF2-40B4-BE49-F238E27FC236}">
                <a16:creationId xmlns:a16="http://schemas.microsoft.com/office/drawing/2014/main" id="{84599CCD-6474-0F42-A37D-E815A3277179}"/>
              </a:ext>
            </a:extLst>
          </p:cNvPr>
          <p:cNvPicPr>
            <a:picLocks noGrp="1" noChangeAspect="1"/>
          </p:cNvPicPr>
          <p:nvPr>
            <p:ph idx="1"/>
          </p:nvPr>
        </p:nvPicPr>
        <p:blipFill>
          <a:blip r:embed="rId2"/>
          <a:stretch>
            <a:fillRect/>
          </a:stretch>
        </p:blipFill>
        <p:spPr>
          <a:xfrm rot="5400000">
            <a:off x="1593273" y="69270"/>
            <a:ext cx="5652657" cy="7315203"/>
          </a:xfrm>
        </p:spPr>
      </p:pic>
      <p:sp>
        <p:nvSpPr>
          <p:cNvPr id="4" name="Date Placeholder 3">
            <a:extLst>
              <a:ext uri="{FF2B5EF4-FFF2-40B4-BE49-F238E27FC236}">
                <a16:creationId xmlns:a16="http://schemas.microsoft.com/office/drawing/2014/main" id="{F1998918-97BB-6240-A757-2705185ACE5F}"/>
              </a:ext>
            </a:extLst>
          </p:cNvPr>
          <p:cNvSpPr>
            <a:spLocks noGrp="1"/>
          </p:cNvSpPr>
          <p:nvPr>
            <p:ph type="dt" sz="half" idx="10"/>
          </p:nvPr>
        </p:nvSpPr>
        <p:spPr/>
        <p:txBody>
          <a:bodyPr/>
          <a:lstStyle/>
          <a:p>
            <a:r>
              <a:rPr lang="en-US"/>
              <a:t>20 Mar 2023</a:t>
            </a:r>
            <a:endParaRPr lang="en-US" dirty="0"/>
          </a:p>
        </p:txBody>
      </p:sp>
      <p:sp>
        <p:nvSpPr>
          <p:cNvPr id="8" name="TextBox 7">
            <a:extLst>
              <a:ext uri="{FF2B5EF4-FFF2-40B4-BE49-F238E27FC236}">
                <a16:creationId xmlns:a16="http://schemas.microsoft.com/office/drawing/2014/main" id="{A02FADCF-C35F-CF42-8EDF-8835B0514000}"/>
              </a:ext>
            </a:extLst>
          </p:cNvPr>
          <p:cNvSpPr txBox="1"/>
          <p:nvPr/>
        </p:nvSpPr>
        <p:spPr>
          <a:xfrm>
            <a:off x="304800" y="4863082"/>
            <a:ext cx="3276600" cy="1277273"/>
          </a:xfrm>
          <a:prstGeom prst="rect">
            <a:avLst/>
          </a:prstGeom>
          <a:noFill/>
        </p:spPr>
        <p:txBody>
          <a:bodyPr wrap="square">
            <a:spAutoFit/>
          </a:bodyPr>
          <a:lstStyle/>
          <a:p>
            <a:r>
              <a:rPr lang="en-US" sz="1100" u="sng" dirty="0">
                <a:solidFill>
                  <a:srgbClr val="C00000"/>
                </a:solidFill>
              </a:rPr>
              <a:t>OML – description (connectivity, deployment, structural) vs vocabulary ontologies (operations, functions, information)</a:t>
            </a:r>
          </a:p>
          <a:p>
            <a:endParaRPr lang="en-US" sz="1100" u="sng" dirty="0">
              <a:solidFill>
                <a:srgbClr val="C00000"/>
              </a:solidFill>
            </a:endParaRPr>
          </a:p>
          <a:p>
            <a:r>
              <a:rPr lang="en-US" sz="1100" u="sng" dirty="0">
                <a:solidFill>
                  <a:srgbClr val="C00000"/>
                </a:solidFill>
              </a:rPr>
              <a:t>Consider using OWL (with Protégé) to create these diagrams and make those available as part of the RASDS++ repository.</a:t>
            </a:r>
            <a:endParaRPr lang="en-US" sz="1100" dirty="0"/>
          </a:p>
        </p:txBody>
      </p:sp>
    </p:spTree>
    <p:extLst>
      <p:ext uri="{BB962C8B-B14F-4D97-AF65-F5344CB8AC3E}">
        <p14:creationId xmlns:p14="http://schemas.microsoft.com/office/powerpoint/2010/main" val="28143569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156C-832F-4546-98CC-6974079FB52C}"/>
              </a:ext>
            </a:extLst>
          </p:cNvPr>
          <p:cNvSpPr>
            <a:spLocks noGrp="1"/>
          </p:cNvSpPr>
          <p:nvPr>
            <p:ph type="title"/>
          </p:nvPr>
        </p:nvSpPr>
        <p:spPr>
          <a:xfrm>
            <a:off x="1371600" y="-7937"/>
            <a:ext cx="6400800" cy="1143000"/>
          </a:xfrm>
        </p:spPr>
        <p:txBody>
          <a:bodyPr/>
          <a:lstStyle/>
          <a:p>
            <a:r>
              <a:rPr lang="en-US" dirty="0"/>
              <a:t>Relationships between Functional and Operational views</a:t>
            </a:r>
          </a:p>
        </p:txBody>
      </p:sp>
      <p:sp>
        <p:nvSpPr>
          <p:cNvPr id="3" name="Content Placeholder 2">
            <a:extLst>
              <a:ext uri="{FF2B5EF4-FFF2-40B4-BE49-F238E27FC236}">
                <a16:creationId xmlns:a16="http://schemas.microsoft.com/office/drawing/2014/main" id="{77F10B44-2784-DA4D-BE40-E73AF3AC41EE}"/>
              </a:ext>
            </a:extLst>
          </p:cNvPr>
          <p:cNvSpPr>
            <a:spLocks noGrp="1"/>
          </p:cNvSpPr>
          <p:nvPr>
            <p:ph idx="1"/>
          </p:nvPr>
        </p:nvSpPr>
        <p:spPr>
          <a:xfrm>
            <a:off x="457200" y="990600"/>
            <a:ext cx="8229600" cy="4525963"/>
          </a:xfrm>
        </p:spPr>
        <p:txBody>
          <a:bodyPr/>
          <a:lstStyle/>
          <a:p>
            <a:r>
              <a:rPr lang="en-US" sz="2400" dirty="0"/>
              <a:t>Functional View</a:t>
            </a:r>
          </a:p>
          <a:p>
            <a:pPr lvl="1"/>
            <a:r>
              <a:rPr lang="en-US" sz="2000" dirty="0"/>
              <a:t>Shows Functions (and associated Functional Group using color coding)</a:t>
            </a:r>
          </a:p>
          <a:p>
            <a:pPr lvl="1"/>
            <a:r>
              <a:rPr lang="en-US" sz="2000" dirty="0"/>
              <a:t>May show Provided Interfaces</a:t>
            </a:r>
          </a:p>
          <a:p>
            <a:pPr lvl="1"/>
            <a:r>
              <a:rPr lang="en-US" sz="2000" dirty="0"/>
              <a:t>Shows Data that is exchanged (defined in Information Views)</a:t>
            </a:r>
          </a:p>
          <a:p>
            <a:pPr lvl="1"/>
            <a:r>
              <a:rPr lang="en-US" sz="2000" dirty="0"/>
              <a:t>Does not show any temporal aspects or recursion</a:t>
            </a:r>
          </a:p>
          <a:p>
            <a:endParaRPr lang="en-US" sz="2400" dirty="0"/>
          </a:p>
          <a:p>
            <a:r>
              <a:rPr lang="en-US" sz="2400" dirty="0"/>
              <a:t>Operational View</a:t>
            </a:r>
          </a:p>
          <a:p>
            <a:pPr lvl="1"/>
            <a:r>
              <a:rPr lang="en-US" sz="2000" dirty="0"/>
              <a:t>Describes how to </a:t>
            </a:r>
            <a:r>
              <a:rPr lang="en-US" sz="2000" dirty="0">
                <a:solidFill>
                  <a:srgbClr val="C00000"/>
                </a:solidFill>
              </a:rPr>
              <a:t>perform a process to </a:t>
            </a:r>
            <a:r>
              <a:rPr lang="en-US" sz="2000" dirty="0"/>
              <a:t>accomplish Tasks</a:t>
            </a:r>
          </a:p>
          <a:p>
            <a:pPr lvl="1"/>
            <a:r>
              <a:rPr lang="en-US" sz="2000" dirty="0"/>
              <a:t>Shows </a:t>
            </a:r>
            <a:r>
              <a:rPr lang="en-US" sz="2000" dirty="0">
                <a:solidFill>
                  <a:srgbClr val="C00000"/>
                </a:solidFill>
              </a:rPr>
              <a:t>tasks executed within System Elements </a:t>
            </a:r>
            <a:r>
              <a:rPr lang="en-US" sz="2000" dirty="0"/>
              <a:t>(vertical or horizontal </a:t>
            </a:r>
            <a:r>
              <a:rPr lang="en-US" sz="2000" dirty="0" err="1"/>
              <a:t>swimlanes</a:t>
            </a:r>
            <a:r>
              <a:rPr lang="en-US" sz="2000" dirty="0"/>
              <a:t>)</a:t>
            </a:r>
          </a:p>
          <a:p>
            <a:pPr lvl="1"/>
            <a:r>
              <a:rPr lang="en-US" sz="2000" dirty="0"/>
              <a:t>Shows temporal ordering of flows (starting upper left in this case) between Activities (or </a:t>
            </a:r>
            <a:r>
              <a:rPr lang="en-US" sz="2000" dirty="0">
                <a:solidFill>
                  <a:srgbClr val="C00000"/>
                </a:solidFill>
              </a:rPr>
              <a:t>Tasks</a:t>
            </a:r>
            <a:r>
              <a:rPr lang="en-US" sz="2000" dirty="0"/>
              <a:t>), may show recursion</a:t>
            </a:r>
          </a:p>
          <a:p>
            <a:pPr lvl="1"/>
            <a:r>
              <a:rPr lang="en-US" sz="2000" dirty="0"/>
              <a:t>May show timing and duration of activities </a:t>
            </a:r>
            <a:r>
              <a:rPr lang="en-US" sz="2000" dirty="0">
                <a:solidFill>
                  <a:srgbClr val="C00000"/>
                </a:solidFill>
              </a:rPr>
              <a:t>(or tasks)</a:t>
            </a:r>
          </a:p>
          <a:p>
            <a:pPr lvl="1"/>
            <a:r>
              <a:rPr lang="en-US" sz="2000" dirty="0"/>
              <a:t>Names the Data objects that are exchanged</a:t>
            </a:r>
          </a:p>
          <a:p>
            <a:pPr lvl="1"/>
            <a:r>
              <a:rPr lang="en-US" sz="2000" dirty="0">
                <a:solidFill>
                  <a:srgbClr val="C00000"/>
                </a:solidFill>
              </a:rPr>
              <a:t>May show timing (start/stop or duration) or events</a:t>
            </a:r>
          </a:p>
          <a:p>
            <a:pPr lvl="1"/>
            <a:r>
              <a:rPr lang="en-US" sz="2000" dirty="0">
                <a:solidFill>
                  <a:srgbClr val="C00000"/>
                </a:solidFill>
              </a:rPr>
              <a:t>May represent predicted or observed sequence of events</a:t>
            </a:r>
          </a:p>
        </p:txBody>
      </p:sp>
      <p:sp>
        <p:nvSpPr>
          <p:cNvPr id="4" name="Date Placeholder 3">
            <a:extLst>
              <a:ext uri="{FF2B5EF4-FFF2-40B4-BE49-F238E27FC236}">
                <a16:creationId xmlns:a16="http://schemas.microsoft.com/office/drawing/2014/main" id="{3B145F16-94E7-F94C-86D3-0C47CE00B5B7}"/>
              </a:ext>
            </a:extLst>
          </p:cNvPr>
          <p:cNvSpPr>
            <a:spLocks noGrp="1"/>
          </p:cNvSpPr>
          <p:nvPr>
            <p:ph type="dt" sz="half" idx="10"/>
          </p:nvPr>
        </p:nvSpPr>
        <p:spPr/>
        <p:txBody>
          <a:bodyPr/>
          <a:lstStyle/>
          <a:p>
            <a:r>
              <a:rPr lang="en-US"/>
              <a:t>20 Mar 2023</a:t>
            </a:r>
            <a:endParaRPr lang="en-US" dirty="0"/>
          </a:p>
        </p:txBody>
      </p:sp>
    </p:spTree>
    <p:extLst>
      <p:ext uri="{BB962C8B-B14F-4D97-AF65-F5344CB8AC3E}">
        <p14:creationId xmlns:p14="http://schemas.microsoft.com/office/powerpoint/2010/main" val="10777753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2" name="Title 1"/>
          <p:cNvSpPr>
            <a:spLocks noGrp="1"/>
          </p:cNvSpPr>
          <p:nvPr>
            <p:ph type="title"/>
          </p:nvPr>
        </p:nvSpPr>
        <p:spPr>
          <a:xfrm>
            <a:off x="412863" y="0"/>
            <a:ext cx="8229600" cy="1143000"/>
          </a:xfrm>
        </p:spPr>
        <p:txBody>
          <a:bodyPr vert="horz"/>
          <a:lstStyle/>
          <a:p>
            <a:r>
              <a:rPr lang="en-GB" sz="2400" dirty="0">
                <a:solidFill>
                  <a:srgbClr val="0099A6"/>
                </a:solidFill>
              </a:rPr>
              <a:t>Functional Viewpoint – Telemetry &amp; Mission Operations Functions &amp; Service Interfaces</a:t>
            </a:r>
          </a:p>
        </p:txBody>
      </p:sp>
      <p:sp>
        <p:nvSpPr>
          <p:cNvPr id="4" name="Date Placeholder 3"/>
          <p:cNvSpPr>
            <a:spLocks noGrp="1"/>
          </p:cNvSpPr>
          <p:nvPr>
            <p:ph type="dt" sz="half" idx="2"/>
          </p:nvPr>
        </p:nvSpPr>
        <p:spPr/>
        <p:txBody>
          <a:bodyPr/>
          <a:lstStyle/>
          <a:p>
            <a:r>
              <a:rPr lang="en-US"/>
              <a:t>20 Mar 2023</a:t>
            </a:r>
            <a:endParaRPr lang="en-GB" dirty="0"/>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bwMode="auto">
          <a:xfrm>
            <a:off x="7100291" y="2958995"/>
            <a:ext cx="350926" cy="159462"/>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TCM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Chan</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8"/>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TLM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6"/>
            <a:ext cx="404935"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TDM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bwMode="auto">
          <a:xfrm>
            <a:off x="1667920" y="3307818"/>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L0Data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2"/>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CLTU</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7"/>
            <a:ext cx="572624"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Frames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bwMode="auto">
          <a:xfrm>
            <a:off x="6451067" y="1552284"/>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ODM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2"/>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L1Data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6"/>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L1Data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Meta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ProcSci</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7"/>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159462"/>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SciPlan</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CorrAct</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3"/>
            <a:ext cx="425932" cy="159462"/>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AppSeq</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7"/>
            <a:ext cx="425932" cy="159462"/>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Cmds</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6920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F2AE2DB-C9E9-2047-9AA5-3D9AA4F869C6}"/>
              </a:ext>
            </a:extLst>
          </p:cNvPr>
          <p:cNvSpPr/>
          <p:nvPr/>
        </p:nvSpPr>
        <p:spPr bwMode="auto">
          <a:xfrm>
            <a:off x="7659506" y="866116"/>
            <a:ext cx="1381406"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34" name="Rectangle 133">
            <a:extLst>
              <a:ext uri="{FF2B5EF4-FFF2-40B4-BE49-F238E27FC236}">
                <a16:creationId xmlns:a16="http://schemas.microsoft.com/office/drawing/2014/main" id="{995F5B63-950D-8D4E-B061-A344DF9AE269}"/>
              </a:ext>
            </a:extLst>
          </p:cNvPr>
          <p:cNvSpPr/>
          <p:nvPr/>
        </p:nvSpPr>
        <p:spPr bwMode="auto">
          <a:xfrm>
            <a:off x="5994426" y="866116"/>
            <a:ext cx="1665553"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33" name="Rectangle 132">
            <a:extLst>
              <a:ext uri="{FF2B5EF4-FFF2-40B4-BE49-F238E27FC236}">
                <a16:creationId xmlns:a16="http://schemas.microsoft.com/office/drawing/2014/main" id="{52949F5C-99DD-4040-8617-0D4AC38FFA44}"/>
              </a:ext>
            </a:extLst>
          </p:cNvPr>
          <p:cNvSpPr/>
          <p:nvPr/>
        </p:nvSpPr>
        <p:spPr bwMode="auto">
          <a:xfrm>
            <a:off x="4174648" y="866116"/>
            <a:ext cx="182392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29" name="Rectangle 128">
            <a:extLst>
              <a:ext uri="{FF2B5EF4-FFF2-40B4-BE49-F238E27FC236}">
                <a16:creationId xmlns:a16="http://schemas.microsoft.com/office/drawing/2014/main" id="{003310DB-FDA7-764A-8EBD-906CE95D30BE}"/>
              </a:ext>
            </a:extLst>
          </p:cNvPr>
          <p:cNvSpPr/>
          <p:nvPr/>
        </p:nvSpPr>
        <p:spPr bwMode="auto">
          <a:xfrm>
            <a:off x="2354460" y="866116"/>
            <a:ext cx="182392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28" name="Rectangle 127">
            <a:extLst>
              <a:ext uri="{FF2B5EF4-FFF2-40B4-BE49-F238E27FC236}">
                <a16:creationId xmlns:a16="http://schemas.microsoft.com/office/drawing/2014/main" id="{7E492AEA-A155-1F4F-A0F1-65215C9565AD}"/>
              </a:ext>
            </a:extLst>
          </p:cNvPr>
          <p:cNvSpPr/>
          <p:nvPr/>
        </p:nvSpPr>
        <p:spPr bwMode="auto">
          <a:xfrm>
            <a:off x="137836" y="866116"/>
            <a:ext cx="222508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2" name="Title 1">
            <a:extLst>
              <a:ext uri="{FF2B5EF4-FFF2-40B4-BE49-F238E27FC236}">
                <a16:creationId xmlns:a16="http://schemas.microsoft.com/office/drawing/2014/main" id="{0D6943E3-C08F-3740-ACE5-5486C476B8CF}"/>
              </a:ext>
            </a:extLst>
          </p:cNvPr>
          <p:cNvSpPr>
            <a:spLocks noGrp="1"/>
          </p:cNvSpPr>
          <p:nvPr>
            <p:ph type="title"/>
          </p:nvPr>
        </p:nvSpPr>
        <p:spPr>
          <a:xfrm>
            <a:off x="1215430" y="26646"/>
            <a:ext cx="6713139" cy="740038"/>
          </a:xfrm>
        </p:spPr>
        <p:txBody>
          <a:bodyPr/>
          <a:lstStyle/>
          <a:p>
            <a:r>
              <a:rPr lang="en-US" sz="2400" dirty="0"/>
              <a:t>Operations Viewpoint – Mission Control </a:t>
            </a:r>
            <a:r>
              <a:rPr lang="en-US" sz="2400" dirty="0">
                <a:solidFill>
                  <a:srgbClr val="C00000"/>
                </a:solidFill>
              </a:rPr>
              <a:t>Process</a:t>
            </a:r>
            <a:r>
              <a:rPr lang="en-US" sz="2400" dirty="0"/>
              <a:t> Diagram (</a:t>
            </a:r>
            <a:r>
              <a:rPr lang="en-US" sz="2400" dirty="0">
                <a:solidFill>
                  <a:srgbClr val="C00000"/>
                </a:solidFill>
              </a:rPr>
              <a:t>tasks &amp; data flows</a:t>
            </a:r>
            <a:r>
              <a:rPr lang="en-US" sz="2400" dirty="0"/>
              <a:t>)</a:t>
            </a:r>
          </a:p>
        </p:txBody>
      </p:sp>
      <p:sp>
        <p:nvSpPr>
          <p:cNvPr id="4" name="Date Placeholder 3">
            <a:extLst>
              <a:ext uri="{FF2B5EF4-FFF2-40B4-BE49-F238E27FC236}">
                <a16:creationId xmlns:a16="http://schemas.microsoft.com/office/drawing/2014/main" id="{5816D102-CF14-154E-BC30-9CB3A8F97CEF}"/>
              </a:ext>
            </a:extLst>
          </p:cNvPr>
          <p:cNvSpPr>
            <a:spLocks noGrp="1"/>
          </p:cNvSpPr>
          <p:nvPr>
            <p:ph type="dt" sz="half" idx="10"/>
          </p:nvPr>
        </p:nvSpPr>
        <p:spPr/>
        <p:txBody>
          <a:bodyPr/>
          <a:lstStyle/>
          <a:p>
            <a:pPr>
              <a:defRPr/>
            </a:pPr>
            <a:r>
              <a:rPr lang="en-US"/>
              <a:t>20 Mar 2023</a:t>
            </a:r>
            <a:endParaRPr lang="en-US" dirty="0"/>
          </a:p>
        </p:txBody>
      </p:sp>
      <p:sp>
        <p:nvSpPr>
          <p:cNvPr id="5" name="Oval 4">
            <a:extLst>
              <a:ext uri="{FF2B5EF4-FFF2-40B4-BE49-F238E27FC236}">
                <a16:creationId xmlns:a16="http://schemas.microsoft.com/office/drawing/2014/main" id="{A3D98747-06C1-FD44-AA8A-B595DB19426F}"/>
              </a:ext>
            </a:extLst>
          </p:cNvPr>
          <p:cNvSpPr/>
          <p:nvPr/>
        </p:nvSpPr>
        <p:spPr bwMode="auto">
          <a:xfrm>
            <a:off x="711237" y="2291117"/>
            <a:ext cx="1066815" cy="4191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Process Telemetry</a:t>
            </a:r>
          </a:p>
        </p:txBody>
      </p:sp>
      <p:sp>
        <p:nvSpPr>
          <p:cNvPr id="6" name="Rounded Rectangle 5">
            <a:extLst>
              <a:ext uri="{FF2B5EF4-FFF2-40B4-BE49-F238E27FC236}">
                <a16:creationId xmlns:a16="http://schemas.microsoft.com/office/drawing/2014/main" id="{4CE3467D-498B-D544-9DED-0212660A63A8}"/>
              </a:ext>
            </a:extLst>
          </p:cNvPr>
          <p:cNvSpPr/>
          <p:nvPr/>
        </p:nvSpPr>
        <p:spPr bwMode="auto">
          <a:xfrm>
            <a:off x="1391408" y="1531847"/>
            <a:ext cx="897960" cy="32389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Channelized data</a:t>
            </a:r>
          </a:p>
        </p:txBody>
      </p:sp>
      <p:sp>
        <p:nvSpPr>
          <p:cNvPr id="9" name="Oval 8">
            <a:extLst>
              <a:ext uri="{FF2B5EF4-FFF2-40B4-BE49-F238E27FC236}">
                <a16:creationId xmlns:a16="http://schemas.microsoft.com/office/drawing/2014/main" id="{1F82CB6C-9BD4-174D-93A8-F7A2AE49D4E3}"/>
              </a:ext>
            </a:extLst>
          </p:cNvPr>
          <p:cNvSpPr/>
          <p:nvPr/>
        </p:nvSpPr>
        <p:spPr bwMode="auto">
          <a:xfrm>
            <a:off x="6172200" y="1531846"/>
            <a:ext cx="1238459" cy="546192"/>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 and Trend Analysis </a:t>
            </a:r>
          </a:p>
        </p:txBody>
      </p:sp>
      <p:sp>
        <p:nvSpPr>
          <p:cNvPr id="20" name="Rounded Rectangle 19">
            <a:extLst>
              <a:ext uri="{FF2B5EF4-FFF2-40B4-BE49-F238E27FC236}">
                <a16:creationId xmlns:a16="http://schemas.microsoft.com/office/drawing/2014/main" id="{5A3E5A26-A009-D141-8CFD-C587CC748651}"/>
              </a:ext>
            </a:extLst>
          </p:cNvPr>
          <p:cNvSpPr/>
          <p:nvPr/>
        </p:nvSpPr>
        <p:spPr bwMode="auto">
          <a:xfrm>
            <a:off x="6408339" y="2438400"/>
            <a:ext cx="914400" cy="381000"/>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Corrective Action</a:t>
            </a:r>
          </a:p>
        </p:txBody>
      </p:sp>
      <p:cxnSp>
        <p:nvCxnSpPr>
          <p:cNvPr id="23" name="Elbow Connector 22">
            <a:extLst>
              <a:ext uri="{FF2B5EF4-FFF2-40B4-BE49-F238E27FC236}">
                <a16:creationId xmlns:a16="http://schemas.microsoft.com/office/drawing/2014/main" id="{B56DCD80-7948-0944-9B84-FD25065FB682}"/>
              </a:ext>
            </a:extLst>
          </p:cNvPr>
          <p:cNvCxnSpPr>
            <a:cxnSpLocks/>
            <a:stCxn id="9" idx="4"/>
            <a:endCxn id="20" idx="0"/>
          </p:cNvCxnSpPr>
          <p:nvPr/>
        </p:nvCxnSpPr>
        <p:spPr bwMode="auto">
          <a:xfrm rot="16200000" flipH="1">
            <a:off x="6648303" y="2221164"/>
            <a:ext cx="360362" cy="74109"/>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25" name="Oval 24">
            <a:extLst>
              <a:ext uri="{FF2B5EF4-FFF2-40B4-BE49-F238E27FC236}">
                <a16:creationId xmlns:a16="http://schemas.microsoft.com/office/drawing/2014/main" id="{3E288002-5226-3442-A9B3-64B57A15422F}"/>
              </a:ext>
            </a:extLst>
          </p:cNvPr>
          <p:cNvSpPr/>
          <p:nvPr/>
        </p:nvSpPr>
        <p:spPr bwMode="auto">
          <a:xfrm>
            <a:off x="6316373" y="3200400"/>
            <a:ext cx="1238459" cy="4572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Planning &amp; Sequencing</a:t>
            </a:r>
            <a:endParaRPr kumimoji="0" lang="en-US" sz="1000" b="0" i="0" u="none" strike="noStrike" cap="none" normalizeH="0" baseline="0" dirty="0">
              <a:ln>
                <a:noFill/>
              </a:ln>
              <a:solidFill>
                <a:schemeClr val="tx1"/>
              </a:solidFill>
              <a:effectLst/>
              <a:latin typeface="Arial" pitchFamily="-107" charset="0"/>
            </a:endParaRPr>
          </a:p>
        </p:txBody>
      </p:sp>
      <p:cxnSp>
        <p:nvCxnSpPr>
          <p:cNvPr id="26" name="Elbow Connector 25">
            <a:extLst>
              <a:ext uri="{FF2B5EF4-FFF2-40B4-BE49-F238E27FC236}">
                <a16:creationId xmlns:a16="http://schemas.microsoft.com/office/drawing/2014/main" id="{D032BCB3-3236-3841-BBF0-03B35BB3EB08}"/>
              </a:ext>
            </a:extLst>
          </p:cNvPr>
          <p:cNvCxnSpPr>
            <a:cxnSpLocks/>
            <a:stCxn id="20" idx="2"/>
            <a:endCxn id="25" idx="0"/>
          </p:cNvCxnSpPr>
          <p:nvPr/>
        </p:nvCxnSpPr>
        <p:spPr bwMode="auto">
          <a:xfrm rot="16200000" flipH="1">
            <a:off x="6710071" y="2974868"/>
            <a:ext cx="381000" cy="70064"/>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29" name="Rounded Rectangle 28">
            <a:extLst>
              <a:ext uri="{FF2B5EF4-FFF2-40B4-BE49-F238E27FC236}">
                <a16:creationId xmlns:a16="http://schemas.microsoft.com/office/drawing/2014/main" id="{A6133823-6AD5-4B48-9FCE-B68A1C2381B9}"/>
              </a:ext>
            </a:extLst>
          </p:cNvPr>
          <p:cNvSpPr/>
          <p:nvPr/>
        </p:nvSpPr>
        <p:spPr bwMode="auto">
          <a:xfrm>
            <a:off x="6184706" y="4347410"/>
            <a:ext cx="1349532" cy="246303"/>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Approved Sequence</a:t>
            </a:r>
          </a:p>
        </p:txBody>
      </p:sp>
      <p:cxnSp>
        <p:nvCxnSpPr>
          <p:cNvPr id="30" name="Elbow Connector 29">
            <a:extLst>
              <a:ext uri="{FF2B5EF4-FFF2-40B4-BE49-F238E27FC236}">
                <a16:creationId xmlns:a16="http://schemas.microsoft.com/office/drawing/2014/main" id="{1CD1F996-430A-C542-A80A-975106484A4D}"/>
              </a:ext>
            </a:extLst>
          </p:cNvPr>
          <p:cNvCxnSpPr>
            <a:cxnSpLocks/>
            <a:stCxn id="25" idx="4"/>
          </p:cNvCxnSpPr>
          <p:nvPr/>
        </p:nvCxnSpPr>
        <p:spPr bwMode="auto">
          <a:xfrm rot="5400000">
            <a:off x="6589135" y="3997722"/>
            <a:ext cx="686591" cy="6347"/>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37" name="Oval 36">
            <a:extLst>
              <a:ext uri="{FF2B5EF4-FFF2-40B4-BE49-F238E27FC236}">
                <a16:creationId xmlns:a16="http://schemas.microsoft.com/office/drawing/2014/main" id="{4F6D5EA7-2F56-B94B-82DC-7C21F93DFAD2}"/>
              </a:ext>
            </a:extLst>
          </p:cNvPr>
          <p:cNvSpPr/>
          <p:nvPr/>
        </p:nvSpPr>
        <p:spPr bwMode="auto">
          <a:xfrm>
            <a:off x="414865" y="5105400"/>
            <a:ext cx="1173000" cy="498049"/>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Uplink Generation</a:t>
            </a:r>
            <a:endParaRPr kumimoji="0" lang="en-US" sz="1000" b="0" i="0" u="none" strike="noStrike" cap="none" normalizeH="0" baseline="0" dirty="0">
              <a:ln>
                <a:noFill/>
              </a:ln>
              <a:solidFill>
                <a:schemeClr val="tx1"/>
              </a:solidFill>
              <a:effectLst/>
              <a:latin typeface="Arial" pitchFamily="-107" charset="0"/>
            </a:endParaRPr>
          </a:p>
        </p:txBody>
      </p:sp>
      <p:sp>
        <p:nvSpPr>
          <p:cNvPr id="41" name="Rounded Rectangle 40">
            <a:extLst>
              <a:ext uri="{FF2B5EF4-FFF2-40B4-BE49-F238E27FC236}">
                <a16:creationId xmlns:a16="http://schemas.microsoft.com/office/drawing/2014/main" id="{6C5DC775-FF29-EC46-A5EB-30658C6D4BB7}"/>
              </a:ext>
            </a:extLst>
          </p:cNvPr>
          <p:cNvSpPr/>
          <p:nvPr/>
        </p:nvSpPr>
        <p:spPr bwMode="auto">
          <a:xfrm>
            <a:off x="322384" y="5883294"/>
            <a:ext cx="1028281" cy="217069"/>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Uplink data</a:t>
            </a:r>
          </a:p>
        </p:txBody>
      </p:sp>
      <p:cxnSp>
        <p:nvCxnSpPr>
          <p:cNvPr id="42" name="Elbow Connector 41">
            <a:extLst>
              <a:ext uri="{FF2B5EF4-FFF2-40B4-BE49-F238E27FC236}">
                <a16:creationId xmlns:a16="http://schemas.microsoft.com/office/drawing/2014/main" id="{A83644F9-BDED-B64C-97F4-9B8D16A02FDB}"/>
              </a:ext>
            </a:extLst>
          </p:cNvPr>
          <p:cNvCxnSpPr>
            <a:cxnSpLocks/>
          </p:cNvCxnSpPr>
          <p:nvPr/>
        </p:nvCxnSpPr>
        <p:spPr bwMode="auto">
          <a:xfrm rot="5400000">
            <a:off x="828601" y="5611374"/>
            <a:ext cx="279845" cy="263995"/>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45" name="TextBox 44">
            <a:extLst>
              <a:ext uri="{FF2B5EF4-FFF2-40B4-BE49-F238E27FC236}">
                <a16:creationId xmlns:a16="http://schemas.microsoft.com/office/drawing/2014/main" id="{B60B4972-9154-9546-BCC2-EDB3F7AD423D}"/>
              </a:ext>
            </a:extLst>
          </p:cNvPr>
          <p:cNvSpPr txBox="1"/>
          <p:nvPr/>
        </p:nvSpPr>
        <p:spPr>
          <a:xfrm>
            <a:off x="5566787" y="2954215"/>
            <a:ext cx="184731" cy="461665"/>
          </a:xfrm>
          <a:prstGeom prst="rect">
            <a:avLst/>
          </a:prstGeom>
          <a:noFill/>
        </p:spPr>
        <p:txBody>
          <a:bodyPr wrap="none" rtlCol="0">
            <a:spAutoFit/>
          </a:bodyPr>
          <a:lstStyle/>
          <a:p>
            <a:endParaRPr lang="en-US" dirty="0"/>
          </a:p>
        </p:txBody>
      </p:sp>
      <p:sp>
        <p:nvSpPr>
          <p:cNvPr id="46" name="Oval 45">
            <a:extLst>
              <a:ext uri="{FF2B5EF4-FFF2-40B4-BE49-F238E27FC236}">
                <a16:creationId xmlns:a16="http://schemas.microsoft.com/office/drawing/2014/main" id="{86009296-6730-F245-9C63-47F7F4E6C133}"/>
              </a:ext>
            </a:extLst>
          </p:cNvPr>
          <p:cNvSpPr/>
          <p:nvPr/>
        </p:nvSpPr>
        <p:spPr bwMode="auto">
          <a:xfrm>
            <a:off x="4521013" y="2641076"/>
            <a:ext cx="1138138" cy="457345"/>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Maneuver</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Design</a:t>
            </a:r>
          </a:p>
        </p:txBody>
      </p:sp>
      <p:sp>
        <p:nvSpPr>
          <p:cNvPr id="47" name="Rounded Rectangle 46">
            <a:extLst>
              <a:ext uri="{FF2B5EF4-FFF2-40B4-BE49-F238E27FC236}">
                <a16:creationId xmlns:a16="http://schemas.microsoft.com/office/drawing/2014/main" id="{1AD46D92-0846-2E41-8F0D-FA4500830FD4}"/>
              </a:ext>
            </a:extLst>
          </p:cNvPr>
          <p:cNvSpPr/>
          <p:nvPr/>
        </p:nvSpPr>
        <p:spPr bwMode="auto">
          <a:xfrm>
            <a:off x="4725274" y="3318399"/>
            <a:ext cx="914400" cy="499216"/>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TCM and/or Pointing Solution</a:t>
            </a:r>
          </a:p>
        </p:txBody>
      </p:sp>
      <p:cxnSp>
        <p:nvCxnSpPr>
          <p:cNvPr id="48" name="Elbow Connector 47">
            <a:extLst>
              <a:ext uri="{FF2B5EF4-FFF2-40B4-BE49-F238E27FC236}">
                <a16:creationId xmlns:a16="http://schemas.microsoft.com/office/drawing/2014/main" id="{0ECB6729-C493-5E47-8E26-9C47763E182E}"/>
              </a:ext>
            </a:extLst>
          </p:cNvPr>
          <p:cNvCxnSpPr>
            <a:cxnSpLocks/>
            <a:endCxn id="47" idx="0"/>
          </p:cNvCxnSpPr>
          <p:nvPr/>
        </p:nvCxnSpPr>
        <p:spPr bwMode="auto">
          <a:xfrm rot="16200000" flipH="1">
            <a:off x="5001732" y="3137657"/>
            <a:ext cx="219980" cy="141503"/>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51" name="Elbow Connector 50">
            <a:extLst>
              <a:ext uri="{FF2B5EF4-FFF2-40B4-BE49-F238E27FC236}">
                <a16:creationId xmlns:a16="http://schemas.microsoft.com/office/drawing/2014/main" id="{A0D210E3-34B0-A74A-9625-EAB328DB45B5}"/>
              </a:ext>
            </a:extLst>
          </p:cNvPr>
          <p:cNvCxnSpPr>
            <a:cxnSpLocks/>
            <a:stCxn id="47" idx="3"/>
            <a:endCxn id="25" idx="2"/>
          </p:cNvCxnSpPr>
          <p:nvPr/>
        </p:nvCxnSpPr>
        <p:spPr bwMode="auto">
          <a:xfrm flipV="1">
            <a:off x="5639674" y="3429000"/>
            <a:ext cx="676699" cy="139007"/>
          </a:xfrm>
          <a:prstGeom prst="bentConnector3">
            <a:avLst>
              <a:gd name="adj1" fmla="val 28242"/>
            </a:avLst>
          </a:prstGeom>
          <a:solidFill>
            <a:srgbClr val="FFFFFF"/>
          </a:solidFill>
          <a:ln w="12700" cap="flat" cmpd="sng" algn="ctr">
            <a:solidFill>
              <a:srgbClr val="000000"/>
            </a:solidFill>
            <a:prstDash val="dash"/>
            <a:round/>
            <a:headEnd type="none" w="med" len="med"/>
            <a:tailEnd type="triangle"/>
          </a:ln>
          <a:effectLst/>
        </p:spPr>
      </p:cxnSp>
      <p:sp>
        <p:nvSpPr>
          <p:cNvPr id="54" name="Oval 53">
            <a:extLst>
              <a:ext uri="{FF2B5EF4-FFF2-40B4-BE49-F238E27FC236}">
                <a16:creationId xmlns:a16="http://schemas.microsoft.com/office/drawing/2014/main" id="{CD895566-F9EA-754D-A14C-9E17588BD4A1}"/>
              </a:ext>
            </a:extLst>
          </p:cNvPr>
          <p:cNvSpPr/>
          <p:nvPr/>
        </p:nvSpPr>
        <p:spPr bwMode="auto">
          <a:xfrm>
            <a:off x="2574034" y="3159953"/>
            <a:ext cx="1177971" cy="46046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Science Processing</a:t>
            </a:r>
            <a:endParaRPr kumimoji="0" lang="en-US" sz="1000" b="0" i="0" u="none" strike="noStrike" cap="none" normalizeH="0" baseline="0" dirty="0">
              <a:ln>
                <a:noFill/>
              </a:ln>
              <a:solidFill>
                <a:schemeClr val="tx1"/>
              </a:solidFill>
              <a:effectLst/>
              <a:latin typeface="Arial" pitchFamily="-107" charset="0"/>
            </a:endParaRPr>
          </a:p>
        </p:txBody>
      </p:sp>
      <p:cxnSp>
        <p:nvCxnSpPr>
          <p:cNvPr id="55" name="Elbow Connector 54">
            <a:extLst>
              <a:ext uri="{FF2B5EF4-FFF2-40B4-BE49-F238E27FC236}">
                <a16:creationId xmlns:a16="http://schemas.microsoft.com/office/drawing/2014/main" id="{C7B9D2CB-C794-0E4A-830C-53CA81317D14}"/>
              </a:ext>
            </a:extLst>
          </p:cNvPr>
          <p:cNvCxnSpPr>
            <a:cxnSpLocks/>
          </p:cNvCxnSpPr>
          <p:nvPr/>
        </p:nvCxnSpPr>
        <p:spPr bwMode="auto">
          <a:xfrm rot="16200000" flipH="1">
            <a:off x="1076630" y="2802025"/>
            <a:ext cx="269427" cy="8581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58" name="Rounded Rectangle 57">
            <a:extLst>
              <a:ext uri="{FF2B5EF4-FFF2-40B4-BE49-F238E27FC236}">
                <a16:creationId xmlns:a16="http://schemas.microsoft.com/office/drawing/2014/main" id="{B0D0EBA7-9D67-7141-B641-25B3E5AFE34B}"/>
              </a:ext>
            </a:extLst>
          </p:cNvPr>
          <p:cNvSpPr/>
          <p:nvPr/>
        </p:nvSpPr>
        <p:spPr bwMode="auto">
          <a:xfrm>
            <a:off x="797048" y="2979644"/>
            <a:ext cx="914400" cy="296956"/>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L0 data</a:t>
            </a:r>
          </a:p>
        </p:txBody>
      </p:sp>
      <p:cxnSp>
        <p:nvCxnSpPr>
          <p:cNvPr id="63" name="Elbow Connector 62">
            <a:extLst>
              <a:ext uri="{FF2B5EF4-FFF2-40B4-BE49-F238E27FC236}">
                <a16:creationId xmlns:a16="http://schemas.microsoft.com/office/drawing/2014/main" id="{B553CC3A-E4EF-154C-A546-13A82C7CAFB0}"/>
              </a:ext>
            </a:extLst>
          </p:cNvPr>
          <p:cNvCxnSpPr>
            <a:cxnSpLocks/>
          </p:cNvCxnSpPr>
          <p:nvPr/>
        </p:nvCxnSpPr>
        <p:spPr bwMode="auto">
          <a:xfrm rot="16200000" flipH="1">
            <a:off x="1860370" y="2670477"/>
            <a:ext cx="107542" cy="1319787"/>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66" name="Rounded Rectangle 65">
            <a:extLst>
              <a:ext uri="{FF2B5EF4-FFF2-40B4-BE49-F238E27FC236}">
                <a16:creationId xmlns:a16="http://schemas.microsoft.com/office/drawing/2014/main" id="{5F0F8329-4C16-804A-9BF3-A69E0F6B7067}"/>
              </a:ext>
            </a:extLst>
          </p:cNvPr>
          <p:cNvSpPr/>
          <p:nvPr/>
        </p:nvSpPr>
        <p:spPr bwMode="auto">
          <a:xfrm>
            <a:off x="3227259" y="3746747"/>
            <a:ext cx="827942"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Data</a:t>
            </a:r>
          </a:p>
        </p:txBody>
      </p:sp>
      <p:cxnSp>
        <p:nvCxnSpPr>
          <p:cNvPr id="67" name="Elbow Connector 66">
            <a:extLst>
              <a:ext uri="{FF2B5EF4-FFF2-40B4-BE49-F238E27FC236}">
                <a16:creationId xmlns:a16="http://schemas.microsoft.com/office/drawing/2014/main" id="{E0E06897-6C32-7D48-896E-F4D83944B475}"/>
              </a:ext>
            </a:extLst>
          </p:cNvPr>
          <p:cNvCxnSpPr>
            <a:cxnSpLocks/>
          </p:cNvCxnSpPr>
          <p:nvPr/>
        </p:nvCxnSpPr>
        <p:spPr bwMode="auto">
          <a:xfrm rot="16200000" flipH="1">
            <a:off x="3013420" y="3700984"/>
            <a:ext cx="294410" cy="133268"/>
          </a:xfrm>
          <a:prstGeom prst="bentConnector2">
            <a:avLst/>
          </a:prstGeom>
          <a:solidFill>
            <a:srgbClr val="FFFFFF"/>
          </a:solidFill>
          <a:ln w="12700" cap="flat" cmpd="sng" algn="ctr">
            <a:solidFill>
              <a:srgbClr val="000000"/>
            </a:solidFill>
            <a:prstDash val="dash"/>
            <a:round/>
            <a:headEnd type="none" w="med" len="med"/>
            <a:tailEnd type="none" w="med" len="med"/>
          </a:ln>
          <a:effectLst/>
        </p:spPr>
      </p:cxnSp>
      <p:sp>
        <p:nvSpPr>
          <p:cNvPr id="75" name="Rounded Rectangle 74">
            <a:extLst>
              <a:ext uri="{FF2B5EF4-FFF2-40B4-BE49-F238E27FC236}">
                <a16:creationId xmlns:a16="http://schemas.microsoft.com/office/drawing/2014/main" id="{C70F5BDD-F29F-D64F-9EE8-FFD8E0CEE2A0}"/>
              </a:ext>
            </a:extLst>
          </p:cNvPr>
          <p:cNvSpPr/>
          <p:nvPr/>
        </p:nvSpPr>
        <p:spPr bwMode="auto">
          <a:xfrm>
            <a:off x="4419600" y="2107821"/>
            <a:ext cx="762000"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Data</a:t>
            </a:r>
          </a:p>
        </p:txBody>
      </p:sp>
      <p:cxnSp>
        <p:nvCxnSpPr>
          <p:cNvPr id="76" name="Elbow Connector 75">
            <a:extLst>
              <a:ext uri="{FF2B5EF4-FFF2-40B4-BE49-F238E27FC236}">
                <a16:creationId xmlns:a16="http://schemas.microsoft.com/office/drawing/2014/main" id="{E6E0C37B-04B6-3A48-8320-A1498A26E0DC}"/>
              </a:ext>
            </a:extLst>
          </p:cNvPr>
          <p:cNvCxnSpPr>
            <a:cxnSpLocks/>
          </p:cNvCxnSpPr>
          <p:nvPr/>
        </p:nvCxnSpPr>
        <p:spPr bwMode="auto">
          <a:xfrm rot="16200000" flipH="1">
            <a:off x="4811737" y="2411844"/>
            <a:ext cx="197104" cy="26136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w="med" len="med"/>
          </a:ln>
          <a:effectLst/>
        </p:spPr>
      </p:cxnSp>
      <p:sp>
        <p:nvSpPr>
          <p:cNvPr id="107" name="Oval 106">
            <a:extLst>
              <a:ext uri="{FF2B5EF4-FFF2-40B4-BE49-F238E27FC236}">
                <a16:creationId xmlns:a16="http://schemas.microsoft.com/office/drawing/2014/main" id="{F1885E25-9F13-7146-AB40-64CA3317201F}"/>
              </a:ext>
            </a:extLst>
          </p:cNvPr>
          <p:cNvSpPr/>
          <p:nvPr/>
        </p:nvSpPr>
        <p:spPr bwMode="auto">
          <a:xfrm>
            <a:off x="8001000" y="3832519"/>
            <a:ext cx="949140" cy="510881"/>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Science planning</a:t>
            </a:r>
            <a:endParaRPr kumimoji="0" lang="en-US" sz="1000" b="0" i="0" u="none" strike="noStrike" cap="none" normalizeH="0" baseline="0" dirty="0">
              <a:ln>
                <a:noFill/>
              </a:ln>
              <a:solidFill>
                <a:schemeClr val="tx1"/>
              </a:solidFill>
              <a:effectLst/>
              <a:latin typeface="Arial" pitchFamily="-107" charset="0"/>
            </a:endParaRPr>
          </a:p>
        </p:txBody>
      </p:sp>
      <p:sp>
        <p:nvSpPr>
          <p:cNvPr id="108" name="Rounded Rectangle 107">
            <a:extLst>
              <a:ext uri="{FF2B5EF4-FFF2-40B4-BE49-F238E27FC236}">
                <a16:creationId xmlns:a16="http://schemas.microsoft.com/office/drawing/2014/main" id="{53A46B52-E14F-0849-8BED-A98CDF501506}"/>
              </a:ext>
            </a:extLst>
          </p:cNvPr>
          <p:cNvSpPr/>
          <p:nvPr/>
        </p:nvSpPr>
        <p:spPr bwMode="auto">
          <a:xfrm>
            <a:off x="7926681" y="3048000"/>
            <a:ext cx="914400" cy="381000"/>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Activity Plan</a:t>
            </a:r>
          </a:p>
        </p:txBody>
      </p:sp>
      <p:cxnSp>
        <p:nvCxnSpPr>
          <p:cNvPr id="109" name="Elbow Connector 108">
            <a:extLst>
              <a:ext uri="{FF2B5EF4-FFF2-40B4-BE49-F238E27FC236}">
                <a16:creationId xmlns:a16="http://schemas.microsoft.com/office/drawing/2014/main" id="{37BA5B25-064A-4D4D-9191-861C3E594592}"/>
              </a:ext>
            </a:extLst>
          </p:cNvPr>
          <p:cNvCxnSpPr>
            <a:cxnSpLocks/>
            <a:endCxn id="25" idx="6"/>
          </p:cNvCxnSpPr>
          <p:nvPr/>
        </p:nvCxnSpPr>
        <p:spPr bwMode="auto">
          <a:xfrm rot="10800000" flipV="1">
            <a:off x="7554833" y="3238500"/>
            <a:ext cx="371853" cy="19050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cxnSp>
        <p:nvCxnSpPr>
          <p:cNvPr id="113" name="Elbow Connector 112">
            <a:extLst>
              <a:ext uri="{FF2B5EF4-FFF2-40B4-BE49-F238E27FC236}">
                <a16:creationId xmlns:a16="http://schemas.microsoft.com/office/drawing/2014/main" id="{504FD08D-2FE4-8448-9AC1-1ABDDADE8060}"/>
              </a:ext>
            </a:extLst>
          </p:cNvPr>
          <p:cNvCxnSpPr>
            <a:cxnSpLocks/>
            <a:stCxn id="107" idx="0"/>
            <a:endCxn id="108" idx="2"/>
          </p:cNvCxnSpPr>
          <p:nvPr/>
        </p:nvCxnSpPr>
        <p:spPr bwMode="auto">
          <a:xfrm rot="16200000" flipV="1">
            <a:off x="8227967" y="3584915"/>
            <a:ext cx="403519" cy="91689"/>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117" name="Oval 116">
            <a:extLst>
              <a:ext uri="{FF2B5EF4-FFF2-40B4-BE49-F238E27FC236}">
                <a16:creationId xmlns:a16="http://schemas.microsoft.com/office/drawing/2014/main" id="{DCEBBA07-619E-4548-94BB-5272A09C99DB}"/>
              </a:ext>
            </a:extLst>
          </p:cNvPr>
          <p:cNvSpPr/>
          <p:nvPr/>
        </p:nvSpPr>
        <p:spPr bwMode="auto">
          <a:xfrm>
            <a:off x="8001000" y="4648200"/>
            <a:ext cx="949140" cy="4572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Archive service</a:t>
            </a:r>
            <a:endParaRPr kumimoji="0" lang="en-US" sz="1000" b="0" i="0" u="none" strike="noStrike" cap="none" normalizeH="0" baseline="0" dirty="0">
              <a:ln>
                <a:noFill/>
              </a:ln>
              <a:solidFill>
                <a:schemeClr val="tx1"/>
              </a:solidFill>
              <a:effectLst/>
              <a:latin typeface="Arial" pitchFamily="-107" charset="0"/>
            </a:endParaRPr>
          </a:p>
        </p:txBody>
      </p:sp>
      <p:cxnSp>
        <p:nvCxnSpPr>
          <p:cNvPr id="118" name="Elbow Connector 117">
            <a:extLst>
              <a:ext uri="{FF2B5EF4-FFF2-40B4-BE49-F238E27FC236}">
                <a16:creationId xmlns:a16="http://schemas.microsoft.com/office/drawing/2014/main" id="{3F8227B6-6333-D24F-A83C-BC8CD36C176A}"/>
              </a:ext>
            </a:extLst>
          </p:cNvPr>
          <p:cNvCxnSpPr>
            <a:cxnSpLocks/>
          </p:cNvCxnSpPr>
          <p:nvPr/>
        </p:nvCxnSpPr>
        <p:spPr bwMode="auto">
          <a:xfrm rot="5400000">
            <a:off x="2517901" y="3214509"/>
            <a:ext cx="254941" cy="1991719"/>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121" name="Oval 120">
            <a:extLst>
              <a:ext uri="{FF2B5EF4-FFF2-40B4-BE49-F238E27FC236}">
                <a16:creationId xmlns:a16="http://schemas.microsoft.com/office/drawing/2014/main" id="{36DFCA1B-024D-6542-88ED-E832FB9460D1}"/>
              </a:ext>
            </a:extLst>
          </p:cNvPr>
          <p:cNvSpPr/>
          <p:nvPr/>
        </p:nvSpPr>
        <p:spPr bwMode="auto">
          <a:xfrm>
            <a:off x="582695" y="3914823"/>
            <a:ext cx="1066816" cy="659288"/>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Manage Mission Data</a:t>
            </a:r>
            <a:endParaRPr kumimoji="0" lang="en-US" sz="1000" b="0" i="0" u="none" strike="noStrike" cap="none" normalizeH="0" baseline="0" dirty="0">
              <a:ln>
                <a:noFill/>
              </a:ln>
              <a:solidFill>
                <a:schemeClr val="tx1"/>
              </a:solidFill>
              <a:effectLst/>
              <a:latin typeface="Arial" pitchFamily="-107" charset="0"/>
            </a:endParaRPr>
          </a:p>
        </p:txBody>
      </p:sp>
      <p:cxnSp>
        <p:nvCxnSpPr>
          <p:cNvPr id="125" name="Elbow Connector 124">
            <a:extLst>
              <a:ext uri="{FF2B5EF4-FFF2-40B4-BE49-F238E27FC236}">
                <a16:creationId xmlns:a16="http://schemas.microsoft.com/office/drawing/2014/main" id="{4AE41D64-EE38-2A4C-81BA-D719DBAB4BC5}"/>
              </a:ext>
            </a:extLst>
          </p:cNvPr>
          <p:cNvCxnSpPr>
            <a:cxnSpLocks/>
          </p:cNvCxnSpPr>
          <p:nvPr/>
        </p:nvCxnSpPr>
        <p:spPr bwMode="auto">
          <a:xfrm rot="16200000" flipH="1">
            <a:off x="1928222" y="3775442"/>
            <a:ext cx="242166" cy="1839501"/>
          </a:xfrm>
          <a:prstGeom prst="bentConnector2">
            <a:avLst/>
          </a:prstGeom>
          <a:solidFill>
            <a:srgbClr val="FFFFFF"/>
          </a:solidFill>
          <a:ln w="12700" cap="flat" cmpd="sng" algn="ctr">
            <a:solidFill>
              <a:srgbClr val="000000"/>
            </a:solidFill>
            <a:prstDash val="dash"/>
            <a:round/>
            <a:headEnd type="none" w="med" len="med"/>
            <a:tailEnd type="none" w="med" len="med"/>
          </a:ln>
          <a:effectLst/>
        </p:spPr>
      </p:cxnSp>
      <p:sp>
        <p:nvSpPr>
          <p:cNvPr id="136" name="TextBox 135">
            <a:extLst>
              <a:ext uri="{FF2B5EF4-FFF2-40B4-BE49-F238E27FC236}">
                <a16:creationId xmlns:a16="http://schemas.microsoft.com/office/drawing/2014/main" id="{107BC243-13B2-E04F-A0BD-1A6B089AE857}"/>
              </a:ext>
            </a:extLst>
          </p:cNvPr>
          <p:cNvSpPr txBox="1"/>
          <p:nvPr/>
        </p:nvSpPr>
        <p:spPr>
          <a:xfrm>
            <a:off x="7630559" y="886770"/>
            <a:ext cx="1308371" cy="307777"/>
          </a:xfrm>
          <a:prstGeom prst="rect">
            <a:avLst/>
          </a:prstGeom>
          <a:noFill/>
        </p:spPr>
        <p:txBody>
          <a:bodyPr wrap="none" rtlCol="0">
            <a:spAutoFit/>
          </a:bodyPr>
          <a:lstStyle/>
          <a:p>
            <a:r>
              <a:rPr lang="en-US" sz="1400" dirty="0"/>
              <a:t>Sci. Planning</a:t>
            </a:r>
          </a:p>
        </p:txBody>
      </p:sp>
      <p:sp>
        <p:nvSpPr>
          <p:cNvPr id="137" name="TextBox 136">
            <a:extLst>
              <a:ext uri="{FF2B5EF4-FFF2-40B4-BE49-F238E27FC236}">
                <a16:creationId xmlns:a16="http://schemas.microsoft.com/office/drawing/2014/main" id="{51870D09-20B6-474D-BF86-005DB67D2033}"/>
              </a:ext>
            </a:extLst>
          </p:cNvPr>
          <p:cNvSpPr txBox="1"/>
          <p:nvPr/>
        </p:nvSpPr>
        <p:spPr>
          <a:xfrm>
            <a:off x="6019800" y="900120"/>
            <a:ext cx="1547218" cy="307777"/>
          </a:xfrm>
          <a:prstGeom prst="rect">
            <a:avLst/>
          </a:prstGeom>
          <a:noFill/>
        </p:spPr>
        <p:txBody>
          <a:bodyPr wrap="none" rtlCol="0">
            <a:spAutoFit/>
          </a:bodyPr>
          <a:lstStyle/>
          <a:p>
            <a:r>
              <a:rPr lang="en-US" sz="1400" dirty="0"/>
              <a:t>Planning &amp; Seq.</a:t>
            </a:r>
          </a:p>
        </p:txBody>
      </p:sp>
      <p:sp>
        <p:nvSpPr>
          <p:cNvPr id="138" name="TextBox 137">
            <a:extLst>
              <a:ext uri="{FF2B5EF4-FFF2-40B4-BE49-F238E27FC236}">
                <a16:creationId xmlns:a16="http://schemas.microsoft.com/office/drawing/2014/main" id="{C6880FCA-8394-0745-9C84-F19B14B90D0A}"/>
              </a:ext>
            </a:extLst>
          </p:cNvPr>
          <p:cNvSpPr txBox="1"/>
          <p:nvPr/>
        </p:nvSpPr>
        <p:spPr>
          <a:xfrm>
            <a:off x="4587958" y="889834"/>
            <a:ext cx="1098378" cy="307777"/>
          </a:xfrm>
          <a:prstGeom prst="rect">
            <a:avLst/>
          </a:prstGeom>
          <a:noFill/>
        </p:spPr>
        <p:txBody>
          <a:bodyPr wrap="none" rtlCol="0">
            <a:spAutoFit/>
          </a:bodyPr>
          <a:lstStyle/>
          <a:p>
            <a:r>
              <a:rPr lang="en-US" sz="1400" dirty="0"/>
              <a:t>Navigation</a:t>
            </a:r>
          </a:p>
        </p:txBody>
      </p:sp>
      <p:sp>
        <p:nvSpPr>
          <p:cNvPr id="139" name="TextBox 138">
            <a:extLst>
              <a:ext uri="{FF2B5EF4-FFF2-40B4-BE49-F238E27FC236}">
                <a16:creationId xmlns:a16="http://schemas.microsoft.com/office/drawing/2014/main" id="{340C8DE4-6790-4340-BC0F-C5F100B91689}"/>
              </a:ext>
            </a:extLst>
          </p:cNvPr>
          <p:cNvSpPr txBox="1"/>
          <p:nvPr/>
        </p:nvSpPr>
        <p:spPr>
          <a:xfrm>
            <a:off x="2362200" y="900120"/>
            <a:ext cx="1717137" cy="307777"/>
          </a:xfrm>
          <a:prstGeom prst="rect">
            <a:avLst/>
          </a:prstGeom>
          <a:noFill/>
        </p:spPr>
        <p:txBody>
          <a:bodyPr wrap="none" rtlCol="0">
            <a:spAutoFit/>
          </a:bodyPr>
          <a:lstStyle/>
          <a:p>
            <a:r>
              <a:rPr lang="en-US" sz="1400" dirty="0"/>
              <a:t>Science Data Sys.</a:t>
            </a:r>
          </a:p>
        </p:txBody>
      </p:sp>
      <p:sp>
        <p:nvSpPr>
          <p:cNvPr id="140" name="TextBox 139">
            <a:extLst>
              <a:ext uri="{FF2B5EF4-FFF2-40B4-BE49-F238E27FC236}">
                <a16:creationId xmlns:a16="http://schemas.microsoft.com/office/drawing/2014/main" id="{9C1FA35C-1478-0743-B945-3C9A26558DFC}"/>
              </a:ext>
            </a:extLst>
          </p:cNvPr>
          <p:cNvSpPr txBox="1"/>
          <p:nvPr/>
        </p:nvSpPr>
        <p:spPr>
          <a:xfrm>
            <a:off x="400438" y="896621"/>
            <a:ext cx="1535998" cy="307777"/>
          </a:xfrm>
          <a:prstGeom prst="rect">
            <a:avLst/>
          </a:prstGeom>
          <a:noFill/>
        </p:spPr>
        <p:txBody>
          <a:bodyPr wrap="none" rtlCol="0">
            <a:spAutoFit/>
          </a:bodyPr>
          <a:lstStyle/>
          <a:p>
            <a:r>
              <a:rPr lang="en-US" sz="1400" dirty="0"/>
              <a:t>Mission Control</a:t>
            </a:r>
          </a:p>
        </p:txBody>
      </p:sp>
      <p:cxnSp>
        <p:nvCxnSpPr>
          <p:cNvPr id="141" name="Elbow Connector 140">
            <a:extLst>
              <a:ext uri="{FF2B5EF4-FFF2-40B4-BE49-F238E27FC236}">
                <a16:creationId xmlns:a16="http://schemas.microsoft.com/office/drawing/2014/main" id="{2754AD2B-58C6-5F4D-963D-5938D58FDE05}"/>
              </a:ext>
            </a:extLst>
          </p:cNvPr>
          <p:cNvCxnSpPr>
            <a:cxnSpLocks/>
            <a:endCxn id="107" idx="2"/>
          </p:cNvCxnSpPr>
          <p:nvPr/>
        </p:nvCxnSpPr>
        <p:spPr bwMode="auto">
          <a:xfrm>
            <a:off x="4055201" y="3914823"/>
            <a:ext cx="3945799" cy="173137"/>
          </a:xfrm>
          <a:prstGeom prst="bentConnector3">
            <a:avLst>
              <a:gd name="adj1" fmla="val 82797"/>
            </a:avLst>
          </a:prstGeom>
          <a:solidFill>
            <a:srgbClr val="FFFFFF"/>
          </a:solidFill>
          <a:ln w="12700" cap="flat" cmpd="sng" algn="ctr">
            <a:solidFill>
              <a:srgbClr val="000000"/>
            </a:solidFill>
            <a:prstDash val="dash"/>
            <a:round/>
            <a:headEnd type="none" w="med" len="med"/>
            <a:tailEnd type="triangle"/>
          </a:ln>
          <a:effectLst/>
        </p:spPr>
      </p:cxnSp>
      <p:cxnSp>
        <p:nvCxnSpPr>
          <p:cNvPr id="149" name="Straight Connector 148">
            <a:extLst>
              <a:ext uri="{FF2B5EF4-FFF2-40B4-BE49-F238E27FC236}">
                <a16:creationId xmlns:a16="http://schemas.microsoft.com/office/drawing/2014/main" id="{836F850A-FE92-6A47-85B5-ADF26371BF73}"/>
              </a:ext>
            </a:extLst>
          </p:cNvPr>
          <p:cNvCxnSpPr>
            <a:cxnSpLocks/>
          </p:cNvCxnSpPr>
          <p:nvPr/>
        </p:nvCxnSpPr>
        <p:spPr bwMode="auto">
          <a:xfrm>
            <a:off x="152401" y="1207897"/>
            <a:ext cx="8888511"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62" name="Elbow Connector 161">
            <a:extLst>
              <a:ext uri="{FF2B5EF4-FFF2-40B4-BE49-F238E27FC236}">
                <a16:creationId xmlns:a16="http://schemas.microsoft.com/office/drawing/2014/main" id="{5FF414AD-146F-8849-973D-68F6E89B95B5}"/>
              </a:ext>
            </a:extLst>
          </p:cNvPr>
          <p:cNvCxnSpPr>
            <a:cxnSpLocks/>
          </p:cNvCxnSpPr>
          <p:nvPr/>
        </p:nvCxnSpPr>
        <p:spPr bwMode="auto">
          <a:xfrm rot="5400000" flipH="1" flipV="1">
            <a:off x="1286724" y="1737453"/>
            <a:ext cx="435379" cy="67195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165" name="Elbow Connector 164">
            <a:extLst>
              <a:ext uri="{FF2B5EF4-FFF2-40B4-BE49-F238E27FC236}">
                <a16:creationId xmlns:a16="http://schemas.microsoft.com/office/drawing/2014/main" id="{5E25BC1F-3E3E-7A4D-A287-888DBF1FDA81}"/>
              </a:ext>
            </a:extLst>
          </p:cNvPr>
          <p:cNvCxnSpPr>
            <a:cxnSpLocks/>
            <a:stCxn id="6" idx="0"/>
            <a:endCxn id="9" idx="0"/>
          </p:cNvCxnSpPr>
          <p:nvPr/>
        </p:nvCxnSpPr>
        <p:spPr bwMode="auto">
          <a:xfrm rot="5400000" flipH="1" flipV="1">
            <a:off x="4315909" y="-943674"/>
            <a:ext cx="1" cy="4951042"/>
          </a:xfrm>
          <a:prstGeom prst="bentConnector3">
            <a:avLst>
              <a:gd name="adj1" fmla="val 22860100000"/>
            </a:avLst>
          </a:prstGeom>
          <a:solidFill>
            <a:srgbClr val="FFFFFF"/>
          </a:solidFill>
          <a:ln w="12700" cap="flat" cmpd="sng" algn="ctr">
            <a:solidFill>
              <a:srgbClr val="000000"/>
            </a:solidFill>
            <a:prstDash val="dash"/>
            <a:round/>
            <a:headEnd type="none" w="med" len="med"/>
            <a:tailEnd type="triangle"/>
          </a:ln>
          <a:effectLst/>
        </p:spPr>
      </p:cxnSp>
      <p:sp>
        <p:nvSpPr>
          <p:cNvPr id="169" name="Rounded Rectangle 168">
            <a:extLst>
              <a:ext uri="{FF2B5EF4-FFF2-40B4-BE49-F238E27FC236}">
                <a16:creationId xmlns:a16="http://schemas.microsoft.com/office/drawing/2014/main" id="{FCE2CF12-5556-9C49-8961-2015E27C4AC9}"/>
              </a:ext>
            </a:extLst>
          </p:cNvPr>
          <p:cNvSpPr/>
          <p:nvPr/>
        </p:nvSpPr>
        <p:spPr bwMode="auto">
          <a:xfrm>
            <a:off x="217023" y="1883545"/>
            <a:ext cx="731344" cy="326255"/>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Downlink Data</a:t>
            </a:r>
          </a:p>
        </p:txBody>
      </p:sp>
      <p:cxnSp>
        <p:nvCxnSpPr>
          <p:cNvPr id="170" name="Elbow Connector 169">
            <a:extLst>
              <a:ext uri="{FF2B5EF4-FFF2-40B4-BE49-F238E27FC236}">
                <a16:creationId xmlns:a16="http://schemas.microsoft.com/office/drawing/2014/main" id="{9546DB35-2EBE-2148-8CC4-798ECC8125A4}"/>
              </a:ext>
            </a:extLst>
          </p:cNvPr>
          <p:cNvCxnSpPr>
            <a:cxnSpLocks/>
          </p:cNvCxnSpPr>
          <p:nvPr/>
        </p:nvCxnSpPr>
        <p:spPr bwMode="auto">
          <a:xfrm rot="16200000" flipH="1">
            <a:off x="501533" y="2290961"/>
            <a:ext cx="290867" cy="128543"/>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190" name="Oval 189">
            <a:extLst>
              <a:ext uri="{FF2B5EF4-FFF2-40B4-BE49-F238E27FC236}">
                <a16:creationId xmlns:a16="http://schemas.microsoft.com/office/drawing/2014/main" id="{61BF0193-DC7F-9349-835A-629F7636430F}"/>
              </a:ext>
            </a:extLst>
          </p:cNvPr>
          <p:cNvSpPr/>
          <p:nvPr/>
        </p:nvSpPr>
        <p:spPr bwMode="auto">
          <a:xfrm>
            <a:off x="6140750" y="5170611"/>
            <a:ext cx="1232350" cy="477837"/>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Command Generation</a:t>
            </a:r>
            <a:endParaRPr kumimoji="0" lang="en-US" sz="1000" b="0" i="0" u="none" strike="noStrike" cap="none" normalizeH="0" baseline="0" dirty="0">
              <a:ln>
                <a:noFill/>
              </a:ln>
              <a:solidFill>
                <a:schemeClr val="tx1"/>
              </a:solidFill>
              <a:effectLst/>
              <a:latin typeface="Arial" pitchFamily="-107" charset="0"/>
            </a:endParaRPr>
          </a:p>
        </p:txBody>
      </p:sp>
      <p:cxnSp>
        <p:nvCxnSpPr>
          <p:cNvPr id="191" name="Elbow Connector 190">
            <a:extLst>
              <a:ext uri="{FF2B5EF4-FFF2-40B4-BE49-F238E27FC236}">
                <a16:creationId xmlns:a16="http://schemas.microsoft.com/office/drawing/2014/main" id="{0FF12B0B-9A32-0541-A9DF-4F6C7F7C63DA}"/>
              </a:ext>
            </a:extLst>
          </p:cNvPr>
          <p:cNvCxnSpPr>
            <a:cxnSpLocks/>
          </p:cNvCxnSpPr>
          <p:nvPr/>
        </p:nvCxnSpPr>
        <p:spPr bwMode="auto">
          <a:xfrm rot="5400000">
            <a:off x="6571024" y="4882163"/>
            <a:ext cx="576899" cy="1"/>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cxnSp>
        <p:nvCxnSpPr>
          <p:cNvPr id="194" name="Elbow Connector 193">
            <a:extLst>
              <a:ext uri="{FF2B5EF4-FFF2-40B4-BE49-F238E27FC236}">
                <a16:creationId xmlns:a16="http://schemas.microsoft.com/office/drawing/2014/main" id="{12076497-0120-E648-AF2D-07350C881D02}"/>
              </a:ext>
            </a:extLst>
          </p:cNvPr>
          <p:cNvCxnSpPr>
            <a:cxnSpLocks/>
          </p:cNvCxnSpPr>
          <p:nvPr/>
        </p:nvCxnSpPr>
        <p:spPr bwMode="auto">
          <a:xfrm rot="10800000">
            <a:off x="1587865" y="5367178"/>
            <a:ext cx="4475797" cy="743672"/>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201" name="Rounded Rectangle 200">
            <a:extLst>
              <a:ext uri="{FF2B5EF4-FFF2-40B4-BE49-F238E27FC236}">
                <a16:creationId xmlns:a16="http://schemas.microsoft.com/office/drawing/2014/main" id="{76D78868-C4A0-BE43-B0B8-A6E8B21E9AD2}"/>
              </a:ext>
            </a:extLst>
          </p:cNvPr>
          <p:cNvSpPr/>
          <p:nvPr/>
        </p:nvSpPr>
        <p:spPr bwMode="auto">
          <a:xfrm>
            <a:off x="6063660" y="5987698"/>
            <a:ext cx="946739" cy="246303"/>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Commands</a:t>
            </a:r>
          </a:p>
        </p:txBody>
      </p:sp>
      <p:cxnSp>
        <p:nvCxnSpPr>
          <p:cNvPr id="203" name="Elbow Connector 202">
            <a:extLst>
              <a:ext uri="{FF2B5EF4-FFF2-40B4-BE49-F238E27FC236}">
                <a16:creationId xmlns:a16="http://schemas.microsoft.com/office/drawing/2014/main" id="{38810308-D46B-E944-A719-BFB96215624A}"/>
              </a:ext>
            </a:extLst>
          </p:cNvPr>
          <p:cNvCxnSpPr>
            <a:cxnSpLocks/>
          </p:cNvCxnSpPr>
          <p:nvPr/>
        </p:nvCxnSpPr>
        <p:spPr bwMode="auto">
          <a:xfrm rot="5400000">
            <a:off x="6383481" y="5748901"/>
            <a:ext cx="339249" cy="138344"/>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59" name="Oval 58">
            <a:extLst>
              <a:ext uri="{FF2B5EF4-FFF2-40B4-BE49-F238E27FC236}">
                <a16:creationId xmlns:a16="http://schemas.microsoft.com/office/drawing/2014/main" id="{4BCFF0E8-EA65-4741-A41C-3683FBA230BD}"/>
              </a:ext>
            </a:extLst>
          </p:cNvPr>
          <p:cNvSpPr/>
          <p:nvPr/>
        </p:nvSpPr>
        <p:spPr bwMode="auto">
          <a:xfrm>
            <a:off x="403886" y="1237795"/>
            <a:ext cx="996758" cy="4191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TT&amp;C Services</a:t>
            </a:r>
          </a:p>
        </p:txBody>
      </p:sp>
      <p:cxnSp>
        <p:nvCxnSpPr>
          <p:cNvPr id="60" name="Elbow Connector 59">
            <a:extLst>
              <a:ext uri="{FF2B5EF4-FFF2-40B4-BE49-F238E27FC236}">
                <a16:creationId xmlns:a16="http://schemas.microsoft.com/office/drawing/2014/main" id="{DFA6AA0B-063A-4444-8F84-85FD379A4FC8}"/>
              </a:ext>
            </a:extLst>
          </p:cNvPr>
          <p:cNvCxnSpPr>
            <a:cxnSpLocks/>
          </p:cNvCxnSpPr>
          <p:nvPr/>
        </p:nvCxnSpPr>
        <p:spPr bwMode="auto">
          <a:xfrm rot="5400000">
            <a:off x="632504" y="1643984"/>
            <a:ext cx="189752" cy="28937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62" name="Oval 61">
            <a:extLst>
              <a:ext uri="{FF2B5EF4-FFF2-40B4-BE49-F238E27FC236}">
                <a16:creationId xmlns:a16="http://schemas.microsoft.com/office/drawing/2014/main" id="{C80FDCFD-CF6E-C441-8C84-3E89ADFB0238}"/>
              </a:ext>
            </a:extLst>
          </p:cNvPr>
          <p:cNvSpPr/>
          <p:nvPr/>
        </p:nvSpPr>
        <p:spPr bwMode="auto">
          <a:xfrm>
            <a:off x="4452392" y="1384996"/>
            <a:ext cx="1206759" cy="457345"/>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Navigation</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&amp; Timing</a:t>
            </a:r>
          </a:p>
        </p:txBody>
      </p:sp>
      <p:cxnSp>
        <p:nvCxnSpPr>
          <p:cNvPr id="64" name="Elbow Connector 63">
            <a:extLst>
              <a:ext uri="{FF2B5EF4-FFF2-40B4-BE49-F238E27FC236}">
                <a16:creationId xmlns:a16="http://schemas.microsoft.com/office/drawing/2014/main" id="{78CA4C19-A0AF-3543-ABCA-DA114D37964D}"/>
              </a:ext>
            </a:extLst>
          </p:cNvPr>
          <p:cNvCxnSpPr>
            <a:cxnSpLocks/>
          </p:cNvCxnSpPr>
          <p:nvPr/>
        </p:nvCxnSpPr>
        <p:spPr bwMode="auto">
          <a:xfrm rot="5400000">
            <a:off x="4743239" y="1878711"/>
            <a:ext cx="265480" cy="19274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77" name="Elbow Connector 76">
            <a:extLst>
              <a:ext uri="{FF2B5EF4-FFF2-40B4-BE49-F238E27FC236}">
                <a16:creationId xmlns:a16="http://schemas.microsoft.com/office/drawing/2014/main" id="{997802D9-B1A9-7A42-8D39-8441789B9AB4}"/>
              </a:ext>
            </a:extLst>
          </p:cNvPr>
          <p:cNvCxnSpPr>
            <a:cxnSpLocks/>
            <a:stCxn id="5" idx="6"/>
          </p:cNvCxnSpPr>
          <p:nvPr/>
        </p:nvCxnSpPr>
        <p:spPr bwMode="auto">
          <a:xfrm flipV="1">
            <a:off x="1778052" y="2199355"/>
            <a:ext cx="1177971" cy="301312"/>
          </a:xfrm>
          <a:prstGeom prst="bentConnector3">
            <a:avLst>
              <a:gd name="adj1" fmla="val 101134"/>
            </a:avLst>
          </a:prstGeom>
          <a:solidFill>
            <a:srgbClr val="FFFFFF"/>
          </a:solidFill>
          <a:ln w="12700" cap="flat" cmpd="sng" algn="ctr">
            <a:solidFill>
              <a:srgbClr val="000000"/>
            </a:solidFill>
            <a:prstDash val="dash"/>
            <a:round/>
            <a:headEnd type="none" w="med" len="med"/>
            <a:tailEnd type="none" w="med" len="med"/>
          </a:ln>
          <a:effectLst/>
        </p:spPr>
      </p:cxnSp>
      <p:sp>
        <p:nvSpPr>
          <p:cNvPr id="81" name="Rounded Rectangle 80">
            <a:extLst>
              <a:ext uri="{FF2B5EF4-FFF2-40B4-BE49-F238E27FC236}">
                <a16:creationId xmlns:a16="http://schemas.microsoft.com/office/drawing/2014/main" id="{3E5903C0-4A87-B04E-9956-AE36F62D8806}"/>
              </a:ext>
            </a:extLst>
          </p:cNvPr>
          <p:cNvSpPr/>
          <p:nvPr/>
        </p:nvSpPr>
        <p:spPr bwMode="auto">
          <a:xfrm>
            <a:off x="2507043" y="1875464"/>
            <a:ext cx="897960" cy="32389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Tracking data</a:t>
            </a:r>
          </a:p>
        </p:txBody>
      </p:sp>
      <p:cxnSp>
        <p:nvCxnSpPr>
          <p:cNvPr id="83" name="Elbow Connector 82">
            <a:extLst>
              <a:ext uri="{FF2B5EF4-FFF2-40B4-BE49-F238E27FC236}">
                <a16:creationId xmlns:a16="http://schemas.microsoft.com/office/drawing/2014/main" id="{E80D2359-BDA4-C043-8927-FA89068E2379}"/>
              </a:ext>
            </a:extLst>
          </p:cNvPr>
          <p:cNvCxnSpPr>
            <a:cxnSpLocks/>
          </p:cNvCxnSpPr>
          <p:nvPr/>
        </p:nvCxnSpPr>
        <p:spPr bwMode="auto">
          <a:xfrm rot="5400000" flipH="1" flipV="1">
            <a:off x="3573311" y="996382"/>
            <a:ext cx="261795" cy="1496370"/>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90" name="Rounded Rectangle 89">
            <a:extLst>
              <a:ext uri="{FF2B5EF4-FFF2-40B4-BE49-F238E27FC236}">
                <a16:creationId xmlns:a16="http://schemas.microsoft.com/office/drawing/2014/main" id="{AAF26D4E-657F-7047-BD2D-3DACAC1D5E90}"/>
              </a:ext>
            </a:extLst>
          </p:cNvPr>
          <p:cNvSpPr/>
          <p:nvPr/>
        </p:nvSpPr>
        <p:spPr bwMode="auto">
          <a:xfrm>
            <a:off x="2969056" y="4648200"/>
            <a:ext cx="827942"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Metadata</a:t>
            </a:r>
            <a:endParaRPr kumimoji="0" lang="en-US" sz="1000" b="0" i="0" u="none" strike="noStrike" cap="none" normalizeH="0" baseline="0" dirty="0">
              <a:ln>
                <a:noFill/>
              </a:ln>
              <a:solidFill>
                <a:schemeClr val="tx1"/>
              </a:solidFill>
              <a:effectLst/>
              <a:latin typeface="Arial" pitchFamily="-107" charset="0"/>
            </a:endParaRPr>
          </a:p>
        </p:txBody>
      </p:sp>
      <p:cxnSp>
        <p:nvCxnSpPr>
          <p:cNvPr id="92" name="Elbow Connector 91">
            <a:extLst>
              <a:ext uri="{FF2B5EF4-FFF2-40B4-BE49-F238E27FC236}">
                <a16:creationId xmlns:a16="http://schemas.microsoft.com/office/drawing/2014/main" id="{70B47439-5BCB-4D41-9D57-531235DC343F}"/>
              </a:ext>
            </a:extLst>
          </p:cNvPr>
          <p:cNvCxnSpPr>
            <a:cxnSpLocks/>
          </p:cNvCxnSpPr>
          <p:nvPr/>
        </p:nvCxnSpPr>
        <p:spPr bwMode="auto">
          <a:xfrm>
            <a:off x="3796998" y="4816276"/>
            <a:ext cx="4204002" cy="60524"/>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19" name="Oval 18"/>
          <p:cNvSpPr/>
          <p:nvPr/>
        </p:nvSpPr>
        <p:spPr bwMode="auto">
          <a:xfrm>
            <a:off x="228600" y="1317588"/>
            <a:ext cx="134816" cy="134816"/>
          </a:xfrm>
          <a:prstGeom prst="ellipse">
            <a:avLst/>
          </a:prstGeom>
          <a:solidFill>
            <a:schemeClr val="tx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8" name="Rounded Rectangle 67">
            <a:extLst>
              <a:ext uri="{FF2B5EF4-FFF2-40B4-BE49-F238E27FC236}">
                <a16:creationId xmlns:a16="http://schemas.microsoft.com/office/drawing/2014/main" id="{31A6E2FD-6970-1E41-9B2A-37A3887411AE}"/>
              </a:ext>
            </a:extLst>
          </p:cNvPr>
          <p:cNvSpPr/>
          <p:nvPr/>
        </p:nvSpPr>
        <p:spPr bwMode="auto">
          <a:xfrm>
            <a:off x="7924800" y="5544897"/>
            <a:ext cx="994375" cy="246303"/>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Data</a:t>
            </a:r>
          </a:p>
        </p:txBody>
      </p:sp>
      <p:cxnSp>
        <p:nvCxnSpPr>
          <p:cNvPr id="69" name="Elbow Connector 68">
            <a:extLst>
              <a:ext uri="{FF2B5EF4-FFF2-40B4-BE49-F238E27FC236}">
                <a16:creationId xmlns:a16="http://schemas.microsoft.com/office/drawing/2014/main" id="{D3CE6B11-4DCD-094A-B068-3966FEC970BA}"/>
              </a:ext>
            </a:extLst>
          </p:cNvPr>
          <p:cNvCxnSpPr>
            <a:cxnSpLocks/>
            <a:stCxn id="117" idx="4"/>
            <a:endCxn id="68" idx="0"/>
          </p:cNvCxnSpPr>
          <p:nvPr/>
        </p:nvCxnSpPr>
        <p:spPr bwMode="auto">
          <a:xfrm rot="5400000">
            <a:off x="8229031" y="5298357"/>
            <a:ext cx="439497" cy="53582"/>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3" name="Rectangle 2">
            <a:extLst>
              <a:ext uri="{FF2B5EF4-FFF2-40B4-BE49-F238E27FC236}">
                <a16:creationId xmlns:a16="http://schemas.microsoft.com/office/drawing/2014/main" id="{585FE64A-E516-1E40-A77B-9B1FDD1BAFB3}"/>
              </a:ext>
            </a:extLst>
          </p:cNvPr>
          <p:cNvSpPr/>
          <p:nvPr/>
        </p:nvSpPr>
        <p:spPr>
          <a:xfrm>
            <a:off x="-759174" y="6333064"/>
            <a:ext cx="5391219" cy="246221"/>
          </a:xfrm>
          <a:prstGeom prst="rect">
            <a:avLst/>
          </a:prstGeom>
        </p:spPr>
        <p:txBody>
          <a:bodyPr wrap="none">
            <a:spAutoFit/>
          </a:bodyPr>
          <a:lstStyle/>
          <a:p>
            <a:pPr lvl="2"/>
            <a:r>
              <a:rPr lang="en-US" sz="1000" dirty="0">
                <a:solidFill>
                  <a:srgbClr val="C00000"/>
                </a:solidFill>
              </a:rPr>
              <a:t>NOTE: All of these may have start time, stop time, or duration specified</a:t>
            </a:r>
          </a:p>
        </p:txBody>
      </p:sp>
    </p:spTree>
    <p:extLst>
      <p:ext uri="{BB962C8B-B14F-4D97-AF65-F5344CB8AC3E}">
        <p14:creationId xmlns:p14="http://schemas.microsoft.com/office/powerpoint/2010/main" val="37634990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156C-832F-4546-98CC-6974079FB52C}"/>
              </a:ext>
            </a:extLst>
          </p:cNvPr>
          <p:cNvSpPr>
            <a:spLocks noGrp="1"/>
          </p:cNvSpPr>
          <p:nvPr>
            <p:ph type="title"/>
          </p:nvPr>
        </p:nvSpPr>
        <p:spPr/>
        <p:txBody>
          <a:bodyPr/>
          <a:lstStyle/>
          <a:p>
            <a:r>
              <a:rPr lang="en-US" dirty="0"/>
              <a:t>“Singing and Dancing” Views</a:t>
            </a:r>
          </a:p>
        </p:txBody>
      </p:sp>
      <p:sp>
        <p:nvSpPr>
          <p:cNvPr id="3" name="Content Placeholder 2">
            <a:extLst>
              <a:ext uri="{FF2B5EF4-FFF2-40B4-BE49-F238E27FC236}">
                <a16:creationId xmlns:a16="http://schemas.microsoft.com/office/drawing/2014/main" id="{77F10B44-2784-DA4D-BE40-E73AF3AC41EE}"/>
              </a:ext>
            </a:extLst>
          </p:cNvPr>
          <p:cNvSpPr>
            <a:spLocks noGrp="1"/>
          </p:cNvSpPr>
          <p:nvPr>
            <p:ph idx="1"/>
          </p:nvPr>
        </p:nvSpPr>
        <p:spPr/>
        <p:txBody>
          <a:bodyPr/>
          <a:lstStyle/>
          <a:p>
            <a:r>
              <a:rPr lang="en-US" dirty="0"/>
              <a:t>Shows the relationship between related Functional and Task flows shown using a UML Activity diagram.</a:t>
            </a:r>
          </a:p>
          <a:p>
            <a:r>
              <a:rPr lang="en-US" dirty="0"/>
              <a:t>UML Activity diagram is better for showing temporal flows</a:t>
            </a:r>
          </a:p>
          <a:p>
            <a:r>
              <a:rPr lang="en-US" dirty="0"/>
              <a:t>Functional diagram is better at showing relationships, interfaces, and data source / sink behavior</a:t>
            </a:r>
          </a:p>
          <a:p>
            <a:r>
              <a:rPr lang="en-US" dirty="0"/>
              <a:t>Each step in the flow is marked to show the active functions</a:t>
            </a:r>
          </a:p>
        </p:txBody>
      </p:sp>
      <p:sp>
        <p:nvSpPr>
          <p:cNvPr id="4" name="Date Placeholder 3">
            <a:extLst>
              <a:ext uri="{FF2B5EF4-FFF2-40B4-BE49-F238E27FC236}">
                <a16:creationId xmlns:a16="http://schemas.microsoft.com/office/drawing/2014/main" id="{3B145F16-94E7-F94C-86D3-0C47CE00B5B7}"/>
              </a:ext>
            </a:extLst>
          </p:cNvPr>
          <p:cNvSpPr>
            <a:spLocks noGrp="1"/>
          </p:cNvSpPr>
          <p:nvPr>
            <p:ph type="dt" sz="half" idx="10"/>
          </p:nvPr>
        </p:nvSpPr>
        <p:spPr/>
        <p:txBody>
          <a:bodyPr/>
          <a:lstStyle/>
          <a:p>
            <a:r>
              <a:rPr lang="en-US"/>
              <a:t>20 Mar 2023</a:t>
            </a:r>
            <a:endParaRPr lang="en-US" dirty="0"/>
          </a:p>
        </p:txBody>
      </p:sp>
    </p:spTree>
    <p:extLst>
      <p:ext uri="{BB962C8B-B14F-4D97-AF65-F5344CB8AC3E}">
        <p14:creationId xmlns:p14="http://schemas.microsoft.com/office/powerpoint/2010/main" val="2872151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Operational  Diagram</a:t>
            </a:r>
            <a:br>
              <a:rPr lang="en-GB" sz="2400" dirty="0">
                <a:solidFill>
                  <a:srgbClr val="0099A6"/>
                </a:solidFill>
              </a:rPr>
            </a:br>
            <a:r>
              <a:rPr lang="en-GB" sz="2400" dirty="0">
                <a:solidFill>
                  <a:srgbClr val="0099A6"/>
                </a:solidFill>
              </a:rPr>
              <a:t>Tracking #1</a:t>
            </a:r>
          </a:p>
        </p:txBody>
      </p:sp>
      <p:sp>
        <p:nvSpPr>
          <p:cNvPr id="4" name="Date Placeholder 3"/>
          <p:cNvSpPr>
            <a:spLocks noGrp="1"/>
          </p:cNvSpPr>
          <p:nvPr>
            <p:ph type="dt" sz="half" idx="2"/>
          </p:nvPr>
        </p:nvSpPr>
        <p:spPr/>
        <p:txBody>
          <a:bodyPr/>
          <a:lstStyle/>
          <a:p>
            <a:r>
              <a:rPr lang="en-US"/>
              <a:t>20 Mar 2023</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41471597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Operational Diagram</a:t>
            </a:r>
            <a:br>
              <a:rPr lang="en-GB" sz="2400" dirty="0">
                <a:solidFill>
                  <a:srgbClr val="0099A6"/>
                </a:solidFill>
              </a:rPr>
            </a:br>
            <a:r>
              <a:rPr lang="en-GB" sz="2400" dirty="0">
                <a:solidFill>
                  <a:srgbClr val="0099A6"/>
                </a:solidFill>
              </a:rPr>
              <a:t>Tracking #2</a:t>
            </a:r>
          </a:p>
        </p:txBody>
      </p:sp>
      <p:sp>
        <p:nvSpPr>
          <p:cNvPr id="4" name="Date Placeholder 3"/>
          <p:cNvSpPr>
            <a:spLocks noGrp="1"/>
          </p:cNvSpPr>
          <p:nvPr>
            <p:ph type="dt" sz="half" idx="2"/>
          </p:nvPr>
        </p:nvSpPr>
        <p:spPr/>
        <p:txBody>
          <a:bodyPr/>
          <a:lstStyle/>
          <a:p>
            <a:r>
              <a:rPr lang="en-US"/>
              <a:t>20 Mar 2023</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8927358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Operational Diagram</a:t>
            </a:r>
            <a:br>
              <a:rPr lang="en-GB" sz="2400" dirty="0">
                <a:solidFill>
                  <a:srgbClr val="0099A6"/>
                </a:solidFill>
              </a:rPr>
            </a:br>
            <a:r>
              <a:rPr lang="en-GB" sz="2400" dirty="0">
                <a:solidFill>
                  <a:srgbClr val="0099A6"/>
                </a:solidFill>
              </a:rPr>
              <a:t>Tracking #3</a:t>
            </a:r>
          </a:p>
        </p:txBody>
      </p:sp>
      <p:sp>
        <p:nvSpPr>
          <p:cNvPr id="4" name="Date Placeholder 3"/>
          <p:cNvSpPr>
            <a:spLocks noGrp="1"/>
          </p:cNvSpPr>
          <p:nvPr>
            <p:ph type="dt" sz="half" idx="2"/>
          </p:nvPr>
        </p:nvSpPr>
        <p:spPr/>
        <p:txBody>
          <a:bodyPr/>
          <a:lstStyle/>
          <a:p>
            <a:r>
              <a:rPr lang="en-US"/>
              <a:t>20 Mar 2023</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75C7C2"/>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chemeClr val="accent2">
                <a:lumMod val="40000"/>
                <a:lumOff val="60000"/>
              </a:schemeClr>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6184440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Operational Diagram</a:t>
            </a:r>
            <a:br>
              <a:rPr lang="en-GB" sz="2400" dirty="0">
                <a:solidFill>
                  <a:srgbClr val="0099A6"/>
                </a:solidFill>
              </a:rPr>
            </a:br>
            <a:r>
              <a:rPr lang="en-GB" sz="2400" dirty="0">
                <a:solidFill>
                  <a:srgbClr val="0099A6"/>
                </a:solidFill>
              </a:rPr>
              <a:t>Tracking #4</a:t>
            </a:r>
          </a:p>
        </p:txBody>
      </p:sp>
      <p:sp>
        <p:nvSpPr>
          <p:cNvPr id="4" name="Date Placeholder 3"/>
          <p:cNvSpPr>
            <a:spLocks noGrp="1"/>
          </p:cNvSpPr>
          <p:nvPr>
            <p:ph type="dt" sz="half" idx="2"/>
          </p:nvPr>
        </p:nvSpPr>
        <p:spPr/>
        <p:txBody>
          <a:bodyPr/>
          <a:lstStyle/>
          <a:p>
            <a:r>
              <a:rPr lang="en-US"/>
              <a:t>20 Mar 2023</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chemeClr val="accent2">
                <a:lumMod val="40000"/>
                <a:lumOff val="60000"/>
              </a:schemeClr>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41938115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t>Physical Viewpoint - New</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The Physical Viewpoint describes the engineered decomposition of the space system into physical components (Nodes) that connect physically or energetically to other Nodes. The Physical Viewpoint describes the physical aspects of the space system and the external environment within which it operates, the physical connections and behavior (fixity or motion) of the nodes, and their physical composition. </a:t>
            </a:r>
          </a:p>
          <a:p>
            <a:endParaRPr lang="en-US" sz="1800" dirty="0"/>
          </a:p>
          <a:p>
            <a:r>
              <a:rPr lang="en-US" sz="1800" dirty="0"/>
              <a:t>Stakeholder Concerns:</a:t>
            </a:r>
          </a:p>
          <a:p>
            <a:pPr lvl="1"/>
            <a:r>
              <a:rPr lang="en-US" sz="1600" dirty="0"/>
              <a:t>The physical elements (Nodes) that compose the system; </a:t>
            </a:r>
          </a:p>
          <a:p>
            <a:pPr lvl="1"/>
            <a:r>
              <a:rPr lang="en-US" sz="1600" dirty="0"/>
              <a:t>The physical connections among the physical elements in the system and </a:t>
            </a:r>
            <a:r>
              <a:rPr lang="en-US" sz="1600" dirty="0">
                <a:ea typeface="ＭＳ Ｐゴシック" pitchFamily="26" charset="-128"/>
              </a:rPr>
              <a:t>the structural or energetic flows and junctions required to support these connections among objects in the system; </a:t>
            </a:r>
            <a:endParaRPr lang="en-US" sz="1600" dirty="0"/>
          </a:p>
          <a:p>
            <a:pPr lvl="1"/>
            <a:r>
              <a:rPr lang="en-US" sz="1600" dirty="0"/>
              <a:t>The characterization of these different physical aspects in their own views, with tailored language for connection modalities: mechanical, electrical, thermal, electro-magnetic, gravitational, propulsive, ..; </a:t>
            </a:r>
          </a:p>
          <a:p>
            <a:pPr lvl="1"/>
            <a:r>
              <a:rPr lang="en-US" sz="1600" dirty="0">
                <a:ea typeface="ＭＳ Ｐゴシック" pitchFamily="26" charset="-128"/>
              </a:rPr>
              <a:t>The selected allocation of physical functions to the nodes of the system, including their implementation choices and constraints on implementation, connections, configuration, and features imposed by the nature of the physical connections and the environment; </a:t>
            </a:r>
          </a:p>
          <a:p>
            <a:pPr lvl="1"/>
            <a:r>
              <a:rPr lang="en-US" sz="1600" dirty="0">
                <a:ea typeface="ＭＳ Ｐゴシック" pitchFamily="26" charset="-128"/>
              </a:rPr>
              <a:t>The behavior and performance of elements in the system, including their capabilities, fixity or physical motion, and their interactions with the physical environment. </a:t>
            </a:r>
          </a:p>
          <a:p>
            <a:pPr lvl="1"/>
            <a:r>
              <a:rPr lang="en-US" sz="1600" dirty="0"/>
              <a:t>The impacts and constraints on connections, energy flows, motion, …. </a:t>
            </a:r>
          </a:p>
          <a:p>
            <a:pPr marL="0" indent="0">
              <a:buNone/>
            </a:pPr>
            <a:endParaRPr lang="en-US" sz="1800" dirty="0"/>
          </a:p>
          <a:p>
            <a:pPr marL="0" indent="0">
              <a:buNone/>
            </a:pPr>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20 Mar 2023</a:t>
            </a:r>
            <a:endParaRPr lang="en-US" dirty="0"/>
          </a:p>
        </p:txBody>
      </p:sp>
    </p:spTree>
    <p:extLst>
      <p:ext uri="{BB962C8B-B14F-4D97-AF65-F5344CB8AC3E}">
        <p14:creationId xmlns:p14="http://schemas.microsoft.com/office/powerpoint/2010/main" val="1250124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685800" y="0"/>
            <a:ext cx="7772400" cy="8540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System Architecture Model </a:t>
            </a:r>
          </a:p>
          <a:p>
            <a:r>
              <a:rPr lang="en-US" dirty="0"/>
              <a:t>Objectives</a:t>
            </a:r>
          </a:p>
        </p:txBody>
      </p:sp>
      <p:sp>
        <p:nvSpPr>
          <p:cNvPr id="12293" name="Text Box 5"/>
          <p:cNvSpPr txBox="1">
            <a:spLocks noChangeArrowheads="1"/>
          </p:cNvSpPr>
          <p:nvPr/>
        </p:nvSpPr>
        <p:spPr bwMode="auto">
          <a:xfrm>
            <a:off x="685800" y="723900"/>
            <a:ext cx="7772400" cy="560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marL="0" indent="0">
              <a:lnSpc>
                <a:spcPct val="90000"/>
              </a:lnSpc>
              <a:spcBef>
                <a:spcPts val="600"/>
              </a:spcBef>
              <a:defRPr/>
            </a:pPr>
            <a:endParaRPr lang="en-US" sz="2400" dirty="0">
              <a:latin typeface="Arial" charset="0"/>
            </a:endParaRPr>
          </a:p>
          <a:p>
            <a:pPr>
              <a:lnSpc>
                <a:spcPct val="90000"/>
              </a:lnSpc>
              <a:spcBef>
                <a:spcPts val="600"/>
              </a:spcBef>
              <a:buFont typeface="Arial" charset="0"/>
              <a:buChar char="•"/>
              <a:defRPr/>
            </a:pPr>
            <a:r>
              <a:rPr lang="en-US" sz="2400" dirty="0">
                <a:latin typeface="Arial" charset="0"/>
              </a:rPr>
              <a:t>RASDS provides a modeling framework and methodology, a specific Space System Reference Architecture model …</a:t>
            </a:r>
          </a:p>
          <a:p>
            <a:pPr lvl="1">
              <a:lnSpc>
                <a:spcPct val="90000"/>
              </a:lnSpc>
              <a:spcBef>
                <a:spcPts val="600"/>
              </a:spcBef>
              <a:buFont typeface="Arial" charset="0"/>
              <a:buChar char="•"/>
              <a:defRPr/>
            </a:pPr>
            <a:r>
              <a:rPr lang="en-US" dirty="0">
                <a:latin typeface="Arial" charset="0"/>
              </a:rPr>
              <a:t> Provides clear &amp; unambiguous views of systems architectures</a:t>
            </a:r>
          </a:p>
          <a:p>
            <a:pPr lvl="1">
              <a:lnSpc>
                <a:spcPct val="90000"/>
              </a:lnSpc>
              <a:spcBef>
                <a:spcPts val="600"/>
              </a:spcBef>
              <a:buFont typeface="Arial" charset="0"/>
              <a:buChar char="•"/>
              <a:defRPr/>
            </a:pPr>
            <a:r>
              <a:rPr lang="en-US" dirty="0">
                <a:latin typeface="Arial" charset="0"/>
              </a:rPr>
              <a:t> Shows relationship of design to requirements and driving scenarios</a:t>
            </a:r>
          </a:p>
          <a:p>
            <a:pPr lvl="1">
              <a:lnSpc>
                <a:spcPct val="90000"/>
              </a:lnSpc>
              <a:spcBef>
                <a:spcPts val="600"/>
              </a:spcBef>
              <a:buFont typeface="Arial" charset="0"/>
              <a:buChar char="•"/>
              <a:defRPr/>
            </a:pPr>
            <a:r>
              <a:rPr lang="en-US" dirty="0">
                <a:latin typeface="Arial" charset="0"/>
              </a:rPr>
              <a:t> Separates abstract design from implementation concerns in the model to maintain a degree of freedom to do trades</a:t>
            </a:r>
          </a:p>
          <a:p>
            <a:pPr lvl="1">
              <a:lnSpc>
                <a:spcPct val="90000"/>
              </a:lnSpc>
              <a:spcBef>
                <a:spcPts val="600"/>
              </a:spcBef>
              <a:buFont typeface="Arial" charset="0"/>
              <a:buChar char="•"/>
              <a:defRPr/>
            </a:pPr>
            <a:r>
              <a:rPr lang="en-US" dirty="0">
                <a:latin typeface="Arial" charset="0"/>
              </a:rPr>
              <a:t> Details the model &amp; views to the level appropriate for further systems engineering, supports evolution of the design</a:t>
            </a:r>
          </a:p>
          <a:p>
            <a:pPr lvl="1">
              <a:lnSpc>
                <a:spcPct val="90000"/>
              </a:lnSpc>
              <a:spcBef>
                <a:spcPts val="600"/>
              </a:spcBef>
              <a:buFont typeface="Arial" charset="0"/>
              <a:buChar char="•"/>
              <a:defRPr/>
            </a:pPr>
            <a:r>
              <a:rPr lang="en-US" dirty="0">
                <a:latin typeface="Arial" charset="0"/>
              </a:rPr>
              <a:t> Enables concurrent design of spacecraft, ground systems, science operations, control systems, and their components</a:t>
            </a:r>
          </a:p>
          <a:p>
            <a:pPr>
              <a:lnSpc>
                <a:spcPct val="90000"/>
              </a:lnSpc>
              <a:spcBef>
                <a:spcPts val="600"/>
              </a:spcBef>
              <a:buClr>
                <a:srgbClr val="C403DA"/>
              </a:buClr>
              <a:buFont typeface="Arial" charset="0"/>
              <a:buChar char="•"/>
              <a:defRPr/>
            </a:pPr>
            <a:endParaRPr lang="en-US" sz="2400" dirty="0">
              <a:solidFill>
                <a:srgbClr val="C403DA"/>
              </a:solidFill>
              <a:latin typeface="Arial" charset="0"/>
            </a:endParaRPr>
          </a:p>
          <a:p>
            <a:endParaRPr lang="en-US" dirty="0"/>
          </a:p>
        </p:txBody>
      </p:sp>
      <p:sp>
        <p:nvSpPr>
          <p:cNvPr id="2" name="Date Placeholder 1">
            <a:extLst>
              <a:ext uri="{FF2B5EF4-FFF2-40B4-BE49-F238E27FC236}">
                <a16:creationId xmlns:a16="http://schemas.microsoft.com/office/drawing/2014/main" id="{CFD7D3C6-7601-8E42-B0FC-C0C60B742A7B}"/>
              </a:ext>
            </a:extLst>
          </p:cNvPr>
          <p:cNvSpPr>
            <a:spLocks noGrp="1"/>
          </p:cNvSpPr>
          <p:nvPr>
            <p:ph type="dt" sz="half" idx="2"/>
          </p:nvPr>
        </p:nvSpPr>
        <p:spPr/>
        <p:txBody>
          <a:bodyPr/>
          <a:lstStyle/>
          <a:p>
            <a:r>
              <a:rPr lang="en-US"/>
              <a:t>20 Mar 2023</a:t>
            </a:r>
            <a:endParaRPr lang="en-US" dirty="0"/>
          </a:p>
        </p:txBody>
      </p:sp>
    </p:spTree>
    <p:extLst>
      <p:ext uri="{BB962C8B-B14F-4D97-AF65-F5344CB8AC3E}">
        <p14:creationId xmlns:p14="http://schemas.microsoft.com/office/powerpoint/2010/main" val="9241246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t>Physical / Structural Viewpoint - New</a:t>
            </a:r>
            <a:r>
              <a:rPr lang="en-US" dirty="0">
                <a:solidFill>
                  <a:srgbClr val="0099A6"/>
                </a:solidFill>
              </a:rPr>
              <a:t>, </a:t>
            </a:r>
            <a:r>
              <a:rPr lang="en-US" dirty="0" err="1">
                <a:solidFill>
                  <a:srgbClr val="0099A6"/>
                </a:solidFill>
              </a:rPr>
              <a:t>contd</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800" dirty="0"/>
              <a:t>Engineering Objects (Nodes, Links, Applications): </a:t>
            </a:r>
            <a:endParaRPr lang="en-US" sz="1200" dirty="0"/>
          </a:p>
          <a:p>
            <a:pPr lvl="1"/>
            <a:r>
              <a:rPr lang="en-US" sz="1600" dirty="0"/>
              <a:t>Nodes (hardware Engineering Objects, provide mechanical, power, thermal and other structural or physical resources, connection points, performance and other associated physical behavior): </a:t>
            </a:r>
            <a:endParaRPr lang="en-US" sz="1050" dirty="0"/>
          </a:p>
          <a:p>
            <a:pPr lvl="2"/>
            <a:r>
              <a:rPr lang="en-US" sz="1200" dirty="0"/>
              <a:t>Types: hardware objects, composite hardware objects; </a:t>
            </a:r>
            <a:endParaRPr lang="en-US" sz="600" dirty="0"/>
          </a:p>
          <a:p>
            <a:pPr lvl="2"/>
            <a:r>
              <a:rPr lang="en-US" sz="1200" dirty="0"/>
              <a:t>Attributes: name, type, mass/power/orientation, location (place, trajectory, orbit), laws of motion, physical interfaces, capabilities (e.g., attachment type, fixity / motion, connection properties, etc.), allocated functions, constraints; </a:t>
            </a:r>
          </a:p>
          <a:p>
            <a:pPr lvl="1"/>
            <a:r>
              <a:rPr lang="en-US" sz="1600" dirty="0"/>
              <a:t> Connections between Nodes (associated physical flows, behaviors, and properties); </a:t>
            </a:r>
          </a:p>
          <a:p>
            <a:pPr lvl="2"/>
            <a:r>
              <a:rPr lang="en-US" sz="1200" dirty="0"/>
              <a:t>Types: connectors / weldments / mating surfaces, joints, waveguides, heat pipes, cables, free-space radiation, …</a:t>
            </a:r>
          </a:p>
          <a:p>
            <a:pPr lvl="2"/>
            <a:r>
              <a:rPr lang="en-US" sz="1200" dirty="0"/>
              <a:t>Attributes: name, type, end-points (connected nodes), physical interfaces, performance (e.g., capacity, flows, range of motion), constraints, environmental effects, etc.);</a:t>
            </a:r>
            <a:r>
              <a:rPr lang="en-US" sz="1600" dirty="0"/>
              <a:t> </a:t>
            </a:r>
          </a:p>
          <a:p>
            <a:r>
              <a:rPr lang="en-US" sz="1800" dirty="0"/>
              <a:t>Relationships (composition, interfaces/connections, constraints, configurations, allocation); </a:t>
            </a:r>
            <a:endParaRPr lang="en-US" sz="1100" dirty="0"/>
          </a:p>
          <a:p>
            <a:pPr lvl="1"/>
            <a:r>
              <a:rPr lang="en-US" sz="1600" dirty="0"/>
              <a:t>Environment (physical environs, physical forces [gravity, electromagnetic, radiation, and others], physical interactions and effects); </a:t>
            </a:r>
            <a:endParaRPr lang="en-US" sz="1050" dirty="0"/>
          </a:p>
          <a:p>
            <a:pPr lvl="1"/>
            <a:r>
              <a:rPr lang="en-US" sz="1600" dirty="0"/>
              <a:t>Flows (defined representations of energetic flows that are exchanged among Engineering Objects, where formal descriptions of flows are found in the Information Viewpoint). </a:t>
            </a:r>
            <a:endParaRPr lang="en-US" sz="1050" dirty="0"/>
          </a:p>
          <a:p>
            <a:endParaRPr lang="en-US" sz="1800" dirty="0"/>
          </a:p>
          <a:p>
            <a:r>
              <a:rPr lang="en-US" sz="1800" dirty="0"/>
              <a:t>NOTE – Physical Nodes and Connections in any given space system may include many more aspects and many more attributes than those shown here.  The Data Communications aspects of Nodes and Links are covered in the Connectivity Viewpoint.</a:t>
            </a:r>
            <a:endParaRPr lang="en-US" sz="1100" dirty="0"/>
          </a:p>
          <a:p>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20 Mar 2023</a:t>
            </a:r>
            <a:endParaRPr lang="en-US" dirty="0"/>
          </a:p>
        </p:txBody>
      </p:sp>
    </p:spTree>
    <p:extLst>
      <p:ext uri="{BB962C8B-B14F-4D97-AF65-F5344CB8AC3E}">
        <p14:creationId xmlns:p14="http://schemas.microsoft.com/office/powerpoint/2010/main" val="18199700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20 Mar 2023</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1"/>
            <a:ext cx="8229600" cy="724445"/>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Physical / Structural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(Hardware Component Representation)</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19222" y="3787819"/>
            <a:ext cx="4493538"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Name/identifier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Address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Composition (engineering objects)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attributes (mass, power, moment of inertia, thermal)</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Distribution / frame of reference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Sub-nodes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Connection types (flows, energetic, structural,…)</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Configuration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581400"/>
            <a:ext cx="232627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Physical Connections </a:t>
            </a:r>
          </a:p>
          <a:p>
            <a:pPr eaLnBrk="1" hangingPunct="1"/>
            <a:r>
              <a:rPr kumimoji="1" lang="en-US" altLang="ja-JP" sz="1400" b="0" dirty="0">
                <a:latin typeface="Arial" panose="020B0604020202020204" pitchFamily="34" charset="0"/>
                <a:ea typeface="Osaka" charset="-128"/>
              </a:rPr>
              <a:t>to other Components</a:t>
            </a:r>
            <a:endParaRPr kumimoji="1" lang="en-US" altLang="ja-JP" sz="1800" b="0" dirty="0">
              <a:latin typeface="Arial" panose="020B0604020202020204" pitchFamily="34" charset="0"/>
              <a:ea typeface="Osaka" charset="-128"/>
            </a:endParaRP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937987"/>
            <a:ext cx="310694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Components are configured,</a:t>
            </a:r>
          </a:p>
          <a:p>
            <a:pPr eaLnBrk="1" hangingPunct="1"/>
            <a:r>
              <a:rPr kumimoji="1" lang="en-US" altLang="ja-JP" sz="1400" b="0" dirty="0">
                <a:latin typeface="Arial" panose="020B0604020202020204" pitchFamily="34" charset="0"/>
                <a:ea typeface="Osaka" charset="-128"/>
              </a:rPr>
              <a:t>    controlled, and reported upon</a:t>
            </a: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567113"/>
            <a:ext cx="22365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P</a:t>
            </a:r>
            <a:r>
              <a:rPr kumimoji="1" lang="en-US" altLang="ja-JP" sz="1400" b="0" dirty="0">
                <a:latin typeface="Arial" panose="020B0604020202020204" pitchFamily="34" charset="0"/>
                <a:ea typeface="Osaka" charset="-128"/>
              </a:rPr>
              <a:t>hysical Connections </a:t>
            </a:r>
          </a:p>
          <a:p>
            <a:pPr eaLnBrk="1" hangingPunct="1"/>
            <a:r>
              <a:rPr kumimoji="1" lang="en-US" altLang="ja-JP" sz="1400" b="0" dirty="0">
                <a:latin typeface="Arial" panose="020B0604020202020204" pitchFamily="34" charset="0"/>
                <a:ea typeface="Osaka" charset="-128"/>
              </a:rPr>
              <a:t>from other Components</a:t>
            </a:r>
            <a:endParaRPr kumimoji="1" lang="en-US" altLang="ja-JP" sz="18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C8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 Physical Component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Different Connection types will be treated as different aspects of the Nodes.</a:t>
            </a:r>
          </a:p>
          <a:p>
            <a:pPr eaLnBrk="1" hangingPunct="1"/>
            <a:r>
              <a:rPr kumimoji="1" lang="en-US" altLang="ja-JP" sz="1400" b="0" dirty="0">
                <a:latin typeface="Arial" panose="020B0604020202020204" pitchFamily="34" charset="0"/>
                <a:ea typeface="Osaka" charset="-128"/>
              </a:rPr>
              <a:t>They may require different descriptors and attributes for the different flows and Connections.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81940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824515"/>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84938A2C-2CCF-F044-89ED-D912AB68B170}"/>
              </a:ext>
            </a:extLst>
          </p:cNvPr>
          <p:cNvSpPr>
            <a:spLocks noChangeArrowheads="1"/>
          </p:cNvSpPr>
          <p:nvPr/>
        </p:nvSpPr>
        <p:spPr bwMode="auto">
          <a:xfrm rot="2262956">
            <a:off x="1972047" y="1633138"/>
            <a:ext cx="1143000" cy="609600"/>
          </a:xfrm>
          <a:prstGeom prst="stripedRightArrow">
            <a:avLst/>
          </a:prstGeom>
          <a:solidFill>
            <a:srgbClr val="FF82D6"/>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a:extLst>
              <a:ext uri="{FF2B5EF4-FFF2-40B4-BE49-F238E27FC236}">
                <a16:creationId xmlns:a16="http://schemas.microsoft.com/office/drawing/2014/main" id="{5021330F-9254-1A43-ACDA-5D1D9BB3AE8F}"/>
              </a:ext>
            </a:extLst>
          </p:cNvPr>
          <p:cNvSpPr/>
          <p:nvPr/>
        </p:nvSpPr>
        <p:spPr>
          <a:xfrm>
            <a:off x="258094" y="1093978"/>
            <a:ext cx="1878947" cy="1384995"/>
          </a:xfrm>
          <a:prstGeom prst="rect">
            <a:avLst/>
          </a:prstGeom>
        </p:spPr>
        <p:txBody>
          <a:bodyPr wrap="square">
            <a:spAutoFit/>
          </a:bodyPr>
          <a:lstStyle/>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Laws of Motion</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Other energetic inputs, gravity, Solar, radiation,…</a:t>
            </a:r>
          </a:p>
        </p:txBody>
      </p:sp>
    </p:spTree>
    <p:extLst>
      <p:ext uri="{BB962C8B-B14F-4D97-AF65-F5344CB8AC3E}">
        <p14:creationId xmlns:p14="http://schemas.microsoft.com/office/powerpoint/2010/main" val="27980056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a:t>
            </a:r>
            <a:r>
              <a:rPr lang="en-US" sz="2000" dirty="0">
                <a:solidFill>
                  <a:srgbClr val="FF0000"/>
                </a:solidFill>
              </a:rPr>
              <a:t>Physical</a:t>
            </a:r>
            <a:r>
              <a:rPr lang="en-US" sz="2000" dirty="0">
                <a:solidFill>
                  <a:srgbClr val="0099A6"/>
                </a:solidFill>
              </a:rPr>
              <a:t> Viewpoint ontology - </a:t>
            </a:r>
            <a:r>
              <a:rPr lang="en-US" sz="2000" dirty="0">
                <a:solidFill>
                  <a:srgbClr val="FF0000"/>
                </a:solidFill>
              </a:rPr>
              <a:t>redrawn</a:t>
            </a:r>
            <a:r>
              <a:rPr lang="en-US" sz="2000" dirty="0">
                <a:solidFill>
                  <a:srgbClr val="0099A6"/>
                </a:solidFill>
              </a:rPr>
              <a:t>)</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5115416" y="3961258"/>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Interfaces</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4790625" y="1507029"/>
            <a:ext cx="971550" cy="514350"/>
          </a:xfrm>
          <a:prstGeom prst="roundRect">
            <a:avLst/>
          </a:prstGeom>
          <a:solidFill>
            <a:srgbClr val="0C8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810000" y="2823342"/>
            <a:ext cx="12763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Component</a:t>
            </a:r>
          </a:p>
          <a:p>
            <a:pPr algn="ctr"/>
            <a:r>
              <a:rPr lang="en-US" sz="1200" dirty="0">
                <a:solidFill>
                  <a:schemeClr val="bg1"/>
                </a:solidFill>
              </a:rPr>
              <a:t>(Node)</a:t>
            </a:r>
          </a:p>
        </p:txBody>
      </p:sp>
      <p:cxnSp>
        <p:nvCxnSpPr>
          <p:cNvPr id="14" name="Straight Arrow Connector 13">
            <a:extLst>
              <a:ext uri="{FF2B5EF4-FFF2-40B4-BE49-F238E27FC236}">
                <a16:creationId xmlns:a16="http://schemas.microsoft.com/office/drawing/2014/main" id="{DA660229-049A-A148-80A6-6D015217B9B7}"/>
              </a:ext>
            </a:extLst>
          </p:cNvPr>
          <p:cNvCxnSpPr>
            <a:cxnSpLocks/>
            <a:endCxn id="60" idx="0"/>
          </p:cNvCxnSpPr>
          <p:nvPr/>
        </p:nvCxnSpPr>
        <p:spPr>
          <a:xfrm flipH="1">
            <a:off x="3731847" y="3348865"/>
            <a:ext cx="535596" cy="858282"/>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7" idx="2"/>
            <a:endCxn id="12" idx="0"/>
          </p:cNvCxnSpPr>
          <p:nvPr/>
        </p:nvCxnSpPr>
        <p:spPr>
          <a:xfrm flipH="1">
            <a:off x="4448175" y="2021379"/>
            <a:ext cx="828225" cy="801963"/>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3441963" y="3398035"/>
            <a:ext cx="767102" cy="346249"/>
          </a:xfrm>
          <a:prstGeom prst="rect">
            <a:avLst/>
          </a:prstGeom>
          <a:noFill/>
        </p:spPr>
        <p:txBody>
          <a:bodyPr wrap="square" rtlCol="0">
            <a:spAutoFit/>
          </a:bodyPr>
          <a:lstStyle/>
          <a:p>
            <a:r>
              <a:rPr lang="en-US" sz="825" dirty="0"/>
              <a:t>Implements 1..</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947787" y="2258632"/>
            <a:ext cx="871537" cy="219291"/>
          </a:xfrm>
          <a:prstGeom prst="rect">
            <a:avLst/>
          </a:prstGeom>
          <a:noFill/>
        </p:spPr>
        <p:txBody>
          <a:bodyPr wrap="square" rtlCol="0">
            <a:spAutoFit/>
          </a:bodyPr>
          <a:lstStyle/>
          <a:p>
            <a:r>
              <a:rPr lang="en-US" sz="825" dirty="0"/>
              <a:t>Is a …</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3267503" y="4207147"/>
            <a:ext cx="928688"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065047" y="2826153"/>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1948291" y="2823342"/>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12" idx="1"/>
            <a:endCxn id="69" idx="3"/>
          </p:cNvCxnSpPr>
          <p:nvPr/>
        </p:nvCxnSpPr>
        <p:spPr>
          <a:xfrm flipH="1">
            <a:off x="2919841" y="3080517"/>
            <a:ext cx="890159" cy="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15969" y="5231707"/>
            <a:ext cx="4366448" cy="1200329"/>
          </a:xfrm>
          <a:prstGeom prst="rect">
            <a:avLst/>
          </a:prstGeom>
        </p:spPr>
        <p:txBody>
          <a:bodyPr wrap="square">
            <a:spAutoFit/>
          </a:bodyPr>
          <a:lstStyle/>
          <a:p>
            <a:r>
              <a:rPr lang="en-US" sz="900" u="sng" dirty="0">
                <a:solidFill>
                  <a:srgbClr val="0070C0"/>
                </a:solidFill>
              </a:rPr>
              <a:t>Component (Node): </a:t>
            </a:r>
            <a:r>
              <a:rPr lang="en-US" sz="900" dirty="0">
                <a:solidFill>
                  <a:srgbClr val="0070C0"/>
                </a:solidFill>
              </a:rPr>
              <a:t>A model of a space data system physical entity operating in a physical environment. A Node is a configuration of Engineering Objects forming a single unit for the purpose of location in space, and embodying a set of processing, storage and communication functions. </a:t>
            </a:r>
          </a:p>
          <a:p>
            <a:r>
              <a:rPr lang="en-US" sz="900" u="sng" dirty="0">
                <a:solidFill>
                  <a:srgbClr val="0070C0"/>
                </a:solidFill>
              </a:rPr>
              <a:t>Interface</a:t>
            </a:r>
            <a:r>
              <a:rPr lang="en-US" sz="900" dirty="0">
                <a:solidFill>
                  <a:srgbClr val="0070C0"/>
                </a:solidFill>
              </a:rPr>
              <a:t>: A set of interactions performed by an object for participation with another object for some purpose, along with constraints on how they can occur. An interface is therefore where the behavior of an object is exposed.</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20 Mar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endCxn id="6" idx="0"/>
          </p:cNvCxnSpPr>
          <p:nvPr/>
        </p:nvCxnSpPr>
        <p:spPr>
          <a:xfrm>
            <a:off x="4679681" y="3348865"/>
            <a:ext cx="921510" cy="61239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5022688" y="3325019"/>
            <a:ext cx="1157006" cy="346249"/>
          </a:xfrm>
          <a:prstGeom prst="rect">
            <a:avLst/>
          </a:prstGeom>
          <a:noFill/>
        </p:spPr>
        <p:txBody>
          <a:bodyPr wrap="square" rtlCol="0">
            <a:spAutoFit/>
          </a:bodyPr>
          <a:lstStyle>
            <a:defPPr>
              <a:defRPr lang="en-US"/>
            </a:defPPr>
            <a:lvl1pPr>
              <a:defRPr sz="825"/>
            </a:lvl1pPr>
          </a:lstStyle>
          <a:p>
            <a:r>
              <a:rPr lang="en-US" dirty="0"/>
              <a:t>Has Provided / Required 1…</a:t>
            </a:r>
          </a:p>
        </p:txBody>
      </p:sp>
      <p:sp>
        <p:nvSpPr>
          <p:cNvPr id="21" name="Rounded Rectangle 20">
            <a:extLst>
              <a:ext uri="{FF2B5EF4-FFF2-40B4-BE49-F238E27FC236}">
                <a16:creationId xmlns:a16="http://schemas.microsoft.com/office/drawing/2014/main" id="{A02B1A8B-5C7D-DC8C-70AA-FF22F5F8166F}"/>
              </a:ext>
            </a:extLst>
          </p:cNvPr>
          <p:cNvSpPr/>
          <p:nvPr/>
        </p:nvSpPr>
        <p:spPr>
          <a:xfrm>
            <a:off x="6497941" y="1143082"/>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22" name="Rounded Rectangle 21">
            <a:extLst>
              <a:ext uri="{FF2B5EF4-FFF2-40B4-BE49-F238E27FC236}">
                <a16:creationId xmlns:a16="http://schemas.microsoft.com/office/drawing/2014/main" id="{E2247633-A1CC-4644-53E3-6F94B10D780A}"/>
              </a:ext>
            </a:extLst>
          </p:cNvPr>
          <p:cNvSpPr/>
          <p:nvPr/>
        </p:nvSpPr>
        <p:spPr>
          <a:xfrm>
            <a:off x="6498874" y="1571000"/>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23" name="Rounded Rectangle 22">
            <a:extLst>
              <a:ext uri="{FF2B5EF4-FFF2-40B4-BE49-F238E27FC236}">
                <a16:creationId xmlns:a16="http://schemas.microsoft.com/office/drawing/2014/main" id="{03938528-CFDB-88B8-2EF7-2A208FC3C176}"/>
              </a:ext>
            </a:extLst>
          </p:cNvPr>
          <p:cNvSpPr/>
          <p:nvPr/>
        </p:nvSpPr>
        <p:spPr>
          <a:xfrm>
            <a:off x="6497941" y="1998916"/>
            <a:ext cx="772096" cy="339579"/>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Person</a:t>
            </a:r>
          </a:p>
        </p:txBody>
      </p:sp>
      <p:cxnSp>
        <p:nvCxnSpPr>
          <p:cNvPr id="24" name="Straight Arrow Connector 23">
            <a:extLst>
              <a:ext uri="{FF2B5EF4-FFF2-40B4-BE49-F238E27FC236}">
                <a16:creationId xmlns:a16="http://schemas.microsoft.com/office/drawing/2014/main" id="{410CD4D5-890D-AC10-1D1D-6BEC74C31564}"/>
              </a:ext>
            </a:extLst>
          </p:cNvPr>
          <p:cNvCxnSpPr>
            <a:cxnSpLocks/>
            <a:stCxn id="7" idx="3"/>
          </p:cNvCxnSpPr>
          <p:nvPr/>
        </p:nvCxnSpPr>
        <p:spPr>
          <a:xfrm flipV="1">
            <a:off x="5762175" y="1312872"/>
            <a:ext cx="735766" cy="45133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658C00A-2B1B-A5AC-04FB-4702F63ADABF}"/>
              </a:ext>
            </a:extLst>
          </p:cNvPr>
          <p:cNvCxnSpPr>
            <a:cxnSpLocks/>
            <a:stCxn id="7" idx="3"/>
          </p:cNvCxnSpPr>
          <p:nvPr/>
        </p:nvCxnSpPr>
        <p:spPr>
          <a:xfrm flipV="1">
            <a:off x="5762175" y="1740790"/>
            <a:ext cx="736699" cy="23414"/>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2C8934AE-9520-156A-D942-570F946676B6}"/>
              </a:ext>
            </a:extLst>
          </p:cNvPr>
          <p:cNvCxnSpPr>
            <a:cxnSpLocks/>
            <a:stCxn id="7" idx="3"/>
          </p:cNvCxnSpPr>
          <p:nvPr/>
        </p:nvCxnSpPr>
        <p:spPr>
          <a:xfrm>
            <a:off x="5762175" y="1764204"/>
            <a:ext cx="735766" cy="40450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EF9636D4-B21E-C60F-65A4-D75859901E03}"/>
              </a:ext>
            </a:extLst>
          </p:cNvPr>
          <p:cNvSpPr txBox="1"/>
          <p:nvPr/>
        </p:nvSpPr>
        <p:spPr>
          <a:xfrm>
            <a:off x="5725845" y="1256648"/>
            <a:ext cx="639431" cy="300082"/>
          </a:xfrm>
          <a:prstGeom prst="rect">
            <a:avLst/>
          </a:prstGeom>
          <a:noFill/>
        </p:spPr>
        <p:txBody>
          <a:bodyPr wrap="square" rtlCol="0">
            <a:spAutoFit/>
          </a:bodyPr>
          <a:lstStyle/>
          <a:p>
            <a:r>
              <a:rPr lang="en-US" sz="675" dirty="0"/>
              <a:t>Composed of 1..</a:t>
            </a:r>
          </a:p>
        </p:txBody>
      </p:sp>
      <p:sp>
        <p:nvSpPr>
          <p:cNvPr id="29" name="Rounded Rectangle 28">
            <a:extLst>
              <a:ext uri="{FF2B5EF4-FFF2-40B4-BE49-F238E27FC236}">
                <a16:creationId xmlns:a16="http://schemas.microsoft.com/office/drawing/2014/main" id="{FCCAFAEA-9832-A906-5501-718335460A26}"/>
              </a:ext>
            </a:extLst>
          </p:cNvPr>
          <p:cNvSpPr/>
          <p:nvPr/>
        </p:nvSpPr>
        <p:spPr>
          <a:xfrm>
            <a:off x="2494822" y="1325983"/>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30" name="Straight Arrow Connector 29">
            <a:extLst>
              <a:ext uri="{FF2B5EF4-FFF2-40B4-BE49-F238E27FC236}">
                <a16:creationId xmlns:a16="http://schemas.microsoft.com/office/drawing/2014/main" id="{D8A2E404-10A0-3D42-3471-C6C1ACEC5FF1}"/>
              </a:ext>
            </a:extLst>
          </p:cNvPr>
          <p:cNvCxnSpPr>
            <a:cxnSpLocks/>
            <a:stCxn id="29" idx="2"/>
          </p:cNvCxnSpPr>
          <p:nvPr/>
        </p:nvCxnSpPr>
        <p:spPr>
          <a:xfrm>
            <a:off x="2954655" y="1665562"/>
            <a:ext cx="1241536" cy="115778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A8D5E263-B1AB-4A03-203A-8CFA07907E81}"/>
              </a:ext>
            </a:extLst>
          </p:cNvPr>
          <p:cNvSpPr txBox="1"/>
          <p:nvPr/>
        </p:nvSpPr>
        <p:spPr>
          <a:xfrm>
            <a:off x="3359380" y="1770247"/>
            <a:ext cx="558185" cy="196208"/>
          </a:xfrm>
          <a:prstGeom prst="rect">
            <a:avLst/>
          </a:prstGeom>
          <a:noFill/>
        </p:spPr>
        <p:txBody>
          <a:bodyPr wrap="square" rtlCol="0">
            <a:spAutoFit/>
          </a:bodyPr>
          <a:lstStyle>
            <a:defPPr>
              <a:defRPr lang="en-US"/>
            </a:defPPr>
            <a:lvl1pPr>
              <a:defRPr sz="825"/>
            </a:lvl1pPr>
          </a:lstStyle>
          <a:p>
            <a:r>
              <a:rPr lang="en-US" dirty="0"/>
              <a:t>Affects </a:t>
            </a:r>
          </a:p>
        </p:txBody>
      </p:sp>
      <p:sp>
        <p:nvSpPr>
          <p:cNvPr id="40" name="Rounded Rectangle 39">
            <a:extLst>
              <a:ext uri="{FF2B5EF4-FFF2-40B4-BE49-F238E27FC236}">
                <a16:creationId xmlns:a16="http://schemas.microsoft.com/office/drawing/2014/main" id="{90309489-4586-6C97-E19A-FB72C3F1B323}"/>
              </a:ext>
            </a:extLst>
          </p:cNvPr>
          <p:cNvSpPr/>
          <p:nvPr/>
        </p:nvSpPr>
        <p:spPr>
          <a:xfrm>
            <a:off x="6685145" y="4674530"/>
            <a:ext cx="114343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Connector</a:t>
            </a:r>
          </a:p>
          <a:p>
            <a:pPr algn="ctr"/>
            <a:r>
              <a:rPr lang="en-US" sz="1200" dirty="0">
                <a:solidFill>
                  <a:schemeClr val="bg1"/>
                </a:solidFill>
              </a:rPr>
              <a:t>(Link)</a:t>
            </a:r>
          </a:p>
        </p:txBody>
      </p:sp>
      <p:sp>
        <p:nvSpPr>
          <p:cNvPr id="41" name="TextBox 40">
            <a:extLst>
              <a:ext uri="{FF2B5EF4-FFF2-40B4-BE49-F238E27FC236}">
                <a16:creationId xmlns:a16="http://schemas.microsoft.com/office/drawing/2014/main" id="{EF23E792-3DF8-644D-783F-4FB5AB7ECFD6}"/>
              </a:ext>
            </a:extLst>
          </p:cNvPr>
          <p:cNvSpPr txBox="1"/>
          <p:nvPr/>
        </p:nvSpPr>
        <p:spPr>
          <a:xfrm>
            <a:off x="6010895" y="4470004"/>
            <a:ext cx="1143430" cy="219291"/>
          </a:xfrm>
          <a:prstGeom prst="rect">
            <a:avLst/>
          </a:prstGeom>
          <a:noFill/>
        </p:spPr>
        <p:txBody>
          <a:bodyPr wrap="square" rtlCol="0">
            <a:spAutoFit/>
          </a:bodyPr>
          <a:lstStyle>
            <a:defPPr>
              <a:defRPr lang="en-US"/>
            </a:defPPr>
            <a:lvl1pPr>
              <a:defRPr sz="825"/>
            </a:lvl1pPr>
          </a:lstStyle>
          <a:p>
            <a:r>
              <a:rPr lang="en-US" dirty="0"/>
              <a:t>Connect via 1…</a:t>
            </a:r>
          </a:p>
        </p:txBody>
      </p:sp>
      <p:cxnSp>
        <p:nvCxnSpPr>
          <p:cNvPr id="42" name="Straight Arrow Connector 41">
            <a:extLst>
              <a:ext uri="{FF2B5EF4-FFF2-40B4-BE49-F238E27FC236}">
                <a16:creationId xmlns:a16="http://schemas.microsoft.com/office/drawing/2014/main" id="{7F5CA9DD-4F01-0035-48EB-E1950C10FB41}"/>
              </a:ext>
            </a:extLst>
          </p:cNvPr>
          <p:cNvCxnSpPr>
            <a:cxnSpLocks/>
            <a:stCxn id="6" idx="2"/>
            <a:endCxn id="40" idx="1"/>
          </p:cNvCxnSpPr>
          <p:nvPr/>
        </p:nvCxnSpPr>
        <p:spPr>
          <a:xfrm>
            <a:off x="5601191" y="4475608"/>
            <a:ext cx="1083954" cy="45609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6" name="Elbow Connector 45">
            <a:extLst>
              <a:ext uri="{FF2B5EF4-FFF2-40B4-BE49-F238E27FC236}">
                <a16:creationId xmlns:a16="http://schemas.microsoft.com/office/drawing/2014/main" id="{E1728534-163B-896C-326F-FD562C46EEC4}"/>
              </a:ext>
            </a:extLst>
          </p:cNvPr>
          <p:cNvCxnSpPr>
            <a:cxnSpLocks/>
            <a:stCxn id="12" idx="3"/>
            <a:endCxn id="12" idx="0"/>
          </p:cNvCxnSpPr>
          <p:nvPr/>
        </p:nvCxnSpPr>
        <p:spPr bwMode="auto">
          <a:xfrm flipH="1" flipV="1">
            <a:off x="4448175" y="2823342"/>
            <a:ext cx="638175" cy="257175"/>
          </a:xfrm>
          <a:prstGeom prst="bentConnector4">
            <a:avLst>
              <a:gd name="adj1" fmla="val -35821"/>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47" name="TextBox 46">
            <a:extLst>
              <a:ext uri="{FF2B5EF4-FFF2-40B4-BE49-F238E27FC236}">
                <a16:creationId xmlns:a16="http://schemas.microsoft.com/office/drawing/2014/main" id="{833B11C4-391D-EB26-68A8-9022347C38C4}"/>
              </a:ext>
            </a:extLst>
          </p:cNvPr>
          <p:cNvSpPr txBox="1"/>
          <p:nvPr/>
        </p:nvSpPr>
        <p:spPr>
          <a:xfrm>
            <a:off x="5288756" y="2559801"/>
            <a:ext cx="871537" cy="346249"/>
          </a:xfrm>
          <a:prstGeom prst="rect">
            <a:avLst/>
          </a:prstGeom>
          <a:noFill/>
        </p:spPr>
        <p:txBody>
          <a:bodyPr wrap="square" rtlCol="0">
            <a:spAutoFit/>
          </a:bodyPr>
          <a:lstStyle/>
          <a:p>
            <a:r>
              <a:rPr lang="en-US" sz="825" dirty="0"/>
              <a:t>Composed of …</a:t>
            </a:r>
          </a:p>
        </p:txBody>
      </p:sp>
      <p:sp>
        <p:nvSpPr>
          <p:cNvPr id="50" name="Rounded Rectangle 49">
            <a:extLst>
              <a:ext uri="{FF2B5EF4-FFF2-40B4-BE49-F238E27FC236}">
                <a16:creationId xmlns:a16="http://schemas.microsoft.com/office/drawing/2014/main" id="{8BACC36F-6C0F-F453-5065-1A216B1C1014}"/>
              </a:ext>
            </a:extLst>
          </p:cNvPr>
          <p:cNvSpPr/>
          <p:nvPr/>
        </p:nvSpPr>
        <p:spPr>
          <a:xfrm>
            <a:off x="1733114" y="1806456"/>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Location / Motion</a:t>
            </a:r>
          </a:p>
        </p:txBody>
      </p:sp>
      <p:cxnSp>
        <p:nvCxnSpPr>
          <p:cNvPr id="51" name="Straight Arrow Connector 50">
            <a:extLst>
              <a:ext uri="{FF2B5EF4-FFF2-40B4-BE49-F238E27FC236}">
                <a16:creationId xmlns:a16="http://schemas.microsoft.com/office/drawing/2014/main" id="{0E036F9B-2810-68A5-9FD6-FC55CD320814}"/>
              </a:ext>
            </a:extLst>
          </p:cNvPr>
          <p:cNvCxnSpPr>
            <a:cxnSpLocks/>
            <a:stCxn id="50" idx="3"/>
          </p:cNvCxnSpPr>
          <p:nvPr/>
        </p:nvCxnSpPr>
        <p:spPr>
          <a:xfrm>
            <a:off x="2652779" y="1976246"/>
            <a:ext cx="1522912" cy="847096"/>
          </a:xfrm>
          <a:prstGeom prst="straightConnector1">
            <a:avLst/>
          </a:prstGeom>
          <a:solidFill>
            <a:schemeClr val="bg1">
              <a:lumMod val="85000"/>
            </a:schemeClr>
          </a:solidFill>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2B9EC7F6-9795-AEFA-8992-31A58A420DEF}"/>
              </a:ext>
            </a:extLst>
          </p:cNvPr>
          <p:cNvSpPr txBox="1"/>
          <p:nvPr/>
        </p:nvSpPr>
        <p:spPr>
          <a:xfrm>
            <a:off x="2549571" y="2166580"/>
            <a:ext cx="558185" cy="219291"/>
          </a:xfrm>
          <a:prstGeom prst="rect">
            <a:avLst/>
          </a:prstGeom>
          <a:noFill/>
        </p:spPr>
        <p:txBody>
          <a:bodyPr wrap="square" rtlCol="0">
            <a:spAutoFit/>
          </a:bodyPr>
          <a:lstStyle>
            <a:defPPr>
              <a:defRPr lang="en-US"/>
            </a:defPPr>
            <a:lvl1pPr>
              <a:defRPr sz="825"/>
            </a:lvl1pPr>
          </a:lstStyle>
          <a:p>
            <a:r>
              <a:rPr lang="en-US" dirty="0"/>
              <a:t>Has </a:t>
            </a:r>
          </a:p>
        </p:txBody>
      </p:sp>
      <p:sp>
        <p:nvSpPr>
          <p:cNvPr id="57" name="Flowchart: Decision 17">
            <a:extLst>
              <a:ext uri="{FF2B5EF4-FFF2-40B4-BE49-F238E27FC236}">
                <a16:creationId xmlns:a16="http://schemas.microsoft.com/office/drawing/2014/main" id="{AB2E110A-A208-EFBA-9685-78306D93244D}"/>
              </a:ext>
            </a:extLst>
          </p:cNvPr>
          <p:cNvSpPr/>
          <p:nvPr/>
        </p:nvSpPr>
        <p:spPr bwMode="auto">
          <a:xfrm flipH="1">
            <a:off x="5073102" y="3019505"/>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8" name="Flowchart: Decision 18">
            <a:extLst>
              <a:ext uri="{FF2B5EF4-FFF2-40B4-BE49-F238E27FC236}">
                <a16:creationId xmlns:a16="http://schemas.microsoft.com/office/drawing/2014/main" id="{4A2DB9BE-188E-B11B-1106-928E62D93169}"/>
              </a:ext>
            </a:extLst>
          </p:cNvPr>
          <p:cNvSpPr/>
          <p:nvPr/>
        </p:nvSpPr>
        <p:spPr bwMode="auto">
          <a:xfrm flipH="1">
            <a:off x="5747654" y="1709082"/>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75" name="Isosceles Triangle 19">
            <a:extLst>
              <a:ext uri="{FF2B5EF4-FFF2-40B4-BE49-F238E27FC236}">
                <a16:creationId xmlns:a16="http://schemas.microsoft.com/office/drawing/2014/main" id="{A2CF5DD1-7EA5-9BF7-6731-482D70ED5F99}"/>
              </a:ext>
            </a:extLst>
          </p:cNvPr>
          <p:cNvSpPr/>
          <p:nvPr/>
        </p:nvSpPr>
        <p:spPr bwMode="auto">
          <a:xfrm rot="2716258" flipH="1">
            <a:off x="5168302" y="1995342"/>
            <a:ext cx="124850" cy="134253"/>
          </a:xfrm>
          <a:prstGeom prst="triangl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76" name="Straight Arrow Connector 75">
            <a:extLst>
              <a:ext uri="{FF2B5EF4-FFF2-40B4-BE49-F238E27FC236}">
                <a16:creationId xmlns:a16="http://schemas.microsoft.com/office/drawing/2014/main" id="{D05E6F37-D4E3-DFEC-1C9F-B13E2504857E}"/>
              </a:ext>
            </a:extLst>
          </p:cNvPr>
          <p:cNvCxnSpPr>
            <a:cxnSpLocks/>
            <a:stCxn id="77" idx="0"/>
            <a:endCxn id="40" idx="2"/>
          </p:cNvCxnSpPr>
          <p:nvPr/>
        </p:nvCxnSpPr>
        <p:spPr>
          <a:xfrm flipV="1">
            <a:off x="6239002" y="5188880"/>
            <a:ext cx="1017858" cy="404502"/>
          </a:xfrm>
          <a:prstGeom prst="straightConnector1">
            <a:avLst/>
          </a:prstGeom>
          <a:ln>
            <a:prstDash val="solid"/>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D4874D29-5624-F067-FE9C-F8F300AA5D0F}"/>
              </a:ext>
            </a:extLst>
          </p:cNvPr>
          <p:cNvSpPr/>
          <p:nvPr/>
        </p:nvSpPr>
        <p:spPr>
          <a:xfrm>
            <a:off x="5819323" y="5593382"/>
            <a:ext cx="839357"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Flow</a:t>
            </a:r>
          </a:p>
        </p:txBody>
      </p:sp>
      <p:sp>
        <p:nvSpPr>
          <p:cNvPr id="82" name="TextBox 81">
            <a:extLst>
              <a:ext uri="{FF2B5EF4-FFF2-40B4-BE49-F238E27FC236}">
                <a16:creationId xmlns:a16="http://schemas.microsoft.com/office/drawing/2014/main" id="{A9E0550E-D9BD-3B03-4D98-192C198415A0}"/>
              </a:ext>
            </a:extLst>
          </p:cNvPr>
          <p:cNvSpPr txBox="1"/>
          <p:nvPr/>
        </p:nvSpPr>
        <p:spPr>
          <a:xfrm>
            <a:off x="6685937" y="5446198"/>
            <a:ext cx="784844" cy="346249"/>
          </a:xfrm>
          <a:prstGeom prst="rect">
            <a:avLst/>
          </a:prstGeom>
          <a:noFill/>
        </p:spPr>
        <p:txBody>
          <a:bodyPr wrap="square" rtlCol="0">
            <a:spAutoFit/>
          </a:bodyPr>
          <a:lstStyle>
            <a:defPPr>
              <a:defRPr lang="en-US"/>
            </a:defPPr>
            <a:lvl1pPr>
              <a:defRPr sz="825"/>
            </a:lvl1pPr>
          </a:lstStyle>
          <a:p>
            <a:r>
              <a:rPr lang="en-US" dirty="0"/>
              <a:t>Provides / Conveys</a:t>
            </a:r>
          </a:p>
        </p:txBody>
      </p:sp>
      <p:cxnSp>
        <p:nvCxnSpPr>
          <p:cNvPr id="16" name="Straight Arrow Connector 15">
            <a:extLst>
              <a:ext uri="{FF2B5EF4-FFF2-40B4-BE49-F238E27FC236}">
                <a16:creationId xmlns:a16="http://schemas.microsoft.com/office/drawing/2014/main" id="{18FFAF19-4C68-30E6-884E-C344D6148C99}"/>
              </a:ext>
            </a:extLst>
          </p:cNvPr>
          <p:cNvCxnSpPr>
            <a:cxnSpLocks/>
            <a:stCxn id="69" idx="2"/>
            <a:endCxn id="60" idx="1"/>
          </p:cNvCxnSpPr>
          <p:nvPr/>
        </p:nvCxnSpPr>
        <p:spPr>
          <a:xfrm>
            <a:off x="2434066" y="3337692"/>
            <a:ext cx="833437" cy="1126630"/>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01738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21BA-9EE5-493D-9202-D70F57B43AEB}"/>
              </a:ext>
            </a:extLst>
          </p:cNvPr>
          <p:cNvSpPr>
            <a:spLocks noGrp="1"/>
          </p:cNvSpPr>
          <p:nvPr>
            <p:ph type="title"/>
          </p:nvPr>
        </p:nvSpPr>
        <p:spPr/>
        <p:txBody>
          <a:bodyPr/>
          <a:lstStyle/>
          <a:p>
            <a:r>
              <a:rPr lang="en-US" dirty="0"/>
              <a:t>Physical Viewpoint Ontology</a:t>
            </a:r>
            <a:br>
              <a:rPr lang="en-US" dirty="0"/>
            </a:br>
            <a:r>
              <a:rPr lang="en-US" dirty="0"/>
              <a:t>(</a:t>
            </a:r>
            <a:r>
              <a:rPr lang="en-US" dirty="0">
                <a:solidFill>
                  <a:srgbClr val="FF0000"/>
                </a:solidFill>
              </a:rPr>
              <a:t>Replaced</a:t>
            </a:r>
            <a:r>
              <a:rPr lang="en-US" dirty="0"/>
              <a:t>)</a:t>
            </a:r>
          </a:p>
        </p:txBody>
      </p:sp>
      <p:sp>
        <p:nvSpPr>
          <p:cNvPr id="4" name="Date Placeholder 3">
            <a:extLst>
              <a:ext uri="{FF2B5EF4-FFF2-40B4-BE49-F238E27FC236}">
                <a16:creationId xmlns:a16="http://schemas.microsoft.com/office/drawing/2014/main" id="{7F1BDFA5-1C84-4F87-9340-3A8F3A65D3B6}"/>
              </a:ext>
            </a:extLst>
          </p:cNvPr>
          <p:cNvSpPr>
            <a:spLocks noGrp="1"/>
          </p:cNvSpPr>
          <p:nvPr>
            <p:ph type="dt" sz="half" idx="10"/>
          </p:nvPr>
        </p:nvSpPr>
        <p:spPr/>
        <p:txBody>
          <a:bodyPr/>
          <a:lstStyle/>
          <a:p>
            <a:r>
              <a:rPr lang="en-US"/>
              <a:t>20 Mar 2023</a:t>
            </a:r>
            <a:endParaRPr lang="en-US" dirty="0"/>
          </a:p>
        </p:txBody>
      </p:sp>
      <p:sp>
        <p:nvSpPr>
          <p:cNvPr id="7" name="Rectangle: Rounded Corners 6">
            <a:extLst>
              <a:ext uri="{FF2B5EF4-FFF2-40B4-BE49-F238E27FC236}">
                <a16:creationId xmlns:a16="http://schemas.microsoft.com/office/drawing/2014/main" id="{DCB985F3-2549-4C03-9D0F-F99B2C8CC566}"/>
              </a:ext>
            </a:extLst>
          </p:cNvPr>
          <p:cNvSpPr/>
          <p:nvPr/>
        </p:nvSpPr>
        <p:spPr bwMode="auto">
          <a:xfrm>
            <a:off x="2553203" y="1902592"/>
            <a:ext cx="8382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Concern</a:t>
            </a:r>
          </a:p>
        </p:txBody>
      </p:sp>
      <p:sp>
        <p:nvSpPr>
          <p:cNvPr id="8" name="Rectangle: Rounded Corners 7">
            <a:extLst>
              <a:ext uri="{FF2B5EF4-FFF2-40B4-BE49-F238E27FC236}">
                <a16:creationId xmlns:a16="http://schemas.microsoft.com/office/drawing/2014/main" id="{4CB68EBA-6BCC-47A3-A480-CFF4AA8B42E1}"/>
              </a:ext>
            </a:extLst>
          </p:cNvPr>
          <p:cNvSpPr/>
          <p:nvPr/>
        </p:nvSpPr>
        <p:spPr bwMode="auto">
          <a:xfrm>
            <a:off x="2586483" y="2535828"/>
            <a:ext cx="7620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Aspect</a:t>
            </a:r>
          </a:p>
        </p:txBody>
      </p:sp>
      <p:sp>
        <p:nvSpPr>
          <p:cNvPr id="9" name="Rectangle: Rounded Corners 8">
            <a:extLst>
              <a:ext uri="{FF2B5EF4-FFF2-40B4-BE49-F238E27FC236}">
                <a16:creationId xmlns:a16="http://schemas.microsoft.com/office/drawing/2014/main" id="{EEB2D0B9-CDC0-4422-8FB7-AC14AC7AAFC5}"/>
              </a:ext>
            </a:extLst>
          </p:cNvPr>
          <p:cNvSpPr/>
          <p:nvPr/>
        </p:nvSpPr>
        <p:spPr bwMode="auto">
          <a:xfrm>
            <a:off x="2586483" y="3172599"/>
            <a:ext cx="7620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Service</a:t>
            </a:r>
          </a:p>
        </p:txBody>
      </p:sp>
      <p:sp>
        <p:nvSpPr>
          <p:cNvPr id="10" name="Rectangle: Rounded Corners 9">
            <a:extLst>
              <a:ext uri="{FF2B5EF4-FFF2-40B4-BE49-F238E27FC236}">
                <a16:creationId xmlns:a16="http://schemas.microsoft.com/office/drawing/2014/main" id="{1617FA73-6706-4E44-B4B2-30D73EBAE6F9}"/>
              </a:ext>
            </a:extLst>
          </p:cNvPr>
          <p:cNvSpPr/>
          <p:nvPr/>
        </p:nvSpPr>
        <p:spPr bwMode="auto">
          <a:xfrm>
            <a:off x="4468938" y="3186499"/>
            <a:ext cx="612344"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Node</a:t>
            </a:r>
          </a:p>
        </p:txBody>
      </p:sp>
      <p:cxnSp>
        <p:nvCxnSpPr>
          <p:cNvPr id="12" name="Straight Arrow Connector 11">
            <a:extLst>
              <a:ext uri="{FF2B5EF4-FFF2-40B4-BE49-F238E27FC236}">
                <a16:creationId xmlns:a16="http://schemas.microsoft.com/office/drawing/2014/main" id="{D32DFA42-1AC3-4636-B3CE-907FB2D2452D}"/>
              </a:ext>
            </a:extLst>
          </p:cNvPr>
          <p:cNvCxnSpPr>
            <a:cxnSpLocks/>
            <a:stCxn id="7" idx="2"/>
            <a:endCxn id="8" idx="0"/>
          </p:cNvCxnSpPr>
          <p:nvPr/>
        </p:nvCxnSpPr>
        <p:spPr bwMode="auto">
          <a:xfrm flipH="1">
            <a:off x="2967483" y="2207392"/>
            <a:ext cx="4820" cy="328436"/>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3" name="TextBox 12">
            <a:extLst>
              <a:ext uri="{FF2B5EF4-FFF2-40B4-BE49-F238E27FC236}">
                <a16:creationId xmlns:a16="http://schemas.microsoft.com/office/drawing/2014/main" id="{C3ABF23C-C149-42E8-B122-628E97724319}"/>
              </a:ext>
            </a:extLst>
          </p:cNvPr>
          <p:cNvSpPr txBox="1"/>
          <p:nvPr/>
        </p:nvSpPr>
        <p:spPr>
          <a:xfrm>
            <a:off x="2016397" y="2224203"/>
            <a:ext cx="987771" cy="276999"/>
          </a:xfrm>
          <a:prstGeom prst="rect">
            <a:avLst/>
          </a:prstGeom>
          <a:noFill/>
        </p:spPr>
        <p:txBody>
          <a:bodyPr wrap="none" rtlCol="0">
            <a:spAutoFit/>
          </a:bodyPr>
          <a:lstStyle/>
          <a:p>
            <a:r>
              <a:rPr lang="en-US" sz="1200" dirty="0"/>
              <a:t>Constrains</a:t>
            </a:r>
          </a:p>
        </p:txBody>
      </p:sp>
      <p:sp>
        <p:nvSpPr>
          <p:cNvPr id="15" name="TextBox 14">
            <a:extLst>
              <a:ext uri="{FF2B5EF4-FFF2-40B4-BE49-F238E27FC236}">
                <a16:creationId xmlns:a16="http://schemas.microsoft.com/office/drawing/2014/main" id="{9FB6B9C5-7A6E-4DD3-8909-159B14F5A6C9}"/>
              </a:ext>
            </a:extLst>
          </p:cNvPr>
          <p:cNvSpPr txBox="1"/>
          <p:nvPr/>
        </p:nvSpPr>
        <p:spPr>
          <a:xfrm>
            <a:off x="1494165" y="2868429"/>
            <a:ext cx="1508746" cy="276999"/>
          </a:xfrm>
          <a:prstGeom prst="rect">
            <a:avLst/>
          </a:prstGeom>
          <a:noFill/>
        </p:spPr>
        <p:txBody>
          <a:bodyPr wrap="none" rtlCol="0">
            <a:spAutoFit/>
          </a:bodyPr>
          <a:lstStyle/>
          <a:p>
            <a:r>
              <a:rPr lang="en-US" sz="1200" dirty="0"/>
              <a:t>Manages Concern</a:t>
            </a:r>
          </a:p>
        </p:txBody>
      </p:sp>
      <p:cxnSp>
        <p:nvCxnSpPr>
          <p:cNvPr id="16" name="Straight Arrow Connector 15">
            <a:extLst>
              <a:ext uri="{FF2B5EF4-FFF2-40B4-BE49-F238E27FC236}">
                <a16:creationId xmlns:a16="http://schemas.microsoft.com/office/drawing/2014/main" id="{8094269D-68AF-4B37-B839-D49372E844BF}"/>
              </a:ext>
            </a:extLst>
          </p:cNvPr>
          <p:cNvCxnSpPr>
            <a:cxnSpLocks/>
            <a:stCxn id="9" idx="0"/>
            <a:endCxn id="8" idx="2"/>
          </p:cNvCxnSpPr>
          <p:nvPr/>
        </p:nvCxnSpPr>
        <p:spPr bwMode="auto">
          <a:xfrm flipV="1">
            <a:off x="2967483" y="2840628"/>
            <a:ext cx="0" cy="33197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7F261AE2-87CF-48DE-9FA3-0FAFABCCFCCA}"/>
              </a:ext>
            </a:extLst>
          </p:cNvPr>
          <p:cNvCxnSpPr>
            <a:cxnSpLocks/>
            <a:stCxn id="24" idx="1"/>
            <a:endCxn id="10" idx="3"/>
          </p:cNvCxnSpPr>
          <p:nvPr/>
        </p:nvCxnSpPr>
        <p:spPr bwMode="auto">
          <a:xfrm flipH="1">
            <a:off x="5081282" y="3338899"/>
            <a:ext cx="758135" cy="0"/>
          </a:xfrm>
          <a:prstGeom prst="straightConnector1">
            <a:avLst/>
          </a:prstGeom>
          <a:solidFill>
            <a:srgbClr val="FFFFFF"/>
          </a:solidFill>
          <a:ln w="9525" cap="flat" cmpd="sng" algn="ctr">
            <a:solidFill>
              <a:srgbClr val="000000"/>
            </a:solidFill>
            <a:prstDash val="solid"/>
            <a:round/>
            <a:headEnd type="none" w="med" len="med"/>
            <a:tailEnd type="diamond" w="lg" len="lg"/>
          </a:ln>
          <a:effectLst/>
        </p:spPr>
      </p:cxnSp>
      <p:sp>
        <p:nvSpPr>
          <p:cNvPr id="23" name="TextBox 22">
            <a:extLst>
              <a:ext uri="{FF2B5EF4-FFF2-40B4-BE49-F238E27FC236}">
                <a16:creationId xmlns:a16="http://schemas.microsoft.com/office/drawing/2014/main" id="{FE2A7EBD-3D4E-406D-BBC2-B75E295139AD}"/>
              </a:ext>
            </a:extLst>
          </p:cNvPr>
          <p:cNvSpPr txBox="1"/>
          <p:nvPr/>
        </p:nvSpPr>
        <p:spPr>
          <a:xfrm>
            <a:off x="3276600" y="2971800"/>
            <a:ext cx="833883" cy="276999"/>
          </a:xfrm>
          <a:prstGeom prst="rect">
            <a:avLst/>
          </a:prstGeom>
          <a:noFill/>
        </p:spPr>
        <p:txBody>
          <a:bodyPr wrap="none" rtlCol="0">
            <a:spAutoFit/>
          </a:bodyPr>
          <a:lstStyle/>
          <a:p>
            <a:r>
              <a:rPr lang="en-US" sz="1200" dirty="0"/>
              <a:t>Provides</a:t>
            </a:r>
          </a:p>
        </p:txBody>
      </p:sp>
      <p:sp>
        <p:nvSpPr>
          <p:cNvPr id="24" name="Rectangle: Rounded Corners 23">
            <a:extLst>
              <a:ext uri="{FF2B5EF4-FFF2-40B4-BE49-F238E27FC236}">
                <a16:creationId xmlns:a16="http://schemas.microsoft.com/office/drawing/2014/main" id="{C7A5A9B0-51C4-41E1-B8F7-7479B5F509AC}"/>
              </a:ext>
            </a:extLst>
          </p:cNvPr>
          <p:cNvSpPr/>
          <p:nvPr/>
        </p:nvSpPr>
        <p:spPr bwMode="auto">
          <a:xfrm>
            <a:off x="5839417" y="3186499"/>
            <a:ext cx="915772"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Interface</a:t>
            </a:r>
          </a:p>
        </p:txBody>
      </p:sp>
      <p:sp>
        <p:nvSpPr>
          <p:cNvPr id="25" name="Rectangle: Rounded Corners 24">
            <a:extLst>
              <a:ext uri="{FF2B5EF4-FFF2-40B4-BE49-F238E27FC236}">
                <a16:creationId xmlns:a16="http://schemas.microsoft.com/office/drawing/2014/main" id="{F71F36BD-F754-4F02-93D9-5074AA024A3F}"/>
              </a:ext>
            </a:extLst>
          </p:cNvPr>
          <p:cNvSpPr/>
          <p:nvPr/>
        </p:nvSpPr>
        <p:spPr bwMode="auto">
          <a:xfrm>
            <a:off x="2586483" y="4022172"/>
            <a:ext cx="7620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System</a:t>
            </a:r>
          </a:p>
        </p:txBody>
      </p:sp>
      <p:sp>
        <p:nvSpPr>
          <p:cNvPr id="26" name="Rectangle: Rounded Corners 25">
            <a:extLst>
              <a:ext uri="{FF2B5EF4-FFF2-40B4-BE49-F238E27FC236}">
                <a16:creationId xmlns:a16="http://schemas.microsoft.com/office/drawing/2014/main" id="{9F144568-248B-46BE-9292-F3E261B5246F}"/>
              </a:ext>
            </a:extLst>
          </p:cNvPr>
          <p:cNvSpPr/>
          <p:nvPr/>
        </p:nvSpPr>
        <p:spPr bwMode="auto">
          <a:xfrm>
            <a:off x="5026456" y="4010800"/>
            <a:ext cx="915772" cy="491317"/>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Required Interface</a:t>
            </a:r>
          </a:p>
        </p:txBody>
      </p:sp>
      <p:sp>
        <p:nvSpPr>
          <p:cNvPr id="27" name="Rectangle: Rounded Corners 26">
            <a:extLst>
              <a:ext uri="{FF2B5EF4-FFF2-40B4-BE49-F238E27FC236}">
                <a16:creationId xmlns:a16="http://schemas.microsoft.com/office/drawing/2014/main" id="{06381DD1-695E-4326-BBF7-8FCDD15491D1}"/>
              </a:ext>
            </a:extLst>
          </p:cNvPr>
          <p:cNvSpPr/>
          <p:nvPr/>
        </p:nvSpPr>
        <p:spPr bwMode="auto">
          <a:xfrm>
            <a:off x="6704228" y="4010799"/>
            <a:ext cx="915772" cy="491317"/>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Provided Interface</a:t>
            </a:r>
          </a:p>
        </p:txBody>
      </p:sp>
      <p:cxnSp>
        <p:nvCxnSpPr>
          <p:cNvPr id="28" name="Straight Arrow Connector 27">
            <a:extLst>
              <a:ext uri="{FF2B5EF4-FFF2-40B4-BE49-F238E27FC236}">
                <a16:creationId xmlns:a16="http://schemas.microsoft.com/office/drawing/2014/main" id="{F103457B-9228-4811-89CE-45AE24D2A018}"/>
              </a:ext>
            </a:extLst>
          </p:cNvPr>
          <p:cNvCxnSpPr>
            <a:cxnSpLocks/>
            <a:stCxn id="9" idx="2"/>
            <a:endCxn id="25" idx="0"/>
          </p:cNvCxnSpPr>
          <p:nvPr/>
        </p:nvCxnSpPr>
        <p:spPr bwMode="auto">
          <a:xfrm>
            <a:off x="2967483" y="3477399"/>
            <a:ext cx="0" cy="544773"/>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35" name="TextBox 34">
            <a:extLst>
              <a:ext uri="{FF2B5EF4-FFF2-40B4-BE49-F238E27FC236}">
                <a16:creationId xmlns:a16="http://schemas.microsoft.com/office/drawing/2014/main" id="{BC74192C-56B0-4E38-AA89-33ACE76614C2}"/>
              </a:ext>
            </a:extLst>
          </p:cNvPr>
          <p:cNvSpPr txBox="1"/>
          <p:nvPr/>
        </p:nvSpPr>
        <p:spPr>
          <a:xfrm>
            <a:off x="2127863" y="3592773"/>
            <a:ext cx="917239" cy="276999"/>
          </a:xfrm>
          <a:prstGeom prst="rect">
            <a:avLst/>
          </a:prstGeom>
          <a:noFill/>
        </p:spPr>
        <p:txBody>
          <a:bodyPr wrap="none" rtlCol="0">
            <a:spAutoFit/>
          </a:bodyPr>
          <a:lstStyle/>
          <a:p>
            <a:r>
              <a:rPr lang="en-US" sz="1200" dirty="0"/>
              <a:t>Describes</a:t>
            </a:r>
          </a:p>
        </p:txBody>
      </p:sp>
      <p:sp>
        <p:nvSpPr>
          <p:cNvPr id="36" name="TextBox 35">
            <a:extLst>
              <a:ext uri="{FF2B5EF4-FFF2-40B4-BE49-F238E27FC236}">
                <a16:creationId xmlns:a16="http://schemas.microsoft.com/office/drawing/2014/main" id="{BE73B430-AADA-41DD-A4BA-E007FB9177AD}"/>
              </a:ext>
            </a:extLst>
          </p:cNvPr>
          <p:cNvSpPr txBox="1"/>
          <p:nvPr/>
        </p:nvSpPr>
        <p:spPr>
          <a:xfrm>
            <a:off x="5324169" y="3293162"/>
            <a:ext cx="465192" cy="276999"/>
          </a:xfrm>
          <a:prstGeom prst="rect">
            <a:avLst/>
          </a:prstGeom>
          <a:noFill/>
        </p:spPr>
        <p:txBody>
          <a:bodyPr wrap="none" rtlCol="0">
            <a:spAutoFit/>
          </a:bodyPr>
          <a:lstStyle/>
          <a:p>
            <a:r>
              <a:rPr lang="en-US" sz="1200" dirty="0"/>
              <a:t>Has</a:t>
            </a:r>
          </a:p>
        </p:txBody>
      </p:sp>
      <p:sp>
        <p:nvSpPr>
          <p:cNvPr id="37" name="TextBox 36">
            <a:extLst>
              <a:ext uri="{FF2B5EF4-FFF2-40B4-BE49-F238E27FC236}">
                <a16:creationId xmlns:a16="http://schemas.microsoft.com/office/drawing/2014/main" id="{D23D81DC-7D39-455E-9F87-8E871D76D346}"/>
              </a:ext>
            </a:extLst>
          </p:cNvPr>
          <p:cNvSpPr txBox="1"/>
          <p:nvPr/>
        </p:nvSpPr>
        <p:spPr>
          <a:xfrm>
            <a:off x="3711267" y="3241086"/>
            <a:ext cx="841897" cy="276999"/>
          </a:xfrm>
          <a:prstGeom prst="rect">
            <a:avLst/>
          </a:prstGeom>
          <a:noFill/>
        </p:spPr>
        <p:txBody>
          <a:bodyPr wrap="none" rtlCol="0">
            <a:spAutoFit/>
          </a:bodyPr>
          <a:lstStyle/>
          <a:p>
            <a:r>
              <a:rPr lang="en-US" sz="1200" dirty="0"/>
              <a:t>Requires</a:t>
            </a:r>
          </a:p>
        </p:txBody>
      </p:sp>
      <p:cxnSp>
        <p:nvCxnSpPr>
          <p:cNvPr id="38" name="Straight Arrow Connector 37">
            <a:extLst>
              <a:ext uri="{FF2B5EF4-FFF2-40B4-BE49-F238E27FC236}">
                <a16:creationId xmlns:a16="http://schemas.microsoft.com/office/drawing/2014/main" id="{8FB5927A-75E1-4EEC-A89A-9B7246EF617A}"/>
              </a:ext>
            </a:extLst>
          </p:cNvPr>
          <p:cNvCxnSpPr>
            <a:cxnSpLocks/>
          </p:cNvCxnSpPr>
          <p:nvPr/>
        </p:nvCxnSpPr>
        <p:spPr bwMode="auto">
          <a:xfrm flipV="1">
            <a:off x="3319803" y="3200400"/>
            <a:ext cx="1149135" cy="8662"/>
          </a:xfrm>
          <a:prstGeom prst="straightConnector1">
            <a:avLst/>
          </a:prstGeom>
          <a:solidFill>
            <a:srgbClr val="FFFFFF"/>
          </a:solidFill>
          <a:ln w="9525" cap="flat" cmpd="sng" algn="ctr">
            <a:solidFill>
              <a:srgbClr val="000000"/>
            </a:solidFill>
            <a:prstDash val="solid"/>
            <a:round/>
            <a:headEnd type="none" w="med" len="med"/>
            <a:tailEnd type="oval" w="lg" len="lg"/>
          </a:ln>
          <a:effectLst/>
        </p:spPr>
      </p:cxnSp>
      <p:cxnSp>
        <p:nvCxnSpPr>
          <p:cNvPr id="44" name="Straight Arrow Connector 43">
            <a:extLst>
              <a:ext uri="{FF2B5EF4-FFF2-40B4-BE49-F238E27FC236}">
                <a16:creationId xmlns:a16="http://schemas.microsoft.com/office/drawing/2014/main" id="{326C9716-DFC1-4BF1-BB66-12A02790887D}"/>
              </a:ext>
            </a:extLst>
          </p:cNvPr>
          <p:cNvCxnSpPr>
            <a:cxnSpLocks/>
          </p:cNvCxnSpPr>
          <p:nvPr/>
        </p:nvCxnSpPr>
        <p:spPr bwMode="auto">
          <a:xfrm flipH="1" flipV="1">
            <a:off x="3379458" y="3451562"/>
            <a:ext cx="1089481" cy="7249"/>
          </a:xfrm>
          <a:prstGeom prst="straightConnector1">
            <a:avLst/>
          </a:prstGeom>
          <a:solidFill>
            <a:srgbClr val="FFFFFF"/>
          </a:solidFill>
          <a:ln w="9525" cap="flat" cmpd="sng" algn="ctr">
            <a:solidFill>
              <a:srgbClr val="000000"/>
            </a:solidFill>
            <a:prstDash val="solid"/>
            <a:round/>
            <a:headEnd type="none" w="med" len="med"/>
            <a:tailEnd type="oval" w="lg" len="lg"/>
          </a:ln>
          <a:effectLst/>
        </p:spPr>
      </p:cxnSp>
      <p:cxnSp>
        <p:nvCxnSpPr>
          <p:cNvPr id="49" name="Straight Arrow Connector 48">
            <a:extLst>
              <a:ext uri="{FF2B5EF4-FFF2-40B4-BE49-F238E27FC236}">
                <a16:creationId xmlns:a16="http://schemas.microsoft.com/office/drawing/2014/main" id="{88F81B69-70F8-4469-A342-870A335E57A5}"/>
              </a:ext>
            </a:extLst>
          </p:cNvPr>
          <p:cNvCxnSpPr>
            <a:cxnSpLocks/>
            <a:stCxn id="26" idx="3"/>
            <a:endCxn id="27" idx="1"/>
          </p:cNvCxnSpPr>
          <p:nvPr/>
        </p:nvCxnSpPr>
        <p:spPr bwMode="auto">
          <a:xfrm flipV="1">
            <a:off x="5942228" y="4256458"/>
            <a:ext cx="762000" cy="1"/>
          </a:xfrm>
          <a:prstGeom prst="straightConnector1">
            <a:avLst/>
          </a:prstGeom>
          <a:solidFill>
            <a:srgbClr val="FFFFFF"/>
          </a:solidFill>
          <a:ln w="9525" cap="flat" cmpd="sng" algn="ctr">
            <a:solidFill>
              <a:srgbClr val="000000"/>
            </a:solidFill>
            <a:prstDash val="solid"/>
            <a:round/>
            <a:headEnd type="none" w="med" len="med"/>
            <a:tailEnd type="oval" w="lg" len="lg"/>
          </a:ln>
          <a:effectLst/>
        </p:spPr>
      </p:cxnSp>
      <p:cxnSp>
        <p:nvCxnSpPr>
          <p:cNvPr id="52" name="Straight Arrow Connector 51">
            <a:extLst>
              <a:ext uri="{FF2B5EF4-FFF2-40B4-BE49-F238E27FC236}">
                <a16:creationId xmlns:a16="http://schemas.microsoft.com/office/drawing/2014/main" id="{D7DEE301-3C30-4849-BCA1-35D79495A000}"/>
              </a:ext>
            </a:extLst>
          </p:cNvPr>
          <p:cNvCxnSpPr>
            <a:cxnSpLocks/>
            <a:stCxn id="26" idx="0"/>
            <a:endCxn id="24" idx="2"/>
          </p:cNvCxnSpPr>
          <p:nvPr/>
        </p:nvCxnSpPr>
        <p:spPr bwMode="auto">
          <a:xfrm flipV="1">
            <a:off x="5484342" y="3491299"/>
            <a:ext cx="812961" cy="519501"/>
          </a:xfrm>
          <a:prstGeom prst="straightConnector1">
            <a:avLst/>
          </a:prstGeom>
          <a:solidFill>
            <a:srgbClr val="FFFFFF"/>
          </a:solidFill>
          <a:ln w="9525" cap="flat" cmpd="sng" algn="ctr">
            <a:solidFill>
              <a:srgbClr val="000000"/>
            </a:solidFill>
            <a:prstDash val="solid"/>
            <a:round/>
            <a:headEnd type="none" w="med" len="med"/>
            <a:tailEnd type="arrow" w="lg" len="lg"/>
          </a:ln>
          <a:effectLst/>
        </p:spPr>
      </p:cxnSp>
      <p:cxnSp>
        <p:nvCxnSpPr>
          <p:cNvPr id="59" name="Straight Arrow Connector 58">
            <a:extLst>
              <a:ext uri="{FF2B5EF4-FFF2-40B4-BE49-F238E27FC236}">
                <a16:creationId xmlns:a16="http://schemas.microsoft.com/office/drawing/2014/main" id="{B1B2D820-57DB-423D-9B01-7DEFD5EF3396}"/>
              </a:ext>
            </a:extLst>
          </p:cNvPr>
          <p:cNvCxnSpPr>
            <a:cxnSpLocks/>
            <a:stCxn id="27" idx="0"/>
            <a:endCxn id="24" idx="2"/>
          </p:cNvCxnSpPr>
          <p:nvPr/>
        </p:nvCxnSpPr>
        <p:spPr bwMode="auto">
          <a:xfrm flipH="1" flipV="1">
            <a:off x="6297303" y="3491299"/>
            <a:ext cx="864811" cy="519500"/>
          </a:xfrm>
          <a:prstGeom prst="straightConnector1">
            <a:avLst/>
          </a:prstGeom>
          <a:solidFill>
            <a:srgbClr val="FFFFFF"/>
          </a:solidFill>
          <a:ln w="9525" cap="flat" cmpd="sng" algn="ctr">
            <a:solidFill>
              <a:srgbClr val="000000"/>
            </a:solidFill>
            <a:prstDash val="solid"/>
            <a:round/>
            <a:headEnd type="none" w="med" len="med"/>
            <a:tailEnd type="arrow" w="lg" len="lg"/>
          </a:ln>
          <a:effectLst/>
        </p:spPr>
      </p:cxnSp>
      <p:sp>
        <p:nvSpPr>
          <p:cNvPr id="62" name="TextBox 61">
            <a:extLst>
              <a:ext uri="{FF2B5EF4-FFF2-40B4-BE49-F238E27FC236}">
                <a16:creationId xmlns:a16="http://schemas.microsoft.com/office/drawing/2014/main" id="{F1339290-FAAC-4B74-9803-00BAF3081B20}"/>
              </a:ext>
            </a:extLst>
          </p:cNvPr>
          <p:cNvSpPr txBox="1"/>
          <p:nvPr/>
        </p:nvSpPr>
        <p:spPr>
          <a:xfrm>
            <a:off x="5316516" y="3748638"/>
            <a:ext cx="312906" cy="276999"/>
          </a:xfrm>
          <a:prstGeom prst="rect">
            <a:avLst/>
          </a:prstGeom>
          <a:noFill/>
        </p:spPr>
        <p:txBody>
          <a:bodyPr wrap="none" rtlCol="0">
            <a:spAutoFit/>
          </a:bodyPr>
          <a:lstStyle/>
          <a:p>
            <a:r>
              <a:rPr lang="en-US" sz="1200" dirty="0"/>
              <a:t>Is</a:t>
            </a:r>
          </a:p>
        </p:txBody>
      </p:sp>
      <p:sp>
        <p:nvSpPr>
          <p:cNvPr id="63" name="TextBox 62">
            <a:extLst>
              <a:ext uri="{FF2B5EF4-FFF2-40B4-BE49-F238E27FC236}">
                <a16:creationId xmlns:a16="http://schemas.microsoft.com/office/drawing/2014/main" id="{B505E141-F8B0-4C23-9BB0-77080A72A8A9}"/>
              </a:ext>
            </a:extLst>
          </p:cNvPr>
          <p:cNvSpPr txBox="1"/>
          <p:nvPr/>
        </p:nvSpPr>
        <p:spPr>
          <a:xfrm>
            <a:off x="6978832" y="3725965"/>
            <a:ext cx="312906" cy="276999"/>
          </a:xfrm>
          <a:prstGeom prst="rect">
            <a:avLst/>
          </a:prstGeom>
          <a:noFill/>
        </p:spPr>
        <p:txBody>
          <a:bodyPr wrap="none" rtlCol="0">
            <a:spAutoFit/>
          </a:bodyPr>
          <a:lstStyle/>
          <a:p>
            <a:r>
              <a:rPr lang="en-US" sz="1200" dirty="0"/>
              <a:t>Is</a:t>
            </a:r>
          </a:p>
        </p:txBody>
      </p:sp>
      <p:sp>
        <p:nvSpPr>
          <p:cNvPr id="64" name="TextBox 63">
            <a:extLst>
              <a:ext uri="{FF2B5EF4-FFF2-40B4-BE49-F238E27FC236}">
                <a16:creationId xmlns:a16="http://schemas.microsoft.com/office/drawing/2014/main" id="{04DE0CF6-B739-45F1-8D3B-078C39774F06}"/>
              </a:ext>
            </a:extLst>
          </p:cNvPr>
          <p:cNvSpPr txBox="1"/>
          <p:nvPr/>
        </p:nvSpPr>
        <p:spPr>
          <a:xfrm>
            <a:off x="3419836" y="3748638"/>
            <a:ext cx="312906" cy="276999"/>
          </a:xfrm>
          <a:prstGeom prst="rect">
            <a:avLst/>
          </a:prstGeom>
          <a:noFill/>
        </p:spPr>
        <p:txBody>
          <a:bodyPr wrap="none" rtlCol="0">
            <a:spAutoFit/>
          </a:bodyPr>
          <a:lstStyle/>
          <a:p>
            <a:r>
              <a:rPr lang="en-US" sz="1200" dirty="0"/>
              <a:t>Is</a:t>
            </a:r>
          </a:p>
        </p:txBody>
      </p:sp>
      <p:cxnSp>
        <p:nvCxnSpPr>
          <p:cNvPr id="65" name="Straight Arrow Connector 64">
            <a:extLst>
              <a:ext uri="{FF2B5EF4-FFF2-40B4-BE49-F238E27FC236}">
                <a16:creationId xmlns:a16="http://schemas.microsoft.com/office/drawing/2014/main" id="{65FB94E4-20C0-4312-A0DB-6A0AD26FFED8}"/>
              </a:ext>
            </a:extLst>
          </p:cNvPr>
          <p:cNvCxnSpPr>
            <a:cxnSpLocks/>
            <a:stCxn id="25" idx="3"/>
            <a:endCxn id="10" idx="2"/>
          </p:cNvCxnSpPr>
          <p:nvPr/>
        </p:nvCxnSpPr>
        <p:spPr bwMode="auto">
          <a:xfrm flipV="1">
            <a:off x="3348483" y="3491299"/>
            <a:ext cx="1426627" cy="683273"/>
          </a:xfrm>
          <a:prstGeom prst="straightConnector1">
            <a:avLst/>
          </a:prstGeom>
          <a:solidFill>
            <a:srgbClr val="FFFFFF"/>
          </a:solidFill>
          <a:ln w="9525" cap="flat" cmpd="sng" algn="ctr">
            <a:solidFill>
              <a:srgbClr val="000000"/>
            </a:solidFill>
            <a:prstDash val="solid"/>
            <a:round/>
            <a:headEnd type="none" w="med" len="med"/>
            <a:tailEnd type="arrow" w="lg" len="lg"/>
          </a:ln>
          <a:effectLst/>
        </p:spPr>
      </p:cxnSp>
      <p:cxnSp>
        <p:nvCxnSpPr>
          <p:cNvPr id="69" name="Connector: Curved 68">
            <a:extLst>
              <a:ext uri="{FF2B5EF4-FFF2-40B4-BE49-F238E27FC236}">
                <a16:creationId xmlns:a16="http://schemas.microsoft.com/office/drawing/2014/main" id="{63856E9C-73F2-4267-85AD-5B82C9CE8FCC}"/>
              </a:ext>
            </a:extLst>
          </p:cNvPr>
          <p:cNvCxnSpPr>
            <a:cxnSpLocks/>
            <a:stCxn id="10" idx="2"/>
            <a:endCxn id="10" idx="0"/>
          </p:cNvCxnSpPr>
          <p:nvPr/>
        </p:nvCxnSpPr>
        <p:spPr bwMode="auto">
          <a:xfrm rot="5400000" flipH="1">
            <a:off x="4622710" y="3338899"/>
            <a:ext cx="304800" cy="12700"/>
          </a:xfrm>
          <a:prstGeom prst="curvedConnector5">
            <a:avLst>
              <a:gd name="adj1" fmla="val -75000"/>
              <a:gd name="adj2" fmla="val -4529496"/>
              <a:gd name="adj3" fmla="val 175000"/>
            </a:avLst>
          </a:prstGeom>
          <a:solidFill>
            <a:srgbClr val="FFFFFF"/>
          </a:solidFill>
          <a:ln w="9525" cap="flat" cmpd="sng" algn="ctr">
            <a:solidFill>
              <a:srgbClr val="000000"/>
            </a:solidFill>
            <a:prstDash val="solid"/>
            <a:round/>
            <a:headEnd type="none" w="med" len="med"/>
            <a:tailEnd type="diamond" w="lg" len="lg"/>
          </a:ln>
          <a:effectLst/>
        </p:spPr>
      </p:cxnSp>
      <p:sp>
        <p:nvSpPr>
          <p:cNvPr id="79" name="TextBox 78">
            <a:extLst>
              <a:ext uri="{FF2B5EF4-FFF2-40B4-BE49-F238E27FC236}">
                <a16:creationId xmlns:a16="http://schemas.microsoft.com/office/drawing/2014/main" id="{DCA3E059-26C5-49F8-BA14-716B631CD853}"/>
              </a:ext>
            </a:extLst>
          </p:cNvPr>
          <p:cNvSpPr txBox="1"/>
          <p:nvPr/>
        </p:nvSpPr>
        <p:spPr>
          <a:xfrm>
            <a:off x="4615344" y="2758824"/>
            <a:ext cx="1168910" cy="276999"/>
          </a:xfrm>
          <a:prstGeom prst="rect">
            <a:avLst/>
          </a:prstGeom>
          <a:noFill/>
        </p:spPr>
        <p:txBody>
          <a:bodyPr wrap="none" rtlCol="0">
            <a:spAutoFit/>
          </a:bodyPr>
          <a:lstStyle/>
          <a:p>
            <a:r>
              <a:rPr lang="en-US" sz="1200" dirty="0"/>
              <a:t>Composed of</a:t>
            </a:r>
          </a:p>
        </p:txBody>
      </p:sp>
      <p:sp>
        <p:nvSpPr>
          <p:cNvPr id="80" name="TextBox 79">
            <a:extLst>
              <a:ext uri="{FF2B5EF4-FFF2-40B4-BE49-F238E27FC236}">
                <a16:creationId xmlns:a16="http://schemas.microsoft.com/office/drawing/2014/main" id="{D8A93BCF-5A28-4545-A552-127A21F791C2}"/>
              </a:ext>
            </a:extLst>
          </p:cNvPr>
          <p:cNvSpPr txBox="1"/>
          <p:nvPr/>
        </p:nvSpPr>
        <p:spPr>
          <a:xfrm>
            <a:off x="5879449" y="3995129"/>
            <a:ext cx="885179" cy="276999"/>
          </a:xfrm>
          <a:prstGeom prst="rect">
            <a:avLst/>
          </a:prstGeom>
          <a:noFill/>
        </p:spPr>
        <p:txBody>
          <a:bodyPr wrap="none" rtlCol="0">
            <a:spAutoFit/>
          </a:bodyPr>
          <a:lstStyle/>
          <a:p>
            <a:r>
              <a:rPr lang="en-US" sz="1200" dirty="0"/>
              <a:t>Connects</a:t>
            </a:r>
          </a:p>
        </p:txBody>
      </p:sp>
      <p:sp>
        <p:nvSpPr>
          <p:cNvPr id="34" name="Rectangle: Rounded Corners 23">
            <a:extLst>
              <a:ext uri="{FF2B5EF4-FFF2-40B4-BE49-F238E27FC236}">
                <a16:creationId xmlns:a16="http://schemas.microsoft.com/office/drawing/2014/main" id="{A6235770-DBFC-0840-94E7-372FDC1A32D6}"/>
              </a:ext>
            </a:extLst>
          </p:cNvPr>
          <p:cNvSpPr/>
          <p:nvPr/>
        </p:nvSpPr>
        <p:spPr bwMode="auto">
          <a:xfrm>
            <a:off x="5784254" y="2059148"/>
            <a:ext cx="915772"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rgbClr val="FF0000"/>
                </a:solidFill>
                <a:effectLst/>
                <a:highlight>
                  <a:srgbClr val="FFFF00"/>
                </a:highlight>
                <a:latin typeface="Arial" pitchFamily="-107" charset="0"/>
              </a:rPr>
              <a:t>Flow?</a:t>
            </a:r>
          </a:p>
        </p:txBody>
      </p:sp>
      <p:sp>
        <p:nvSpPr>
          <p:cNvPr id="3" name="Rectangle: Rounded Corners 23">
            <a:extLst>
              <a:ext uri="{FF2B5EF4-FFF2-40B4-BE49-F238E27FC236}">
                <a16:creationId xmlns:a16="http://schemas.microsoft.com/office/drawing/2014/main" id="{64EC8EDE-7B04-86EE-3710-BDEAC7DAB7B8}"/>
              </a:ext>
            </a:extLst>
          </p:cNvPr>
          <p:cNvSpPr/>
          <p:nvPr/>
        </p:nvSpPr>
        <p:spPr bwMode="auto">
          <a:xfrm>
            <a:off x="5661657" y="5105647"/>
            <a:ext cx="1271292"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rgbClr val="FF0000"/>
                </a:solidFill>
                <a:effectLst/>
                <a:highlight>
                  <a:srgbClr val="FFFF00"/>
                </a:highlight>
                <a:latin typeface="Arial" pitchFamily="-107" charset="0"/>
              </a:rPr>
              <a:t>Connector?</a:t>
            </a:r>
          </a:p>
        </p:txBody>
      </p:sp>
    </p:spTree>
    <p:extLst>
      <p:ext uri="{BB962C8B-B14F-4D97-AF65-F5344CB8AC3E}">
        <p14:creationId xmlns:p14="http://schemas.microsoft.com/office/powerpoint/2010/main" val="31367060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FF0000"/>
                </a:solidFill>
              </a:rPr>
              <a:t>RASDS Physical View Representation</a:t>
            </a:r>
          </a:p>
        </p:txBody>
      </p:sp>
      <p:sp>
        <p:nvSpPr>
          <p:cNvPr id="4" name="Date Placeholder 3"/>
          <p:cNvSpPr>
            <a:spLocks noGrp="1"/>
          </p:cNvSpPr>
          <p:nvPr>
            <p:ph type="dt" sz="half" idx="2"/>
          </p:nvPr>
        </p:nvSpPr>
        <p:spPr/>
        <p:txBody>
          <a:bodyPr/>
          <a:lstStyle/>
          <a:p>
            <a:r>
              <a:rPr lang="en-US"/>
              <a:t>20 Mar 2023</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p:nvPr/>
        </p:nvCxnSpPr>
        <p:spPr bwMode="auto">
          <a:xfrm>
            <a:off x="4753171" y="1909200"/>
            <a:ext cx="204987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a:xfrm>
            <a:off x="4648200" y="1837200"/>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02647" y="182173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Flow</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048000" y="953183"/>
            <a:ext cx="1627694" cy="379747"/>
          </a:xfrm>
          <a:prstGeom prst="callout1">
            <a:avLst>
              <a:gd name="adj1" fmla="val 56309"/>
              <a:gd name="adj2" fmla="val -2459"/>
              <a:gd name="adj3" fmla="val 285981"/>
              <a:gd name="adj4" fmla="val -3401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connection </a:t>
            </a:r>
          </a:p>
        </p:txBody>
      </p:sp>
      <p:sp>
        <p:nvSpPr>
          <p:cNvPr id="16" name="Line Callout 1 (No Border) 15"/>
          <p:cNvSpPr/>
          <p:nvPr/>
        </p:nvSpPr>
        <p:spPr bwMode="auto">
          <a:xfrm flipH="1">
            <a:off x="3795519" y="3269945"/>
            <a:ext cx="1406497" cy="351606"/>
          </a:xfrm>
          <a:prstGeom prst="callout1">
            <a:avLst>
              <a:gd name="adj1" fmla="val 50552"/>
              <a:gd name="adj2" fmla="val 100513"/>
              <a:gd name="adj3" fmla="val -234752"/>
              <a:gd name="adj4" fmla="val 12254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(provider</a:t>
            </a:r>
            <a:r>
              <a:rPr lang="en-GB" sz="1000" b="0" dirty="0">
                <a:latin typeface="Arial" panose="020B0604020202020204" pitchFamily="34" charset="0"/>
                <a:cs typeface="Arial" panose="020B0604020202020204" pitchFamily="34" charset="0"/>
              </a:rPr>
              <a:t>,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7297836" y="764020"/>
            <a:ext cx="1406497" cy="379747"/>
          </a:xfrm>
          <a:prstGeom prst="callout1">
            <a:avLst>
              <a:gd name="adj1" fmla="val 102364"/>
              <a:gd name="adj2" fmla="val 52152"/>
              <a:gd name="adj3" fmla="val 225059"/>
              <a:gd name="adj4" fmla="val 7513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a:t>
            </a:r>
          </a:p>
          <a:p>
            <a:pPr algn="ctr"/>
            <a:r>
              <a:rPr lang="en-GB" sz="1000" b="0" dirty="0">
                <a:latin typeface="Arial" panose="020B0604020202020204" pitchFamily="34" charset="0"/>
                <a:cs typeface="Arial" panose="020B0604020202020204" pitchFamily="34" charset="0"/>
              </a:rPr>
              <a:t>(consumer,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21314" y="2647557"/>
            <a:ext cx="1406497" cy="261608"/>
          </a:xfrm>
          <a:prstGeom prst="callout1">
            <a:avLst>
              <a:gd name="adj1" fmla="val 52950"/>
              <a:gd name="adj2" fmla="val 100513"/>
              <a:gd name="adj3" fmla="val -101240"/>
              <a:gd name="adj4" fmla="val 12175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Connection *</a:t>
            </a:r>
          </a:p>
        </p:txBody>
      </p:sp>
      <p:sp>
        <p:nvSpPr>
          <p:cNvPr id="20" name="TextBox 19"/>
          <p:cNvSpPr txBox="1"/>
          <p:nvPr/>
        </p:nvSpPr>
        <p:spPr>
          <a:xfrm>
            <a:off x="3675563" y="3992757"/>
            <a:ext cx="5087437" cy="1593065"/>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Node (physical component),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implementation of a defined function, may be software or hardware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Physical Link (Connector of some sort) between two Nodes</a:t>
            </a:r>
          </a:p>
          <a:p>
            <a:pPr>
              <a:lnSpc>
                <a:spcPts val="1700"/>
              </a:lnSpc>
            </a:pPr>
            <a:r>
              <a:rPr lang="en-GB" sz="1000" b="0" dirty="0">
                <a:latin typeface="Arial" panose="020B0604020202020204" pitchFamily="34" charset="0"/>
                <a:cs typeface="Arial" panose="020B0604020202020204" pitchFamily="34" charset="0"/>
              </a:rPr>
              <a:t>Denotes a physical interface (optional, allows interface type to be characterized)</a:t>
            </a:r>
          </a:p>
          <a:p>
            <a:pPr>
              <a:lnSpc>
                <a:spcPts val="1700"/>
              </a:lnSpc>
            </a:pPr>
            <a:r>
              <a:rPr lang="en-GB" sz="1000" b="0" dirty="0">
                <a:latin typeface="Arial" panose="020B0604020202020204" pitchFamily="34" charset="0"/>
                <a:cs typeface="Arial" panose="020B0604020202020204" pitchFamily="34" charset="0"/>
              </a:rPr>
              <a:t>Not shown are Information Objects describing these interfaces or connectors which may be described in the Information Viewpoint and referenced by correspondence</a:t>
            </a:r>
          </a:p>
        </p:txBody>
      </p:sp>
      <p:sp>
        <p:nvSpPr>
          <p:cNvPr id="11" name="TextBox 10"/>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296800" y="997750"/>
            <a:ext cx="2532133" cy="5509200"/>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Related to the Connectivity Viewpoint, but focus here is on physical characterization, connections and energetic flow, not data.</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Nodes (Components) will explicitly connect via some Physical Link. Nodes will have mass, power, thermal, and other properties.  A Node may explicitly define a physical interface, but this is not required.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Physical connection (represents energetic constraint). This may be dynamic or static, structural / rigid, flexible, or other energetic (electro-magnetic, thrust,  gravitational, thermal radiation). </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show allocation of implemented Functions, in hardware (a sub-node) tied by correspondence to the Functional View where they are defined.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explicitly identify the flows exchanged by the objects using the link (defined in these views).</a:t>
            </a:r>
          </a:p>
          <a:p>
            <a:pPr eaLnBrk="1" hangingPunct="1"/>
            <a:endParaRPr kumimoji="1" lang="en-US" altLang="ja-JP" sz="1100" b="0" dirty="0">
              <a:latin typeface="Arial" panose="020B0604020202020204" pitchFamily="34" charset="0"/>
              <a:ea typeface="Osaka" charset="-128"/>
            </a:endParaRPr>
          </a:p>
          <a:p>
            <a:r>
              <a:rPr kumimoji="1" lang="en-US" altLang="ja-JP" sz="1100" b="0" dirty="0">
                <a:latin typeface="Arial" panose="020B0604020202020204" pitchFamily="34" charset="0"/>
                <a:ea typeface="Osaka" charset="-128"/>
              </a:rPr>
              <a:t>May explicitly identify the physical interface or connection type.</a:t>
            </a:r>
          </a:p>
          <a:p>
            <a:pPr eaLnBrk="1" hangingPunct="1"/>
            <a:endParaRPr kumimoji="1" lang="en-US" altLang="ja-JP" sz="11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28665" y="1664306"/>
            <a:ext cx="68756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A</a:t>
            </a:r>
          </a:p>
        </p:txBody>
      </p:sp>
      <p:sp>
        <p:nvSpPr>
          <p:cNvPr id="37" name="Rectangle 36">
            <a:extLst>
              <a:ext uri="{FF2B5EF4-FFF2-40B4-BE49-F238E27FC236}">
                <a16:creationId xmlns:a16="http://schemas.microsoft.com/office/drawing/2014/main" id="{D6248CF7-4C3D-4643-B2FD-EB7023825886}"/>
              </a:ext>
            </a:extLst>
          </p:cNvPr>
          <p:cNvSpPr/>
          <p:nvPr/>
        </p:nvSpPr>
        <p:spPr>
          <a:xfrm>
            <a:off x="7158568" y="1664305"/>
            <a:ext cx="696024"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161105" y="1931908"/>
            <a:ext cx="949299"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Sub-Node B1</a:t>
            </a:r>
          </a:p>
        </p:txBody>
      </p:sp>
      <p:sp>
        <p:nvSpPr>
          <p:cNvPr id="42" name="Rectangle 41">
            <a:extLst>
              <a:ext uri="{FF2B5EF4-FFF2-40B4-BE49-F238E27FC236}">
                <a16:creationId xmlns:a16="http://schemas.microsoft.com/office/drawing/2014/main" id="{80EDE17B-5099-D54A-8AC4-6717780B4731}"/>
              </a:ext>
            </a:extLst>
          </p:cNvPr>
          <p:cNvSpPr/>
          <p:nvPr/>
        </p:nvSpPr>
        <p:spPr>
          <a:xfrm>
            <a:off x="6744600" y="182645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3271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sp>
        <p:nvSpPr>
          <p:cNvPr id="45" name="Rectangle 44">
            <a:extLst>
              <a:ext uri="{FF2B5EF4-FFF2-40B4-BE49-F238E27FC236}">
                <a16:creationId xmlns:a16="http://schemas.microsoft.com/office/drawing/2014/main" id="{746EDC3F-F448-2442-9CE3-7C2CA10CBA90}"/>
              </a:ext>
            </a:extLst>
          </p:cNvPr>
          <p:cNvSpPr/>
          <p:nvPr/>
        </p:nvSpPr>
        <p:spPr>
          <a:xfrm>
            <a:off x="3404650" y="491916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9" name="Straight Connector 28">
            <a:extLst>
              <a:ext uri="{FF2B5EF4-FFF2-40B4-BE49-F238E27FC236}">
                <a16:creationId xmlns:a16="http://schemas.microsoft.com/office/drawing/2014/main" id="{34BC7FF7-97C4-CA4F-8BFF-1D5F57668AB2}"/>
              </a:ext>
            </a:extLst>
          </p:cNvPr>
          <p:cNvCxnSpPr/>
          <p:nvPr/>
        </p:nvCxnSpPr>
        <p:spPr bwMode="auto">
          <a:xfrm>
            <a:off x="4746070" y="2279347"/>
            <a:ext cx="204987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0" name="Rectangle 29">
            <a:extLst>
              <a:ext uri="{FF2B5EF4-FFF2-40B4-BE49-F238E27FC236}">
                <a16:creationId xmlns:a16="http://schemas.microsoft.com/office/drawing/2014/main" id="{DBD7B494-F1A6-764C-A606-AF1EE1FE4D63}"/>
              </a:ext>
            </a:extLst>
          </p:cNvPr>
          <p:cNvSpPr/>
          <p:nvPr/>
        </p:nvSpPr>
        <p:spPr>
          <a:xfrm>
            <a:off x="4641099" y="2207347"/>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0BA5004-7B11-F942-B947-5AA0357CCF49}"/>
              </a:ext>
            </a:extLst>
          </p:cNvPr>
          <p:cNvSpPr/>
          <p:nvPr/>
        </p:nvSpPr>
        <p:spPr bwMode="auto">
          <a:xfrm>
            <a:off x="5480274" y="2188875"/>
            <a:ext cx="612472"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Connection</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914EFCEC-E206-7747-A5E0-EFE3E90FDDAA}"/>
              </a:ext>
            </a:extLst>
          </p:cNvPr>
          <p:cNvSpPr/>
          <p:nvPr/>
        </p:nvSpPr>
        <p:spPr>
          <a:xfrm>
            <a:off x="6737499" y="2196606"/>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Line Callout 1 (No Border) 32">
            <a:extLst>
              <a:ext uri="{FF2B5EF4-FFF2-40B4-BE49-F238E27FC236}">
                <a16:creationId xmlns:a16="http://schemas.microsoft.com/office/drawing/2014/main" id="{4B6134DD-F268-0D48-9D90-8543CAC3CDE6}"/>
              </a:ext>
            </a:extLst>
          </p:cNvPr>
          <p:cNvSpPr/>
          <p:nvPr/>
        </p:nvSpPr>
        <p:spPr bwMode="auto">
          <a:xfrm flipH="1">
            <a:off x="5091607" y="1130374"/>
            <a:ext cx="1406497" cy="358000"/>
          </a:xfrm>
          <a:prstGeom prst="callout1">
            <a:avLst>
              <a:gd name="adj1" fmla="val 96323"/>
              <a:gd name="adj2" fmla="val 62487"/>
              <a:gd name="adj3" fmla="val 192819"/>
              <a:gd name="adj4" fmla="val 5101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Energy Flow</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(0..n,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4581C8D4-41B4-6B4D-995C-7032284D58BE}"/>
              </a:ext>
            </a:extLst>
          </p:cNvPr>
          <p:cNvSpPr/>
          <p:nvPr/>
        </p:nvSpPr>
        <p:spPr bwMode="auto">
          <a:xfrm>
            <a:off x="5181600" y="1789349"/>
            <a:ext cx="148542" cy="572851"/>
          </a:xfrm>
          <a:prstGeom prst="ellipse">
            <a:avLst/>
          </a:prstGeom>
          <a:no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4" name="Line Callout 1 (No Border) 33">
            <a:extLst>
              <a:ext uri="{FF2B5EF4-FFF2-40B4-BE49-F238E27FC236}">
                <a16:creationId xmlns:a16="http://schemas.microsoft.com/office/drawing/2014/main" id="{88D8CFA9-9AF3-5A4B-B0D4-3725DC2C0B91}"/>
              </a:ext>
            </a:extLst>
          </p:cNvPr>
          <p:cNvSpPr/>
          <p:nvPr/>
        </p:nvSpPr>
        <p:spPr bwMode="auto">
          <a:xfrm flipH="1">
            <a:off x="5418065" y="3005505"/>
            <a:ext cx="1406497" cy="351606"/>
          </a:xfrm>
          <a:prstGeom prst="callout1">
            <a:avLst>
              <a:gd name="adj1" fmla="val 50552"/>
              <a:gd name="adj2" fmla="val 100513"/>
              <a:gd name="adj3" fmla="val -192226"/>
              <a:gd name="adj4" fmla="val 14666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I/Fs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(compatibility, </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92149739-76C0-AA49-AC98-D20FBF76CD1A}"/>
              </a:ext>
            </a:extLst>
          </p:cNvPr>
          <p:cNvSpPr/>
          <p:nvPr/>
        </p:nvSpPr>
        <p:spPr>
          <a:xfrm>
            <a:off x="3323773" y="5122755"/>
            <a:ext cx="274434" cy="369332"/>
          </a:xfrm>
          <a:prstGeom prst="rect">
            <a:avLst/>
          </a:prstGeom>
        </p:spPr>
        <p:txBody>
          <a:bodyPr wrap="none">
            <a:spAutoFit/>
          </a:bodyPr>
          <a:lstStyle/>
          <a:p>
            <a:r>
              <a:rPr lang="en-GB" sz="1800" b="0" dirty="0">
                <a:latin typeface="Arial" panose="020B0604020202020204" pitchFamily="34" charset="0"/>
                <a:cs typeface="Arial" panose="020B0604020202020204" pitchFamily="34" charset="0"/>
              </a:rPr>
              <a:t>*</a:t>
            </a:r>
            <a:endParaRPr lang="en-US" sz="1800" dirty="0"/>
          </a:p>
        </p:txBody>
      </p:sp>
    </p:spTree>
    <p:extLst>
      <p:ext uri="{BB962C8B-B14F-4D97-AF65-F5344CB8AC3E}">
        <p14:creationId xmlns:p14="http://schemas.microsoft.com/office/powerpoint/2010/main" val="27949555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685800" y="76200"/>
            <a:ext cx="7772400" cy="381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000" dirty="0"/>
              <a:t>Physical / Structural Viewpoint - </a:t>
            </a:r>
            <a:br>
              <a:rPr lang="en-US" sz="2000" dirty="0"/>
            </a:br>
            <a:r>
              <a:rPr lang="en-US" sz="2000" dirty="0"/>
              <a:t>Component / Connector Examples</a:t>
            </a:r>
          </a:p>
        </p:txBody>
      </p:sp>
      <p:sp>
        <p:nvSpPr>
          <p:cNvPr id="16390" name="Rectangle 6"/>
          <p:cNvSpPr>
            <a:spLocks noChangeArrowheads="1"/>
          </p:cNvSpPr>
          <p:nvPr/>
        </p:nvSpPr>
        <p:spPr bwMode="auto">
          <a:xfrm>
            <a:off x="533400" y="1371600"/>
            <a:ext cx="7772400" cy="392668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Structural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(S/C bus, physical link, arm/articulation, structural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(joint, bolt (incl explosive), weld)</a:t>
            </a:r>
            <a:r>
              <a:rPr lang="en-US" sz="1600" b="1" dirty="0">
                <a:solidFill>
                  <a:srgbClr val="C403DA"/>
                </a:solidFill>
                <a:latin typeface="Arial" charset="0"/>
              </a:rPr>
              <a:t> </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Power</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(solar panel, battery, RTG, switches, power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(power bus, rotational power connectors)</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Thermal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(cooler, heater, thermal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(heat pipe, duct, free space radiation)</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Propulsion</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(motor, wheel, thruster, gyro)</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(contact patch, gravity, radiation pressure)</a:t>
            </a:r>
          </a:p>
        </p:txBody>
      </p:sp>
      <p:sp>
        <p:nvSpPr>
          <p:cNvPr id="2" name="Date Placeholder 1">
            <a:extLst>
              <a:ext uri="{FF2B5EF4-FFF2-40B4-BE49-F238E27FC236}">
                <a16:creationId xmlns:a16="http://schemas.microsoft.com/office/drawing/2014/main" id="{7AD48EF7-191A-5340-8282-DDCEB556CA06}"/>
              </a:ext>
            </a:extLst>
          </p:cNvPr>
          <p:cNvSpPr>
            <a:spLocks noGrp="1"/>
          </p:cNvSpPr>
          <p:nvPr>
            <p:ph type="dt" sz="half" idx="2"/>
          </p:nvPr>
        </p:nvSpPr>
        <p:spPr>
          <a:xfrm>
            <a:off x="0" y="6589712"/>
            <a:ext cx="1731963" cy="268288"/>
          </a:xfrm>
        </p:spPr>
        <p:txBody>
          <a:bodyPr/>
          <a:lstStyle/>
          <a:p>
            <a:r>
              <a:rPr lang="en-US"/>
              <a:t>20 Mar 2023</a:t>
            </a:r>
            <a:endParaRPr lang="en-US" dirty="0"/>
          </a:p>
        </p:txBody>
      </p:sp>
    </p:spTree>
    <p:extLst>
      <p:ext uri="{BB962C8B-B14F-4D97-AF65-F5344CB8AC3E}">
        <p14:creationId xmlns:p14="http://schemas.microsoft.com/office/powerpoint/2010/main" val="61642730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19B05-AB77-42BD-AB96-7B5EF43C1077}"/>
              </a:ext>
            </a:extLst>
          </p:cNvPr>
          <p:cNvSpPr>
            <a:spLocks noGrp="1"/>
          </p:cNvSpPr>
          <p:nvPr>
            <p:ph type="title"/>
          </p:nvPr>
        </p:nvSpPr>
        <p:spPr/>
        <p:txBody>
          <a:bodyPr/>
          <a:lstStyle/>
          <a:p>
            <a:r>
              <a:rPr lang="en-US" dirty="0"/>
              <a:t>RASDS Physical View Simple Example</a:t>
            </a:r>
          </a:p>
        </p:txBody>
      </p:sp>
      <p:sp>
        <p:nvSpPr>
          <p:cNvPr id="3" name="Content Placeholder 2">
            <a:extLst>
              <a:ext uri="{FF2B5EF4-FFF2-40B4-BE49-F238E27FC236}">
                <a16:creationId xmlns:a16="http://schemas.microsoft.com/office/drawing/2014/main" id="{FF66A3A4-FBE0-4BA2-8462-F0475AE1DB4E}"/>
              </a:ext>
            </a:extLst>
          </p:cNvPr>
          <p:cNvSpPr>
            <a:spLocks noGrp="1"/>
          </p:cNvSpPr>
          <p:nvPr>
            <p:ph idx="1"/>
          </p:nvPr>
        </p:nvSpPr>
        <p:spPr>
          <a:xfrm>
            <a:off x="628650" y="1123526"/>
            <a:ext cx="7886700" cy="792207"/>
          </a:xfrm>
        </p:spPr>
        <p:txBody>
          <a:bodyPr/>
          <a:lstStyle/>
          <a:p>
            <a:r>
              <a:rPr lang="en-US" sz="2000" dirty="0"/>
              <a:t>This diagram represents connection for on-orbit servicing using structural conduit and fluid flow information.</a:t>
            </a:r>
          </a:p>
        </p:txBody>
      </p:sp>
      <p:sp>
        <p:nvSpPr>
          <p:cNvPr id="4" name="Cube 3">
            <a:extLst>
              <a:ext uri="{FF2B5EF4-FFF2-40B4-BE49-F238E27FC236}">
                <a16:creationId xmlns:a16="http://schemas.microsoft.com/office/drawing/2014/main" id="{4BA5598F-CEC9-44E2-8723-80A477AB2861}"/>
              </a:ext>
            </a:extLst>
          </p:cNvPr>
          <p:cNvSpPr>
            <a:spLocks noChangeArrowheads="1"/>
          </p:cNvSpPr>
          <p:nvPr/>
        </p:nvSpPr>
        <p:spPr bwMode="auto">
          <a:xfrm>
            <a:off x="1912938" y="3404854"/>
            <a:ext cx="2247793" cy="1552829"/>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Servicing Spacecraft</a:t>
            </a:r>
          </a:p>
        </p:txBody>
      </p:sp>
      <p:sp>
        <p:nvSpPr>
          <p:cNvPr id="5" name="Cube 4">
            <a:extLst>
              <a:ext uri="{FF2B5EF4-FFF2-40B4-BE49-F238E27FC236}">
                <a16:creationId xmlns:a16="http://schemas.microsoft.com/office/drawing/2014/main" id="{EB1B7CE2-3BE1-428C-924B-9E76663EFA97}"/>
              </a:ext>
            </a:extLst>
          </p:cNvPr>
          <p:cNvSpPr>
            <a:spLocks noChangeArrowheads="1"/>
          </p:cNvSpPr>
          <p:nvPr/>
        </p:nvSpPr>
        <p:spPr bwMode="auto">
          <a:xfrm>
            <a:off x="5483768" y="3658564"/>
            <a:ext cx="1099516" cy="1061261"/>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Spacecraft</a:t>
            </a:r>
          </a:p>
        </p:txBody>
      </p:sp>
      <p:cxnSp>
        <p:nvCxnSpPr>
          <p:cNvPr id="6" name="Straight Connector 5">
            <a:extLst>
              <a:ext uri="{FF2B5EF4-FFF2-40B4-BE49-F238E27FC236}">
                <a16:creationId xmlns:a16="http://schemas.microsoft.com/office/drawing/2014/main" id="{BA9D2249-8240-4447-B8A8-E4003E74DE97}"/>
              </a:ext>
            </a:extLst>
          </p:cNvPr>
          <p:cNvCxnSpPr>
            <a:stCxn id="7" idx="3"/>
            <a:endCxn id="16" idx="1"/>
          </p:cNvCxnSpPr>
          <p:nvPr/>
        </p:nvCxnSpPr>
        <p:spPr bwMode="auto">
          <a:xfrm flipV="1">
            <a:off x="4064091" y="4414736"/>
            <a:ext cx="1369994" cy="646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 name="Rectangle 6">
            <a:extLst>
              <a:ext uri="{FF2B5EF4-FFF2-40B4-BE49-F238E27FC236}">
                <a16:creationId xmlns:a16="http://schemas.microsoft.com/office/drawing/2014/main" id="{2AF1EAF8-B777-41ED-973E-0B60287DAAB7}"/>
              </a:ext>
            </a:extLst>
          </p:cNvPr>
          <p:cNvSpPr/>
          <p:nvPr/>
        </p:nvSpPr>
        <p:spPr>
          <a:xfrm>
            <a:off x="3956091" y="4367196"/>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CBB0DC23-0033-4060-ABC4-DE239FDB00A2}"/>
              </a:ext>
            </a:extLst>
          </p:cNvPr>
          <p:cNvSpPr/>
          <p:nvPr/>
        </p:nvSpPr>
        <p:spPr bwMode="auto">
          <a:xfrm>
            <a:off x="4516936" y="4333287"/>
            <a:ext cx="632417" cy="150374"/>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800" dirty="0">
                <a:solidFill>
                  <a:schemeClr val="bg1"/>
                </a:solidFill>
                <a:latin typeface="Arial" panose="020B0604020202020204" pitchFamily="34" charset="0"/>
                <a:cs typeface="Arial" panose="020B0604020202020204" pitchFamily="34" charset="0"/>
              </a:rPr>
              <a:t>Fluid Flow</a:t>
            </a:r>
          </a:p>
        </p:txBody>
      </p:sp>
      <p:sp>
        <p:nvSpPr>
          <p:cNvPr id="9" name="Line Callout 1 (No Border) 17">
            <a:extLst>
              <a:ext uri="{FF2B5EF4-FFF2-40B4-BE49-F238E27FC236}">
                <a16:creationId xmlns:a16="http://schemas.microsoft.com/office/drawing/2014/main" id="{98ADC086-B8F1-4DAC-B8D5-0799920AAF29}"/>
              </a:ext>
            </a:extLst>
          </p:cNvPr>
          <p:cNvSpPr/>
          <p:nvPr/>
        </p:nvSpPr>
        <p:spPr bwMode="auto">
          <a:xfrm flipH="1">
            <a:off x="3478727" y="2789409"/>
            <a:ext cx="1149516" cy="312317"/>
          </a:xfrm>
          <a:prstGeom prst="callout1">
            <a:avLst>
              <a:gd name="adj1" fmla="val 110742"/>
              <a:gd name="adj2" fmla="val 43047"/>
              <a:gd name="adj3" fmla="val 333795"/>
              <a:gd name="adj4" fmla="val 352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900" b="0" dirty="0">
                <a:latin typeface="Arial" panose="020B0604020202020204" pitchFamily="34" charset="0"/>
                <a:cs typeface="Arial" panose="020B0604020202020204" pitchFamily="34" charset="0"/>
              </a:rPr>
              <a:t>Conduit described in spacecraft manifest</a:t>
            </a:r>
          </a:p>
        </p:txBody>
      </p:sp>
      <p:sp>
        <p:nvSpPr>
          <p:cNvPr id="12" name="Oval 35">
            <a:extLst>
              <a:ext uri="{FF2B5EF4-FFF2-40B4-BE49-F238E27FC236}">
                <a16:creationId xmlns:a16="http://schemas.microsoft.com/office/drawing/2014/main" id="{ECB4CCBE-1403-4A3C-96D0-7FF55BEBC687}"/>
              </a:ext>
            </a:extLst>
          </p:cNvPr>
          <p:cNvSpPr>
            <a:spLocks noChangeArrowheads="1"/>
          </p:cNvSpPr>
          <p:nvPr/>
        </p:nvSpPr>
        <p:spPr bwMode="auto">
          <a:xfrm>
            <a:off x="5616277" y="4197607"/>
            <a:ext cx="754545" cy="358067"/>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750" dirty="0">
                <a:latin typeface="Arial" panose="020B0604020202020204" pitchFamily="34" charset="0"/>
              </a:rPr>
              <a:t>Fluid Tanks</a:t>
            </a:r>
          </a:p>
        </p:txBody>
      </p:sp>
      <p:grpSp>
        <p:nvGrpSpPr>
          <p:cNvPr id="24" name="Group 23">
            <a:extLst>
              <a:ext uri="{FF2B5EF4-FFF2-40B4-BE49-F238E27FC236}">
                <a16:creationId xmlns:a16="http://schemas.microsoft.com/office/drawing/2014/main" id="{9364EC4B-A1AD-4D7F-AC91-3B05B961625F}"/>
              </a:ext>
            </a:extLst>
          </p:cNvPr>
          <p:cNvGrpSpPr/>
          <p:nvPr/>
        </p:nvGrpSpPr>
        <p:grpSpPr>
          <a:xfrm>
            <a:off x="2175674" y="3992709"/>
            <a:ext cx="1631557" cy="839765"/>
            <a:chOff x="2897658" y="5300469"/>
            <a:chExt cx="2175409" cy="1119686"/>
          </a:xfrm>
        </p:grpSpPr>
        <p:sp>
          <p:nvSpPr>
            <p:cNvPr id="13" name="Cube 12">
              <a:extLst>
                <a:ext uri="{FF2B5EF4-FFF2-40B4-BE49-F238E27FC236}">
                  <a16:creationId xmlns:a16="http://schemas.microsoft.com/office/drawing/2014/main" id="{B820360B-3224-49E3-AF82-21CB4F9CB181}"/>
                </a:ext>
              </a:extLst>
            </p:cNvPr>
            <p:cNvSpPr>
              <a:spLocks noChangeArrowheads="1"/>
            </p:cNvSpPr>
            <p:nvPr/>
          </p:nvSpPr>
          <p:spPr bwMode="auto">
            <a:xfrm>
              <a:off x="2897658" y="5300469"/>
              <a:ext cx="2175409" cy="1119686"/>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Fluid Storage &amp; Delivery</a:t>
              </a:r>
              <a:endPar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4" name="Oval 9">
              <a:extLst>
                <a:ext uri="{FF2B5EF4-FFF2-40B4-BE49-F238E27FC236}">
                  <a16:creationId xmlns:a16="http://schemas.microsoft.com/office/drawing/2014/main" id="{83091D23-A9FE-425F-BE9E-998FB5F57AC9}"/>
                </a:ext>
              </a:extLst>
            </p:cNvPr>
            <p:cNvSpPr>
              <a:spLocks noChangeArrowheads="1"/>
            </p:cNvSpPr>
            <p:nvPr/>
          </p:nvSpPr>
          <p:spPr bwMode="auto">
            <a:xfrm>
              <a:off x="3212661" y="5754573"/>
              <a:ext cx="1422401" cy="568120"/>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750" dirty="0">
                  <a:latin typeface="Arial" panose="020B0604020202020204" pitchFamily="34" charset="0"/>
                </a:rPr>
                <a:t>Fluid Pump</a:t>
              </a:r>
            </a:p>
          </p:txBody>
        </p:sp>
      </p:grpSp>
      <p:sp>
        <p:nvSpPr>
          <p:cNvPr id="16" name="Rectangle 15">
            <a:extLst>
              <a:ext uri="{FF2B5EF4-FFF2-40B4-BE49-F238E27FC236}">
                <a16:creationId xmlns:a16="http://schemas.microsoft.com/office/drawing/2014/main" id="{8B478F11-5FE7-46B9-9E80-7936CB3D8FB6}"/>
              </a:ext>
            </a:extLst>
          </p:cNvPr>
          <p:cNvSpPr/>
          <p:nvPr/>
        </p:nvSpPr>
        <p:spPr>
          <a:xfrm>
            <a:off x="5434085" y="4360736"/>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Line Callout 1 (No Border) 17">
            <a:extLst>
              <a:ext uri="{FF2B5EF4-FFF2-40B4-BE49-F238E27FC236}">
                <a16:creationId xmlns:a16="http://schemas.microsoft.com/office/drawing/2014/main" id="{044122B0-9C37-4D87-9B8C-D658F5CAFD4D}"/>
              </a:ext>
            </a:extLst>
          </p:cNvPr>
          <p:cNvSpPr/>
          <p:nvPr/>
        </p:nvSpPr>
        <p:spPr bwMode="auto">
          <a:xfrm flipH="1">
            <a:off x="3275762" y="5220171"/>
            <a:ext cx="1266510" cy="351906"/>
          </a:xfrm>
          <a:prstGeom prst="callout1">
            <a:avLst>
              <a:gd name="adj1" fmla="val -23418"/>
              <a:gd name="adj2" fmla="val 13830"/>
              <a:gd name="adj3" fmla="val -196238"/>
              <a:gd name="adj4" fmla="val -1880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900" b="0" dirty="0">
                <a:latin typeface="Arial" panose="020B0604020202020204" pitchFamily="34" charset="0"/>
                <a:cs typeface="Arial" panose="020B0604020202020204" pitchFamily="34" charset="0"/>
              </a:rPr>
              <a:t>Dynamics of Fluid Flow between elements</a:t>
            </a:r>
          </a:p>
        </p:txBody>
      </p:sp>
      <p:cxnSp>
        <p:nvCxnSpPr>
          <p:cNvPr id="20" name="Straight Connector 19">
            <a:extLst>
              <a:ext uri="{FF2B5EF4-FFF2-40B4-BE49-F238E27FC236}">
                <a16:creationId xmlns:a16="http://schemas.microsoft.com/office/drawing/2014/main" id="{CC78F3DB-1356-4633-804B-60CE8604EA4C}"/>
              </a:ext>
            </a:extLst>
          </p:cNvPr>
          <p:cNvCxnSpPr>
            <a:cxnSpLocks/>
            <a:stCxn id="18" idx="3"/>
          </p:cNvCxnSpPr>
          <p:nvPr/>
        </p:nvCxnSpPr>
        <p:spPr bwMode="auto">
          <a:xfrm>
            <a:off x="4064091" y="3938709"/>
            <a:ext cx="1419677"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2" name="Rectangle 21">
            <a:extLst>
              <a:ext uri="{FF2B5EF4-FFF2-40B4-BE49-F238E27FC236}">
                <a16:creationId xmlns:a16="http://schemas.microsoft.com/office/drawing/2014/main" id="{C5E4B454-C165-4416-AF08-70822269D740}"/>
              </a:ext>
            </a:extLst>
          </p:cNvPr>
          <p:cNvSpPr/>
          <p:nvPr/>
        </p:nvSpPr>
        <p:spPr bwMode="auto">
          <a:xfrm>
            <a:off x="4591241" y="3879795"/>
            <a:ext cx="462016" cy="150374"/>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800" dirty="0">
                <a:solidFill>
                  <a:schemeClr val="bg1"/>
                </a:solidFill>
                <a:latin typeface="Arial" panose="020B0604020202020204" pitchFamily="34" charset="0"/>
                <a:cs typeface="Arial" panose="020B0604020202020204" pitchFamily="34" charset="0"/>
              </a:rPr>
              <a:t>Conduit</a:t>
            </a:r>
          </a:p>
        </p:txBody>
      </p:sp>
      <p:sp>
        <p:nvSpPr>
          <p:cNvPr id="18" name="Rectangle 17">
            <a:extLst>
              <a:ext uri="{FF2B5EF4-FFF2-40B4-BE49-F238E27FC236}">
                <a16:creationId xmlns:a16="http://schemas.microsoft.com/office/drawing/2014/main" id="{0DFE2B13-5C63-5343-93CA-739BB0AFC1ED}"/>
              </a:ext>
            </a:extLst>
          </p:cNvPr>
          <p:cNvSpPr/>
          <p:nvPr/>
        </p:nvSpPr>
        <p:spPr>
          <a:xfrm>
            <a:off x="3956091" y="3884709"/>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BC65C1CB-26FF-694A-8A71-47B551B6785C}"/>
              </a:ext>
            </a:extLst>
          </p:cNvPr>
          <p:cNvSpPr/>
          <p:nvPr/>
        </p:nvSpPr>
        <p:spPr>
          <a:xfrm>
            <a:off x="5434085" y="3881348"/>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Line Callout 1 (No Border) 17">
            <a:extLst>
              <a:ext uri="{FF2B5EF4-FFF2-40B4-BE49-F238E27FC236}">
                <a16:creationId xmlns:a16="http://schemas.microsoft.com/office/drawing/2014/main" id="{5DB9936B-F623-374A-8040-A93869611015}"/>
              </a:ext>
            </a:extLst>
          </p:cNvPr>
          <p:cNvSpPr/>
          <p:nvPr/>
        </p:nvSpPr>
        <p:spPr bwMode="auto">
          <a:xfrm flipH="1">
            <a:off x="4953000" y="3007920"/>
            <a:ext cx="1303166" cy="312317"/>
          </a:xfrm>
          <a:prstGeom prst="callout1">
            <a:avLst>
              <a:gd name="adj1" fmla="val 104550"/>
              <a:gd name="adj2" fmla="val 82973"/>
              <a:gd name="adj3" fmla="val 303599"/>
              <a:gd name="adj4" fmla="val 6245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900" b="0" dirty="0">
                <a:latin typeface="Arial" panose="020B0604020202020204" pitchFamily="34" charset="0"/>
                <a:cs typeface="Arial" panose="020B0604020202020204" pitchFamily="34" charset="0"/>
              </a:rPr>
              <a:t>Physical interface of Conduit to spacecraft</a:t>
            </a:r>
          </a:p>
        </p:txBody>
      </p:sp>
      <p:sp>
        <p:nvSpPr>
          <p:cNvPr id="25" name="Line Callout 1 (No Border) 24">
            <a:extLst>
              <a:ext uri="{FF2B5EF4-FFF2-40B4-BE49-F238E27FC236}">
                <a16:creationId xmlns:a16="http://schemas.microsoft.com/office/drawing/2014/main" id="{4332524A-5976-6D46-B36E-DC7C52FF68AE}"/>
              </a:ext>
            </a:extLst>
          </p:cNvPr>
          <p:cNvSpPr/>
          <p:nvPr/>
        </p:nvSpPr>
        <p:spPr bwMode="auto">
          <a:xfrm flipH="1">
            <a:off x="5608466" y="5285373"/>
            <a:ext cx="1627694" cy="488789"/>
          </a:xfrm>
          <a:prstGeom prst="callout1">
            <a:avLst>
              <a:gd name="adj1" fmla="val 50640"/>
              <a:gd name="adj2" fmla="val 100704"/>
              <a:gd name="adj3" fmla="val -148258"/>
              <a:gd name="adj4" fmla="val 11953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Servicing Spacecraft to “Client” connection </a:t>
            </a:r>
          </a:p>
        </p:txBody>
      </p:sp>
      <p:sp>
        <p:nvSpPr>
          <p:cNvPr id="26" name="Oval 25">
            <a:extLst>
              <a:ext uri="{FF2B5EF4-FFF2-40B4-BE49-F238E27FC236}">
                <a16:creationId xmlns:a16="http://schemas.microsoft.com/office/drawing/2014/main" id="{0DCE45CB-A3A8-4D4A-9B11-C20723DE2EC9}"/>
              </a:ext>
            </a:extLst>
          </p:cNvPr>
          <p:cNvSpPr/>
          <p:nvPr/>
        </p:nvSpPr>
        <p:spPr bwMode="auto">
          <a:xfrm>
            <a:off x="5210842" y="3818332"/>
            <a:ext cx="148542" cy="737342"/>
          </a:xfrm>
          <a:prstGeom prst="ellipse">
            <a:avLst/>
          </a:prstGeom>
          <a:no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7" name="Date Placeholder 16">
            <a:extLst>
              <a:ext uri="{FF2B5EF4-FFF2-40B4-BE49-F238E27FC236}">
                <a16:creationId xmlns:a16="http://schemas.microsoft.com/office/drawing/2014/main" id="{B9CFB515-C23D-1147-80FC-D3EF4DB56CF4}"/>
              </a:ext>
            </a:extLst>
          </p:cNvPr>
          <p:cNvSpPr>
            <a:spLocks noGrp="1"/>
          </p:cNvSpPr>
          <p:nvPr>
            <p:ph type="dt" sz="half" idx="10"/>
          </p:nvPr>
        </p:nvSpPr>
        <p:spPr/>
        <p:txBody>
          <a:bodyPr/>
          <a:lstStyle/>
          <a:p>
            <a:r>
              <a:rPr lang="en-US"/>
              <a:t>20 Mar 2023</a:t>
            </a:r>
            <a:endParaRPr lang="en-US" dirty="0"/>
          </a:p>
        </p:txBody>
      </p:sp>
    </p:spTree>
    <p:extLst>
      <p:ext uri="{BB962C8B-B14F-4D97-AF65-F5344CB8AC3E}">
        <p14:creationId xmlns:p14="http://schemas.microsoft.com/office/powerpoint/2010/main" val="17047383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AC0BEF-0ED1-F746-9F4D-F8D9E762C932}"/>
              </a:ext>
            </a:extLst>
          </p:cNvPr>
          <p:cNvSpPr>
            <a:spLocks noGrp="1"/>
          </p:cNvSpPr>
          <p:nvPr>
            <p:ph type="title"/>
          </p:nvPr>
        </p:nvSpPr>
        <p:spPr/>
        <p:txBody>
          <a:bodyPr/>
          <a:lstStyle/>
          <a:p>
            <a:r>
              <a:rPr lang="en-US" dirty="0"/>
              <a:t>Physical Viewpoint Ontology</a:t>
            </a:r>
          </a:p>
        </p:txBody>
      </p:sp>
      <p:pic>
        <p:nvPicPr>
          <p:cNvPr id="6" name="Content Placeholder 5">
            <a:extLst>
              <a:ext uri="{FF2B5EF4-FFF2-40B4-BE49-F238E27FC236}">
                <a16:creationId xmlns:a16="http://schemas.microsoft.com/office/drawing/2014/main" id="{826E3555-023C-8346-A816-D1427C18F83A}"/>
              </a:ext>
            </a:extLst>
          </p:cNvPr>
          <p:cNvPicPr>
            <a:picLocks noGrp="1" noChangeAspect="1"/>
          </p:cNvPicPr>
          <p:nvPr>
            <p:ph idx="1"/>
          </p:nvPr>
        </p:nvPicPr>
        <p:blipFill rotWithShape="1">
          <a:blip r:embed="rId2"/>
          <a:srcRect l="29219" t="16633" r="29200" b="4342"/>
          <a:stretch/>
        </p:blipFill>
        <p:spPr>
          <a:xfrm rot="5400000">
            <a:off x="2692522" y="-835499"/>
            <a:ext cx="3651073" cy="8979672"/>
          </a:xfrm>
        </p:spPr>
      </p:pic>
      <p:sp>
        <p:nvSpPr>
          <p:cNvPr id="2" name="Date Placeholder 1">
            <a:extLst>
              <a:ext uri="{FF2B5EF4-FFF2-40B4-BE49-F238E27FC236}">
                <a16:creationId xmlns:a16="http://schemas.microsoft.com/office/drawing/2014/main" id="{A1901F9E-972F-D047-859E-1EF59EE112C5}"/>
              </a:ext>
            </a:extLst>
          </p:cNvPr>
          <p:cNvSpPr>
            <a:spLocks noGrp="1"/>
          </p:cNvSpPr>
          <p:nvPr>
            <p:ph type="dt" sz="half" idx="10"/>
          </p:nvPr>
        </p:nvSpPr>
        <p:spPr/>
        <p:txBody>
          <a:bodyPr/>
          <a:lstStyle/>
          <a:p>
            <a:r>
              <a:rPr lang="en-US"/>
              <a:t>20 Mar 2023</a:t>
            </a:r>
            <a:endParaRPr lang="en-US" dirty="0"/>
          </a:p>
        </p:txBody>
      </p:sp>
    </p:spTree>
    <p:extLst>
      <p:ext uri="{BB962C8B-B14F-4D97-AF65-F5344CB8AC3E}">
        <p14:creationId xmlns:p14="http://schemas.microsoft.com/office/powerpoint/2010/main" val="2950877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FE0E-A60F-42BA-B677-91D220FF2533}"/>
              </a:ext>
            </a:extLst>
          </p:cNvPr>
          <p:cNvSpPr>
            <a:spLocks noGrp="1"/>
          </p:cNvSpPr>
          <p:nvPr>
            <p:ph type="title"/>
          </p:nvPr>
        </p:nvSpPr>
        <p:spPr/>
        <p:txBody>
          <a:bodyPr/>
          <a:lstStyle/>
          <a:p>
            <a:r>
              <a:rPr lang="en-US" dirty="0"/>
              <a:t>Physical Viewpoint: Some Aspects</a:t>
            </a:r>
          </a:p>
        </p:txBody>
      </p:sp>
      <p:graphicFrame>
        <p:nvGraphicFramePr>
          <p:cNvPr id="5" name="Table 5">
            <a:extLst>
              <a:ext uri="{FF2B5EF4-FFF2-40B4-BE49-F238E27FC236}">
                <a16:creationId xmlns:a16="http://schemas.microsoft.com/office/drawing/2014/main" id="{A271336B-710A-4705-BB8B-09D1B8CE6B4D}"/>
              </a:ext>
            </a:extLst>
          </p:cNvPr>
          <p:cNvGraphicFramePr>
            <a:graphicFrameLocks noGrp="1"/>
          </p:cNvGraphicFramePr>
          <p:nvPr>
            <p:ph idx="1"/>
          </p:nvPr>
        </p:nvGraphicFramePr>
        <p:xfrm>
          <a:off x="1600200" y="914400"/>
          <a:ext cx="6057900" cy="549656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3365649136"/>
                    </a:ext>
                  </a:extLst>
                </a:gridCol>
                <a:gridCol w="2019300">
                  <a:extLst>
                    <a:ext uri="{9D8B030D-6E8A-4147-A177-3AD203B41FA5}">
                      <a16:colId xmlns:a16="http://schemas.microsoft.com/office/drawing/2014/main" val="1043384294"/>
                    </a:ext>
                  </a:extLst>
                </a:gridCol>
                <a:gridCol w="2019300">
                  <a:extLst>
                    <a:ext uri="{9D8B030D-6E8A-4147-A177-3AD203B41FA5}">
                      <a16:colId xmlns:a16="http://schemas.microsoft.com/office/drawing/2014/main" val="302622459"/>
                    </a:ext>
                  </a:extLst>
                </a:gridCol>
              </a:tblGrid>
              <a:tr h="370840">
                <a:tc>
                  <a:txBody>
                    <a:bodyPr/>
                    <a:lstStyle/>
                    <a:p>
                      <a:r>
                        <a:rPr lang="en-US" dirty="0"/>
                        <a:t>Concern</a:t>
                      </a:r>
                    </a:p>
                  </a:txBody>
                  <a:tcPr/>
                </a:tc>
                <a:tc>
                  <a:txBody>
                    <a:bodyPr/>
                    <a:lstStyle/>
                    <a:p>
                      <a:r>
                        <a:rPr lang="en-US" dirty="0"/>
                        <a:t>Aspect</a:t>
                      </a:r>
                    </a:p>
                  </a:txBody>
                  <a:tcPr/>
                </a:tc>
                <a:tc>
                  <a:txBody>
                    <a:bodyPr/>
                    <a:lstStyle/>
                    <a:p>
                      <a:r>
                        <a:rPr lang="en-US" dirty="0"/>
                        <a:t>Service</a:t>
                      </a:r>
                    </a:p>
                  </a:txBody>
                  <a:tcPr/>
                </a:tc>
                <a:extLst>
                  <a:ext uri="{0D108BD9-81ED-4DB2-BD59-A6C34878D82A}">
                    <a16:rowId xmlns:a16="http://schemas.microsoft.com/office/drawing/2014/main" val="3383520202"/>
                  </a:ext>
                </a:extLst>
              </a:tr>
              <a:tr h="370840">
                <a:tc>
                  <a:txBody>
                    <a:bodyPr/>
                    <a:lstStyle/>
                    <a:p>
                      <a:r>
                        <a:rPr lang="en-US" dirty="0" err="1"/>
                        <a:t>DeltaV</a:t>
                      </a:r>
                      <a:endParaRPr lang="en-US" dirty="0"/>
                    </a:p>
                  </a:txBody>
                  <a:tcPr/>
                </a:tc>
                <a:tc>
                  <a:txBody>
                    <a:bodyPr/>
                    <a:lstStyle/>
                    <a:p>
                      <a:r>
                        <a:rPr lang="en-US" dirty="0"/>
                        <a:t>Propulsion</a:t>
                      </a:r>
                    </a:p>
                  </a:txBody>
                  <a:tcPr/>
                </a:tc>
                <a:tc>
                  <a:txBody>
                    <a:bodyPr/>
                    <a:lstStyle/>
                    <a:p>
                      <a:r>
                        <a:rPr lang="en-US" dirty="0"/>
                        <a:t>Linear Thrust</a:t>
                      </a:r>
                    </a:p>
                  </a:txBody>
                  <a:tcPr/>
                </a:tc>
                <a:extLst>
                  <a:ext uri="{0D108BD9-81ED-4DB2-BD59-A6C34878D82A}">
                    <a16:rowId xmlns:a16="http://schemas.microsoft.com/office/drawing/2014/main" val="3387296799"/>
                  </a:ext>
                </a:extLst>
              </a:tr>
              <a:tr h="370840">
                <a:tc>
                  <a:txBody>
                    <a:bodyPr/>
                    <a:lstStyle/>
                    <a:p>
                      <a:r>
                        <a:rPr lang="en-US" dirty="0"/>
                        <a:t>Temperature Range</a:t>
                      </a:r>
                    </a:p>
                  </a:txBody>
                  <a:tcPr/>
                </a:tc>
                <a:tc>
                  <a:txBody>
                    <a:bodyPr/>
                    <a:lstStyle/>
                    <a:p>
                      <a:r>
                        <a:rPr lang="en-US" dirty="0"/>
                        <a:t>Thermal</a:t>
                      </a:r>
                    </a:p>
                  </a:txBody>
                  <a:tcPr/>
                </a:tc>
                <a:tc>
                  <a:txBody>
                    <a:bodyPr/>
                    <a:lstStyle/>
                    <a:p>
                      <a:r>
                        <a:rPr lang="en-US" dirty="0"/>
                        <a:t>Heat Flow</a:t>
                      </a:r>
                    </a:p>
                  </a:txBody>
                  <a:tcPr/>
                </a:tc>
                <a:extLst>
                  <a:ext uri="{0D108BD9-81ED-4DB2-BD59-A6C34878D82A}">
                    <a16:rowId xmlns:a16="http://schemas.microsoft.com/office/drawing/2014/main" val="197659052"/>
                  </a:ext>
                </a:extLst>
              </a:tr>
              <a:tr h="370840">
                <a:tc>
                  <a:txBody>
                    <a:bodyPr/>
                    <a:lstStyle/>
                    <a:p>
                      <a:r>
                        <a:rPr lang="en-US" dirty="0"/>
                        <a:t>Agility, Pointing Accuracy, Mass Expulsion Control Capacity</a:t>
                      </a:r>
                    </a:p>
                  </a:txBody>
                  <a:tcPr/>
                </a:tc>
                <a:tc>
                  <a:txBody>
                    <a:bodyPr/>
                    <a:lstStyle/>
                    <a:p>
                      <a:r>
                        <a:rPr lang="en-US" dirty="0"/>
                        <a:t>Attitude Control</a:t>
                      </a:r>
                    </a:p>
                  </a:txBody>
                  <a:tcPr/>
                </a:tc>
                <a:tc>
                  <a:txBody>
                    <a:bodyPr/>
                    <a:lstStyle/>
                    <a:p>
                      <a:r>
                        <a:rPr lang="en-US" dirty="0"/>
                        <a:t>Torque</a:t>
                      </a:r>
                    </a:p>
                  </a:txBody>
                  <a:tcPr/>
                </a:tc>
                <a:extLst>
                  <a:ext uri="{0D108BD9-81ED-4DB2-BD59-A6C34878D82A}">
                    <a16:rowId xmlns:a16="http://schemas.microsoft.com/office/drawing/2014/main" val="2279501711"/>
                  </a:ext>
                </a:extLst>
              </a:tr>
              <a:tr h="370840">
                <a:tc>
                  <a:txBody>
                    <a:bodyPr/>
                    <a:lstStyle/>
                    <a:p>
                      <a:r>
                        <a:rPr lang="en-US" dirty="0"/>
                        <a:t>Power Storage Capacity, Voltage Range, Power Consumption</a:t>
                      </a:r>
                    </a:p>
                  </a:txBody>
                  <a:tcPr/>
                </a:tc>
                <a:tc>
                  <a:txBody>
                    <a:bodyPr/>
                    <a:lstStyle/>
                    <a:p>
                      <a:r>
                        <a:rPr lang="en-US" dirty="0"/>
                        <a:t>Electrical</a:t>
                      </a:r>
                    </a:p>
                  </a:txBody>
                  <a:tcPr/>
                </a:tc>
                <a:tc>
                  <a:txBody>
                    <a:bodyPr/>
                    <a:lstStyle/>
                    <a:p>
                      <a:r>
                        <a:rPr lang="en-US" dirty="0"/>
                        <a:t>Amperage Supply, Electrical Load</a:t>
                      </a:r>
                    </a:p>
                  </a:txBody>
                  <a:tcPr/>
                </a:tc>
                <a:extLst>
                  <a:ext uri="{0D108BD9-81ED-4DB2-BD59-A6C34878D82A}">
                    <a16:rowId xmlns:a16="http://schemas.microsoft.com/office/drawing/2014/main" val="2629194708"/>
                  </a:ext>
                </a:extLst>
              </a:tr>
              <a:tr h="370840">
                <a:tc>
                  <a:txBody>
                    <a:bodyPr/>
                    <a:lstStyle/>
                    <a:p>
                      <a:r>
                        <a:rPr lang="en-US" dirty="0"/>
                        <a:t>Device Orientation, Device Articulation, Keep Out Zone, Field of View</a:t>
                      </a:r>
                    </a:p>
                  </a:txBody>
                  <a:tcPr/>
                </a:tc>
                <a:tc>
                  <a:txBody>
                    <a:bodyPr/>
                    <a:lstStyle/>
                    <a:p>
                      <a:r>
                        <a:rPr lang="en-US" dirty="0"/>
                        <a:t>Structural</a:t>
                      </a:r>
                    </a:p>
                  </a:txBody>
                  <a:tcPr/>
                </a:tc>
                <a:tc>
                  <a:txBody>
                    <a:bodyPr/>
                    <a:lstStyle/>
                    <a:p>
                      <a:r>
                        <a:rPr lang="en-US" dirty="0"/>
                        <a:t>Mounting, Articulation Control</a:t>
                      </a:r>
                    </a:p>
                  </a:txBody>
                  <a:tcPr/>
                </a:tc>
                <a:extLst>
                  <a:ext uri="{0D108BD9-81ED-4DB2-BD59-A6C34878D82A}">
                    <a16:rowId xmlns:a16="http://schemas.microsoft.com/office/drawing/2014/main" val="708384008"/>
                  </a:ext>
                </a:extLst>
              </a:tr>
            </a:tbl>
          </a:graphicData>
        </a:graphic>
      </p:graphicFrame>
      <p:sp>
        <p:nvSpPr>
          <p:cNvPr id="4" name="Date Placeholder 3">
            <a:extLst>
              <a:ext uri="{FF2B5EF4-FFF2-40B4-BE49-F238E27FC236}">
                <a16:creationId xmlns:a16="http://schemas.microsoft.com/office/drawing/2014/main" id="{2F81DE0E-90CF-4B39-A24B-C290E9156F4D}"/>
              </a:ext>
            </a:extLst>
          </p:cNvPr>
          <p:cNvSpPr>
            <a:spLocks noGrp="1"/>
          </p:cNvSpPr>
          <p:nvPr>
            <p:ph type="dt" sz="half" idx="10"/>
          </p:nvPr>
        </p:nvSpPr>
        <p:spPr/>
        <p:txBody>
          <a:bodyPr/>
          <a:lstStyle/>
          <a:p>
            <a:r>
              <a:rPr lang="en-US"/>
              <a:t>20 Mar 2023</a:t>
            </a:r>
            <a:endParaRPr lang="en-US" dirty="0"/>
          </a:p>
        </p:txBody>
      </p:sp>
    </p:spTree>
    <p:extLst>
      <p:ext uri="{BB962C8B-B14F-4D97-AF65-F5344CB8AC3E}">
        <p14:creationId xmlns:p14="http://schemas.microsoft.com/office/powerpoint/2010/main" val="37630373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a:extLst>
              <a:ext uri="{FF2B5EF4-FFF2-40B4-BE49-F238E27FC236}">
                <a16:creationId xmlns:a16="http://schemas.microsoft.com/office/drawing/2014/main" id="{42C50856-8D18-EE48-A589-94C9845F7EDE}"/>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20 Mar 2023</a:t>
            </a:r>
            <a:endParaRPr lang="en-US" altLang="en-US" b="0" dirty="0"/>
          </a:p>
        </p:txBody>
      </p:sp>
      <p:sp>
        <p:nvSpPr>
          <p:cNvPr id="22532" name="AutoShape 33">
            <a:extLst>
              <a:ext uri="{FF2B5EF4-FFF2-40B4-BE49-F238E27FC236}">
                <a16:creationId xmlns:a16="http://schemas.microsoft.com/office/drawing/2014/main" id="{CC25A71F-A233-9041-B384-4EE00D2F4274}"/>
              </a:ext>
            </a:extLst>
          </p:cNvPr>
          <p:cNvSpPr>
            <a:spLocks noChangeArrowheads="1"/>
          </p:cNvSpPr>
          <p:nvPr/>
        </p:nvSpPr>
        <p:spPr bwMode="auto">
          <a:xfrm>
            <a:off x="3027972" y="990600"/>
            <a:ext cx="4568825" cy="3806825"/>
          </a:xfrm>
          <a:prstGeom prst="cube">
            <a:avLst>
              <a:gd name="adj" fmla="val 1852"/>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33" name="Rectangle 2">
            <a:extLst>
              <a:ext uri="{FF2B5EF4-FFF2-40B4-BE49-F238E27FC236}">
                <a16:creationId xmlns:a16="http://schemas.microsoft.com/office/drawing/2014/main" id="{8BD3946F-CC0D-2B43-BD82-4569D9A1B7B5}"/>
              </a:ext>
            </a:extLst>
          </p:cNvPr>
          <p:cNvSpPr>
            <a:spLocks noGrp="1" noChangeArrowheads="1"/>
          </p:cNvSpPr>
          <p:nvPr>
            <p:ph type="title"/>
          </p:nvPr>
        </p:nvSpPr>
        <p:spPr>
          <a:xfrm>
            <a:off x="623888" y="82550"/>
            <a:ext cx="7772400" cy="838200"/>
          </a:xfrm>
          <a:noFill/>
        </p:spPr>
        <p:txBody>
          <a:bodyPr vert="horz" wrap="square" lIns="91440" tIns="45720" rIns="91440" bIns="45720" numCol="1" anchor="t" anchorCtr="0" compatLnSpc="1">
            <a:prstTxWarp prst="textNoShape">
              <a:avLst/>
            </a:prstTxWarp>
          </a:bodyPr>
          <a:lstStyle/>
          <a:p>
            <a:r>
              <a:rPr lang="en-US" altLang="en-US" sz="3200" kern="1200" dirty="0">
                <a:solidFill>
                  <a:srgbClr val="0099A6"/>
                </a:solidFill>
                <a:latin typeface="Arial" charset="0"/>
                <a:ea typeface="ＭＳ Ｐゴシック" charset="0"/>
              </a:rPr>
              <a:t>Physical / Structural View</a:t>
            </a:r>
          </a:p>
        </p:txBody>
      </p:sp>
      <p:sp>
        <p:nvSpPr>
          <p:cNvPr id="22547" name="AutoShape 7" descr="Wide upward diagonal">
            <a:extLst>
              <a:ext uri="{FF2B5EF4-FFF2-40B4-BE49-F238E27FC236}">
                <a16:creationId xmlns:a16="http://schemas.microsoft.com/office/drawing/2014/main" id="{5F62EFB2-4EEB-5C4B-93A7-E90D29B3D139}"/>
              </a:ext>
            </a:extLst>
          </p:cNvPr>
          <p:cNvSpPr>
            <a:spLocks noChangeArrowheads="1"/>
          </p:cNvSpPr>
          <p:nvPr/>
        </p:nvSpPr>
        <p:spPr bwMode="auto">
          <a:xfrm>
            <a:off x="5648934" y="3376613"/>
            <a:ext cx="1400175" cy="1238250"/>
          </a:xfrm>
          <a:prstGeom prst="cube">
            <a:avLst>
              <a:gd name="adj" fmla="val 15426"/>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48" name="Line 8">
            <a:extLst>
              <a:ext uri="{FF2B5EF4-FFF2-40B4-BE49-F238E27FC236}">
                <a16:creationId xmlns:a16="http://schemas.microsoft.com/office/drawing/2014/main" id="{C30A91E5-4126-CF43-8520-CBB257013697}"/>
              </a:ext>
            </a:extLst>
          </p:cNvPr>
          <p:cNvSpPr>
            <a:spLocks noChangeShapeType="1"/>
          </p:cNvSpPr>
          <p:nvPr/>
        </p:nvSpPr>
        <p:spPr bwMode="auto">
          <a:xfrm flipH="1" flipV="1">
            <a:off x="5206022" y="2833688"/>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AutoShape 9" descr="Wide downward diagonal">
            <a:extLst>
              <a:ext uri="{FF2B5EF4-FFF2-40B4-BE49-F238E27FC236}">
                <a16:creationId xmlns:a16="http://schemas.microsoft.com/office/drawing/2014/main" id="{EF9BC01F-8FB3-7C4E-A7FF-7C9A38C0B07E}"/>
              </a:ext>
            </a:extLst>
          </p:cNvPr>
          <p:cNvSpPr>
            <a:spLocks noChangeArrowheads="1"/>
          </p:cNvSpPr>
          <p:nvPr/>
        </p:nvSpPr>
        <p:spPr bwMode="auto">
          <a:xfrm>
            <a:off x="4672622" y="1393825"/>
            <a:ext cx="2500313" cy="1439863"/>
          </a:xfrm>
          <a:prstGeom prst="cube">
            <a:avLst>
              <a:gd name="adj" fmla="val 15417"/>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0" name="Text Box 12">
            <a:extLst>
              <a:ext uri="{FF2B5EF4-FFF2-40B4-BE49-F238E27FC236}">
                <a16:creationId xmlns:a16="http://schemas.microsoft.com/office/drawing/2014/main" id="{1E91BD61-ABAF-7D4E-AB12-26C1B412A9DD}"/>
              </a:ext>
            </a:extLst>
          </p:cNvPr>
          <p:cNvSpPr txBox="1">
            <a:spLocks noChangeArrowheads="1"/>
          </p:cNvSpPr>
          <p:nvPr/>
        </p:nvSpPr>
        <p:spPr bwMode="auto">
          <a:xfrm>
            <a:off x="5126647" y="1857375"/>
            <a:ext cx="1379538" cy="730250"/>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Command &amp;</a:t>
            </a:r>
          </a:p>
          <a:p>
            <a:pPr algn="ctr"/>
            <a:r>
              <a:rPr lang="en-US" altLang="en-US" sz="1400" b="1">
                <a:latin typeface="Arial" panose="020B0604020202020204" pitchFamily="34" charset="0"/>
              </a:rPr>
              <a:t>Data Handling</a:t>
            </a:r>
          </a:p>
          <a:p>
            <a:pPr algn="ctr"/>
            <a:r>
              <a:rPr lang="en-US" altLang="en-US" sz="1400" b="1">
                <a:latin typeface="Arial" panose="020B0604020202020204" pitchFamily="34" charset="0"/>
              </a:rPr>
              <a:t>Computer</a:t>
            </a:r>
          </a:p>
        </p:txBody>
      </p:sp>
      <p:sp>
        <p:nvSpPr>
          <p:cNvPr id="22551" name="Text Box 13">
            <a:extLst>
              <a:ext uri="{FF2B5EF4-FFF2-40B4-BE49-F238E27FC236}">
                <a16:creationId xmlns:a16="http://schemas.microsoft.com/office/drawing/2014/main" id="{50623634-F309-844F-A947-28B4EC2DCCD1}"/>
              </a:ext>
            </a:extLst>
          </p:cNvPr>
          <p:cNvSpPr txBox="1">
            <a:spLocks noChangeArrowheads="1"/>
          </p:cNvSpPr>
          <p:nvPr/>
        </p:nvSpPr>
        <p:spPr bwMode="auto">
          <a:xfrm>
            <a:off x="5751392" y="3842928"/>
            <a:ext cx="1023938"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ACS</a:t>
            </a:r>
          </a:p>
          <a:p>
            <a:pPr algn="ctr"/>
            <a:r>
              <a:rPr lang="en-US" altLang="en-US" sz="1400" b="1" dirty="0">
                <a:latin typeface="Arial" panose="020B0604020202020204" pitchFamily="34" charset="0"/>
              </a:rPr>
              <a:t>Computer</a:t>
            </a:r>
          </a:p>
        </p:txBody>
      </p:sp>
      <p:sp>
        <p:nvSpPr>
          <p:cNvPr id="22552" name="Line 14">
            <a:extLst>
              <a:ext uri="{FF2B5EF4-FFF2-40B4-BE49-F238E27FC236}">
                <a16:creationId xmlns:a16="http://schemas.microsoft.com/office/drawing/2014/main" id="{14DB6174-D03E-E74F-BA2E-AA42E0FCECE1}"/>
              </a:ext>
            </a:extLst>
          </p:cNvPr>
          <p:cNvSpPr>
            <a:spLocks noChangeShapeType="1"/>
          </p:cNvSpPr>
          <p:nvPr/>
        </p:nvSpPr>
        <p:spPr bwMode="auto">
          <a:xfrm flipH="1" flipV="1">
            <a:off x="3097853" y="3138488"/>
            <a:ext cx="4086193" cy="79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Text Box 16">
            <a:extLst>
              <a:ext uri="{FF2B5EF4-FFF2-40B4-BE49-F238E27FC236}">
                <a16:creationId xmlns:a16="http://schemas.microsoft.com/office/drawing/2014/main" id="{57BCB4DE-FCA6-6347-A6BD-6D5C3DA1B428}"/>
              </a:ext>
            </a:extLst>
          </p:cNvPr>
          <p:cNvSpPr txBox="1">
            <a:spLocks noChangeArrowheads="1"/>
          </p:cNvSpPr>
          <p:nvPr/>
        </p:nvSpPr>
        <p:spPr bwMode="auto">
          <a:xfrm>
            <a:off x="5691797" y="2801938"/>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S/C Bus</a:t>
            </a:r>
          </a:p>
        </p:txBody>
      </p:sp>
      <p:sp>
        <p:nvSpPr>
          <p:cNvPr id="22556" name="Line 18">
            <a:extLst>
              <a:ext uri="{FF2B5EF4-FFF2-40B4-BE49-F238E27FC236}">
                <a16:creationId xmlns:a16="http://schemas.microsoft.com/office/drawing/2014/main" id="{FE48B076-B8DD-0C4F-8DA4-DC9DB73B6CA1}"/>
              </a:ext>
            </a:extLst>
          </p:cNvPr>
          <p:cNvSpPr>
            <a:spLocks noChangeShapeType="1"/>
          </p:cNvSpPr>
          <p:nvPr/>
        </p:nvSpPr>
        <p:spPr bwMode="auto">
          <a:xfrm flipH="1">
            <a:off x="6349022" y="3138488"/>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Rectangle 31">
            <a:extLst>
              <a:ext uri="{FF2B5EF4-FFF2-40B4-BE49-F238E27FC236}">
                <a16:creationId xmlns:a16="http://schemas.microsoft.com/office/drawing/2014/main" id="{1AD5B24E-F1D6-8647-818C-7405CD697D61}"/>
              </a:ext>
            </a:extLst>
          </p:cNvPr>
          <p:cNvSpPr>
            <a:spLocks noChangeArrowheads="1"/>
          </p:cNvSpPr>
          <p:nvPr/>
        </p:nvSpPr>
        <p:spPr bwMode="auto">
          <a:xfrm>
            <a:off x="6116029" y="5122863"/>
            <a:ext cx="284084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latin typeface="Arial" panose="020B0604020202020204" pitchFamily="34" charset="0"/>
              </a:rPr>
              <a:t>Physical / Structural Concerns:</a:t>
            </a:r>
          </a:p>
          <a:p>
            <a:pPr lvl="1"/>
            <a:r>
              <a:rPr lang="en-US" altLang="en-US" sz="1400" dirty="0">
                <a:latin typeface="Arial" panose="020B0604020202020204" pitchFamily="34" charset="0"/>
              </a:rPr>
              <a:t>Physical connection</a:t>
            </a:r>
          </a:p>
          <a:p>
            <a:pPr lvl="1"/>
            <a:r>
              <a:rPr lang="en-US" altLang="en-US" sz="1400" dirty="0">
                <a:latin typeface="Arial" panose="020B0604020202020204" pitchFamily="34" charset="0"/>
              </a:rPr>
              <a:t>Mass / Power / Thermal</a:t>
            </a:r>
          </a:p>
          <a:p>
            <a:pPr lvl="1"/>
            <a:r>
              <a:rPr lang="en-US" altLang="en-US" sz="1400" dirty="0">
                <a:latin typeface="Arial" panose="020B0604020202020204" pitchFamily="34" charset="0"/>
              </a:rPr>
              <a:t>Physical Environment </a:t>
            </a:r>
          </a:p>
          <a:p>
            <a:pPr lvl="1"/>
            <a:r>
              <a:rPr lang="en-US" altLang="en-US" sz="1400" dirty="0">
                <a:latin typeface="Arial" panose="020B0604020202020204" pitchFamily="34" charset="0"/>
              </a:rPr>
              <a:t>Behaviors</a:t>
            </a:r>
          </a:p>
          <a:p>
            <a:pPr lvl="1"/>
            <a:r>
              <a:rPr lang="en-US" altLang="en-US" sz="1400" dirty="0">
                <a:latin typeface="Arial" panose="020B0604020202020204" pitchFamily="34" charset="0"/>
              </a:rPr>
              <a:t>Constraints </a:t>
            </a:r>
          </a:p>
          <a:p>
            <a:pPr lvl="1"/>
            <a:r>
              <a:rPr lang="en-US" altLang="en-US" sz="1400" dirty="0">
                <a:latin typeface="Arial" panose="020B0604020202020204" pitchFamily="34" charset="0"/>
              </a:rPr>
              <a:t>Configuration</a:t>
            </a:r>
          </a:p>
        </p:txBody>
      </p:sp>
      <p:sp>
        <p:nvSpPr>
          <p:cNvPr id="22546" name="Rectangle 34">
            <a:extLst>
              <a:ext uri="{FF2B5EF4-FFF2-40B4-BE49-F238E27FC236}">
                <a16:creationId xmlns:a16="http://schemas.microsoft.com/office/drawing/2014/main" id="{DBDAD115-C764-5D47-8EB8-451450EA7D61}"/>
              </a:ext>
            </a:extLst>
          </p:cNvPr>
          <p:cNvSpPr>
            <a:spLocks noChangeArrowheads="1"/>
          </p:cNvSpPr>
          <p:nvPr/>
        </p:nvSpPr>
        <p:spPr bwMode="auto">
          <a:xfrm>
            <a:off x="4582134" y="984250"/>
            <a:ext cx="1300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200" b="1">
                <a:latin typeface="Arial" panose="020B0604020202020204" pitchFamily="34" charset="0"/>
                <a:ea typeface="ＭＳ Ｐゴシック" panose="020B0600070205080204" pitchFamily="34" charset="-128"/>
              </a:rPr>
              <a:t>SPACECRAFT</a:t>
            </a:r>
          </a:p>
        </p:txBody>
      </p:sp>
      <p:sp>
        <p:nvSpPr>
          <p:cNvPr id="32" name="AutoShape 33">
            <a:extLst>
              <a:ext uri="{FF2B5EF4-FFF2-40B4-BE49-F238E27FC236}">
                <a16:creationId xmlns:a16="http://schemas.microsoft.com/office/drawing/2014/main" id="{151A6188-AEC2-B340-953E-84766A2636FD}"/>
              </a:ext>
            </a:extLst>
          </p:cNvPr>
          <p:cNvSpPr>
            <a:spLocks noChangeArrowheads="1"/>
          </p:cNvSpPr>
          <p:nvPr/>
        </p:nvSpPr>
        <p:spPr bwMode="auto">
          <a:xfrm>
            <a:off x="1905000" y="1069980"/>
            <a:ext cx="1285959" cy="4835516"/>
          </a:xfrm>
          <a:prstGeom prst="cube">
            <a:avLst>
              <a:gd name="adj" fmla="val 86771"/>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59" name="AutoShape 25" descr="Zig zag">
            <a:extLst>
              <a:ext uri="{FF2B5EF4-FFF2-40B4-BE49-F238E27FC236}">
                <a16:creationId xmlns:a16="http://schemas.microsoft.com/office/drawing/2014/main" id="{0901122F-4B51-AB49-A5AF-5505003D0792}"/>
              </a:ext>
            </a:extLst>
          </p:cNvPr>
          <p:cNvSpPr>
            <a:spLocks noChangeArrowheads="1"/>
          </p:cNvSpPr>
          <p:nvPr/>
        </p:nvSpPr>
        <p:spPr bwMode="auto">
          <a:xfrm>
            <a:off x="2181129" y="2018314"/>
            <a:ext cx="939948" cy="1468437"/>
          </a:xfrm>
          <a:prstGeom prst="cube">
            <a:avLst>
              <a:gd name="adj" fmla="val 59398"/>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60" name="Text Box 28">
            <a:extLst>
              <a:ext uri="{FF2B5EF4-FFF2-40B4-BE49-F238E27FC236}">
                <a16:creationId xmlns:a16="http://schemas.microsoft.com/office/drawing/2014/main" id="{0E02E1F3-05E3-214A-9536-618AB290D956}"/>
              </a:ext>
            </a:extLst>
          </p:cNvPr>
          <p:cNvSpPr txBox="1">
            <a:spLocks noChangeArrowheads="1"/>
          </p:cNvSpPr>
          <p:nvPr/>
        </p:nvSpPr>
        <p:spPr bwMode="auto">
          <a:xfrm>
            <a:off x="2123408" y="2548797"/>
            <a:ext cx="11826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Spacecraft</a:t>
            </a:r>
          </a:p>
          <a:p>
            <a:pPr algn="ctr"/>
            <a:r>
              <a:rPr lang="en-US" altLang="en-US" sz="1400" b="1" dirty="0">
                <a:latin typeface="Arial" panose="020B0604020202020204" pitchFamily="34" charset="0"/>
              </a:rPr>
              <a:t>Transceiver</a:t>
            </a:r>
          </a:p>
        </p:txBody>
      </p:sp>
      <p:sp>
        <p:nvSpPr>
          <p:cNvPr id="22555" name="AutoShape 17" descr="Shingle">
            <a:extLst>
              <a:ext uri="{FF2B5EF4-FFF2-40B4-BE49-F238E27FC236}">
                <a16:creationId xmlns:a16="http://schemas.microsoft.com/office/drawing/2014/main" id="{3D0DCAA2-B6FE-4B49-B379-D18357F7B0DC}"/>
              </a:ext>
            </a:extLst>
          </p:cNvPr>
          <p:cNvSpPr>
            <a:spLocks noChangeArrowheads="1"/>
          </p:cNvSpPr>
          <p:nvPr/>
        </p:nvSpPr>
        <p:spPr bwMode="auto">
          <a:xfrm>
            <a:off x="2248671" y="3949700"/>
            <a:ext cx="804863" cy="1214437"/>
          </a:xfrm>
          <a:prstGeom prst="cube">
            <a:avLst>
              <a:gd name="adj" fmla="val 69909"/>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7" name="Text Box 19">
            <a:extLst>
              <a:ext uri="{FF2B5EF4-FFF2-40B4-BE49-F238E27FC236}">
                <a16:creationId xmlns:a16="http://schemas.microsoft.com/office/drawing/2014/main" id="{54452060-3362-3843-8706-40895D5D9A06}"/>
              </a:ext>
            </a:extLst>
          </p:cNvPr>
          <p:cNvSpPr txBox="1">
            <a:spLocks noChangeArrowheads="1"/>
          </p:cNvSpPr>
          <p:nvPr/>
        </p:nvSpPr>
        <p:spPr bwMode="auto">
          <a:xfrm>
            <a:off x="2123408" y="4360453"/>
            <a:ext cx="1103313" cy="517525"/>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Science</a:t>
            </a:r>
          </a:p>
          <a:p>
            <a:pPr algn="ctr"/>
            <a:r>
              <a:rPr lang="en-US" altLang="en-US" sz="1400" b="1" dirty="0">
                <a:latin typeface="Arial" panose="020B0604020202020204" pitchFamily="34" charset="0"/>
              </a:rPr>
              <a:t>Instrument</a:t>
            </a:r>
          </a:p>
        </p:txBody>
      </p:sp>
      <p:sp>
        <p:nvSpPr>
          <p:cNvPr id="22558" name="Line 22">
            <a:extLst>
              <a:ext uri="{FF2B5EF4-FFF2-40B4-BE49-F238E27FC236}">
                <a16:creationId xmlns:a16="http://schemas.microsoft.com/office/drawing/2014/main" id="{5E7D6C04-A577-8A48-BFE6-C35D46A625FA}"/>
              </a:ext>
            </a:extLst>
          </p:cNvPr>
          <p:cNvSpPr>
            <a:spLocks noChangeShapeType="1"/>
          </p:cNvSpPr>
          <p:nvPr/>
        </p:nvSpPr>
        <p:spPr bwMode="auto">
          <a:xfrm flipH="1">
            <a:off x="2386096" y="3138488"/>
            <a:ext cx="804863" cy="8015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Line 15">
            <a:extLst>
              <a:ext uri="{FF2B5EF4-FFF2-40B4-BE49-F238E27FC236}">
                <a16:creationId xmlns:a16="http://schemas.microsoft.com/office/drawing/2014/main" id="{51F124B9-42D4-9F4E-B686-D191F8250F43}"/>
              </a:ext>
            </a:extLst>
          </p:cNvPr>
          <p:cNvSpPr>
            <a:spLocks noChangeShapeType="1"/>
          </p:cNvSpPr>
          <p:nvPr/>
        </p:nvSpPr>
        <p:spPr bwMode="auto">
          <a:xfrm flipH="1">
            <a:off x="2643313" y="3690527"/>
            <a:ext cx="0" cy="52587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15">
            <a:extLst>
              <a:ext uri="{FF2B5EF4-FFF2-40B4-BE49-F238E27FC236}">
                <a16:creationId xmlns:a16="http://schemas.microsoft.com/office/drawing/2014/main" id="{089A476D-C57C-504A-AB03-10984A53F934}"/>
              </a:ext>
            </a:extLst>
          </p:cNvPr>
          <p:cNvSpPr>
            <a:spLocks noChangeShapeType="1"/>
          </p:cNvSpPr>
          <p:nvPr/>
        </p:nvSpPr>
        <p:spPr bwMode="auto">
          <a:xfrm>
            <a:off x="2822698" y="3208342"/>
            <a:ext cx="3" cy="28808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15">
            <a:extLst>
              <a:ext uri="{FF2B5EF4-FFF2-40B4-BE49-F238E27FC236}">
                <a16:creationId xmlns:a16="http://schemas.microsoft.com/office/drawing/2014/main" id="{86496901-BBFC-1245-BA3C-244564908E3C}"/>
              </a:ext>
            </a:extLst>
          </p:cNvPr>
          <p:cNvSpPr>
            <a:spLocks noChangeShapeType="1"/>
          </p:cNvSpPr>
          <p:nvPr/>
        </p:nvSpPr>
        <p:spPr bwMode="auto">
          <a:xfrm>
            <a:off x="4144814" y="3164617"/>
            <a:ext cx="3" cy="28808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utoShape 7" descr="Wide upward diagonal">
            <a:extLst>
              <a:ext uri="{FF2B5EF4-FFF2-40B4-BE49-F238E27FC236}">
                <a16:creationId xmlns:a16="http://schemas.microsoft.com/office/drawing/2014/main" id="{7F51E9A6-D70F-B346-80C6-CFC6D73D62D6}"/>
              </a:ext>
            </a:extLst>
          </p:cNvPr>
          <p:cNvSpPr>
            <a:spLocks noChangeArrowheads="1"/>
          </p:cNvSpPr>
          <p:nvPr/>
        </p:nvSpPr>
        <p:spPr bwMode="auto">
          <a:xfrm>
            <a:off x="3518142" y="3462056"/>
            <a:ext cx="1285959" cy="707699"/>
          </a:xfrm>
          <a:prstGeom prst="cube">
            <a:avLst>
              <a:gd name="adj" fmla="val 15426"/>
            </a:avLst>
          </a:prstGeom>
          <a:solidFill>
            <a:srgbClr val="FF000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6" name="Text Box 13">
            <a:extLst>
              <a:ext uri="{FF2B5EF4-FFF2-40B4-BE49-F238E27FC236}">
                <a16:creationId xmlns:a16="http://schemas.microsoft.com/office/drawing/2014/main" id="{C0C690D4-E286-DB44-9290-61FC959BA2AC}"/>
              </a:ext>
            </a:extLst>
          </p:cNvPr>
          <p:cNvSpPr txBox="1">
            <a:spLocks noChangeArrowheads="1"/>
          </p:cNvSpPr>
          <p:nvPr/>
        </p:nvSpPr>
        <p:spPr bwMode="auto">
          <a:xfrm>
            <a:off x="3546179" y="3596222"/>
            <a:ext cx="1140056" cy="523220"/>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dirty="0">
                <a:latin typeface="Arial" panose="020B0604020202020204" pitchFamily="34" charset="0"/>
              </a:rPr>
              <a:t>Power</a:t>
            </a:r>
          </a:p>
          <a:p>
            <a:pPr algn="ctr"/>
            <a:r>
              <a:rPr lang="en-US" altLang="en-US" sz="1400" dirty="0">
                <a:latin typeface="Arial" panose="020B0604020202020204" pitchFamily="34" charset="0"/>
              </a:rPr>
              <a:t>Subsystem</a:t>
            </a:r>
          </a:p>
        </p:txBody>
      </p:sp>
    </p:spTree>
    <p:extLst>
      <p:ext uri="{BB962C8B-B14F-4D97-AF65-F5344CB8AC3E}">
        <p14:creationId xmlns:p14="http://schemas.microsoft.com/office/powerpoint/2010/main" val="3540677376"/>
      </p:ext>
    </p:extLst>
  </p:cSld>
  <p:clrMapOvr>
    <a:masterClrMapping/>
  </p:clrMapOvr>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356492</TotalTime>
  <Pages>51</Pages>
  <Words>19587</Words>
  <Application>Microsoft Macintosh PowerPoint</Application>
  <PresentationFormat>Letter Paper (8.5x11 in)</PresentationFormat>
  <Paragraphs>3568</Paragraphs>
  <Slides>134</Slides>
  <Notes>58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134</vt:i4>
      </vt:variant>
    </vt:vector>
  </HeadingPairs>
  <TitlesOfParts>
    <vt:vector size="146" baseType="lpstr">
      <vt:lpstr>Arial</vt:lpstr>
      <vt:lpstr>Calibri</vt:lpstr>
      <vt:lpstr>Cambria</vt:lpstr>
      <vt:lpstr>Century Gothic</vt:lpstr>
      <vt:lpstr>Gill Sans MT</vt:lpstr>
      <vt:lpstr>Helvetica</vt:lpstr>
      <vt:lpstr>Tahoma</vt:lpstr>
      <vt:lpstr>Times</vt:lpstr>
      <vt:lpstr>Times New Roman</vt:lpstr>
      <vt:lpstr>Wingdings</vt:lpstr>
      <vt:lpstr>TMOD Presentations</vt:lpstr>
      <vt:lpstr>Bitmap Image</vt:lpstr>
      <vt:lpstr>PowerPoint Presentation</vt:lpstr>
      <vt:lpstr>Revision of the Reference Architecture for  Space Data Systems (RASDS)</vt:lpstr>
      <vt:lpstr>PowerPoint Presentation</vt:lpstr>
      <vt:lpstr>Relationship of Systems Architecting to Systems Engineering</vt:lpstr>
      <vt:lpstr>Use of informal Ontologies in  Systems Architecture and RASDS</vt:lpstr>
      <vt:lpstr>RASDS Revision – ISO 42010-2011  conceptual framework (ontology)… </vt:lpstr>
      <vt:lpstr>ISO 42010 Architecture Definitions</vt:lpstr>
      <vt:lpstr>Meta-models: relationships between UML, ISO 42010, RASDS meta-models, and user models</vt:lpstr>
      <vt:lpstr>PowerPoint Presentation</vt:lpstr>
      <vt:lpstr>PowerPoint Presentation</vt:lpstr>
      <vt:lpstr>Relationship of ASL &amp; SCCS-ARD/ADD to RASDS++ Evolution</vt:lpstr>
      <vt:lpstr>PowerPoint Presentation</vt:lpstr>
      <vt:lpstr>PowerPoint Presentation</vt:lpstr>
      <vt:lpstr>Comments on Engineering and Mission Assurance Viewpoints</vt:lpstr>
      <vt:lpstr>A reminder from DoDAF: DoDAF Viewpoints and Models - intro</vt:lpstr>
      <vt:lpstr>Revised RASDS++ (DRAFT) Top Level Object Ontology </vt:lpstr>
      <vt:lpstr>RASDS++ Viewpoint Specifications</vt:lpstr>
      <vt:lpstr>RASDS++ Representations (with ASL and SC14 extensions)</vt:lpstr>
      <vt:lpstr>RASDS Relationship Types (UML derived)</vt:lpstr>
      <vt:lpstr>PowerPoint Presentation</vt:lpstr>
      <vt:lpstr>Example Ontology - Formalized Relationships among Terms (Functional Viewpoint example with added Correspondences)</vt:lpstr>
      <vt:lpstr>Technical Architecture Definitions</vt:lpstr>
      <vt:lpstr>Functional Viewpoint</vt:lpstr>
      <vt:lpstr>PowerPoint Presentation</vt:lpstr>
      <vt:lpstr>Formalized Relationships among Terms (Functional Viewpoint ontology)</vt:lpstr>
      <vt:lpstr>Extended RASDS Functional View Representation*</vt:lpstr>
      <vt:lpstr>PowerPoint Presentation</vt:lpstr>
      <vt:lpstr>Simplified functional VP example</vt:lpstr>
      <vt:lpstr>Example: MO top-level Functional Decomposition,  Data and Services (from ASL)</vt:lpstr>
      <vt:lpstr>Information Viewpoint</vt:lpstr>
      <vt:lpstr>PowerPoint Presentation</vt:lpstr>
      <vt:lpstr>Formalized Relationships among Terms (Information Viewpoint ontology)</vt:lpstr>
      <vt:lpstr>Information Representation (ASL version) (Relationships derived from UML)</vt:lpstr>
      <vt:lpstr>PowerPoint Presentation</vt:lpstr>
      <vt:lpstr>PowerPoint Presentation</vt:lpstr>
      <vt:lpstr>ASL Info model example: SOIS System Model: Concept Diagram</vt:lpstr>
      <vt:lpstr>ASL example: SOIS System Model -  OWL Dictionary of Terms Diagram</vt:lpstr>
      <vt:lpstr>Connectivity Viewpoint</vt:lpstr>
      <vt:lpstr>Connectivity Viewpoint, contd</vt:lpstr>
      <vt:lpstr>PowerPoint Presentation</vt:lpstr>
      <vt:lpstr>Formalized Relationships among Terms (Connectivity Viewpoint aspects)</vt:lpstr>
      <vt:lpstr>RASDS Connectivity View Representation</vt:lpstr>
      <vt:lpstr>PowerPoint Presentation</vt:lpstr>
      <vt:lpstr>ASL Connectivity View: Simple ABA Mission example  showing application layer function deployment to Nodes</vt:lpstr>
      <vt:lpstr>ASL Connectivity View with Abstract Protocol Layer (showing corresponding Function and protocol stack deployments)</vt:lpstr>
      <vt:lpstr>Communications Viewpoint</vt:lpstr>
      <vt:lpstr>PowerPoint Presentation</vt:lpstr>
      <vt:lpstr>Formalized Relationships among Terms (Protocol Viewpoint ontology)</vt:lpstr>
      <vt:lpstr>RASDS Protocol View Representation </vt:lpstr>
      <vt:lpstr>Simple Communications View example Basic ABA End-to-End Forward CLTU Protocols </vt:lpstr>
      <vt:lpstr>PowerPoint Presentation</vt:lpstr>
      <vt:lpstr>Enterprise Viewpoint - Revised</vt:lpstr>
      <vt:lpstr>PowerPoint Presentation</vt:lpstr>
      <vt:lpstr>Formalized Relationships among Terms (Enterprise Viewpoint ontology)</vt:lpstr>
      <vt:lpstr>RASDS Enterprise View Representation</vt:lpstr>
      <vt:lpstr>Enterprise Behavior Modelling Ontology - Formalized Relationships (Enterprise Capability / Process ontology, from TOGAF)</vt:lpstr>
      <vt:lpstr>Enterprise View Single Agency Mission Domain &amp; Enterprise Objects Operations Planning Phase </vt:lpstr>
      <vt:lpstr>Enterprise View Multi-Agency Mission Domain &amp; Enterprise Objects Operations Phase </vt:lpstr>
      <vt:lpstr>PowerPoint Presentation</vt:lpstr>
      <vt:lpstr>“Enterprise Architecture” Definitions</vt:lpstr>
      <vt:lpstr>“Enterprise Architecture” Definitions, contd</vt:lpstr>
      <vt:lpstr>Formalized Relationships among Terms (System Viewpoint aspects, related to Capability)</vt:lpstr>
      <vt:lpstr>Formalized Relationships between Enterprise &amp; Technical Architecture (Recolored for the Viewpoint the objects are defined in) </vt:lpstr>
      <vt:lpstr>Changes for SC14 Perspectives/Viewpoints</vt:lpstr>
      <vt:lpstr>PowerPoint Presentation</vt:lpstr>
      <vt:lpstr>Services Viewpoint - New</vt:lpstr>
      <vt:lpstr>PowerPoint Presentation</vt:lpstr>
      <vt:lpstr>Formalized Relationships among Terms (Service Viewpoint aspects)</vt:lpstr>
      <vt:lpstr>RASDS Service Protocol Representation </vt:lpstr>
      <vt:lpstr>ASL-style Services Viewpoint Example: Mission Control Service Table and correspondences</vt:lpstr>
      <vt:lpstr>Relationship of Services to Message Bus, Web or Cloud, or Message Protocols</vt:lpstr>
      <vt:lpstr>Operational Viewpoint - New</vt:lpstr>
      <vt:lpstr>PowerPoint Presentation</vt:lpstr>
      <vt:lpstr>Formalized Relationships among Terms (Operational Viewpoint ontology)</vt:lpstr>
      <vt:lpstr>Formalized Relationships among Terms (Operational Process ontology)</vt:lpstr>
      <vt:lpstr>Temporal Aspects of Operational Viewpoint</vt:lpstr>
      <vt:lpstr>RASDS Operational View Representation</vt:lpstr>
      <vt:lpstr>Operational Viewpoint Questions</vt:lpstr>
      <vt:lpstr>Operational Viewpoint Selected Definitions of Terms</vt:lpstr>
      <vt:lpstr>Costin’s Ops Ontology (Redrawn - No temporal aspects)</vt:lpstr>
      <vt:lpstr>Relationships between Functional and Operational views</vt:lpstr>
      <vt:lpstr>Functional Viewpoint – Telemetry &amp; Mission Operations Functions &amp; Service Interfaces</vt:lpstr>
      <vt:lpstr>Operations Viewpoint – Mission Control Process Diagram (tasks &amp; data flows)</vt:lpstr>
      <vt:lpstr>“Singing and Dancing” Views</vt:lpstr>
      <vt:lpstr>Functional &amp; Operational  Diagram Tracking #1</vt:lpstr>
      <vt:lpstr>Functional &amp; Operational Diagram Tracking #2</vt:lpstr>
      <vt:lpstr>Functional &amp; Operational Diagram Tracking #3</vt:lpstr>
      <vt:lpstr>Functional &amp; Operational Diagram Tracking #4</vt:lpstr>
      <vt:lpstr>Physical Viewpoint - New</vt:lpstr>
      <vt:lpstr>Physical / Structural Viewpoint - New, contd</vt:lpstr>
      <vt:lpstr>PowerPoint Presentation</vt:lpstr>
      <vt:lpstr>Formalized Relationships among Terms (Physical Viewpoint ontology - redrawn)</vt:lpstr>
      <vt:lpstr>Physical Viewpoint Ontology (Replaced)</vt:lpstr>
      <vt:lpstr>RASDS Physical View Representation</vt:lpstr>
      <vt:lpstr>PowerPoint Presentation</vt:lpstr>
      <vt:lpstr>RASDS Physical View Simple Example</vt:lpstr>
      <vt:lpstr>Physical Viewpoint Ontology</vt:lpstr>
      <vt:lpstr>Physical Viewpoint: Some Aspects</vt:lpstr>
      <vt:lpstr>Physical / Structural View</vt:lpstr>
      <vt:lpstr>Comments on Physical / Structural View (and other Physical Views)</vt:lpstr>
      <vt:lpstr>Proposal for Physical / Structural View (and other Physical Views)</vt:lpstr>
      <vt:lpstr>PowerPoint Presentation</vt:lpstr>
      <vt:lpstr>RASDS Object Hierarchies</vt:lpstr>
      <vt:lpstr>UML System Decomposition Profile</vt:lpstr>
      <vt:lpstr>SysML Example of System Decomposition</vt:lpstr>
      <vt:lpstr>Mapping RASDS Into SysML</vt:lpstr>
      <vt:lpstr>Mapping RASDS into SysML</vt:lpstr>
      <vt:lpstr>Mapping RASDS into SysML</vt:lpstr>
      <vt:lpstr>Enterprise View Using SysML  Use Case Diagram</vt:lpstr>
      <vt:lpstr>Connectivity View (Nodes &amp; Links)  Using SysML Components (Spacecraft)</vt:lpstr>
      <vt:lpstr>Connectivity View (Nodes &amp; Links)  Using SysML Components (MOS &amp; TT&amp;C Systems)</vt:lpstr>
      <vt:lpstr>Connectivity View (Composition)  Using SysML Components </vt:lpstr>
      <vt:lpstr>Operational View Using SysML Activity Diagram</vt:lpstr>
      <vt:lpstr>Informational View Using SysML Class Diagram</vt:lpstr>
      <vt:lpstr>Communication View (Protocol Objects) Using SysML Component Diagram</vt:lpstr>
      <vt:lpstr>Communication View Using SysML State Machine Diagram</vt:lpstr>
      <vt:lpstr>PowerPoint Presentation</vt:lpstr>
      <vt:lpstr>BACKUP</vt:lpstr>
      <vt:lpstr>Original RASDS Top Level Object Ontology </vt:lpstr>
      <vt:lpstr>Organizations value and manage Assets (NIST 800-207 terms)</vt:lpstr>
      <vt:lpstr>Research: Operational Viewpoint Identified Definitions of Terms</vt:lpstr>
      <vt:lpstr>DRAFT Operations Meta-model (OWL) Replace / Update</vt:lpstr>
      <vt:lpstr>Formalized Relationships between Enterprise &amp; Technical Architecture (Enterprise Viewpoint &amp; System Architecture Viewpoint objects)</vt:lpstr>
      <vt:lpstr>Connectivity View Nodes &amp; Links</vt:lpstr>
      <vt:lpstr>Meta-models: UML relationships among meta-models, user models, and instances</vt:lpstr>
      <vt:lpstr>ASL Connectivity Example: Physical Model (SSI) With representative Functional Deployment</vt:lpstr>
      <vt:lpstr>ASL Example: Mission Control functional decomposition</vt:lpstr>
      <vt:lpstr>Alternate Functional &amp; Protocol Diagram (for a Single Process) </vt:lpstr>
      <vt:lpstr>DoDAF Operational Viewpoint (for consideration …)</vt:lpstr>
      <vt:lpstr>DoDAF Operational Viewpoint, contd Possible Model Views</vt:lpstr>
      <vt:lpstr>PowerPoint Presentation</vt:lpstr>
      <vt:lpstr>SAWG Observations on Terminology</vt:lpstr>
      <vt:lpstr>DoDAF Services Viewpoint </vt:lpstr>
      <vt:lpstr>DoDAF Services Viewpoint, cont Possible Model Views</vt:lpstr>
    </vt:vector>
  </TitlesOfParts>
  <Company>NASA / JPL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Shames</dc:creator>
  <cp:keywords/>
  <dc:description/>
  <cp:lastModifiedBy>Shames, Peter M (US 312B)</cp:lastModifiedBy>
  <cp:revision>305</cp:revision>
  <cp:lastPrinted>2022-11-14T20:57:38Z</cp:lastPrinted>
  <dcterms:created xsi:type="dcterms:W3CDTF">2009-09-30T14:54:45Z</dcterms:created>
  <dcterms:modified xsi:type="dcterms:W3CDTF">2023-03-22T17:07:20Z</dcterms:modified>
</cp:coreProperties>
</file>