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74" r:id="rId2"/>
    <p:sldId id="257" r:id="rId3"/>
    <p:sldId id="5226" r:id="rId4"/>
    <p:sldId id="258" r:id="rId5"/>
    <p:sldId id="5227" r:id="rId6"/>
    <p:sldId id="5228" r:id="rId7"/>
    <p:sldId id="5221" r:id="rId8"/>
    <p:sldId id="522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04370C11-FD7C-450A-9214-718079783BF9}">
          <p14:sldIdLst>
            <p14:sldId id="274"/>
            <p14:sldId id="257"/>
            <p14:sldId id="5226"/>
            <p14:sldId id="258"/>
            <p14:sldId id="5227"/>
            <p14:sldId id="5228"/>
            <p14:sldId id="5221"/>
            <p14:sldId id="522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99"/>
    <a:srgbClr val="FFFF99"/>
    <a:srgbClr val="F2F2F2"/>
    <a:srgbClr val="002060"/>
    <a:srgbClr val="AADA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89" autoAdjust="0"/>
    <p:restoredTop sz="94660"/>
  </p:normalViewPr>
  <p:slideViewPr>
    <p:cSldViewPr snapToGrid="0">
      <p:cViewPr varScale="1">
        <p:scale>
          <a:sx n="147" d="100"/>
          <a:sy n="147" d="100"/>
        </p:scale>
        <p:origin x="216" y="4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ED82F9-A571-4702-ACA7-A48A5551343D}" type="datetimeFigureOut">
              <a:rPr lang="en-GB" smtClean="0"/>
              <a:t>28/02/2023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6AE820-5899-4EFF-9995-AA58B1153895}" type="slidenum">
              <a:rPr lang="en-GB" smtClean="0"/>
              <a:t>‹#›</a:t>
            </a:fld>
            <a:endParaRPr lang="en-GB"/>
          </a:p>
        </p:txBody>
      </p:sp>
    </p:spTree>
    <p:extLst>
      <p:ext uri="{BB962C8B-B14F-4D97-AF65-F5344CB8AC3E}">
        <p14:creationId xmlns:p14="http://schemas.microsoft.com/office/powerpoint/2010/main" val="20265483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1.bin"/><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7"/>
            <a:ext cx="10972800" cy="1143000"/>
          </a:xfrm>
          <a:prstGeom prst="rect">
            <a:avLst/>
          </a:prstGeom>
        </p:spPr>
        <p:txBody>
          <a:bodyPr/>
          <a:lstStyle>
            <a:lvl1pPr>
              <a:defRPr>
                <a:solidFill>
                  <a:srgbClr val="000099"/>
                </a:solidFill>
                <a:effectLst>
                  <a:outerShdw blurRad="38100" dist="38100" dir="2700000" algn="tl">
                    <a:srgbClr val="000000">
                      <a:alpha val="43137"/>
                    </a:srgbClr>
                  </a:outerShdw>
                </a:effectLst>
              </a:defRPr>
            </a:lvl1pPr>
          </a:lstStyle>
          <a:p>
            <a:r>
              <a:rPr lang="en-US" dirty="0"/>
              <a:t>Click to edit Master title style</a:t>
            </a:r>
          </a:p>
        </p:txBody>
      </p:sp>
      <p:sp>
        <p:nvSpPr>
          <p:cNvPr id="3" name="Content Placeholder 2"/>
          <p:cNvSpPr>
            <a:spLocks noGrp="1"/>
          </p:cNvSpPr>
          <p:nvPr>
            <p:ph idx="1"/>
          </p:nvPr>
        </p:nvSpPr>
        <p:spPr>
          <a:xfrm>
            <a:off x="609600" y="1600204"/>
            <a:ext cx="109728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72847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240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CLEAR3">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C7C0E3E-0D11-4538-8949-D8211CDC6C1D}"/>
              </a:ext>
            </a:extLst>
          </p:cNvPr>
          <p:cNvSpPr>
            <a:spLocks noGrp="1"/>
          </p:cNvSpPr>
          <p:nvPr>
            <p:ph type="title" hasCustomPrompt="1"/>
          </p:nvPr>
        </p:nvSpPr>
        <p:spPr/>
        <p:txBody>
          <a:bodyPr/>
          <a:lstStyle>
            <a:lvl1pPr algn="l">
              <a:defRPr/>
            </a:lvl1pPr>
          </a:lstStyle>
          <a:p>
            <a:r>
              <a:rPr lang="en-GB" noProof="0" dirty="0"/>
              <a:t>CLICK TO EDIT MASTER TITLE STYLE</a:t>
            </a:r>
          </a:p>
        </p:txBody>
      </p:sp>
      <p:sp>
        <p:nvSpPr>
          <p:cNvPr id="6" name="Rectangle 2">
            <a:extLst>
              <a:ext uri="{FF2B5EF4-FFF2-40B4-BE49-F238E27FC236}">
                <a16:creationId xmlns:a16="http://schemas.microsoft.com/office/drawing/2014/main" id="{0E7C54A7-24E4-4E66-907D-44DB138DAC0D}"/>
              </a:ext>
            </a:extLst>
          </p:cNvPr>
          <p:cNvSpPr>
            <a:spLocks noGrp="1" noChangeArrowheads="1"/>
          </p:cNvSpPr>
          <p:nvPr>
            <p:ph idx="1"/>
          </p:nvPr>
        </p:nvSpPr>
        <p:spPr bwMode="auto">
          <a:xfrm>
            <a:off x="219001" y="882193"/>
            <a:ext cx="11732718" cy="532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795"/>
            </a:lvl1pPr>
            <a:lvl2pPr>
              <a:defRPr sz="1795"/>
            </a:lvl2pPr>
            <a:lvl3pPr>
              <a:defRPr sz="1795"/>
            </a:lvl3pPr>
            <a:lvl4pPr>
              <a:defRPr sz="1795"/>
            </a:lvl4pPr>
            <a:lvl5pPr>
              <a:defRPr sz="1795"/>
            </a:lvl5pPr>
          </a:lstStyle>
          <a:p>
            <a:pPr lvl="0"/>
            <a:r>
              <a:rPr lang="en-GB" altLang="en-US" noProof="0" dirty="0"/>
              <a:t>Click to edit Master text styles</a:t>
            </a:r>
          </a:p>
          <a:p>
            <a:pPr lvl="1"/>
            <a:r>
              <a:rPr lang="en-GB" altLang="en-US" noProof="0" dirty="0"/>
              <a:t>Second level</a:t>
            </a:r>
          </a:p>
          <a:p>
            <a:pPr lvl="2"/>
            <a:r>
              <a:rPr lang="en-GB" altLang="en-US" noProof="0" dirty="0"/>
              <a:t>Third level</a:t>
            </a:r>
          </a:p>
          <a:p>
            <a:pPr lvl="3"/>
            <a:r>
              <a:rPr lang="en-GB" altLang="en-US" noProof="0" dirty="0"/>
              <a:t>Fourth level</a:t>
            </a:r>
          </a:p>
          <a:p>
            <a:pPr lvl="4"/>
            <a:r>
              <a:rPr lang="en-GB" altLang="en-US" noProof="0" dirty="0"/>
              <a:t>Fifth level</a:t>
            </a:r>
          </a:p>
        </p:txBody>
      </p:sp>
      <p:cxnSp>
        <p:nvCxnSpPr>
          <p:cNvPr id="8" name="Straight Connector 7">
            <a:extLst>
              <a:ext uri="{FF2B5EF4-FFF2-40B4-BE49-F238E27FC236}">
                <a16:creationId xmlns:a16="http://schemas.microsoft.com/office/drawing/2014/main" id="{FDDE0A18-E398-40EE-9B5C-EFF1AB1879B0}"/>
              </a:ext>
            </a:extLst>
          </p:cNvPr>
          <p:cNvCxnSpPr>
            <a:cxnSpLocks/>
          </p:cNvCxnSpPr>
          <p:nvPr userDrawn="1"/>
        </p:nvCxnSpPr>
        <p:spPr>
          <a:xfrm>
            <a:off x="220831" y="6422971"/>
            <a:ext cx="11703996" cy="0"/>
          </a:xfrm>
          <a:prstGeom prst="line">
            <a:avLst/>
          </a:prstGeom>
          <a:ln w="9525" cmpd="sng">
            <a:solidFill>
              <a:srgbClr val="003249"/>
            </a:solidFill>
            <a:prstDash val="solid"/>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C54FC899-091E-48CC-B4A2-B442B733582F}"/>
              </a:ext>
            </a:extLst>
          </p:cNvPr>
          <p:cNvCxnSpPr/>
          <p:nvPr userDrawn="1"/>
        </p:nvCxnSpPr>
        <p:spPr>
          <a:xfrm>
            <a:off x="217667" y="882193"/>
            <a:ext cx="11736308" cy="0"/>
          </a:xfrm>
          <a:prstGeom prst="line">
            <a:avLst/>
          </a:prstGeom>
          <a:ln w="9525">
            <a:solidFill>
              <a:srgbClr val="00324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56412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Only">
  <p:cSld name="Title Only">
    <p:spTree>
      <p:nvGrpSpPr>
        <p:cNvPr id="1" name=""/>
        <p:cNvGrpSpPr/>
        <p:nvPr/>
      </p:nvGrpSpPr>
      <p:grpSpPr>
        <a:xfrm>
          <a:off x="0" y="0"/>
          <a:ext cx="0" cy="0"/>
          <a:chOff x="0" y="0"/>
          <a:chExt cx="0" cy="0"/>
        </a:xfrm>
      </p:grpSpPr>
      <p:graphicFrame>
        <p:nvGraphicFramePr>
          <p:cNvPr id="3" name="Object 3"/>
          <p:cNvGraphicFramePr>
            <a:graphicFrameLocks noChangeAspect="1"/>
          </p:cNvGraphicFramePr>
          <p:nvPr/>
        </p:nvGraphicFramePr>
        <p:xfrm>
          <a:off x="4470400" y="6488114"/>
          <a:ext cx="3454400" cy="36988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3"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70400" y="6488114"/>
                        <a:ext cx="3454400" cy="369887"/>
                      </a:xfrm>
                      <a:prstGeom prst="rect">
                        <a:avLst/>
                      </a:prstGeom>
                      <a:noFill/>
                      <a:ln>
                        <a:noFill/>
                      </a:ln>
                      <a:effectLst/>
                      <a:extLst>
                        <a:ext uri="{909E8E84-426E-40dd-AFC4-6F175D3DCCD1}">
                          <a14:hiddenFill xmlns:a14="http://schemas.microsoft.com/office/drawing/2010/main" xmlns="">
                            <a:solidFill>
                              <a:srgbClr val="618FFD"/>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blurRad="63500" dist="38099" dir="2700000" algn="ctr" rotWithShape="0">
                                <a:srgbClr val="919191">
                                  <a:alpha val="74998"/>
                                </a:srgbClr>
                              </a:outerShdw>
                            </a:effectLst>
                          </a14:hiddenEffects>
                        </a:ext>
                      </a:extLst>
                    </p:spPr>
                  </p:pic>
                </p:oleObj>
              </mc:Fallback>
            </mc:AlternateContent>
          </a:graphicData>
        </a:graphic>
      </p:graphicFrame>
      <p:pic>
        <p:nvPicPr>
          <p:cNvPr id="4" name="Picture 10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1727200" cy="56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Line 1001"/>
          <p:cNvSpPr>
            <a:spLocks noChangeShapeType="1"/>
          </p:cNvSpPr>
          <p:nvPr/>
        </p:nvSpPr>
        <p:spPr bwMode="auto">
          <a:xfrm>
            <a:off x="649818"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latin typeface="Arial" pitchFamily="-107" charset="0"/>
              <a:ea typeface="+mn-ea"/>
              <a:cs typeface="+mn-cs"/>
            </a:endParaRPr>
          </a:p>
        </p:txBody>
      </p:sp>
      <p:sp>
        <p:nvSpPr>
          <p:cNvPr id="6" name="Rectangle 1003"/>
          <p:cNvSpPr>
            <a:spLocks noChangeArrowheads="1"/>
          </p:cNvSpPr>
          <p:nvPr/>
        </p:nvSpPr>
        <p:spPr bwMode="auto">
          <a:xfrm>
            <a:off x="11351684" y="6624639"/>
            <a:ext cx="620972"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r>
              <a:rPr lang="en-US" sz="1000" b="0">
                <a:solidFill>
                  <a:srgbClr val="333399"/>
                </a:solidFill>
              </a:rPr>
              <a:t>SEA-</a:t>
            </a:r>
            <a:fld id="{31C6867A-A690-EA45-93A8-A8F53C9DE089}" type="slidenum">
              <a:rPr lang="en-US" sz="1000" b="0">
                <a:solidFill>
                  <a:srgbClr val="333399"/>
                </a:solidFill>
              </a:rPr>
              <a:pPr defTabSz="820738" eaLnBrk="0" hangingPunct="0"/>
              <a:t>‹#›</a:t>
            </a:fld>
            <a:endParaRPr lang="en-US" sz="1000" b="0">
              <a:solidFill>
                <a:srgbClr val="333399"/>
              </a:solidFill>
            </a:endParaRPr>
          </a:p>
        </p:txBody>
      </p:sp>
      <p:pic>
        <p:nvPicPr>
          <p:cNvPr id="7" name="Picture 100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877552" y="76200"/>
            <a:ext cx="1212849" cy="566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title"/>
          </p:nvPr>
        </p:nvSpPr>
        <p:spPr>
          <a:xfrm>
            <a:off x="609600" y="274638"/>
            <a:ext cx="10972800" cy="1143000"/>
          </a:xfrm>
          <a:prstGeom prst="rect">
            <a:avLst/>
          </a:prstGeom>
        </p:spPr>
        <p:txBody>
          <a:bodyPr vert="horz"/>
          <a:lstStyle/>
          <a:p>
            <a:r>
              <a:rPr lang="en-US"/>
              <a:t>Click to edit Master title style</a:t>
            </a:r>
          </a:p>
        </p:txBody>
      </p:sp>
      <p:sp>
        <p:nvSpPr>
          <p:cNvPr id="9" name="Rectangle 1002">
            <a:extLst>
              <a:ext uri="{FF2B5EF4-FFF2-40B4-BE49-F238E27FC236}">
                <a16:creationId xmlns:a16="http://schemas.microsoft.com/office/drawing/2014/main" id="{1DAA37FD-9AEE-7F48-AD6F-94BE33B9762A}"/>
              </a:ext>
            </a:extLst>
          </p:cNvPr>
          <p:cNvSpPr>
            <a:spLocks noGrp="1" noChangeArrowheads="1"/>
          </p:cNvSpPr>
          <p:nvPr>
            <p:ph type="dt" sz="half" idx="2"/>
          </p:nvPr>
        </p:nvSpPr>
        <p:spPr bwMode="auto">
          <a:xfrm>
            <a:off x="1" y="6553200"/>
            <a:ext cx="2309284" cy="268288"/>
          </a:xfrm>
          <a:prstGeom prst="rect">
            <a:avLst/>
          </a:prstGeom>
          <a:noFill/>
          <a:ln w="9525">
            <a:noFill/>
            <a:miter lim="800000"/>
            <a:headEnd/>
            <a:tailEnd/>
          </a:ln>
          <a:effectLst/>
        </p:spPr>
        <p:txBody>
          <a:bodyPr vert="horz" wrap="none" lIns="82628" tIns="41315" rIns="82628" bIns="41315" numCol="1" anchor="ctr" anchorCtr="0" compatLnSpc="1">
            <a:prstTxWarp prst="textNoShape">
              <a:avLst/>
            </a:prstTxWarp>
          </a:bodyPr>
          <a:lstStyle>
            <a:lvl1pPr eaLnBrk="0" hangingPunct="0">
              <a:defRPr sz="1000" b="0">
                <a:solidFill>
                  <a:srgbClr val="333399"/>
                </a:solidFill>
                <a:latin typeface="Arial" pitchFamily="26" charset="0"/>
                <a:ea typeface="ＭＳ Ｐゴシック" pitchFamily="26" charset="-128"/>
                <a:cs typeface="ＭＳ Ｐゴシック" pitchFamily="26" charset="-128"/>
              </a:defRPr>
            </a:lvl1pPr>
          </a:lstStyle>
          <a:p>
            <a:r>
              <a:rPr lang="en-US"/>
              <a:t>15-16 Nov 2021</a:t>
            </a:r>
            <a:endParaRPr lang="en-US" dirty="0"/>
          </a:p>
        </p:txBody>
      </p:sp>
    </p:spTree>
    <p:extLst>
      <p:ext uri="{BB962C8B-B14F-4D97-AF65-F5344CB8AC3E}">
        <p14:creationId xmlns:p14="http://schemas.microsoft.com/office/powerpoint/2010/main" val="3259494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000"/>
          <p:cNvPicPr>
            <a:picLocks noChangeAspect="1" noChangeArrowheads="1"/>
          </p:cNvPicPr>
          <p:nvPr userDrawn="1"/>
        </p:nvPicPr>
        <p:blipFill>
          <a:blip r:embed="rId6" cstate="print"/>
          <a:srcRect/>
          <a:stretch>
            <a:fillRect/>
          </a:stretch>
        </p:blipFill>
        <p:spPr bwMode="auto">
          <a:xfrm>
            <a:off x="0" y="3"/>
            <a:ext cx="1727200" cy="569913"/>
          </a:xfrm>
          <a:prstGeom prst="rect">
            <a:avLst/>
          </a:prstGeom>
          <a:noFill/>
          <a:ln w="9525">
            <a:noFill/>
            <a:miter lim="800000"/>
            <a:headEnd/>
            <a:tailEnd/>
          </a:ln>
        </p:spPr>
      </p:pic>
      <p:sp>
        <p:nvSpPr>
          <p:cNvPr id="540649" name="Line 1001"/>
          <p:cNvSpPr>
            <a:spLocks noChangeShapeType="1"/>
          </p:cNvSpPr>
          <p:nvPr userDrawn="1"/>
        </p:nvSpPr>
        <p:spPr bwMode="auto">
          <a:xfrm>
            <a:off x="649820" y="685800"/>
            <a:ext cx="10991849" cy="0"/>
          </a:xfrm>
          <a:prstGeom prst="line">
            <a:avLst/>
          </a:prstGeom>
          <a:noFill/>
          <a:ln w="1651">
            <a:solidFill>
              <a:srgbClr val="333399"/>
            </a:solidFill>
            <a:round/>
            <a:headEnd/>
            <a:tailEnd/>
          </a:ln>
        </p:spPr>
        <p:txBody>
          <a:bodyPr/>
          <a:lstStyle/>
          <a:p>
            <a:pPr eaLnBrk="0" hangingPunct="0">
              <a:lnSpc>
                <a:spcPct val="90000"/>
              </a:lnSpc>
              <a:spcAft>
                <a:spcPct val="10000"/>
              </a:spcAft>
              <a:buSzPct val="125000"/>
              <a:defRPr/>
            </a:pPr>
            <a:endParaRPr lang="en-US" sz="1800"/>
          </a:p>
        </p:txBody>
      </p:sp>
      <p:sp>
        <p:nvSpPr>
          <p:cNvPr id="6" name="Rectangle 1003"/>
          <p:cNvSpPr>
            <a:spLocks noChangeArrowheads="1"/>
          </p:cNvSpPr>
          <p:nvPr userDrawn="1"/>
        </p:nvSpPr>
        <p:spPr bwMode="auto">
          <a:xfrm>
            <a:off x="11463627" y="6621252"/>
            <a:ext cx="529601"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dirty="0">
                <a:solidFill>
                  <a:srgbClr val="333399"/>
                </a:solidFill>
              </a:rPr>
              <a:t>Pg-</a:t>
            </a:r>
            <a:fld id="{A695BC2C-BEAC-4E31-AADE-93F4F0C57784}" type="slidenum">
              <a:rPr lang="en-US" sz="1000" b="1" smtClean="0">
                <a:solidFill>
                  <a:srgbClr val="333399"/>
                </a:solidFill>
              </a:rPr>
              <a:pPr defTabSz="820738" eaLnBrk="0" hangingPunct="0">
                <a:defRPr/>
              </a:pPr>
              <a:t>‹#›</a:t>
            </a:fld>
            <a:endParaRPr lang="en-US" sz="1000" b="1" dirty="0">
              <a:solidFill>
                <a:srgbClr val="333399"/>
              </a:solidFill>
            </a:endParaRPr>
          </a:p>
        </p:txBody>
      </p:sp>
      <p:sp>
        <p:nvSpPr>
          <p:cNvPr id="5" name="Rectangle 2017"/>
          <p:cNvSpPr>
            <a:spLocks noChangeArrowheads="1"/>
          </p:cNvSpPr>
          <p:nvPr userDrawn="1"/>
        </p:nvSpPr>
        <p:spPr bwMode="auto">
          <a:xfrm>
            <a:off x="2" y="6621463"/>
            <a:ext cx="1206068" cy="236748"/>
          </a:xfrm>
          <a:prstGeom prst="rect">
            <a:avLst/>
          </a:prstGeom>
          <a:noFill/>
          <a:ln w="12700">
            <a:noFill/>
            <a:miter lim="800000"/>
            <a:headEnd type="none" w="sm" len="sm"/>
            <a:tailEnd type="none" w="sm" len="sm"/>
          </a:ln>
          <a:effectLst/>
        </p:spPr>
        <p:txBody>
          <a:bodyPr wrap="none" lIns="82058" tIns="41029" rIns="82058" bIns="41029">
            <a:spAutoFit/>
          </a:bodyPr>
          <a:lstStyle/>
          <a:p>
            <a:pPr defTabSz="820738" eaLnBrk="0" hangingPunct="0">
              <a:defRPr/>
            </a:pPr>
            <a:r>
              <a:rPr lang="en-US" sz="1000" b="1" baseline="0" dirty="0">
                <a:solidFill>
                  <a:srgbClr val="333399"/>
                </a:solidFill>
                <a:latin typeface="Arial" charset="0"/>
              </a:rPr>
              <a:t>21 February </a:t>
            </a:r>
            <a:r>
              <a:rPr lang="en-US" sz="1000" b="1" dirty="0">
                <a:solidFill>
                  <a:srgbClr val="333399"/>
                </a:solidFill>
                <a:latin typeface="Arial" charset="0"/>
              </a:rPr>
              <a:t>2023</a:t>
            </a:r>
          </a:p>
        </p:txBody>
      </p:sp>
    </p:spTree>
    <p:extLst>
      <p:ext uri="{BB962C8B-B14F-4D97-AF65-F5344CB8AC3E}">
        <p14:creationId xmlns:p14="http://schemas.microsoft.com/office/powerpoint/2010/main" val="10450054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sldNum="0" hdr="0" ftr="0"/>
  <p:txStyles>
    <p:titleStyle>
      <a:lvl1pPr algn="ctr" rtl="0" eaLnBrk="0" fontAlgn="base" hangingPunct="0">
        <a:lnSpc>
          <a:spcPct val="90000"/>
        </a:lnSpc>
        <a:spcBef>
          <a:spcPct val="0"/>
        </a:spcBef>
        <a:spcAft>
          <a:spcPct val="0"/>
        </a:spcAft>
        <a:defRPr sz="2500" b="1">
          <a:solidFill>
            <a:schemeClr val="hlink"/>
          </a:solidFill>
          <a:latin typeface="+mj-lt"/>
          <a:ea typeface="+mj-ea"/>
          <a:cs typeface="+mj-cs"/>
        </a:defRPr>
      </a:lvl1pPr>
      <a:lvl2pPr algn="ctr" rtl="0" eaLnBrk="0" fontAlgn="base" hangingPunct="0">
        <a:lnSpc>
          <a:spcPct val="90000"/>
        </a:lnSpc>
        <a:spcBef>
          <a:spcPct val="0"/>
        </a:spcBef>
        <a:spcAft>
          <a:spcPct val="0"/>
        </a:spcAft>
        <a:defRPr sz="2500" b="1">
          <a:solidFill>
            <a:schemeClr val="hlink"/>
          </a:solidFill>
          <a:latin typeface="Arial" charset="0"/>
        </a:defRPr>
      </a:lvl2pPr>
      <a:lvl3pPr algn="ctr" rtl="0" eaLnBrk="0" fontAlgn="base" hangingPunct="0">
        <a:lnSpc>
          <a:spcPct val="90000"/>
        </a:lnSpc>
        <a:spcBef>
          <a:spcPct val="0"/>
        </a:spcBef>
        <a:spcAft>
          <a:spcPct val="0"/>
        </a:spcAft>
        <a:defRPr sz="2500" b="1">
          <a:solidFill>
            <a:schemeClr val="hlink"/>
          </a:solidFill>
          <a:latin typeface="Arial" charset="0"/>
        </a:defRPr>
      </a:lvl3pPr>
      <a:lvl4pPr algn="ctr" rtl="0" eaLnBrk="0" fontAlgn="base" hangingPunct="0">
        <a:lnSpc>
          <a:spcPct val="90000"/>
        </a:lnSpc>
        <a:spcBef>
          <a:spcPct val="0"/>
        </a:spcBef>
        <a:spcAft>
          <a:spcPct val="0"/>
        </a:spcAft>
        <a:defRPr sz="2500" b="1">
          <a:solidFill>
            <a:schemeClr val="hlink"/>
          </a:solidFill>
          <a:latin typeface="Arial" charset="0"/>
        </a:defRPr>
      </a:lvl4pPr>
      <a:lvl5pPr algn="ctr" rtl="0" eaLnBrk="0" fontAlgn="base" hangingPunct="0">
        <a:lnSpc>
          <a:spcPct val="90000"/>
        </a:lnSpc>
        <a:spcBef>
          <a:spcPct val="0"/>
        </a:spcBef>
        <a:spcAft>
          <a:spcPct val="0"/>
        </a:spcAft>
        <a:defRPr sz="2500" b="1">
          <a:solidFill>
            <a:schemeClr val="hlink"/>
          </a:solidFill>
          <a:latin typeface="Arial" charset="0"/>
        </a:defRPr>
      </a:lvl5pPr>
      <a:lvl6pPr marL="457200" algn="ctr" rtl="0" eaLnBrk="0" fontAlgn="base" hangingPunct="0">
        <a:lnSpc>
          <a:spcPct val="90000"/>
        </a:lnSpc>
        <a:spcBef>
          <a:spcPct val="0"/>
        </a:spcBef>
        <a:spcAft>
          <a:spcPct val="0"/>
        </a:spcAft>
        <a:defRPr sz="2500" b="1">
          <a:solidFill>
            <a:schemeClr val="hlink"/>
          </a:solidFill>
          <a:latin typeface="Arial" charset="0"/>
        </a:defRPr>
      </a:lvl6pPr>
      <a:lvl7pPr marL="914400" algn="ctr" rtl="0" eaLnBrk="0" fontAlgn="base" hangingPunct="0">
        <a:lnSpc>
          <a:spcPct val="90000"/>
        </a:lnSpc>
        <a:spcBef>
          <a:spcPct val="0"/>
        </a:spcBef>
        <a:spcAft>
          <a:spcPct val="0"/>
        </a:spcAft>
        <a:defRPr sz="2500" b="1">
          <a:solidFill>
            <a:schemeClr val="hlink"/>
          </a:solidFill>
          <a:latin typeface="Arial" charset="0"/>
        </a:defRPr>
      </a:lvl7pPr>
      <a:lvl8pPr marL="1371600" algn="ctr" rtl="0" eaLnBrk="0" fontAlgn="base" hangingPunct="0">
        <a:lnSpc>
          <a:spcPct val="90000"/>
        </a:lnSpc>
        <a:spcBef>
          <a:spcPct val="0"/>
        </a:spcBef>
        <a:spcAft>
          <a:spcPct val="0"/>
        </a:spcAft>
        <a:defRPr sz="2500" b="1">
          <a:solidFill>
            <a:schemeClr val="hlink"/>
          </a:solidFill>
          <a:latin typeface="Arial" charset="0"/>
        </a:defRPr>
      </a:lvl8pPr>
      <a:lvl9pPr marL="1828800" algn="ctr" rtl="0" eaLnBrk="0" fontAlgn="base" hangingPunct="0">
        <a:lnSpc>
          <a:spcPct val="90000"/>
        </a:lnSpc>
        <a:spcBef>
          <a:spcPct val="0"/>
        </a:spcBef>
        <a:spcAft>
          <a:spcPct val="0"/>
        </a:spcAft>
        <a:defRPr sz="2500" b="1">
          <a:solidFill>
            <a:schemeClr val="hlink"/>
          </a:solidFill>
          <a:latin typeface="Arial" charset="0"/>
        </a:defRPr>
      </a:lvl9pPr>
    </p:titleStyle>
    <p:bodyStyle>
      <a:lvl1pPr marL="230188" indent="-230188" algn="l" rtl="0" eaLnBrk="0" fontAlgn="base" hangingPunct="0">
        <a:lnSpc>
          <a:spcPct val="80000"/>
        </a:lnSpc>
        <a:spcBef>
          <a:spcPct val="10000"/>
        </a:spcBef>
        <a:spcAft>
          <a:spcPct val="10000"/>
        </a:spcAft>
        <a:buSzPct val="125000"/>
        <a:buChar char="•"/>
        <a:defRPr sz="2500" b="1">
          <a:solidFill>
            <a:schemeClr val="tx1"/>
          </a:solidFill>
          <a:latin typeface="+mn-lt"/>
          <a:ea typeface="+mn-ea"/>
          <a:cs typeface="+mn-cs"/>
        </a:defRPr>
      </a:lvl1pPr>
      <a:lvl2pPr marL="568325" indent="-222250" algn="l" rtl="0" eaLnBrk="0" fontAlgn="base" hangingPunct="0">
        <a:lnSpc>
          <a:spcPct val="80000"/>
        </a:lnSpc>
        <a:spcBef>
          <a:spcPct val="10000"/>
        </a:spcBef>
        <a:spcAft>
          <a:spcPct val="10000"/>
        </a:spcAft>
        <a:buSzPct val="125000"/>
        <a:buChar char="•"/>
        <a:defRPr sz="2200" b="1">
          <a:solidFill>
            <a:schemeClr val="tx1"/>
          </a:solidFill>
          <a:latin typeface="+mn-lt"/>
        </a:defRPr>
      </a:lvl2pPr>
      <a:lvl3pPr marL="914400" indent="-231775" algn="l" rtl="0" eaLnBrk="0" fontAlgn="base" hangingPunct="0">
        <a:lnSpc>
          <a:spcPct val="80000"/>
        </a:lnSpc>
        <a:spcBef>
          <a:spcPct val="10000"/>
        </a:spcBef>
        <a:spcAft>
          <a:spcPct val="10000"/>
        </a:spcAft>
        <a:buSzPct val="125000"/>
        <a:buChar char="-"/>
        <a:defRPr sz="2400" b="1">
          <a:solidFill>
            <a:schemeClr val="tx1"/>
          </a:solidFill>
          <a:latin typeface="+mn-lt"/>
        </a:defRPr>
      </a:lvl3pPr>
      <a:lvl4pPr marL="1260475" indent="-231775" algn="l" rtl="0" eaLnBrk="0" fontAlgn="base" hangingPunct="0">
        <a:lnSpc>
          <a:spcPct val="80000"/>
        </a:lnSpc>
        <a:spcBef>
          <a:spcPct val="10000"/>
        </a:spcBef>
        <a:spcAft>
          <a:spcPct val="10000"/>
        </a:spcAft>
        <a:buSzPct val="125000"/>
        <a:buChar char="-"/>
        <a:defRPr sz="2000" b="1">
          <a:solidFill>
            <a:schemeClr val="tx1"/>
          </a:solidFill>
          <a:latin typeface="+mn-lt"/>
        </a:defRPr>
      </a:lvl4pPr>
      <a:lvl5pPr marL="1597025" indent="-220663" algn="l" rtl="0" eaLnBrk="0" fontAlgn="base" hangingPunct="0">
        <a:lnSpc>
          <a:spcPct val="80000"/>
        </a:lnSpc>
        <a:spcBef>
          <a:spcPct val="10000"/>
        </a:spcBef>
        <a:spcAft>
          <a:spcPct val="10000"/>
        </a:spcAft>
        <a:buSzPct val="125000"/>
        <a:buChar char="•"/>
        <a:defRPr sz="2000" b="1">
          <a:solidFill>
            <a:schemeClr val="tx1"/>
          </a:solidFill>
          <a:latin typeface="+mn-lt"/>
        </a:defRPr>
      </a:lvl5pPr>
      <a:lvl6pPr marL="2054225" indent="-220663" algn="l" rtl="0" eaLnBrk="0" fontAlgn="base" hangingPunct="0">
        <a:lnSpc>
          <a:spcPct val="80000"/>
        </a:lnSpc>
        <a:spcBef>
          <a:spcPct val="10000"/>
        </a:spcBef>
        <a:spcAft>
          <a:spcPct val="10000"/>
        </a:spcAft>
        <a:buSzPct val="125000"/>
        <a:buChar char="•"/>
        <a:defRPr b="1">
          <a:solidFill>
            <a:schemeClr val="tx1"/>
          </a:solidFill>
          <a:latin typeface="+mn-lt"/>
        </a:defRPr>
      </a:lvl6pPr>
      <a:lvl7pPr marL="2511425" indent="-220663" algn="l" rtl="0" eaLnBrk="0" fontAlgn="base" hangingPunct="0">
        <a:lnSpc>
          <a:spcPct val="80000"/>
        </a:lnSpc>
        <a:spcBef>
          <a:spcPct val="10000"/>
        </a:spcBef>
        <a:spcAft>
          <a:spcPct val="10000"/>
        </a:spcAft>
        <a:buSzPct val="125000"/>
        <a:buChar char="•"/>
        <a:defRPr b="1">
          <a:solidFill>
            <a:schemeClr val="tx1"/>
          </a:solidFill>
          <a:latin typeface="+mn-lt"/>
        </a:defRPr>
      </a:lvl7pPr>
      <a:lvl8pPr marL="2968625" indent="-220663" algn="l" rtl="0" eaLnBrk="0" fontAlgn="base" hangingPunct="0">
        <a:lnSpc>
          <a:spcPct val="80000"/>
        </a:lnSpc>
        <a:spcBef>
          <a:spcPct val="10000"/>
        </a:spcBef>
        <a:spcAft>
          <a:spcPct val="10000"/>
        </a:spcAft>
        <a:buSzPct val="125000"/>
        <a:buChar char="•"/>
        <a:defRPr b="1">
          <a:solidFill>
            <a:schemeClr val="tx1"/>
          </a:solidFill>
          <a:latin typeface="+mn-lt"/>
        </a:defRPr>
      </a:lvl8pPr>
      <a:lvl9pPr marL="3425825" indent="-220663" algn="l" rtl="0" eaLnBrk="0" fontAlgn="base" hangingPunct="0">
        <a:lnSpc>
          <a:spcPct val="80000"/>
        </a:lnSpc>
        <a:spcBef>
          <a:spcPct val="10000"/>
        </a:spcBef>
        <a:spcAft>
          <a:spcPct val="10000"/>
        </a:spcAft>
        <a:buSzPct val="125000"/>
        <a:buChar char="•"/>
        <a:defRPr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oleObject" Target="../embeddings/oleObject2.bin"/><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rutal">
            <a:extLst>
              <a:ext uri="{FF2B5EF4-FFF2-40B4-BE49-F238E27FC236}">
                <a16:creationId xmlns:a16="http://schemas.microsoft.com/office/drawing/2014/main" id="{608CECE0-A0C5-4B3F-89B3-5CFB571B8A1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6549" y="1152661"/>
            <a:ext cx="11218902" cy="4090225"/>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a:extLst>
              <a:ext uri="{FF2B5EF4-FFF2-40B4-BE49-F238E27FC236}">
                <a16:creationId xmlns:a16="http://schemas.microsoft.com/office/drawing/2014/main" id="{5EA93919-E945-413F-AC05-75B9D12B1939}"/>
              </a:ext>
            </a:extLst>
          </p:cNvPr>
          <p:cNvSpPr>
            <a:spLocks noGrp="1"/>
          </p:cNvSpPr>
          <p:nvPr>
            <p:ph type="title"/>
          </p:nvPr>
        </p:nvSpPr>
        <p:spPr>
          <a:xfrm>
            <a:off x="609600" y="0"/>
            <a:ext cx="10972800" cy="1143000"/>
          </a:xfrm>
        </p:spPr>
        <p:txBody>
          <a:bodyPr/>
          <a:lstStyle/>
          <a:p>
            <a:r>
              <a:rPr lang="en-US" dirty="0"/>
              <a:t> IOAG Collaborative Security WG</a:t>
            </a:r>
            <a:br>
              <a:rPr lang="en-US" dirty="0"/>
            </a:br>
            <a:r>
              <a:rPr lang="en-US" dirty="0"/>
              <a:t>Terms of Reference and interface with CCSDS</a:t>
            </a:r>
          </a:p>
        </p:txBody>
      </p:sp>
      <p:sp>
        <p:nvSpPr>
          <p:cNvPr id="2" name="TextBox 1">
            <a:extLst>
              <a:ext uri="{FF2B5EF4-FFF2-40B4-BE49-F238E27FC236}">
                <a16:creationId xmlns:a16="http://schemas.microsoft.com/office/drawing/2014/main" id="{068BAB34-D635-48F5-8E93-7526642A531A}"/>
              </a:ext>
            </a:extLst>
          </p:cNvPr>
          <p:cNvSpPr txBox="1"/>
          <p:nvPr/>
        </p:nvSpPr>
        <p:spPr>
          <a:xfrm>
            <a:off x="486549" y="5478292"/>
            <a:ext cx="5313550" cy="861774"/>
          </a:xfrm>
          <a:prstGeom prst="rect">
            <a:avLst/>
          </a:prstGeom>
          <a:noFill/>
        </p:spPr>
        <p:txBody>
          <a:bodyPr wrap="square" rtlCol="0">
            <a:spAutoFit/>
          </a:bodyPr>
          <a:lstStyle/>
          <a:p>
            <a:r>
              <a:rPr lang="en-US" sz="2000" dirty="0"/>
              <a:t>Peter Shames / NASA</a:t>
            </a:r>
          </a:p>
          <a:p>
            <a:r>
              <a:rPr lang="en-US" sz="1500" dirty="0"/>
              <a:t>CCSDS System Engineering Area Director</a:t>
            </a:r>
          </a:p>
          <a:p>
            <a:r>
              <a:rPr lang="en-US" sz="1500" dirty="0"/>
              <a:t>Jet Propulsion Laboratory, California Institute of Technology</a:t>
            </a:r>
          </a:p>
        </p:txBody>
      </p:sp>
      <p:sp>
        <p:nvSpPr>
          <p:cNvPr id="5" name="TextBox 4">
            <a:extLst>
              <a:ext uri="{FF2B5EF4-FFF2-40B4-BE49-F238E27FC236}">
                <a16:creationId xmlns:a16="http://schemas.microsoft.com/office/drawing/2014/main" id="{B0A2A1ED-D5DE-230F-8E2C-0C65EFF5855D}"/>
              </a:ext>
            </a:extLst>
          </p:cNvPr>
          <p:cNvSpPr txBox="1"/>
          <p:nvPr/>
        </p:nvSpPr>
        <p:spPr>
          <a:xfrm>
            <a:off x="8251235" y="5478292"/>
            <a:ext cx="3492137" cy="861774"/>
          </a:xfrm>
          <a:prstGeom prst="rect">
            <a:avLst/>
          </a:prstGeom>
          <a:noFill/>
        </p:spPr>
        <p:txBody>
          <a:bodyPr wrap="square" rtlCol="0">
            <a:spAutoFit/>
          </a:bodyPr>
          <a:lstStyle/>
          <a:p>
            <a:pPr algn="r"/>
            <a:r>
              <a:rPr lang="en-US" sz="2000" dirty="0"/>
              <a:t>Daniel Fischer / ESA</a:t>
            </a:r>
          </a:p>
          <a:p>
            <a:pPr algn="r"/>
            <a:r>
              <a:rPr lang="en-US" sz="1500" dirty="0"/>
              <a:t>CCSDS Security WG Deputy Chair</a:t>
            </a:r>
          </a:p>
          <a:p>
            <a:pPr algn="r"/>
            <a:r>
              <a:rPr lang="en-US" sz="1500" dirty="0"/>
              <a:t>European Space Agency</a:t>
            </a:r>
          </a:p>
        </p:txBody>
      </p:sp>
      <p:graphicFrame>
        <p:nvGraphicFramePr>
          <p:cNvPr id="6" name="Object 3">
            <a:extLst>
              <a:ext uri="{FF2B5EF4-FFF2-40B4-BE49-F238E27FC236}">
                <a16:creationId xmlns:a16="http://schemas.microsoft.com/office/drawing/2014/main" id="{9E8BAA1F-05E3-B27C-5BF1-1611B64ACC3E}"/>
              </a:ext>
            </a:extLst>
          </p:cNvPr>
          <p:cNvGraphicFramePr>
            <a:graphicFrameLocks noChangeAspect="1"/>
          </p:cNvGraphicFramePr>
          <p:nvPr>
            <p:extLst>
              <p:ext uri="{D42A27DB-BD31-4B8C-83A1-F6EECF244321}">
                <p14:modId xmlns:p14="http://schemas.microsoft.com/office/powerpoint/2010/main" val="1163013732"/>
              </p:ext>
            </p:extLst>
          </p:nvPr>
        </p:nvGraphicFramePr>
        <p:xfrm>
          <a:off x="4240924" y="6332191"/>
          <a:ext cx="3710152" cy="529696"/>
        </p:xfrm>
        <a:graphic>
          <a:graphicData uri="http://schemas.openxmlformats.org/presentationml/2006/ole">
            <mc:AlternateContent xmlns:mc="http://schemas.openxmlformats.org/markup-compatibility/2006">
              <mc:Choice xmlns:v="urn:schemas-microsoft-com:vml" Requires="v">
                <p:oleObj name="Bitmap Image" r:id="rId3" imgW="5668166" imgH="809738" progId="">
                  <p:embed/>
                </p:oleObj>
              </mc:Choice>
              <mc:Fallback>
                <p:oleObj name="Bitmap Image" r:id="rId3" imgW="5668166" imgH="809738" progId="">
                  <p:embed/>
                  <p:pic>
                    <p:nvPicPr>
                      <p:cNvPr id="2"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0924" y="6332191"/>
                        <a:ext cx="3710152" cy="529696"/>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987039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DA6E90-158C-389F-FD05-351C0CCC02F0}"/>
              </a:ext>
            </a:extLst>
          </p:cNvPr>
          <p:cNvSpPr>
            <a:spLocks noGrp="1"/>
          </p:cNvSpPr>
          <p:nvPr>
            <p:ph type="title"/>
          </p:nvPr>
        </p:nvSpPr>
        <p:spPr>
          <a:xfrm>
            <a:off x="609600" y="274637"/>
            <a:ext cx="10972800" cy="457196"/>
          </a:xfrm>
        </p:spPr>
        <p:txBody>
          <a:bodyPr/>
          <a:lstStyle/>
          <a:p>
            <a:r>
              <a:rPr lang="en-US" dirty="0"/>
              <a:t>History and current state</a:t>
            </a:r>
          </a:p>
        </p:txBody>
      </p:sp>
      <p:sp>
        <p:nvSpPr>
          <p:cNvPr id="6" name="Content Placeholder 5">
            <a:extLst>
              <a:ext uri="{FF2B5EF4-FFF2-40B4-BE49-F238E27FC236}">
                <a16:creationId xmlns:a16="http://schemas.microsoft.com/office/drawing/2014/main" id="{8EC819FE-71DD-4432-ACCA-09AB45CF9924}"/>
              </a:ext>
            </a:extLst>
          </p:cNvPr>
          <p:cNvSpPr>
            <a:spLocks noGrp="1"/>
          </p:cNvSpPr>
          <p:nvPr>
            <p:ph idx="1"/>
          </p:nvPr>
        </p:nvSpPr>
        <p:spPr>
          <a:xfrm>
            <a:off x="609600" y="956442"/>
            <a:ext cx="10972800" cy="5419191"/>
          </a:xfrm>
        </p:spPr>
        <p:txBody>
          <a:bodyPr>
            <a:normAutofit/>
          </a:bodyPr>
          <a:lstStyle/>
          <a:p>
            <a:pPr marL="284978" indent="-284978">
              <a:lnSpc>
                <a:spcPct val="100000"/>
              </a:lnSpc>
              <a:buFont typeface="Arial" panose="020B0604020202020204" pitchFamily="34" charset="0"/>
              <a:buChar char="•"/>
            </a:pPr>
            <a:r>
              <a:rPr lang="en-GB" sz="2300" dirty="0"/>
              <a:t>Need for an IOAG Collaborative Security WG has been identified in 2022</a:t>
            </a:r>
          </a:p>
          <a:p>
            <a:pPr marL="623115" lvl="1" indent="-284978">
              <a:lnSpc>
                <a:spcPct val="100000"/>
              </a:lnSpc>
              <a:buFont typeface="Arial" panose="020B0604020202020204" pitchFamily="34" charset="0"/>
              <a:buChar char="•"/>
            </a:pPr>
            <a:r>
              <a:rPr lang="en-GB" sz="1800" dirty="0"/>
              <a:t>Action has been given to NASA &amp; ESA to prepare </a:t>
            </a:r>
            <a:r>
              <a:rPr lang="en-GB" sz="1800" dirty="0" err="1"/>
              <a:t>ToR</a:t>
            </a:r>
            <a:r>
              <a:rPr lang="en-GB" sz="1800" dirty="0"/>
              <a:t> and for all Agencies to express interest to participate in the work of the group </a:t>
            </a:r>
          </a:p>
          <a:p>
            <a:pPr marL="623115" lvl="1" indent="-284978">
              <a:lnSpc>
                <a:spcPct val="100000"/>
              </a:lnSpc>
              <a:buFont typeface="Arial" panose="020B0604020202020204" pitchFamily="34" charset="0"/>
              <a:buChar char="•"/>
            </a:pPr>
            <a:r>
              <a:rPr lang="en-GB" sz="1800" dirty="0" err="1"/>
              <a:t>ToR</a:t>
            </a:r>
            <a:r>
              <a:rPr lang="en-GB" sz="1800" dirty="0"/>
              <a:t> are currently under preparation and will be submitted to IOAG for IOAG 25-d</a:t>
            </a:r>
          </a:p>
          <a:p>
            <a:pPr marL="623115" lvl="1" indent="-284978">
              <a:lnSpc>
                <a:spcPct val="100000"/>
              </a:lnSpc>
              <a:buFont typeface="Arial" panose="020B0604020202020204" pitchFamily="34" charset="0"/>
              <a:buChar char="•"/>
            </a:pPr>
            <a:endParaRPr lang="en-GB" sz="1800" dirty="0"/>
          </a:p>
          <a:p>
            <a:pPr marL="284978" indent="-284978">
              <a:lnSpc>
                <a:spcPct val="100000"/>
              </a:lnSpc>
              <a:buFont typeface="Arial" panose="020B0604020202020204" pitchFamily="34" charset="0"/>
              <a:buChar char="•"/>
            </a:pPr>
            <a:r>
              <a:rPr lang="en-GB" sz="2300" dirty="0"/>
              <a:t>Main drivers</a:t>
            </a:r>
          </a:p>
          <a:p>
            <a:pPr marL="623115" lvl="1" indent="-284978">
              <a:lnSpc>
                <a:spcPct val="100000"/>
              </a:lnSpc>
              <a:buFont typeface="Arial" panose="020B0604020202020204" pitchFamily="34" charset="0"/>
              <a:buChar char="•"/>
            </a:pPr>
            <a:r>
              <a:rPr lang="en-GB" sz="1800" dirty="0"/>
              <a:t>Definition of a collaborative network, security, and identity management conceptual architecture to enable multi-agency and commercial interoperability for DTN based (space) networks</a:t>
            </a:r>
          </a:p>
          <a:p>
            <a:pPr marL="623115" lvl="1" indent="-284978">
              <a:lnSpc>
                <a:spcPct val="100000"/>
              </a:lnSpc>
              <a:buFont typeface="Arial" panose="020B0604020202020204" pitchFamily="34" charset="0"/>
              <a:buChar char="•"/>
            </a:pPr>
            <a:r>
              <a:rPr lang="en-GB" sz="1800" dirty="0"/>
              <a:t>Derive from this the requirements for the technical architecture and additional standards that can then be developed by CCSDS</a:t>
            </a:r>
          </a:p>
          <a:p>
            <a:pPr marL="623115" lvl="1" indent="-284978">
              <a:lnSpc>
                <a:spcPct val="100000"/>
              </a:lnSpc>
              <a:buFont typeface="Arial" panose="020B0604020202020204" pitchFamily="34" charset="0"/>
              <a:buChar char="•"/>
            </a:pPr>
            <a:endParaRPr lang="en-GB" sz="1800" dirty="0"/>
          </a:p>
          <a:p>
            <a:pPr marL="284978" indent="-284978">
              <a:lnSpc>
                <a:spcPct val="100000"/>
              </a:lnSpc>
              <a:buFont typeface="Arial" panose="020B0604020202020204" pitchFamily="34" charset="0"/>
              <a:buChar char="•"/>
            </a:pPr>
            <a:endParaRPr lang="en-GB" sz="2100" dirty="0"/>
          </a:p>
        </p:txBody>
      </p:sp>
      <p:graphicFrame>
        <p:nvGraphicFramePr>
          <p:cNvPr id="5" name="Object 3">
            <a:extLst>
              <a:ext uri="{FF2B5EF4-FFF2-40B4-BE49-F238E27FC236}">
                <a16:creationId xmlns:a16="http://schemas.microsoft.com/office/drawing/2014/main" id="{E45C74C1-C24B-23E3-35B6-A2ED5476F1A8}"/>
              </a:ext>
            </a:extLst>
          </p:cNvPr>
          <p:cNvGraphicFramePr>
            <a:graphicFrameLocks noChangeAspect="1"/>
          </p:cNvGraphicFramePr>
          <p:nvPr>
            <p:extLst>
              <p:ext uri="{D42A27DB-BD31-4B8C-83A1-F6EECF244321}">
                <p14:modId xmlns:p14="http://schemas.microsoft.com/office/powerpoint/2010/main" val="3401198382"/>
              </p:ext>
            </p:extLst>
          </p:nvPr>
        </p:nvGraphicFramePr>
        <p:xfrm>
          <a:off x="4406678" y="6359058"/>
          <a:ext cx="3378644" cy="48236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2"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6678" y="6359058"/>
                        <a:ext cx="3378644" cy="48236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62181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DA6E90-158C-389F-FD05-351C0CCC02F0}"/>
              </a:ext>
            </a:extLst>
          </p:cNvPr>
          <p:cNvSpPr>
            <a:spLocks noGrp="1"/>
          </p:cNvSpPr>
          <p:nvPr>
            <p:ph type="title"/>
          </p:nvPr>
        </p:nvSpPr>
        <p:spPr>
          <a:xfrm>
            <a:off x="609600" y="274637"/>
            <a:ext cx="10972800" cy="457196"/>
          </a:xfrm>
        </p:spPr>
        <p:txBody>
          <a:bodyPr/>
          <a:lstStyle/>
          <a:p>
            <a:r>
              <a:rPr lang="en-US" dirty="0"/>
              <a:t>IOAG WG – Pain Points for Technical Requirements</a:t>
            </a:r>
          </a:p>
        </p:txBody>
      </p:sp>
      <p:sp>
        <p:nvSpPr>
          <p:cNvPr id="6" name="Content Placeholder 5">
            <a:extLst>
              <a:ext uri="{FF2B5EF4-FFF2-40B4-BE49-F238E27FC236}">
                <a16:creationId xmlns:a16="http://schemas.microsoft.com/office/drawing/2014/main" id="{8EC819FE-71DD-4432-ACCA-09AB45CF9924}"/>
              </a:ext>
            </a:extLst>
          </p:cNvPr>
          <p:cNvSpPr>
            <a:spLocks noGrp="1"/>
          </p:cNvSpPr>
          <p:nvPr>
            <p:ph idx="1"/>
          </p:nvPr>
        </p:nvSpPr>
        <p:spPr>
          <a:xfrm>
            <a:off x="609600" y="956442"/>
            <a:ext cx="10972800" cy="5419191"/>
          </a:xfrm>
        </p:spPr>
        <p:txBody>
          <a:bodyPr>
            <a:normAutofit/>
          </a:bodyPr>
          <a:lstStyle/>
          <a:p>
            <a:pPr marL="284978" indent="-284978">
              <a:lnSpc>
                <a:spcPct val="100000"/>
              </a:lnSpc>
              <a:buFont typeface="Arial" panose="020B0604020202020204" pitchFamily="34" charset="0"/>
              <a:buChar char="•"/>
            </a:pPr>
            <a:r>
              <a:rPr lang="en-GB" sz="2300" dirty="0"/>
              <a:t>The target architecture will require stable, interoperable, internationally standardised and well tested, solutions in five technical topic areas:</a:t>
            </a:r>
          </a:p>
          <a:p>
            <a:pPr marL="623115" lvl="1" indent="-284978">
              <a:lnSpc>
                <a:spcPct val="100000"/>
              </a:lnSpc>
              <a:buFont typeface="Arial" panose="020B0604020202020204" pitchFamily="34" charset="0"/>
              <a:buChar char="•"/>
            </a:pPr>
            <a:r>
              <a:rPr lang="en-GB" sz="1800" dirty="0">
                <a:solidFill>
                  <a:schemeClr val="accent2"/>
                </a:solidFill>
              </a:rPr>
              <a:t>Network/transport Layer protocols, i.e. Bundle Protocol providing a reliable, interoperable, end-to-end network that will run over a variety of underlying links</a:t>
            </a:r>
          </a:p>
          <a:p>
            <a:pPr marL="623115" lvl="1" indent="-284978">
              <a:lnSpc>
                <a:spcPct val="100000"/>
              </a:lnSpc>
              <a:buFont typeface="Arial" panose="020B0604020202020204" pitchFamily="34" charset="0"/>
              <a:buChar char="•"/>
            </a:pPr>
            <a:r>
              <a:rPr lang="en-GB" sz="1800" dirty="0">
                <a:solidFill>
                  <a:srgbClr val="FFC000"/>
                </a:solidFill>
              </a:rPr>
              <a:t>Secure communication protocols, i.e., end-to-end Bundle Protocol Security, and/or hop-by-hop Space Data Link Layer Security, and/or application layer security</a:t>
            </a:r>
          </a:p>
          <a:p>
            <a:pPr marL="623115" lvl="1" indent="-284978">
              <a:lnSpc>
                <a:spcPct val="100000"/>
              </a:lnSpc>
              <a:buFont typeface="Arial" panose="020B0604020202020204" pitchFamily="34" charset="0"/>
              <a:buChar char="•"/>
            </a:pPr>
            <a:r>
              <a:rPr lang="en-GB" sz="1800" dirty="0">
                <a:solidFill>
                  <a:srgbClr val="FF0000"/>
                </a:solidFill>
              </a:rPr>
              <a:t>Security management protocols, i.e., key management, security context/association management, security monitoring &amp; control </a:t>
            </a:r>
          </a:p>
          <a:p>
            <a:pPr marL="623115" lvl="1" indent="-284978">
              <a:lnSpc>
                <a:spcPct val="100000"/>
              </a:lnSpc>
              <a:buFont typeface="Arial" panose="020B0604020202020204" pitchFamily="34" charset="0"/>
              <a:buChar char="•"/>
            </a:pPr>
            <a:r>
              <a:rPr lang="en-GB" sz="1800" dirty="0">
                <a:solidFill>
                  <a:srgbClr val="FF0000"/>
                </a:solidFill>
              </a:rPr>
              <a:t>Identity and Certificate Authority management, endpoint, node, and other entity registries and authentication mechanisms standardized for use in space</a:t>
            </a:r>
          </a:p>
          <a:p>
            <a:pPr marL="623115" lvl="1" indent="-284978">
              <a:lnSpc>
                <a:spcPct val="100000"/>
              </a:lnSpc>
              <a:buFont typeface="Arial" panose="020B0604020202020204" pitchFamily="34" charset="0"/>
              <a:buChar char="•"/>
            </a:pPr>
            <a:r>
              <a:rPr lang="en-GB" sz="1800" dirty="0">
                <a:solidFill>
                  <a:srgbClr val="FF0000"/>
                </a:solidFill>
              </a:rPr>
              <a:t>Secure Network Management, i.e., route and node management, access controls, monitoring and reporting</a:t>
            </a:r>
          </a:p>
          <a:p>
            <a:pPr marL="623115" lvl="1" indent="-284978">
              <a:lnSpc>
                <a:spcPct val="100000"/>
              </a:lnSpc>
              <a:buFont typeface="Arial" panose="020B0604020202020204" pitchFamily="34" charset="0"/>
              <a:buChar char="•"/>
            </a:pPr>
            <a:endParaRPr lang="en-GB" sz="1800" dirty="0"/>
          </a:p>
          <a:p>
            <a:pPr marL="284978" indent="-284978">
              <a:lnSpc>
                <a:spcPct val="100000"/>
              </a:lnSpc>
              <a:buFont typeface="Arial" panose="020B0604020202020204" pitchFamily="34" charset="0"/>
              <a:buChar char="•"/>
            </a:pPr>
            <a:r>
              <a:rPr lang="en-GB" sz="2300" dirty="0"/>
              <a:t>Currently IOAG architecture and CCSDS/IETF concepts for many of these topics are available, at varying levels of maturity, but large gaps exist in the available standards, and an accepted end-to-end architecture.</a:t>
            </a:r>
            <a:endParaRPr lang="en-GB" sz="1800" dirty="0"/>
          </a:p>
          <a:p>
            <a:pPr marL="284978" indent="-284978">
              <a:lnSpc>
                <a:spcPct val="100000"/>
              </a:lnSpc>
              <a:buFont typeface="Arial" panose="020B0604020202020204" pitchFamily="34" charset="0"/>
              <a:buChar char="•"/>
            </a:pPr>
            <a:endParaRPr lang="en-GB" sz="2100" dirty="0"/>
          </a:p>
        </p:txBody>
      </p:sp>
      <p:graphicFrame>
        <p:nvGraphicFramePr>
          <p:cNvPr id="5" name="Object 3">
            <a:extLst>
              <a:ext uri="{FF2B5EF4-FFF2-40B4-BE49-F238E27FC236}">
                <a16:creationId xmlns:a16="http://schemas.microsoft.com/office/drawing/2014/main" id="{E45C74C1-C24B-23E3-35B6-A2ED5476F1A8}"/>
              </a:ext>
            </a:extLst>
          </p:cNvPr>
          <p:cNvGraphicFramePr>
            <a:graphicFrameLocks noChangeAspect="1"/>
          </p:cNvGraphicFramePr>
          <p:nvPr/>
        </p:nvGraphicFramePr>
        <p:xfrm>
          <a:off x="4406678" y="6359058"/>
          <a:ext cx="3378644" cy="482367"/>
        </p:xfrm>
        <a:graphic>
          <a:graphicData uri="http://schemas.openxmlformats.org/presentationml/2006/ole">
            <mc:AlternateContent xmlns:mc="http://schemas.openxmlformats.org/markup-compatibility/2006">
              <mc:Choice xmlns:v="urn:schemas-microsoft-com:vml" Requires="v">
                <p:oleObj name="Bitmap Image" r:id="rId2" imgW="5668166" imgH="809738" progId="">
                  <p:embed/>
                </p:oleObj>
              </mc:Choice>
              <mc:Fallback>
                <p:oleObj name="Bitmap Image" r:id="rId2" imgW="5668166" imgH="809738" progId="">
                  <p:embed/>
                  <p:pic>
                    <p:nvPicPr>
                      <p:cNvPr id="5" name="Object 3">
                        <a:extLst>
                          <a:ext uri="{FF2B5EF4-FFF2-40B4-BE49-F238E27FC236}">
                            <a16:creationId xmlns:a16="http://schemas.microsoft.com/office/drawing/2014/main" id="{E45C74C1-C24B-23E3-35B6-A2ED5476F1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06678" y="6359058"/>
                        <a:ext cx="3378644" cy="482367"/>
                      </a:xfrm>
                      <a:prstGeom prst="rect">
                        <a:avLst/>
                      </a:prstGeom>
                      <a:noFill/>
                      <a:ln>
                        <a:noFill/>
                      </a:ln>
                      <a:effectLst/>
                      <a:extLst>
                        <a:ext uri="{909E8E84-426E-40dd-AFC4-6F175D3DCCD1}">
                          <a14:hiddenFill xmlns="" xmlns:a14="http://schemas.microsoft.com/office/drawing/2010/main">
                            <a:solidFill>
                              <a:srgbClr val="618FFD"/>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rgbClr val="919191">
                                  <a:alpha val="74998"/>
                                </a:srgbClr>
                              </a:outerShdw>
                            </a:effectLst>
                          </a14:hiddenEffects>
                        </a:ext>
                      </a:extLst>
                    </p:spPr>
                  </p:pic>
                </p:oleObj>
              </mc:Fallback>
            </mc:AlternateContent>
          </a:graphicData>
        </a:graphic>
      </p:graphicFrame>
    </p:spTree>
    <p:extLst>
      <p:ext uri="{BB962C8B-B14F-4D97-AF65-F5344CB8AC3E}">
        <p14:creationId xmlns:p14="http://schemas.microsoft.com/office/powerpoint/2010/main" val="257228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601C-F65C-4D10-8561-36550CC11D9B}"/>
              </a:ext>
            </a:extLst>
          </p:cNvPr>
          <p:cNvSpPr>
            <a:spLocks noGrp="1"/>
          </p:cNvSpPr>
          <p:nvPr>
            <p:ph type="title"/>
          </p:nvPr>
        </p:nvSpPr>
        <p:spPr>
          <a:xfrm>
            <a:off x="609600" y="274637"/>
            <a:ext cx="10972800" cy="457196"/>
          </a:xfrm>
        </p:spPr>
        <p:txBody>
          <a:bodyPr/>
          <a:lstStyle/>
          <a:p>
            <a:r>
              <a:rPr lang="en-US" dirty="0"/>
              <a:t>IOAG Working Group objectives</a:t>
            </a:r>
            <a:endParaRPr lang="en-GB" dirty="0"/>
          </a:p>
        </p:txBody>
      </p:sp>
      <p:sp>
        <p:nvSpPr>
          <p:cNvPr id="3" name="Content Placeholder 2">
            <a:extLst>
              <a:ext uri="{FF2B5EF4-FFF2-40B4-BE49-F238E27FC236}">
                <a16:creationId xmlns:a16="http://schemas.microsoft.com/office/drawing/2014/main" id="{089A2893-7BC8-42B1-95B4-F6ABA5889B37}"/>
              </a:ext>
            </a:extLst>
          </p:cNvPr>
          <p:cNvSpPr>
            <a:spLocks noGrp="1"/>
          </p:cNvSpPr>
          <p:nvPr>
            <p:ph idx="1"/>
          </p:nvPr>
        </p:nvSpPr>
        <p:spPr>
          <a:xfrm>
            <a:off x="609600" y="870362"/>
            <a:ext cx="10972800" cy="4525963"/>
          </a:xfrm>
        </p:spPr>
        <p:txBody>
          <a:bodyPr/>
          <a:lstStyle/>
          <a:p>
            <a:pPr marL="284978" indent="-284978">
              <a:buFont typeface="Arial" panose="020B0604020202020204" pitchFamily="34" charset="0"/>
              <a:buChar char="•"/>
            </a:pPr>
            <a:endParaRPr lang="en-US" sz="2400" dirty="0"/>
          </a:p>
          <a:p>
            <a:pPr marL="783054" indent="-341974">
              <a:buFont typeface="+mj-lt"/>
              <a:buAutoNum type="arabicPeriod"/>
            </a:pPr>
            <a:r>
              <a:rPr lang="en-GB" sz="2300" dirty="0"/>
              <a:t>Identify concrete operational cybersecurity needs of Lunar and Mars networked communication architectures and planned missions with emphasis on collaborative missions, driven by the long-term development plan for these architectures. Short-term needs shall receive the highest attention.</a:t>
            </a:r>
          </a:p>
          <a:p>
            <a:pPr marL="783054" indent="-341974">
              <a:buFont typeface="+mj-lt"/>
              <a:buAutoNum type="arabicPeriod"/>
            </a:pPr>
            <a:endParaRPr lang="en-GB" sz="2300" dirty="0"/>
          </a:p>
          <a:p>
            <a:pPr marL="783054" indent="-341974">
              <a:buFont typeface="+mj-lt"/>
              <a:buAutoNum type="arabicPeriod"/>
            </a:pPr>
            <a:r>
              <a:rPr lang="en-GB" sz="2300" dirty="0"/>
              <a:t>Define a simple, but scalable collaborative security architecture to address the operational cybersecurity needs identified.</a:t>
            </a:r>
          </a:p>
          <a:p>
            <a:pPr marL="783054" indent="-341974">
              <a:buFont typeface="+mj-lt"/>
              <a:buAutoNum type="arabicPeriod"/>
            </a:pPr>
            <a:endParaRPr lang="en-GB" sz="2300" dirty="0"/>
          </a:p>
          <a:p>
            <a:pPr marL="783054" indent="-341974">
              <a:buFont typeface="+mj-lt"/>
              <a:buAutoNum type="arabicPeriod"/>
            </a:pPr>
            <a:r>
              <a:rPr lang="en-GB" sz="2300" dirty="0"/>
              <a:t>Develop a concrete priority list of technical standards required to be developed in the respective bodies (e.g., CCSDS) to realise this architecture.</a:t>
            </a:r>
          </a:p>
          <a:p>
            <a:pPr marL="783054" indent="-341974">
              <a:buFont typeface="+mj-lt"/>
              <a:buAutoNum type="arabicPeriod"/>
            </a:pPr>
            <a:endParaRPr lang="en-GB" sz="2300" dirty="0"/>
          </a:p>
          <a:p>
            <a:pPr marL="783054" indent="-341974">
              <a:buFont typeface="+mj-lt"/>
              <a:buAutoNum type="arabicPeriod"/>
            </a:pPr>
            <a:r>
              <a:rPr lang="en-GB" sz="2300" dirty="0"/>
              <a:t>Liaise, where necessary, with the security governance bodies of the involved agencies to ensure that the proposed architecture is not disruptive of the security governance approaches of the agencies.</a:t>
            </a:r>
          </a:p>
        </p:txBody>
      </p:sp>
    </p:spTree>
    <p:extLst>
      <p:ext uri="{BB962C8B-B14F-4D97-AF65-F5344CB8AC3E}">
        <p14:creationId xmlns:p14="http://schemas.microsoft.com/office/powerpoint/2010/main" val="35863581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601C-F65C-4D10-8561-36550CC11D9B}"/>
              </a:ext>
            </a:extLst>
          </p:cNvPr>
          <p:cNvSpPr>
            <a:spLocks noGrp="1"/>
          </p:cNvSpPr>
          <p:nvPr>
            <p:ph type="title"/>
          </p:nvPr>
        </p:nvSpPr>
        <p:spPr>
          <a:xfrm>
            <a:off x="609600" y="274637"/>
            <a:ext cx="10972800" cy="457196"/>
          </a:xfrm>
        </p:spPr>
        <p:txBody>
          <a:bodyPr/>
          <a:lstStyle/>
          <a:p>
            <a:r>
              <a:rPr lang="en-US" dirty="0"/>
              <a:t>IOAG Working Group approach</a:t>
            </a:r>
            <a:endParaRPr lang="en-GB" dirty="0"/>
          </a:p>
        </p:txBody>
      </p:sp>
      <p:sp>
        <p:nvSpPr>
          <p:cNvPr id="3" name="Content Placeholder 2">
            <a:extLst>
              <a:ext uri="{FF2B5EF4-FFF2-40B4-BE49-F238E27FC236}">
                <a16:creationId xmlns:a16="http://schemas.microsoft.com/office/drawing/2014/main" id="{089A2893-7BC8-42B1-95B4-F6ABA5889B37}"/>
              </a:ext>
            </a:extLst>
          </p:cNvPr>
          <p:cNvSpPr>
            <a:spLocks noGrp="1"/>
          </p:cNvSpPr>
          <p:nvPr>
            <p:ph idx="1"/>
          </p:nvPr>
        </p:nvSpPr>
        <p:spPr>
          <a:xfrm>
            <a:off x="609600" y="870362"/>
            <a:ext cx="10972800" cy="5713001"/>
          </a:xfrm>
        </p:spPr>
        <p:txBody>
          <a:bodyPr>
            <a:normAutofit lnSpcReduction="10000"/>
          </a:bodyPr>
          <a:lstStyle/>
          <a:p>
            <a:pPr marL="284978" indent="-284978">
              <a:buFont typeface="Arial" panose="020B0604020202020204" pitchFamily="34" charset="0"/>
              <a:buChar char="•"/>
            </a:pPr>
            <a:r>
              <a:rPr lang="en-GB" sz="2000" dirty="0"/>
              <a:t>Perform a gap analysis between the existing international security standards capabilities and the concrete needs of the Lunar and Mars Communications Architectures</a:t>
            </a:r>
          </a:p>
          <a:p>
            <a:pPr lvl="1"/>
            <a:r>
              <a:rPr lang="en-GB" sz="2000" dirty="0"/>
              <a:t>Define a high level risk, vulnerability, and threat model for this purpose</a:t>
            </a:r>
          </a:p>
          <a:p>
            <a:pPr lvl="1"/>
            <a:endParaRPr lang="en-GB" sz="2000" dirty="0"/>
          </a:p>
          <a:p>
            <a:pPr marL="284978" indent="-284978">
              <a:buFont typeface="Arial" panose="020B0604020202020204" pitchFamily="34" charset="0"/>
              <a:buChar char="•"/>
            </a:pPr>
            <a:r>
              <a:rPr lang="en-GB" sz="2000" dirty="0"/>
              <a:t>Based on the gap analysis identify consensus security capabilities and functions for each topic that will enable interoperability among the initial set of missions</a:t>
            </a:r>
          </a:p>
          <a:p>
            <a:pPr marL="284978" indent="-284978">
              <a:buFont typeface="Arial" panose="020B0604020202020204" pitchFamily="34" charset="0"/>
              <a:buChar char="•"/>
            </a:pPr>
            <a:endParaRPr lang="en-GB" sz="2000" dirty="0"/>
          </a:p>
          <a:p>
            <a:pPr marL="284978" indent="-284978">
              <a:buFont typeface="Arial" panose="020B0604020202020204" pitchFamily="34" charset="0"/>
              <a:buChar char="•"/>
            </a:pPr>
            <a:r>
              <a:rPr lang="en-GB" sz="2000" dirty="0"/>
              <a:t>Facilitate discussions between standardization experts and the security offices of the  agencies regarding the processes required for streamlined identity, certificate, network, and access management</a:t>
            </a:r>
          </a:p>
          <a:p>
            <a:pPr marL="623115" lvl="1" indent="-284978">
              <a:buFont typeface="Arial" panose="020B0604020202020204" pitchFamily="34" charset="0"/>
              <a:buChar char="•"/>
            </a:pPr>
            <a:r>
              <a:rPr lang="en-GB" sz="2000" dirty="0"/>
              <a:t>Identify policy and governance guidance</a:t>
            </a:r>
          </a:p>
          <a:p>
            <a:pPr marL="623115" lvl="1" indent="-284978">
              <a:buFont typeface="Arial" panose="020B0604020202020204" pitchFamily="34" charset="0"/>
              <a:buChar char="•"/>
            </a:pPr>
            <a:endParaRPr lang="en-GB" sz="2000" dirty="0"/>
          </a:p>
          <a:p>
            <a:pPr marL="284978" indent="-284978">
              <a:buFont typeface="Arial" panose="020B0604020202020204" pitchFamily="34" charset="0"/>
              <a:buChar char="•"/>
            </a:pPr>
            <a:r>
              <a:rPr lang="en-GB" sz="2000" dirty="0"/>
              <a:t>Define a “fast-track” approach, with the objective to define and document the conceptual basis for an initial, workable, collaborative, security architecture that can later be scaled-up;</a:t>
            </a:r>
          </a:p>
          <a:p>
            <a:pPr marL="284978" indent="-284978">
              <a:buFont typeface="Arial" panose="020B0604020202020204" pitchFamily="34" charset="0"/>
              <a:buChar char="•"/>
            </a:pPr>
            <a:endParaRPr lang="en-GB" sz="2000" dirty="0"/>
          </a:p>
          <a:p>
            <a:pPr marL="284978" indent="-284978">
              <a:buFont typeface="Arial" panose="020B0604020202020204" pitchFamily="34" charset="0"/>
              <a:buChar char="•"/>
            </a:pPr>
            <a:r>
              <a:rPr lang="en-GB" sz="2000" dirty="0"/>
              <a:t>Prioritise the recommendations to CCSDS to enable fast track standardization of this initial architecture and then later scale up to a full-scale, interoperable, architecture.	</a:t>
            </a:r>
          </a:p>
          <a:p>
            <a:pPr marL="284978" indent="-284978">
              <a:buFont typeface="Arial" panose="020B0604020202020204" pitchFamily="34" charset="0"/>
              <a:buChar char="•"/>
            </a:pPr>
            <a:r>
              <a:rPr lang="en-GB" sz="2000" dirty="0"/>
              <a:t>Recognize that initial deployments may be manual, then scaled up to a more automated management framework.</a:t>
            </a:r>
          </a:p>
        </p:txBody>
      </p:sp>
    </p:spTree>
    <p:extLst>
      <p:ext uri="{BB962C8B-B14F-4D97-AF65-F5344CB8AC3E}">
        <p14:creationId xmlns:p14="http://schemas.microsoft.com/office/powerpoint/2010/main" val="15369318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5601C-F65C-4D10-8561-36550CC11D9B}"/>
              </a:ext>
            </a:extLst>
          </p:cNvPr>
          <p:cNvSpPr>
            <a:spLocks noGrp="1"/>
          </p:cNvSpPr>
          <p:nvPr>
            <p:ph type="title"/>
          </p:nvPr>
        </p:nvSpPr>
        <p:spPr>
          <a:xfrm>
            <a:off x="609600" y="274637"/>
            <a:ext cx="10972800" cy="457196"/>
          </a:xfrm>
        </p:spPr>
        <p:txBody>
          <a:bodyPr/>
          <a:lstStyle/>
          <a:p>
            <a:r>
              <a:rPr lang="en-US" dirty="0"/>
              <a:t>IOAG working group foreseen deliverables</a:t>
            </a:r>
            <a:endParaRPr lang="en-GB" dirty="0"/>
          </a:p>
        </p:txBody>
      </p:sp>
      <p:sp>
        <p:nvSpPr>
          <p:cNvPr id="3" name="Content Placeholder 2">
            <a:extLst>
              <a:ext uri="{FF2B5EF4-FFF2-40B4-BE49-F238E27FC236}">
                <a16:creationId xmlns:a16="http://schemas.microsoft.com/office/drawing/2014/main" id="{089A2893-7BC8-42B1-95B4-F6ABA5889B37}"/>
              </a:ext>
            </a:extLst>
          </p:cNvPr>
          <p:cNvSpPr>
            <a:spLocks noGrp="1"/>
          </p:cNvSpPr>
          <p:nvPr>
            <p:ph idx="1"/>
          </p:nvPr>
        </p:nvSpPr>
        <p:spPr>
          <a:xfrm>
            <a:off x="609600" y="870362"/>
            <a:ext cx="10972800" cy="5713001"/>
          </a:xfrm>
        </p:spPr>
        <p:txBody>
          <a:bodyPr>
            <a:normAutofit/>
          </a:bodyPr>
          <a:lstStyle/>
          <a:p>
            <a:pPr marL="284978" indent="-284978">
              <a:buFont typeface="Arial" panose="020B0604020202020204" pitchFamily="34" charset="0"/>
              <a:buChar char="•"/>
            </a:pPr>
            <a:r>
              <a:rPr lang="en-GB" sz="2800" dirty="0"/>
              <a:t>DEL-1 Security architecture gap analysis including high-level threat and risk assessment</a:t>
            </a:r>
          </a:p>
          <a:p>
            <a:pPr marL="284978" indent="-284978">
              <a:buFont typeface="Arial" panose="020B0604020202020204" pitchFamily="34" charset="0"/>
              <a:buChar char="•"/>
            </a:pPr>
            <a:endParaRPr lang="en-GB" sz="2800" dirty="0"/>
          </a:p>
          <a:p>
            <a:pPr marL="284978" indent="-284978">
              <a:buFont typeface="Arial" panose="020B0604020202020204" pitchFamily="34" charset="0"/>
              <a:buChar char="•"/>
            </a:pPr>
            <a:r>
              <a:rPr lang="en-GB" sz="2800" dirty="0"/>
              <a:t>DEL-2 scalable security and management architecture high-level concept</a:t>
            </a:r>
          </a:p>
          <a:p>
            <a:pPr marL="284978" indent="-284978">
              <a:buFont typeface="Arial" panose="020B0604020202020204" pitchFamily="34" charset="0"/>
              <a:buChar char="•"/>
            </a:pPr>
            <a:endParaRPr lang="en-GB" sz="2800" dirty="0"/>
          </a:p>
          <a:p>
            <a:pPr marL="284978" indent="-284978">
              <a:buFont typeface="Arial" panose="020B0604020202020204" pitchFamily="34" charset="0"/>
              <a:buChar char="•"/>
            </a:pPr>
            <a:r>
              <a:rPr lang="en-GB" sz="2800" dirty="0"/>
              <a:t>DEL-3 prioritised technical standards development recommendations</a:t>
            </a:r>
          </a:p>
          <a:p>
            <a:pPr marL="284978" indent="-284978">
              <a:buFont typeface="Arial" panose="020B0604020202020204" pitchFamily="34" charset="0"/>
              <a:buChar char="•"/>
            </a:pPr>
            <a:endParaRPr lang="en-GB" sz="2800" dirty="0"/>
          </a:p>
          <a:p>
            <a:pPr marL="284978" indent="-284978">
              <a:buFont typeface="Arial" panose="020B0604020202020204" pitchFamily="34" charset="0"/>
              <a:buChar char="•"/>
            </a:pPr>
            <a:r>
              <a:rPr lang="en-GB" sz="2800" dirty="0"/>
              <a:t>DEL-4 security governance compatibility report</a:t>
            </a:r>
          </a:p>
        </p:txBody>
      </p:sp>
    </p:spTree>
    <p:extLst>
      <p:ext uri="{BB962C8B-B14F-4D97-AF65-F5344CB8AC3E}">
        <p14:creationId xmlns:p14="http://schemas.microsoft.com/office/powerpoint/2010/main" val="3543702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78EDB-D476-CDEC-14D1-3AD421D95381}"/>
              </a:ext>
            </a:extLst>
          </p:cNvPr>
          <p:cNvSpPr>
            <a:spLocks noGrp="1"/>
          </p:cNvSpPr>
          <p:nvPr>
            <p:ph type="title"/>
          </p:nvPr>
        </p:nvSpPr>
        <p:spPr>
          <a:xfrm>
            <a:off x="668323" y="2581611"/>
            <a:ext cx="10972800" cy="1143000"/>
          </a:xfrm>
        </p:spPr>
        <p:txBody>
          <a:bodyPr/>
          <a:lstStyle/>
          <a:p>
            <a:r>
              <a:rPr lang="en-US" sz="5400" dirty="0"/>
              <a:t>Backup</a:t>
            </a:r>
          </a:p>
        </p:txBody>
      </p:sp>
      <p:sp>
        <p:nvSpPr>
          <p:cNvPr id="3" name="Date Placeholder 2">
            <a:extLst>
              <a:ext uri="{FF2B5EF4-FFF2-40B4-BE49-F238E27FC236}">
                <a16:creationId xmlns:a16="http://schemas.microsoft.com/office/drawing/2014/main" id="{589809D7-D2FB-7034-A6F8-3EEAB772BD6A}"/>
              </a:ext>
            </a:extLst>
          </p:cNvPr>
          <p:cNvSpPr>
            <a:spLocks noGrp="1"/>
          </p:cNvSpPr>
          <p:nvPr>
            <p:ph type="dt" sz="half" idx="2"/>
          </p:nvPr>
        </p:nvSpPr>
        <p:spPr/>
        <p:txBody>
          <a:bodyPr/>
          <a:lstStyle/>
          <a:p>
            <a:r>
              <a:rPr lang="en-US"/>
              <a:t>15-16 Nov 2021</a:t>
            </a:r>
            <a:endParaRPr lang="en-US" dirty="0"/>
          </a:p>
        </p:txBody>
      </p:sp>
    </p:spTree>
    <p:extLst>
      <p:ext uri="{BB962C8B-B14F-4D97-AF65-F5344CB8AC3E}">
        <p14:creationId xmlns:p14="http://schemas.microsoft.com/office/powerpoint/2010/main" val="65989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96C12-92BF-166A-843E-333FFE61A555}"/>
              </a:ext>
            </a:extLst>
          </p:cNvPr>
          <p:cNvSpPr>
            <a:spLocks noGrp="1"/>
          </p:cNvSpPr>
          <p:nvPr>
            <p:ph type="title"/>
          </p:nvPr>
        </p:nvSpPr>
        <p:spPr>
          <a:xfrm>
            <a:off x="609600" y="-12032"/>
            <a:ext cx="10972800" cy="1143000"/>
          </a:xfrm>
        </p:spPr>
        <p:txBody>
          <a:bodyPr/>
          <a:lstStyle/>
          <a:p>
            <a:r>
              <a:rPr lang="en-US" dirty="0">
                <a:solidFill>
                  <a:srgbClr val="000099"/>
                </a:solidFill>
                <a:effectLst>
                  <a:outerShdw blurRad="38100" dist="38100" dir="2700000" algn="tl">
                    <a:srgbClr val="000000">
                      <a:alpha val="43137"/>
                    </a:srgbClr>
                  </a:outerShdw>
                </a:effectLst>
              </a:rPr>
              <a:t>SSI Architecture Stages</a:t>
            </a:r>
            <a:br>
              <a:rPr lang="en-US" dirty="0">
                <a:solidFill>
                  <a:srgbClr val="000099"/>
                </a:solidFill>
                <a:effectLst>
                  <a:outerShdw blurRad="38100" dist="38100" dir="2700000" algn="tl">
                    <a:srgbClr val="000000">
                      <a:alpha val="43137"/>
                    </a:srgbClr>
                  </a:outerShdw>
                </a:effectLst>
              </a:rPr>
            </a:br>
            <a:r>
              <a:rPr lang="en-US" sz="2000" dirty="0">
                <a:solidFill>
                  <a:srgbClr val="000099"/>
                </a:solidFill>
                <a:effectLst>
                  <a:outerShdw blurRad="38100" dist="38100" dir="2700000" algn="tl">
                    <a:srgbClr val="000000">
                      <a:alpha val="43137"/>
                    </a:srgbClr>
                  </a:outerShdw>
                </a:effectLst>
              </a:rPr>
              <a:t>From CCSDS 730.1-G-1</a:t>
            </a:r>
            <a:endParaRPr lang="en-US" dirty="0">
              <a:solidFill>
                <a:srgbClr val="000099"/>
              </a:solidFill>
              <a:effectLst>
                <a:outerShdw blurRad="38100" dist="38100" dir="2700000" algn="tl">
                  <a:srgbClr val="000000">
                    <a:alpha val="43137"/>
                  </a:srgbClr>
                </a:outerShdw>
              </a:effectLst>
            </a:endParaRPr>
          </a:p>
        </p:txBody>
      </p:sp>
      <p:sp>
        <p:nvSpPr>
          <p:cNvPr id="4" name="Content Placeholder 3">
            <a:extLst>
              <a:ext uri="{FF2B5EF4-FFF2-40B4-BE49-F238E27FC236}">
                <a16:creationId xmlns:a16="http://schemas.microsoft.com/office/drawing/2014/main" id="{0E939A6F-8F9D-9908-747B-A582171162A3}"/>
              </a:ext>
            </a:extLst>
          </p:cNvPr>
          <p:cNvSpPr>
            <a:spLocks noGrp="1"/>
          </p:cNvSpPr>
          <p:nvPr>
            <p:ph idx="1"/>
          </p:nvPr>
        </p:nvSpPr>
        <p:spPr>
          <a:xfrm>
            <a:off x="609600" y="1130968"/>
            <a:ext cx="10972800" cy="4995199"/>
          </a:xfrm>
        </p:spPr>
        <p:txBody>
          <a:bodyPr/>
          <a:lstStyle/>
          <a:p>
            <a:r>
              <a:rPr lang="en-US" sz="1800" dirty="0"/>
              <a:t>The SSI architecture, therefore, encompasses three broad grades of functionality to support participating organizations in their transition through these stages toward full deployment of the SSI. The three stages of transition are: </a:t>
            </a:r>
          </a:p>
          <a:p>
            <a:pPr lvl="1"/>
            <a:r>
              <a:rPr lang="en-US" sz="1600" dirty="0"/>
              <a:t>–  Stage 1 (Mission Functionality)—introduction of the SSI protocols within MOCs and spacefaring vehicles to automate the mission data communications (command and telemetry) conducted within the simple mission communications model described in the first paragraphs of this section. </a:t>
            </a:r>
            <a:r>
              <a:rPr lang="en-US" sz="1600" u="sng" dirty="0"/>
              <a:t>The SSI architecture supports this stage by providing mission functionality (as described in section 3), which automates basic communication processes for individual space flight missions without requiring that Earth station service providers implement the SSI protocols. </a:t>
            </a:r>
          </a:p>
          <a:p>
            <a:pPr lvl="1"/>
            <a:r>
              <a:rPr lang="en-US" sz="1600" dirty="0"/>
              <a:t>–  Stage 2 (Internetwork Functionality)—introduction of the SSI protocols into Earth station service providers to enable Network-Layer cross support. </a:t>
            </a:r>
            <a:r>
              <a:rPr lang="en-US" sz="1600" u="sng" dirty="0"/>
              <a:t>The SSI architecture supports this stage by providing internetwork functionality (as described in section 4), which enables the SSI protocols to operate across multiple space flight missions, possibly managed by different national space agencies (interagency cross support). </a:t>
            </a:r>
            <a:r>
              <a:rPr lang="en-US" sz="1600" dirty="0"/>
              <a:t>The coordination of mission data communications is still manual at this stage. </a:t>
            </a:r>
          </a:p>
          <a:p>
            <a:pPr lvl="1"/>
            <a:r>
              <a:rPr lang="en-US" sz="1600" dirty="0"/>
              <a:t>–  Stage 3 (Advanced Functionality)—automation of the coordination of mission data communications in the unified cross-support environment. </a:t>
            </a:r>
            <a:r>
              <a:rPr lang="en-US" sz="1600" u="sng" dirty="0"/>
              <a:t>The SSI architecture supports this stage by providing advanced functionality (as described in section 5), which provides automated support for the internetwork topologies, implementing a unified solar-system-wide communication network that can scale up to the complex space exploration programs of the future. </a:t>
            </a:r>
          </a:p>
          <a:p>
            <a:r>
              <a:rPr lang="en-US" sz="1900" dirty="0"/>
              <a:t>Organizations participating in the SSI may initially operate at any of the three stages, as long as they have implemented the functionality required in order to operate at all preceding stages: i.e., the stages are cumulative in functionality but need not be entered in sequence. </a:t>
            </a:r>
          </a:p>
          <a:p>
            <a:endParaRPr lang="en-US" sz="1800" dirty="0"/>
          </a:p>
        </p:txBody>
      </p:sp>
    </p:spTree>
    <p:extLst>
      <p:ext uri="{BB962C8B-B14F-4D97-AF65-F5344CB8AC3E}">
        <p14:creationId xmlns:p14="http://schemas.microsoft.com/office/powerpoint/2010/main" val="2927713306"/>
      </p:ext>
    </p:extLst>
  </p:cSld>
  <p:clrMapOvr>
    <a:masterClrMapping/>
  </p:clrMapOvr>
</p:sld>
</file>

<file path=ppt/theme/theme1.xml><?xml version="1.0" encoding="utf-8"?>
<a:theme xmlns:a="http://schemas.openxmlformats.org/drawingml/2006/main" name="1_TMOD Presentations">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TMOD Presentation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FFFF"/>
        </a:solid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90000"/>
          </a:lnSpc>
          <a:spcBef>
            <a:spcPct val="0"/>
          </a:spcBef>
          <a:spcAft>
            <a:spcPct val="10000"/>
          </a:spcAft>
          <a:buClrTx/>
          <a:buSzPct val="125000"/>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TMOD Presentations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MOD Presentation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MOD Presentations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MOD Presentations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MOD Presentations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MOD Presentations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MOD Presentations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24035</TotalTime>
  <Words>988</Words>
  <Application>Microsoft Macintosh PowerPoint</Application>
  <PresentationFormat>Widescreen</PresentationFormat>
  <Paragraphs>62</Paragraphs>
  <Slides>8</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2" baseType="lpstr">
      <vt:lpstr>Arial</vt:lpstr>
      <vt:lpstr>Calibri</vt:lpstr>
      <vt:lpstr>1_TMOD Presentations</vt:lpstr>
      <vt:lpstr>Bitmap Image</vt:lpstr>
      <vt:lpstr> IOAG Collaborative Security WG Terms of Reference and interface with CCSDS</vt:lpstr>
      <vt:lpstr>History and current state</vt:lpstr>
      <vt:lpstr>IOAG WG – Pain Points for Technical Requirements</vt:lpstr>
      <vt:lpstr>IOAG Working Group objectives</vt:lpstr>
      <vt:lpstr>IOAG Working Group approach</vt:lpstr>
      <vt:lpstr>IOAG working group foreseen deliverables</vt:lpstr>
      <vt:lpstr>Backup</vt:lpstr>
      <vt:lpstr>SSI Architecture Stages From CCSDS 730.1-G-1</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CMC/CESG Poll Statistics since Spring Meeting 2018</dc:title>
  <dc:creator>Margherita Di Giulio</dc:creator>
  <cp:lastModifiedBy>Shames, Peter M (US 312B)</cp:lastModifiedBy>
  <cp:revision>286</cp:revision>
  <dcterms:created xsi:type="dcterms:W3CDTF">2019-04-29T08:55:31Z</dcterms:created>
  <dcterms:modified xsi:type="dcterms:W3CDTF">2023-02-28T20:10:47Z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76fa30-1907-4356-8241-62ea5e1c0256_Enabled">
    <vt:lpwstr>true</vt:lpwstr>
  </property>
  <property fmtid="{D5CDD505-2E9C-101B-9397-08002B2CF9AE}" pid="3" name="MSIP_Label_3976fa30-1907-4356-8241-62ea5e1c0256_SetDate">
    <vt:lpwstr>2023-02-21T08:15:10Z</vt:lpwstr>
  </property>
  <property fmtid="{D5CDD505-2E9C-101B-9397-08002B2CF9AE}" pid="4" name="MSIP_Label_3976fa30-1907-4356-8241-62ea5e1c0256_Method">
    <vt:lpwstr>Standard</vt:lpwstr>
  </property>
  <property fmtid="{D5CDD505-2E9C-101B-9397-08002B2CF9AE}" pid="5" name="MSIP_Label_3976fa30-1907-4356-8241-62ea5e1c0256_Name">
    <vt:lpwstr>ESA UNCLASSIFIED – For ESA Official Use Only</vt:lpwstr>
  </property>
  <property fmtid="{D5CDD505-2E9C-101B-9397-08002B2CF9AE}" pid="6" name="MSIP_Label_3976fa30-1907-4356-8241-62ea5e1c0256_SiteId">
    <vt:lpwstr>9a5cacd0-2bef-4dd7-ac5c-7ebe1f54f495</vt:lpwstr>
  </property>
  <property fmtid="{D5CDD505-2E9C-101B-9397-08002B2CF9AE}" pid="7" name="MSIP_Label_3976fa30-1907-4356-8241-62ea5e1c0256_ActionId">
    <vt:lpwstr>d4da8c19-ab21-43f2-a5e5-1dd0f3794f5f</vt:lpwstr>
  </property>
  <property fmtid="{D5CDD505-2E9C-101B-9397-08002B2CF9AE}" pid="8" name="MSIP_Label_3976fa30-1907-4356-8241-62ea5e1c0256_ContentBits">
    <vt:lpwstr>0</vt:lpwstr>
  </property>
</Properties>
</file>