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6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9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1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1DBB-13B3-4F8B-8771-F05BE43FB6C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A139-D66B-4CB0-9941-0071378F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image" Target="../media/image11.png"/><Relationship Id="rId21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19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6.png"/><Relationship Id="rId26" Type="http://schemas.openxmlformats.org/officeDocument/2006/relationships/image" Target="../media/image36.emf"/><Relationship Id="rId3" Type="http://schemas.openxmlformats.org/officeDocument/2006/relationships/image" Target="../media/image22.png"/><Relationship Id="rId21" Type="http://schemas.openxmlformats.org/officeDocument/2006/relationships/image" Target="../media/image7.png"/><Relationship Id="rId34" Type="http://schemas.microsoft.com/office/2007/relationships/hdphoto" Target="../media/hdphoto9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5" Type="http://schemas.openxmlformats.org/officeDocument/2006/relationships/image" Target="../media/image35.emf"/><Relationship Id="rId33" Type="http://schemas.openxmlformats.org/officeDocument/2006/relationships/image" Target="../media/image41.png"/><Relationship Id="rId2" Type="http://schemas.openxmlformats.org/officeDocument/2006/relationships/image" Target="../media/image21.tiff"/><Relationship Id="rId16" Type="http://schemas.microsoft.com/office/2007/relationships/hdphoto" Target="../media/hdphoto5.wdp"/><Relationship Id="rId20" Type="http://schemas.microsoft.com/office/2007/relationships/hdphoto" Target="../media/hdphoto6.wdp"/><Relationship Id="rId29" Type="http://schemas.openxmlformats.org/officeDocument/2006/relationships/image" Target="../media/image3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24" Type="http://schemas.openxmlformats.org/officeDocument/2006/relationships/image" Target="../media/image34.png"/><Relationship Id="rId32" Type="http://schemas.openxmlformats.org/officeDocument/2006/relationships/image" Target="../media/image40.tiff"/><Relationship Id="rId5" Type="http://schemas.microsoft.com/office/2007/relationships/hdphoto" Target="../media/hdphoto2.wdp"/><Relationship Id="rId15" Type="http://schemas.openxmlformats.org/officeDocument/2006/relationships/image" Target="../media/image31.png"/><Relationship Id="rId23" Type="http://schemas.openxmlformats.org/officeDocument/2006/relationships/image" Target="../media/image8.png"/><Relationship Id="rId28" Type="http://schemas.microsoft.com/office/2007/relationships/hdphoto" Target="../media/hdphoto7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31" Type="http://schemas.microsoft.com/office/2007/relationships/hdphoto" Target="../media/hdphoto8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microsoft.com/office/2007/relationships/hdphoto" Target="../media/hdphoto1.wdp"/><Relationship Id="rId27" Type="http://schemas.openxmlformats.org/officeDocument/2006/relationships/image" Target="../media/image37.png"/><Relationship Id="rId30" Type="http://schemas.openxmlformats.org/officeDocument/2006/relationships/image" Target="../media/image39.pn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93F622-8DCF-4ADF-8B8F-A751E954A45A}"/>
              </a:ext>
            </a:extLst>
          </p:cNvPr>
          <p:cNvSpPr/>
          <p:nvPr/>
        </p:nvSpPr>
        <p:spPr>
          <a:xfrm>
            <a:off x="3810987" y="524722"/>
            <a:ext cx="988791" cy="747342"/>
          </a:xfrm>
          <a:prstGeom prst="rect">
            <a:avLst/>
          </a:prstGeom>
          <a:solidFill>
            <a:srgbClr val="383DD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Lander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02AA7-6A8E-41AD-84D6-460F65C25D54}"/>
              </a:ext>
            </a:extLst>
          </p:cNvPr>
          <p:cNvSpPr/>
          <p:nvPr/>
        </p:nvSpPr>
        <p:spPr>
          <a:xfrm>
            <a:off x="5655580" y="524722"/>
            <a:ext cx="988791" cy="747342"/>
          </a:xfrm>
          <a:prstGeom prst="rect">
            <a:avLst/>
          </a:prstGeom>
          <a:solidFill>
            <a:srgbClr val="383DD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Ground Station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FE66AD-81F0-4765-A667-7C304929B437}"/>
              </a:ext>
            </a:extLst>
          </p:cNvPr>
          <p:cNvSpPr/>
          <p:nvPr/>
        </p:nvSpPr>
        <p:spPr>
          <a:xfrm>
            <a:off x="7542026" y="524722"/>
            <a:ext cx="1211400" cy="747342"/>
          </a:xfrm>
          <a:prstGeom prst="rect">
            <a:avLst/>
          </a:prstGeom>
          <a:solidFill>
            <a:srgbClr val="AD5B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Mission Operations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Center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C0601-D087-4EA5-9E12-4A9ADC443C72}"/>
              </a:ext>
            </a:extLst>
          </p:cNvPr>
          <p:cNvSpPr/>
          <p:nvPr/>
        </p:nvSpPr>
        <p:spPr>
          <a:xfrm>
            <a:off x="1945468" y="524722"/>
            <a:ext cx="988791" cy="747342"/>
          </a:xfrm>
          <a:prstGeom prst="rect">
            <a:avLst/>
          </a:prstGeom>
          <a:solidFill>
            <a:srgbClr val="AD5B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B33765-D5FF-40A5-97FE-F8C41D04041B}"/>
              </a:ext>
            </a:extLst>
          </p:cNvPr>
          <p:cNvCxnSpPr>
            <a:stCxn id="8" idx="3"/>
            <a:endCxn id="5" idx="1"/>
          </p:cNvCxnSpPr>
          <p:nvPr/>
        </p:nvCxnSpPr>
        <p:spPr>
          <a:xfrm>
            <a:off x="2934259" y="898393"/>
            <a:ext cx="876728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3369A1-7E08-4DB7-A02C-5A75C3FE87B3}"/>
              </a:ext>
            </a:extLst>
          </p:cNvPr>
          <p:cNvSpPr txBox="1"/>
          <p:nvPr/>
        </p:nvSpPr>
        <p:spPr>
          <a:xfrm>
            <a:off x="2998748" y="5992429"/>
            <a:ext cx="452347" cy="250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Bop1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3B77A6-0A6C-4EEA-AC63-5D2078E4FFD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799778" y="898393"/>
            <a:ext cx="855802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E99E08-5433-4047-89B5-9F6475509F84}"/>
              </a:ext>
            </a:extLst>
          </p:cNvPr>
          <p:cNvSpPr txBox="1"/>
          <p:nvPr/>
        </p:nvSpPr>
        <p:spPr>
          <a:xfrm>
            <a:off x="4997986" y="5992429"/>
            <a:ext cx="452347" cy="250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Bop2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68E825-7613-4F39-AA42-A3879320BE9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644371" y="898393"/>
            <a:ext cx="897655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92E2A6-6900-486B-976A-5B3FD6D498C4}"/>
              </a:ext>
            </a:extLst>
          </p:cNvPr>
          <p:cNvSpPr txBox="1"/>
          <p:nvPr/>
        </p:nvSpPr>
        <p:spPr>
          <a:xfrm>
            <a:off x="7059997" y="5992429"/>
            <a:ext cx="452347" cy="250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Bop3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9256F4-0ED6-4CF4-87DB-5CC49CBF283E}"/>
              </a:ext>
            </a:extLst>
          </p:cNvPr>
          <p:cNvGrpSpPr/>
          <p:nvPr/>
        </p:nvGrpSpPr>
        <p:grpSpPr>
          <a:xfrm>
            <a:off x="1750979" y="1794410"/>
            <a:ext cx="7268297" cy="1223340"/>
            <a:chOff x="1721337" y="1303058"/>
            <a:chExt cx="8114421" cy="1347119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A4E56D-94D4-4B3E-9C31-3A7B27037A54}"/>
                </a:ext>
              </a:extLst>
            </p:cNvPr>
            <p:cNvCxnSpPr>
              <a:cxnSpLocks/>
              <a:stCxn id="68" idx="0"/>
              <a:endCxn id="70" idx="1"/>
            </p:cNvCxnSpPr>
            <p:nvPr/>
          </p:nvCxnSpPr>
          <p:spPr>
            <a:xfrm flipH="1">
              <a:off x="8190698" y="2015041"/>
              <a:ext cx="77383" cy="102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3556CE6-CB68-482B-B163-B9B5C39DEADD}"/>
                </a:ext>
              </a:extLst>
            </p:cNvPr>
            <p:cNvCxnSpPr>
              <a:cxnSpLocks/>
              <a:stCxn id="69" idx="3"/>
              <a:endCxn id="67" idx="2"/>
            </p:cNvCxnSpPr>
            <p:nvPr/>
          </p:nvCxnSpPr>
          <p:spPr>
            <a:xfrm flipH="1">
              <a:off x="2993579" y="2025267"/>
              <a:ext cx="487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loud 65">
              <a:extLst>
                <a:ext uri="{FF2B5EF4-FFF2-40B4-BE49-F238E27FC236}">
                  <a16:creationId xmlns:a16="http://schemas.microsoft.com/office/drawing/2014/main" id="{DC81A1EB-54E4-4051-B005-205614D9012F}"/>
                </a:ext>
              </a:extLst>
            </p:cNvPr>
            <p:cNvSpPr/>
            <p:nvPr/>
          </p:nvSpPr>
          <p:spPr>
            <a:xfrm>
              <a:off x="1721337" y="1303058"/>
              <a:ext cx="8114421" cy="1347119"/>
            </a:xfrm>
            <a:prstGeom prst="cloud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     BP Network</a:t>
              </a:r>
            </a:p>
          </p:txBody>
        </p:sp>
        <p:sp>
          <p:nvSpPr>
            <p:cNvPr id="67" name="Cloud 66">
              <a:extLst>
                <a:ext uri="{FF2B5EF4-FFF2-40B4-BE49-F238E27FC236}">
                  <a16:creationId xmlns:a16="http://schemas.microsoft.com/office/drawing/2014/main" id="{17578CE9-2DC6-4EB6-8141-3437D308A9ED}"/>
                </a:ext>
              </a:extLst>
            </p:cNvPr>
            <p:cNvSpPr/>
            <p:nvPr/>
          </p:nvSpPr>
          <p:spPr>
            <a:xfrm>
              <a:off x="2988679" y="1578169"/>
              <a:ext cx="1579788" cy="894193"/>
            </a:xfrm>
            <a:prstGeom prst="cloud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IP Network</a:t>
              </a:r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2868FA12-9F71-43D5-926F-882F8F396B24}"/>
                </a:ext>
              </a:extLst>
            </p:cNvPr>
            <p:cNvSpPr/>
            <p:nvPr/>
          </p:nvSpPr>
          <p:spPr>
            <a:xfrm>
              <a:off x="6689609" y="1567944"/>
              <a:ext cx="1579788" cy="894193"/>
            </a:xfrm>
            <a:prstGeom prst="cloud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IP Network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EE0DA9C-18EE-4BAC-BD9F-24A6F61E5352}"/>
                </a:ext>
              </a:extLst>
            </p:cNvPr>
            <p:cNvSpPr/>
            <p:nvPr/>
          </p:nvSpPr>
          <p:spPr>
            <a:xfrm>
              <a:off x="1927919" y="1784522"/>
              <a:ext cx="1114447" cy="481489"/>
            </a:xfrm>
            <a:prstGeom prst="rect">
              <a:avLst/>
            </a:prstGeom>
            <a:solidFill>
              <a:srgbClr val="AD5B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Rover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7A96EA3-4584-47E9-8F93-B69075ECE2CA}"/>
                </a:ext>
              </a:extLst>
            </p:cNvPr>
            <p:cNvSpPr/>
            <p:nvPr/>
          </p:nvSpPr>
          <p:spPr>
            <a:xfrm>
              <a:off x="8190698" y="1613786"/>
              <a:ext cx="1436781" cy="822960"/>
            </a:xfrm>
            <a:prstGeom prst="rect">
              <a:avLst/>
            </a:prstGeom>
            <a:solidFill>
              <a:srgbClr val="AD5B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Mission Operations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Center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0B5C03-CFC3-450D-94E7-3255DC193C39}"/>
              </a:ext>
            </a:extLst>
          </p:cNvPr>
          <p:cNvSpPr/>
          <p:nvPr/>
        </p:nvSpPr>
        <p:spPr>
          <a:xfrm>
            <a:off x="8740922" y="3541323"/>
            <a:ext cx="2940878" cy="29133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96875" indent="-396875"/>
            <a:r>
              <a:rPr lang="en-US" sz="1400" b="1" u="sng" dirty="0"/>
              <a:t>Legend:</a:t>
            </a:r>
          </a:p>
          <a:p>
            <a:pPr marL="396875" indent="-396875"/>
            <a:r>
              <a:rPr lang="en-US" sz="1400" dirty="0"/>
              <a:t>App: Application</a:t>
            </a:r>
          </a:p>
          <a:p>
            <a:pPr marL="396875" indent="-396875"/>
            <a:r>
              <a:rPr lang="en-US" sz="1400" dirty="0"/>
              <a:t>BP: Bundle Protocol</a:t>
            </a:r>
          </a:p>
          <a:p>
            <a:pPr marL="396875" indent="-396875"/>
            <a:r>
              <a:rPr lang="en-US" sz="1400" dirty="0"/>
              <a:t>BHP: Bundle Hop Protocol(s)</a:t>
            </a:r>
          </a:p>
          <a:p>
            <a:pPr marL="396875" indent="-396875"/>
            <a:r>
              <a:rPr lang="en-US" sz="1400" dirty="0"/>
              <a:t>Bop: Bundle hop</a:t>
            </a:r>
          </a:p>
          <a:p>
            <a:pPr marL="396875" indent="-396875"/>
            <a:r>
              <a:rPr lang="en-US" sz="1400" dirty="0"/>
              <a:t>IP: Internet Protocol</a:t>
            </a:r>
          </a:p>
          <a:p>
            <a:pPr marL="396875" indent="-396875"/>
            <a:r>
              <a:rPr lang="en-US" sz="1400" dirty="0"/>
              <a:t>LNK: Link layer protocol</a:t>
            </a:r>
          </a:p>
          <a:p>
            <a:pPr marL="396875" indent="-396875"/>
            <a:r>
              <a:rPr lang="en-US" sz="1400" dirty="0"/>
              <a:t>PHY: Physical layer</a:t>
            </a:r>
          </a:p>
          <a:p>
            <a:pPr marL="396875" indent="-396875"/>
            <a:r>
              <a:rPr lang="en-US" sz="1400" dirty="0"/>
              <a:t>TCP: Transmission Control Protocol</a:t>
            </a:r>
          </a:p>
          <a:p>
            <a:pPr marL="396875" indent="-396875"/>
            <a:r>
              <a:rPr lang="en-US" sz="1400" dirty="0"/>
              <a:t>TCPCL: TCP Convergence Layer Adapter</a:t>
            </a:r>
          </a:p>
          <a:p>
            <a:pPr marL="396875" indent="-396875"/>
            <a:r>
              <a:rPr lang="en-US" sz="1400" dirty="0"/>
              <a:t>CA: Certificate Authority Trust Anchor</a:t>
            </a:r>
          </a:p>
          <a:p>
            <a:pPr marL="396875" indent="-396875"/>
            <a:r>
              <a:rPr lang="en-US" sz="1400" dirty="0"/>
              <a:t>Cert: CCSDS Certificate</a:t>
            </a:r>
          </a:p>
        </p:txBody>
      </p:sp>
      <p:cxnSp>
        <p:nvCxnSpPr>
          <p:cNvPr id="17" name="Elbow Connector 12">
            <a:extLst>
              <a:ext uri="{FF2B5EF4-FFF2-40B4-BE49-F238E27FC236}">
                <a16:creationId xmlns:a16="http://schemas.microsoft.com/office/drawing/2014/main" id="{A0A673F5-DCC0-4562-AC97-0D7CBDD065D0}"/>
              </a:ext>
            </a:extLst>
          </p:cNvPr>
          <p:cNvCxnSpPr>
            <a:cxnSpLocks/>
            <a:stCxn id="61" idx="2"/>
            <a:endCxn id="51" idx="2"/>
          </p:cNvCxnSpPr>
          <p:nvPr/>
        </p:nvCxnSpPr>
        <p:spPr>
          <a:xfrm rot="16200000" flipH="1">
            <a:off x="3216895" y="4963827"/>
            <a:ext cx="4681" cy="1558744"/>
          </a:xfrm>
          <a:prstGeom prst="bentConnector3">
            <a:avLst>
              <a:gd name="adj1" fmla="val 4983572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1">
            <a:extLst>
              <a:ext uri="{FF2B5EF4-FFF2-40B4-BE49-F238E27FC236}">
                <a16:creationId xmlns:a16="http://schemas.microsoft.com/office/drawing/2014/main" id="{26EFE921-B8B0-4207-8870-8875C47FD47B}"/>
              </a:ext>
            </a:extLst>
          </p:cNvPr>
          <p:cNvCxnSpPr>
            <a:stCxn id="55" idx="2"/>
            <a:endCxn id="42" idx="2"/>
          </p:cNvCxnSpPr>
          <p:nvPr/>
        </p:nvCxnSpPr>
        <p:spPr>
          <a:xfrm rot="16200000" flipH="1">
            <a:off x="5228543" y="5132611"/>
            <a:ext cx="12700" cy="1225858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4">
            <a:extLst>
              <a:ext uri="{FF2B5EF4-FFF2-40B4-BE49-F238E27FC236}">
                <a16:creationId xmlns:a16="http://schemas.microsoft.com/office/drawing/2014/main" id="{2286F698-5E33-4754-BCFD-C8E260EA8C53}"/>
              </a:ext>
            </a:extLst>
          </p:cNvPr>
          <p:cNvCxnSpPr>
            <a:stCxn id="46" idx="2"/>
            <a:endCxn id="36" idx="2"/>
          </p:cNvCxnSpPr>
          <p:nvPr/>
        </p:nvCxnSpPr>
        <p:spPr>
          <a:xfrm rot="5400000" flipH="1" flipV="1">
            <a:off x="7299829" y="4899508"/>
            <a:ext cx="4681" cy="1687384"/>
          </a:xfrm>
          <a:prstGeom prst="bentConnector3">
            <a:avLst>
              <a:gd name="adj1" fmla="val -4883572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51C6D2-3B18-4BB0-AC6F-653A2C35EE0A}"/>
              </a:ext>
            </a:extLst>
          </p:cNvPr>
          <p:cNvGrpSpPr/>
          <p:nvPr/>
        </p:nvGrpSpPr>
        <p:grpSpPr>
          <a:xfrm>
            <a:off x="2131360" y="3619275"/>
            <a:ext cx="617006" cy="2121584"/>
            <a:chOff x="2213446" y="3678894"/>
            <a:chExt cx="688834" cy="233624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52167D-E092-41A0-9F08-A649EA03EC6A}"/>
                </a:ext>
              </a:extLst>
            </p:cNvPr>
            <p:cNvSpPr/>
            <p:nvPr/>
          </p:nvSpPr>
          <p:spPr>
            <a:xfrm>
              <a:off x="2213446" y="3678894"/>
              <a:ext cx="688834" cy="335323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App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0CBCEC0-A298-4141-BC51-F0F42833D29A}"/>
                </a:ext>
              </a:extLst>
            </p:cNvPr>
            <p:cNvSpPr/>
            <p:nvPr/>
          </p:nvSpPr>
          <p:spPr>
            <a:xfrm>
              <a:off x="2213446" y="467385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5D0E20-C996-4839-B228-1CDA62C8F841}"/>
                </a:ext>
              </a:extLst>
            </p:cNvPr>
            <p:cNvSpPr/>
            <p:nvPr/>
          </p:nvSpPr>
          <p:spPr>
            <a:xfrm>
              <a:off x="2213446" y="5009175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67EF64-E069-4E03-8CA4-1026BB8464A1}"/>
                </a:ext>
              </a:extLst>
            </p:cNvPr>
            <p:cNvSpPr/>
            <p:nvPr/>
          </p:nvSpPr>
          <p:spPr>
            <a:xfrm>
              <a:off x="2213446" y="5344498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LNK1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CB0545E-FE8D-4485-8FDA-01B1E9AEB04B}"/>
                </a:ext>
              </a:extLst>
            </p:cNvPr>
            <p:cNvSpPr/>
            <p:nvPr/>
          </p:nvSpPr>
          <p:spPr>
            <a:xfrm>
              <a:off x="2213446" y="5679820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PHY1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7589F3-5619-4F9D-928E-D94E40F074E3}"/>
                </a:ext>
              </a:extLst>
            </p:cNvPr>
            <p:cNvSpPr/>
            <p:nvPr/>
          </p:nvSpPr>
          <p:spPr>
            <a:xfrm>
              <a:off x="2213446" y="4014216"/>
              <a:ext cx="688834" cy="33532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BP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15A006-AC3C-4CD6-884D-7906BD5069D0}"/>
                </a:ext>
              </a:extLst>
            </p:cNvPr>
            <p:cNvSpPr/>
            <p:nvPr/>
          </p:nvSpPr>
          <p:spPr>
            <a:xfrm>
              <a:off x="2213446" y="433387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TCPCL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B9C78F-8743-474B-8D73-82653AC56629}"/>
              </a:ext>
            </a:extLst>
          </p:cNvPr>
          <p:cNvGrpSpPr/>
          <p:nvPr/>
        </p:nvGrpSpPr>
        <p:grpSpPr>
          <a:xfrm>
            <a:off x="3690103" y="3910011"/>
            <a:ext cx="1234013" cy="1835529"/>
            <a:chOff x="3971660" y="3993893"/>
            <a:chExt cx="1377668" cy="202125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92ED92-46BA-4EC8-B522-00DB6C8AE9C0}"/>
                </a:ext>
              </a:extLst>
            </p:cNvPr>
            <p:cNvSpPr/>
            <p:nvPr/>
          </p:nvSpPr>
          <p:spPr>
            <a:xfrm>
              <a:off x="3971660" y="467385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16EEB7-C126-48EB-BC2E-2177B5749CA7}"/>
                </a:ext>
              </a:extLst>
            </p:cNvPr>
            <p:cNvSpPr/>
            <p:nvPr/>
          </p:nvSpPr>
          <p:spPr>
            <a:xfrm>
              <a:off x="3971660" y="5009175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AF0521E-E790-42F8-A6FE-15167346FA2F}"/>
                </a:ext>
              </a:extLst>
            </p:cNvPr>
            <p:cNvSpPr/>
            <p:nvPr/>
          </p:nvSpPr>
          <p:spPr>
            <a:xfrm>
              <a:off x="3971660" y="5344498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LNK1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BED4388-D15D-4F61-A06A-AE08361FD7FB}"/>
                </a:ext>
              </a:extLst>
            </p:cNvPr>
            <p:cNvSpPr/>
            <p:nvPr/>
          </p:nvSpPr>
          <p:spPr>
            <a:xfrm>
              <a:off x="3971660" y="5679820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PHY1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2E288E7-29EA-4079-AD03-F98308E8EEE0}"/>
                </a:ext>
              </a:extLst>
            </p:cNvPr>
            <p:cNvSpPr/>
            <p:nvPr/>
          </p:nvSpPr>
          <p:spPr>
            <a:xfrm>
              <a:off x="3971660" y="3993893"/>
              <a:ext cx="1377667" cy="33532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BP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F2F2338-5859-4AD0-AE41-E2C87B312773}"/>
                </a:ext>
              </a:extLst>
            </p:cNvPr>
            <p:cNvSpPr/>
            <p:nvPr/>
          </p:nvSpPr>
          <p:spPr>
            <a:xfrm>
              <a:off x="4660494" y="4329217"/>
              <a:ext cx="688834" cy="1015282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BHP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092421-87A3-4E6C-8807-F16750504112}"/>
                </a:ext>
              </a:extLst>
            </p:cNvPr>
            <p:cNvSpPr/>
            <p:nvPr/>
          </p:nvSpPr>
          <p:spPr>
            <a:xfrm>
              <a:off x="4660494" y="5344498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LNK2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7E46C17-B7EE-481E-9A41-B2F3C870200E}"/>
                </a:ext>
              </a:extLst>
            </p:cNvPr>
            <p:cNvSpPr/>
            <p:nvPr/>
          </p:nvSpPr>
          <p:spPr>
            <a:xfrm>
              <a:off x="4660494" y="5679820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PHY2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A86C69E-F8B8-4F67-8479-6C605A7E7EE6}"/>
                </a:ext>
              </a:extLst>
            </p:cNvPr>
            <p:cNvSpPr/>
            <p:nvPr/>
          </p:nvSpPr>
          <p:spPr>
            <a:xfrm>
              <a:off x="3971660" y="433387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TCPCL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22F84C-DDB1-4F51-AD89-C87F81E4CF1A}"/>
              </a:ext>
            </a:extLst>
          </p:cNvPr>
          <p:cNvGrpSpPr/>
          <p:nvPr/>
        </p:nvGrpSpPr>
        <p:grpSpPr>
          <a:xfrm>
            <a:off x="5532969" y="3910011"/>
            <a:ext cx="1234012" cy="1835529"/>
            <a:chOff x="6038161" y="3993893"/>
            <a:chExt cx="1377667" cy="202125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BA2F0D-D4BD-4D4A-871D-C7B28C55FFA5}"/>
                </a:ext>
              </a:extLst>
            </p:cNvPr>
            <p:cNvSpPr/>
            <p:nvPr/>
          </p:nvSpPr>
          <p:spPr>
            <a:xfrm>
              <a:off x="6726795" y="467385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39C649-5CE1-49AE-9453-E30D4704BB0D}"/>
                </a:ext>
              </a:extLst>
            </p:cNvPr>
            <p:cNvSpPr/>
            <p:nvPr/>
          </p:nvSpPr>
          <p:spPr>
            <a:xfrm>
              <a:off x="6726795" y="5009175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AAE9E4-B227-4D6C-8118-8359AFE746CA}"/>
                </a:ext>
              </a:extLst>
            </p:cNvPr>
            <p:cNvSpPr/>
            <p:nvPr/>
          </p:nvSpPr>
          <p:spPr>
            <a:xfrm>
              <a:off x="6038161" y="5344498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LNK2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886581E-1EC6-4040-9146-9B1802F57D13}"/>
                </a:ext>
              </a:extLst>
            </p:cNvPr>
            <p:cNvSpPr/>
            <p:nvPr/>
          </p:nvSpPr>
          <p:spPr>
            <a:xfrm>
              <a:off x="6038161" y="5679820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PHY2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0AAE07-A396-4645-B5C5-EB770C0A81C7}"/>
                </a:ext>
              </a:extLst>
            </p:cNvPr>
            <p:cNvSpPr/>
            <p:nvPr/>
          </p:nvSpPr>
          <p:spPr>
            <a:xfrm>
              <a:off x="6038161" y="3993893"/>
              <a:ext cx="1377667" cy="33532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BA7323-8CC6-4CC8-9877-E248EA73ED6B}"/>
                </a:ext>
              </a:extLst>
            </p:cNvPr>
            <p:cNvSpPr/>
            <p:nvPr/>
          </p:nvSpPr>
          <p:spPr>
            <a:xfrm>
              <a:off x="6038161" y="4329217"/>
              <a:ext cx="688834" cy="1015282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BHP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D79928-6413-4260-986D-942621E01965}"/>
                </a:ext>
              </a:extLst>
            </p:cNvPr>
            <p:cNvSpPr/>
            <p:nvPr/>
          </p:nvSpPr>
          <p:spPr>
            <a:xfrm>
              <a:off x="6726994" y="5344498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LNK3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442630-7037-4E95-9514-5C5DDE074E90}"/>
                </a:ext>
              </a:extLst>
            </p:cNvPr>
            <p:cNvSpPr/>
            <p:nvPr/>
          </p:nvSpPr>
          <p:spPr>
            <a:xfrm>
              <a:off x="6726994" y="5679820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PHY3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5B416F6-3C88-4780-8058-C9EE2C179327}"/>
                </a:ext>
              </a:extLst>
            </p:cNvPr>
            <p:cNvSpPr/>
            <p:nvPr/>
          </p:nvSpPr>
          <p:spPr>
            <a:xfrm>
              <a:off x="6726795" y="433387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TCPCL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512A35-30E9-4CDB-BF55-2755A0B40E54}"/>
              </a:ext>
            </a:extLst>
          </p:cNvPr>
          <p:cNvGrpSpPr/>
          <p:nvPr/>
        </p:nvGrpSpPr>
        <p:grpSpPr>
          <a:xfrm>
            <a:off x="7837359" y="3619275"/>
            <a:ext cx="617006" cy="2121584"/>
            <a:chOff x="8484915" y="3678894"/>
            <a:chExt cx="688834" cy="233624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D7327-734A-40F8-9379-518EFBA54CBB}"/>
                </a:ext>
              </a:extLst>
            </p:cNvPr>
            <p:cNvSpPr/>
            <p:nvPr/>
          </p:nvSpPr>
          <p:spPr>
            <a:xfrm>
              <a:off x="8484915" y="3678894"/>
              <a:ext cx="688834" cy="335323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App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EA8777-E970-46B8-AB52-F359FC43BEDA}"/>
                </a:ext>
              </a:extLst>
            </p:cNvPr>
            <p:cNvSpPr/>
            <p:nvPr/>
          </p:nvSpPr>
          <p:spPr>
            <a:xfrm>
              <a:off x="8484915" y="467385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12D7CA-23AC-46A7-A430-0B8D444EF12F}"/>
                </a:ext>
              </a:extLst>
            </p:cNvPr>
            <p:cNvSpPr/>
            <p:nvPr/>
          </p:nvSpPr>
          <p:spPr>
            <a:xfrm>
              <a:off x="8484915" y="5009175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AC2EF0F-EE42-49AC-BE95-C233711051B6}"/>
                </a:ext>
              </a:extLst>
            </p:cNvPr>
            <p:cNvSpPr/>
            <p:nvPr/>
          </p:nvSpPr>
          <p:spPr>
            <a:xfrm>
              <a:off x="8484915" y="5344498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LNK3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6D8FA2-A9EA-40E0-B901-B8BF4E360482}"/>
                </a:ext>
              </a:extLst>
            </p:cNvPr>
            <p:cNvSpPr/>
            <p:nvPr/>
          </p:nvSpPr>
          <p:spPr>
            <a:xfrm>
              <a:off x="8484915" y="5679820"/>
              <a:ext cx="688834" cy="335323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PHY3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760B53-17F9-41D9-B792-FD7006CE0973}"/>
                </a:ext>
              </a:extLst>
            </p:cNvPr>
            <p:cNvSpPr/>
            <p:nvPr/>
          </p:nvSpPr>
          <p:spPr>
            <a:xfrm>
              <a:off x="8484915" y="4014216"/>
              <a:ext cx="688834" cy="33532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8EF9E6B-C767-4D13-A5CF-CE195B91425A}"/>
                </a:ext>
              </a:extLst>
            </p:cNvPr>
            <p:cNvSpPr/>
            <p:nvPr/>
          </p:nvSpPr>
          <p:spPr>
            <a:xfrm>
              <a:off x="8484915" y="4333873"/>
              <a:ext cx="688834" cy="335323"/>
            </a:xfrm>
            <a:prstGeom prst="rect">
              <a:avLst/>
            </a:prstGeom>
            <a:solidFill>
              <a:srgbClr val="FF79D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TCPCL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472BA7A-F1C9-4F80-B87E-8E9B0A962BDF}"/>
              </a:ext>
            </a:extLst>
          </p:cNvPr>
          <p:cNvSpPr txBox="1"/>
          <p:nvPr/>
        </p:nvSpPr>
        <p:spPr>
          <a:xfrm>
            <a:off x="686914" y="606234"/>
            <a:ext cx="1159821" cy="59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View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F0F43-1385-4FB3-AC6C-4A178ED35AE9}"/>
              </a:ext>
            </a:extLst>
          </p:cNvPr>
          <p:cNvSpPr txBox="1"/>
          <p:nvPr/>
        </p:nvSpPr>
        <p:spPr>
          <a:xfrm>
            <a:off x="667864" y="4544520"/>
            <a:ext cx="1212790" cy="59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Protocol Stack View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C835CC-D5FA-4DC9-8E13-A0CF4331B0C5}"/>
              </a:ext>
            </a:extLst>
          </p:cNvPr>
          <p:cNvCxnSpPr/>
          <p:nvPr/>
        </p:nvCxnSpPr>
        <p:spPr>
          <a:xfrm>
            <a:off x="755167" y="1453069"/>
            <a:ext cx="8395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91A618-1FB1-4E89-AF8A-455C660AEADF}"/>
              </a:ext>
            </a:extLst>
          </p:cNvPr>
          <p:cNvCxnSpPr/>
          <p:nvPr/>
        </p:nvCxnSpPr>
        <p:spPr>
          <a:xfrm>
            <a:off x="755167" y="3478613"/>
            <a:ext cx="8395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8E143-2B97-4632-A686-345BD96AA5E9}"/>
              </a:ext>
            </a:extLst>
          </p:cNvPr>
          <p:cNvSpPr txBox="1"/>
          <p:nvPr/>
        </p:nvSpPr>
        <p:spPr>
          <a:xfrm>
            <a:off x="686913" y="2148530"/>
            <a:ext cx="1292150" cy="59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and Users 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10C824-59F2-4F65-8B98-C403578B62E3}"/>
              </a:ext>
            </a:extLst>
          </p:cNvPr>
          <p:cNvSpPr txBox="1"/>
          <p:nvPr/>
        </p:nvSpPr>
        <p:spPr>
          <a:xfrm>
            <a:off x="4782172" y="365969"/>
            <a:ext cx="855802" cy="53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Trunk Link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114575-9CDA-443A-A417-3BAA6908B473}"/>
              </a:ext>
            </a:extLst>
          </p:cNvPr>
          <p:cNvSpPr txBox="1"/>
          <p:nvPr/>
        </p:nvSpPr>
        <p:spPr>
          <a:xfrm>
            <a:off x="2871051" y="365969"/>
            <a:ext cx="988791" cy="53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Proximity Link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C2BBA-B77C-41F2-81BF-D57BA0402F6E}"/>
              </a:ext>
            </a:extLst>
          </p:cNvPr>
          <p:cNvSpPr txBox="1"/>
          <p:nvPr/>
        </p:nvSpPr>
        <p:spPr>
          <a:xfrm>
            <a:off x="6586938" y="365969"/>
            <a:ext cx="107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Terrestrial Link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641562" y="1631741"/>
            <a:ext cx="1005401" cy="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  <a:p>
            <a:pPr algn="ctr"/>
            <a:r>
              <a:rPr lang="en-US" sz="1000" dirty="0"/>
              <a:t>Authentication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951262" y="1784141"/>
            <a:ext cx="1005401" cy="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  <a:p>
            <a:pPr algn="ctr"/>
            <a:r>
              <a:rPr lang="en-US" sz="1000" dirty="0"/>
              <a:t>Authentication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191965" y="215756"/>
            <a:ext cx="410897" cy="20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123467" y="194627"/>
            <a:ext cx="410897" cy="20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994281" y="221098"/>
            <a:ext cx="413816" cy="20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856409" y="206716"/>
            <a:ext cx="410897" cy="20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675205" y="3635231"/>
            <a:ext cx="410897" cy="20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049340" y="3635231"/>
            <a:ext cx="410897" cy="20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92615" y="3635231"/>
            <a:ext cx="410897" cy="20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50333" y="6454631"/>
            <a:ext cx="1316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Non Security aware node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903118" y="3623558"/>
            <a:ext cx="410897" cy="206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Cert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150448" y="2136565"/>
            <a:ext cx="2631978" cy="806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InterGovernmental</a:t>
            </a:r>
            <a:r>
              <a:rPr lang="en-US" b="1" dirty="0"/>
              <a:t> Certification Authority /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8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801315" y="1312503"/>
            <a:ext cx="11285911" cy="4170813"/>
            <a:chOff x="801315" y="1312503"/>
            <a:chExt cx="11285911" cy="417081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DA3FD9-6ADA-4538-AB1D-06C95E875876}"/>
                </a:ext>
              </a:extLst>
            </p:cNvPr>
            <p:cNvGrpSpPr/>
            <p:nvPr/>
          </p:nvGrpSpPr>
          <p:grpSpPr>
            <a:xfrm>
              <a:off x="2436768" y="1312503"/>
              <a:ext cx="5444922" cy="4170812"/>
              <a:chOff x="960393" y="1312503"/>
              <a:chExt cx="5444922" cy="4170812"/>
            </a:xfrm>
          </p:grpSpPr>
          <p:sp>
            <p:nvSpPr>
              <p:cNvPr id="3" name="Arc 147"/>
              <p:cNvSpPr>
                <a:spLocks noChangeArrowheads="1"/>
              </p:cNvSpPr>
              <p:nvPr/>
            </p:nvSpPr>
            <p:spPr bwMode="auto">
              <a:xfrm rot="19041669">
                <a:off x="1485215" y="2661840"/>
                <a:ext cx="2844017" cy="2597109"/>
              </a:xfrm>
              <a:custGeom>
                <a:avLst/>
                <a:gdLst>
                  <a:gd name="T0" fmla="*/ 5700 w 354027"/>
                  <a:gd name="T1" fmla="*/ 1071272 h 1710988"/>
                  <a:gd name="T2" fmla="*/ 176999 w 354027"/>
                  <a:gd name="T3" fmla="*/ 855832 h 1710988"/>
                  <a:gd name="T4" fmla="*/ 123627 w 354027"/>
                  <a:gd name="T5" fmla="*/ 1671825 h 1710988"/>
                  <a:gd name="T6" fmla="*/ 0 60000 65536"/>
                  <a:gd name="T7" fmla="*/ 0 60000 65536"/>
                  <a:gd name="T8" fmla="*/ 0 60000 65536"/>
                  <a:gd name="T9" fmla="*/ 0 w 354027"/>
                  <a:gd name="T10" fmla="*/ 0 h 1710988"/>
                  <a:gd name="T11" fmla="*/ 354027 w 354027"/>
                  <a:gd name="T12" fmla="*/ 1710988 h 17109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027" h="1710988" stroke="0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  <a:lnTo>
                      <a:pt x="177014" y="855494"/>
                    </a:lnTo>
                    <a:close/>
                  </a:path>
                  <a:path w="354027" h="1710988" fill="none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9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4" name="Object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2000" contrast="14000"/>
              </a:blip>
              <a:srcRect/>
              <a:stretch>
                <a:fillRect/>
              </a:stretch>
            </p:blipFill>
            <p:spPr bwMode="auto">
              <a:xfrm rot="10800000">
                <a:off x="1776790" y="4283754"/>
                <a:ext cx="439615" cy="439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2101428" y="2049831"/>
                <a:ext cx="1839619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" name="TextBox 5"/>
              <p:cNvSpPr txBox="1"/>
              <p:nvPr/>
            </p:nvSpPr>
            <p:spPr>
              <a:xfrm>
                <a:off x="960393" y="1762693"/>
                <a:ext cx="1445066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High Lunar Orbit</a:t>
                </a:r>
                <a:endParaRPr kumimoji="0" lang="en-US" sz="126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" name="Straight Arrow Connector 6"/>
              <p:cNvCxnSpPr>
                <a:stCxn id="16" idx="2"/>
                <a:endCxn id="13" idx="2"/>
              </p:cNvCxnSpPr>
              <p:nvPr/>
            </p:nvCxnSpPr>
            <p:spPr>
              <a:xfrm>
                <a:off x="2867484" y="2330987"/>
                <a:ext cx="879328" cy="1631428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cxnSp>
            <p:nvCxnSpPr>
              <p:cNvPr id="8" name="Straight Arrow Connector 7"/>
              <p:cNvCxnSpPr>
                <a:stCxn id="16" idx="2"/>
                <a:endCxn id="4" idx="2"/>
              </p:cNvCxnSpPr>
              <p:nvPr/>
            </p:nvCxnSpPr>
            <p:spPr>
              <a:xfrm flipH="1">
                <a:off x="1996596" y="2330987"/>
                <a:ext cx="870888" cy="1952767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grpSp>
            <p:nvGrpSpPr>
              <p:cNvPr id="9" name="Group 8"/>
              <p:cNvGrpSpPr/>
              <p:nvPr/>
            </p:nvGrpSpPr>
            <p:grpSpPr>
              <a:xfrm>
                <a:off x="1850778" y="3382723"/>
                <a:ext cx="1947832" cy="1839619"/>
                <a:chOff x="613701" y="3275139"/>
                <a:chExt cx="1645920" cy="155448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062" y="3442780"/>
                  <a:ext cx="1219200" cy="1219200"/>
                </a:xfrm>
                <a:prstGeom prst="rect">
                  <a:avLst/>
                </a:prstGeom>
              </p:spPr>
            </p:pic>
            <p:sp>
              <p:nvSpPr>
                <p:cNvPr id="38" name="Arc 147"/>
                <p:cNvSpPr>
                  <a:spLocks noChangeArrowheads="1"/>
                </p:cNvSpPr>
                <p:nvPr/>
              </p:nvSpPr>
              <p:spPr bwMode="auto">
                <a:xfrm rot="19041669">
                  <a:off x="613701" y="3275139"/>
                  <a:ext cx="1645920" cy="1554480"/>
                </a:xfrm>
                <a:custGeom>
                  <a:avLst/>
                  <a:gdLst>
                    <a:gd name="T0" fmla="*/ 5700 w 354027"/>
                    <a:gd name="T1" fmla="*/ 1071272 h 1710988"/>
                    <a:gd name="T2" fmla="*/ 176999 w 354027"/>
                    <a:gd name="T3" fmla="*/ 855832 h 1710988"/>
                    <a:gd name="T4" fmla="*/ 123627 w 354027"/>
                    <a:gd name="T5" fmla="*/ 1671825 h 1710988"/>
                    <a:gd name="T6" fmla="*/ 0 60000 65536"/>
                    <a:gd name="T7" fmla="*/ 0 60000 65536"/>
                    <a:gd name="T8" fmla="*/ 0 60000 65536"/>
                    <a:gd name="T9" fmla="*/ 0 w 354027"/>
                    <a:gd name="T10" fmla="*/ 0 h 1710988"/>
                    <a:gd name="T11" fmla="*/ 354027 w 354027"/>
                    <a:gd name="T12" fmla="*/ 1710988 h 17109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4027" h="1710988" stroke="0">
                      <a:moveTo>
                        <a:pt x="5700" y="1070850"/>
                      </a:moveTo>
                      <a:lnTo>
                        <a:pt x="5700" y="1070849"/>
                      </a:lnTo>
                      <a:cubicBezTo>
                        <a:pt x="1915" y="1000525"/>
                        <a:pt x="0" y="928157"/>
                        <a:pt x="0" y="855494"/>
                      </a:cubicBezTo>
                      <a:cubicBezTo>
                        <a:pt x="0" y="383017"/>
                        <a:pt x="79251" y="0"/>
                        <a:pt x="177014" y="0"/>
                      </a:cubicBezTo>
                      <a:cubicBezTo>
                        <a:pt x="274776" y="0"/>
                        <a:pt x="354028" y="383017"/>
                        <a:pt x="354028" y="855494"/>
                      </a:cubicBezTo>
                      <a:cubicBezTo>
                        <a:pt x="354028" y="1327970"/>
                        <a:pt x="274776" y="1710988"/>
                        <a:pt x="177014" y="1710988"/>
                      </a:cubicBezTo>
                      <a:cubicBezTo>
                        <a:pt x="158904" y="1710988"/>
                        <a:pt x="140903" y="1697558"/>
                        <a:pt x="123636" y="1671167"/>
                      </a:cubicBezTo>
                      <a:lnTo>
                        <a:pt x="177014" y="855494"/>
                      </a:lnTo>
                      <a:close/>
                    </a:path>
                    <a:path w="354027" h="1710988" fill="none">
                      <a:moveTo>
                        <a:pt x="5700" y="1070850"/>
                      </a:moveTo>
                      <a:lnTo>
                        <a:pt x="5700" y="1070849"/>
                      </a:lnTo>
                      <a:cubicBezTo>
                        <a:pt x="1915" y="1000525"/>
                        <a:pt x="0" y="928157"/>
                        <a:pt x="0" y="855494"/>
                      </a:cubicBezTo>
                      <a:cubicBezTo>
                        <a:pt x="0" y="383017"/>
                        <a:pt x="79251" y="0"/>
                        <a:pt x="177014" y="0"/>
                      </a:cubicBezTo>
                      <a:cubicBezTo>
                        <a:pt x="274776" y="0"/>
                        <a:pt x="354028" y="383017"/>
                        <a:pt x="354028" y="855494"/>
                      </a:cubicBezTo>
                      <a:cubicBezTo>
                        <a:pt x="354028" y="1327970"/>
                        <a:pt x="274776" y="1710988"/>
                        <a:pt x="177014" y="1710988"/>
                      </a:cubicBezTo>
                      <a:cubicBezTo>
                        <a:pt x="158904" y="1710988"/>
                        <a:pt x="140903" y="1697558"/>
                        <a:pt x="123636" y="1671167"/>
                      </a:cubicBezTo>
                    </a:path>
                  </a:pathLst>
                </a:custGeom>
                <a:noFill/>
                <a:ln w="9525">
                  <a:solidFill>
                    <a:sysClr val="window" lastClr="FFFFFF">
                      <a:lumMod val="50000"/>
                    </a:sysClr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9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927095" y="5164766"/>
                <a:ext cx="1633972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Low Lunar Orbit</a:t>
                </a:r>
                <a:endParaRPr kumimoji="0" lang="en-US" sz="126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93380" y="2311898"/>
                <a:ext cx="1082129" cy="54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Proximity Links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26900" y="1593382"/>
                <a:ext cx="1069075" cy="318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Lunar Relay</a:t>
                </a:r>
              </a:p>
            </p:txBody>
          </p:sp>
          <p:pic>
            <p:nvPicPr>
              <p:cNvPr id="13" name="Picture 12" descr="SEP-SciOrb#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140000">
                <a:off x="3580633" y="3958548"/>
                <a:ext cx="412675" cy="42092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54089" y="4295802"/>
                <a:ext cx="979889" cy="67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Science/ Relay Orbiter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16080" y="4656510"/>
                <a:ext cx="865703" cy="47878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Science Orbiter</a:t>
                </a:r>
              </a:p>
            </p:txBody>
          </p:sp>
          <p:pic>
            <p:nvPicPr>
              <p:cNvPr id="16" name="Picture 15" descr="SCaN_daughter_deployed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2138" y="1829528"/>
                <a:ext cx="810692" cy="501460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>
                <a:stCxn id="16" idx="2"/>
                <a:endCxn id="20" idx="0"/>
              </p:cNvCxnSpPr>
              <p:nvPr/>
            </p:nvCxnSpPr>
            <p:spPr>
              <a:xfrm flipH="1">
                <a:off x="2822847" y="2330987"/>
                <a:ext cx="44637" cy="1082129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2422427" y="3643851"/>
                <a:ext cx="712054" cy="318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Lander</a:t>
                </a:r>
              </a:p>
            </p:txBody>
          </p:sp>
          <p:cxnSp>
            <p:nvCxnSpPr>
              <p:cNvPr id="19" name="Straight Arrow Connector 18"/>
              <p:cNvCxnSpPr>
                <a:stCxn id="16" idx="2"/>
              </p:cNvCxnSpPr>
              <p:nvPr/>
            </p:nvCxnSpPr>
            <p:spPr>
              <a:xfrm flipH="1">
                <a:off x="1750487" y="2330987"/>
                <a:ext cx="1116996" cy="922527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pic>
            <p:nvPicPr>
              <p:cNvPr id="20" name="Picture 4" descr="D:\Baysinger\Mars 2014\lander RH cases\pics\18t l1 iso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2493" y="3413116"/>
                <a:ext cx="360710" cy="354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669568" y="1312503"/>
                <a:ext cx="2454583" cy="35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Lunar Network (LunaNet)</a:t>
                </a:r>
              </a:p>
            </p:txBody>
          </p:sp>
          <p:cxnSp>
            <p:nvCxnSpPr>
              <p:cNvPr id="22" name="Straight Arrow Connector 21"/>
              <p:cNvCxnSpPr>
                <a:stCxn id="20" idx="3"/>
                <a:endCxn id="13" idx="3"/>
              </p:cNvCxnSpPr>
              <p:nvPr/>
            </p:nvCxnSpPr>
            <p:spPr>
              <a:xfrm>
                <a:off x="3003203" y="3590345"/>
                <a:ext cx="581222" cy="618039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3292685" y="2080258"/>
                <a:ext cx="3099688" cy="148207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TextBox 23"/>
              <p:cNvSpPr txBox="1"/>
              <p:nvPr/>
            </p:nvSpPr>
            <p:spPr>
              <a:xfrm rot="1510973">
                <a:off x="4537554" y="2652234"/>
                <a:ext cx="928011" cy="318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Trunk link</a:t>
                </a:r>
              </a:p>
            </p:txBody>
          </p:sp>
          <p:cxnSp>
            <p:nvCxnSpPr>
              <p:cNvPr id="25" name="Straight Arrow Connector 24"/>
              <p:cNvCxnSpPr>
                <a:endCxn id="13" idx="1"/>
              </p:cNvCxnSpPr>
              <p:nvPr/>
            </p:nvCxnSpPr>
            <p:spPr>
              <a:xfrm flipH="1">
                <a:off x="3989518" y="3512536"/>
                <a:ext cx="2415797" cy="61710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0FE7EDD-BA00-4CFF-92A7-96AD98AF0912}"/>
                  </a:ext>
                </a:extLst>
              </p:cNvPr>
              <p:cNvGrpSpPr/>
              <p:nvPr/>
            </p:nvGrpSpPr>
            <p:grpSpPr>
              <a:xfrm>
                <a:off x="2514600" y="3939114"/>
                <a:ext cx="811951" cy="937686"/>
                <a:chOff x="2624922" y="3681833"/>
                <a:chExt cx="811951" cy="937686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4A227902-66DF-4749-A497-C43EAA190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323944">
                  <a:off x="2923765" y="3940311"/>
                  <a:ext cx="513108" cy="273985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175D389-5508-491F-B33B-47C5125E69B5}"/>
                    </a:ext>
                  </a:extLst>
                </p:cNvPr>
                <p:cNvSpPr txBox="1"/>
                <p:nvPr/>
              </p:nvSpPr>
              <p:spPr>
                <a:xfrm>
                  <a:off x="2624922" y="4096299"/>
                  <a:ext cx="7724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Surface Systems</a:t>
                  </a: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81382EF8-038B-471D-BD1A-FD56728EA834}"/>
                    </a:ext>
                  </a:extLst>
                </p:cNvPr>
                <p:cNvCxnSpPr>
                  <a:cxnSpLocks/>
                  <a:endCxn id="34" idx="0"/>
                </p:cNvCxnSpPr>
                <p:nvPr/>
              </p:nvCxnSpPr>
              <p:spPr>
                <a:xfrm>
                  <a:off x="2946441" y="3681833"/>
                  <a:ext cx="184187" cy="267808"/>
                </a:xfrm>
                <a:prstGeom prst="straightConnector1">
                  <a:avLst/>
                </a:pr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 type="stealth"/>
                  <a:tailEnd type="stealth"/>
                </a:ln>
                <a:effectLst>
                  <a:glow rad="50800">
                    <a:srgbClr val="FF0000">
                      <a:alpha val="9000"/>
                    </a:srgbClr>
                  </a:glow>
                </a:effectLst>
              </p:spPr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C7AD4E3-57A1-46D2-AC5C-B1C6A30E74B8}"/>
                  </a:ext>
                </a:extLst>
              </p:cNvPr>
              <p:cNvGrpSpPr/>
              <p:nvPr/>
            </p:nvGrpSpPr>
            <p:grpSpPr>
              <a:xfrm>
                <a:off x="1066800" y="2567869"/>
                <a:ext cx="1262484" cy="1132387"/>
                <a:chOff x="1066800" y="2567869"/>
                <a:chExt cx="1262484" cy="1132387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066800" y="3381707"/>
                  <a:ext cx="1262484" cy="318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7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Gateway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089440" y="2567869"/>
                  <a:ext cx="1232648" cy="480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6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Near Rectilinear Halo Orbit </a:t>
                  </a: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C029E819-2FAF-43A1-BE87-E41E72EB0F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53536" y="3253288"/>
                  <a:ext cx="489012" cy="198330"/>
                  <a:chOff x="-1596354" y="1960252"/>
                  <a:chExt cx="1596354" cy="665761"/>
                </a:xfrm>
              </p:grpSpPr>
              <p:pic>
                <p:nvPicPr>
                  <p:cNvPr id="31" name="Picture 6" descr="image012">
                    <a:extLst>
                      <a:ext uri="{FF2B5EF4-FFF2-40B4-BE49-F238E27FC236}">
                        <a16:creationId xmlns:a16="http://schemas.microsoft.com/office/drawing/2014/main" id="{B00D20A0-E653-42E0-A00D-37CE352BD8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62" b="100000" l="0" r="97727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1140549" y="1985933"/>
                    <a:ext cx="541604" cy="640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2" descr="Z:\Mars CH4 Architecture\04 - Configurations\pictures\stack1.png">
                    <a:extLst>
                      <a:ext uri="{FF2B5EF4-FFF2-40B4-BE49-F238E27FC236}">
                        <a16:creationId xmlns:a16="http://schemas.microsoft.com/office/drawing/2014/main" id="{BE565C5A-580B-4CC9-906E-E8D0FD8C746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82358"/>
                  <a:stretch/>
                </p:blipFill>
                <p:spPr bwMode="auto">
                  <a:xfrm>
                    <a:off x="-1596354" y="1985933"/>
                    <a:ext cx="424927" cy="6400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6D327326-7197-47F4-BE1C-5065826C28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-637850" y="1958022"/>
                    <a:ext cx="635620" cy="6400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0647A49-ECC1-44CA-A0CF-F544790A465A}"/>
                </a:ext>
              </a:extLst>
            </p:cNvPr>
            <p:cNvGrpSpPr/>
            <p:nvPr/>
          </p:nvGrpSpPr>
          <p:grpSpPr>
            <a:xfrm>
              <a:off x="5825022" y="1312503"/>
              <a:ext cx="3558703" cy="4170813"/>
              <a:chOff x="4348647" y="1312503"/>
              <a:chExt cx="3558703" cy="4170813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468052" y="2049831"/>
                <a:ext cx="2164258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41" name="Group 40"/>
              <p:cNvGrpSpPr/>
              <p:nvPr/>
            </p:nvGrpSpPr>
            <p:grpSpPr>
              <a:xfrm>
                <a:off x="5458021" y="3182479"/>
                <a:ext cx="2251854" cy="2240111"/>
                <a:chOff x="3661824" y="3066681"/>
                <a:chExt cx="1902819" cy="1892896"/>
              </a:xfrm>
              <a:effectLst/>
            </p:grpSpPr>
            <p:sp>
              <p:nvSpPr>
                <p:cNvPr id="63" name="Arc 147"/>
                <p:cNvSpPr>
                  <a:spLocks noChangeArrowheads="1"/>
                </p:cNvSpPr>
                <p:nvPr/>
              </p:nvSpPr>
              <p:spPr bwMode="auto">
                <a:xfrm rot="19041669">
                  <a:off x="3661824" y="3066681"/>
                  <a:ext cx="1902819" cy="1892896"/>
                </a:xfrm>
                <a:custGeom>
                  <a:avLst/>
                  <a:gdLst>
                    <a:gd name="T0" fmla="*/ 5700 w 354027"/>
                    <a:gd name="T1" fmla="*/ 1071272 h 1710988"/>
                    <a:gd name="T2" fmla="*/ 176999 w 354027"/>
                    <a:gd name="T3" fmla="*/ 855832 h 1710988"/>
                    <a:gd name="T4" fmla="*/ 123627 w 354027"/>
                    <a:gd name="T5" fmla="*/ 1671825 h 1710988"/>
                    <a:gd name="T6" fmla="*/ 0 60000 65536"/>
                    <a:gd name="T7" fmla="*/ 0 60000 65536"/>
                    <a:gd name="T8" fmla="*/ 0 60000 65536"/>
                    <a:gd name="T9" fmla="*/ 0 w 354027"/>
                    <a:gd name="T10" fmla="*/ 0 h 1710988"/>
                    <a:gd name="T11" fmla="*/ 354027 w 354027"/>
                    <a:gd name="T12" fmla="*/ 1710988 h 17109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4027" h="1710988" stroke="0">
                      <a:moveTo>
                        <a:pt x="5700" y="1070850"/>
                      </a:moveTo>
                      <a:lnTo>
                        <a:pt x="5700" y="1070849"/>
                      </a:lnTo>
                      <a:cubicBezTo>
                        <a:pt x="1915" y="1000525"/>
                        <a:pt x="0" y="928157"/>
                        <a:pt x="0" y="855494"/>
                      </a:cubicBezTo>
                      <a:cubicBezTo>
                        <a:pt x="0" y="383017"/>
                        <a:pt x="79251" y="0"/>
                        <a:pt x="177014" y="0"/>
                      </a:cubicBezTo>
                      <a:cubicBezTo>
                        <a:pt x="274776" y="0"/>
                        <a:pt x="354028" y="383017"/>
                        <a:pt x="354028" y="855494"/>
                      </a:cubicBezTo>
                      <a:cubicBezTo>
                        <a:pt x="354028" y="1327970"/>
                        <a:pt x="274776" y="1710988"/>
                        <a:pt x="177014" y="1710988"/>
                      </a:cubicBezTo>
                      <a:cubicBezTo>
                        <a:pt x="158904" y="1710988"/>
                        <a:pt x="140903" y="1697558"/>
                        <a:pt x="123636" y="1671167"/>
                      </a:cubicBezTo>
                      <a:lnTo>
                        <a:pt x="177014" y="855494"/>
                      </a:lnTo>
                      <a:close/>
                    </a:path>
                    <a:path w="354027" h="1710988" fill="none">
                      <a:moveTo>
                        <a:pt x="5700" y="1070850"/>
                      </a:moveTo>
                      <a:lnTo>
                        <a:pt x="5700" y="1070849"/>
                      </a:lnTo>
                      <a:cubicBezTo>
                        <a:pt x="1915" y="1000525"/>
                        <a:pt x="0" y="928157"/>
                        <a:pt x="0" y="855494"/>
                      </a:cubicBezTo>
                      <a:cubicBezTo>
                        <a:pt x="0" y="383017"/>
                        <a:pt x="79251" y="0"/>
                        <a:pt x="177014" y="0"/>
                      </a:cubicBezTo>
                      <a:cubicBezTo>
                        <a:pt x="274776" y="0"/>
                        <a:pt x="354028" y="383017"/>
                        <a:pt x="354028" y="855494"/>
                      </a:cubicBezTo>
                      <a:cubicBezTo>
                        <a:pt x="354028" y="1327970"/>
                        <a:pt x="274776" y="1710988"/>
                        <a:pt x="177014" y="1710988"/>
                      </a:cubicBezTo>
                      <a:cubicBezTo>
                        <a:pt x="158904" y="1710988"/>
                        <a:pt x="140903" y="1697558"/>
                        <a:pt x="123636" y="1671167"/>
                      </a:cubicBezTo>
                    </a:path>
                  </a:pathLst>
                </a:custGeom>
                <a:noFill/>
                <a:ln w="9525">
                  <a:solidFill>
                    <a:sysClr val="window" lastClr="FFFFFF">
                      <a:lumMod val="50000"/>
                    </a:sysClr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9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3027" y="3431712"/>
                  <a:ext cx="1219200" cy="1219200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67" descr="Inner Fire 52:Biz Conferences:2004:2004 STAIF - AIP:Presentation:">
                <a:hlinkClick r:id="" action="ppaction://noaction" highlightClick="1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4000" contrast="20000"/>
              </a:blip>
              <a:srcRect/>
              <a:stretch>
                <a:fillRect/>
              </a:stretch>
            </p:blipFill>
            <p:spPr bwMode="invGray">
              <a:xfrm>
                <a:off x="5197519" y="4216121"/>
                <a:ext cx="309984" cy="789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4348647" y="1740514"/>
                <a:ext cx="1663378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High Earth Orbit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99481" y="5164767"/>
                <a:ext cx="1384674" cy="318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Low Earth Orbit</a:t>
                </a:r>
                <a:endParaRPr kumimoji="0" lang="en-US" sz="126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144565" y="3604402"/>
                <a:ext cx="865703" cy="544765"/>
              </a:xfrm>
              <a:prstGeom prst="rect">
                <a:avLst/>
              </a:prstGeom>
              <a:solidFill>
                <a:srgbClr val="EAEAEA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Control System</a:t>
                </a:r>
              </a:p>
            </p:txBody>
          </p:sp>
          <p:cxnSp>
            <p:nvCxnSpPr>
              <p:cNvPr id="46" name="Straight Arrow Connector 45"/>
              <p:cNvCxnSpPr>
                <a:endCxn id="55" idx="0"/>
              </p:cNvCxnSpPr>
              <p:nvPr/>
            </p:nvCxnSpPr>
            <p:spPr>
              <a:xfrm>
                <a:off x="6548473" y="2268138"/>
                <a:ext cx="563" cy="110725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7" name="TextBox 46"/>
              <p:cNvSpPr txBox="1"/>
              <p:nvPr/>
            </p:nvSpPr>
            <p:spPr>
              <a:xfrm>
                <a:off x="6486678" y="2628800"/>
                <a:ext cx="827359" cy="54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</a:rPr>
                  <a:t>Trunk link</a:t>
                </a:r>
              </a:p>
            </p:txBody>
          </p:sp>
          <p:cxnSp>
            <p:nvCxnSpPr>
              <p:cNvPr id="48" name="Straight Arrow Connector 47"/>
              <p:cNvCxnSpPr>
                <a:endCxn id="42" idx="3"/>
              </p:cNvCxnSpPr>
              <p:nvPr/>
            </p:nvCxnSpPr>
            <p:spPr>
              <a:xfrm flipH="1">
                <a:off x="5507504" y="2299965"/>
                <a:ext cx="915453" cy="2310684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cxnSp>
            <p:nvCxnSpPr>
              <p:cNvPr id="49" name="Straight Arrow Connector 48"/>
              <p:cNvCxnSpPr>
                <a:endCxn id="51" idx="0"/>
              </p:cNvCxnSpPr>
              <p:nvPr/>
            </p:nvCxnSpPr>
            <p:spPr>
              <a:xfrm>
                <a:off x="6765365" y="2248726"/>
                <a:ext cx="860181" cy="1491285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5017165" y="2311899"/>
                <a:ext cx="1190342" cy="54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Proximity Links</a:t>
                </a:r>
              </a:p>
            </p:txBody>
          </p:sp>
          <p:pic>
            <p:nvPicPr>
              <p:cNvPr id="51" name="Picture 118" descr="GOES.gif"/>
              <p:cNvPicPr>
                <a:picLocks noChangeAspect="1"/>
              </p:cNvPicPr>
              <p:nvPr/>
            </p:nvPicPr>
            <p:blipFill>
              <a:blip r:embed="rId14" cstate="print">
                <a:lum bright="10000" contrast="18000"/>
              </a:blip>
              <a:srcRect/>
              <a:stretch>
                <a:fillRect/>
              </a:stretch>
            </p:blipFill>
            <p:spPr bwMode="auto">
              <a:xfrm>
                <a:off x="7343742" y="3740010"/>
                <a:ext cx="563608" cy="392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6051199" y="1593383"/>
                <a:ext cx="1041888" cy="318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Earth Relay</a:t>
                </a:r>
              </a:p>
            </p:txBody>
          </p:sp>
          <p:pic>
            <p:nvPicPr>
              <p:cNvPr id="53" name="Picture 37" descr="AresV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flipH="1">
                <a:off x="5991081" y="3660422"/>
                <a:ext cx="134969" cy="699557"/>
              </a:xfrm>
              <a:prstGeom prst="rect">
                <a:avLst/>
              </a:prstGeom>
              <a:noFill/>
            </p:spPr>
          </p:pic>
          <p:cxnSp>
            <p:nvCxnSpPr>
              <p:cNvPr id="54" name="Straight Arrow Connector 53"/>
              <p:cNvCxnSpPr/>
              <p:nvPr/>
            </p:nvCxnSpPr>
            <p:spPr>
              <a:xfrm flipH="1">
                <a:off x="6081258" y="2299965"/>
                <a:ext cx="341699" cy="1383685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pic>
            <p:nvPicPr>
              <p:cNvPr id="55" name="Picture 54" descr="DSN_Goldstone_California.psd"/>
              <p:cNvPicPr>
                <a:picLocks noChangeAspect="1"/>
              </p:cNvPicPr>
              <p:nvPr/>
            </p:nvPicPr>
            <p:blipFill>
              <a:blip r:embed="rId16" cstate="print">
                <a:lum bright="12000" contrast="34000"/>
              </a:blip>
              <a:srcRect/>
              <a:stretch>
                <a:fillRect/>
              </a:stretch>
            </p:blipFill>
            <p:spPr bwMode="auto">
              <a:xfrm>
                <a:off x="6405316" y="3375391"/>
                <a:ext cx="287441" cy="274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rotWithShape="0">
                  <a:srgbClr val="808080">
                    <a:alpha val="78000"/>
                  </a:srgbClr>
                </a:outerShdw>
              </a:effectLst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5620666" y="1312503"/>
                <a:ext cx="1537922" cy="35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Earth Network </a:t>
                </a:r>
              </a:p>
            </p:txBody>
          </p:sp>
          <p:cxnSp>
            <p:nvCxnSpPr>
              <p:cNvPr id="57" name="Straight Arrow Connector 56"/>
              <p:cNvCxnSpPr>
                <a:stCxn id="42" idx="3"/>
              </p:cNvCxnSpPr>
              <p:nvPr/>
            </p:nvCxnSpPr>
            <p:spPr>
              <a:xfrm flipV="1">
                <a:off x="5507504" y="3613865"/>
                <a:ext cx="851713" cy="996782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5483208" y="4518130"/>
                <a:ext cx="666858" cy="674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Direct With Earth</a:t>
                </a:r>
              </a:p>
            </p:txBody>
          </p:sp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 rot="4380098">
                <a:off x="6045340" y="1533226"/>
                <a:ext cx="948919" cy="1056132"/>
                <a:chOff x="3674269" y="1561593"/>
                <a:chExt cx="1259246" cy="900537"/>
              </a:xfrm>
            </p:grpSpPr>
            <p:pic>
              <p:nvPicPr>
                <p:cNvPr id="60" name="Picture 56" descr="100 mm Reflector 5-13-08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11806" y="1945398"/>
                  <a:ext cx="257352" cy="270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49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6842"/>
                <a:stretch/>
              </p:blipFill>
              <p:spPr bwMode="auto">
                <a:xfrm>
                  <a:off x="3804802" y="1561593"/>
                  <a:ext cx="1128713" cy="549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" name="Picture 61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6842"/>
                <a:stretch/>
              </p:blipFill>
              <p:spPr bwMode="auto">
                <a:xfrm>
                  <a:off x="3674269" y="2034958"/>
                  <a:ext cx="877649" cy="427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5" name="Rectangle 64"/>
            <p:cNvSpPr/>
            <p:nvPr/>
          </p:nvSpPr>
          <p:spPr>
            <a:xfrm>
              <a:off x="9455248" y="3593890"/>
              <a:ext cx="2631978" cy="8066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InterGovernmental</a:t>
              </a:r>
              <a:r>
                <a:rPr lang="en-US" b="1" dirty="0"/>
                <a:t> Certification Authority / CA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1315" y="1682606"/>
              <a:ext cx="1500815" cy="5132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NME - CA mirror</a:t>
              </a:r>
            </a:p>
            <a:p>
              <a:pPr algn="ctr"/>
              <a:r>
                <a:rPr lang="en-US" sz="1000" dirty="0"/>
                <a:t>Registration Authority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76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0647A49-ECC1-44CA-A0CF-F544790A465A}"/>
              </a:ext>
            </a:extLst>
          </p:cNvPr>
          <p:cNvGrpSpPr/>
          <p:nvPr/>
        </p:nvGrpSpPr>
        <p:grpSpPr>
          <a:xfrm>
            <a:off x="4348647" y="1312503"/>
            <a:ext cx="3558703" cy="4170813"/>
            <a:chOff x="4348647" y="1312503"/>
            <a:chExt cx="3558703" cy="417081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468052" y="2049831"/>
              <a:ext cx="2164258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" name="Group 4"/>
            <p:cNvGrpSpPr/>
            <p:nvPr/>
          </p:nvGrpSpPr>
          <p:grpSpPr>
            <a:xfrm>
              <a:off x="5458021" y="3182479"/>
              <a:ext cx="2251854" cy="2240111"/>
              <a:chOff x="3661824" y="3066681"/>
              <a:chExt cx="1902819" cy="1892896"/>
            </a:xfrm>
            <a:effectLst/>
          </p:grpSpPr>
          <p:sp>
            <p:nvSpPr>
              <p:cNvPr id="27" name="Arc 147"/>
              <p:cNvSpPr>
                <a:spLocks noChangeArrowheads="1"/>
              </p:cNvSpPr>
              <p:nvPr/>
            </p:nvSpPr>
            <p:spPr bwMode="auto">
              <a:xfrm rot="19041669">
                <a:off x="3661824" y="3066681"/>
                <a:ext cx="1902819" cy="1892896"/>
              </a:xfrm>
              <a:custGeom>
                <a:avLst/>
                <a:gdLst>
                  <a:gd name="T0" fmla="*/ 5700 w 354027"/>
                  <a:gd name="T1" fmla="*/ 1071272 h 1710988"/>
                  <a:gd name="T2" fmla="*/ 176999 w 354027"/>
                  <a:gd name="T3" fmla="*/ 855832 h 1710988"/>
                  <a:gd name="T4" fmla="*/ 123627 w 354027"/>
                  <a:gd name="T5" fmla="*/ 1671825 h 1710988"/>
                  <a:gd name="T6" fmla="*/ 0 60000 65536"/>
                  <a:gd name="T7" fmla="*/ 0 60000 65536"/>
                  <a:gd name="T8" fmla="*/ 0 60000 65536"/>
                  <a:gd name="T9" fmla="*/ 0 w 354027"/>
                  <a:gd name="T10" fmla="*/ 0 h 1710988"/>
                  <a:gd name="T11" fmla="*/ 354027 w 354027"/>
                  <a:gd name="T12" fmla="*/ 1710988 h 17109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027" h="1710988" stroke="0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  <a:lnTo>
                      <a:pt x="177014" y="855494"/>
                    </a:lnTo>
                    <a:close/>
                  </a:path>
                  <a:path w="354027" h="1710988" fill="none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9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3027" y="3431712"/>
                <a:ext cx="1219200" cy="1219200"/>
              </a:xfrm>
              <a:prstGeom prst="rect">
                <a:avLst/>
              </a:prstGeom>
            </p:spPr>
          </p:pic>
        </p:grpSp>
        <p:pic>
          <p:nvPicPr>
            <p:cNvPr id="6" name="Picture 67" descr="Inner Fire 52:Biz Conferences:2004:2004 STAIF - AIP:Presentation:">
              <a:hlinkClick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4000" contrast="20000"/>
            </a:blip>
            <a:srcRect/>
            <a:stretch>
              <a:fillRect/>
            </a:stretch>
          </p:blipFill>
          <p:spPr bwMode="invGray">
            <a:xfrm>
              <a:off x="5197519" y="4216121"/>
              <a:ext cx="309984" cy="78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348647" y="1740514"/>
              <a:ext cx="1663378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High Earth Orbit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99481" y="5164767"/>
              <a:ext cx="1384674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Low Earth Orbit</a:t>
              </a: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44565" y="3604402"/>
              <a:ext cx="865703" cy="997196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Control System and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70" kern="0" dirty="0">
                  <a:solidFill>
                    <a:prstClr val="black"/>
                  </a:solidFill>
                </a:rPr>
                <a:t>IGCA</a:t>
              </a:r>
              <a:endParaRPr kumimoji="0" lang="en-US" sz="14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Straight Arrow Connector 9"/>
            <p:cNvCxnSpPr>
              <a:endCxn id="19" idx="0"/>
            </p:cNvCxnSpPr>
            <p:nvPr/>
          </p:nvCxnSpPr>
          <p:spPr>
            <a:xfrm>
              <a:off x="6548473" y="2268138"/>
              <a:ext cx="563" cy="110725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" name="TextBox 10"/>
            <p:cNvSpPr txBox="1"/>
            <p:nvPr/>
          </p:nvSpPr>
          <p:spPr>
            <a:xfrm>
              <a:off x="6486678" y="2628800"/>
              <a:ext cx="827359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Trunk link</a:t>
              </a:r>
            </a:p>
          </p:txBody>
        </p:sp>
        <p:cxnSp>
          <p:nvCxnSpPr>
            <p:cNvPr id="12" name="Straight Arrow Connector 11"/>
            <p:cNvCxnSpPr>
              <a:endCxn id="6" idx="3"/>
            </p:cNvCxnSpPr>
            <p:nvPr/>
          </p:nvCxnSpPr>
          <p:spPr>
            <a:xfrm flipH="1">
              <a:off x="5507504" y="2299965"/>
              <a:ext cx="915453" cy="2310684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>
              <a:off x="6765365" y="2248726"/>
              <a:ext cx="860181" cy="1491285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sp>
          <p:nvSpPr>
            <p:cNvPr id="14" name="TextBox 13"/>
            <p:cNvSpPr txBox="1"/>
            <p:nvPr/>
          </p:nvSpPr>
          <p:spPr>
            <a:xfrm>
              <a:off x="5017165" y="2311899"/>
              <a:ext cx="1190342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Proximity Links</a:t>
              </a:r>
            </a:p>
          </p:txBody>
        </p:sp>
        <p:pic>
          <p:nvPicPr>
            <p:cNvPr id="15" name="Picture 118" descr="GOES.gif"/>
            <p:cNvPicPr>
              <a:picLocks noChangeAspect="1"/>
            </p:cNvPicPr>
            <p:nvPr/>
          </p:nvPicPr>
          <p:blipFill>
            <a:blip r:embed="rId4" cstate="print">
              <a:lum bright="10000" contrast="18000"/>
            </a:blip>
            <a:srcRect/>
            <a:stretch>
              <a:fillRect/>
            </a:stretch>
          </p:blipFill>
          <p:spPr bwMode="auto">
            <a:xfrm>
              <a:off x="7343742" y="3740010"/>
              <a:ext cx="563608" cy="39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051199" y="1593383"/>
              <a:ext cx="1041888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Earth Relay</a:t>
              </a:r>
            </a:p>
          </p:txBody>
        </p:sp>
        <p:pic>
          <p:nvPicPr>
            <p:cNvPr id="17" name="Picture 37" descr="Ares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991081" y="3660422"/>
              <a:ext cx="134969" cy="699557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6081258" y="2299965"/>
              <a:ext cx="341699" cy="1383685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pic>
          <p:nvPicPr>
            <p:cNvPr id="19" name="Picture 18" descr="DSN_Goldstone_California.psd"/>
            <p:cNvPicPr>
              <a:picLocks noChangeAspect="1"/>
            </p:cNvPicPr>
            <p:nvPr/>
          </p:nvPicPr>
          <p:blipFill>
            <a:blip r:embed="rId6" cstate="print">
              <a:lum bright="12000" contrast="34000"/>
            </a:blip>
            <a:srcRect/>
            <a:stretch>
              <a:fillRect/>
            </a:stretch>
          </p:blipFill>
          <p:spPr bwMode="auto">
            <a:xfrm>
              <a:off x="6405316" y="3375391"/>
              <a:ext cx="287441" cy="27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78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620666" y="1312503"/>
              <a:ext cx="1537922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8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Earth Network </a:t>
              </a:r>
            </a:p>
          </p:txBody>
        </p:sp>
        <p:cxnSp>
          <p:nvCxnSpPr>
            <p:cNvPr id="21" name="Straight Arrow Connector 20"/>
            <p:cNvCxnSpPr>
              <a:stCxn id="6" idx="3"/>
            </p:cNvCxnSpPr>
            <p:nvPr/>
          </p:nvCxnSpPr>
          <p:spPr>
            <a:xfrm flipV="1">
              <a:off x="5507504" y="3613865"/>
              <a:ext cx="851713" cy="996782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sp>
          <p:nvSpPr>
            <p:cNvPr id="22" name="TextBox 21"/>
            <p:cNvSpPr txBox="1"/>
            <p:nvPr/>
          </p:nvSpPr>
          <p:spPr>
            <a:xfrm>
              <a:off x="5483208" y="4518130"/>
              <a:ext cx="666858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6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Direct With Earth</a:t>
              </a:r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 rot="4380098">
              <a:off x="6045340" y="1533226"/>
              <a:ext cx="948919" cy="1056132"/>
              <a:chOff x="3674269" y="1561593"/>
              <a:chExt cx="1259246" cy="900537"/>
            </a:xfrm>
          </p:grpSpPr>
          <p:pic>
            <p:nvPicPr>
              <p:cNvPr id="24" name="Picture 56" descr="100 mm Reflector 5-13-0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11806" y="1945398"/>
                <a:ext cx="257352" cy="2700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9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842"/>
              <a:stretch/>
            </p:blipFill>
            <p:spPr bwMode="auto">
              <a:xfrm>
                <a:off x="3804802" y="1561593"/>
                <a:ext cx="1128713" cy="549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842"/>
              <a:stretch/>
            </p:blipFill>
            <p:spPr bwMode="auto">
              <a:xfrm>
                <a:off x="3674269" y="2034958"/>
                <a:ext cx="877649" cy="427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C5AD75-6785-4020-A5CD-C25D0CE943C7}"/>
              </a:ext>
            </a:extLst>
          </p:cNvPr>
          <p:cNvGrpSpPr/>
          <p:nvPr/>
        </p:nvGrpSpPr>
        <p:grpSpPr>
          <a:xfrm>
            <a:off x="6692757" y="1312503"/>
            <a:ext cx="5231997" cy="4170813"/>
            <a:chOff x="6692757" y="1312503"/>
            <a:chExt cx="5231997" cy="4170813"/>
          </a:xfrm>
        </p:grpSpPr>
        <p:sp>
          <p:nvSpPr>
            <p:cNvPr id="30" name="TextBox 29"/>
            <p:cNvSpPr txBox="1"/>
            <p:nvPr/>
          </p:nvSpPr>
          <p:spPr>
            <a:xfrm>
              <a:off x="7827694" y="4824819"/>
              <a:ext cx="1351808" cy="478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Deep Space Habitat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073782" y="3182479"/>
              <a:ext cx="2182569" cy="2240111"/>
              <a:chOff x="6717146" y="2996962"/>
              <a:chExt cx="1844273" cy="1892896"/>
            </a:xfrm>
          </p:grpSpPr>
          <p:sp>
            <p:nvSpPr>
              <p:cNvPr id="63" name="Arc 147"/>
              <p:cNvSpPr>
                <a:spLocks noChangeArrowheads="1"/>
              </p:cNvSpPr>
              <p:nvPr/>
            </p:nvSpPr>
            <p:spPr bwMode="auto">
              <a:xfrm rot="19041669">
                <a:off x="6717146" y="2996962"/>
                <a:ext cx="1844273" cy="1892896"/>
              </a:xfrm>
              <a:custGeom>
                <a:avLst/>
                <a:gdLst>
                  <a:gd name="T0" fmla="*/ 5700 w 354027"/>
                  <a:gd name="T1" fmla="*/ 1071272 h 1710988"/>
                  <a:gd name="T2" fmla="*/ 176999 w 354027"/>
                  <a:gd name="T3" fmla="*/ 855832 h 1710988"/>
                  <a:gd name="T4" fmla="*/ 123627 w 354027"/>
                  <a:gd name="T5" fmla="*/ 1671825 h 1710988"/>
                  <a:gd name="T6" fmla="*/ 0 60000 65536"/>
                  <a:gd name="T7" fmla="*/ 0 60000 65536"/>
                  <a:gd name="T8" fmla="*/ 0 60000 65536"/>
                  <a:gd name="T9" fmla="*/ 0 w 354027"/>
                  <a:gd name="T10" fmla="*/ 0 h 1710988"/>
                  <a:gd name="T11" fmla="*/ 354027 w 354027"/>
                  <a:gd name="T12" fmla="*/ 1710988 h 17109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027" h="1710988" stroke="0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  <a:lnTo>
                      <a:pt x="177014" y="855494"/>
                    </a:lnTo>
                    <a:close/>
                  </a:path>
                  <a:path w="354027" h="1710988" fill="none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9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9682" y="3381822"/>
                <a:ext cx="1219200" cy="1219200"/>
              </a:xfrm>
              <a:prstGeom prst="rect">
                <a:avLst/>
              </a:prstGeom>
            </p:spPr>
          </p:pic>
        </p:grpSp>
        <p:pic>
          <p:nvPicPr>
            <p:cNvPr id="32" name="Object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2000" contrast="14000"/>
            </a:blip>
            <a:srcRect/>
            <a:stretch>
              <a:fillRect/>
            </a:stretch>
          </p:blipFill>
          <p:spPr bwMode="auto">
            <a:xfrm>
              <a:off x="10969726" y="3785098"/>
              <a:ext cx="439615" cy="439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9075148" y="2049832"/>
              <a:ext cx="2164258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8311631" y="1772965"/>
              <a:ext cx="1404293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High Mars Orbit</a:t>
              </a:r>
            </a:p>
          </p:txBody>
        </p:sp>
        <p:cxnSp>
          <p:nvCxnSpPr>
            <p:cNvPr id="35" name="Straight Arrow Connector 34"/>
            <p:cNvCxnSpPr>
              <a:stCxn id="45" idx="1"/>
              <a:endCxn id="19" idx="3"/>
            </p:cNvCxnSpPr>
            <p:nvPr/>
          </p:nvCxnSpPr>
          <p:spPr>
            <a:xfrm flipH="1">
              <a:off x="6692757" y="2080259"/>
              <a:ext cx="3104664" cy="143227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Arrow Connector 35"/>
            <p:cNvCxnSpPr>
              <a:endCxn id="41" idx="0"/>
            </p:cNvCxnSpPr>
            <p:nvPr/>
          </p:nvCxnSpPr>
          <p:spPr>
            <a:xfrm flipH="1">
              <a:off x="9064587" y="2138284"/>
              <a:ext cx="1092690" cy="1512852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cxnSp>
          <p:nvCxnSpPr>
            <p:cNvPr id="37" name="Straight Arrow Connector 36"/>
            <p:cNvCxnSpPr>
              <a:endCxn id="32" idx="0"/>
            </p:cNvCxnSpPr>
            <p:nvPr/>
          </p:nvCxnSpPr>
          <p:spPr>
            <a:xfrm>
              <a:off x="10157276" y="2119497"/>
              <a:ext cx="1032258" cy="1665601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sp>
          <p:nvSpPr>
            <p:cNvPr id="38" name="TextBox 37"/>
            <p:cNvSpPr txBox="1"/>
            <p:nvPr/>
          </p:nvSpPr>
          <p:spPr>
            <a:xfrm rot="20045564">
              <a:off x="7939873" y="2457381"/>
              <a:ext cx="928011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Trunk link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499951" y="2311899"/>
              <a:ext cx="1190342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Proximity Links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05059" y="1593383"/>
              <a:ext cx="1024191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Mars Relay</a:t>
              </a:r>
            </a:p>
          </p:txBody>
        </p:sp>
        <p:pic>
          <p:nvPicPr>
            <p:cNvPr id="41" name="Picture 40" descr="SEP-SciOrb#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8418">
              <a:off x="8897901" y="3647365"/>
              <a:ext cx="412675" cy="42092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059051" y="3123497"/>
              <a:ext cx="865703" cy="478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Science Orbiter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83198" y="3940815"/>
              <a:ext cx="1223675" cy="478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Science/ Relay Orbiter</a:t>
              </a:r>
            </a:p>
          </p:txBody>
        </p:sp>
        <p:cxnSp>
          <p:nvCxnSpPr>
            <p:cNvPr id="44" name="Straight Arrow Connector 43"/>
            <p:cNvCxnSpPr>
              <a:stCxn id="41" idx="1"/>
              <a:endCxn id="19" idx="3"/>
            </p:cNvCxnSpPr>
            <p:nvPr/>
          </p:nvCxnSpPr>
          <p:spPr>
            <a:xfrm flipH="1" flipV="1">
              <a:off x="6692757" y="3512537"/>
              <a:ext cx="2208840" cy="38416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45" name="Picture 44" descr="SCaN_daughter_deployed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7420" y="1829529"/>
              <a:ext cx="810692" cy="501460"/>
            </a:xfrm>
            <a:prstGeom prst="rect">
              <a:avLst/>
            </a:prstGeom>
          </p:spPr>
        </p:pic>
        <p:cxnSp>
          <p:nvCxnSpPr>
            <p:cNvPr id="46" name="Straight Arrow Connector 45"/>
            <p:cNvCxnSpPr>
              <a:endCxn id="53" idx="0"/>
            </p:cNvCxnSpPr>
            <p:nvPr/>
          </p:nvCxnSpPr>
          <p:spPr>
            <a:xfrm>
              <a:off x="10157276" y="2209675"/>
              <a:ext cx="854" cy="1203442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pic>
          <p:nvPicPr>
            <p:cNvPr id="47" name="Picture 2" descr="C:\Documents and Settings\sjefferi\My Documents\_LSS\FRED space vehicle\images\FredSled_100ms_deployed.pn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45338" y="2926160"/>
              <a:ext cx="179776" cy="21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9757709" y="3643851"/>
              <a:ext cx="712054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Lander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84050" y="3052407"/>
              <a:ext cx="1082129" cy="67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Phobos Exploration Vehicle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291" y="2872053"/>
              <a:ext cx="373387" cy="383842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>
              <a:endCxn id="47" idx="0"/>
            </p:cNvCxnSpPr>
            <p:nvPr/>
          </p:nvCxnSpPr>
          <p:spPr>
            <a:xfrm flipH="1">
              <a:off x="8535226" y="2209675"/>
              <a:ext cx="1622052" cy="716484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cxnSp>
          <p:nvCxnSpPr>
            <p:cNvPr id="52" name="Straight Arrow Connector 51"/>
            <p:cNvCxnSpPr>
              <a:stCxn id="55" idx="1"/>
              <a:endCxn id="19" idx="3"/>
            </p:cNvCxnSpPr>
            <p:nvPr/>
          </p:nvCxnSpPr>
          <p:spPr>
            <a:xfrm flipH="1" flipV="1">
              <a:off x="6692757" y="3512537"/>
              <a:ext cx="2383245" cy="142160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53" name="Picture 4" descr="D:\Baysinger\Mars 2014\lander RH cases\pics\18t l1 iso.pn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776" y="3413117"/>
              <a:ext cx="360710" cy="35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8839118" y="1312503"/>
              <a:ext cx="2478179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8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Mars Network (MarsNet) </a:t>
              </a:r>
            </a:p>
          </p:txBody>
        </p:sp>
        <p:pic>
          <p:nvPicPr>
            <p:cNvPr id="55" name="Picture 6" descr="image01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6001" y="4824819"/>
              <a:ext cx="185006" cy="21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Arrow Connector 55"/>
            <p:cNvCxnSpPr>
              <a:endCxn id="55" idx="0"/>
            </p:cNvCxnSpPr>
            <p:nvPr/>
          </p:nvCxnSpPr>
          <p:spPr>
            <a:xfrm flipH="1">
              <a:off x="9168504" y="2119497"/>
              <a:ext cx="988772" cy="2705322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cxnSp>
          <p:nvCxnSpPr>
            <p:cNvPr id="57" name="Straight Arrow Connector 56"/>
            <p:cNvCxnSpPr>
              <a:stCxn id="53" idx="1"/>
              <a:endCxn id="41" idx="3"/>
            </p:cNvCxnSpPr>
            <p:nvPr/>
          </p:nvCxnSpPr>
          <p:spPr>
            <a:xfrm flipH="1">
              <a:off x="9306881" y="3590346"/>
              <a:ext cx="670894" cy="228610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sp>
          <p:nvSpPr>
            <p:cNvPr id="58" name="TextBox 57"/>
            <p:cNvSpPr txBox="1"/>
            <p:nvPr/>
          </p:nvSpPr>
          <p:spPr>
            <a:xfrm>
              <a:off x="9412889" y="5164767"/>
              <a:ext cx="1366977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Low Mars Orbit</a:t>
              </a: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4E19E1D-4A43-409E-AA6A-F218967709F6}"/>
                </a:ext>
              </a:extLst>
            </p:cNvPr>
            <p:cNvGrpSpPr/>
            <p:nvPr/>
          </p:nvGrpSpPr>
          <p:grpSpPr>
            <a:xfrm>
              <a:off x="9819541" y="3939114"/>
              <a:ext cx="874666" cy="937686"/>
              <a:chOff x="8728057" y="3700883"/>
              <a:chExt cx="874666" cy="937686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55A3E1D-2435-4769-817F-9E9B621C4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20323944">
                <a:off x="9089615" y="3959361"/>
                <a:ext cx="513108" cy="273985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744A6CA-FDB4-47A4-8207-6D13F38DE2C3}"/>
                  </a:ext>
                </a:extLst>
              </p:cNvPr>
              <p:cNvSpPr txBox="1"/>
              <p:nvPr/>
            </p:nvSpPr>
            <p:spPr>
              <a:xfrm>
                <a:off x="8728057" y="4115349"/>
                <a:ext cx="8684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Surface Systems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30430D27-D0F8-4B38-9228-99145F2F8DDC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9112291" y="3700883"/>
                <a:ext cx="184187" cy="267808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DA3FD9-6ADA-4538-AB1D-06C95E875876}"/>
              </a:ext>
            </a:extLst>
          </p:cNvPr>
          <p:cNvGrpSpPr/>
          <p:nvPr/>
        </p:nvGrpSpPr>
        <p:grpSpPr>
          <a:xfrm>
            <a:off x="960393" y="1312503"/>
            <a:ext cx="5444922" cy="4170812"/>
            <a:chOff x="960393" y="1312503"/>
            <a:chExt cx="5444922" cy="4170812"/>
          </a:xfrm>
        </p:grpSpPr>
        <p:sp>
          <p:nvSpPr>
            <p:cNvPr id="66" name="Arc 147"/>
            <p:cNvSpPr>
              <a:spLocks noChangeArrowheads="1"/>
            </p:cNvSpPr>
            <p:nvPr/>
          </p:nvSpPr>
          <p:spPr bwMode="auto">
            <a:xfrm rot="19041669">
              <a:off x="1485215" y="2661840"/>
              <a:ext cx="2844017" cy="2597109"/>
            </a:xfrm>
            <a:custGeom>
              <a:avLst/>
              <a:gdLst>
                <a:gd name="T0" fmla="*/ 5700 w 354027"/>
                <a:gd name="T1" fmla="*/ 1071272 h 1710988"/>
                <a:gd name="T2" fmla="*/ 176999 w 354027"/>
                <a:gd name="T3" fmla="*/ 855832 h 1710988"/>
                <a:gd name="T4" fmla="*/ 123627 w 354027"/>
                <a:gd name="T5" fmla="*/ 1671825 h 1710988"/>
                <a:gd name="T6" fmla="*/ 0 60000 65536"/>
                <a:gd name="T7" fmla="*/ 0 60000 65536"/>
                <a:gd name="T8" fmla="*/ 0 60000 65536"/>
                <a:gd name="T9" fmla="*/ 0 w 354027"/>
                <a:gd name="T10" fmla="*/ 0 h 1710988"/>
                <a:gd name="T11" fmla="*/ 354027 w 354027"/>
                <a:gd name="T12" fmla="*/ 1710988 h 17109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027" h="1710988" stroke="0">
                  <a:moveTo>
                    <a:pt x="5700" y="1070850"/>
                  </a:moveTo>
                  <a:lnTo>
                    <a:pt x="5700" y="1070849"/>
                  </a:lnTo>
                  <a:cubicBezTo>
                    <a:pt x="1915" y="1000525"/>
                    <a:pt x="0" y="928157"/>
                    <a:pt x="0" y="855494"/>
                  </a:cubicBezTo>
                  <a:cubicBezTo>
                    <a:pt x="0" y="383017"/>
                    <a:pt x="79251" y="0"/>
                    <a:pt x="177014" y="0"/>
                  </a:cubicBezTo>
                  <a:cubicBezTo>
                    <a:pt x="274776" y="0"/>
                    <a:pt x="354028" y="383017"/>
                    <a:pt x="354028" y="855494"/>
                  </a:cubicBezTo>
                  <a:cubicBezTo>
                    <a:pt x="354028" y="1327970"/>
                    <a:pt x="274776" y="1710988"/>
                    <a:pt x="177014" y="1710988"/>
                  </a:cubicBezTo>
                  <a:cubicBezTo>
                    <a:pt x="158904" y="1710988"/>
                    <a:pt x="140903" y="1697558"/>
                    <a:pt x="123636" y="1671167"/>
                  </a:cubicBezTo>
                  <a:lnTo>
                    <a:pt x="177014" y="855494"/>
                  </a:lnTo>
                  <a:close/>
                </a:path>
                <a:path w="354027" h="1710988" fill="none">
                  <a:moveTo>
                    <a:pt x="5700" y="1070850"/>
                  </a:moveTo>
                  <a:lnTo>
                    <a:pt x="5700" y="1070849"/>
                  </a:lnTo>
                  <a:cubicBezTo>
                    <a:pt x="1915" y="1000525"/>
                    <a:pt x="0" y="928157"/>
                    <a:pt x="0" y="855494"/>
                  </a:cubicBezTo>
                  <a:cubicBezTo>
                    <a:pt x="0" y="383017"/>
                    <a:pt x="79251" y="0"/>
                    <a:pt x="177014" y="0"/>
                  </a:cubicBezTo>
                  <a:cubicBezTo>
                    <a:pt x="274776" y="0"/>
                    <a:pt x="354028" y="383017"/>
                    <a:pt x="354028" y="855494"/>
                  </a:cubicBezTo>
                  <a:cubicBezTo>
                    <a:pt x="354028" y="1327970"/>
                    <a:pt x="274776" y="1710988"/>
                    <a:pt x="177014" y="1710988"/>
                  </a:cubicBezTo>
                  <a:cubicBezTo>
                    <a:pt x="158904" y="1710988"/>
                    <a:pt x="140903" y="1697558"/>
                    <a:pt x="123636" y="1671167"/>
                  </a:cubicBezTo>
                </a:path>
              </a:pathLst>
            </a:custGeom>
            <a:noFill/>
            <a:ln w="9525">
              <a:solidFill>
                <a:sysClr val="window" lastClr="FFFFFF">
                  <a:lumMod val="50000"/>
                </a:sysClr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7" name="Object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2000" contrast="14000"/>
            </a:blip>
            <a:srcRect/>
            <a:stretch>
              <a:fillRect/>
            </a:stretch>
          </p:blipFill>
          <p:spPr bwMode="auto">
            <a:xfrm rot="10800000">
              <a:off x="1776790" y="4283754"/>
              <a:ext cx="439615" cy="439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8" name="Straight Connector 67"/>
            <p:cNvCxnSpPr/>
            <p:nvPr/>
          </p:nvCxnSpPr>
          <p:spPr>
            <a:xfrm>
              <a:off x="2101428" y="2049831"/>
              <a:ext cx="1839619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9" name="TextBox 68"/>
            <p:cNvSpPr txBox="1"/>
            <p:nvPr/>
          </p:nvSpPr>
          <p:spPr>
            <a:xfrm>
              <a:off x="960393" y="1762693"/>
              <a:ext cx="1445066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High Lunar Orbit</a:t>
              </a: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Straight Arrow Connector 69"/>
            <p:cNvCxnSpPr>
              <a:stCxn id="79" idx="2"/>
              <a:endCxn id="76" idx="2"/>
            </p:cNvCxnSpPr>
            <p:nvPr/>
          </p:nvCxnSpPr>
          <p:spPr>
            <a:xfrm>
              <a:off x="2867484" y="2330987"/>
              <a:ext cx="879328" cy="1631428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cxnSp>
          <p:nvCxnSpPr>
            <p:cNvPr id="71" name="Straight Arrow Connector 70"/>
            <p:cNvCxnSpPr>
              <a:stCxn id="79" idx="2"/>
              <a:endCxn id="67" idx="2"/>
            </p:cNvCxnSpPr>
            <p:nvPr/>
          </p:nvCxnSpPr>
          <p:spPr>
            <a:xfrm flipH="1">
              <a:off x="1996596" y="2330987"/>
              <a:ext cx="870888" cy="1952767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grpSp>
          <p:nvGrpSpPr>
            <p:cNvPr id="72" name="Group 71"/>
            <p:cNvGrpSpPr/>
            <p:nvPr/>
          </p:nvGrpSpPr>
          <p:grpSpPr>
            <a:xfrm>
              <a:off x="1850778" y="3382723"/>
              <a:ext cx="1947832" cy="1839619"/>
              <a:chOff x="613701" y="3275139"/>
              <a:chExt cx="1645920" cy="1554480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062" y="3442780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01" name="Arc 147"/>
              <p:cNvSpPr>
                <a:spLocks noChangeArrowheads="1"/>
              </p:cNvSpPr>
              <p:nvPr/>
            </p:nvSpPr>
            <p:spPr bwMode="auto">
              <a:xfrm rot="19041669">
                <a:off x="613701" y="3275139"/>
                <a:ext cx="1645920" cy="1554480"/>
              </a:xfrm>
              <a:custGeom>
                <a:avLst/>
                <a:gdLst>
                  <a:gd name="T0" fmla="*/ 5700 w 354027"/>
                  <a:gd name="T1" fmla="*/ 1071272 h 1710988"/>
                  <a:gd name="T2" fmla="*/ 176999 w 354027"/>
                  <a:gd name="T3" fmla="*/ 855832 h 1710988"/>
                  <a:gd name="T4" fmla="*/ 123627 w 354027"/>
                  <a:gd name="T5" fmla="*/ 1671825 h 1710988"/>
                  <a:gd name="T6" fmla="*/ 0 60000 65536"/>
                  <a:gd name="T7" fmla="*/ 0 60000 65536"/>
                  <a:gd name="T8" fmla="*/ 0 60000 65536"/>
                  <a:gd name="T9" fmla="*/ 0 w 354027"/>
                  <a:gd name="T10" fmla="*/ 0 h 1710988"/>
                  <a:gd name="T11" fmla="*/ 354027 w 354027"/>
                  <a:gd name="T12" fmla="*/ 1710988 h 17109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027" h="1710988" stroke="0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  <a:lnTo>
                      <a:pt x="177014" y="855494"/>
                    </a:lnTo>
                    <a:close/>
                  </a:path>
                  <a:path w="354027" h="1710988" fill="none">
                    <a:moveTo>
                      <a:pt x="5700" y="1070850"/>
                    </a:moveTo>
                    <a:lnTo>
                      <a:pt x="5700" y="1070849"/>
                    </a:lnTo>
                    <a:cubicBezTo>
                      <a:pt x="1915" y="1000525"/>
                      <a:pt x="0" y="928157"/>
                      <a:pt x="0" y="855494"/>
                    </a:cubicBezTo>
                    <a:cubicBezTo>
                      <a:pt x="0" y="383017"/>
                      <a:pt x="79251" y="0"/>
                      <a:pt x="177014" y="0"/>
                    </a:cubicBezTo>
                    <a:cubicBezTo>
                      <a:pt x="274776" y="0"/>
                      <a:pt x="354028" y="383017"/>
                      <a:pt x="354028" y="855494"/>
                    </a:cubicBezTo>
                    <a:cubicBezTo>
                      <a:pt x="354028" y="1327970"/>
                      <a:pt x="274776" y="1710988"/>
                      <a:pt x="177014" y="1710988"/>
                    </a:cubicBezTo>
                    <a:cubicBezTo>
                      <a:pt x="158904" y="1710988"/>
                      <a:pt x="140903" y="1697558"/>
                      <a:pt x="123636" y="1671167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50000"/>
                  </a:sys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9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927095" y="5164766"/>
              <a:ext cx="1633972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Low Lunar Orbit</a:t>
              </a: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093380" y="2311898"/>
              <a:ext cx="1082129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Proximity Links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26900" y="1593382"/>
              <a:ext cx="1069075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Lunar Relay</a:t>
              </a:r>
            </a:p>
          </p:txBody>
        </p:sp>
        <p:pic>
          <p:nvPicPr>
            <p:cNvPr id="76" name="Picture 75" descr="SEP-SciOrb#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40000">
              <a:off x="3580633" y="3958548"/>
              <a:ext cx="412675" cy="4209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3454089" y="4295802"/>
              <a:ext cx="979889" cy="67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Science/ Relay Orbiter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16080" y="4656510"/>
              <a:ext cx="865703" cy="4787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Science Orbiter</a:t>
              </a:r>
            </a:p>
          </p:txBody>
        </p:sp>
        <p:pic>
          <p:nvPicPr>
            <p:cNvPr id="79" name="Picture 78" descr="SCaN_daughter_deployed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2138" y="1829528"/>
              <a:ext cx="810692" cy="501460"/>
            </a:xfrm>
            <a:prstGeom prst="rect">
              <a:avLst/>
            </a:prstGeom>
          </p:spPr>
        </p:pic>
        <p:cxnSp>
          <p:nvCxnSpPr>
            <p:cNvPr id="80" name="Straight Arrow Connector 79"/>
            <p:cNvCxnSpPr>
              <a:stCxn id="79" idx="2"/>
              <a:endCxn id="83" idx="0"/>
            </p:cNvCxnSpPr>
            <p:nvPr/>
          </p:nvCxnSpPr>
          <p:spPr>
            <a:xfrm flipH="1">
              <a:off x="2822847" y="2330987"/>
              <a:ext cx="44637" cy="1082129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sp>
          <p:nvSpPr>
            <p:cNvPr id="81" name="TextBox 80"/>
            <p:cNvSpPr txBox="1"/>
            <p:nvPr/>
          </p:nvSpPr>
          <p:spPr>
            <a:xfrm>
              <a:off x="2422427" y="3643851"/>
              <a:ext cx="712054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Lander</a:t>
              </a:r>
            </a:p>
          </p:txBody>
        </p:sp>
        <p:cxnSp>
          <p:nvCxnSpPr>
            <p:cNvPr id="82" name="Straight Arrow Connector 81"/>
            <p:cNvCxnSpPr>
              <a:stCxn id="79" idx="2"/>
            </p:cNvCxnSpPr>
            <p:nvPr/>
          </p:nvCxnSpPr>
          <p:spPr>
            <a:xfrm flipH="1">
              <a:off x="1750487" y="2330987"/>
              <a:ext cx="1116996" cy="922527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pic>
          <p:nvPicPr>
            <p:cNvPr id="83" name="Picture 4" descr="D:\Baysinger\Mars 2014\lander RH cases\pics\18t l1 iso.pn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493" y="3413116"/>
              <a:ext cx="360710" cy="35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1669568" y="1312503"/>
              <a:ext cx="2454583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8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Lunar Network (LunaNet)</a:t>
              </a:r>
            </a:p>
          </p:txBody>
        </p:sp>
        <p:cxnSp>
          <p:nvCxnSpPr>
            <p:cNvPr id="85" name="Straight Arrow Connector 84"/>
            <p:cNvCxnSpPr>
              <a:stCxn id="83" idx="3"/>
              <a:endCxn id="76" idx="3"/>
            </p:cNvCxnSpPr>
            <p:nvPr/>
          </p:nvCxnSpPr>
          <p:spPr>
            <a:xfrm>
              <a:off x="3003203" y="3590345"/>
              <a:ext cx="581222" cy="618039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 type="stealth"/>
              <a:tailEnd type="stealth"/>
            </a:ln>
            <a:effectLst>
              <a:glow rad="50800">
                <a:srgbClr val="FF0000">
                  <a:alpha val="9000"/>
                </a:srgbClr>
              </a:glow>
            </a:effectLst>
          </p:spPr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3292685" y="2080258"/>
              <a:ext cx="3099688" cy="148207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7" name="TextBox 86"/>
            <p:cNvSpPr txBox="1"/>
            <p:nvPr/>
          </p:nvSpPr>
          <p:spPr>
            <a:xfrm rot="1510973">
              <a:off x="4537554" y="2652234"/>
              <a:ext cx="928011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7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Trunk link</a:t>
              </a:r>
            </a:p>
          </p:txBody>
        </p:sp>
        <p:cxnSp>
          <p:nvCxnSpPr>
            <p:cNvPr id="88" name="Straight Arrow Connector 87"/>
            <p:cNvCxnSpPr>
              <a:stCxn id="19" idx="1"/>
              <a:endCxn id="76" idx="1"/>
            </p:cNvCxnSpPr>
            <p:nvPr/>
          </p:nvCxnSpPr>
          <p:spPr>
            <a:xfrm flipH="1">
              <a:off x="3989518" y="3512536"/>
              <a:ext cx="2415797" cy="61710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0FE7EDD-BA00-4CFF-92A7-96AD98AF0912}"/>
                </a:ext>
              </a:extLst>
            </p:cNvPr>
            <p:cNvGrpSpPr/>
            <p:nvPr/>
          </p:nvGrpSpPr>
          <p:grpSpPr>
            <a:xfrm>
              <a:off x="2514600" y="3939114"/>
              <a:ext cx="811951" cy="937686"/>
              <a:chOff x="2624922" y="3681833"/>
              <a:chExt cx="811951" cy="937686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A227902-66DF-4749-A497-C43EAA190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20323944">
                <a:off x="2923765" y="3940311"/>
                <a:ext cx="513108" cy="273985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175D389-5508-491F-B33B-47C5125E69B5}"/>
                  </a:ext>
                </a:extLst>
              </p:cNvPr>
              <p:cNvSpPr txBox="1"/>
              <p:nvPr/>
            </p:nvSpPr>
            <p:spPr>
              <a:xfrm>
                <a:off x="2624922" y="4096299"/>
                <a:ext cx="772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Surface Systems</a:t>
                </a: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81382EF8-038B-471D-BD1A-FD56728EA834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>
                <a:off x="2946441" y="3681833"/>
                <a:ext cx="184187" cy="267808"/>
              </a:xfrm>
              <a:prstGeom prst="straightConnector1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 type="stealth"/>
                <a:tailEnd type="stealth"/>
              </a:ln>
              <a:effectLst>
                <a:glow rad="50800">
                  <a:srgbClr val="FF0000">
                    <a:alpha val="9000"/>
                  </a:srgbClr>
                </a:glow>
              </a:effectLst>
            </p:spPr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C7AD4E3-57A1-46D2-AC5C-B1C6A30E74B8}"/>
                </a:ext>
              </a:extLst>
            </p:cNvPr>
            <p:cNvGrpSpPr/>
            <p:nvPr/>
          </p:nvGrpSpPr>
          <p:grpSpPr>
            <a:xfrm>
              <a:off x="1066800" y="2567869"/>
              <a:ext cx="1262484" cy="1132387"/>
              <a:chOff x="1066800" y="2567869"/>
              <a:chExt cx="1262484" cy="1132387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066800" y="3381707"/>
                <a:ext cx="1262484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Gateway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089440" y="2567869"/>
                <a:ext cx="1232648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Near Rectilinear Halo Orbit 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029E819-2FAF-43A1-BE87-E41E72EB0F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53536" y="3253288"/>
                <a:ext cx="489012" cy="198330"/>
                <a:chOff x="-1596354" y="1960252"/>
                <a:chExt cx="1596354" cy="665761"/>
              </a:xfrm>
            </p:grpSpPr>
            <p:pic>
              <p:nvPicPr>
                <p:cNvPr id="94" name="Picture 6" descr="image012">
                  <a:extLst>
                    <a:ext uri="{FF2B5EF4-FFF2-40B4-BE49-F238E27FC236}">
                      <a16:creationId xmlns:a16="http://schemas.microsoft.com/office/drawing/2014/main" id="{B00D20A0-E653-42E0-A00D-37CE352BD8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962" b="100000" l="0" r="9772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1140549" y="1985933"/>
                  <a:ext cx="541604" cy="640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2" descr="Z:\Mars CH4 Architecture\04 - Configurations\pictures\stack1.png">
                  <a:extLst>
                    <a:ext uri="{FF2B5EF4-FFF2-40B4-BE49-F238E27FC236}">
                      <a16:creationId xmlns:a16="http://schemas.microsoft.com/office/drawing/2014/main" id="{BE565C5A-580B-4CC9-906E-E8D0FD8C74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2358"/>
                <a:stretch/>
              </p:blipFill>
              <p:spPr bwMode="auto">
                <a:xfrm>
                  <a:off x="-1596354" y="1985933"/>
                  <a:ext cx="424927" cy="6400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6D327326-7197-47F4-BE1C-5065826C2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-637850" y="1958022"/>
                  <a:ext cx="635620" cy="6400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13690" y="5457398"/>
            <a:ext cx="2688569" cy="1048603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10945440" y="1625456"/>
            <a:ext cx="901319" cy="78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NME CA mirror</a:t>
            </a:r>
          </a:p>
          <a:p>
            <a:pPr algn="ctr"/>
            <a:r>
              <a:rPr lang="en-US" sz="1000" dirty="0"/>
              <a:t>Registration Authority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562930E-1EFC-7545-90F3-EBF4A8E67B0A}"/>
              </a:ext>
            </a:extLst>
          </p:cNvPr>
          <p:cNvSpPr/>
          <p:nvPr/>
        </p:nvSpPr>
        <p:spPr>
          <a:xfrm>
            <a:off x="739406" y="2104631"/>
            <a:ext cx="1405881" cy="402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NME CA mirror</a:t>
            </a:r>
          </a:p>
          <a:p>
            <a:pPr algn="ctr"/>
            <a:r>
              <a:rPr lang="en-US" sz="1000" dirty="0"/>
              <a:t>Registration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189859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8AF8B-7E15-45D1-89EF-63CFB8C2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71858">
            <a:off x="2470333" y="602528"/>
            <a:ext cx="467139" cy="297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10C45-8AFE-4B81-9E39-CF9623D1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16590">
            <a:off x="3150098" y="539228"/>
            <a:ext cx="467139" cy="297608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8EF0A991-712C-4E33-ACAA-DD918C1CF7AC}"/>
              </a:ext>
            </a:extLst>
          </p:cNvPr>
          <p:cNvSpPr/>
          <p:nvPr/>
        </p:nvSpPr>
        <p:spPr bwMode="auto">
          <a:xfrm>
            <a:off x="1524000" y="2172821"/>
            <a:ext cx="6147829" cy="5294779"/>
          </a:xfrm>
          <a:prstGeom prst="arc">
            <a:avLst>
              <a:gd name="adj1" fmla="val 14927435"/>
              <a:gd name="adj2" fmla="val 21526237"/>
            </a:avLst>
          </a:prstGeom>
          <a:noFill/>
          <a:ln w="28575" cap="flat" cmpd="sng" algn="ctr">
            <a:solidFill>
              <a:sysClr val="window" lastClr="FFFFFF">
                <a:lumMod val="50000"/>
                <a:alpha val="33000"/>
              </a:sys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 descr="http://3sh.jp/wp-content/uploads/2014/01/todaymoon_icon.png">
            <a:extLst>
              <a:ext uri="{FF2B5EF4-FFF2-40B4-BE49-F238E27FC236}">
                <a16:creationId xmlns:a16="http://schemas.microsoft.com/office/drawing/2014/main" id="{5C6413A2-336F-4C58-BF82-2F10C496F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4" t="53420" r="2504" b="-788"/>
          <a:stretch/>
        </p:blipFill>
        <p:spPr bwMode="auto">
          <a:xfrm flipV="1">
            <a:off x="1948600" y="2636290"/>
            <a:ext cx="6186291" cy="26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6DDBCB-0263-4B92-B893-7CBFAD572805}"/>
              </a:ext>
            </a:extLst>
          </p:cNvPr>
          <p:cNvSpPr/>
          <p:nvPr/>
        </p:nvSpPr>
        <p:spPr>
          <a:xfrm rot="1954977">
            <a:off x="2215154" y="1694252"/>
            <a:ext cx="6752718" cy="2020706"/>
          </a:xfrm>
          <a:prstGeom prst="ellipse">
            <a:avLst/>
          </a:prstGeom>
          <a:noFill/>
          <a:ln w="25400" cap="flat" cmpd="sng" algn="ctr">
            <a:solidFill>
              <a:srgbClr val="99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SEP-SciOrb#1.png">
            <a:extLst>
              <a:ext uri="{FF2B5EF4-FFF2-40B4-BE49-F238E27FC236}">
                <a16:creationId xmlns:a16="http://schemas.microsoft.com/office/drawing/2014/main" id="{4B6D5A3B-F2EA-46EF-BFE3-3AD664E5A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418">
            <a:off x="2578485" y="2318749"/>
            <a:ext cx="472993" cy="462113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138E72A-F345-4A3A-B1BC-E3231714B1BB}"/>
              </a:ext>
            </a:extLst>
          </p:cNvPr>
          <p:cNvSpPr/>
          <p:nvPr/>
        </p:nvSpPr>
        <p:spPr bwMode="auto">
          <a:xfrm rot="1682124">
            <a:off x="3505080" y="2247518"/>
            <a:ext cx="368224" cy="3231851"/>
          </a:xfrm>
          <a:prstGeom prst="arc">
            <a:avLst>
              <a:gd name="adj1" fmla="val 5654213"/>
              <a:gd name="adj2" fmla="val 16601438"/>
            </a:avLst>
          </a:prstGeom>
          <a:noFill/>
          <a:ln w="31750" cap="flat" cmpd="sng" algn="ctr">
            <a:solidFill>
              <a:sysClr val="window" lastClr="FFFFFF">
                <a:lumMod val="50000"/>
                <a:alpha val="52000"/>
              </a:sys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84370-7767-4B1E-AAA5-9A61E2B92170}"/>
              </a:ext>
            </a:extLst>
          </p:cNvPr>
          <p:cNvSpPr/>
          <p:nvPr/>
        </p:nvSpPr>
        <p:spPr bwMode="auto">
          <a:xfrm rot="20996885">
            <a:off x="2434744" y="1580158"/>
            <a:ext cx="427921" cy="15077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11" name="Picture 10" descr="Earth-with-Clouds-2.jpg">
            <a:extLst>
              <a:ext uri="{FF2B5EF4-FFF2-40B4-BE49-F238E27FC236}">
                <a16:creationId xmlns:a16="http://schemas.microsoft.com/office/drawing/2014/main" id="{AA4B2B0E-2213-4DDF-8DFB-8A51E32CDB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59" y="687219"/>
            <a:ext cx="794183" cy="773074"/>
          </a:xfrm>
          <a:prstGeom prst="rect">
            <a:avLst/>
          </a:prstGeom>
        </p:spPr>
      </p:pic>
      <p:pic>
        <p:nvPicPr>
          <p:cNvPr id="12" name="Picture 11" descr="DSN-34m-BWG_sm.png">
            <a:extLst>
              <a:ext uri="{FF2B5EF4-FFF2-40B4-BE49-F238E27FC236}">
                <a16:creationId xmlns:a16="http://schemas.microsoft.com/office/drawing/2014/main" id="{BE1B81A0-A186-4723-BCF7-F3A82B8D9F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7737" y="731492"/>
            <a:ext cx="237527" cy="220409"/>
          </a:xfrm>
          <a:prstGeom prst="rect">
            <a:avLst/>
          </a:prstGeom>
        </p:spPr>
      </p:pic>
      <p:pic>
        <p:nvPicPr>
          <p:cNvPr id="13" name="Picture 12" descr="Palomar-big.png">
            <a:extLst>
              <a:ext uri="{FF2B5EF4-FFF2-40B4-BE49-F238E27FC236}">
                <a16:creationId xmlns:a16="http://schemas.microsoft.com/office/drawing/2014/main" id="{CACC1E72-B15E-4EDB-A005-618370E3B4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963" flipH="1">
            <a:off x="8662324" y="621959"/>
            <a:ext cx="254271" cy="205237"/>
          </a:xfrm>
          <a:prstGeom prst="rect">
            <a:avLst/>
          </a:prstGeom>
        </p:spPr>
      </p:pic>
      <p:pic>
        <p:nvPicPr>
          <p:cNvPr id="14" name="Picture 35" descr="lander">
            <a:extLst>
              <a:ext uri="{FF2B5EF4-FFF2-40B4-BE49-F238E27FC236}">
                <a16:creationId xmlns:a16="http://schemas.microsoft.com/office/drawing/2014/main" id="{E4B096DE-7B18-480C-93F2-F807DE5D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85" y="3306896"/>
            <a:ext cx="395517" cy="49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elestat">
            <a:extLst>
              <a:ext uri="{FF2B5EF4-FFF2-40B4-BE49-F238E27FC236}">
                <a16:creationId xmlns:a16="http://schemas.microsoft.com/office/drawing/2014/main" id="{754B5F01-D4F5-4542-BA88-7CF515E1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145" flipH="1">
            <a:off x="4107429" y="2625317"/>
            <a:ext cx="504008" cy="3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eneric-Lander.png">
            <a:extLst>
              <a:ext uri="{FF2B5EF4-FFF2-40B4-BE49-F238E27FC236}">
                <a16:creationId xmlns:a16="http://schemas.microsoft.com/office/drawing/2014/main" id="{CE216221-C72D-4A8E-8A4B-A3AA364E2B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58" y="4902723"/>
            <a:ext cx="482980" cy="240037"/>
          </a:xfrm>
          <a:prstGeom prst="rect">
            <a:avLst/>
          </a:prstGeom>
        </p:spPr>
      </p:pic>
      <p:pic>
        <p:nvPicPr>
          <p:cNvPr id="17" name="Picture 16" descr="LAN-tower.png">
            <a:extLst>
              <a:ext uri="{FF2B5EF4-FFF2-40B4-BE49-F238E27FC236}">
                <a16:creationId xmlns:a16="http://schemas.microsoft.com/office/drawing/2014/main" id="{5E357990-CD46-47C9-B939-9DE4374F180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932" flipH="1">
            <a:off x="4887360" y="3416700"/>
            <a:ext cx="313614" cy="543397"/>
          </a:xfrm>
          <a:prstGeom prst="rect">
            <a:avLst/>
          </a:prstGeom>
        </p:spPr>
      </p:pic>
      <p:pic>
        <p:nvPicPr>
          <p:cNvPr id="18" name="Picture 17" descr="Mobile-home.png">
            <a:extLst>
              <a:ext uri="{FF2B5EF4-FFF2-40B4-BE49-F238E27FC236}">
                <a16:creationId xmlns:a16="http://schemas.microsoft.com/office/drawing/2014/main" id="{8D524621-D2E1-475F-8F95-B399CB01C2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5832">
            <a:off x="5963061" y="4447532"/>
            <a:ext cx="623800" cy="342957"/>
          </a:xfrm>
          <a:prstGeom prst="rect">
            <a:avLst/>
          </a:prstGeom>
        </p:spPr>
      </p:pic>
      <p:pic>
        <p:nvPicPr>
          <p:cNvPr id="19" name="Picture 18" descr="Hab-Module.png">
            <a:extLst>
              <a:ext uri="{FF2B5EF4-FFF2-40B4-BE49-F238E27FC236}">
                <a16:creationId xmlns:a16="http://schemas.microsoft.com/office/drawing/2014/main" id="{817E1340-FFE2-4C81-AF86-D277B5171C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6123">
            <a:off x="5058209" y="4171507"/>
            <a:ext cx="384484" cy="428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AA5B4-DA88-4559-827C-C048A35F2C6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8274" y="3520678"/>
            <a:ext cx="513108" cy="2739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8F6369-60B2-4C72-881D-B7C282C8E77F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4454828" y="2389864"/>
            <a:ext cx="1700011" cy="1130814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pic>
        <p:nvPicPr>
          <p:cNvPr id="22" name="Picture 21" descr="Moon-Astronaut.png">
            <a:extLst>
              <a:ext uri="{FF2B5EF4-FFF2-40B4-BE49-F238E27FC236}">
                <a16:creationId xmlns:a16="http://schemas.microsoft.com/office/drawing/2014/main" id="{4CA8F1B5-C814-499E-92C0-268FC339D8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200">
            <a:off x="5453122" y="3680083"/>
            <a:ext cx="250898" cy="45195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7BCF56-4304-4300-870F-172B3BE459AC}"/>
              </a:ext>
            </a:extLst>
          </p:cNvPr>
          <p:cNvCxnSpPr/>
          <p:nvPr/>
        </p:nvCxnSpPr>
        <p:spPr bwMode="auto">
          <a:xfrm flipH="1" flipV="1">
            <a:off x="5383433" y="3535934"/>
            <a:ext cx="528019" cy="274237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42FA82-6BEA-451E-9355-F305A7029D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19501" y="3822041"/>
            <a:ext cx="189639" cy="563353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495A4D-97B9-4045-8550-0EABC06A6703}"/>
              </a:ext>
            </a:extLst>
          </p:cNvPr>
          <p:cNvSpPr txBox="1"/>
          <p:nvPr/>
        </p:nvSpPr>
        <p:spPr>
          <a:xfrm rot="19652649">
            <a:off x="6955346" y="1329770"/>
            <a:ext cx="1676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60CD9"/>
                </a:solidFill>
                <a:effectLst/>
                <a:uLnTx/>
                <a:uFillTx/>
                <a:cs typeface="Calibri" panose="020F0502020204030204" pitchFamily="34" charset="0"/>
              </a:rPr>
              <a:t> DTN BP/LTP over AOS/USLP</a:t>
            </a:r>
          </a:p>
          <a:p>
            <a:pPr marL="0" marR="0" lvl="0" indent="0" algn="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60CD9"/>
                </a:solidFill>
                <a:effectLst/>
                <a:uLnTx/>
                <a:uFillTx/>
                <a:cs typeface="Calibri" panose="020F0502020204030204" pitchFamily="34" charset="0"/>
              </a:rPr>
              <a:t>over Trunk Link (X-band,</a:t>
            </a:r>
          </a:p>
          <a:p>
            <a:pPr marL="0" marR="0" lvl="0" indent="0" algn="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60CD9"/>
                </a:solidFill>
                <a:effectLst/>
                <a:uLnTx/>
                <a:uFillTx/>
                <a:cs typeface="Calibri" panose="020F0502020204030204" pitchFamily="34" charset="0"/>
              </a:rPr>
              <a:t>Ka-band-22/26 GHz, Optical)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DD1C89-4D62-4775-A8E3-C33674528F32}"/>
              </a:ext>
            </a:extLst>
          </p:cNvPr>
          <p:cNvSpPr txBox="1"/>
          <p:nvPr/>
        </p:nvSpPr>
        <p:spPr>
          <a:xfrm>
            <a:off x="2650357" y="5081547"/>
            <a:ext cx="823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CLPS Lander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8CF37-AB60-479D-8F82-748944F50A2F}"/>
              </a:ext>
            </a:extLst>
          </p:cNvPr>
          <p:cNvSpPr txBox="1"/>
          <p:nvPr/>
        </p:nvSpPr>
        <p:spPr>
          <a:xfrm>
            <a:off x="1967149" y="3794986"/>
            <a:ext cx="96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Geophysical Network Lander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6DB85F4-1231-458D-9CF2-1CAB2989F589}"/>
              </a:ext>
            </a:extLst>
          </p:cNvPr>
          <p:cNvSpPr/>
          <p:nvPr/>
        </p:nvSpPr>
        <p:spPr bwMode="auto">
          <a:xfrm rot="849912">
            <a:off x="2523678" y="2616649"/>
            <a:ext cx="368224" cy="2612358"/>
          </a:xfrm>
          <a:prstGeom prst="arc">
            <a:avLst>
              <a:gd name="adj1" fmla="val 5807118"/>
              <a:gd name="adj2" fmla="val 16961074"/>
            </a:avLst>
          </a:prstGeom>
          <a:noFill/>
          <a:ln w="25400" cap="flat" cmpd="sng" algn="ctr">
            <a:solidFill>
              <a:sysClr val="window" lastClr="FFFFFF">
                <a:lumMod val="50000"/>
                <a:alpha val="52000"/>
              </a:sys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58A7BD-DAF0-45CC-87F9-98281A37A0C3}"/>
              </a:ext>
            </a:extLst>
          </p:cNvPr>
          <p:cNvSpPr txBox="1"/>
          <p:nvPr/>
        </p:nvSpPr>
        <p:spPr>
          <a:xfrm>
            <a:off x="4133802" y="3712856"/>
            <a:ext cx="624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11DCB"/>
                </a:solidFill>
                <a:effectLst/>
                <a:uLnTx/>
                <a:uFillTx/>
                <a:cs typeface="Calibri" panose="020F0502020204030204" pitchFamily="34" charset="0"/>
              </a:rPr>
              <a:t>Rover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056812-75CB-4CFA-AD31-18C6280FF7B2}"/>
              </a:ext>
            </a:extLst>
          </p:cNvPr>
          <p:cNvSpPr txBox="1"/>
          <p:nvPr/>
        </p:nvSpPr>
        <p:spPr>
          <a:xfrm rot="2063568">
            <a:off x="4810630" y="4403126"/>
            <a:ext cx="588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Calibri" panose="020F0502020204030204" pitchFamily="34" charset="0"/>
              </a:rPr>
              <a:t>Habitat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DE368F-778B-49A8-91B3-838FE5980ADA}"/>
              </a:ext>
            </a:extLst>
          </p:cNvPr>
          <p:cNvSpPr txBox="1"/>
          <p:nvPr/>
        </p:nvSpPr>
        <p:spPr>
          <a:xfrm rot="2128852">
            <a:off x="5058086" y="3998994"/>
            <a:ext cx="74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Calibri" panose="020F0502020204030204" pitchFamily="34" charset="0"/>
              </a:rPr>
              <a:t>EVA Crew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659544-997D-48BE-A0BC-C13CD1E4F335}"/>
              </a:ext>
            </a:extLst>
          </p:cNvPr>
          <p:cNvSpPr txBox="1"/>
          <p:nvPr/>
        </p:nvSpPr>
        <p:spPr>
          <a:xfrm rot="2350502">
            <a:off x="4490603" y="3862661"/>
            <a:ext cx="62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Calibri" panose="020F0502020204030204" pitchFamily="34" charset="0"/>
              </a:rPr>
              <a:t>Comm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Calibri" panose="020F0502020204030204" pitchFamily="34" charset="0"/>
              </a:rPr>
              <a:t>Station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89CC65-35E1-473F-BF0E-A5DE4CE9F13E}"/>
              </a:ext>
            </a:extLst>
          </p:cNvPr>
          <p:cNvSpPr txBox="1"/>
          <p:nvPr/>
        </p:nvSpPr>
        <p:spPr>
          <a:xfrm rot="3781811">
            <a:off x="5618471" y="4703546"/>
            <a:ext cx="6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Calibri" panose="020F0502020204030204" pitchFamily="34" charset="0"/>
              </a:rPr>
              <a:t>Mobile</a:t>
            </a:r>
          </a:p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Calibri" panose="020F0502020204030204" pitchFamily="34" charset="0"/>
              </a:rPr>
              <a:t>Habitat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0810EA-C465-4D1A-91B2-EC3707B784C1}"/>
              </a:ext>
            </a:extLst>
          </p:cNvPr>
          <p:cNvCxnSpPr/>
          <p:nvPr/>
        </p:nvCxnSpPr>
        <p:spPr bwMode="auto">
          <a:xfrm flipH="1" flipV="1">
            <a:off x="5364563" y="3677535"/>
            <a:ext cx="153693" cy="83910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56CAFD-880B-4CC5-809B-9DC86C2713E9}"/>
              </a:ext>
            </a:extLst>
          </p:cNvPr>
          <p:cNvCxnSpPr>
            <a:cxnSpLocks/>
          </p:cNvCxnSpPr>
          <p:nvPr/>
        </p:nvCxnSpPr>
        <p:spPr bwMode="auto">
          <a:xfrm flipV="1">
            <a:off x="5291892" y="2324502"/>
            <a:ext cx="1024100" cy="1088671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2A22791-D5C4-4672-A7A1-6AB181629157}"/>
              </a:ext>
            </a:extLst>
          </p:cNvPr>
          <p:cNvSpPr txBox="1"/>
          <p:nvPr/>
        </p:nvSpPr>
        <p:spPr>
          <a:xfrm>
            <a:off x="3948248" y="2908604"/>
            <a:ext cx="708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Low orbit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Science Orbiter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E44751-5A7A-4092-BAA3-104EA89CE890}"/>
              </a:ext>
            </a:extLst>
          </p:cNvPr>
          <p:cNvSpPr txBox="1"/>
          <p:nvPr/>
        </p:nvSpPr>
        <p:spPr>
          <a:xfrm rot="2350835">
            <a:off x="4078113" y="4368615"/>
            <a:ext cx="11621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Calibri" panose="020F0502020204030204" pitchFamily="34" charset="0"/>
              </a:rPr>
              <a:t>Exploration Zone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F5BE4D29-9DDC-431D-B644-EC3C6AB2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45" y="1775716"/>
            <a:ext cx="107538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Lunar Gateway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47F631-0B43-45FE-B23D-8B0EE25CE0C3}"/>
              </a:ext>
            </a:extLst>
          </p:cNvPr>
          <p:cNvGrpSpPr>
            <a:grpSpLocks noChangeAspect="1"/>
          </p:cNvGrpSpPr>
          <p:nvPr/>
        </p:nvGrpSpPr>
        <p:grpSpPr>
          <a:xfrm>
            <a:off x="6252636" y="1966871"/>
            <a:ext cx="910911" cy="369441"/>
            <a:chOff x="-1596354" y="1960252"/>
            <a:chExt cx="1596354" cy="665761"/>
          </a:xfrm>
        </p:grpSpPr>
        <p:pic>
          <p:nvPicPr>
            <p:cNvPr id="119" name="Picture 6" descr="image012">
              <a:extLst>
                <a:ext uri="{FF2B5EF4-FFF2-40B4-BE49-F238E27FC236}">
                  <a16:creationId xmlns:a16="http://schemas.microsoft.com/office/drawing/2014/main" id="{B56E17AA-CD46-4FB4-B3A9-40EA3F4D9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" b="100000" l="0" r="977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40549" y="1985933"/>
              <a:ext cx="541604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2" descr="Z:\Mars CH4 Architecture\04 - Configurations\pictures\stack1.png">
              <a:extLst>
                <a:ext uri="{FF2B5EF4-FFF2-40B4-BE49-F238E27FC236}">
                  <a16:creationId xmlns:a16="http://schemas.microsoft.com/office/drawing/2014/main" id="{F854E365-2D6F-4580-B7FE-7CFE7C94B9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358"/>
            <a:stretch/>
          </p:blipFill>
          <p:spPr bwMode="auto">
            <a:xfrm>
              <a:off x="-1596354" y="1985933"/>
              <a:ext cx="424927" cy="640080"/>
            </a:xfrm>
            <a:prstGeom prst="rect">
              <a:avLst/>
            </a:prstGeom>
            <a:noFill/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0033698-DF1E-4283-A895-7D5C7DD3F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7850" y="1958022"/>
              <a:ext cx="635620" cy="64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D7F0AA5-EA79-48D2-B300-70190C5107CE}"/>
              </a:ext>
            </a:extLst>
          </p:cNvPr>
          <p:cNvSpPr txBox="1"/>
          <p:nvPr/>
        </p:nvSpPr>
        <p:spPr>
          <a:xfrm>
            <a:off x="8672466" y="495509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178C50-3CD2-4FB6-87BB-CCF0B46513D6}"/>
              </a:ext>
            </a:extLst>
          </p:cNvPr>
          <p:cNvSpPr txBox="1"/>
          <p:nvPr/>
        </p:nvSpPr>
        <p:spPr>
          <a:xfrm>
            <a:off x="8356176" y="372481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Earth Stations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0EAAEC-A0B3-48C0-B5AE-880C993C84A1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8996" y="2358790"/>
            <a:ext cx="319078" cy="2075439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CC71660-55BF-4BEB-9EE2-C13D117566B3}"/>
              </a:ext>
            </a:extLst>
          </p:cNvPr>
          <p:cNvSpPr txBox="1"/>
          <p:nvPr/>
        </p:nvSpPr>
        <p:spPr>
          <a:xfrm rot="2676018">
            <a:off x="6848787" y="2923827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Lunar Relay Network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0949FD-DD94-4C69-A317-9164E0F6B4ED}"/>
              </a:ext>
            </a:extLst>
          </p:cNvPr>
          <p:cNvSpPr txBox="1"/>
          <p:nvPr/>
        </p:nvSpPr>
        <p:spPr>
          <a:xfrm rot="18747736">
            <a:off x="5184167" y="2673305"/>
            <a:ext cx="1746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DTN BP/LTP over AOS/USLP 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over Proximity Link (S-band, Ka-22/26 GHz, or optical)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754CD5-F9A9-442B-A828-3F5CBC016FA2}"/>
              </a:ext>
            </a:extLst>
          </p:cNvPr>
          <p:cNvSpPr txBox="1"/>
          <p:nvPr/>
        </p:nvSpPr>
        <p:spPr>
          <a:xfrm rot="593869">
            <a:off x="3533723" y="1486504"/>
            <a:ext cx="2573718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CE0CB5"/>
                </a:solidFill>
                <a:effectLst/>
                <a:uLnTx/>
                <a:uFillTx/>
                <a:cs typeface="Calibri" panose="020F0502020204030204" pitchFamily="34" charset="0"/>
              </a:rPr>
              <a:t>DTN BP/LTP over AOS/USLP over </a:t>
            </a:r>
          </a:p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CE0CB5"/>
                </a:solidFill>
                <a:effectLst/>
                <a:uLnTx/>
                <a:uFillTx/>
                <a:cs typeface="Calibri" panose="020F0502020204030204" pitchFamily="34" charset="0"/>
              </a:rPr>
              <a:t>Cross Link (Ka-band-22/26GHz,or Optical)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D54B3F1-3389-4DDF-B778-ACDD35DACAB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821098">
            <a:off x="2214542" y="1217045"/>
            <a:ext cx="970017" cy="72753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B4B8B0E-77A1-47F1-B1CE-FA0CF8A6575D}"/>
              </a:ext>
            </a:extLst>
          </p:cNvPr>
          <p:cNvSpPr txBox="1"/>
          <p:nvPr/>
        </p:nvSpPr>
        <p:spPr>
          <a:xfrm>
            <a:off x="1914558" y="880252"/>
            <a:ext cx="1064278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Lunar 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Relay Orbiter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9EE2B4-CE41-4AD5-B723-B33D7717CB7D}"/>
              </a:ext>
            </a:extLst>
          </p:cNvPr>
          <p:cNvSpPr/>
          <p:nvPr/>
        </p:nvSpPr>
        <p:spPr>
          <a:xfrm rot="1954977">
            <a:off x="3932964" y="3942096"/>
            <a:ext cx="2466731" cy="984265"/>
          </a:xfrm>
          <a:prstGeom prst="ellipse">
            <a:avLst/>
          </a:prstGeom>
          <a:noFill/>
          <a:ln w="25400" cap="flat" cmpd="sng" algn="ctr">
            <a:solidFill>
              <a:srgbClr val="99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93B967-99A4-41C0-8CDB-06B811B0DD2A}"/>
              </a:ext>
            </a:extLst>
          </p:cNvPr>
          <p:cNvSpPr txBox="1"/>
          <p:nvPr/>
        </p:nvSpPr>
        <p:spPr>
          <a:xfrm rot="2455919">
            <a:off x="3603444" y="4427427"/>
            <a:ext cx="1465465" cy="415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Lunar Surface Network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 Wireless LAN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6022AF7-71E3-4620-A0BA-217A5D58592F}"/>
              </a:ext>
            </a:extLst>
          </p:cNvPr>
          <p:cNvSpPr/>
          <p:nvPr/>
        </p:nvSpPr>
        <p:spPr>
          <a:xfrm rot="1954977">
            <a:off x="8532116" y="855908"/>
            <a:ext cx="777919" cy="370789"/>
          </a:xfrm>
          <a:prstGeom prst="ellipse">
            <a:avLst/>
          </a:prstGeom>
          <a:noFill/>
          <a:ln w="25400" cap="flat" cmpd="sng" algn="ctr">
            <a:solidFill>
              <a:srgbClr val="99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464A05-CBED-4CD8-B665-53B9751779E4}"/>
              </a:ext>
            </a:extLst>
          </p:cNvPr>
          <p:cNvSpPr txBox="1"/>
          <p:nvPr/>
        </p:nvSpPr>
        <p:spPr>
          <a:xfrm flipH="1">
            <a:off x="8694889" y="1414443"/>
            <a:ext cx="12818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Earth Network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0B0255-B2D9-4AA3-B893-63C2CAF5C9A9}"/>
              </a:ext>
            </a:extLst>
          </p:cNvPr>
          <p:cNvSpPr txBox="1"/>
          <p:nvPr/>
        </p:nvSpPr>
        <p:spPr>
          <a:xfrm>
            <a:off x="1871126" y="1434565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DTN nodes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B8DC5A-240C-4546-B4E4-160DA38AE767}"/>
              </a:ext>
            </a:extLst>
          </p:cNvPr>
          <p:cNvSpPr txBox="1"/>
          <p:nvPr/>
        </p:nvSpPr>
        <p:spPr>
          <a:xfrm>
            <a:off x="2481487" y="3259037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DTN nodes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3F731B-5A3B-41F7-ACE5-695A51FE66B3}"/>
              </a:ext>
            </a:extLst>
          </p:cNvPr>
          <p:cNvSpPr txBox="1"/>
          <p:nvPr/>
        </p:nvSpPr>
        <p:spPr>
          <a:xfrm>
            <a:off x="4499104" y="2485182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DTN nodes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91BC5F-7D27-41B1-93F9-E7745A893593}"/>
              </a:ext>
            </a:extLst>
          </p:cNvPr>
          <p:cNvSpPr txBox="1"/>
          <p:nvPr/>
        </p:nvSpPr>
        <p:spPr>
          <a:xfrm rot="2163308">
            <a:off x="5163476" y="4687525"/>
            <a:ext cx="540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DTN nodes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D4C476-2D61-4E38-9250-FD33460B64A7}"/>
              </a:ext>
            </a:extLst>
          </p:cNvPr>
          <p:cNvSpPr txBox="1"/>
          <p:nvPr/>
        </p:nvSpPr>
        <p:spPr>
          <a:xfrm>
            <a:off x="6307397" y="1640525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DTN nodes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BC2220-6155-46B9-8E61-8B261C7B5DA3}"/>
              </a:ext>
            </a:extLst>
          </p:cNvPr>
          <p:cNvSpPr txBox="1"/>
          <p:nvPr/>
        </p:nvSpPr>
        <p:spPr>
          <a:xfrm>
            <a:off x="8912253" y="512959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DTN nodes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96959D0-1ED7-48EB-8E72-0B2259F1F0A6}"/>
              </a:ext>
            </a:extLst>
          </p:cNvPr>
          <p:cNvCxnSpPr/>
          <p:nvPr/>
        </p:nvCxnSpPr>
        <p:spPr bwMode="auto">
          <a:xfrm flipV="1">
            <a:off x="2240030" y="1848876"/>
            <a:ext cx="359701" cy="1418501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C24A15-5017-46FE-9B5C-740D77B88A32}"/>
              </a:ext>
            </a:extLst>
          </p:cNvPr>
          <p:cNvCxnSpPr/>
          <p:nvPr/>
        </p:nvCxnSpPr>
        <p:spPr bwMode="auto">
          <a:xfrm flipH="1" flipV="1">
            <a:off x="2726241" y="1787361"/>
            <a:ext cx="144966" cy="567930"/>
          </a:xfrm>
          <a:prstGeom prst="line">
            <a:avLst/>
          </a:prstGeom>
          <a:noFill/>
          <a:ln w="19050" cap="flat" cmpd="sng" algn="ctr">
            <a:solidFill>
              <a:srgbClr val="D411CA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47726AC-4FB7-41D5-96C1-F2253C1FC7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61980" y="1488089"/>
            <a:ext cx="3283259" cy="606098"/>
          </a:xfrm>
          <a:prstGeom prst="line">
            <a:avLst/>
          </a:prstGeom>
          <a:noFill/>
          <a:ln w="19050" cap="flat" cmpd="sng" algn="ctr">
            <a:solidFill>
              <a:srgbClr val="D411CA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D45B8D2-CF39-447B-BB69-484FFEAE15CE}"/>
              </a:ext>
            </a:extLst>
          </p:cNvPr>
          <p:cNvSpPr txBox="1"/>
          <p:nvPr/>
        </p:nvSpPr>
        <p:spPr>
          <a:xfrm rot="21315635">
            <a:off x="5015253" y="675287"/>
            <a:ext cx="3391599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60CD9"/>
                </a:solidFill>
                <a:effectLst/>
                <a:uLnTx/>
                <a:uFillTx/>
                <a:cs typeface="Calibri" panose="020F0502020204030204" pitchFamily="34" charset="0"/>
              </a:rPr>
              <a:t> DTN BP/LTP over AOS/USLP over</a:t>
            </a:r>
          </a:p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60CD9"/>
                </a:solidFill>
                <a:effectLst/>
                <a:uLnTx/>
                <a:uFillTx/>
                <a:cs typeface="Calibri" panose="020F0502020204030204" pitchFamily="34" charset="0"/>
              </a:rPr>
              <a:t>Trunk Link (X-band, Ka-band-22/26 GHz, Optical)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7F6772-34BF-4C63-AA10-5BBD6D03B01F}"/>
              </a:ext>
            </a:extLst>
          </p:cNvPr>
          <p:cNvSpPr txBox="1"/>
          <p:nvPr/>
        </p:nvSpPr>
        <p:spPr>
          <a:xfrm rot="2577083">
            <a:off x="7066691" y="2695452"/>
            <a:ext cx="1934378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DTN BP/LTP over AOS/USLP</a:t>
            </a:r>
          </a:p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over Proximity Link (S-band)        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D8068E-8EDD-4371-87FC-9F17DDE8D3E2}"/>
              </a:ext>
            </a:extLst>
          </p:cNvPr>
          <p:cNvSpPr txBox="1"/>
          <p:nvPr/>
        </p:nvSpPr>
        <p:spPr>
          <a:xfrm>
            <a:off x="2578133" y="2755718"/>
            <a:ext cx="1007281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Science/Relay Orbiter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49555D-A0A6-4246-B9B8-02AE46BCB6CA}"/>
              </a:ext>
            </a:extLst>
          </p:cNvPr>
          <p:cNvCxnSpPr>
            <a:cxnSpLocks/>
          </p:cNvCxnSpPr>
          <p:nvPr/>
        </p:nvCxnSpPr>
        <p:spPr bwMode="auto">
          <a:xfrm flipV="1">
            <a:off x="7406003" y="1345648"/>
            <a:ext cx="1246815" cy="788602"/>
          </a:xfrm>
          <a:prstGeom prst="line">
            <a:avLst/>
          </a:prstGeom>
          <a:noFill/>
          <a:ln w="19050" cap="flat" cmpd="sng" algn="ctr">
            <a:solidFill>
              <a:srgbClr val="060CD9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6DFFAA5C-FFCE-411D-878C-365035DD4CE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1589796">
            <a:off x="8173306" y="3612375"/>
            <a:ext cx="959031" cy="61268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A581214-5541-4742-A38C-8BEB500F71D9}"/>
              </a:ext>
            </a:extLst>
          </p:cNvPr>
          <p:cNvSpPr txBox="1"/>
          <p:nvPr/>
        </p:nvSpPr>
        <p:spPr>
          <a:xfrm>
            <a:off x="8554906" y="4113947"/>
            <a:ext cx="708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Artemis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orbiter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B8CFF7-5F73-4731-841D-09F4DFB17384}"/>
              </a:ext>
            </a:extLst>
          </p:cNvPr>
          <p:cNvCxnSpPr>
            <a:cxnSpLocks/>
          </p:cNvCxnSpPr>
          <p:nvPr/>
        </p:nvCxnSpPr>
        <p:spPr bwMode="auto">
          <a:xfrm>
            <a:off x="7166164" y="2352982"/>
            <a:ext cx="1391585" cy="1252519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8B14D92-1C42-451B-A09B-4360275EF5C0}"/>
              </a:ext>
            </a:extLst>
          </p:cNvPr>
          <p:cNvSpPr txBox="1"/>
          <p:nvPr/>
        </p:nvSpPr>
        <p:spPr>
          <a:xfrm rot="19608295">
            <a:off x="4330242" y="2565859"/>
            <a:ext cx="1775361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DTN BP/LTP over AOS/USLP over Proximity Link (S-band)              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03811FD-8FE3-429D-8066-B6916453E95F}"/>
              </a:ext>
            </a:extLst>
          </p:cNvPr>
          <p:cNvCxnSpPr>
            <a:cxnSpLocks/>
          </p:cNvCxnSpPr>
          <p:nvPr/>
        </p:nvCxnSpPr>
        <p:spPr bwMode="auto">
          <a:xfrm flipV="1">
            <a:off x="2801709" y="909240"/>
            <a:ext cx="5503608" cy="515656"/>
          </a:xfrm>
          <a:prstGeom prst="line">
            <a:avLst/>
          </a:prstGeom>
          <a:noFill/>
          <a:ln w="19050" cap="flat" cmpd="sng" algn="ctr">
            <a:solidFill>
              <a:srgbClr val="060CD9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70" name="Picture 69" descr="DSN-34m-BWG_sm.png">
            <a:extLst>
              <a:ext uri="{FF2B5EF4-FFF2-40B4-BE49-F238E27FC236}">
                <a16:creationId xmlns:a16="http://schemas.microsoft.com/office/drawing/2014/main" id="{7768F2BF-68CF-45A9-8871-D904B78487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3295" y="1101992"/>
            <a:ext cx="237527" cy="220409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4E7BB73-AE46-4F67-802A-22A0F4DE6F30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 flipV="1">
            <a:off x="6474344" y="4786339"/>
            <a:ext cx="3117734" cy="72522"/>
          </a:xfrm>
          <a:prstGeom prst="line">
            <a:avLst/>
          </a:prstGeom>
          <a:noFill/>
          <a:ln w="19050" cap="flat" cmpd="sng" algn="ctr">
            <a:solidFill>
              <a:srgbClr val="00B02C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822FB2B-A1D9-42C5-A8DF-01A2B64CFA53}"/>
              </a:ext>
            </a:extLst>
          </p:cNvPr>
          <p:cNvSpPr txBox="1"/>
          <p:nvPr/>
        </p:nvSpPr>
        <p:spPr>
          <a:xfrm>
            <a:off x="7965554" y="4808395"/>
            <a:ext cx="249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Calibri" panose="020F0502020204030204" pitchFamily="34" charset="0"/>
              </a:rPr>
              <a:t>DTN BP/LTP over AOS/USLP over</a:t>
            </a:r>
          </a:p>
          <a:p>
            <a:pPr marL="0" marR="0" lvl="0" indent="0" defTabSz="2571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Calibri" panose="020F0502020204030204" pitchFamily="34" charset="0"/>
              </a:rPr>
              <a:t>Direct Earth Link (X-band, Ka-band 26 GHz)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468FD5-A1B1-4A3A-9218-F1398D03F05B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>
            <a:off x="3477438" y="5022742"/>
            <a:ext cx="324625" cy="106714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910912F-3D1E-4E66-9DE3-E4543FBECD93}"/>
              </a:ext>
            </a:extLst>
          </p:cNvPr>
          <p:cNvSpPr txBox="1"/>
          <p:nvPr/>
        </p:nvSpPr>
        <p:spPr>
          <a:xfrm flipH="1">
            <a:off x="3683120" y="5111778"/>
            <a:ext cx="1540532" cy="25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To/from Earth Network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AB711A-A70F-4A9C-BA8B-0CE7F74638F9}"/>
              </a:ext>
            </a:extLst>
          </p:cNvPr>
          <p:cNvCxnSpPr>
            <a:cxnSpLocks/>
          </p:cNvCxnSpPr>
          <p:nvPr/>
        </p:nvCxnSpPr>
        <p:spPr bwMode="auto">
          <a:xfrm flipV="1">
            <a:off x="2395429" y="2422707"/>
            <a:ext cx="137804" cy="1016039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067D104-FF52-457A-B1E9-C010BD520A9C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6329" y="2277371"/>
            <a:ext cx="569150" cy="203132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B8508BA-6503-423A-AA93-29AD99262F40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8680673" y="1541401"/>
            <a:ext cx="14216" cy="2010568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C2B7613-9E6A-4CF0-B0DF-48E0759CD847}"/>
              </a:ext>
            </a:extLst>
          </p:cNvPr>
          <p:cNvSpPr txBox="1"/>
          <p:nvPr/>
        </p:nvSpPr>
        <p:spPr>
          <a:xfrm>
            <a:off x="9177870" y="74173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C765B9B-5D7A-49F0-8719-90EBC8CFD3F4}"/>
              </a:ext>
            </a:extLst>
          </p:cNvPr>
          <p:cNvSpPr txBox="1"/>
          <p:nvPr/>
        </p:nvSpPr>
        <p:spPr>
          <a:xfrm>
            <a:off x="9281119" y="94321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D6D8A41-1804-4866-9373-F55A402AA719}"/>
              </a:ext>
            </a:extLst>
          </p:cNvPr>
          <p:cNvSpPr txBox="1"/>
          <p:nvPr/>
        </p:nvSpPr>
        <p:spPr>
          <a:xfrm>
            <a:off x="8665386" y="3467662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DTN nodes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5E07AAE-E9F2-414F-BEE2-48A2CF4696EC}"/>
              </a:ext>
            </a:extLst>
          </p:cNvPr>
          <p:cNvCxnSpPr>
            <a:cxnSpLocks/>
          </p:cNvCxnSpPr>
          <p:nvPr/>
        </p:nvCxnSpPr>
        <p:spPr bwMode="auto">
          <a:xfrm>
            <a:off x="1941559" y="5587762"/>
            <a:ext cx="709747" cy="0"/>
          </a:xfrm>
          <a:prstGeom prst="line">
            <a:avLst/>
          </a:prstGeom>
          <a:noFill/>
          <a:ln w="19050" cap="flat" cmpd="sng" algn="ctr">
            <a:solidFill>
              <a:srgbClr val="060CD9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99D947D-E506-4DF9-9A62-09E4BEE15B70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886" y="5993461"/>
            <a:ext cx="700420" cy="3194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F792529-AB7E-4575-9659-ECC292EB4FA6}"/>
              </a:ext>
            </a:extLst>
          </p:cNvPr>
          <p:cNvSpPr txBox="1"/>
          <p:nvPr/>
        </p:nvSpPr>
        <p:spPr>
          <a:xfrm>
            <a:off x="2658217" y="5445201"/>
            <a:ext cx="23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60CD9"/>
                </a:solidFill>
                <a:effectLst/>
                <a:uLnTx/>
                <a:uFillTx/>
                <a:cs typeface="Calibri" panose="020F0502020204030204" pitchFamily="34" charset="0"/>
              </a:rPr>
              <a:t>Moon-to/from-Earth trunk link: 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60CD9"/>
                </a:solidFill>
                <a:effectLst/>
                <a:uLnTx/>
                <a:uFillTx/>
                <a:cs typeface="Calibri" panose="020F0502020204030204" pitchFamily="34" charset="0"/>
              </a:rPr>
              <a:t>Between relay orbiter and Earth station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706186D-BB5B-4202-94C9-95959FC7037E}"/>
              </a:ext>
            </a:extLst>
          </p:cNvPr>
          <p:cNvSpPr txBox="1"/>
          <p:nvPr/>
        </p:nvSpPr>
        <p:spPr>
          <a:xfrm>
            <a:off x="2651306" y="5741273"/>
            <a:ext cx="23357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B02C"/>
                </a:solidFill>
                <a:effectLst/>
                <a:uLnTx/>
                <a:uFillTx/>
                <a:cs typeface="Calibri" panose="020F0502020204030204" pitchFamily="34" charset="0"/>
              </a:rPr>
              <a:t>Moon-to/from-Earth link:</a:t>
            </a:r>
          </a:p>
          <a:p>
            <a:pPr marL="0" marR="0" lvl="0" indent="0" defTabSz="2571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B02C"/>
                </a:solidFill>
                <a:effectLst/>
                <a:uLnTx/>
                <a:uFillTx/>
                <a:cs typeface="Calibri" panose="020F0502020204030204" pitchFamily="34" charset="0"/>
              </a:rPr>
              <a:t>Between Lunar orbiter/landed vehicle and Earth station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FEF0E93-D85E-427C-82EE-8A9CCCA216E0}"/>
              </a:ext>
            </a:extLst>
          </p:cNvPr>
          <p:cNvCxnSpPr>
            <a:cxnSpLocks/>
          </p:cNvCxnSpPr>
          <p:nvPr/>
        </p:nvCxnSpPr>
        <p:spPr bwMode="auto">
          <a:xfrm flipV="1">
            <a:off x="5183123" y="5585300"/>
            <a:ext cx="701184" cy="6862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A2EFE7C-0914-4909-9B44-599ECB68084D}"/>
              </a:ext>
            </a:extLst>
          </p:cNvPr>
          <p:cNvSpPr txBox="1"/>
          <p:nvPr/>
        </p:nvSpPr>
        <p:spPr>
          <a:xfrm>
            <a:off x="5814838" y="5409139"/>
            <a:ext cx="19232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Proximity link:  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Between relay orbiter and landed vehicle/orbital  vehicle             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63BE4E7-A953-4645-95E1-78E51F438B17}"/>
              </a:ext>
            </a:extLst>
          </p:cNvPr>
          <p:cNvCxnSpPr>
            <a:cxnSpLocks/>
          </p:cNvCxnSpPr>
          <p:nvPr/>
        </p:nvCxnSpPr>
        <p:spPr bwMode="auto">
          <a:xfrm flipH="1">
            <a:off x="5159490" y="6031599"/>
            <a:ext cx="713515" cy="1"/>
          </a:xfrm>
          <a:prstGeom prst="line">
            <a:avLst/>
          </a:prstGeom>
          <a:noFill/>
          <a:ln w="19050" cap="flat" cmpd="sng" algn="ctr">
            <a:solidFill>
              <a:srgbClr val="D411CA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E2C0F16-484B-4C1E-9C35-72DE08B47FC4}"/>
              </a:ext>
            </a:extLst>
          </p:cNvPr>
          <p:cNvSpPr txBox="1"/>
          <p:nvPr/>
        </p:nvSpPr>
        <p:spPr>
          <a:xfrm>
            <a:off x="5819867" y="5865132"/>
            <a:ext cx="164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CE0CB5"/>
                </a:solidFill>
                <a:effectLst/>
                <a:uLnTx/>
                <a:uFillTx/>
                <a:cs typeface="Calibri" panose="020F0502020204030204" pitchFamily="34" charset="0"/>
              </a:rPr>
              <a:t>Cross link: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CE0CB5"/>
                </a:solidFill>
                <a:effectLst/>
                <a:uLnTx/>
                <a:uFillTx/>
                <a:cs typeface="Calibri" panose="020F0502020204030204" pitchFamily="34" charset="0"/>
              </a:rPr>
              <a:t>Between two relay orbiters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B3F1D4A-1B0B-4803-B98D-75CAC914AADA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9807" y="5552781"/>
            <a:ext cx="662861" cy="537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511DF07-4768-4E0B-8503-F9C98E0D35A0}"/>
              </a:ext>
            </a:extLst>
          </p:cNvPr>
          <p:cNvSpPr txBox="1"/>
          <p:nvPr/>
        </p:nvSpPr>
        <p:spPr>
          <a:xfrm flipH="1">
            <a:off x="8330959" y="5393337"/>
            <a:ext cx="203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143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Lunar surface-to-surface link:</a:t>
            </a:r>
          </a:p>
          <a:p>
            <a:pPr marL="0" marR="0" lvl="0" indent="0" defTabSz="5143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Wireless link between surface elements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0618392-C2EE-46DC-B589-529A5254AE1E}"/>
              </a:ext>
            </a:extLst>
          </p:cNvPr>
          <p:cNvSpPr/>
          <p:nvPr/>
        </p:nvSpPr>
        <p:spPr>
          <a:xfrm>
            <a:off x="7738089" y="5795324"/>
            <a:ext cx="650527" cy="421425"/>
          </a:xfrm>
          <a:prstGeom prst="ellipse">
            <a:avLst/>
          </a:prstGeom>
          <a:noFill/>
          <a:ln w="25400" cap="flat" cmpd="sng" algn="ctr">
            <a:solidFill>
              <a:srgbClr val="99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D368DF3-A40C-40F0-8A54-6DB07819EDFB}"/>
              </a:ext>
            </a:extLst>
          </p:cNvPr>
          <p:cNvSpPr txBox="1"/>
          <p:nvPr/>
        </p:nvSpPr>
        <p:spPr>
          <a:xfrm>
            <a:off x="8371279" y="5741273"/>
            <a:ext cx="13195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Lunar Relay Network;</a:t>
            </a:r>
          </a:p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Lunar Surface Network;</a:t>
            </a:r>
          </a:p>
          <a:p>
            <a:pPr marL="0" marR="0" lvl="0" indent="0" defTabSz="5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cs typeface="Calibri" panose="020F0502020204030204" pitchFamily="34" charset="0"/>
              </a:rPr>
              <a:t>Earth Network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964C847-627C-49A5-BD47-C37BB2B29F61}"/>
              </a:ext>
            </a:extLst>
          </p:cNvPr>
          <p:cNvSpPr txBox="1"/>
          <p:nvPr/>
        </p:nvSpPr>
        <p:spPr>
          <a:xfrm>
            <a:off x="9255605" y="1147627"/>
            <a:ext cx="512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NME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4F6DC01-34D2-4B06-8697-A5FA24C39FC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92338" y="1656667"/>
            <a:ext cx="4848" cy="3159885"/>
          </a:xfrm>
          <a:prstGeom prst="line">
            <a:avLst/>
          </a:prstGeom>
          <a:noFill/>
          <a:ln w="19050" cap="flat" cmpd="sng" algn="ctr">
            <a:solidFill>
              <a:srgbClr val="00B02C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554DA64-5943-4F48-BC49-08C9FDD92D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13078" y="1546826"/>
            <a:ext cx="1467175" cy="1065314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ECFC962-ED81-47F5-A3D7-23B2A43981F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99636" y="1988215"/>
            <a:ext cx="1981152" cy="1646695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4651E8A-01FC-4B7D-AD01-291EE366FF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45520" y="1995298"/>
            <a:ext cx="1343293" cy="1555312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BCFC7FA-F25A-46A8-B334-6FDCF743230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54402" y="3867225"/>
            <a:ext cx="146224" cy="299286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49BDDA7-F9DB-4DE4-B9B1-28E86CEF8A2D}"/>
              </a:ext>
            </a:extLst>
          </p:cNvPr>
          <p:cNvCxnSpPr>
            <a:cxnSpLocks/>
          </p:cNvCxnSpPr>
          <p:nvPr/>
        </p:nvCxnSpPr>
        <p:spPr bwMode="auto">
          <a:xfrm flipV="1">
            <a:off x="5171323" y="3045446"/>
            <a:ext cx="229852" cy="397037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F664F705-F79F-43BA-9959-0DAA5CE765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275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0478" y="4145715"/>
            <a:ext cx="603530" cy="520272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FF115CA-F434-4C14-9274-6A921C4F61F4}"/>
              </a:ext>
            </a:extLst>
          </p:cNvPr>
          <p:cNvSpPr txBox="1"/>
          <p:nvPr/>
        </p:nvSpPr>
        <p:spPr>
          <a:xfrm>
            <a:off x="3048845" y="4389325"/>
            <a:ext cx="67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11DCB"/>
                </a:solidFill>
                <a:effectLst/>
                <a:uLnTx/>
                <a:uFillTx/>
                <a:cs typeface="Calibri" panose="020F0502020204030204" pitchFamily="34" charset="0"/>
              </a:rPr>
              <a:t>ISRU platform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57D64C43-2BDB-4389-926D-F2B1F421C51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88225" y="3684712"/>
            <a:ext cx="413932" cy="38992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EC57B181-6C56-4825-A205-E4094CCFD4C8}"/>
              </a:ext>
            </a:extLst>
          </p:cNvPr>
          <p:cNvSpPr txBox="1"/>
          <p:nvPr/>
        </p:nvSpPr>
        <p:spPr>
          <a:xfrm>
            <a:off x="3434665" y="3839226"/>
            <a:ext cx="63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710E0"/>
                </a:solidFill>
                <a:effectLst/>
                <a:uLnTx/>
                <a:uFillTx/>
                <a:cs typeface="Calibri" panose="020F0502020204030204" pitchFamily="34" charset="0"/>
              </a:rPr>
              <a:t>Human Lander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E6A76C5-C024-485E-A725-179B613A2E99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5136" b="37158"/>
          <a:stretch/>
        </p:blipFill>
        <p:spPr>
          <a:xfrm>
            <a:off x="4236117" y="640279"/>
            <a:ext cx="970017" cy="27432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E03043E-6DF3-4D19-BF78-9492E17F891E}"/>
              </a:ext>
            </a:extLst>
          </p:cNvPr>
          <p:cNvSpPr txBox="1"/>
          <p:nvPr/>
        </p:nvSpPr>
        <p:spPr>
          <a:xfrm>
            <a:off x="4711382" y="382727"/>
            <a:ext cx="907043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Lunar 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Relay Orbiter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490F1A5E-F70C-4771-BBF6-EC63C378E8A2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112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048" y="4961088"/>
            <a:ext cx="339676" cy="33133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C481195E-D671-40A6-B131-680832919E9A}"/>
              </a:ext>
            </a:extLst>
          </p:cNvPr>
          <p:cNvSpPr txBox="1"/>
          <p:nvPr/>
        </p:nvSpPr>
        <p:spPr>
          <a:xfrm>
            <a:off x="6493869" y="5037429"/>
            <a:ext cx="941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710E0"/>
                </a:solidFill>
                <a:effectLst/>
                <a:uLnTx/>
                <a:uFillTx/>
                <a:cs typeface="Calibri" panose="020F0502020204030204" pitchFamily="34" charset="0"/>
              </a:rPr>
              <a:t>Surface Power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9699EBBA-7D31-481D-836C-77158DEDFE2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329868" flipH="1">
            <a:off x="5568635" y="1259767"/>
            <a:ext cx="533400" cy="39370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38ED4FA4-4AAB-4282-B094-ABDC4A6CEE57}"/>
              </a:ext>
            </a:extLst>
          </p:cNvPr>
          <p:cNvSpPr txBox="1"/>
          <p:nvPr/>
        </p:nvSpPr>
        <p:spPr>
          <a:xfrm>
            <a:off x="5960387" y="1172153"/>
            <a:ext cx="1199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Exploration Command Module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B55A3F9-19A6-48A1-8772-28DFCB346811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 flipV="1">
            <a:off x="2941623" y="4431457"/>
            <a:ext cx="52835" cy="591285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AB677D-D3B2-4DEC-A8D3-B86F35C9435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53128" y="3170212"/>
            <a:ext cx="271205" cy="669602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770EEC4-EA8C-4897-A9CF-434E4692A1CB}"/>
              </a:ext>
            </a:extLst>
          </p:cNvPr>
          <p:cNvCxnSpPr>
            <a:cxnSpLocks/>
          </p:cNvCxnSpPr>
          <p:nvPr/>
        </p:nvCxnSpPr>
        <p:spPr bwMode="auto">
          <a:xfrm flipH="1">
            <a:off x="2808823" y="990793"/>
            <a:ext cx="1571430" cy="335399"/>
          </a:xfrm>
          <a:prstGeom prst="line">
            <a:avLst/>
          </a:prstGeom>
          <a:noFill/>
          <a:ln w="19050" cap="flat" cmpd="sng" algn="ctr">
            <a:solidFill>
              <a:srgbClr val="D411CA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C28615-0B58-4986-A13B-24809385B1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7508" y="1605513"/>
            <a:ext cx="323279" cy="213222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B318B8D-4679-4B36-8C19-5D58C38E69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323944">
            <a:off x="2090414" y="4332249"/>
            <a:ext cx="513108" cy="27398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9D82DDF-074E-4DDA-B91D-21C298045FE9}"/>
              </a:ext>
            </a:extLst>
          </p:cNvPr>
          <p:cNvSpPr txBox="1"/>
          <p:nvPr/>
        </p:nvSpPr>
        <p:spPr>
          <a:xfrm>
            <a:off x="1937156" y="4557881"/>
            <a:ext cx="830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Science Rover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B26264C-53E1-419D-BA8B-54455D079A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42123" y="4510029"/>
            <a:ext cx="302195" cy="458450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4F5E3A97-3567-4063-BA33-97FAE26E509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31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9694" y="4787407"/>
            <a:ext cx="582380" cy="49546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CF0F4BE6-5F5B-4252-834C-49B0D57C8C14}"/>
              </a:ext>
            </a:extLst>
          </p:cNvPr>
          <p:cNvSpPr txBox="1"/>
          <p:nvPr/>
        </p:nvSpPr>
        <p:spPr>
          <a:xfrm>
            <a:off x="3446937" y="324284"/>
            <a:ext cx="637248" cy="41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Lunar </a:t>
            </a:r>
          </a:p>
          <a:p>
            <a:pPr marL="0" marR="0" lvl="0" indent="0" defTabSz="257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CubeSat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068598" y="2092121"/>
            <a:ext cx="1732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IGCA will provide authentication and confidentiality services to all registered users.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706060" y="909240"/>
            <a:ext cx="44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IGCA</a:t>
            </a:r>
          </a:p>
        </p:txBody>
      </p:sp>
    </p:spTree>
    <p:extLst>
      <p:ext uri="{BB962C8B-B14F-4D97-AF65-F5344CB8AC3E}">
        <p14:creationId xmlns:p14="http://schemas.microsoft.com/office/powerpoint/2010/main" val="252330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582</Words>
  <Application>Microsoft Macintosh PowerPoint</Application>
  <PresentationFormat>Widescreen</PresentationFormat>
  <Paragraphs>210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Sheehe, Charles J. (GRC-DPC0)</dc:creator>
  <cp:lastModifiedBy>Peter Shames</cp:lastModifiedBy>
  <cp:revision>7</cp:revision>
  <dcterms:created xsi:type="dcterms:W3CDTF">2021-06-05T18:45:52Z</dcterms:created>
  <dcterms:modified xsi:type="dcterms:W3CDTF">2022-02-02T01:37:26Z</dcterms:modified>
</cp:coreProperties>
</file>