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1"/>
  </p:notesMasterIdLst>
  <p:handoutMasterIdLst>
    <p:handoutMasterId r:id="rId132"/>
  </p:handoutMasterIdLst>
  <p:sldIdLst>
    <p:sldId id="644" r:id="rId2"/>
    <p:sldId id="736" r:id="rId3"/>
    <p:sldId id="732" r:id="rId4"/>
    <p:sldId id="745" r:id="rId5"/>
    <p:sldId id="2050" r:id="rId6"/>
    <p:sldId id="730" r:id="rId7"/>
    <p:sldId id="765" r:id="rId8"/>
    <p:sldId id="257" r:id="rId9"/>
    <p:sldId id="772" r:id="rId10"/>
    <p:sldId id="296" r:id="rId11"/>
    <p:sldId id="2092" r:id="rId12"/>
    <p:sldId id="737" r:id="rId13"/>
    <p:sldId id="743" r:id="rId14"/>
    <p:sldId id="731" r:id="rId15"/>
    <p:sldId id="773" r:id="rId16"/>
    <p:sldId id="774" r:id="rId17"/>
    <p:sldId id="372" r:id="rId18"/>
    <p:sldId id="2086" r:id="rId19"/>
    <p:sldId id="2035" r:id="rId20"/>
    <p:sldId id="746" r:id="rId21"/>
    <p:sldId id="494" r:id="rId22"/>
    <p:sldId id="2083" r:id="rId23"/>
    <p:sldId id="297" r:id="rId24"/>
    <p:sldId id="260" r:id="rId25"/>
    <p:sldId id="2067" r:id="rId26"/>
    <p:sldId id="276" r:id="rId27"/>
    <p:sldId id="747" r:id="rId28"/>
    <p:sldId id="766" r:id="rId29"/>
    <p:sldId id="2087" r:id="rId30"/>
    <p:sldId id="299" r:id="rId31"/>
    <p:sldId id="264" r:id="rId32"/>
    <p:sldId id="2070" r:id="rId33"/>
    <p:sldId id="281" r:id="rId34"/>
    <p:sldId id="411" r:id="rId35"/>
    <p:sldId id="748" r:id="rId36"/>
    <p:sldId id="757" r:id="rId37"/>
    <p:sldId id="495" r:id="rId38"/>
    <p:sldId id="2084" r:id="rId39"/>
    <p:sldId id="2068" r:id="rId40"/>
    <p:sldId id="2069" r:id="rId41"/>
    <p:sldId id="303" r:id="rId42"/>
    <p:sldId id="300" r:id="rId43"/>
    <p:sldId id="749" r:id="rId44"/>
    <p:sldId id="493" r:id="rId45"/>
    <p:sldId id="2085" r:id="rId46"/>
    <p:sldId id="2060" r:id="rId47"/>
    <p:sldId id="290" r:id="rId48"/>
    <p:sldId id="442" r:id="rId49"/>
    <p:sldId id="750" r:id="rId50"/>
    <p:sldId id="768" r:id="rId51"/>
    <p:sldId id="2088" r:id="rId52"/>
    <p:sldId id="2071" r:id="rId53"/>
    <p:sldId id="2040" r:id="rId54"/>
    <p:sldId id="292" r:id="rId55"/>
    <p:sldId id="759" r:id="rId56"/>
    <p:sldId id="560" r:id="rId57"/>
    <p:sldId id="2034" r:id="rId58"/>
    <p:sldId id="2039" r:id="rId59"/>
    <p:sldId id="2036" r:id="rId60"/>
    <p:sldId id="2080" r:id="rId61"/>
    <p:sldId id="278" r:id="rId62"/>
    <p:sldId id="733" r:id="rId63"/>
    <p:sldId id="751" r:id="rId64"/>
    <p:sldId id="2094" r:id="rId65"/>
    <p:sldId id="2089" r:id="rId66"/>
    <p:sldId id="2072" r:id="rId67"/>
    <p:sldId id="742" r:id="rId68"/>
    <p:sldId id="769" r:id="rId69"/>
    <p:sldId id="752" r:id="rId70"/>
    <p:sldId id="2044" r:id="rId71"/>
    <p:sldId id="2091" r:id="rId72"/>
    <p:sldId id="2095" r:id="rId73"/>
    <p:sldId id="2079" r:id="rId74"/>
    <p:sldId id="2082" r:id="rId75"/>
    <p:sldId id="2073" r:id="rId76"/>
    <p:sldId id="2041" r:id="rId77"/>
    <p:sldId id="2081" r:id="rId78"/>
    <p:sldId id="781" r:id="rId79"/>
    <p:sldId id="2053" r:id="rId80"/>
    <p:sldId id="2066" r:id="rId81"/>
    <p:sldId id="2057" r:id="rId82"/>
    <p:sldId id="777" r:id="rId83"/>
    <p:sldId id="778" r:id="rId84"/>
    <p:sldId id="779" r:id="rId85"/>
    <p:sldId id="780" r:id="rId86"/>
    <p:sldId id="761" r:id="rId87"/>
    <p:sldId id="762" r:id="rId88"/>
    <p:sldId id="770" r:id="rId89"/>
    <p:sldId id="2093" r:id="rId90"/>
    <p:sldId id="2047" r:id="rId91"/>
    <p:sldId id="2075" r:id="rId92"/>
    <p:sldId id="734" r:id="rId93"/>
    <p:sldId id="2078" r:id="rId94"/>
    <p:sldId id="771" r:id="rId95"/>
    <p:sldId id="2048" r:id="rId96"/>
    <p:sldId id="764" r:id="rId97"/>
    <p:sldId id="2045" r:id="rId98"/>
    <p:sldId id="2046" r:id="rId99"/>
    <p:sldId id="270" r:id="rId100"/>
    <p:sldId id="2055" r:id="rId101"/>
    <p:sldId id="744" r:id="rId102"/>
    <p:sldId id="2056" r:id="rId103"/>
    <p:sldId id="2077" r:id="rId104"/>
    <p:sldId id="478" r:id="rId105"/>
    <p:sldId id="474" r:id="rId106"/>
    <p:sldId id="488" r:id="rId107"/>
    <p:sldId id="476" r:id="rId108"/>
    <p:sldId id="486" r:id="rId109"/>
    <p:sldId id="482" r:id="rId110"/>
    <p:sldId id="2076" r:id="rId111"/>
    <p:sldId id="479" r:id="rId112"/>
    <p:sldId id="483" r:id="rId113"/>
    <p:sldId id="487" r:id="rId114"/>
    <p:sldId id="735" r:id="rId115"/>
    <p:sldId id="741" r:id="rId116"/>
    <p:sldId id="2051" r:id="rId117"/>
    <p:sldId id="2052" r:id="rId118"/>
    <p:sldId id="2043" r:id="rId119"/>
    <p:sldId id="274" r:id="rId120"/>
    <p:sldId id="2049" r:id="rId121"/>
    <p:sldId id="298" r:id="rId122"/>
    <p:sldId id="283" r:id="rId123"/>
    <p:sldId id="269" r:id="rId124"/>
    <p:sldId id="259" r:id="rId125"/>
    <p:sldId id="261" r:id="rId126"/>
    <p:sldId id="729" r:id="rId127"/>
    <p:sldId id="714" r:id="rId128"/>
    <p:sldId id="262" r:id="rId129"/>
    <p:sldId id="263" r:id="rId130"/>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CC0606"/>
    <a:srgbClr val="0C8FCC"/>
    <a:srgbClr val="3FCCB6"/>
    <a:srgbClr val="CC0ECC"/>
    <a:srgbClr val="FF7C00"/>
    <a:srgbClr val="323399"/>
    <a:srgbClr val="BCE0E3"/>
    <a:srgbClr val="009A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98"/>
    <p:restoredTop sz="99449" autoAdjust="0"/>
  </p:normalViewPr>
  <p:slideViewPr>
    <p:cSldViewPr>
      <p:cViewPr varScale="1">
        <p:scale>
          <a:sx n="270" d="100"/>
          <a:sy n="270" d="100"/>
        </p:scale>
        <p:origin x="184" y="192"/>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17</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21</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23</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26</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28</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30</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33</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34</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37</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39</a:t>
            </a:fld>
            <a:endParaRPr lang="en-GB" altLang="en-US"/>
          </a:p>
        </p:txBody>
      </p:sp>
    </p:spTree>
    <p:extLst>
      <p:ext uri="{BB962C8B-B14F-4D97-AF65-F5344CB8AC3E}">
        <p14:creationId xmlns:p14="http://schemas.microsoft.com/office/powerpoint/2010/main" val="404348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41</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42</a:t>
            </a:fld>
            <a:endParaRPr lang="en-GB" altLang="en-US"/>
          </a:p>
        </p:txBody>
      </p:sp>
    </p:spTree>
    <p:extLst>
      <p:ext uri="{BB962C8B-B14F-4D97-AF65-F5344CB8AC3E}">
        <p14:creationId xmlns:p14="http://schemas.microsoft.com/office/powerpoint/2010/main" val="1675332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44</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46</a:t>
            </a:fld>
            <a:endParaRPr lang="en-GB" altLang="en-US"/>
          </a:p>
        </p:txBody>
      </p:sp>
    </p:spTree>
    <p:extLst>
      <p:ext uri="{BB962C8B-B14F-4D97-AF65-F5344CB8AC3E}">
        <p14:creationId xmlns:p14="http://schemas.microsoft.com/office/powerpoint/2010/main" val="288786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47</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48</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50</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52</a:t>
            </a:fld>
            <a:endParaRPr lang="en-GB" altLang="en-US"/>
          </a:p>
        </p:txBody>
      </p:sp>
    </p:spTree>
    <p:extLst>
      <p:ext uri="{BB962C8B-B14F-4D97-AF65-F5344CB8AC3E}">
        <p14:creationId xmlns:p14="http://schemas.microsoft.com/office/powerpoint/2010/main" val="418029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A1B44-3BE1-8946-A873-385D648DBF51}"/>
              </a:ext>
            </a:extLst>
          </p:cNvPr>
          <p:cNvSpPr>
            <a:spLocks noGrp="1" noChangeArrowheads="1"/>
          </p:cNvSpPr>
          <p:nvPr>
            <p:ph type="sldNum" sz="quarter" idx="5"/>
          </p:nvPr>
        </p:nvSpPr>
        <p:spPr>
          <a:ln/>
        </p:spPr>
        <p:txBody>
          <a:bodyPr/>
          <a:lstStyle/>
          <a:p>
            <a:fld id="{6E2A76AB-612C-8A46-B1D0-7780BA3B631C}" type="slidenum">
              <a:rPr lang="en-US" altLang="en-US"/>
              <a:pPr/>
              <a:t>56</a:t>
            </a:fld>
            <a:endParaRPr lang="en-US" altLang="en-US"/>
          </a:p>
        </p:txBody>
      </p:sp>
      <p:sp>
        <p:nvSpPr>
          <p:cNvPr id="491522" name="Rectangle 2">
            <a:extLst>
              <a:ext uri="{FF2B5EF4-FFF2-40B4-BE49-F238E27FC236}">
                <a16:creationId xmlns:a16="http://schemas.microsoft.com/office/drawing/2014/main" id="{3927E332-4341-3047-AAC9-C81B2D6F570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47DAFFBF-9224-7942-8EF2-EF1D5BFEA79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62</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64</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2236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66</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70</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74</a:t>
            </a:fld>
            <a:endParaRPr lang="en-GB" altLang="en-US"/>
          </a:p>
        </p:txBody>
      </p:sp>
    </p:spTree>
    <p:extLst>
      <p:ext uri="{BB962C8B-B14F-4D97-AF65-F5344CB8AC3E}">
        <p14:creationId xmlns:p14="http://schemas.microsoft.com/office/powerpoint/2010/main" val="2721059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79</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82</a:t>
            </a:fld>
            <a:endParaRPr lang="en-GB" altLang="en-US"/>
          </a:p>
        </p:txBody>
      </p:sp>
    </p:spTree>
    <p:extLst>
      <p:ext uri="{BB962C8B-B14F-4D97-AF65-F5344CB8AC3E}">
        <p14:creationId xmlns:p14="http://schemas.microsoft.com/office/powerpoint/2010/main" val="3165820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83</a:t>
            </a:fld>
            <a:endParaRPr lang="en-GB" altLang="en-US"/>
          </a:p>
        </p:txBody>
      </p:sp>
    </p:spTree>
    <p:extLst>
      <p:ext uri="{BB962C8B-B14F-4D97-AF65-F5344CB8AC3E}">
        <p14:creationId xmlns:p14="http://schemas.microsoft.com/office/powerpoint/2010/main" val="4121115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84</a:t>
            </a:fld>
            <a:endParaRPr lang="en-GB" altLang="en-US"/>
          </a:p>
        </p:txBody>
      </p:sp>
    </p:spTree>
    <p:extLst>
      <p:ext uri="{BB962C8B-B14F-4D97-AF65-F5344CB8AC3E}">
        <p14:creationId xmlns:p14="http://schemas.microsoft.com/office/powerpoint/2010/main" val="4232431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85</a:t>
            </a:fld>
            <a:endParaRPr lang="en-GB" altLang="en-US"/>
          </a:p>
        </p:txBody>
      </p:sp>
    </p:spTree>
    <p:extLst>
      <p:ext uri="{BB962C8B-B14F-4D97-AF65-F5344CB8AC3E}">
        <p14:creationId xmlns:p14="http://schemas.microsoft.com/office/powerpoint/2010/main" val="3048240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88</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6</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6</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91</a:t>
            </a:fld>
            <a:endParaRPr lang="en-GB" altLang="en-US"/>
          </a:p>
        </p:txBody>
      </p:sp>
    </p:spTree>
    <p:extLst>
      <p:ext uri="{BB962C8B-B14F-4D97-AF65-F5344CB8AC3E}">
        <p14:creationId xmlns:p14="http://schemas.microsoft.com/office/powerpoint/2010/main" val="2138445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92</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92</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96</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104</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105</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106</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107</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108</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109</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110</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8</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0469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111</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112</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113</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114</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119</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121</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122</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126</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126</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a:t>
            </a:fld>
            <a:endParaRPr lang="en-GB" altLang="en-US"/>
          </a:p>
        </p:txBody>
      </p:sp>
    </p:spTree>
    <p:extLst>
      <p:ext uri="{BB962C8B-B14F-4D97-AF65-F5344CB8AC3E}">
        <p14:creationId xmlns:p14="http://schemas.microsoft.com/office/powerpoint/2010/main" val="33867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13</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4292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14</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14</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15</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14 Nov 2022</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Nov 2022</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Nov 2022</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14 Nov 2022</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14 Nov 2022</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14 Nov 2022</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Nov 2022</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Nov 2022</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Nov 2022</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Nov 2022</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Nov 2022</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Nov 2022</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14" imgW="5668166" imgH="809738" progId="">
                  <p:embed/>
                </p:oleObj>
              </mc:Choice>
              <mc:Fallback>
                <p:oleObj name="Bitmap Image" r:id="rId14" imgW="5668166" imgH="809738" progId="">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14 Nov 2022</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14 Nov 2022</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690933" y="4511099"/>
            <a:ext cx="791453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r>
              <a:rPr lang="en-US" sz="2000" dirty="0">
                <a:solidFill>
                  <a:srgbClr val="000099"/>
                </a:solidFill>
              </a:rPr>
              <a:t>Fred </a:t>
            </a:r>
            <a:r>
              <a:rPr lang="en-US" sz="2000" dirty="0" err="1">
                <a:solidFill>
                  <a:srgbClr val="000099"/>
                </a:solidFill>
              </a:rPr>
              <a:t>Slane</a:t>
            </a:r>
            <a:r>
              <a:rPr lang="en-US" sz="2000" dirty="0">
                <a:solidFill>
                  <a:srgbClr val="000099"/>
                </a:solidFill>
              </a:rPr>
              <a:t>, Ramon </a:t>
            </a:r>
            <a:r>
              <a:rPr lang="en-US" sz="2000" dirty="0" err="1">
                <a:solidFill>
                  <a:srgbClr val="000099"/>
                </a:solidFill>
              </a:rPr>
              <a:t>Krosley</a:t>
            </a:r>
            <a:r>
              <a:rPr lang="en-US" sz="2000" dirty="0">
                <a:solidFill>
                  <a:srgbClr val="000099"/>
                </a:solidFill>
              </a:rPr>
              <a:t>, Costin </a:t>
            </a:r>
            <a:r>
              <a:rPr lang="en-US" sz="2000" dirty="0" err="1">
                <a:solidFill>
                  <a:srgbClr val="000099"/>
                </a:solidFill>
              </a:rPr>
              <a:t>Radulescu</a:t>
            </a:r>
            <a:r>
              <a:rPr lang="en-US" sz="2000" dirty="0">
                <a:solidFill>
                  <a:srgbClr val="000099"/>
                </a:solidFill>
              </a:rPr>
              <a:t>, Christian </a:t>
            </a:r>
            <a:r>
              <a:rPr lang="en-US" sz="2000" dirty="0" err="1">
                <a:solidFill>
                  <a:srgbClr val="000099"/>
                </a:solidFill>
              </a:rPr>
              <a:t>Stangl</a:t>
            </a:r>
            <a:endParaRPr lang="en-US" sz="2000" dirty="0">
              <a:solidFill>
                <a:srgbClr val="000099"/>
              </a:solidFill>
            </a:endParaRPr>
          </a:p>
          <a:p>
            <a:pPr algn="ctr"/>
            <a:endParaRPr lang="en-US" sz="1000" u="sng" dirty="0">
              <a:solidFill>
                <a:schemeClr val="accent1"/>
              </a:solidFill>
            </a:endParaRPr>
          </a:p>
          <a:p>
            <a:pPr algn="ctr"/>
            <a:r>
              <a:rPr lang="en-US" sz="1800" dirty="0">
                <a:solidFill>
                  <a:srgbClr val="000099"/>
                </a:solidFill>
              </a:rPr>
              <a:t>14 Nov 2022</a:t>
            </a: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14 Nov 2022</a:t>
            </a:r>
            <a:endParaRPr lang="en-GB" dirty="0"/>
          </a:p>
        </p:txBody>
      </p:sp>
      <p:grpSp>
        <p:nvGrpSpPr>
          <p:cNvPr id="68" name="Group 67"/>
          <p:cNvGrpSpPr/>
          <p:nvPr/>
        </p:nvGrpSpPr>
        <p:grpSpPr>
          <a:xfrm>
            <a:off x="4290152" y="1124744"/>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1124745"/>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1124744"/>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ln>
            <a:noFill/>
          </a:ln>
        </p:spPr>
        <p:txBody>
          <a:bodyPr wrap="none">
            <a:spAutoFit/>
          </a:bodyPr>
          <a:lstStyle/>
          <a:p>
            <a:pPr algn="ctr" defTabSz="457200" fontAlgn="base">
              <a:spcBef>
                <a:spcPct val="20000"/>
              </a:spcBef>
              <a:spcAft>
                <a:spcPct val="0"/>
              </a:spcAft>
              <a:buFont typeface="Arial" pitchFamily="34" charset="0"/>
              <a:buNone/>
            </a:pPr>
            <a:r>
              <a:rPr kumimoji="1" lang="en-US" sz="2000" dirty="0">
                <a:latin typeface="Arial" pitchFamily="34" charset="0"/>
                <a:cs typeface="Arial" pitchFamily="34" charset="0"/>
              </a:rPr>
              <a:t>Information</a:t>
            </a:r>
          </a:p>
          <a:p>
            <a:pPr algn="ctr" defTabSz="457200" fontAlgn="base">
              <a:spcBef>
                <a:spcPct val="20000"/>
              </a:spcBef>
              <a:spcAft>
                <a:spcPct val="0"/>
              </a:spcAft>
              <a:buFont typeface="Arial" pitchFamily="34" charset="0"/>
              <a:buNone/>
            </a:pPr>
            <a:r>
              <a:rPr kumimoji="1" lang="en-US" sz="2000" dirty="0">
                <a:latin typeface="Arial" pitchFamily="34" charset="0"/>
                <a:cs typeface="Arial" pitchFamily="34" charset="0"/>
              </a:rPr>
              <a:t>Object</a:t>
            </a: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156494"/>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1044938" y="4074458"/>
            <a:ext cx="1369286" cy="707886"/>
          </a:xfrm>
          <a:prstGeom prst="rect">
            <a:avLst/>
          </a:prstGeom>
        </p:spPr>
        <p:txBody>
          <a:bodyPr wrap="none">
            <a:spAutoFit/>
          </a:bodyPr>
          <a:lstStyle/>
          <a:p>
            <a:pPr algn="ctr" defTabSz="457200" fontAlgn="base">
              <a:spcBef>
                <a:spcPct val="2000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p:txBody>
          <a:bodyPr/>
          <a:lstStyle/>
          <a:p>
            <a:r>
              <a:rPr lang="en-US" dirty="0"/>
              <a:t>In many systems architecture contexts explicitly identify different kinds of objects, and different hierarchies of objects, that are needed in the domain:</a:t>
            </a:r>
          </a:p>
          <a:p>
            <a:pPr lvl="1"/>
            <a:r>
              <a:rPr lang="en-US" dirty="0"/>
              <a:t>Enterprise: mission phases, org structures, requirements decomposition “levels”</a:t>
            </a:r>
          </a:p>
          <a:p>
            <a:pPr lvl="1"/>
            <a:r>
              <a:rPr lang="en-US" dirty="0"/>
              <a:t>Functions: high level “functional groups”, “complex functions”, “atomic functions”</a:t>
            </a:r>
          </a:p>
          <a:p>
            <a:pPr lvl="1"/>
            <a:r>
              <a:rPr lang="en-US" dirty="0"/>
              <a:t>System Elements: systems, subsystems, elements, devices, components …</a:t>
            </a:r>
          </a:p>
          <a:p>
            <a:pPr lvl="1"/>
            <a:endParaRPr lang="en-US" dirty="0"/>
          </a:p>
          <a:p>
            <a:r>
              <a:rPr lang="en-US" dirty="0"/>
              <a:t>Because of the wide range of possible domains RASDS cannot create any definitive hierarchies, but it can provide examples and descriptions of how to do this.</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14 Nov 2022</a:t>
            </a:r>
            <a:endParaRPr lang="en-US" dirty="0"/>
          </a:p>
        </p:txBody>
      </p:sp>
      <p:sp>
        <p:nvSpPr>
          <p:cNvPr id="5" name="Rectangle 4">
            <a:extLst>
              <a:ext uri="{FF2B5EF4-FFF2-40B4-BE49-F238E27FC236}">
                <a16:creationId xmlns:a16="http://schemas.microsoft.com/office/drawing/2014/main" id="{EF8E8979-90CD-2A49-AEA2-9413C90FE1B8}"/>
              </a:ext>
            </a:extLst>
          </p:cNvPr>
          <p:cNvSpPr/>
          <p:nvPr/>
        </p:nvSpPr>
        <p:spPr>
          <a:xfrm>
            <a:off x="1981200" y="1123325"/>
            <a:ext cx="4082656" cy="338554"/>
          </a:xfrm>
          <a:prstGeom prst="rect">
            <a:avLst/>
          </a:prstGeom>
        </p:spPr>
        <p:txBody>
          <a:bodyPr wrap="none">
            <a:spAutoFit/>
          </a:bodyPr>
          <a:lstStyle/>
          <a:p>
            <a:r>
              <a:rPr lang="en-US" sz="1600" i="1" dirty="0">
                <a:solidFill>
                  <a:srgbClr val="FF0000"/>
                </a:solidFill>
              </a:rPr>
              <a:t>Intro notions of Fred’s SC14 hierarchies</a:t>
            </a:r>
          </a:p>
        </p:txBody>
      </p:sp>
    </p:spTree>
    <p:extLst>
      <p:ext uri="{BB962C8B-B14F-4D97-AF65-F5344CB8AC3E}">
        <p14:creationId xmlns:p14="http://schemas.microsoft.com/office/powerpoint/2010/main" val="17262940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Other hierarchies of terms and levels may be selected and defined, as driven by project needs.  Just use them consistently.</a:t>
            </a:r>
          </a:p>
          <a:p>
            <a:pPr lvl="1"/>
            <a:r>
              <a:rPr lang="en-US" dirty="0"/>
              <a:t>Use the same basic process to create other decomposition hierarchies, like SE or RQ Levels.</a:t>
            </a:r>
          </a:p>
          <a:p>
            <a:r>
              <a:rPr lang="en-US" dirty="0"/>
              <a:t>This example also defines a non-normative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35464386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33704648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10"/>
          </p:nvPr>
        </p:nvSpPr>
        <p:spPr/>
        <p:txBody>
          <a:bodyPr/>
          <a:lstStyle/>
          <a:p>
            <a:r>
              <a:rPr lang="en-US" altLang="en-US"/>
              <a:t>14 Nov 2022</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a:xfrm>
            <a:off x="457200" y="1066800"/>
            <a:ext cx="8229600" cy="5410200"/>
          </a:xfrm>
        </p:spPr>
        <p:txBody>
          <a:bodyPr/>
          <a:lstStyle/>
          <a:p>
            <a:pPr>
              <a:lnSpc>
                <a:spcPct val="90000"/>
              </a:lnSpc>
            </a:pPr>
            <a:r>
              <a:rPr lang="en-US" altLang="en-US" sz="2400" dirty="0"/>
              <a:t>No simple one for one mapping from RASDS to </a:t>
            </a:r>
            <a:r>
              <a:rPr lang="en-US" altLang="en-US" sz="2400" dirty="0" err="1"/>
              <a:t>SysML</a:t>
            </a:r>
            <a:r>
              <a:rPr lang="en-US" altLang="en-US" sz="2400" dirty="0"/>
              <a:t>, their intent and scope are different</a:t>
            </a:r>
          </a:p>
          <a:p>
            <a:pPr>
              <a:lnSpc>
                <a:spcPct val="90000"/>
              </a:lnSpc>
            </a:pPr>
            <a:r>
              <a:rPr lang="en-US" altLang="en-US" sz="2400" dirty="0"/>
              <a:t>RASDS uses Viewpoints to expose different concerns of a single system</a:t>
            </a:r>
          </a:p>
          <a:p>
            <a:pPr>
              <a:lnSpc>
                <a:spcPct val="90000"/>
              </a:lnSpc>
            </a:pPr>
            <a:r>
              <a:rPr lang="en-US" altLang="en-US" sz="2400" dirty="0" err="1"/>
              <a:t>SysML</a:t>
            </a:r>
            <a:r>
              <a:rPr lang="en-US" altLang="en-US" sz="2400" dirty="0"/>
              <a:t> uses specific diagrams to capture system structure, behavior, parameters and requirements</a:t>
            </a:r>
          </a:p>
          <a:p>
            <a:pPr>
              <a:lnSpc>
                <a:spcPct val="90000"/>
              </a:lnSpc>
            </a:pPr>
            <a:r>
              <a:rPr lang="en-US" altLang="en-US" sz="2400" dirty="0"/>
              <a:t>More than one </a:t>
            </a:r>
            <a:r>
              <a:rPr lang="en-US" altLang="en-US" sz="2400" dirty="0" err="1"/>
              <a:t>SysML</a:t>
            </a:r>
            <a:r>
              <a:rPr lang="en-US" altLang="en-US" sz="2400" dirty="0"/>
              <a:t> diagram, focused on different RASDS object classes, may be usefully applied to different Viewpoints</a:t>
            </a:r>
          </a:p>
          <a:p>
            <a:pPr>
              <a:lnSpc>
                <a:spcPct val="90000"/>
              </a:lnSpc>
            </a:pPr>
            <a:r>
              <a:rPr lang="en-US" altLang="en-US" sz="2400" dirty="0"/>
              <a:t>Extended </a:t>
            </a:r>
            <a:r>
              <a:rPr lang="en-US" altLang="en-US" sz="2400" dirty="0" err="1"/>
              <a:t>SysML</a:t>
            </a:r>
            <a:r>
              <a:rPr lang="en-US" altLang="en-US" sz="2400" dirty="0"/>
              <a:t> Views may be used to define the relationships between Viewpoints and Diagrams</a:t>
            </a:r>
          </a:p>
          <a:p>
            <a:pPr>
              <a:lnSpc>
                <a:spcPct val="90000"/>
              </a:lnSpc>
            </a:pPr>
            <a:r>
              <a:rPr lang="en-US" altLang="en-US" sz="2400" dirty="0" err="1"/>
              <a:t>SysML</a:t>
            </a:r>
            <a:r>
              <a:rPr lang="en-US" altLang="en-US" sz="2400" dirty="0"/>
              <a:t> can provide useful tooling and offer support for more accurate fine grained modeling of structure, relationships and behavior than was expected of RASDS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10"/>
          </p:nvPr>
        </p:nvSpPr>
        <p:spPr/>
        <p:txBody>
          <a:bodyPr/>
          <a:lstStyle/>
          <a:p>
            <a:r>
              <a:rPr lang="en-US" altLang="en-US"/>
              <a:t>14 Nov 2022</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85800" y="830059"/>
            <a:ext cx="7772400" cy="4708525"/>
          </a:xfrm>
        </p:spPr>
        <p:txBody>
          <a:bodyPr/>
          <a:lstStyle/>
          <a:p>
            <a:pPr>
              <a:lnSpc>
                <a:spcPct val="90000"/>
              </a:lnSpc>
            </a:pPr>
            <a:r>
              <a:rPr lang="en-US" altLang="en-US" sz="2000" dirty="0"/>
              <a:t>Enterprise</a:t>
            </a:r>
          </a:p>
          <a:p>
            <a:pPr lvl="1">
              <a:lnSpc>
                <a:spcPct val="90000"/>
              </a:lnSpc>
            </a:pPr>
            <a:r>
              <a:rPr lang="en-US" altLang="en-US" sz="1800" dirty="0"/>
              <a:t>Organizational component &amp; collaboration diagrams</a:t>
            </a:r>
          </a:p>
          <a:p>
            <a:pPr lvl="1">
              <a:lnSpc>
                <a:spcPct val="90000"/>
              </a:lnSpc>
            </a:pPr>
            <a:r>
              <a:rPr lang="en-US" altLang="en-US" sz="1800" dirty="0"/>
              <a:t>Use case, interaction overview diagrams</a:t>
            </a:r>
          </a:p>
          <a:p>
            <a:pPr lvl="1">
              <a:lnSpc>
                <a:spcPct val="90000"/>
              </a:lnSpc>
            </a:pPr>
            <a:r>
              <a:rPr lang="en-US" altLang="en-US" sz="1800" dirty="0"/>
              <a:t>Requirements &amp; constraints for rules, policies &amp; agreements </a:t>
            </a:r>
          </a:p>
          <a:p>
            <a:pPr>
              <a:lnSpc>
                <a:spcPct val="90000"/>
              </a:lnSpc>
            </a:pPr>
            <a:r>
              <a:rPr lang="en-US" altLang="en-US" sz="2000" dirty="0"/>
              <a:t>Connectivity</a:t>
            </a:r>
          </a:p>
          <a:p>
            <a:pPr lvl="1">
              <a:lnSpc>
                <a:spcPct val="90000"/>
              </a:lnSpc>
            </a:pPr>
            <a:r>
              <a:rPr lang="en-US" altLang="en-US" sz="1800" dirty="0"/>
              <a:t>Physical component, composition, collaboration &amp; class diagrams</a:t>
            </a:r>
          </a:p>
          <a:p>
            <a:pPr lvl="1">
              <a:lnSpc>
                <a:spcPct val="90000"/>
              </a:lnSpc>
            </a:pPr>
            <a:r>
              <a:rPr lang="en-US" altLang="en-US" sz="1800" dirty="0"/>
              <a:t>Parametric diagram for physical link characterization</a:t>
            </a:r>
          </a:p>
          <a:p>
            <a:pPr>
              <a:lnSpc>
                <a:spcPct val="90000"/>
              </a:lnSpc>
            </a:pPr>
            <a:r>
              <a:rPr lang="en-US" altLang="en-US" sz="2000" dirty="0"/>
              <a:t>Functional</a:t>
            </a:r>
          </a:p>
          <a:p>
            <a:pPr lvl="1">
              <a:lnSpc>
                <a:spcPct val="90000"/>
              </a:lnSpc>
            </a:pPr>
            <a:r>
              <a:rPr lang="en-US" altLang="en-US" sz="1800" dirty="0"/>
              <a:t>Logical component, collaboration &amp; class diagrams</a:t>
            </a:r>
          </a:p>
          <a:p>
            <a:pPr lvl="1">
              <a:lnSpc>
                <a:spcPct val="90000"/>
              </a:lnSpc>
            </a:pPr>
            <a:r>
              <a:rPr lang="en-US" altLang="en-US" sz="1800" dirty="0"/>
              <a:t>Activity, state chart, parametric, &amp; timing diagrams</a:t>
            </a:r>
          </a:p>
          <a:p>
            <a:pPr>
              <a:lnSpc>
                <a:spcPct val="90000"/>
              </a:lnSpc>
            </a:pPr>
            <a:r>
              <a:rPr lang="en-US" altLang="en-US" sz="2000" dirty="0"/>
              <a:t>Informational</a:t>
            </a:r>
          </a:p>
          <a:p>
            <a:pPr lvl="1">
              <a:lnSpc>
                <a:spcPct val="90000"/>
              </a:lnSpc>
            </a:pPr>
            <a:r>
              <a:rPr lang="en-US" altLang="en-US" sz="1800" dirty="0"/>
              <a:t>Information class &amp; parametric diagrams</a:t>
            </a:r>
          </a:p>
          <a:p>
            <a:pPr>
              <a:lnSpc>
                <a:spcPct val="90000"/>
              </a:lnSpc>
            </a:pPr>
            <a:r>
              <a:rPr lang="en-US" altLang="en-US" sz="2000" dirty="0"/>
              <a:t>Communication</a:t>
            </a:r>
          </a:p>
          <a:p>
            <a:pPr lvl="1">
              <a:lnSpc>
                <a:spcPct val="90000"/>
              </a:lnSpc>
            </a:pPr>
            <a:r>
              <a:rPr lang="en-US" altLang="en-US" sz="1800" dirty="0"/>
              <a:t>Protocol component &amp; collaboration diagrams</a:t>
            </a:r>
          </a:p>
          <a:p>
            <a:pPr lvl="1">
              <a:lnSpc>
                <a:spcPct val="90000"/>
              </a:lnSpc>
            </a:pPr>
            <a:r>
              <a:rPr lang="en-US" altLang="en-US" sz="1800" dirty="0"/>
              <a:t>State machine, sequence, activity &amp; timing diagrams</a:t>
            </a:r>
          </a:p>
          <a:p>
            <a:pPr>
              <a:lnSpc>
                <a:spcPct val="90000"/>
              </a:lnSpc>
            </a:pPr>
            <a:r>
              <a:rPr lang="en-US" altLang="en-US" sz="2100" dirty="0"/>
              <a:t>Operational</a:t>
            </a:r>
          </a:p>
          <a:p>
            <a:pPr lvl="1">
              <a:lnSpc>
                <a:spcPct val="90000"/>
              </a:lnSpc>
            </a:pPr>
            <a:r>
              <a:rPr lang="en-US" altLang="en-US" sz="1800" dirty="0"/>
              <a:t>Activity / </a:t>
            </a:r>
            <a:r>
              <a:rPr lang="en-US" altLang="en-US" sz="1800" dirty="0" err="1"/>
              <a:t>swimlane</a:t>
            </a:r>
            <a:r>
              <a:rPr lang="en-US" altLang="en-US" sz="1800" dirty="0"/>
              <a:t> diagrams, tasks and flows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Nov 2022</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Nov 2022</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Nov 2022</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a:xfrm>
            <a:off x="487363" y="-1587"/>
            <a:ext cx="8229600" cy="1143000"/>
          </a:xfrm>
        </p:spPr>
        <p:txBody>
          <a:bodyPr/>
          <a:lstStyle/>
          <a:p>
            <a:r>
              <a:rPr lang="en-US" altLang="en-US" sz="2000" dirty="0"/>
              <a:t>Connectivity View (Nodes &amp; Links) </a:t>
            </a:r>
            <a:br>
              <a:rPr lang="en-US" altLang="en-US" sz="2000" dirty="0"/>
            </a:br>
            <a:r>
              <a:rPr lang="en-US" altLang="en-US" sz="2000" dirty="0"/>
              <a:t>Using </a:t>
            </a:r>
            <a:r>
              <a:rPr lang="en-US" altLang="en-US" sz="2000" dirty="0" err="1"/>
              <a:t>SysML</a:t>
            </a:r>
            <a:r>
              <a:rPr lang="en-US" altLang="en-US" sz="2000" dirty="0"/>
              <a:t>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Nov 2022</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85800" y="-15875"/>
            <a:ext cx="7772400" cy="854075"/>
          </a:xfrm>
          <a:noFill/>
          <a:ln/>
        </p:spPr>
        <p:txBody>
          <a:bodyPr/>
          <a:lstStyle/>
          <a:p>
            <a:r>
              <a:rPr lang="en-US" altLang="en-US" sz="2400" dirty="0"/>
              <a:t>Connectivity View (Composition) </a:t>
            </a:r>
            <a:br>
              <a:rPr lang="en-US" altLang="en-US" sz="2400" dirty="0"/>
            </a:br>
            <a:r>
              <a:rPr lang="en-US" altLang="en-US" sz="2400" dirty="0"/>
              <a:t>Using </a:t>
            </a:r>
            <a:r>
              <a:rPr lang="en-US" altLang="en-US" sz="2400" dirty="0" err="1"/>
              <a:t>SysML</a:t>
            </a:r>
            <a:r>
              <a:rPr lang="en-US" altLang="en-US" sz="2400" dirty="0"/>
              <a:t> Components</a:t>
            </a:r>
            <a:br>
              <a:rPr lang="en-US" altLang="en-US" sz="2400" dirty="0"/>
            </a:br>
            <a:endParaRPr lang="en-US" altLang="en-US" sz="2400" dirty="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2A6F-AEEF-BC74-872A-5724EB373DAA}"/>
              </a:ext>
            </a:extLst>
          </p:cNvPr>
          <p:cNvSpPr>
            <a:spLocks noGrp="1"/>
          </p:cNvSpPr>
          <p:nvPr>
            <p:ph type="title"/>
          </p:nvPr>
        </p:nvSpPr>
        <p:spPr>
          <a:xfrm>
            <a:off x="457200" y="0"/>
            <a:ext cx="8229600" cy="1143000"/>
          </a:xfrm>
        </p:spPr>
        <p:txBody>
          <a:bodyPr vert="horz"/>
          <a:lstStyle/>
          <a:p>
            <a:r>
              <a:rPr lang="en-US" dirty="0">
                <a:solidFill>
                  <a:srgbClr val="0099A6"/>
                </a:solidFill>
              </a:rPr>
              <a:t>RASDS Relationship Types</a:t>
            </a:r>
            <a:br>
              <a:rPr lang="en-US" dirty="0">
                <a:solidFill>
                  <a:srgbClr val="0099A6"/>
                </a:solidFill>
              </a:rPr>
            </a:br>
            <a:r>
              <a:rPr lang="en-US" sz="2000" dirty="0">
                <a:solidFill>
                  <a:srgbClr val="0099A6"/>
                </a:solidFill>
              </a:rPr>
              <a:t>(UML derived)</a:t>
            </a:r>
            <a:endParaRPr lang="en-US" dirty="0">
              <a:solidFill>
                <a:srgbClr val="0099A6"/>
              </a:solidFill>
            </a:endParaRPr>
          </a:p>
        </p:txBody>
      </p:sp>
      <p:sp>
        <p:nvSpPr>
          <p:cNvPr id="3" name="Date Placeholder 2">
            <a:extLst>
              <a:ext uri="{FF2B5EF4-FFF2-40B4-BE49-F238E27FC236}">
                <a16:creationId xmlns:a16="http://schemas.microsoft.com/office/drawing/2014/main" id="{9A1E3FAF-B184-9320-4279-B53192FF57A1}"/>
              </a:ext>
            </a:extLst>
          </p:cNvPr>
          <p:cNvSpPr>
            <a:spLocks noGrp="1"/>
          </p:cNvSpPr>
          <p:nvPr>
            <p:ph type="dt" sz="half" idx="2"/>
          </p:nvPr>
        </p:nvSpPr>
        <p:spPr/>
        <p:txBody>
          <a:bodyPr/>
          <a:lstStyle/>
          <a:p>
            <a:r>
              <a:rPr lang="en-US"/>
              <a:t>14 Nov 2022</a:t>
            </a:r>
            <a:endParaRPr lang="en-US" dirty="0"/>
          </a:p>
        </p:txBody>
      </p:sp>
      <p:sp>
        <p:nvSpPr>
          <p:cNvPr id="4" name="TextBox 3">
            <a:extLst>
              <a:ext uri="{FF2B5EF4-FFF2-40B4-BE49-F238E27FC236}">
                <a16:creationId xmlns:a16="http://schemas.microsoft.com/office/drawing/2014/main" id="{98EA603A-F72A-61EB-5067-772FE4310D72}"/>
              </a:ext>
            </a:extLst>
          </p:cNvPr>
          <p:cNvSpPr txBox="1"/>
          <p:nvPr/>
        </p:nvSpPr>
        <p:spPr>
          <a:xfrm>
            <a:off x="3886200" y="1524000"/>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5" name="Rectangle 12">
            <a:extLst>
              <a:ext uri="{FF2B5EF4-FFF2-40B4-BE49-F238E27FC236}">
                <a16:creationId xmlns:a16="http://schemas.microsoft.com/office/drawing/2014/main" id="{EF17531E-C4C8-61BA-0270-B744FB2724B4}"/>
              </a:ext>
            </a:extLst>
          </p:cNvPr>
          <p:cNvSpPr>
            <a:spLocks noChangeArrowheads="1"/>
          </p:cNvSpPr>
          <p:nvPr/>
        </p:nvSpPr>
        <p:spPr bwMode="auto">
          <a:xfrm>
            <a:off x="1447800" y="1143391"/>
            <a:ext cx="60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grpSp>
        <p:nvGrpSpPr>
          <p:cNvPr id="6" name="Group 5">
            <a:extLst>
              <a:ext uri="{FF2B5EF4-FFF2-40B4-BE49-F238E27FC236}">
                <a16:creationId xmlns:a16="http://schemas.microsoft.com/office/drawing/2014/main" id="{B7C9252F-BC72-3350-2EFA-E6BB3B093105}"/>
              </a:ext>
            </a:extLst>
          </p:cNvPr>
          <p:cNvGrpSpPr/>
          <p:nvPr/>
        </p:nvGrpSpPr>
        <p:grpSpPr>
          <a:xfrm>
            <a:off x="2788999" y="1619229"/>
            <a:ext cx="874287" cy="966969"/>
            <a:chOff x="3764599" y="2894079"/>
            <a:chExt cx="874287" cy="966969"/>
          </a:xfrm>
        </p:grpSpPr>
        <p:cxnSp>
          <p:nvCxnSpPr>
            <p:cNvPr id="7" name="Straight Connector 6">
              <a:extLst>
                <a:ext uri="{FF2B5EF4-FFF2-40B4-BE49-F238E27FC236}">
                  <a16:creationId xmlns:a16="http://schemas.microsoft.com/office/drawing/2014/main" id="{A4326774-A593-3574-9679-3D6CD4F7A87E}"/>
                </a:ext>
              </a:extLst>
            </p:cNvPr>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8" name="Group 7">
              <a:extLst>
                <a:ext uri="{FF2B5EF4-FFF2-40B4-BE49-F238E27FC236}">
                  <a16:creationId xmlns:a16="http://schemas.microsoft.com/office/drawing/2014/main" id="{A5625BA9-26F5-E628-1B72-4C1E51FF4A16}"/>
                </a:ext>
              </a:extLst>
            </p:cNvPr>
            <p:cNvGrpSpPr/>
            <p:nvPr/>
          </p:nvGrpSpPr>
          <p:grpSpPr>
            <a:xfrm flipH="1">
              <a:off x="3764599" y="3130211"/>
              <a:ext cx="874287" cy="123469"/>
              <a:chOff x="2411760" y="3271836"/>
              <a:chExt cx="874287" cy="123469"/>
            </a:xfrm>
          </p:grpSpPr>
          <p:cxnSp>
            <p:nvCxnSpPr>
              <p:cNvPr id="16" name="Straight Connector 15">
                <a:extLst>
                  <a:ext uri="{FF2B5EF4-FFF2-40B4-BE49-F238E27FC236}">
                    <a16:creationId xmlns:a16="http://schemas.microsoft.com/office/drawing/2014/main" id="{83D34B55-D6D4-9899-50EA-F685F57C6B5B}"/>
                  </a:ext>
                </a:extLst>
              </p:cNvPr>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Flowchart: Decision 17">
                <a:extLst>
                  <a:ext uri="{FF2B5EF4-FFF2-40B4-BE49-F238E27FC236}">
                    <a16:creationId xmlns:a16="http://schemas.microsoft.com/office/drawing/2014/main" id="{D2064579-42BB-8591-E624-CE449B6F05F3}"/>
                  </a:ext>
                </a:extLst>
              </p:cNvPr>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9" name="Group 8">
              <a:extLst>
                <a:ext uri="{FF2B5EF4-FFF2-40B4-BE49-F238E27FC236}">
                  <a16:creationId xmlns:a16="http://schemas.microsoft.com/office/drawing/2014/main" id="{763F4EB2-4A7F-F75C-A057-D6B53F7DF047}"/>
                </a:ext>
              </a:extLst>
            </p:cNvPr>
            <p:cNvGrpSpPr/>
            <p:nvPr/>
          </p:nvGrpSpPr>
          <p:grpSpPr>
            <a:xfrm flipH="1">
              <a:off x="3764599" y="3363126"/>
              <a:ext cx="874287" cy="123469"/>
              <a:chOff x="2411760" y="3511281"/>
              <a:chExt cx="874287" cy="123469"/>
            </a:xfrm>
          </p:grpSpPr>
          <p:cxnSp>
            <p:nvCxnSpPr>
              <p:cNvPr id="14" name="Straight Connector 13">
                <a:extLst>
                  <a:ext uri="{FF2B5EF4-FFF2-40B4-BE49-F238E27FC236}">
                    <a16:creationId xmlns:a16="http://schemas.microsoft.com/office/drawing/2014/main" id="{9DC85DCD-5364-E8E3-51CF-06975FCD9AAB}"/>
                  </a:ext>
                </a:extLst>
              </p:cNvPr>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 name="Flowchart: Decision 18">
                <a:extLst>
                  <a:ext uri="{FF2B5EF4-FFF2-40B4-BE49-F238E27FC236}">
                    <a16:creationId xmlns:a16="http://schemas.microsoft.com/office/drawing/2014/main" id="{ADEA343E-7C9C-8CA2-FCA8-22BC3E6A5F41}"/>
                  </a:ext>
                </a:extLst>
              </p:cNvPr>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10" name="Group 9">
              <a:extLst>
                <a:ext uri="{FF2B5EF4-FFF2-40B4-BE49-F238E27FC236}">
                  <a16:creationId xmlns:a16="http://schemas.microsoft.com/office/drawing/2014/main" id="{A46FCA09-F805-6652-F03F-540569BF0F64}"/>
                </a:ext>
              </a:extLst>
            </p:cNvPr>
            <p:cNvGrpSpPr/>
            <p:nvPr/>
          </p:nvGrpSpPr>
          <p:grpSpPr>
            <a:xfrm flipH="1">
              <a:off x="3764599" y="2894079"/>
              <a:ext cx="874287" cy="126020"/>
              <a:chOff x="2411760" y="3031961"/>
              <a:chExt cx="874287" cy="126020"/>
            </a:xfrm>
          </p:grpSpPr>
          <p:cxnSp>
            <p:nvCxnSpPr>
              <p:cNvPr id="12" name="Straight Connector 11">
                <a:extLst>
                  <a:ext uri="{FF2B5EF4-FFF2-40B4-BE49-F238E27FC236}">
                    <a16:creationId xmlns:a16="http://schemas.microsoft.com/office/drawing/2014/main" id="{8E2FBC6F-94CE-93C0-F2CE-FAD95D72F35B}"/>
                  </a:ext>
                </a:extLst>
              </p:cNvPr>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3" name="Isosceles Triangle 19">
                <a:extLst>
                  <a:ext uri="{FF2B5EF4-FFF2-40B4-BE49-F238E27FC236}">
                    <a16:creationId xmlns:a16="http://schemas.microsoft.com/office/drawing/2014/main" id="{06C5B0F1-D0D4-E49C-3564-434051B3EE32}"/>
                  </a:ext>
                </a:extLst>
              </p:cNvPr>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11" name="Straight Connector 10">
              <a:extLst>
                <a:ext uri="{FF2B5EF4-FFF2-40B4-BE49-F238E27FC236}">
                  <a16:creationId xmlns:a16="http://schemas.microsoft.com/office/drawing/2014/main" id="{94157475-39F6-9752-D9AD-33FBD67CE9E9}"/>
                </a:ext>
              </a:extLst>
            </p:cNvPr>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19" name="TextBox 18">
            <a:extLst>
              <a:ext uri="{FF2B5EF4-FFF2-40B4-BE49-F238E27FC236}">
                <a16:creationId xmlns:a16="http://schemas.microsoft.com/office/drawing/2014/main" id="{108A606D-3851-8BDB-5D29-E8DE9553D29A}"/>
              </a:ext>
            </a:extLst>
          </p:cNvPr>
          <p:cNvSpPr txBox="1"/>
          <p:nvPr/>
        </p:nvSpPr>
        <p:spPr>
          <a:xfrm>
            <a:off x="434419" y="3174203"/>
            <a:ext cx="7772400" cy="3067571"/>
          </a:xfrm>
          <a:prstGeom prst="rect">
            <a:avLst/>
          </a:prstGeom>
          <a:noFill/>
        </p:spPr>
        <p:txBody>
          <a:bodyPr wrap="square">
            <a:spAutoFit/>
          </a:bodyPr>
          <a:lstStyle/>
          <a:p>
            <a:pPr marL="342900" indent="-342900">
              <a:lnSpc>
                <a:spcPts val="1800"/>
              </a:lnSpc>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Inheritance: </a:t>
            </a:r>
            <a:r>
              <a:rPr lang="en-US" sz="1100" dirty="0">
                <a:solidFill>
                  <a:schemeClr val="tx1"/>
                </a:solidFill>
                <a:latin typeface="Arial" panose="020B0604020202020204" pitchFamily="34" charset="0"/>
                <a:cs typeface="Arial" panose="020B0604020202020204" pitchFamily="34" charset="0"/>
              </a:rPr>
              <a:t>T</a:t>
            </a:r>
            <a:r>
              <a:rPr lang="en-US" sz="1100" b="1" dirty="0"/>
              <a:t>he ability of one class (child class) to inherit the identical functionality of another class (super class), and then add new functionality of its own.  E.g. super class: “round ball”, child classes: “baseball”, “soccer ball”, “basketball”, but not “football”</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Composition: A</a:t>
            </a:r>
            <a:r>
              <a:rPr lang="en-US" sz="1100" b="1" dirty="0"/>
              <a:t> special case of association that describes a relationship between a whole and its existential parts.  E.g. a person, with head, arms, legs.  Note that the parts cannot exist separate from the rest of the person.</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Aggregation: </a:t>
            </a:r>
            <a:r>
              <a:rPr lang="en-US" sz="1100" b="1" dirty="0"/>
              <a:t>a special type of association in which objects are assembled or configured together to create a more complex object.  </a:t>
            </a:r>
            <a:r>
              <a:rPr lang="en-US" sz="1100" dirty="0"/>
              <a:t>E.g. a car is assembled from a body, wheels, and an engine.  Note that the engine can exist apart from the rest of the car</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Association (other relationship, labelled): </a:t>
            </a:r>
            <a:r>
              <a:rPr lang="en-US" sz="1100" dirty="0"/>
              <a:t>Association is a relationship between classifiers which is used to show that instances of classifiers could be either linked to each other or combined logically.</a:t>
            </a:r>
            <a:endParaRPr lang="en-GB" sz="1100" dirty="0"/>
          </a:p>
          <a:p>
            <a:pPr marL="342900" indent="-342900">
              <a:lnSpc>
                <a:spcPts val="1800"/>
              </a:lnSpc>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Directional Association: </a:t>
            </a:r>
            <a:r>
              <a:rPr lang="en-US" sz="1100" dirty="0">
                <a:solidFill>
                  <a:schemeClr val="tx1"/>
                </a:solidFill>
                <a:latin typeface="Arial" panose="020B0604020202020204" pitchFamily="34" charset="0"/>
                <a:cs typeface="Arial" panose="020B0604020202020204" pitchFamily="34" charset="0"/>
              </a:rPr>
              <a:t>A</a:t>
            </a:r>
            <a:r>
              <a:rPr lang="en-US" sz="1100" b="1" dirty="0"/>
              <a:t>ssociations that are navigable in only one direction</a:t>
            </a:r>
            <a:r>
              <a:rPr lang="en-US" sz="1100" dirty="0"/>
              <a:t>. A directed association indicates that control flows from one classifier to another; for example an actor to a use case.</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322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Nov 2022</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85800" y="-15875"/>
            <a:ext cx="7772400" cy="854075"/>
          </a:xfrm>
        </p:spPr>
        <p:txBody>
          <a:bodyPr/>
          <a:lstStyle/>
          <a:p>
            <a:r>
              <a:rPr lang="en-US" altLang="en-US" sz="2400" dirty="0"/>
              <a:t>Operational View Using </a:t>
            </a:r>
            <a:r>
              <a:rPr lang="en-US" altLang="en-US" sz="2400" dirty="0" err="1"/>
              <a:t>SysML</a:t>
            </a:r>
            <a:br>
              <a:rPr lang="en-US" altLang="en-US" sz="2400" dirty="0"/>
            </a:br>
            <a:r>
              <a:rPr lang="en-US" altLang="en-US" sz="2400" dirty="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Nov 2022</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85800" y="-38051"/>
            <a:ext cx="7772400" cy="854075"/>
          </a:xfrm>
        </p:spPr>
        <p:txBody>
          <a:bodyPr/>
          <a:lstStyle/>
          <a:p>
            <a:r>
              <a:rPr lang="en-US" altLang="en-US" sz="2400" dirty="0"/>
              <a:t>Informational View Using </a:t>
            </a:r>
            <a:r>
              <a:rPr lang="en-US" altLang="en-US" sz="2400" dirty="0" err="1"/>
              <a:t>SysML</a:t>
            </a:r>
            <a:br>
              <a:rPr lang="en-US" altLang="en-US" sz="2400" dirty="0"/>
            </a:br>
            <a:r>
              <a:rPr lang="en-US" altLang="en-US" sz="2400" dirty="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Nov 2022</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87388" y="-15875"/>
            <a:ext cx="7772400" cy="854075"/>
          </a:xfrm>
        </p:spPr>
        <p:txBody>
          <a:bodyPr/>
          <a:lstStyle/>
          <a:p>
            <a:r>
              <a:rPr lang="en-US" altLang="en-US" sz="2400" dirty="0"/>
              <a:t>Communication View (Protocol Objects)</a:t>
            </a:r>
            <a:br>
              <a:rPr lang="en-US" altLang="en-US" sz="2400" dirty="0"/>
            </a:br>
            <a:r>
              <a:rPr lang="en-US" altLang="en-US" sz="2400" dirty="0"/>
              <a:t>Using </a:t>
            </a:r>
            <a:r>
              <a:rPr lang="en-US" altLang="en-US" sz="2400" dirty="0" err="1"/>
              <a:t>SysML</a:t>
            </a:r>
            <a:r>
              <a:rPr lang="en-US" altLang="en-US" sz="2400" dirty="0"/>
              <a:t>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Nov 2022</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a:xfrm>
            <a:off x="439738" y="-51011"/>
            <a:ext cx="8229600" cy="1143000"/>
          </a:xfrm>
        </p:spPr>
        <p:txBody>
          <a:bodyPr/>
          <a:lstStyle/>
          <a:p>
            <a:r>
              <a:rPr lang="en-US" altLang="en-US" sz="2400" dirty="0"/>
              <a:t>Communication View Using </a:t>
            </a:r>
            <a:r>
              <a:rPr lang="en-US" altLang="en-US" sz="2400" dirty="0" err="1"/>
              <a:t>SysML</a:t>
            </a:r>
            <a:br>
              <a:rPr lang="en-US" altLang="en-US" sz="2400" dirty="0"/>
            </a:br>
            <a:r>
              <a:rPr lang="en-US" altLang="en-US" sz="2400" dirty="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14 Nov 2022</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714500" y="0"/>
            <a:ext cx="5715000" cy="1143000"/>
          </a:xfrm>
        </p:spPr>
        <p:txBody>
          <a:bodyPr/>
          <a:lstStyle/>
          <a:p>
            <a:r>
              <a:rPr lang="en-US" sz="2400" dirty="0">
                <a:solidFill>
                  <a:srgbClr val="C00000"/>
                </a:solidFill>
              </a:rPr>
              <a:t>Research: </a:t>
            </a:r>
            <a:r>
              <a:rPr lang="en-US" sz="2400" dirty="0"/>
              <a:t>Operational Viewpoint </a:t>
            </a:r>
            <a:r>
              <a:rPr lang="en-US" sz="2400" dirty="0">
                <a:solidFill>
                  <a:srgbClr val="C00000"/>
                </a:solidFill>
              </a:rPr>
              <a:t>Identified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400" dirty="0"/>
              <a:t>For the Operational Viewpoint we need a hierarchy of terms and associated definitions.  We did some research and found these (not necessarily self-consistent):</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operational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14774203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solidFill>
                  <a:srgbClr val="C00000"/>
                </a:solidFill>
              </a:rPr>
              <a:t>DRAFT</a:t>
            </a:r>
            <a:r>
              <a:rPr lang="en-US" dirty="0"/>
              <a:t> 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14 Nov 2022</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55638"/>
            <a:chOff x="1183320" y="3943357"/>
            <a:chExt cx="6981955" cy="2657333"/>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6" y="6157594"/>
              <a:ext cx="990599" cy="443096"/>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Systems</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500" dirty="0">
                  <a:latin typeface="Arial" pitchFamily="-107" charset="0"/>
                </a:rPr>
                <a:t>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2" y="5556129"/>
              <a:ext cx="722324" cy="60146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17355963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DC567F2-99E9-CD48-B735-80730EB3DEFC}"/>
              </a:ext>
            </a:extLst>
          </p:cNvPr>
          <p:cNvGrpSpPr/>
          <p:nvPr/>
        </p:nvGrpSpPr>
        <p:grpSpPr>
          <a:xfrm>
            <a:off x="4734697" y="3867194"/>
            <a:ext cx="4195220" cy="1835157"/>
            <a:chOff x="6312930" y="4013259"/>
            <a:chExt cx="5593627"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6312930" y="5664873"/>
              <a:ext cx="1200203" cy="538610"/>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764323"/>
            <a:ext cx="5876087" cy="3180446"/>
            <a:chOff x="193093" y="1199281"/>
            <a:chExt cx="10771970" cy="5111456"/>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654856"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2092717" y="1695842"/>
              <a:ext cx="1050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25960" y="1199281"/>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898378" y="5538993"/>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459816"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83802" y="4877531"/>
              <a:ext cx="557929" cy="692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295105" y="1248782"/>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implemented by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87141" y="3083929"/>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no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5457" y="4687952"/>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14 Nov 2022</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622880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to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protocol stacks, and developed a set of protocol stack building blocks that could be used to describe end-to-end architectures.</a:t>
            </a:r>
          </a:p>
          <a:p>
            <a:pPr lvl="1"/>
            <a:r>
              <a:rPr lang="en-US" sz="2000" dirty="0"/>
              <a:t>These extensions, and others needed to meet SC14 needs, are being incorporated into the RASDS++ update.</a:t>
            </a:r>
          </a:p>
          <a:p>
            <a:endParaRPr lang="en-US" sz="2300" dirty="0"/>
          </a:p>
        </p:txBody>
      </p:sp>
      <p:sp>
        <p:nvSpPr>
          <p:cNvPr id="4" name="Date Placeholder 3"/>
          <p:cNvSpPr>
            <a:spLocks noGrp="1"/>
          </p:cNvSpPr>
          <p:nvPr>
            <p:ph type="dt" sz="half" idx="10"/>
          </p:nvPr>
        </p:nvSpPr>
        <p:spPr/>
        <p:txBody>
          <a:bodyPr/>
          <a:lstStyle/>
          <a:p>
            <a:r>
              <a:rPr lang="en-US"/>
              <a:t>14 Nov 2022</a:t>
            </a:r>
          </a:p>
        </p:txBody>
      </p:sp>
    </p:spTree>
    <p:extLst>
      <p:ext uri="{BB962C8B-B14F-4D97-AF65-F5344CB8AC3E}">
        <p14:creationId xmlns:p14="http://schemas.microsoft.com/office/powerpoint/2010/main" val="19649708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14 Nov 2022</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14 Nov 2022</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14 Nov 2022</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Operational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Operational Viewpoint describe the tasks and activities, operational elements, and resource flow exchanges required to conduct operations. A pure operational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Operational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14 Nov 2022</a:t>
            </a:r>
          </a:p>
        </p:txBody>
      </p:sp>
    </p:spTree>
    <p:extLst>
      <p:ext uri="{BB962C8B-B14F-4D97-AF65-F5344CB8AC3E}">
        <p14:creationId xmlns:p14="http://schemas.microsoft.com/office/powerpoint/2010/main" val="30507056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dirty="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dirty="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a:hlinkClick r:id="rId7"/>
                        </a:rPr>
                        <a:t>OV-6a: Operational Rules Model</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dirty="0">
                          <a:hlinkClick r:id="rId9"/>
                        </a:rPr>
                        <a:t>OV-6c: Event-Trace Description</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a:latin typeface="Arial" panose="020B0604020202020204" pitchFamily="34" charset="0"/>
              </a:rPr>
              <a:t>Operational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14 Nov 2022</a:t>
            </a:r>
          </a:p>
        </p:txBody>
      </p:sp>
    </p:spTree>
    <p:extLst>
      <p:ext uri="{BB962C8B-B14F-4D97-AF65-F5344CB8AC3E}">
        <p14:creationId xmlns:p14="http://schemas.microsoft.com/office/powerpoint/2010/main" val="28179426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14 Nov 2022</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14 Nov 2022</a:t>
            </a:r>
          </a:p>
        </p:txBody>
      </p:sp>
    </p:spTree>
    <p:extLst>
      <p:ext uri="{BB962C8B-B14F-4D97-AF65-F5344CB8AC3E}">
        <p14:creationId xmlns:p14="http://schemas.microsoft.com/office/powerpoint/2010/main" val="32527181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dirty="0">
                          <a:hlinkClick r:id="rId14"/>
                        </a:rPr>
                        <a:t>SvcV-10c Services Event-Trace Description</a:t>
                      </a:r>
                      <a:endParaRPr lang="en-US" sz="1100" dirty="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14 Nov 2022</a:t>
            </a:r>
          </a:p>
        </p:txBody>
      </p:sp>
    </p:spTree>
    <p:extLst>
      <p:ext uri="{BB962C8B-B14F-4D97-AF65-F5344CB8AC3E}">
        <p14:creationId xmlns:p14="http://schemas.microsoft.com/office/powerpoint/2010/main" val="14394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people</a:t>
            </a:r>
          </a:p>
          <a:p>
            <a:pPr lvl="1">
              <a:spcBef>
                <a:spcPts val="500"/>
              </a:spcBef>
              <a:buFont typeface="Arial" charset="0"/>
              <a:buChar char="–"/>
              <a:defRPr/>
            </a:pPr>
            <a:r>
              <a:rPr lang="en-US" sz="1600" dirty="0">
                <a:latin typeface="Arial" charset="0"/>
              </a:rPr>
              <a:t>Tabular representation, ties to protocol stacks and interface bindings</a:t>
            </a:r>
          </a:p>
          <a:p>
            <a:pPr>
              <a:spcBef>
                <a:spcPts val="600"/>
              </a:spcBef>
              <a:buFont typeface="Arial" charset="0"/>
              <a:buChar char="•"/>
              <a:defRPr/>
            </a:pPr>
            <a:r>
              <a:rPr lang="en-US" sz="1800" dirty="0">
                <a:latin typeface="Arial" charset="0"/>
              </a:rPr>
              <a:t>Physical Viewpoint</a:t>
            </a:r>
          </a:p>
          <a:p>
            <a:pPr lvl="1">
              <a:spcBef>
                <a:spcPts val="500"/>
              </a:spcBef>
              <a:buFont typeface="Arial" charset="0"/>
              <a:buChar char="–"/>
              <a:defRPr/>
            </a:pPr>
            <a:r>
              <a:rPr lang="en-US" sz="1600" dirty="0">
                <a:latin typeface="Arial" charset="0"/>
              </a:rPr>
              <a:t>Extend present Connectivity Viewpoint, defining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Operational Viewpoint</a:t>
            </a:r>
          </a:p>
          <a:p>
            <a:pPr lvl="1">
              <a:spcBef>
                <a:spcPts val="500"/>
              </a:spcBef>
              <a:buFont typeface="Arial" charset="0"/>
              <a:buChar char="–"/>
              <a:defRPr/>
            </a:pPr>
            <a:r>
              <a:rPr lang="en-US" sz="1600" dirty="0">
                <a:latin typeface="Arial" charset="0"/>
              </a:rPr>
              <a:t>Create new Operational Viewpoint </a:t>
            </a:r>
          </a:p>
          <a:p>
            <a:pPr lvl="1">
              <a:spcBef>
                <a:spcPts val="500"/>
              </a:spcBef>
              <a:buFont typeface="Arial" charset="0"/>
              <a:buChar char="–"/>
              <a:defRPr/>
            </a:pPr>
            <a:r>
              <a:rPr lang="en-US" sz="1600" dirty="0">
                <a:latin typeface="Arial" charset="0"/>
              </a:rPr>
              <a:t>Add support to describe operational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14 Nov 2022</a:t>
            </a:r>
            <a:endParaRPr lang="en-US" dirty="0"/>
          </a:p>
        </p:txBody>
      </p:sp>
    </p:spTree>
    <p:extLst>
      <p:ext uri="{BB962C8B-B14F-4D97-AF65-F5344CB8AC3E}">
        <p14:creationId xmlns:p14="http://schemas.microsoft.com/office/powerpoint/2010/main" val="129875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14 Nov 2022</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bindings</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318452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888855" y="-2759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Connector</a:t>
            </a:r>
          </a:p>
          <a:p>
            <a:pPr algn="ctr" eaLnBrk="1" hangingPunct="1">
              <a:defRPr/>
            </a:pPr>
            <a:r>
              <a:rPr lang="en-US" sz="1400" dirty="0">
                <a:latin typeface="Helvetica" charset="0"/>
              </a:rPr>
              <a:t>(Link)</a:t>
            </a:r>
            <a:endParaRPr lang="en-US" sz="1400" dirty="0">
              <a:latin typeface="Helvetica" charset="0"/>
              <a:ea typeface="ＭＳ Ｐゴシック" charset="0"/>
            </a:endParaRP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Protocol</a:t>
            </a:r>
            <a:endParaRPr lang="en-US" sz="1200" dirty="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284383"/>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284383"/>
            <a:ext cx="1068526" cy="3819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rgbClr val="C00000"/>
                </a:solidFill>
                <a:latin typeface="Helvetica" charset="0"/>
                <a:ea typeface="ＭＳ Ｐゴシック" charset="0"/>
              </a:rPr>
              <a:t>Enterprise</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185726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048219"/>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23917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Governance</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43013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66630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90" y="1952740"/>
            <a:ext cx="1335657" cy="1112704"/>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3954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Meets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92845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IsImplementedBy</a:t>
            </a:r>
            <a:endParaRPr lang="en-US" sz="700" dirty="0">
              <a:latin typeface="Helvetica" charset="0"/>
              <a:ea typeface="ＭＳ Ｐゴシック" charset="0"/>
            </a:endParaRP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914400"/>
            <a:ext cx="77296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827046"/>
          </a:xfrm>
          <a:prstGeom prst="curvedConnector3">
            <a:avLst>
              <a:gd name="adj1" fmla="val 31198"/>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06330" y="5822892"/>
            <a:ext cx="857927"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143699"/>
            <a:ext cx="734611" cy="111270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p:cNvCxnSpPr>
          <p:nvPr/>
        </p:nvCxnSpPr>
        <p:spPr bwMode="auto">
          <a:xfrm flipH="1">
            <a:off x="5196230" y="1761781"/>
            <a:ext cx="8442" cy="2391798"/>
          </a:xfrm>
          <a:prstGeom prst="curvedConnector4">
            <a:avLst>
              <a:gd name="adj1" fmla="val -2707889"/>
              <a:gd name="adj2" fmla="val 51996"/>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solidFill>
                  <a:srgbClr val="C00000"/>
                </a:solidFill>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Component</a:t>
            </a:r>
          </a:p>
          <a:p>
            <a:pPr algn="ctr" eaLnBrk="1" hangingPunct="1">
              <a:defRPr/>
            </a:pPr>
            <a:r>
              <a:rPr lang="en-US" sz="1400" dirty="0">
                <a:latin typeface="Helvetica" charset="0"/>
              </a:rPr>
              <a:t>(Node)</a:t>
            </a:r>
            <a:endParaRPr lang="en-US" sz="1200" dirty="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2"/>
            <a:ext cx="1068526" cy="69132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40928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Environment</a:t>
            </a:r>
            <a:endParaRPr lang="en-US" sz="12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60024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987233" y="12954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14 Nov 2022</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a:t>
            </a:r>
            <a:r>
              <a:rPr lang="en-US" sz="1100" dirty="0">
                <a:solidFill>
                  <a:srgbClr val="C00000"/>
                </a:solidFill>
                <a:latin typeface="Helvetica" charset="0"/>
              </a:rPr>
              <a:t>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59"/>
            <a:ext cx="1492324" cy="50402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8"/>
            <a:ext cx="1068526" cy="69984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Flows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122543" y="2247441"/>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
        <p:nvSpPr>
          <p:cNvPr id="3" name="Rectangle 20">
            <a:extLst>
              <a:ext uri="{FF2B5EF4-FFF2-40B4-BE49-F238E27FC236}">
                <a16:creationId xmlns:a16="http://schemas.microsoft.com/office/drawing/2014/main" id="{2DD7B909-7710-4D48-1253-C5D0944EF31F}"/>
              </a:ext>
            </a:extLst>
          </p:cNvPr>
          <p:cNvSpPr>
            <a:spLocks noChangeArrowheads="1"/>
          </p:cNvSpPr>
          <p:nvPr/>
        </p:nvSpPr>
        <p:spPr bwMode="auto">
          <a:xfrm>
            <a:off x="4136842" y="2621003"/>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Resources</a:t>
            </a:r>
          </a:p>
        </p:txBody>
      </p:sp>
    </p:spTree>
    <p:extLst>
      <p:ext uri="{BB962C8B-B14F-4D97-AF65-F5344CB8AC3E}">
        <p14:creationId xmlns:p14="http://schemas.microsoft.com/office/powerpoint/2010/main" val="280436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have various agency specific standards</a:t>
            </a:r>
          </a:p>
          <a:p>
            <a:r>
              <a:rPr lang="en-US" dirty="0"/>
              <a:t>Mission Assurance processes are also well covered by ISO 15288 and agency standards.</a:t>
            </a:r>
          </a:p>
          <a:p>
            <a:r>
              <a:rPr lang="en-US" dirty="0"/>
              <a:t>Since both of these are process oriented in nature, and these processes are well documented, no added Viewpoint in RASDS is required.</a:t>
            </a:r>
          </a:p>
          <a:p>
            <a:r>
              <a:rPr lang="en-US" dirty="0"/>
              <a:t>What RASDS++ does do,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360897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Object Feature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67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How objects are configured</a:t>
            </a:r>
          </a:p>
          <a:p>
            <a:pPr eaLnBrk="1" hangingPunct="1"/>
            <a:r>
              <a:rPr kumimoji="1" lang="en-US" altLang="ja-JP" sz="1800" dirty="0">
                <a:latin typeface="Arial" panose="020B0604020202020204" pitchFamily="34" charset="0"/>
                <a:ea typeface="Osaka" charset="-128"/>
              </a:rPr>
              <a:t>    controlled, and monitored</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Issues</a:t>
            </a:r>
          </a:p>
          <a:p>
            <a:pPr eaLnBrk="1" hangingPunct="1"/>
            <a:r>
              <a:rPr kumimoji="1" lang="en-US" altLang="ja-JP" sz="1800" dirty="0">
                <a:latin typeface="Arial" panose="020B0604020202020204" pitchFamily="34" charset="0"/>
                <a:ea typeface="Osaka" charset="-128"/>
              </a:rPr>
              <a:t>  Resources</a:t>
            </a:r>
          </a:p>
          <a:p>
            <a:pPr eaLnBrk="1" hangingPunct="1"/>
            <a:r>
              <a:rPr kumimoji="1" lang="en-US" altLang="ja-JP" sz="1800" dirty="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C00000"/>
                </a:solidFill>
              </a:rPr>
              <a:t>Example</a:t>
            </a:r>
            <a:r>
              <a:rPr lang="en-US" sz="2000" dirty="0">
                <a:solidFill>
                  <a:srgbClr val="0099A6"/>
                </a:solidFill>
              </a:rPr>
              <a:t> Ontology - Formalized Relationships among Terms</a:t>
            </a:r>
            <a:br>
              <a:rPr lang="en-US" sz="2000" dirty="0">
                <a:solidFill>
                  <a:srgbClr val="0099A6"/>
                </a:solidFill>
              </a:rPr>
            </a:br>
            <a:r>
              <a:rPr lang="en-US" sz="1800" dirty="0">
                <a:solidFill>
                  <a:srgbClr val="FF0000"/>
                </a:solidFill>
              </a:rPr>
              <a:t>(Functional Viewpoint example with added Correspondences)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202088" y="1269344"/>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1783694"/>
            <a:ext cx="1239688" cy="95950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5687863" y="1853571"/>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14 Nov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41" name="Rounded Rectangle 40">
            <a:extLst>
              <a:ext uri="{FF2B5EF4-FFF2-40B4-BE49-F238E27FC236}">
                <a16:creationId xmlns:a16="http://schemas.microsoft.com/office/drawing/2014/main" id="{0068728D-C6D0-99BC-3C99-886CDEE2841C}"/>
              </a:ext>
            </a:extLst>
          </p:cNvPr>
          <p:cNvSpPr/>
          <p:nvPr/>
        </p:nvSpPr>
        <p:spPr>
          <a:xfrm>
            <a:off x="7239000" y="4419600"/>
            <a:ext cx="114300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42" name="Straight Arrow Connector 41">
            <a:extLst>
              <a:ext uri="{FF2B5EF4-FFF2-40B4-BE49-F238E27FC236}">
                <a16:creationId xmlns:a16="http://schemas.microsoft.com/office/drawing/2014/main" id="{AE0CC6E3-9F37-D21A-0CBE-5F357A099E22}"/>
              </a:ext>
            </a:extLst>
          </p:cNvPr>
          <p:cNvCxnSpPr>
            <a:cxnSpLocks/>
            <a:stCxn id="60" idx="2"/>
            <a:endCxn id="41" idx="0"/>
          </p:cNvCxnSpPr>
          <p:nvPr/>
        </p:nvCxnSpPr>
        <p:spPr>
          <a:xfrm>
            <a:off x="6226519" y="3875685"/>
            <a:ext cx="1583981" cy="54391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F17284B-FA41-69E5-000B-D0730ED6BDA8}"/>
              </a:ext>
            </a:extLst>
          </p:cNvPr>
          <p:cNvSpPr txBox="1"/>
          <p:nvPr/>
        </p:nvSpPr>
        <p:spPr>
          <a:xfrm>
            <a:off x="7018509" y="3868340"/>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51" name="Rounded Rectangle 50">
            <a:extLst>
              <a:ext uri="{FF2B5EF4-FFF2-40B4-BE49-F238E27FC236}">
                <a16:creationId xmlns:a16="http://schemas.microsoft.com/office/drawing/2014/main" id="{E0771077-DD70-A970-7283-26C0F73D3276}"/>
              </a:ext>
            </a:extLst>
          </p:cNvPr>
          <p:cNvSpPr/>
          <p:nvPr/>
        </p:nvSpPr>
        <p:spPr>
          <a:xfrm>
            <a:off x="884871" y="1634860"/>
            <a:ext cx="114300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Table Entry</a:t>
            </a:r>
          </a:p>
        </p:txBody>
      </p:sp>
      <p:cxnSp>
        <p:nvCxnSpPr>
          <p:cNvPr id="55" name="Straight Arrow Connector 54">
            <a:extLst>
              <a:ext uri="{FF2B5EF4-FFF2-40B4-BE49-F238E27FC236}">
                <a16:creationId xmlns:a16="http://schemas.microsoft.com/office/drawing/2014/main" id="{23289028-165F-D470-FD29-E9C48DD4F85C}"/>
              </a:ext>
            </a:extLst>
          </p:cNvPr>
          <p:cNvCxnSpPr>
            <a:cxnSpLocks/>
            <a:endCxn id="51" idx="2"/>
          </p:cNvCxnSpPr>
          <p:nvPr/>
        </p:nvCxnSpPr>
        <p:spPr>
          <a:xfrm flipH="1" flipV="1">
            <a:off x="1456371" y="2149210"/>
            <a:ext cx="677229" cy="81821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7725EFD-9D5C-3EDB-9988-02E0C881BD62}"/>
              </a:ext>
            </a:extLst>
          </p:cNvPr>
          <p:cNvSpPr txBox="1"/>
          <p:nvPr/>
        </p:nvSpPr>
        <p:spPr>
          <a:xfrm>
            <a:off x="1665537" y="2186692"/>
            <a:ext cx="1039563" cy="346249"/>
          </a:xfrm>
          <a:prstGeom prst="rect">
            <a:avLst/>
          </a:prstGeom>
          <a:noFill/>
        </p:spPr>
        <p:txBody>
          <a:bodyPr wrap="square" rtlCol="0">
            <a:spAutoFit/>
          </a:bodyPr>
          <a:lstStyle>
            <a:defPPr>
              <a:defRPr lang="en-US"/>
            </a:defPPr>
            <a:lvl1pPr>
              <a:defRPr sz="825"/>
            </a:lvl1pPr>
          </a:lstStyle>
          <a:p>
            <a:r>
              <a:rPr lang="en-US" dirty="0"/>
              <a:t>Specifies aspects .. (</a:t>
            </a:r>
            <a:r>
              <a:rPr lang="en-US" dirty="0" err="1"/>
              <a:t>corr</a:t>
            </a:r>
            <a:r>
              <a:rPr lang="en-US" dirty="0"/>
              <a:t>)</a:t>
            </a:r>
          </a:p>
        </p:txBody>
      </p:sp>
      <p:sp>
        <p:nvSpPr>
          <p:cNvPr id="10" name="Flowchart: Decision 17">
            <a:extLst>
              <a:ext uri="{FF2B5EF4-FFF2-40B4-BE49-F238E27FC236}">
                <a16:creationId xmlns:a16="http://schemas.microsoft.com/office/drawing/2014/main" id="{EA434AE0-460F-EB5D-C7F5-09C37EF50649}"/>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19" name="TextBox 18">
            <a:extLst>
              <a:ext uri="{FF2B5EF4-FFF2-40B4-BE49-F238E27FC236}">
                <a16:creationId xmlns:a16="http://schemas.microsoft.com/office/drawing/2014/main" id="{7019DB81-C955-F25A-FCB7-90B0CDA94121}"/>
              </a:ext>
            </a:extLst>
          </p:cNvPr>
          <p:cNvSpPr txBox="1"/>
          <p:nvPr/>
        </p:nvSpPr>
        <p:spPr>
          <a:xfrm>
            <a:off x="3564142" y="5541514"/>
            <a:ext cx="4708688" cy="646331"/>
          </a:xfrm>
          <a:prstGeom prst="rect">
            <a:avLst/>
          </a:prstGeom>
          <a:noFill/>
        </p:spPr>
        <p:txBody>
          <a:bodyPr wrap="square">
            <a:spAutoFit/>
          </a:bodyPr>
          <a:lstStyle/>
          <a:p>
            <a:pPr lvl="1"/>
            <a:r>
              <a:rPr lang="en-US" sz="1200" dirty="0">
                <a:solidFill>
                  <a:srgbClr val="C00000"/>
                </a:solidFill>
              </a:rPr>
              <a:t>Correspondence (</a:t>
            </a:r>
            <a:r>
              <a:rPr lang="en-US" sz="1200" dirty="0" err="1">
                <a:solidFill>
                  <a:srgbClr val="C00000"/>
                </a:solidFill>
              </a:rPr>
              <a:t>corr</a:t>
            </a:r>
            <a:r>
              <a:rPr lang="en-US" sz="1200" dirty="0">
                <a:solidFill>
                  <a:srgbClr val="C00000"/>
                </a:solidFill>
              </a:rPr>
              <a:t>): Lighter colored objects shown with dashed lines are formally defined in other viewpoints and are referenced by correspondence </a:t>
            </a:r>
          </a:p>
        </p:txBody>
      </p:sp>
    </p:spTree>
    <p:extLst>
      <p:ext uri="{BB962C8B-B14F-4D97-AF65-F5344CB8AC3E}">
        <p14:creationId xmlns:p14="http://schemas.microsoft.com/office/powerpoint/2010/main" val="322799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a:t>
            </a:r>
            <a:r>
              <a:rPr lang="en-US" sz="1400" dirty="0">
                <a:solidFill>
                  <a:srgbClr val="FF0000"/>
                </a:solidFill>
              </a:rPr>
              <a:t>functions</a:t>
            </a:r>
            <a:r>
              <a:rPr lang="en-US" sz="1400" dirty="0"/>
              <a:t>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14 Nov 2022</a:t>
            </a:r>
            <a:endParaRPr lang="en-US" altLang="en-US" sz="1000" b="0" dirty="0"/>
          </a:p>
        </p:txBody>
      </p:sp>
    </p:spTree>
    <p:extLst>
      <p:ext uri="{BB962C8B-B14F-4D97-AF65-F5344CB8AC3E}">
        <p14:creationId xmlns:p14="http://schemas.microsoft.com/office/powerpoint/2010/main" val="28506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14 Nov 2022</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(ISO 13537)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4525963"/>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types,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objects are found (by correspondence)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253787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Performance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(Functional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535027" y="1305142"/>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4448175" y="1819492"/>
            <a:ext cx="1572627" cy="923708"/>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59843" y="2959113"/>
            <a:ext cx="813043" cy="346249"/>
          </a:xfrm>
          <a:prstGeom prst="rect">
            <a:avLst/>
          </a:prstGeom>
          <a:noFill/>
        </p:spPr>
        <p:txBody>
          <a:bodyPr wrap="none" rtlCol="0">
            <a:spAutoFit/>
          </a:bodyPr>
          <a:lstStyle/>
          <a:p>
            <a:r>
              <a:rPr lang="en-US" sz="825" dirty="0"/>
              <a:t>Produces / </a:t>
            </a:r>
          </a:p>
          <a:p>
            <a:r>
              <a:rPr lang="en-US" sz="825" dirty="0"/>
              <a:t>Consumes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766319" y="1859377"/>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14 Nov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65" name="Rounded Rectangle 64">
            <a:extLst>
              <a:ext uri="{FF2B5EF4-FFF2-40B4-BE49-F238E27FC236}">
                <a16:creationId xmlns:a16="http://schemas.microsoft.com/office/drawing/2014/main" id="{AFB2EF3D-79C4-F786-2D6E-6BDA89A03D64}"/>
              </a:ext>
            </a:extLst>
          </p:cNvPr>
          <p:cNvSpPr/>
          <p:nvPr/>
        </p:nvSpPr>
        <p:spPr>
          <a:xfrm>
            <a:off x="1752600" y="1299960"/>
            <a:ext cx="121920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Requirement</a:t>
            </a:r>
          </a:p>
        </p:txBody>
      </p:sp>
      <p:cxnSp>
        <p:nvCxnSpPr>
          <p:cNvPr id="66" name="Straight Arrow Connector 65">
            <a:extLst>
              <a:ext uri="{FF2B5EF4-FFF2-40B4-BE49-F238E27FC236}">
                <a16:creationId xmlns:a16="http://schemas.microsoft.com/office/drawing/2014/main" id="{C9BD4A1C-D595-BF01-6FA0-200C023C12FD}"/>
              </a:ext>
            </a:extLst>
          </p:cNvPr>
          <p:cNvCxnSpPr>
            <a:cxnSpLocks/>
            <a:stCxn id="65" idx="2"/>
            <a:endCxn id="12" idx="0"/>
          </p:cNvCxnSpPr>
          <p:nvPr/>
        </p:nvCxnSpPr>
        <p:spPr>
          <a:xfrm>
            <a:off x="2362200" y="1814310"/>
            <a:ext cx="2085975" cy="92889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2C8ADFD-9D47-731F-1B2E-BED7FE2E5805}"/>
              </a:ext>
            </a:extLst>
          </p:cNvPr>
          <p:cNvSpPr txBox="1"/>
          <p:nvPr/>
        </p:nvSpPr>
        <p:spPr>
          <a:xfrm>
            <a:off x="2978275" y="1783096"/>
            <a:ext cx="871537" cy="346249"/>
          </a:xfrm>
          <a:prstGeom prst="rect">
            <a:avLst/>
          </a:prstGeom>
          <a:noFill/>
        </p:spPr>
        <p:txBody>
          <a:bodyPr wrap="square" rtlCol="0">
            <a:spAutoFit/>
          </a:bodyPr>
          <a:lstStyle/>
          <a:p>
            <a:r>
              <a:rPr lang="en-US" sz="825" dirty="0"/>
              <a:t>Fulfilled by 1.. (</a:t>
            </a:r>
            <a:r>
              <a:rPr lang="en-US" sz="825" dirty="0" err="1"/>
              <a:t>corr</a:t>
            </a:r>
            <a:r>
              <a:rPr lang="en-US" sz="825" dirty="0"/>
              <a:t>)</a:t>
            </a:r>
          </a:p>
        </p:txBody>
      </p:sp>
      <p:sp>
        <p:nvSpPr>
          <p:cNvPr id="76" name="Flowchart: Decision 17">
            <a:extLst>
              <a:ext uri="{FF2B5EF4-FFF2-40B4-BE49-F238E27FC236}">
                <a16:creationId xmlns:a16="http://schemas.microsoft.com/office/drawing/2014/main" id="{EEA1BE6E-F847-0B30-FD9C-572B5C253C02}"/>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Tree>
    <p:extLst>
      <p:ext uri="{BB962C8B-B14F-4D97-AF65-F5344CB8AC3E}">
        <p14:creationId xmlns:p14="http://schemas.microsoft.com/office/powerpoint/2010/main" val="3600259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14 Nov 2022</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Tree>
    <p:extLst>
      <p:ext uri="{BB962C8B-B14F-4D97-AF65-F5344CB8AC3E}">
        <p14:creationId xmlns:p14="http://schemas.microsoft.com/office/powerpoint/2010/main" val="157850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Alternative Functional VP 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562726" y="5470025"/>
            <a:ext cx="1617751" cy="1015663"/>
          </a:xfrm>
          <a:prstGeom prst="rect">
            <a:avLst/>
          </a:prstGeom>
        </p:spPr>
        <p:txBody>
          <a:bodyPr wrap="none">
            <a:spAutoFit/>
          </a:bodyPr>
          <a:lstStyle/>
          <a:p>
            <a:r>
              <a:rPr lang="en-US" altLang="en-US" sz="1000" dirty="0"/>
              <a:t>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p:txBody>
          <a:bodyPr/>
          <a:lstStyle/>
          <a:p>
            <a:r>
              <a:rPr lang="en-US"/>
              <a:t>14 Nov 2022</a:t>
            </a:r>
            <a:endParaRPr lang="en-US" dirty="0"/>
          </a:p>
        </p:txBody>
      </p:sp>
      <p:sp>
        <p:nvSpPr>
          <p:cNvPr id="4" name="Rectangle 3">
            <a:extLst>
              <a:ext uri="{FF2B5EF4-FFF2-40B4-BE49-F238E27FC236}">
                <a16:creationId xmlns:a16="http://schemas.microsoft.com/office/drawing/2014/main" id="{8BDEFF6A-CDBF-AF4A-A1B4-2F31831FE779}"/>
              </a:ext>
            </a:extLst>
          </p:cNvPr>
          <p:cNvSpPr/>
          <p:nvPr/>
        </p:nvSpPr>
        <p:spPr>
          <a:xfrm>
            <a:off x="1907314" y="921579"/>
            <a:ext cx="5501119" cy="461665"/>
          </a:xfrm>
          <a:prstGeom prst="rect">
            <a:avLst/>
          </a:prstGeom>
        </p:spPr>
        <p:txBody>
          <a:bodyPr wrap="square">
            <a:spAutoFit/>
          </a:bodyPr>
          <a:lstStyle/>
          <a:p>
            <a:pPr algn="ctr" eaLnBrk="1" hangingPunct="1"/>
            <a:r>
              <a:rPr kumimoji="1" lang="en-US" altLang="ja-JP" sz="1200" b="0" dirty="0">
                <a:latin typeface="Arial" panose="020B0604020202020204" pitchFamily="34" charset="0"/>
                <a:ea typeface="Osaka" charset="-128"/>
              </a:rPr>
              <a:t>Two different simple Functional Object views, one just showing data flow directions, the other explicitly showing provided interfaces and data objects.</a:t>
            </a:r>
          </a:p>
        </p:txBody>
      </p:sp>
      <p:sp>
        <p:nvSpPr>
          <p:cNvPr id="5" name="Rectangle 4">
            <a:extLst>
              <a:ext uri="{FF2B5EF4-FFF2-40B4-BE49-F238E27FC236}">
                <a16:creationId xmlns:a16="http://schemas.microsoft.com/office/drawing/2014/main" id="{EF1C4990-68D9-D14C-949F-B4A5AEE22438}"/>
              </a:ext>
            </a:extLst>
          </p:cNvPr>
          <p:cNvSpPr/>
          <p:nvPr/>
        </p:nvSpPr>
        <p:spPr>
          <a:xfrm>
            <a:off x="3896286" y="3134399"/>
            <a:ext cx="1523174" cy="276999"/>
          </a:xfrm>
          <a:prstGeom prst="rect">
            <a:avLst/>
          </a:prstGeom>
        </p:spPr>
        <p:txBody>
          <a:bodyPr wrap="none">
            <a:spAutoFit/>
          </a:bodyPr>
          <a:lstStyle/>
          <a:p>
            <a:r>
              <a:rPr kumimoji="1" lang="en-US" altLang="ja-JP" sz="1200" b="0" dirty="0">
                <a:latin typeface="Arial" panose="020B0604020202020204" pitchFamily="34" charset="0"/>
                <a:ea typeface="Osaka" charset="-128"/>
              </a:rPr>
              <a:t>Data flow directions</a:t>
            </a:r>
            <a:endParaRPr lang="en-US" sz="1200" dirty="0"/>
          </a:p>
        </p:txBody>
      </p:sp>
      <p:sp>
        <p:nvSpPr>
          <p:cNvPr id="29" name="Rectangle 28">
            <a:extLst>
              <a:ext uri="{FF2B5EF4-FFF2-40B4-BE49-F238E27FC236}">
                <a16:creationId xmlns:a16="http://schemas.microsoft.com/office/drawing/2014/main" id="{4B28417A-33E5-DA4B-9E6C-7ABDEEDA0DE1}"/>
              </a:ext>
            </a:extLst>
          </p:cNvPr>
          <p:cNvSpPr/>
          <p:nvPr/>
        </p:nvSpPr>
        <p:spPr>
          <a:xfrm>
            <a:off x="3333632" y="5267999"/>
            <a:ext cx="2648482" cy="276999"/>
          </a:xfrm>
          <a:prstGeom prst="rect">
            <a:avLst/>
          </a:prstGeom>
        </p:spPr>
        <p:txBody>
          <a:bodyPr wrap="none">
            <a:spAutoFit/>
          </a:bodyPr>
          <a:lstStyle/>
          <a:p>
            <a:r>
              <a:rPr kumimoji="1" lang="en-US" altLang="ja-JP" sz="1200" b="0" dirty="0">
                <a:latin typeface="Arial" panose="020B0604020202020204" pitchFamily="34" charset="0"/>
                <a:ea typeface="Osaka" charset="-128"/>
              </a:rPr>
              <a:t>Provided interfaces and data objects</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10"/>
          </p:nvPr>
        </p:nvSpPr>
        <p:spPr/>
        <p:txBody>
          <a:bodyPr/>
          <a:lstStyle/>
          <a:p>
            <a:r>
              <a:rPr lang="en-US"/>
              <a:t>14 Nov 2022</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Mission</a:t>
              </a:r>
            </a:p>
            <a:p>
              <a:pPr algn="ctr" eaLnBrk="0" hangingPunct="0"/>
              <a:r>
                <a:rPr lang="en-US" altLang="en-US" sz="1400" b="1">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Tree>
    <p:extLst>
      <p:ext uri="{BB962C8B-B14F-4D97-AF65-F5344CB8AC3E}">
        <p14:creationId xmlns:p14="http://schemas.microsoft.com/office/powerpoint/2010/main" val="1022348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14 Nov 2022</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syntax and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8992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(transformations, access)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3207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r>
              <a:rPr kumimoji="1" lang="en-US" altLang="ja-JP" sz="1600" b="0" dirty="0">
                <a:solidFill>
                  <a:schemeClr val="bg1">
                    <a:lumMod val="65000"/>
                  </a:schemeClr>
                </a:solidFill>
                <a:latin typeface="Arial" panose="020B0604020202020204" pitchFamily="34" charset="0"/>
                <a:ea typeface="Osaka" charset="-128"/>
              </a:rPr>
              <a:t>  Type conversion</a:t>
            </a:r>
          </a:p>
          <a:p>
            <a:r>
              <a:rPr kumimoji="1" lang="en-US" altLang="ja-JP" sz="1600" b="0" dirty="0">
                <a:solidFill>
                  <a:schemeClr val="bg1">
                    <a:lumMod val="65000"/>
                  </a:schemeClr>
                </a:solidFill>
                <a:latin typeface="Arial" panose="020B0604020202020204" pitchFamily="34" charset="0"/>
                <a:ea typeface="Osaka" charset="-128"/>
              </a:rPr>
              <a:t>  Access / security</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p:txBody>
      </p:sp>
    </p:spTree>
    <p:extLst>
      <p:ext uri="{BB962C8B-B14F-4D97-AF65-F5344CB8AC3E}">
        <p14:creationId xmlns:p14="http://schemas.microsoft.com/office/powerpoint/2010/main" val="63834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(Information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Structure</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49812" y="2743200"/>
            <a:ext cx="108413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477106" cy="84656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1040670" cy="219291"/>
          </a:xfrm>
          <a:prstGeom prst="rect">
            <a:avLst/>
          </a:prstGeom>
          <a:noFill/>
        </p:spPr>
        <p:txBody>
          <a:bodyPr wrap="none" rtlCol="0">
            <a:spAutoFit/>
          </a:bodyPr>
          <a:lstStyle/>
          <a:p>
            <a:r>
              <a:rPr lang="en-US" sz="825" dirty="0"/>
              <a:t>Constrained by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53997" y="1947783"/>
            <a:ext cx="1084138" cy="346249"/>
          </a:xfrm>
          <a:prstGeom prst="rect">
            <a:avLst/>
          </a:prstGeom>
          <a:noFill/>
        </p:spPr>
        <p:txBody>
          <a:bodyPr wrap="square" rtlCol="0">
            <a:spAutoFit/>
          </a:bodyPr>
          <a:lstStyle/>
          <a:p>
            <a:r>
              <a:rPr lang="en-US" sz="825" dirty="0"/>
              <a:t>Produces / Consumes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Rules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57391" y="2607915"/>
            <a:ext cx="687084" cy="346249"/>
          </a:xfrm>
          <a:prstGeom prst="rect">
            <a:avLst/>
          </a:prstGeom>
          <a:noFill/>
        </p:spPr>
        <p:txBody>
          <a:bodyPr wrap="square" rtlCol="0">
            <a:spAutoFit/>
          </a:bodyPr>
          <a:lstStyle/>
          <a:p>
            <a:r>
              <a:rPr lang="en-US" sz="825" dirty="0"/>
              <a:t>Has 0.. (</a:t>
            </a:r>
            <a:r>
              <a:rPr lang="en-US" sz="825" dirty="0" err="1"/>
              <a:t>corr</a:t>
            </a:r>
            <a:r>
              <a:rPr lang="en-US" sz="825" dirty="0"/>
              <a:t>)</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81200" y="2750646"/>
            <a:ext cx="1180565"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Realizations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p:cNvCxnSpPr>
          <p:nvPr/>
        </p:nvCxnSpPr>
        <p:spPr>
          <a:xfrm flipH="1">
            <a:off x="3161765" y="3000375"/>
            <a:ext cx="688047" cy="744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14 Nov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287890"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571483" y="3264996"/>
            <a:ext cx="1046733"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4391881" y="2743200"/>
            <a:ext cx="542069" cy="257175"/>
          </a:xfrm>
          <a:prstGeom prst="bentConnector4">
            <a:avLst>
              <a:gd name="adj1" fmla="val -42172"/>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8" name="Flowchart: Decision 17">
            <a:extLst>
              <a:ext uri="{FF2B5EF4-FFF2-40B4-BE49-F238E27FC236}">
                <a16:creationId xmlns:a16="http://schemas.microsoft.com/office/drawing/2014/main" id="{965DF76D-CF71-9083-68EE-902416D2F7F7}"/>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Tree>
    <p:extLst>
      <p:ext uri="{BB962C8B-B14F-4D97-AF65-F5344CB8AC3E}">
        <p14:creationId xmlns:p14="http://schemas.microsoft.com/office/powerpoint/2010/main" val="229857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1600" dirty="0"/>
              <a:t>"Modeling, in the broadest sense, is the cost-effective use of something in place of something else for some cognitive purpose. It allows us to use something that is simpler, safer or cheaper than reality instead of reality for some purpose. </a:t>
            </a:r>
          </a:p>
          <a:p>
            <a:r>
              <a:rPr lang="en-US" sz="16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1800" dirty="0"/>
          </a:p>
          <a:p>
            <a:pPr lvl="1"/>
            <a:r>
              <a:rPr lang="en-US" sz="1400" dirty="0"/>
              <a:t>Rothenberg, Jeff. “The Nature of Modeling”, RAND, https://</a:t>
            </a:r>
            <a:r>
              <a:rPr lang="en-US" sz="1400" dirty="0" err="1"/>
              <a:t>www.rand.org</a:t>
            </a:r>
            <a:r>
              <a:rPr lang="en-US" sz="1400" dirty="0"/>
              <a:t>/content/dam/rand/pubs/notes/2007/N3027.pdf</a:t>
            </a:r>
          </a:p>
          <a:p>
            <a:pPr marL="0" indent="0">
              <a:lnSpc>
                <a:spcPct val="90000"/>
              </a:lnSpc>
              <a:spcBef>
                <a:spcPts val="600"/>
              </a:spcBef>
              <a:defRPr/>
            </a:pPr>
            <a:endParaRPr lang="en-US" sz="1800" dirty="0">
              <a:latin typeface="Arial" charset="0"/>
            </a:endParaRPr>
          </a:p>
          <a:p>
            <a:pPr>
              <a:lnSpc>
                <a:spcPct val="90000"/>
              </a:lnSpc>
              <a:spcBef>
                <a:spcPts val="600"/>
              </a:spcBef>
              <a:buFont typeface="Arial" charset="0"/>
              <a:buChar char="•"/>
              <a:defRPr/>
            </a:pPr>
            <a:r>
              <a:rPr lang="en-US" sz="1800" dirty="0">
                <a:latin typeface="Arial" charset="0"/>
              </a:rPr>
              <a:t>RASDS provides a modeling framework and methodology, a specific Space System Reference Architecture model …</a:t>
            </a:r>
          </a:p>
          <a:p>
            <a:pPr lvl="1">
              <a:lnSpc>
                <a:spcPct val="90000"/>
              </a:lnSpc>
              <a:spcBef>
                <a:spcPts val="600"/>
              </a:spcBef>
              <a:buFont typeface="Arial" charset="0"/>
              <a:buChar char="•"/>
              <a:defRPr/>
            </a:pPr>
            <a:r>
              <a:rPr lang="en-US" sz="1600" dirty="0">
                <a:latin typeface="Arial" charset="0"/>
              </a:rPr>
              <a:t> Provides clear &amp; unambiguous views of systems architectures</a:t>
            </a:r>
          </a:p>
          <a:p>
            <a:pPr lvl="1">
              <a:lnSpc>
                <a:spcPct val="90000"/>
              </a:lnSpc>
              <a:spcBef>
                <a:spcPts val="600"/>
              </a:spcBef>
              <a:buFont typeface="Arial" charset="0"/>
              <a:buChar char="•"/>
              <a:defRPr/>
            </a:pPr>
            <a:r>
              <a:rPr lang="en-US" sz="1600" dirty="0">
                <a:latin typeface="Arial" charset="0"/>
              </a:rPr>
              <a:t> Shows relationship of design to requirements and driving scenarios</a:t>
            </a:r>
          </a:p>
          <a:p>
            <a:pPr lvl="1">
              <a:lnSpc>
                <a:spcPct val="90000"/>
              </a:lnSpc>
              <a:spcBef>
                <a:spcPts val="600"/>
              </a:spcBef>
              <a:buFont typeface="Arial" charset="0"/>
              <a:buChar char="•"/>
              <a:defRPr/>
            </a:pPr>
            <a:r>
              <a:rPr lang="en-US" sz="1600"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sz="1600" dirty="0">
                <a:latin typeface="Arial" charset="0"/>
              </a:rPr>
              <a:t> Details the model &amp; views to the level appropriate for further systems engineering, supports evolution of the design</a:t>
            </a:r>
          </a:p>
          <a:p>
            <a:pPr lvl="1">
              <a:lnSpc>
                <a:spcPct val="90000"/>
              </a:lnSpc>
              <a:spcBef>
                <a:spcPts val="600"/>
              </a:spcBef>
              <a:buFont typeface="Arial" charset="0"/>
              <a:buChar char="•"/>
              <a:defRPr/>
            </a:pPr>
            <a:r>
              <a:rPr lang="en-US" sz="1600" dirty="0">
                <a:latin typeface="Arial" charset="0"/>
              </a:rPr>
              <a:t> Enables concurrent design of spacecraft, ground systems, science operations, control systems, and their components</a:t>
            </a:r>
          </a:p>
          <a:p>
            <a:pPr>
              <a:lnSpc>
                <a:spcPct val="90000"/>
              </a:lnSpc>
              <a:spcBef>
                <a:spcPts val="600"/>
              </a:spcBef>
              <a:buClr>
                <a:srgbClr val="C403DA"/>
              </a:buClr>
              <a:buFont typeface="Arial" charset="0"/>
              <a:buChar char="•"/>
              <a:defRPr/>
            </a:pPr>
            <a:endParaRPr lang="en-US" sz="1800" dirty="0">
              <a:solidFill>
                <a:srgbClr val="C403DA"/>
              </a:solidFill>
              <a:latin typeface="Arial" charset="0"/>
            </a:endParaRPr>
          </a:p>
          <a:p>
            <a:endParaRPr lang="en-US" sz="16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14 Nov 2022</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14 Nov 2022</a:t>
            </a:r>
            <a:endParaRPr lang="en-GB" dirty="0"/>
          </a:p>
        </p:txBody>
      </p:sp>
      <p:sp>
        <p:nvSpPr>
          <p:cNvPr id="5" name="Rounded Rectangle 4"/>
          <p:cNvSpPr/>
          <p:nvPr/>
        </p:nvSpPr>
        <p:spPr bwMode="auto">
          <a:xfrm>
            <a:off x="5660671"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636335"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076495"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560004"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076495"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611334"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300631"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291"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5374407" y="2973038"/>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941607" y="2540913"/>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1" name="Rounded Rectangle 30"/>
          <p:cNvSpPr/>
          <p:nvPr/>
        </p:nvSpPr>
        <p:spPr bwMode="auto">
          <a:xfrm>
            <a:off x="2708343"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708343"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708343"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708343"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146593"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708343"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122552"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4277206" y="3068267"/>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Tree>
    <p:extLst>
      <p:ext uri="{BB962C8B-B14F-4D97-AF65-F5344CB8AC3E}">
        <p14:creationId xmlns:p14="http://schemas.microsoft.com/office/powerpoint/2010/main" val="1285272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1953563" y="-16020"/>
            <a:ext cx="529798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Structures</a:t>
            </a:r>
          </a:p>
        </p:txBody>
      </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p:txBody>
          <a:bodyPr/>
          <a:lstStyle/>
          <a:p>
            <a:r>
              <a:rPr lang="en-US"/>
              <a:t>14 Nov 2022</a:t>
            </a:r>
            <a:endParaRPr lang="en-US" dirty="0"/>
          </a:p>
        </p:txBody>
      </p:sp>
      <p:cxnSp>
        <p:nvCxnSpPr>
          <p:cNvPr id="25" name="Connector: Elbow 49">
            <a:extLst>
              <a:ext uri="{FF2B5EF4-FFF2-40B4-BE49-F238E27FC236}">
                <a16:creationId xmlns:a16="http://schemas.microsoft.com/office/drawing/2014/main" id="{C60B4345-8518-9C45-87DC-80B83BCB6B99}"/>
              </a:ext>
            </a:extLst>
          </p:cNvPr>
          <p:cNvCxnSpPr>
            <a:cxnSpLocks/>
            <a:stCxn id="29" idx="2"/>
            <a:endCxn id="32" idx="0"/>
          </p:cNvCxnSpPr>
          <p:nvPr/>
        </p:nvCxnSpPr>
        <p:spPr>
          <a:xfrm rot="16200000" flipH="1">
            <a:off x="4598722" y="2345823"/>
            <a:ext cx="889657" cy="13653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46">
            <a:extLst>
              <a:ext uri="{FF2B5EF4-FFF2-40B4-BE49-F238E27FC236}">
                <a16:creationId xmlns:a16="http://schemas.microsoft.com/office/drawing/2014/main" id="{03CB6210-2A02-B64B-BA3D-C64AF9AE8238}"/>
              </a:ext>
            </a:extLst>
          </p:cNvPr>
          <p:cNvCxnSpPr>
            <a:cxnSpLocks/>
            <a:stCxn id="29" idx="2"/>
            <a:endCxn id="30" idx="0"/>
          </p:cNvCxnSpPr>
          <p:nvPr/>
        </p:nvCxnSpPr>
        <p:spPr>
          <a:xfrm rot="5400000">
            <a:off x="3193410" y="2321052"/>
            <a:ext cx="904874" cy="143008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5">
            <a:extLst>
              <a:ext uri="{FF2B5EF4-FFF2-40B4-BE49-F238E27FC236}">
                <a16:creationId xmlns:a16="http://schemas.microsoft.com/office/drawing/2014/main" id="{9178B5DE-D177-5349-8289-AD124E36097B}"/>
              </a:ext>
            </a:extLst>
          </p:cNvPr>
          <p:cNvSpPr>
            <a:spLocks noChangeArrowheads="1"/>
          </p:cNvSpPr>
          <p:nvPr/>
        </p:nvSpPr>
        <p:spPr bwMode="auto">
          <a:xfrm>
            <a:off x="3692578" y="2286000"/>
            <a:ext cx="1336622"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Information</a:t>
            </a:r>
          </a:p>
        </p:txBody>
      </p:sp>
      <p:sp>
        <p:nvSpPr>
          <p:cNvPr id="30" name="Oval 6">
            <a:extLst>
              <a:ext uri="{FF2B5EF4-FFF2-40B4-BE49-F238E27FC236}">
                <a16:creationId xmlns:a16="http://schemas.microsoft.com/office/drawing/2014/main" id="{695D7971-FB61-8440-B36B-50EAC0C4B198}"/>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Data Type</a:t>
            </a:r>
          </a:p>
        </p:txBody>
      </p:sp>
      <p:sp>
        <p:nvSpPr>
          <p:cNvPr id="31" name="Text Box 15">
            <a:extLst>
              <a:ext uri="{FF2B5EF4-FFF2-40B4-BE49-F238E27FC236}">
                <a16:creationId xmlns:a16="http://schemas.microsoft.com/office/drawing/2014/main" id="{CEFD4161-C89A-A444-B2E7-F17A003891F9}"/>
              </a:ext>
            </a:extLst>
          </p:cNvPr>
          <p:cNvSpPr txBox="1">
            <a:spLocks noChangeArrowheads="1"/>
          </p:cNvSpPr>
          <p:nvPr/>
        </p:nvSpPr>
        <p:spPr bwMode="auto">
          <a:xfrm>
            <a:off x="2478939" y="314226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32" name="Oval 7">
            <a:extLst>
              <a:ext uri="{FF2B5EF4-FFF2-40B4-BE49-F238E27FC236}">
                <a16:creationId xmlns:a16="http://schemas.microsoft.com/office/drawing/2014/main" id="{C7B8D4BE-7036-2F43-9DBA-DED6184C8CB7}"/>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Representation</a:t>
            </a:r>
          </a:p>
        </p:txBody>
      </p:sp>
      <p:cxnSp>
        <p:nvCxnSpPr>
          <p:cNvPr id="33" name="Straight Connector 32">
            <a:extLst>
              <a:ext uri="{FF2B5EF4-FFF2-40B4-BE49-F238E27FC236}">
                <a16:creationId xmlns:a16="http://schemas.microsoft.com/office/drawing/2014/main" id="{C9875549-49CE-A54C-8B56-6F6E80EF9218}"/>
              </a:ext>
            </a:extLst>
          </p:cNvPr>
          <p:cNvCxnSpPr>
            <a:stCxn id="32" idx="1"/>
            <a:endCxn id="30"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Text Box 15">
            <a:extLst>
              <a:ext uri="{FF2B5EF4-FFF2-40B4-BE49-F238E27FC236}">
                <a16:creationId xmlns:a16="http://schemas.microsoft.com/office/drawing/2014/main" id="{6F2E7F48-383A-6B46-83AF-CE7367CF38E2}"/>
              </a:ext>
            </a:extLst>
          </p:cNvPr>
          <p:cNvSpPr txBox="1">
            <a:spLocks noChangeArrowheads="1"/>
          </p:cNvSpPr>
          <p:nvPr/>
        </p:nvSpPr>
        <p:spPr bwMode="auto">
          <a:xfrm>
            <a:off x="3846139" y="3414102"/>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sp>
        <p:nvSpPr>
          <p:cNvPr id="35" name="Flowchart: Decision 17">
            <a:extLst>
              <a:ext uri="{FF2B5EF4-FFF2-40B4-BE49-F238E27FC236}">
                <a16:creationId xmlns:a16="http://schemas.microsoft.com/office/drawing/2014/main" id="{E9C5069A-B923-C54F-AE48-E3DA73F3E066}"/>
              </a:ext>
            </a:extLst>
          </p:cNvPr>
          <p:cNvSpPr/>
          <p:nvPr/>
        </p:nvSpPr>
        <p:spPr bwMode="auto">
          <a:xfrm rot="5400000" flipH="1">
            <a:off x="2825272" y="3830010"/>
            <a:ext cx="211063"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6" name="Flowchart: Decision 17">
            <a:extLst>
              <a:ext uri="{FF2B5EF4-FFF2-40B4-BE49-F238E27FC236}">
                <a16:creationId xmlns:a16="http://schemas.microsoft.com/office/drawing/2014/main" id="{37FD2C46-F7E5-4443-96C5-4DA3CFFEA5DE}"/>
              </a:ext>
            </a:extLst>
          </p:cNvPr>
          <p:cNvSpPr/>
          <p:nvPr/>
        </p:nvSpPr>
        <p:spPr bwMode="auto">
          <a:xfrm rot="5449414" flipH="1">
            <a:off x="5621161" y="3828423"/>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7" name="Oval 11">
            <a:extLst>
              <a:ext uri="{FF2B5EF4-FFF2-40B4-BE49-F238E27FC236}">
                <a16:creationId xmlns:a16="http://schemas.microsoft.com/office/drawing/2014/main" id="{8E0CBA96-9D84-CA43-A63D-CB85CE1F0505}"/>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Range</a:t>
            </a:r>
          </a:p>
        </p:txBody>
      </p:sp>
      <p:sp>
        <p:nvSpPr>
          <p:cNvPr id="42" name="Oval 12">
            <a:extLst>
              <a:ext uri="{FF2B5EF4-FFF2-40B4-BE49-F238E27FC236}">
                <a16:creationId xmlns:a16="http://schemas.microsoft.com/office/drawing/2014/main" id="{5F8C56EA-0954-CE48-9ADC-5B6B4098C332}"/>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43" name="Oval 11">
            <a:extLst>
              <a:ext uri="{FF2B5EF4-FFF2-40B4-BE49-F238E27FC236}">
                <a16:creationId xmlns:a16="http://schemas.microsoft.com/office/drawing/2014/main" id="{28C283AA-39F9-DC4B-B754-86A006F0FA29}"/>
              </a:ext>
            </a:extLst>
          </p:cNvPr>
          <p:cNvSpPr>
            <a:spLocks noChangeArrowheads="1"/>
          </p:cNvSpPr>
          <p:nvPr/>
        </p:nvSpPr>
        <p:spPr bwMode="auto">
          <a:xfrm>
            <a:off x="3335367" y="419471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51" name="Oval 12">
            <a:extLst>
              <a:ext uri="{FF2B5EF4-FFF2-40B4-BE49-F238E27FC236}">
                <a16:creationId xmlns:a16="http://schemas.microsoft.com/office/drawing/2014/main" id="{06DAA431-1E8E-374B-8EF2-AA7B5484FAC0}"/>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Encoding</a:t>
            </a:r>
          </a:p>
        </p:txBody>
      </p:sp>
      <p:cxnSp>
        <p:nvCxnSpPr>
          <p:cNvPr id="52" name="Connector: Elbow 27">
            <a:extLst>
              <a:ext uri="{FF2B5EF4-FFF2-40B4-BE49-F238E27FC236}">
                <a16:creationId xmlns:a16="http://schemas.microsoft.com/office/drawing/2014/main" id="{B6D7DA26-3B34-D14E-A5BA-AF75D15BB026}"/>
              </a:ext>
            </a:extLst>
          </p:cNvPr>
          <p:cNvCxnSpPr>
            <a:stCxn id="30" idx="2"/>
            <a:endCxn id="43" idx="1"/>
          </p:cNvCxnSpPr>
          <p:nvPr/>
        </p:nvCxnSpPr>
        <p:spPr>
          <a:xfrm rot="16200000" flipH="1">
            <a:off x="2854407" y="3862586"/>
            <a:ext cx="55735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28">
            <a:extLst>
              <a:ext uri="{FF2B5EF4-FFF2-40B4-BE49-F238E27FC236}">
                <a16:creationId xmlns:a16="http://schemas.microsoft.com/office/drawing/2014/main" id="{BE6E024F-8E40-7D4D-B25E-1C1975BA537C}"/>
              </a:ext>
            </a:extLst>
          </p:cNvPr>
          <p:cNvCxnSpPr>
            <a:cxnSpLocks/>
            <a:stCxn id="30" idx="2"/>
            <a:endCxn id="37"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31">
            <a:extLst>
              <a:ext uri="{FF2B5EF4-FFF2-40B4-BE49-F238E27FC236}">
                <a16:creationId xmlns:a16="http://schemas.microsoft.com/office/drawing/2014/main" id="{A559C7D7-BD4D-DE4D-893D-43DBE1F2244B}"/>
              </a:ext>
            </a:extLst>
          </p:cNvPr>
          <p:cNvCxnSpPr>
            <a:cxnSpLocks/>
            <a:stCxn id="32" idx="2"/>
            <a:endCxn id="42"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34">
            <a:extLst>
              <a:ext uri="{FF2B5EF4-FFF2-40B4-BE49-F238E27FC236}">
                <a16:creationId xmlns:a16="http://schemas.microsoft.com/office/drawing/2014/main" id="{A0447107-7668-6D45-A638-B6F332A0D557}"/>
              </a:ext>
            </a:extLst>
          </p:cNvPr>
          <p:cNvCxnSpPr>
            <a:cxnSpLocks/>
            <a:stCxn id="32" idx="2"/>
            <a:endCxn id="51" idx="1"/>
          </p:cNvCxnSpPr>
          <p:nvPr/>
        </p:nvCxnSpPr>
        <p:spPr>
          <a:xfrm rot="16200000" flipH="1">
            <a:off x="5478822" y="4028481"/>
            <a:ext cx="926534"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5">
            <a:extLst>
              <a:ext uri="{FF2B5EF4-FFF2-40B4-BE49-F238E27FC236}">
                <a16:creationId xmlns:a16="http://schemas.microsoft.com/office/drawing/2014/main" id="{FAF108EC-DBC8-8A4E-94C1-0057B1034A5F}"/>
              </a:ext>
            </a:extLst>
          </p:cNvPr>
          <p:cNvSpPr txBox="1">
            <a:spLocks noChangeArrowheads="1"/>
          </p:cNvSpPr>
          <p:nvPr/>
        </p:nvSpPr>
        <p:spPr bwMode="auto">
          <a:xfrm>
            <a:off x="5703997" y="4423489"/>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0..1</a:t>
            </a:r>
          </a:p>
        </p:txBody>
      </p:sp>
      <p:sp>
        <p:nvSpPr>
          <p:cNvPr id="57" name="Text Box 15">
            <a:extLst>
              <a:ext uri="{FF2B5EF4-FFF2-40B4-BE49-F238E27FC236}">
                <a16:creationId xmlns:a16="http://schemas.microsoft.com/office/drawing/2014/main" id="{550929C9-E728-804C-8512-A596582C420C}"/>
              </a:ext>
            </a:extLst>
          </p:cNvPr>
          <p:cNvSpPr txBox="1">
            <a:spLocks noChangeArrowheads="1"/>
          </p:cNvSpPr>
          <p:nvPr/>
        </p:nvSpPr>
        <p:spPr bwMode="auto">
          <a:xfrm>
            <a:off x="5712121" y="4792915"/>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58" name="Flowchart: Decision 45">
            <a:extLst>
              <a:ext uri="{FF2B5EF4-FFF2-40B4-BE49-F238E27FC236}">
                <a16:creationId xmlns:a16="http://schemas.microsoft.com/office/drawing/2014/main" id="{8F7D38EE-C1D0-3346-8888-10285C5F0C6B}"/>
              </a:ext>
            </a:extLst>
          </p:cNvPr>
          <p:cNvSpPr/>
          <p:nvPr/>
        </p:nvSpPr>
        <p:spPr bwMode="auto">
          <a:xfrm rot="5449414" flipH="1">
            <a:off x="4256987" y="2630991"/>
            <a:ext cx="216386"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9" name="Text Box 15">
            <a:extLst>
              <a:ext uri="{FF2B5EF4-FFF2-40B4-BE49-F238E27FC236}">
                <a16:creationId xmlns:a16="http://schemas.microsoft.com/office/drawing/2014/main" id="{A48752EA-1785-4F4E-90F3-71B08020E25F}"/>
              </a:ext>
            </a:extLst>
          </p:cNvPr>
          <p:cNvSpPr txBox="1">
            <a:spLocks noChangeArrowheads="1"/>
          </p:cNvSpPr>
          <p:nvPr/>
        </p:nvSpPr>
        <p:spPr bwMode="auto">
          <a:xfrm>
            <a:off x="5740047" y="3152114"/>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0" name="Text Box 15">
            <a:extLst>
              <a:ext uri="{FF2B5EF4-FFF2-40B4-BE49-F238E27FC236}">
                <a16:creationId xmlns:a16="http://schemas.microsoft.com/office/drawing/2014/main" id="{A9CC714E-0D68-B14F-A7D4-BDE9DF506036}"/>
              </a:ext>
            </a:extLst>
          </p:cNvPr>
          <p:cNvSpPr txBox="1">
            <a:spLocks noChangeArrowheads="1"/>
          </p:cNvSpPr>
          <p:nvPr/>
        </p:nvSpPr>
        <p:spPr bwMode="auto">
          <a:xfrm>
            <a:off x="4544956" y="364638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1" name="Oval 11">
            <a:extLst>
              <a:ext uri="{FF2B5EF4-FFF2-40B4-BE49-F238E27FC236}">
                <a16:creationId xmlns:a16="http://schemas.microsoft.com/office/drawing/2014/main" id="{E12EDEA5-CB1E-A849-BED2-31AEDD3A274E}"/>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Structure</a:t>
            </a:r>
          </a:p>
        </p:txBody>
      </p:sp>
      <p:cxnSp>
        <p:nvCxnSpPr>
          <p:cNvPr id="62" name="Connector: Elbow 56">
            <a:extLst>
              <a:ext uri="{FF2B5EF4-FFF2-40B4-BE49-F238E27FC236}">
                <a16:creationId xmlns:a16="http://schemas.microsoft.com/office/drawing/2014/main" id="{2309A6A5-F991-9945-BB1A-A09EE93A00D8}"/>
              </a:ext>
            </a:extLst>
          </p:cNvPr>
          <p:cNvCxnSpPr>
            <a:cxnSpLocks/>
            <a:stCxn id="36" idx="3"/>
            <a:endCxn id="61" idx="1"/>
          </p:cNvCxnSpPr>
          <p:nvPr/>
        </p:nvCxnSpPr>
        <p:spPr>
          <a:xfrm rot="16200000" flipH="1">
            <a:off x="5298614" y="4214270"/>
            <a:ext cx="1295075" cy="430487"/>
          </a:xfrm>
          <a:prstGeom prst="bentConnector4">
            <a:avLst>
              <a:gd name="adj1" fmla="val 595"/>
              <a:gd name="adj2" fmla="val -8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9E6A265-48C3-AC41-8C0C-13DA8D9552D9}"/>
              </a:ext>
            </a:extLst>
          </p:cNvPr>
          <p:cNvCxnSpPr>
            <a:cxnSpLocks/>
            <a:stCxn id="30" idx="1"/>
          </p:cNvCxnSpPr>
          <p:nvPr/>
        </p:nvCxnSpPr>
        <p:spPr>
          <a:xfrm rot="10800000" flipH="1" flipV="1">
            <a:off x="2297211" y="3637359"/>
            <a:ext cx="31430" cy="187321"/>
          </a:xfrm>
          <a:prstGeom prst="bentConnector4">
            <a:avLst>
              <a:gd name="adj1" fmla="val -727331"/>
              <a:gd name="adj2" fmla="val 2021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Box 15">
            <a:extLst>
              <a:ext uri="{FF2B5EF4-FFF2-40B4-BE49-F238E27FC236}">
                <a16:creationId xmlns:a16="http://schemas.microsoft.com/office/drawing/2014/main" id="{71C97CCE-CF8B-6245-B676-2AC555DF7B12}"/>
              </a:ext>
            </a:extLst>
          </p:cNvPr>
          <p:cNvSpPr txBox="1">
            <a:spLocks noChangeArrowheads="1"/>
          </p:cNvSpPr>
          <p:nvPr/>
        </p:nvSpPr>
        <p:spPr bwMode="auto">
          <a:xfrm>
            <a:off x="1396071" y="3414102"/>
            <a:ext cx="8082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association</a:t>
            </a:r>
          </a:p>
        </p:txBody>
      </p:sp>
      <p:cxnSp>
        <p:nvCxnSpPr>
          <p:cNvPr id="65" name="Connector: Elbow 72">
            <a:extLst>
              <a:ext uri="{FF2B5EF4-FFF2-40B4-BE49-F238E27FC236}">
                <a16:creationId xmlns:a16="http://schemas.microsoft.com/office/drawing/2014/main" id="{F3CBCD4B-C96A-D047-A51D-538B00DF1F32}"/>
              </a:ext>
            </a:extLst>
          </p:cNvPr>
          <p:cNvCxnSpPr>
            <a:cxnSpLocks/>
            <a:stCxn id="61" idx="3"/>
            <a:endCxn id="32"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lowchart: Decision 81">
            <a:extLst>
              <a:ext uri="{FF2B5EF4-FFF2-40B4-BE49-F238E27FC236}">
                <a16:creationId xmlns:a16="http://schemas.microsoft.com/office/drawing/2014/main" id="{C83D49DC-36D9-304A-B44E-53C176E2641E}"/>
              </a:ext>
            </a:extLst>
          </p:cNvPr>
          <p:cNvSpPr/>
          <p:nvPr/>
        </p:nvSpPr>
        <p:spPr bwMode="auto">
          <a:xfrm flipH="1">
            <a:off x="7425155" y="5002146"/>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7" name="Text Box 15">
            <a:extLst>
              <a:ext uri="{FF2B5EF4-FFF2-40B4-BE49-F238E27FC236}">
                <a16:creationId xmlns:a16="http://schemas.microsoft.com/office/drawing/2014/main" id="{4F372897-080D-7042-A322-9253B2B266DD}"/>
              </a:ext>
            </a:extLst>
          </p:cNvPr>
          <p:cNvSpPr txBox="1">
            <a:spLocks noChangeArrowheads="1"/>
          </p:cNvSpPr>
          <p:nvPr/>
        </p:nvSpPr>
        <p:spPr bwMode="auto">
          <a:xfrm>
            <a:off x="5577409" y="5031535"/>
            <a:ext cx="6142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ordered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000" dirty="0">
                <a:solidFill>
                  <a:srgbClr val="0099A6"/>
                </a:solidFill>
                <a:latin typeface="+mj-lt"/>
                <a:ea typeface="ＭＳ Ｐゴシック" pitchFamily="26" charset="-128"/>
                <a:cs typeface="ＭＳ Ｐゴシック" pitchFamily="26" charset="-128"/>
              </a:rPr>
              <a:t>Showing 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100" b="1">
                <a:solidFill>
                  <a:schemeClr val="bg1"/>
                </a:solidFill>
              </a:rPr>
              <a:t>Schema &amp; </a:t>
            </a:r>
          </a:p>
          <a:p>
            <a:pPr algn="ctr"/>
            <a:r>
              <a:rPr lang="en-US" altLang="en-US" sz="1100" b="1">
                <a:solidFill>
                  <a:schemeClr val="bg1"/>
                </a:solidFill>
              </a:rPr>
              <a:t>Structure</a:t>
            </a:r>
          </a:p>
          <a:p>
            <a:pPr algn="ctr"/>
            <a:r>
              <a:rPr lang="en-US" altLang="en-US" sz="1100" b="1">
                <a:solidFill>
                  <a:schemeClr val="bg1"/>
                </a:solidFill>
              </a:rPr>
              <a:t>Definitions</a:t>
            </a:r>
            <a:endParaRPr lang="en-US" altLang="en-US" sz="11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100" b="1" dirty="0">
                <a:solidFill>
                  <a:schemeClr val="bg1"/>
                </a:solidFill>
              </a:rPr>
              <a:t>Concrete</a:t>
            </a:r>
          </a:p>
          <a:p>
            <a:pPr algn="ctr"/>
            <a:r>
              <a:rPr lang="en-US" altLang="en-US" sz="1100" b="1" dirty="0">
                <a:solidFill>
                  <a:schemeClr val="bg1"/>
                </a:solidFill>
              </a:rPr>
              <a:t>Data</a:t>
            </a:r>
          </a:p>
          <a:p>
            <a:pPr algn="ctr"/>
            <a:r>
              <a:rPr lang="en-US" altLang="en-US" sz="1100" b="1" dirty="0">
                <a:solidFill>
                  <a:schemeClr val="bg1"/>
                </a:solidFill>
              </a:rPr>
              <a:t>Object</a:t>
            </a:r>
            <a:endParaRPr lang="en-US" altLang="en-US" sz="1100" dirty="0">
              <a:solidFill>
                <a:schemeClr val="bg1"/>
              </a:solidFill>
            </a:endParaRPr>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284688" y="1886514"/>
            <a:ext cx="99695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Data</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3172" y="188076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Data</a:t>
            </a:r>
          </a:p>
          <a:p>
            <a:pPr algn="ctr"/>
            <a:r>
              <a:rPr lang="en-US" altLang="en-US" sz="1200" i="1" u="sng" dirty="0">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90481" y="1886514"/>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Actual</a:t>
            </a:r>
          </a:p>
          <a:p>
            <a:pPr algn="ctr"/>
            <a:r>
              <a:rPr lang="en-US" altLang="en-US" sz="1200" i="1" u="sng" dirty="0">
                <a:solidFill>
                  <a:srgbClr val="E311DE"/>
                </a:solidFill>
              </a:rPr>
              <a:t>Data</a:t>
            </a:r>
          </a:p>
          <a:p>
            <a:pPr algn="ctr"/>
            <a:r>
              <a:rPr lang="en-US" altLang="en-US" sz="1200" i="1" u="sng" dirty="0">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Instantiation</a:t>
            </a:r>
            <a:endParaRPr lang="en-US" altLang="en-US" sz="1200" i="1" u="sng" dirty="0">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654994" y="3937740"/>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Realization</a:t>
            </a:r>
            <a:endParaRPr lang="en-US" altLang="en-US" sz="1200" i="1" u="sng" dirty="0">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00388" y="34559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p:txBody>
          <a:bodyPr/>
          <a:lstStyle/>
          <a:p>
            <a:r>
              <a:rPr lang="en-US"/>
              <a:t>14 Nov 2022</a:t>
            </a:r>
            <a:endParaRPr lang="en-US" dirty="0"/>
          </a:p>
        </p:txBody>
      </p:sp>
      <p:sp>
        <p:nvSpPr>
          <p:cNvPr id="46" name="Rectangle 22">
            <a:extLst>
              <a:ext uri="{FF2B5EF4-FFF2-40B4-BE49-F238E27FC236}">
                <a16:creationId xmlns:a16="http://schemas.microsoft.com/office/drawing/2014/main" id="{35480C13-D844-3445-8DCC-A01E394DB788}"/>
              </a:ext>
            </a:extLst>
          </p:cNvPr>
          <p:cNvSpPr>
            <a:spLocks noChangeArrowheads="1"/>
          </p:cNvSpPr>
          <p:nvPr/>
        </p:nvSpPr>
        <p:spPr bwMode="auto">
          <a:xfrm>
            <a:off x="419292" y="3980296"/>
            <a:ext cx="151195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Conceptualization</a:t>
            </a:r>
            <a:endParaRPr lang="en-US" altLang="en-US" sz="1200" i="1" u="sng" dirty="0">
              <a:solidFill>
                <a:srgbClr val="E311DE"/>
              </a:solidFill>
            </a:endParaRPr>
          </a:p>
        </p:txBody>
      </p:sp>
      <p:sp>
        <p:nvSpPr>
          <p:cNvPr id="47" name="Line Callout 1 (No Border) 46">
            <a:extLst>
              <a:ext uri="{FF2B5EF4-FFF2-40B4-BE49-F238E27FC236}">
                <a16:creationId xmlns:a16="http://schemas.microsoft.com/office/drawing/2014/main" id="{1D2880C6-63DA-DD49-B4CB-9D379AF17A6B}"/>
              </a:ext>
            </a:extLst>
          </p:cNvPr>
          <p:cNvSpPr/>
          <p:nvPr/>
        </p:nvSpPr>
        <p:spPr bwMode="auto">
          <a:xfrm flipH="1">
            <a:off x="1397326" y="4872794"/>
            <a:ext cx="1488444" cy="386860"/>
          </a:xfrm>
          <a:prstGeom prst="callout1">
            <a:avLst>
              <a:gd name="adj1" fmla="val 27653"/>
              <a:gd name="adj2" fmla="val 105011"/>
              <a:gd name="adj3" fmla="val -160746"/>
              <a:gd name="adj4" fmla="val 11961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Abstract description of information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BB750-9C56-B94B-87A0-1FA6AB8E829C}"/>
              </a:ext>
            </a:extLst>
          </p:cNvPr>
          <p:cNvGrpSpPr/>
          <p:nvPr/>
        </p:nvGrpSpPr>
        <p:grpSpPr>
          <a:xfrm>
            <a:off x="592455" y="2691400"/>
            <a:ext cx="2408715" cy="1340015"/>
            <a:chOff x="1132058" y="2320700"/>
            <a:chExt cx="6609764" cy="3320845"/>
          </a:xfrm>
        </p:grpSpPr>
        <p:cxnSp>
          <p:nvCxnSpPr>
            <p:cNvPr id="48" name="Connector: Elbow 49">
              <a:extLst>
                <a:ext uri="{FF2B5EF4-FFF2-40B4-BE49-F238E27FC236}">
                  <a16:creationId xmlns:a16="http://schemas.microsoft.com/office/drawing/2014/main" id="{29E502D4-5642-4C4F-8A79-5FEFE3D99D0A}"/>
                </a:ext>
              </a:extLst>
            </p:cNvPr>
            <p:cNvCxnSpPr>
              <a:cxnSpLocks/>
              <a:stCxn id="50" idx="2"/>
              <a:endCxn id="53" idx="0"/>
            </p:cNvCxnSpPr>
            <p:nvPr/>
          </p:nvCxnSpPr>
          <p:spPr>
            <a:xfrm rot="16200000" flipH="1">
              <a:off x="4618812" y="2365915"/>
              <a:ext cx="847901" cy="136689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6">
              <a:extLst>
                <a:ext uri="{FF2B5EF4-FFF2-40B4-BE49-F238E27FC236}">
                  <a16:creationId xmlns:a16="http://schemas.microsoft.com/office/drawing/2014/main" id="{C3AF5CDF-07F0-6742-B024-8A013F193911}"/>
                </a:ext>
              </a:extLst>
            </p:cNvPr>
            <p:cNvCxnSpPr>
              <a:cxnSpLocks/>
              <a:stCxn id="50" idx="2"/>
              <a:endCxn id="51" idx="0"/>
            </p:cNvCxnSpPr>
            <p:nvPr/>
          </p:nvCxnSpPr>
          <p:spPr>
            <a:xfrm rot="5400000">
              <a:off x="3213500" y="2342718"/>
              <a:ext cx="863118" cy="14285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5">
              <a:extLst>
                <a:ext uri="{FF2B5EF4-FFF2-40B4-BE49-F238E27FC236}">
                  <a16:creationId xmlns:a16="http://schemas.microsoft.com/office/drawing/2014/main" id="{74D0C573-9A4B-6340-A67B-2B7D973018AF}"/>
                </a:ext>
              </a:extLst>
            </p:cNvPr>
            <p:cNvSpPr>
              <a:spLocks noChangeArrowheads="1"/>
            </p:cNvSpPr>
            <p:nvPr/>
          </p:nvSpPr>
          <p:spPr bwMode="auto">
            <a:xfrm>
              <a:off x="3652383" y="2320700"/>
              <a:ext cx="1413858" cy="304714"/>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51" name="Oval 6">
              <a:extLst>
                <a:ext uri="{FF2B5EF4-FFF2-40B4-BE49-F238E27FC236}">
                  <a16:creationId xmlns:a16="http://schemas.microsoft.com/office/drawing/2014/main" id="{DAC9BE89-71E1-C946-A898-29C08FDCC505}"/>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Data Type</a:t>
              </a:r>
            </a:p>
          </p:txBody>
        </p:sp>
        <p:sp>
          <p:nvSpPr>
            <p:cNvPr id="52" name="Text Box 15">
              <a:extLst>
                <a:ext uri="{FF2B5EF4-FFF2-40B4-BE49-F238E27FC236}">
                  <a16:creationId xmlns:a16="http://schemas.microsoft.com/office/drawing/2014/main" id="{9B1F4599-AFFC-2D48-B0E4-9FDE76690949}"/>
                </a:ext>
              </a:extLst>
            </p:cNvPr>
            <p:cNvSpPr txBox="1">
              <a:spLocks noChangeArrowheads="1"/>
            </p:cNvSpPr>
            <p:nvPr/>
          </p:nvSpPr>
          <p:spPr bwMode="auto">
            <a:xfrm>
              <a:off x="2371317" y="3119939"/>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53" name="Oval 7">
              <a:extLst>
                <a:ext uri="{FF2B5EF4-FFF2-40B4-BE49-F238E27FC236}">
                  <a16:creationId xmlns:a16="http://schemas.microsoft.com/office/drawing/2014/main" id="{75909AAD-D328-FD4C-A8C7-301BB67FEEAA}"/>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54" name="Straight Connector 53">
              <a:extLst>
                <a:ext uri="{FF2B5EF4-FFF2-40B4-BE49-F238E27FC236}">
                  <a16:creationId xmlns:a16="http://schemas.microsoft.com/office/drawing/2014/main" id="{B224711C-952A-C84B-8542-8C76775CA83B}"/>
                </a:ext>
              </a:extLst>
            </p:cNvPr>
            <p:cNvCxnSpPr>
              <a:stCxn id="53" idx="1"/>
              <a:endCxn id="51"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Text Box 15">
              <a:extLst>
                <a:ext uri="{FF2B5EF4-FFF2-40B4-BE49-F238E27FC236}">
                  <a16:creationId xmlns:a16="http://schemas.microsoft.com/office/drawing/2014/main" id="{A88EB62A-733D-1A49-A57F-DC63D73B9C8A}"/>
                </a:ext>
              </a:extLst>
            </p:cNvPr>
            <p:cNvSpPr txBox="1">
              <a:spLocks noChangeArrowheads="1"/>
            </p:cNvSpPr>
            <p:nvPr/>
          </p:nvSpPr>
          <p:spPr bwMode="auto">
            <a:xfrm>
              <a:off x="3534052" y="3096223"/>
              <a:ext cx="1552046"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described by</a:t>
              </a:r>
            </a:p>
          </p:txBody>
        </p:sp>
        <p:sp>
          <p:nvSpPr>
            <p:cNvPr id="56" name="Flowchart: Decision 17">
              <a:extLst>
                <a:ext uri="{FF2B5EF4-FFF2-40B4-BE49-F238E27FC236}">
                  <a16:creationId xmlns:a16="http://schemas.microsoft.com/office/drawing/2014/main" id="{32AA2E0B-0B91-FA42-BA64-CFC6EE2C18D7}"/>
                </a:ext>
              </a:extLst>
            </p:cNvPr>
            <p:cNvSpPr/>
            <p:nvPr/>
          </p:nvSpPr>
          <p:spPr bwMode="auto">
            <a:xfrm rot="10800000" flipH="1">
              <a:off x="2850146" y="3786184"/>
              <a:ext cx="155378" cy="29765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7" name="Flowchart: Decision 17">
              <a:extLst>
                <a:ext uri="{FF2B5EF4-FFF2-40B4-BE49-F238E27FC236}">
                  <a16:creationId xmlns:a16="http://schemas.microsoft.com/office/drawing/2014/main" id="{CE701909-2CC8-0F41-AAD8-59AC97946C2D}"/>
                </a:ext>
              </a:extLst>
            </p:cNvPr>
            <p:cNvSpPr/>
            <p:nvPr/>
          </p:nvSpPr>
          <p:spPr bwMode="auto">
            <a:xfrm rot="5449414" flipH="1">
              <a:off x="5559335" y="3830897"/>
              <a:ext cx="321873" cy="19717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8" name="Oval 11">
              <a:extLst>
                <a:ext uri="{FF2B5EF4-FFF2-40B4-BE49-F238E27FC236}">
                  <a16:creationId xmlns:a16="http://schemas.microsoft.com/office/drawing/2014/main" id="{26B206DB-1041-5D45-B04E-838775656677}"/>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Range</a:t>
              </a:r>
            </a:p>
          </p:txBody>
        </p:sp>
        <p:sp>
          <p:nvSpPr>
            <p:cNvPr id="59" name="Oval 12">
              <a:extLst>
                <a:ext uri="{FF2B5EF4-FFF2-40B4-BE49-F238E27FC236}">
                  <a16:creationId xmlns:a16="http://schemas.microsoft.com/office/drawing/2014/main" id="{6017DA06-49C0-5349-8995-6DCF2C023626}"/>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0" name="Oval 11">
              <a:extLst>
                <a:ext uri="{FF2B5EF4-FFF2-40B4-BE49-F238E27FC236}">
                  <a16:creationId xmlns:a16="http://schemas.microsoft.com/office/drawing/2014/main" id="{5468CF5A-8FAB-B146-A4F7-83D79F4747FC}"/>
                </a:ext>
              </a:extLst>
            </p:cNvPr>
            <p:cNvSpPr>
              <a:spLocks noChangeArrowheads="1"/>
            </p:cNvSpPr>
            <p:nvPr/>
          </p:nvSpPr>
          <p:spPr bwMode="auto">
            <a:xfrm>
              <a:off x="3210190" y="4112309"/>
              <a:ext cx="1267188" cy="29765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1" name="Oval 12">
              <a:extLst>
                <a:ext uri="{FF2B5EF4-FFF2-40B4-BE49-F238E27FC236}">
                  <a16:creationId xmlns:a16="http://schemas.microsoft.com/office/drawing/2014/main" id="{EE0183FD-3D2F-E34A-8EB2-1E32F8F88EA7}"/>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Encoding</a:t>
              </a:r>
            </a:p>
          </p:txBody>
        </p:sp>
        <p:cxnSp>
          <p:nvCxnSpPr>
            <p:cNvPr id="62" name="Connector: Elbow 27">
              <a:extLst>
                <a:ext uri="{FF2B5EF4-FFF2-40B4-BE49-F238E27FC236}">
                  <a16:creationId xmlns:a16="http://schemas.microsoft.com/office/drawing/2014/main" id="{709EB3A6-77D7-0B4B-BBF4-B73973B1448B}"/>
                </a:ext>
              </a:extLst>
            </p:cNvPr>
            <p:cNvCxnSpPr>
              <a:stCxn id="51" idx="2"/>
              <a:endCxn id="60" idx="1"/>
            </p:cNvCxnSpPr>
            <p:nvPr/>
          </p:nvCxnSpPr>
          <p:spPr>
            <a:xfrm rot="16200000" flipH="1">
              <a:off x="2833022" y="3883970"/>
              <a:ext cx="474949" cy="27938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28">
              <a:extLst>
                <a:ext uri="{FF2B5EF4-FFF2-40B4-BE49-F238E27FC236}">
                  <a16:creationId xmlns:a16="http://schemas.microsoft.com/office/drawing/2014/main" id="{E7BA32E4-D5CF-C14C-9BE0-EAF335DF45F2}"/>
                </a:ext>
              </a:extLst>
            </p:cNvPr>
            <p:cNvCxnSpPr>
              <a:cxnSpLocks/>
              <a:stCxn id="51" idx="2"/>
              <a:endCxn id="58"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31">
              <a:extLst>
                <a:ext uri="{FF2B5EF4-FFF2-40B4-BE49-F238E27FC236}">
                  <a16:creationId xmlns:a16="http://schemas.microsoft.com/office/drawing/2014/main" id="{1B8232B6-A792-D448-A3D5-B385C5C13789}"/>
                </a:ext>
              </a:extLst>
            </p:cNvPr>
            <p:cNvCxnSpPr>
              <a:cxnSpLocks/>
              <a:stCxn id="53" idx="2"/>
              <a:endCxn id="59"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Elbow 34">
              <a:extLst>
                <a:ext uri="{FF2B5EF4-FFF2-40B4-BE49-F238E27FC236}">
                  <a16:creationId xmlns:a16="http://schemas.microsoft.com/office/drawing/2014/main" id="{0AE16EDB-732A-A44C-AFB7-B8E50592AFB3}"/>
                </a:ext>
              </a:extLst>
            </p:cNvPr>
            <p:cNvCxnSpPr>
              <a:cxnSpLocks/>
              <a:stCxn id="53" idx="2"/>
              <a:endCxn id="61" idx="1"/>
            </p:cNvCxnSpPr>
            <p:nvPr/>
          </p:nvCxnSpPr>
          <p:spPr>
            <a:xfrm rot="16200000" flipH="1">
              <a:off x="5478823" y="4028481"/>
              <a:ext cx="926533"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15">
              <a:extLst>
                <a:ext uri="{FF2B5EF4-FFF2-40B4-BE49-F238E27FC236}">
                  <a16:creationId xmlns:a16="http://schemas.microsoft.com/office/drawing/2014/main" id="{D3C4997B-8179-904F-9C4B-EFB8F4C312B2}"/>
                </a:ext>
              </a:extLst>
            </p:cNvPr>
            <p:cNvSpPr txBox="1">
              <a:spLocks noChangeArrowheads="1"/>
            </p:cNvSpPr>
            <p:nvPr/>
          </p:nvSpPr>
          <p:spPr bwMode="auto">
            <a:xfrm>
              <a:off x="5028449" y="4460316"/>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0..1</a:t>
              </a:r>
            </a:p>
          </p:txBody>
        </p:sp>
        <p:sp>
          <p:nvSpPr>
            <p:cNvPr id="67" name="Text Box 15">
              <a:extLst>
                <a:ext uri="{FF2B5EF4-FFF2-40B4-BE49-F238E27FC236}">
                  <a16:creationId xmlns:a16="http://schemas.microsoft.com/office/drawing/2014/main" id="{362FF193-D4CE-B942-8F83-0A273A7C96C8}"/>
                </a:ext>
              </a:extLst>
            </p:cNvPr>
            <p:cNvSpPr txBox="1">
              <a:spLocks noChangeArrowheads="1"/>
            </p:cNvSpPr>
            <p:nvPr/>
          </p:nvSpPr>
          <p:spPr bwMode="auto">
            <a:xfrm>
              <a:off x="5031882" y="4785230"/>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68" name="Flowchart: Decision 45">
              <a:extLst>
                <a:ext uri="{FF2B5EF4-FFF2-40B4-BE49-F238E27FC236}">
                  <a16:creationId xmlns:a16="http://schemas.microsoft.com/office/drawing/2014/main" id="{877D6745-6B45-9E46-B7F2-0816611EEB8B}"/>
                </a:ext>
              </a:extLst>
            </p:cNvPr>
            <p:cNvSpPr/>
            <p:nvPr/>
          </p:nvSpPr>
          <p:spPr bwMode="auto">
            <a:xfrm rot="10800000" flipH="1">
              <a:off x="4252752" y="2576299"/>
              <a:ext cx="213120" cy="302497"/>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69" name="Text Box 15">
              <a:extLst>
                <a:ext uri="{FF2B5EF4-FFF2-40B4-BE49-F238E27FC236}">
                  <a16:creationId xmlns:a16="http://schemas.microsoft.com/office/drawing/2014/main" id="{C2214D4D-88DC-8C44-89C7-451205843C79}"/>
                </a:ext>
              </a:extLst>
            </p:cNvPr>
            <p:cNvSpPr txBox="1">
              <a:spLocks noChangeArrowheads="1"/>
            </p:cNvSpPr>
            <p:nvPr/>
          </p:nvSpPr>
          <p:spPr bwMode="auto">
            <a:xfrm>
              <a:off x="5778838" y="303718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0" name="Text Box 15">
              <a:extLst>
                <a:ext uri="{FF2B5EF4-FFF2-40B4-BE49-F238E27FC236}">
                  <a16:creationId xmlns:a16="http://schemas.microsoft.com/office/drawing/2014/main" id="{C5302C7F-C713-5F4D-8B62-6A41F3D23258}"/>
                </a:ext>
              </a:extLst>
            </p:cNvPr>
            <p:cNvSpPr txBox="1">
              <a:spLocks noChangeArrowheads="1"/>
            </p:cNvSpPr>
            <p:nvPr/>
          </p:nvSpPr>
          <p:spPr bwMode="auto">
            <a:xfrm>
              <a:off x="4955486" y="3116653"/>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1" name="Oval 11">
              <a:extLst>
                <a:ext uri="{FF2B5EF4-FFF2-40B4-BE49-F238E27FC236}">
                  <a16:creationId xmlns:a16="http://schemas.microsoft.com/office/drawing/2014/main" id="{6419B9C9-D361-BB48-8357-9BED8B020C44}"/>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Structure</a:t>
              </a:r>
            </a:p>
          </p:txBody>
        </p:sp>
        <p:cxnSp>
          <p:nvCxnSpPr>
            <p:cNvPr id="72" name="Connector: Elbow 56">
              <a:extLst>
                <a:ext uri="{FF2B5EF4-FFF2-40B4-BE49-F238E27FC236}">
                  <a16:creationId xmlns:a16="http://schemas.microsoft.com/office/drawing/2014/main" id="{CD9ACB57-4B06-FA40-AA24-2A58CDF95ABA}"/>
                </a:ext>
              </a:extLst>
            </p:cNvPr>
            <p:cNvCxnSpPr>
              <a:cxnSpLocks/>
              <a:endCxn id="71" idx="1"/>
            </p:cNvCxnSpPr>
            <p:nvPr/>
          </p:nvCxnSpPr>
          <p:spPr>
            <a:xfrm rot="16200000" flipH="1">
              <a:off x="5330251" y="4245906"/>
              <a:ext cx="1221169" cy="44112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62">
              <a:extLst>
                <a:ext uri="{FF2B5EF4-FFF2-40B4-BE49-F238E27FC236}">
                  <a16:creationId xmlns:a16="http://schemas.microsoft.com/office/drawing/2014/main" id="{767F9393-2EA9-D449-97AA-C0AA5168DE85}"/>
                </a:ext>
              </a:extLst>
            </p:cNvPr>
            <p:cNvCxnSpPr>
              <a:cxnSpLocks/>
              <a:stCxn id="51" idx="1"/>
            </p:cNvCxnSpPr>
            <p:nvPr/>
          </p:nvCxnSpPr>
          <p:spPr>
            <a:xfrm rot="10800000" flipH="1" flipV="1">
              <a:off x="2297211" y="3637359"/>
              <a:ext cx="31430" cy="187321"/>
            </a:xfrm>
            <a:prstGeom prst="bentConnector4">
              <a:avLst>
                <a:gd name="adj1" fmla="val -1100639"/>
                <a:gd name="adj2" fmla="val 265103"/>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 Box 15">
              <a:extLst>
                <a:ext uri="{FF2B5EF4-FFF2-40B4-BE49-F238E27FC236}">
                  <a16:creationId xmlns:a16="http://schemas.microsoft.com/office/drawing/2014/main" id="{628D72BB-6495-4C4A-8AED-6CEB38E6E0C2}"/>
                </a:ext>
              </a:extLst>
            </p:cNvPr>
            <p:cNvSpPr txBox="1">
              <a:spLocks noChangeArrowheads="1"/>
            </p:cNvSpPr>
            <p:nvPr/>
          </p:nvSpPr>
          <p:spPr bwMode="auto">
            <a:xfrm>
              <a:off x="1132058" y="3078481"/>
              <a:ext cx="1400248"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association</a:t>
              </a:r>
            </a:p>
          </p:txBody>
        </p:sp>
        <p:cxnSp>
          <p:nvCxnSpPr>
            <p:cNvPr id="75" name="Connector: Elbow 72">
              <a:extLst>
                <a:ext uri="{FF2B5EF4-FFF2-40B4-BE49-F238E27FC236}">
                  <a16:creationId xmlns:a16="http://schemas.microsoft.com/office/drawing/2014/main" id="{5167D4A0-519A-664E-A46C-3ACD334FA334}"/>
                </a:ext>
              </a:extLst>
            </p:cNvPr>
            <p:cNvCxnSpPr>
              <a:cxnSpLocks/>
              <a:stCxn id="71" idx="3"/>
              <a:endCxn id="53"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Flowchart: Decision 81">
              <a:extLst>
                <a:ext uri="{FF2B5EF4-FFF2-40B4-BE49-F238E27FC236}">
                  <a16:creationId xmlns:a16="http://schemas.microsoft.com/office/drawing/2014/main" id="{626EB387-B2AA-8947-8687-1175BB71939B}"/>
                </a:ext>
              </a:extLst>
            </p:cNvPr>
            <p:cNvSpPr/>
            <p:nvPr/>
          </p:nvSpPr>
          <p:spPr bwMode="auto">
            <a:xfrm flipH="1">
              <a:off x="7425153" y="4973711"/>
              <a:ext cx="316669" cy="17510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77" name="Text Box 15">
              <a:extLst>
                <a:ext uri="{FF2B5EF4-FFF2-40B4-BE49-F238E27FC236}">
                  <a16:creationId xmlns:a16="http://schemas.microsoft.com/office/drawing/2014/main" id="{5B3C1A5D-1F51-1148-BDE7-8DAFC5F470C1}"/>
                </a:ext>
              </a:extLst>
            </p:cNvPr>
            <p:cNvSpPr txBox="1">
              <a:spLocks noChangeArrowheads="1"/>
            </p:cNvSpPr>
            <p:nvPr/>
          </p:nvSpPr>
          <p:spPr bwMode="auto">
            <a:xfrm>
              <a:off x="5592981" y="5177255"/>
              <a:ext cx="1129971"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ordered</a:t>
              </a:r>
            </a:p>
          </p:txBody>
        </p:sp>
      </p:grpSp>
      <p:sp>
        <p:nvSpPr>
          <p:cNvPr id="84" name="Line Callout 1 (No Border) 83">
            <a:extLst>
              <a:ext uri="{FF2B5EF4-FFF2-40B4-BE49-F238E27FC236}">
                <a16:creationId xmlns:a16="http://schemas.microsoft.com/office/drawing/2014/main" id="{AC82DB1D-35E6-C24B-A0EC-5BFFE40A1A61}"/>
              </a:ext>
            </a:extLst>
          </p:cNvPr>
          <p:cNvSpPr/>
          <p:nvPr/>
        </p:nvSpPr>
        <p:spPr bwMode="auto">
          <a:xfrm flipH="1">
            <a:off x="3784442" y="4872794"/>
            <a:ext cx="1952270" cy="386860"/>
          </a:xfrm>
          <a:prstGeom prst="callout1">
            <a:avLst>
              <a:gd name="adj1" fmla="val 27653"/>
              <a:gd name="adj2" fmla="val 105011"/>
              <a:gd name="adj3" fmla="val -167312"/>
              <a:gd name="adj4" fmla="val 1069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Instantiated </a:t>
            </a:r>
            <a:r>
              <a:rPr lang="en-GB" sz="1000" b="0" dirty="0">
                <a:solidFill>
                  <a:schemeClr val="tx1"/>
                </a:solidFill>
                <a:latin typeface="Arial" panose="020B0604020202020204" pitchFamily="34" charset="0"/>
                <a:cs typeface="Arial" panose="020B0604020202020204" pitchFamily="34" charset="0"/>
              </a:rPr>
              <a:t>description of specific data models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Line Callout 1 (No Border) 84">
            <a:extLst>
              <a:ext uri="{FF2B5EF4-FFF2-40B4-BE49-F238E27FC236}">
                <a16:creationId xmlns:a16="http://schemas.microsoft.com/office/drawing/2014/main" id="{47078C22-C2DA-9B4C-ABFB-537955D22E40}"/>
              </a:ext>
            </a:extLst>
          </p:cNvPr>
          <p:cNvSpPr/>
          <p:nvPr/>
        </p:nvSpPr>
        <p:spPr bwMode="auto">
          <a:xfrm flipH="1">
            <a:off x="6542555" y="4872794"/>
            <a:ext cx="1219359" cy="386860"/>
          </a:xfrm>
          <a:prstGeom prst="callout1">
            <a:avLst>
              <a:gd name="adj1" fmla="val 27653"/>
              <a:gd name="adj2" fmla="val 105011"/>
              <a:gd name="adj3" fmla="val -175190"/>
              <a:gd name="adj4" fmla="val 1305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Realized </a:t>
            </a:r>
            <a:r>
              <a:rPr lang="en-GB" sz="1000" b="0" dirty="0">
                <a:solidFill>
                  <a:schemeClr val="tx1"/>
                </a:solidFill>
                <a:latin typeface="Arial" panose="020B0604020202020204" pitchFamily="34" charset="0"/>
                <a:cs typeface="Arial" panose="020B0604020202020204" pitchFamily="34" charset="0"/>
              </a:rPr>
              <a:t>actual data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194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elements define by SOIS.</a:t>
            </a:r>
          </a:p>
          <a:p>
            <a:pPr marL="214313" indent="-214313">
              <a:buFont typeface="Arial" panose="020B0604020202020204" pitchFamily="34" charset="0"/>
              <a:buChar char="•"/>
            </a:pPr>
            <a:r>
              <a:rPr lang="en-US" dirty="0"/>
              <a:t>Solid lines represent structural relationships between elements.</a:t>
            </a:r>
          </a:p>
          <a:p>
            <a:pPr marL="214313" indent="-214313">
              <a:buFont typeface="Arial" panose="020B0604020202020204" pitchFamily="34" charset="0"/>
              <a:buChar char="•"/>
            </a:pPr>
            <a:r>
              <a:rPr lang="en-US" dirty="0"/>
              <a:t>Dashed lines represent other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14 Nov 2022</a:t>
            </a:r>
            <a:endParaRPr lang="en-US" dirty="0"/>
          </a:p>
        </p:txBody>
      </p:sp>
      <p:sp>
        <p:nvSpPr>
          <p:cNvPr id="7" name="Line Callout 1 (No Border) 6">
            <a:extLst>
              <a:ext uri="{FF2B5EF4-FFF2-40B4-BE49-F238E27FC236}">
                <a16:creationId xmlns:a16="http://schemas.microsoft.com/office/drawing/2014/main" id="{82F83B0C-A094-7F4F-927D-ABFA01FB3E99}"/>
              </a:ext>
            </a:extLst>
          </p:cNvPr>
          <p:cNvSpPr/>
          <p:nvPr/>
        </p:nvSpPr>
        <p:spPr bwMode="auto">
          <a:xfrm flipH="1">
            <a:off x="1526591" y="4495800"/>
            <a:ext cx="1597609" cy="381000"/>
          </a:xfrm>
          <a:prstGeom prst="callout1">
            <a:avLst>
              <a:gd name="adj1" fmla="val 27653"/>
              <a:gd name="adj2" fmla="val 105011"/>
              <a:gd name="adj3" fmla="val -215709"/>
              <a:gd name="adj4" fmla="val 1201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Inheritance tree for classes of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64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a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28264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monitored</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Functional Resources.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(Connectivity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Node</a:t>
            </a:r>
          </a:p>
          <a:p>
            <a:pPr algn="ctr"/>
            <a:r>
              <a:rPr lang="en-US" sz="1200" dirty="0">
                <a:solidFill>
                  <a:schemeClr val="bg1"/>
                </a:solidFill>
              </a:rPr>
              <a:t>(Component)</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14 Nov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0" idx="1"/>
            <a:endCxn id="69" idx="2"/>
          </p:cNvCxnSpPr>
          <p:nvPr/>
        </p:nvCxnSpPr>
        <p:spPr>
          <a:xfrm flipH="1" flipV="1">
            <a:off x="2434066" y="3337692"/>
            <a:ext cx="833437" cy="1126630"/>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929960" y="3386749"/>
            <a:ext cx="830677" cy="219291"/>
          </a:xfrm>
          <a:prstGeom prst="rect">
            <a:avLst/>
          </a:prstGeom>
          <a:noFill/>
        </p:spPr>
        <p:txBody>
          <a:bodyPr wrap="square" rtlCol="0">
            <a:spAutoFit/>
          </a:bodyPr>
          <a:lstStyle>
            <a:defPPr>
              <a:defRPr lang="en-US"/>
            </a:defPPr>
            <a:lvl1pPr>
              <a:defRPr sz="825"/>
            </a:lvl1pPr>
          </a:lstStyle>
          <a:p>
            <a:r>
              <a:rPr lang="en-US" dirty="0"/>
              <a:t>Has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830749" y="4730932"/>
            <a:ext cx="114343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Link</a:t>
            </a:r>
          </a:p>
          <a:p>
            <a:pPr algn="ctr"/>
            <a:r>
              <a:rPr lang="en-US" sz="1200" dirty="0">
                <a:solidFill>
                  <a:schemeClr val="bg1"/>
                </a:solidFill>
              </a:rPr>
              <a:t>(Connector)</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290331" y="4415265"/>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endCxn id="40" idx="1"/>
          </p:cNvCxnSpPr>
          <p:nvPr/>
        </p:nvCxnSpPr>
        <p:spPr>
          <a:xfrm>
            <a:off x="5867400" y="4475608"/>
            <a:ext cx="963349" cy="5124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Affects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p:cNvCxnSpPr>
          <p:nvPr/>
        </p:nvCxnSpPr>
        <p:spPr>
          <a:xfrm flipV="1">
            <a:off x="5175939" y="4486781"/>
            <a:ext cx="249810" cy="806513"/>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4604224" y="5293294"/>
            <a:ext cx="114343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82" name="TextBox 81">
            <a:extLst>
              <a:ext uri="{FF2B5EF4-FFF2-40B4-BE49-F238E27FC236}">
                <a16:creationId xmlns:a16="http://schemas.microsoft.com/office/drawing/2014/main" id="{A9E0550E-D9BD-3B03-4D98-192C198415A0}"/>
              </a:ext>
            </a:extLst>
          </p:cNvPr>
          <p:cNvSpPr txBox="1"/>
          <p:nvPr/>
        </p:nvSpPr>
        <p:spPr>
          <a:xfrm>
            <a:off x="4518061" y="4854684"/>
            <a:ext cx="784844" cy="346249"/>
          </a:xfrm>
          <a:prstGeom prst="rect">
            <a:avLst/>
          </a:prstGeom>
          <a:noFill/>
        </p:spPr>
        <p:txBody>
          <a:bodyPr wrap="square" rtlCol="0">
            <a:spAutoFit/>
          </a:bodyPr>
          <a:lstStyle>
            <a:defPPr>
              <a:defRPr lang="en-US"/>
            </a:defPPr>
            <a:lvl1pPr>
              <a:defRPr sz="825"/>
            </a:lvl1pPr>
          </a:lstStyle>
          <a:p>
            <a:r>
              <a:rPr lang="en-US" dirty="0"/>
              <a:t>Implements (</a:t>
            </a:r>
            <a:r>
              <a:rPr lang="en-US" dirty="0" err="1"/>
              <a:t>corr</a:t>
            </a:r>
            <a:r>
              <a:rPr lang="en-US" dirty="0"/>
              <a:t>)</a:t>
            </a:r>
          </a:p>
        </p:txBody>
      </p:sp>
      <p:sp>
        <p:nvSpPr>
          <p:cNvPr id="83" name="TextBox 82">
            <a:extLst>
              <a:ext uri="{FF2B5EF4-FFF2-40B4-BE49-F238E27FC236}">
                <a16:creationId xmlns:a16="http://schemas.microsoft.com/office/drawing/2014/main" id="{0F5C7806-B736-2AEF-6D5B-73018A320426}"/>
              </a:ext>
            </a:extLst>
          </p:cNvPr>
          <p:cNvSpPr txBox="1"/>
          <p:nvPr/>
        </p:nvSpPr>
        <p:spPr>
          <a:xfrm>
            <a:off x="1885677" y="3537473"/>
            <a:ext cx="767102" cy="219291"/>
          </a:xfrm>
          <a:prstGeom prst="rect">
            <a:avLst/>
          </a:prstGeom>
          <a:noFill/>
        </p:spPr>
        <p:txBody>
          <a:bodyPr wrap="square" rtlCol="0">
            <a:spAutoFit/>
          </a:bodyPr>
          <a:lstStyle/>
          <a:p>
            <a:r>
              <a:rPr lang="en-US" sz="825" dirty="0"/>
              <a:t>Offers 0..</a:t>
            </a:r>
          </a:p>
        </p:txBody>
      </p:sp>
    </p:spTree>
    <p:extLst>
      <p:ext uri="{BB962C8B-B14F-4D97-AF65-F5344CB8AC3E}">
        <p14:creationId xmlns:p14="http://schemas.microsoft.com/office/powerpoint/2010/main" val="3092062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p:cNvSpPr>
            <a:spLocks noGrp="1"/>
          </p:cNvSpPr>
          <p:nvPr>
            <p:ph type="dt" sz="half" idx="2"/>
          </p:nvPr>
        </p:nvSpPr>
        <p:spPr/>
        <p:txBody>
          <a:bodyPr/>
          <a:lstStyle/>
          <a:p>
            <a:r>
              <a:rPr lang="en-US"/>
              <a:t>14 Nov 2022</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allows interface binding to be characterized, see Communications Viewpoint)</a:t>
            </a:r>
          </a:p>
          <a:p>
            <a:pPr>
              <a:lnSpc>
                <a:spcPts val="1700"/>
              </a:lnSpc>
            </a:pPr>
            <a:r>
              <a:rPr lang="en-GB" sz="1000" b="0" dirty="0">
                <a:latin typeface="Arial" panose="020B0604020202020204" pitchFamily="34" charset="0"/>
                <a:cs typeface="Arial" panose="020B0604020202020204" pitchFamily="34" charset="0"/>
              </a:rPr>
              <a:t>Not shown are Information Objects describing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48D53544-D256-B04B-8D71-E238E4AB1001}"/>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673F10-3E53-5440-B542-24D91C8182C8}"/>
              </a:ext>
            </a:extLst>
          </p:cNvPr>
          <p:cNvSpPr/>
          <p:nvPr/>
        </p:nvSpPr>
        <p:spPr>
          <a:xfrm>
            <a:off x="3331884" y="553548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184860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42010-2011 </a:t>
            </a:r>
            <a:br>
              <a:rPr lang="en-US" dirty="0"/>
            </a:br>
            <a:r>
              <a:rPr lang="en-US" dirty="0"/>
              <a:t>conceptual framework…</a:t>
            </a:r>
            <a:br>
              <a:rPr lang="en-US" dirty="0"/>
            </a:br>
            <a:endParaRPr lang="en-US" dirty="0"/>
          </a:p>
        </p:txBody>
      </p:sp>
      <p:pic>
        <p:nvPicPr>
          <p:cNvPr id="6" name="Content Placeholder 5">
            <a:extLst>
              <a:ext uri="{FF2B5EF4-FFF2-40B4-BE49-F238E27FC236}">
                <a16:creationId xmlns:a16="http://schemas.microsoft.com/office/drawing/2014/main" id="{315DE628-85A0-CA44-921C-159264446BBD}"/>
              </a:ext>
            </a:extLst>
          </p:cNvPr>
          <p:cNvPicPr>
            <a:picLocks noGrp="1" noChangeAspect="1"/>
          </p:cNvPicPr>
          <p:nvPr>
            <p:ph idx="1"/>
          </p:nvPr>
        </p:nvPicPr>
        <p:blipFill>
          <a:blip r:embed="rId2"/>
          <a:stretch>
            <a:fillRect/>
          </a:stretch>
        </p:blipFill>
        <p:spPr>
          <a:xfrm>
            <a:off x="1562100" y="990600"/>
            <a:ext cx="6019800" cy="5362466"/>
          </a:xfrm>
        </p:spPr>
      </p:pic>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14 Nov 2022</a:t>
            </a:r>
            <a:endParaRPr lang="en-US" dirty="0"/>
          </a:p>
        </p:txBody>
      </p:sp>
      <p:grpSp>
        <p:nvGrpSpPr>
          <p:cNvPr id="7" name="Group 3">
            <a:extLst>
              <a:ext uri="{FF2B5EF4-FFF2-40B4-BE49-F238E27FC236}">
                <a16:creationId xmlns:a16="http://schemas.microsoft.com/office/drawing/2014/main" id="{CB11A9B5-FF09-D544-A44F-C96E3FCB2524}"/>
              </a:ext>
            </a:extLst>
          </p:cNvPr>
          <p:cNvGrpSpPr>
            <a:grpSpLocks/>
          </p:cNvGrpSpPr>
          <p:nvPr/>
        </p:nvGrpSpPr>
        <p:grpSpPr bwMode="auto">
          <a:xfrm>
            <a:off x="1371600" y="998538"/>
            <a:ext cx="7315201" cy="5561014"/>
            <a:chOff x="864" y="629"/>
            <a:chExt cx="4608" cy="3503"/>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962" y="62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2557" y="64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2557" y="129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864" y="2832"/>
              <a:ext cx="2592"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2557" y="347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3835" y="2832"/>
              <a:ext cx="1637" cy="1300"/>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build upon and adopt this system architecture meta-meta-model framework, creating meta-models for viewpoints aligned with it that are </a:t>
              </a:r>
              <a:r>
                <a:rPr lang="en-US" sz="1400" dirty="0">
                  <a:solidFill>
                    <a:srgbClr val="000000"/>
                  </a:solidFill>
                  <a:latin typeface="Century Gothic" charset="0"/>
                </a:rPr>
                <a:t>s</a:t>
              </a:r>
              <a:r>
                <a:rPr lang="en-US" sz="1400" b="1" dirty="0">
                  <a:solidFill>
                    <a:srgbClr val="000000"/>
                  </a:solidFill>
                  <a:latin typeface="Century Gothic" charset="0"/>
                </a:rPr>
                <a:t>uitable for space system architecture description</a:t>
              </a:r>
            </a:p>
          </p:txBody>
        </p:sp>
      </p:gr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4953000" y="3113217"/>
            <a:ext cx="2405063" cy="836613"/>
          </a:xfrm>
          <a:prstGeom prst="ellipse">
            <a:avLst/>
          </a:prstGeom>
          <a:noFill/>
          <a:ln w="38160" cap="sq">
            <a:solidFill>
              <a:srgbClr val="00B05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6221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a:t>
            </a:r>
          </a:p>
          <a:p>
            <a:pPr algn="ctr"/>
            <a:r>
              <a:rPr lang="en-US" altLang="en-US" sz="180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14 Nov 2022</a:t>
            </a:r>
            <a:endParaRPr lang="en-US" dirty="0"/>
          </a:p>
        </p:txBody>
      </p:sp>
      <p:sp>
        <p:nvSpPr>
          <p:cNvPr id="57" name="Line 37">
            <a:extLst>
              <a:ext uri="{FF2B5EF4-FFF2-40B4-BE49-F238E27FC236}">
                <a16:creationId xmlns:a16="http://schemas.microsoft.com/office/drawing/2014/main" id="{4C063255-5986-2C43-943F-7D226F89E50C}"/>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14 Nov 2022</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2010600"/>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402103" y="3196673"/>
            <a:ext cx="2876251"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440791"/>
            <a:ext cx="1162655" cy="2266385"/>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ASL Connectivity View with Abstract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14 Nov 2022</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8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 bindings,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service access point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2971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monitored</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(Protocol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359640" y="4146760"/>
            <a:ext cx="1600588" cy="61644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Provided/required</a:t>
            </a:r>
          </a:p>
          <a:p>
            <a:pPr algn="ctr"/>
            <a:r>
              <a:rPr lang="en-US" sz="1200" dirty="0">
                <a:solidFill>
                  <a:schemeClr val="bg1"/>
                </a:solidFill>
              </a:rPr>
              <a:t>Service</a:t>
            </a:r>
          </a:p>
          <a:p>
            <a:pPr algn="ctr"/>
            <a:r>
              <a:rPr lang="en-US" sz="1200" dirty="0">
                <a:solidFill>
                  <a:schemeClr val="bg1"/>
                </a:solidFill>
              </a:rPr>
              <a:t>Interfaces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flipV="1">
            <a:off x="5086350" y="2631502"/>
            <a:ext cx="1085850" cy="449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854269" y="2581184"/>
            <a:ext cx="1184940" cy="219291"/>
          </a:xfrm>
          <a:prstGeom prst="rect">
            <a:avLst/>
          </a:prstGeom>
          <a:noFill/>
        </p:spPr>
        <p:txBody>
          <a:bodyPr wrap="none" rtlCol="0">
            <a:spAutoFit/>
          </a:bodyPr>
          <a:lstStyle/>
          <a:p>
            <a:r>
              <a:rPr lang="en-US" sz="825" dirty="0"/>
              <a:t>Formalizes PDUs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172200" y="2374327"/>
            <a:ext cx="1019625"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 Data Units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911052" y="2721104"/>
            <a:ext cx="826345" cy="219291"/>
          </a:xfrm>
          <a:prstGeom prst="rect">
            <a:avLst/>
          </a:prstGeom>
          <a:noFill/>
        </p:spPr>
        <p:txBody>
          <a:bodyPr wrap="square" rtlCol="0">
            <a:spAutoFit/>
          </a:bodyPr>
          <a:lstStyle/>
          <a:p>
            <a:r>
              <a:rPr lang="en-US" sz="825" dirty="0"/>
              <a:t>Specifies 1..</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Behavior</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14 Nov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59934" y="3337692"/>
            <a:ext cx="288241" cy="809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60889" y="3412001"/>
            <a:ext cx="1085850" cy="346249"/>
          </a:xfrm>
          <a:prstGeom prst="rect">
            <a:avLst/>
          </a:prstGeom>
          <a:noFill/>
        </p:spPr>
        <p:txBody>
          <a:bodyPr wrap="square" rtlCol="0">
            <a:spAutoFit/>
          </a:bodyPr>
          <a:lstStyle>
            <a:defPPr>
              <a:defRPr lang="en-US"/>
            </a:defPPr>
            <a:lvl1pPr>
              <a:defRPr sz="825"/>
            </a:lvl1pPr>
          </a:lstStyle>
          <a:p>
            <a:r>
              <a:rPr lang="en-US" dirty="0"/>
              <a:t>Provides</a:t>
            </a:r>
          </a:p>
          <a:p>
            <a:r>
              <a:rPr lang="en-US" dirty="0"/>
              <a:t>requires 1…</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5171174" y="5042044"/>
            <a:ext cx="114343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Data Units</a:t>
            </a:r>
          </a:p>
        </p:txBody>
      </p:sp>
      <p:sp>
        <p:nvSpPr>
          <p:cNvPr id="41" name="TextBox 40">
            <a:extLst>
              <a:ext uri="{FF2B5EF4-FFF2-40B4-BE49-F238E27FC236}">
                <a16:creationId xmlns:a16="http://schemas.microsoft.com/office/drawing/2014/main" id="{EF23E792-3DF8-644D-783F-4FB5AB7ECFD6}"/>
              </a:ext>
            </a:extLst>
          </p:cNvPr>
          <p:cNvSpPr txBox="1"/>
          <p:nvPr/>
        </p:nvSpPr>
        <p:spPr>
          <a:xfrm>
            <a:off x="4635904" y="4742578"/>
            <a:ext cx="1143430" cy="346249"/>
          </a:xfrm>
          <a:prstGeom prst="rect">
            <a:avLst/>
          </a:prstGeom>
          <a:noFill/>
        </p:spPr>
        <p:txBody>
          <a:bodyPr wrap="square" rtlCol="0">
            <a:spAutoFit/>
          </a:bodyPr>
          <a:lstStyle>
            <a:defPPr>
              <a:defRPr lang="en-US"/>
            </a:defPPr>
            <a:lvl1pPr>
              <a:defRPr sz="825"/>
            </a:lvl1pPr>
          </a:lstStyle>
          <a:p>
            <a:r>
              <a:rPr lang="en-US" sz="825" dirty="0"/>
              <a:t>Formalizes</a:t>
            </a:r>
            <a:r>
              <a:rPr lang="en-US" dirty="0"/>
              <a:t> </a:t>
            </a:r>
          </a:p>
          <a:p>
            <a:r>
              <a:rPr lang="en-US" dirty="0"/>
              <a:t>SDUs …</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4159934" y="4763200"/>
            <a:ext cx="1011240" cy="536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A1440E25-C04E-A181-CAAB-73EAEE8D5D7F}"/>
              </a:ext>
            </a:extLst>
          </p:cNvPr>
          <p:cNvSpPr/>
          <p:nvPr/>
        </p:nvSpPr>
        <p:spPr>
          <a:xfrm>
            <a:off x="2434066" y="1410563"/>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Standard</a:t>
            </a:r>
          </a:p>
        </p:txBody>
      </p:sp>
      <p:cxnSp>
        <p:nvCxnSpPr>
          <p:cNvPr id="37" name="Straight Arrow Connector 36">
            <a:extLst>
              <a:ext uri="{FF2B5EF4-FFF2-40B4-BE49-F238E27FC236}">
                <a16:creationId xmlns:a16="http://schemas.microsoft.com/office/drawing/2014/main" id="{4EBEA48A-89B2-00FD-8CFA-E30E2A3391ED}"/>
              </a:ext>
            </a:extLst>
          </p:cNvPr>
          <p:cNvCxnSpPr>
            <a:cxnSpLocks/>
            <a:stCxn id="36" idx="2"/>
            <a:endCxn id="12" idx="0"/>
          </p:cNvCxnSpPr>
          <p:nvPr/>
        </p:nvCxnSpPr>
        <p:spPr>
          <a:xfrm>
            <a:off x="2919841" y="1924913"/>
            <a:ext cx="1528334" cy="8984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DAE96716-5A52-5B5C-7E0B-57001FE2742D}"/>
              </a:ext>
            </a:extLst>
          </p:cNvPr>
          <p:cNvSpPr txBox="1"/>
          <p:nvPr/>
        </p:nvSpPr>
        <p:spPr>
          <a:xfrm>
            <a:off x="3335160" y="1893511"/>
            <a:ext cx="855840" cy="346249"/>
          </a:xfrm>
          <a:prstGeom prst="rect">
            <a:avLst/>
          </a:prstGeom>
          <a:noFill/>
        </p:spPr>
        <p:txBody>
          <a:bodyPr wrap="square" rtlCol="0">
            <a:spAutoFit/>
          </a:bodyPr>
          <a:lstStyle/>
          <a:p>
            <a:r>
              <a:rPr lang="en-US" sz="825" dirty="0"/>
              <a:t>Normative</a:t>
            </a:r>
          </a:p>
          <a:p>
            <a:r>
              <a:rPr lang="en-US" sz="825" dirty="0"/>
              <a:t>Specification</a:t>
            </a:r>
          </a:p>
        </p:txBody>
      </p:sp>
      <p:sp>
        <p:nvSpPr>
          <p:cNvPr id="45" name="Rounded Rectangle 44">
            <a:extLst>
              <a:ext uri="{FF2B5EF4-FFF2-40B4-BE49-F238E27FC236}">
                <a16:creationId xmlns:a16="http://schemas.microsoft.com/office/drawing/2014/main" id="{7C1A21D2-DCB5-3E8D-6CDF-3F0889785B7C}"/>
              </a:ext>
            </a:extLst>
          </p:cNvPr>
          <p:cNvSpPr/>
          <p:nvPr/>
        </p:nvSpPr>
        <p:spPr>
          <a:xfrm>
            <a:off x="6172200" y="3470250"/>
            <a:ext cx="12763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48" name="Straight Arrow Connector 47">
            <a:extLst>
              <a:ext uri="{FF2B5EF4-FFF2-40B4-BE49-F238E27FC236}">
                <a16:creationId xmlns:a16="http://schemas.microsoft.com/office/drawing/2014/main" id="{84F01BF7-A6E8-8D13-23A0-E172DC138C4E}"/>
              </a:ext>
            </a:extLst>
          </p:cNvPr>
          <p:cNvCxnSpPr>
            <a:cxnSpLocks/>
            <a:stCxn id="12" idx="3"/>
            <a:endCxn id="45" idx="1"/>
          </p:cNvCxnSpPr>
          <p:nvPr/>
        </p:nvCxnSpPr>
        <p:spPr>
          <a:xfrm>
            <a:off x="5086350" y="3080517"/>
            <a:ext cx="1085850" cy="646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069679D2-21CF-AE4D-25BA-ECC0DE6D9580}"/>
              </a:ext>
            </a:extLst>
          </p:cNvPr>
          <p:cNvSpPr txBox="1"/>
          <p:nvPr/>
        </p:nvSpPr>
        <p:spPr>
          <a:xfrm>
            <a:off x="5347679" y="3077848"/>
            <a:ext cx="724878" cy="219291"/>
          </a:xfrm>
          <a:prstGeom prst="rect">
            <a:avLst/>
          </a:prstGeom>
          <a:noFill/>
        </p:spPr>
        <p:txBody>
          <a:bodyPr wrap="none" rtlCol="0">
            <a:spAutoFit/>
          </a:bodyPr>
          <a:lstStyle/>
          <a:p>
            <a:r>
              <a:rPr lang="en-US" sz="825" dirty="0"/>
              <a:t>Enables …</a:t>
            </a:r>
          </a:p>
        </p:txBody>
      </p:sp>
      <p:sp>
        <p:nvSpPr>
          <p:cNvPr id="57" name="Rounded Rectangle 56">
            <a:extLst>
              <a:ext uri="{FF2B5EF4-FFF2-40B4-BE49-F238E27FC236}">
                <a16:creationId xmlns:a16="http://schemas.microsoft.com/office/drawing/2014/main" id="{720CBFD9-E1E0-541C-2A3B-B8EC91276F04}"/>
              </a:ext>
            </a:extLst>
          </p:cNvPr>
          <p:cNvSpPr/>
          <p:nvPr/>
        </p:nvSpPr>
        <p:spPr>
          <a:xfrm>
            <a:off x="7010400" y="4454980"/>
            <a:ext cx="12763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58" name="Straight Arrow Connector 57">
            <a:extLst>
              <a:ext uri="{FF2B5EF4-FFF2-40B4-BE49-F238E27FC236}">
                <a16:creationId xmlns:a16="http://schemas.microsoft.com/office/drawing/2014/main" id="{BB4B336A-4776-1B6A-CA12-F01C6BEDAC31}"/>
              </a:ext>
            </a:extLst>
          </p:cNvPr>
          <p:cNvCxnSpPr>
            <a:cxnSpLocks/>
            <a:stCxn id="45" idx="2"/>
            <a:endCxn id="57" idx="0"/>
          </p:cNvCxnSpPr>
          <p:nvPr/>
        </p:nvCxnSpPr>
        <p:spPr>
          <a:xfrm>
            <a:off x="6810375" y="3984600"/>
            <a:ext cx="838200" cy="4703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7A800A82-B61D-BF68-2308-D77E77145A02}"/>
              </a:ext>
            </a:extLst>
          </p:cNvPr>
          <p:cNvSpPr txBox="1"/>
          <p:nvPr/>
        </p:nvSpPr>
        <p:spPr>
          <a:xfrm>
            <a:off x="7141064" y="4010524"/>
            <a:ext cx="955711" cy="219291"/>
          </a:xfrm>
          <a:prstGeom prst="rect">
            <a:avLst/>
          </a:prstGeom>
          <a:noFill/>
        </p:spPr>
        <p:txBody>
          <a:bodyPr wrap="none" rtlCol="0">
            <a:spAutoFit/>
          </a:bodyPr>
          <a:lstStyle/>
          <a:p>
            <a:r>
              <a:rPr lang="en-US" sz="825" dirty="0"/>
              <a:t>Specifies (</a:t>
            </a:r>
            <a:r>
              <a:rPr lang="en-US" sz="825" dirty="0" err="1"/>
              <a:t>corr</a:t>
            </a:r>
            <a:r>
              <a:rPr lang="en-US" sz="825" dirty="0"/>
              <a:t>)</a:t>
            </a:r>
          </a:p>
        </p:txBody>
      </p:sp>
    </p:spTree>
    <p:extLst>
      <p:ext uri="{BB962C8B-B14F-4D97-AF65-F5344CB8AC3E}">
        <p14:creationId xmlns:p14="http://schemas.microsoft.com/office/powerpoint/2010/main" val="739417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p:cNvSpPr>
            <a:spLocks noGrp="1"/>
          </p:cNvSpPr>
          <p:nvPr>
            <p:ph type="dt" sz="half" idx="2"/>
          </p:nvPr>
        </p:nvSpPr>
        <p:spPr/>
        <p:txBody>
          <a:bodyPr/>
          <a:lstStyle/>
          <a:p>
            <a:r>
              <a:rPr lang="en-US"/>
              <a:t>14 Nov 2022</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757333" y="203977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590800" y="1068551"/>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2400" y="2971800"/>
            <a:ext cx="3142306" cy="3816429"/>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using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SAPs, APIs, and implementations of protocols are language and deployment specific</a:t>
            </a:r>
          </a:p>
          <a:p>
            <a:pPr eaLnBrk="1" hangingPunct="1"/>
            <a:endParaRPr kumimoji="1" lang="en-US" altLang="ja-JP" sz="1100" b="0" dirty="0">
              <a:latin typeface="Arial" panose="020B0604020202020204" pitchFamily="34" charset="0"/>
              <a:ea typeface="Osaka" charset="-128"/>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697DBB34-BF1F-1140-99FF-3361BC759B1F}"/>
              </a:ext>
            </a:extLst>
          </p:cNvPr>
          <p:cNvCxnSpPr>
            <a:endCxn id="63" idx="0"/>
          </p:cNvCxnSpPr>
          <p:nvPr/>
        </p:nvCxnSpPr>
        <p:spPr bwMode="auto">
          <a:xfrm>
            <a:off x="4568727" y="2296349"/>
            <a:ext cx="0" cy="140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5125781" y="3299574"/>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087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46" name="Straight Connector 157"/>
          <p:cNvCxnSpPr>
            <a:cxnSpLocks noChangeShapeType="1"/>
          </p:cNvCxnSpPr>
          <p:nvPr/>
        </p:nvCxnSpPr>
        <p:spPr bwMode="auto">
          <a:xfrm rot="5400000">
            <a:off x="4498975" y="42608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47" name="Elbow Connector 178"/>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48" name="Straight Connector 264"/>
          <p:cNvCxnSpPr>
            <a:cxnSpLocks noChangeShapeType="1"/>
          </p:cNvCxnSpPr>
          <p:nvPr/>
        </p:nvCxnSpPr>
        <p:spPr bwMode="auto">
          <a:xfrm rot="5400000">
            <a:off x="6226969" y="42608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49" name="TextBox 76"/>
          <p:cNvSpPr txBox="1">
            <a:spLocks noChangeArrowheads="1"/>
          </p:cNvSpPr>
          <p:nvPr/>
        </p:nvSpPr>
        <p:spPr bwMode="auto">
          <a:xfrm>
            <a:off x="2714625" y="3341687"/>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50" name="Rectangle 669"/>
          <p:cNvSpPr>
            <a:spLocks noChangeArrowheads="1"/>
          </p:cNvSpPr>
          <p:nvPr/>
        </p:nvSpPr>
        <p:spPr bwMode="auto">
          <a:xfrm>
            <a:off x="3737769" y="2262185"/>
            <a:ext cx="12842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p:cNvSpPr>
            <a:spLocks noChangeArrowheads="1"/>
          </p:cNvSpPr>
          <p:nvPr/>
        </p:nvSpPr>
        <p:spPr bwMode="auto">
          <a:xfrm>
            <a:off x="5897563" y="2262185"/>
            <a:ext cx="11160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p:cNvSpPr>
            <a:spLocks noChangeArrowheads="1"/>
          </p:cNvSpPr>
          <p:nvPr/>
        </p:nvSpPr>
        <p:spPr bwMode="auto">
          <a:xfrm>
            <a:off x="1859756" y="2262185"/>
            <a:ext cx="1057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p:cNvSpPr txBox="1">
            <a:spLocks noChangeArrowheads="1"/>
          </p:cNvSpPr>
          <p:nvPr/>
        </p:nvSpPr>
        <p:spPr bwMode="auto">
          <a:xfrm>
            <a:off x="2616201" y="4259322"/>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p:cNvSpPr txBox="1">
            <a:spLocks noChangeArrowheads="1"/>
          </p:cNvSpPr>
          <p:nvPr/>
        </p:nvSpPr>
        <p:spPr bwMode="auto">
          <a:xfrm>
            <a:off x="4748215" y="3276600"/>
            <a:ext cx="42511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p:cNvSpPr txBox="1">
            <a:spLocks noChangeArrowheads="1"/>
          </p:cNvSpPr>
          <p:nvPr/>
        </p:nvSpPr>
        <p:spPr bwMode="auto">
          <a:xfrm>
            <a:off x="6724073" y="2926242"/>
            <a:ext cx="5790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p:cNvCxnSpPr>
            <a:cxnSpLocks noChangeShapeType="1"/>
            <a:stCxn id="66" idx="3"/>
            <a:endCxn id="60" idx="0"/>
          </p:cNvCxnSpPr>
          <p:nvPr/>
        </p:nvCxnSpPr>
        <p:spPr bwMode="auto">
          <a:xfrm>
            <a:off x="4030662" y="3368675"/>
            <a:ext cx="0" cy="5540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63" name="Straight Connector 62"/>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4" name="Text Box 15"/>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p:cNvSpPr>
            <a:spLocks noChangeArrowheads="1"/>
          </p:cNvSpPr>
          <p:nvPr/>
        </p:nvSpPr>
        <p:spPr bwMode="auto">
          <a:xfrm>
            <a:off x="1881981" y="3116262"/>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F-CTLU</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p:cNvCxnSpPr>
            <a:cxnSpLocks noChangeShapeType="1"/>
          </p:cNvCxnSpPr>
          <p:nvPr/>
        </p:nvCxnSpPr>
        <p:spPr bwMode="auto">
          <a:xfrm flipH="1">
            <a:off x="2383631" y="3413125"/>
            <a:ext cx="9525" cy="5095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9" name="Text Box 15"/>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F-CLTU</a:t>
            </a:r>
          </a:p>
          <a:p>
            <a:pPr algn="ctr">
              <a:lnSpc>
                <a:spcPct val="80000"/>
              </a:lnSpc>
            </a:pPr>
            <a:r>
              <a:rPr lang="en-US" sz="900">
                <a:latin typeface="Calibri" pitchFamily="34" charset="0"/>
                <a:ea typeface="ÇlÇr ñæí©" charset="-128"/>
              </a:rPr>
              <a:t>Application</a:t>
            </a:r>
            <a:endParaRPr lang="en-US" sz="900">
              <a:latin typeface="Calibri" pitchFamily="34" charset="0"/>
            </a:endParaRPr>
          </a:p>
          <a:p>
            <a:pPr algn="ctr">
              <a:lnSpc>
                <a:spcPct val="80000"/>
              </a:lnSpc>
            </a:pPr>
            <a:endParaRPr lang="en-US" sz="900">
              <a:latin typeface="Calibri" pitchFamily="34" charset="0"/>
            </a:endParaRPr>
          </a:p>
        </p:txBody>
      </p:sp>
      <p:sp>
        <p:nvSpPr>
          <p:cNvPr id="73" name="Text Box 16"/>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5" name="Text Box 15"/>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56D5305F-AEFD-0244-8C1E-5235BC78C268}"/>
              </a:ext>
            </a:extLst>
          </p:cNvPr>
          <p:cNvSpPr>
            <a:spLocks noGrp="1"/>
          </p:cNvSpPr>
          <p:nvPr>
            <p:ph type="dt" sz="half" idx="2"/>
          </p:nvPr>
        </p:nvSpPr>
        <p:spPr/>
        <p:txBody>
          <a:bodyPr/>
          <a:lstStyle/>
          <a:p>
            <a:r>
              <a:rPr lang="en-US"/>
              <a:t>14 Nov 2022</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281735" cy="4838700"/>
            <a:chOff x="1566864" y="1752600"/>
            <a:chExt cx="6281735" cy="4838700"/>
          </a:xfrm>
        </p:grpSpPr>
        <p:sp>
          <p:nvSpPr>
            <p:cNvPr id="38913" name="Rectangle 97"/>
            <p:cNvSpPr>
              <a:spLocks noChangeArrowheads="1"/>
            </p:cNvSpPr>
            <p:nvPr/>
          </p:nvSpPr>
          <p:spPr bwMode="auto">
            <a:xfrm>
              <a:off x="5962650" y="2065338"/>
              <a:ext cx="1885949" cy="3904488"/>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810545" cy="3904488"/>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909905" cy="3903662"/>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38920" name="Rectangle 669"/>
            <p:cNvSpPr>
              <a:spLocks noChangeArrowheads="1"/>
            </p:cNvSpPr>
            <p:nvPr/>
          </p:nvSpPr>
          <p:spPr bwMode="auto">
            <a:xfrm>
              <a:off x="4124060" y="2148946"/>
              <a:ext cx="13192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p:cNvSpPr>
              <a:spLocks noChangeArrowheads="1"/>
            </p:cNvSpPr>
            <p:nvPr/>
          </p:nvSpPr>
          <p:spPr bwMode="auto">
            <a:xfrm>
              <a:off x="6323014" y="2144684"/>
              <a:ext cx="11858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47338" y="2144683"/>
              <a:ext cx="10858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427912" y="4106070"/>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p:cNvSpPr/>
            <p:nvPr/>
          </p:nvSpPr>
          <p:spPr bwMode="auto">
            <a:xfrm>
              <a:off x="1768475"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27237" y="36798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16073" y="33861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p:cNvCxnSpPr>
              <a:cxnSpLocks noChangeShapeType="1"/>
              <a:stCxn id="38937" idx="2"/>
            </p:cNvCxnSpPr>
            <p:nvPr/>
          </p:nvCxnSpPr>
          <p:spPr bwMode="auto">
            <a:xfrm rot="5400000">
              <a:off x="2572617" y="3745778"/>
              <a:ext cx="138906" cy="613426"/>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2" name="Elbow Connector 84"/>
            <p:cNvCxnSpPr>
              <a:cxnSpLocks noChangeShapeType="1"/>
              <a:stCxn id="72" idx="2"/>
              <a:endCxn id="38939" idx="0"/>
            </p:cNvCxnSpPr>
            <p:nvPr/>
          </p:nvCxnSpPr>
          <p:spPr bwMode="auto">
            <a:xfrm flipH="1">
              <a:off x="2027237" y="3059113"/>
              <a:ext cx="1" cy="327025"/>
            </a:xfrm>
            <a:prstGeom prst="straightConnector1">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sp>
          <p:nvSpPr>
            <p:cNvPr id="38943" name="Oval 7"/>
            <p:cNvSpPr>
              <a:spLocks noChangeArrowheads="1"/>
            </p:cNvSpPr>
            <p:nvPr/>
          </p:nvSpPr>
          <p:spPr bwMode="auto">
            <a:xfrm>
              <a:off x="2530473" y="31845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56122" y="4247929"/>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50990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23831" y="34290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710577" y="4926774"/>
              <a:ext cx="5790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58000" y="38592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p:cNvSpPr/>
            <p:nvPr/>
          </p:nvSpPr>
          <p:spPr>
            <a:xfrm>
              <a:off x="7058817" y="33968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18081" y="43656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70" name="Text Box 15"/>
            <p:cNvSpPr txBox="1">
              <a:spLocks noChangeArrowheads="1"/>
            </p:cNvSpPr>
            <p:nvPr/>
          </p:nvSpPr>
          <p:spPr bwMode="auto">
            <a:xfrm>
              <a:off x="6154739" y="53165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7993" y="48377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19800" y="40735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63605" y="3601619"/>
              <a:ext cx="0" cy="257594"/>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2992" cy="276225"/>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8976" name="Elbow Connector 138"/>
            <p:cNvCxnSpPr>
              <a:cxnSpLocks noChangeShapeType="1"/>
              <a:stCxn id="38966" idx="4"/>
            </p:cNvCxnSpPr>
            <p:nvPr/>
          </p:nvCxnSpPr>
          <p:spPr bwMode="auto">
            <a:xfrm rot="5400000">
              <a:off x="6581741" y="42471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9501" y="50741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4" name="Text Box 15"/>
            <p:cNvSpPr txBox="1">
              <a:spLocks noChangeArrowheads="1"/>
            </p:cNvSpPr>
            <p:nvPr/>
          </p:nvSpPr>
          <p:spPr bwMode="auto">
            <a:xfrm>
              <a:off x="3913237" y="3657600"/>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5" name="Text Box 15"/>
            <p:cNvSpPr txBox="1">
              <a:spLocks noChangeArrowheads="1"/>
            </p:cNvSpPr>
            <p:nvPr/>
          </p:nvSpPr>
          <p:spPr bwMode="auto">
            <a:xfrm>
              <a:off x="1747044" y="40336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p:cNvSpPr txBox="1">
              <a:spLocks noChangeArrowheads="1"/>
            </p:cNvSpPr>
            <p:nvPr/>
          </p:nvSpPr>
          <p:spPr bwMode="auto">
            <a:xfrm>
              <a:off x="4635501" y="53181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14 Nov 2022</a:t>
            </a:r>
            <a:endParaRPr lang="en-US" dirty="0"/>
          </a:p>
        </p:txBody>
      </p:sp>
      <p:sp>
        <p:nvSpPr>
          <p:cNvPr id="5" name="TextBox 4">
            <a:extLst>
              <a:ext uri="{FF2B5EF4-FFF2-40B4-BE49-F238E27FC236}">
                <a16:creationId xmlns:a16="http://schemas.microsoft.com/office/drawing/2014/main" id="{9111F6ED-9270-41DC-C43D-F9E8D9D47851}"/>
              </a:ext>
            </a:extLst>
          </p:cNvPr>
          <p:cNvSpPr txBox="1"/>
          <p:nvPr/>
        </p:nvSpPr>
        <p:spPr>
          <a:xfrm>
            <a:off x="197168" y="3479821"/>
            <a:ext cx="1238956" cy="276999"/>
          </a:xfrm>
          <a:prstGeom prst="rect">
            <a:avLst/>
          </a:prstGeom>
          <a:noFill/>
        </p:spPr>
        <p:txBody>
          <a:bodyPr wrap="square">
            <a:spAutoFit/>
          </a:bodyPr>
          <a:lstStyle/>
          <a:p>
            <a:r>
              <a:rPr lang="en-US" sz="1200" b="1" dirty="0">
                <a:solidFill>
                  <a:srgbClr val="FF0000"/>
                </a:solidFill>
              </a:rPr>
              <a:t>Fix BP/</a:t>
            </a:r>
            <a:r>
              <a:rPr lang="en-US" sz="1200" b="1" dirty="0" err="1">
                <a:solidFill>
                  <a:srgbClr val="FF0000"/>
                </a:solidFill>
              </a:rPr>
              <a:t>BPSec</a:t>
            </a:r>
            <a:endParaRPr lang="en-US" sz="1200" dirty="0">
              <a:solidFill>
                <a:srgbClr val="FF0000"/>
              </a:solidFill>
            </a:endParaRPr>
          </a:p>
        </p:txBody>
      </p:sp>
    </p:spTree>
    <p:extLst>
      <p:ext uri="{BB962C8B-B14F-4D97-AF65-F5344CB8AC3E}">
        <p14:creationId xmlns:p14="http://schemas.microsoft.com/office/powerpoint/2010/main" val="2032973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8382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includes requirements, system elements); </a:t>
            </a:r>
          </a:p>
          <a:p>
            <a:r>
              <a:rPr lang="en-US" sz="1800" dirty="0"/>
              <a:t>Relationships (ownership, membership, participation, roles, contractual); </a:t>
            </a:r>
          </a:p>
          <a:p>
            <a:r>
              <a:rPr lang="en-US" sz="1800" dirty="0"/>
              <a:t>Correspondences to Information objects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14 Nov 2022</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18" name="TextBox 17">
            <a:extLst>
              <a:ext uri="{FF2B5EF4-FFF2-40B4-BE49-F238E27FC236}">
                <a16:creationId xmlns:a16="http://schemas.microsoft.com/office/drawing/2014/main" id="{E07FE1FF-3E10-8745-B2C4-172F88B49628}"/>
              </a:ext>
            </a:extLst>
          </p:cNvPr>
          <p:cNvSpPr txBox="1"/>
          <p:nvPr/>
        </p:nvSpPr>
        <p:spPr>
          <a:xfrm>
            <a:off x="6931325" y="2204924"/>
            <a:ext cx="1981200" cy="553998"/>
          </a:xfrm>
          <a:prstGeom prst="rect">
            <a:avLst/>
          </a:prstGeom>
          <a:noFill/>
        </p:spPr>
        <p:txBody>
          <a:bodyPr wrap="square" rtlCol="0">
            <a:spAutoFit/>
          </a:bodyPr>
          <a:lstStyle/>
          <a:p>
            <a:r>
              <a:rPr lang="en-US" sz="1000" dirty="0">
                <a:solidFill>
                  <a:srgbClr val="EF43F7"/>
                </a:solidFill>
              </a:rPr>
              <a:t>RASDS meta-model defines specific Viewpoints, Objects, and Representations</a:t>
            </a:r>
          </a:p>
        </p:txBody>
      </p:sp>
      <p:sp>
        <p:nvSpPr>
          <p:cNvPr id="19" name="TextBox 18">
            <a:extLst>
              <a:ext uri="{FF2B5EF4-FFF2-40B4-BE49-F238E27FC236}">
                <a16:creationId xmlns:a16="http://schemas.microsoft.com/office/drawing/2014/main" id="{6B80624A-B9FE-3C4B-8C3A-7028FA79FE7E}"/>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RASDS conformant Architecture Description adopts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sp>
        <p:nvSpPr>
          <p:cNvPr id="21" name="Rectangle 20">
            <a:extLst>
              <a:ext uri="{FF2B5EF4-FFF2-40B4-BE49-F238E27FC236}">
                <a16:creationId xmlns:a16="http://schemas.microsoft.com/office/drawing/2014/main" id="{7FAE85F3-6E07-2A4F-AFCC-CE61ECE7A0B0}"/>
              </a:ext>
            </a:extLst>
          </p:cNvPr>
          <p:cNvSpPr/>
          <p:nvPr/>
        </p:nvSpPr>
        <p:spPr>
          <a:xfrm>
            <a:off x="865981" y="5786491"/>
            <a:ext cx="4102405" cy="369332"/>
          </a:xfrm>
          <a:prstGeom prst="rect">
            <a:avLst/>
          </a:prstGeom>
        </p:spPr>
        <p:txBody>
          <a:bodyPr wrap="none">
            <a:spAutoFit/>
          </a:bodyPr>
          <a:lstStyle/>
          <a:p>
            <a:r>
              <a:rPr lang="en-US" sz="900" b="0" dirty="0"/>
              <a:t>Copyright 1998-2016 by Rich Hilliard :: </a:t>
            </a:r>
            <a:r>
              <a:rPr lang="en-US" sz="900" b="0" dirty="0">
                <a:hlinkClick r:id="rId3">
                  <a:extLst>
                    <a:ext uri="{A12FA001-AC4F-418D-AE19-62706E023703}">
                      <ahyp:hlinkClr xmlns:ahyp="http://schemas.microsoft.com/office/drawing/2018/hyperlinkcolor" val="tx"/>
                    </a:ext>
                  </a:extLst>
                </a:hlinkClick>
              </a:rPr>
              <a:t>http://www.iso-architecture.org/42010</a:t>
            </a:r>
            <a:endParaRPr lang="en-US" sz="900" b="0" dirty="0"/>
          </a:p>
          <a:p>
            <a:r>
              <a:rPr lang="en-US" sz="900" b="0" dirty="0"/>
              <a:t>Reference: Jean </a:t>
            </a:r>
            <a:r>
              <a:rPr lang="en-US" sz="900" b="0" dirty="0" err="1"/>
              <a:t>Bezivin</a:t>
            </a:r>
            <a:r>
              <a:rPr lang="en-US" sz="900" b="0" dirty="0"/>
              <a:t>, “On the unification power of models”, 2005</a:t>
            </a:r>
          </a:p>
        </p:txBody>
      </p:sp>
      <p:cxnSp>
        <p:nvCxnSpPr>
          <p:cNvPr id="23" name="Straight Arrow Connector 22">
            <a:extLst>
              <a:ext uri="{FF2B5EF4-FFF2-40B4-BE49-F238E27FC236}">
                <a16:creationId xmlns:a16="http://schemas.microsoft.com/office/drawing/2014/main" id="{D0A49A04-AB6D-7A40-AF51-9BC261D12F58}"/>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D3F5348F-6C66-7D4E-9C39-5EE8492DCC83}"/>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A482D4FD-AD36-A549-8EC2-6DD468E119B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08C6C9DC-F6D3-AA47-A38B-E887B159FC86}"/>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B45FBA89-4BA3-9D49-8A66-F9DC693E8549}"/>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31431E84-7273-BB44-ADC5-B95486C815AC}"/>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spTree>
    <p:extLst>
      <p:ext uri="{BB962C8B-B14F-4D97-AF65-F5344CB8AC3E}">
        <p14:creationId xmlns:p14="http://schemas.microsoft.com/office/powerpoint/2010/main" val="325417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27269" y="3781977"/>
            <a:ext cx="199281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Organization</a:t>
            </a:r>
          </a:p>
          <a:p>
            <a:pPr marL="285750" indent="-285750">
              <a:buFont typeface="Arial" panose="020B0604020202020204" pitchFamily="34" charset="0"/>
              <a:buChar char="•"/>
            </a:pPr>
            <a:r>
              <a:rPr kumimoji="1" lang="en-US" altLang="ja-JP" sz="1200" b="0" dirty="0">
                <a:latin typeface="Arial" panose="020B0604020202020204" pitchFamily="34" charset="0"/>
                <a:ea typeface="Osaka" charset="-128"/>
              </a:rPr>
              <a:t>Resources (</a:t>
            </a:r>
            <a:r>
              <a:rPr kumimoji="1" lang="en-US" altLang="ja-JP" sz="1200" b="0" dirty="0">
                <a:solidFill>
                  <a:srgbClr val="C00000"/>
                </a:solidFill>
                <a:latin typeface="Arial" panose="020B0604020202020204" pitchFamily="34" charset="0"/>
                <a:ea typeface="Osaka" charset="-128"/>
              </a:rPr>
              <a:t>People, Budget)</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Objectives</a:t>
            </a:r>
          </a:p>
          <a:p>
            <a:pPr marL="285750" indent="-285750">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Use cases</a:t>
            </a:r>
          </a:p>
          <a:p>
            <a:pPr marL="285750" indent="-285750" eaLnBrk="1" hangingPunct="1">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endParaRPr kumimoji="1" lang="en-US" altLang="ja-JP" sz="12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5352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Enterprise Objects are often described as document exchanges</a:t>
            </a:r>
          </a:p>
          <a:p>
            <a:pPr eaLnBrk="1" hangingPunct="1"/>
            <a:r>
              <a:rPr kumimoji="1" lang="en-US" altLang="ja-JP" sz="1200" b="0" dirty="0">
                <a:solidFill>
                  <a:srgbClr val="FF0000"/>
                </a:solidFill>
                <a:latin typeface="Arial" panose="020B0604020202020204" pitchFamily="34" charset="0"/>
                <a:ea typeface="Osaka" charset="-128"/>
              </a:rPr>
              <a:t>Specific Enterprise Objects may own / implement / operate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Enterprise</a:t>
            </a:r>
            <a:r>
              <a:rPr lang="en-US" sz="2000" dirty="0">
                <a:solidFill>
                  <a:srgbClr val="0099A6"/>
                </a:solidFill>
              </a:rPr>
              <a:t>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182256" y="4041465"/>
            <a:ext cx="1106184"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Capabilities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2242387" y="1164082"/>
            <a:ext cx="12001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Parent</a:t>
            </a:r>
          </a:p>
          <a:p>
            <a:pPr algn="ctr"/>
            <a:r>
              <a:rPr lang="en-US" sz="1200" dirty="0">
                <a:solidFill>
                  <a:schemeClr val="bg1"/>
                </a:solidFill>
              </a:rPr>
              <a:t>Enterprise</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340702" y="2750646"/>
            <a:ext cx="12763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Organization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617052" y="3007821"/>
            <a:ext cx="1115291" cy="113555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2842462" y="1678432"/>
            <a:ext cx="1136415" cy="1072214"/>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886375" y="3149564"/>
            <a:ext cx="737702" cy="219291"/>
          </a:xfrm>
          <a:prstGeom prst="rect">
            <a:avLst/>
          </a:prstGeom>
          <a:noFill/>
        </p:spPr>
        <p:txBody>
          <a:bodyPr wrap="none" rtlCol="0">
            <a:spAutoFit/>
          </a:bodyPr>
          <a:lstStyle/>
          <a:p>
            <a:r>
              <a:rPr lang="en-US" sz="825" dirty="0"/>
              <a:t>Performs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3237316" y="1678432"/>
            <a:ext cx="1649059" cy="473206"/>
          </a:xfrm>
          <a:prstGeom prst="rect">
            <a:avLst/>
          </a:prstGeom>
          <a:noFill/>
        </p:spPr>
        <p:txBody>
          <a:bodyPr wrap="square" rtlCol="0">
            <a:spAutoFit/>
          </a:bodyPr>
          <a:lstStyle/>
          <a:p>
            <a:r>
              <a:rPr lang="en-US" sz="825" dirty="0"/>
              <a:t>Provides: Mission, Scope,  Requirements, Governance, Resources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32343" y="3886200"/>
            <a:ext cx="1095825"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557206" y="2754574"/>
            <a:ext cx="794459" cy="219291"/>
          </a:xfrm>
          <a:prstGeom prst="rect">
            <a:avLst/>
          </a:prstGeom>
          <a:noFill/>
        </p:spPr>
        <p:txBody>
          <a:bodyPr wrap="square" rtlCol="0">
            <a:spAutoFit/>
          </a:bodyPr>
          <a:lstStyle/>
          <a:p>
            <a:r>
              <a:rPr lang="en-US" sz="825" dirty="0"/>
              <a:t>Expends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371600" y="2754574"/>
            <a:ext cx="1094862"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Resources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466462" y="3007821"/>
            <a:ext cx="874240" cy="392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FF0000"/>
                </a:solidFill>
              </a:rPr>
              <a:t>System: A collection of interacting components organized to accomplish a specific function or set of functions.  </a:t>
            </a:r>
          </a:p>
          <a:p>
            <a:pPr lvl="1"/>
            <a:r>
              <a:rPr lang="en-US" sz="900" dirty="0">
                <a:solidFill>
                  <a:srgbClr val="FF000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14 Nov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3735348" y="3264996"/>
            <a:ext cx="243529" cy="77646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3940164" y="3316816"/>
            <a:ext cx="830677" cy="346249"/>
          </a:xfrm>
          <a:prstGeom prst="rect">
            <a:avLst/>
          </a:prstGeom>
          <a:noFill/>
        </p:spPr>
        <p:txBody>
          <a:bodyPr wrap="square" rtlCol="0">
            <a:spAutoFit/>
          </a:bodyPr>
          <a:lstStyle>
            <a:defPPr>
              <a:defRPr lang="en-US"/>
            </a:defPPr>
            <a:lvl1pPr>
              <a:defRPr sz="825"/>
            </a:lvl1pPr>
          </a:lstStyle>
          <a:p>
            <a:r>
              <a:rPr lang="en-US" sz="825" dirty="0"/>
              <a:t>Possess set of 1..*</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3978877" y="2750646"/>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713305" y="2359817"/>
            <a:ext cx="871537" cy="346249"/>
          </a:xfrm>
          <a:prstGeom prst="rect">
            <a:avLst/>
          </a:prstGeom>
          <a:noFill/>
        </p:spPr>
        <p:txBody>
          <a:bodyPr wrap="square" rtlCol="0">
            <a:spAutoFit/>
          </a:bodyPr>
          <a:lstStyle/>
          <a:p>
            <a:r>
              <a:rPr lang="en-US" sz="825" dirty="0"/>
              <a:t>Composed of …</a:t>
            </a:r>
          </a:p>
        </p:txBody>
      </p:sp>
      <p:cxnSp>
        <p:nvCxnSpPr>
          <p:cNvPr id="34" name="Straight Arrow Connector 33">
            <a:extLst>
              <a:ext uri="{FF2B5EF4-FFF2-40B4-BE49-F238E27FC236}">
                <a16:creationId xmlns:a16="http://schemas.microsoft.com/office/drawing/2014/main" id="{189B9E54-36D8-3003-DAB6-B15D23B81A66}"/>
              </a:ext>
            </a:extLst>
          </p:cNvPr>
          <p:cNvCxnSpPr>
            <a:cxnSpLocks/>
            <a:stCxn id="12" idx="3"/>
            <a:endCxn id="37" idx="1"/>
          </p:cNvCxnSpPr>
          <p:nvPr/>
        </p:nvCxnSpPr>
        <p:spPr>
          <a:xfrm>
            <a:off x="4617052" y="3007821"/>
            <a:ext cx="1100957" cy="392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45A786C-FE1A-149C-229C-F97DAA2DBB9B}"/>
              </a:ext>
            </a:extLst>
          </p:cNvPr>
          <p:cNvSpPr txBox="1"/>
          <p:nvPr/>
        </p:nvSpPr>
        <p:spPr>
          <a:xfrm>
            <a:off x="4924046" y="2778811"/>
            <a:ext cx="662361" cy="219291"/>
          </a:xfrm>
          <a:prstGeom prst="rect">
            <a:avLst/>
          </a:prstGeom>
          <a:noFill/>
        </p:spPr>
        <p:txBody>
          <a:bodyPr wrap="none" rtlCol="0">
            <a:spAutoFit/>
          </a:bodyPr>
          <a:lstStyle/>
          <a:p>
            <a:r>
              <a:rPr lang="en-US" sz="825" dirty="0"/>
              <a:t>Creates ..</a:t>
            </a:r>
          </a:p>
        </p:txBody>
      </p:sp>
      <p:sp>
        <p:nvSpPr>
          <p:cNvPr id="37" name="Rounded Rectangle 36">
            <a:extLst>
              <a:ext uri="{FF2B5EF4-FFF2-40B4-BE49-F238E27FC236}">
                <a16:creationId xmlns:a16="http://schemas.microsoft.com/office/drawing/2014/main" id="{46BF0EF8-3440-F8AE-2182-C1F06FC27542}"/>
              </a:ext>
            </a:extLst>
          </p:cNvPr>
          <p:cNvSpPr/>
          <p:nvPr/>
        </p:nvSpPr>
        <p:spPr>
          <a:xfrm>
            <a:off x="5718009" y="2754574"/>
            <a:ext cx="1095825"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Products</a:t>
            </a:r>
          </a:p>
        </p:txBody>
      </p:sp>
      <p:sp>
        <p:nvSpPr>
          <p:cNvPr id="45" name="Rounded Rectangle 44">
            <a:extLst>
              <a:ext uri="{FF2B5EF4-FFF2-40B4-BE49-F238E27FC236}">
                <a16:creationId xmlns:a16="http://schemas.microsoft.com/office/drawing/2014/main" id="{B9CB6FD2-5BE1-48A9-E159-1993464B0A41}"/>
              </a:ext>
            </a:extLst>
          </p:cNvPr>
          <p:cNvSpPr/>
          <p:nvPr/>
        </p:nvSpPr>
        <p:spPr>
          <a:xfrm>
            <a:off x="7563934" y="2403376"/>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Elements</a:t>
            </a:r>
          </a:p>
        </p:txBody>
      </p:sp>
      <p:sp>
        <p:nvSpPr>
          <p:cNvPr id="46" name="Rounded Rectangle 45">
            <a:extLst>
              <a:ext uri="{FF2B5EF4-FFF2-40B4-BE49-F238E27FC236}">
                <a16:creationId xmlns:a16="http://schemas.microsoft.com/office/drawing/2014/main" id="{909104FA-5FB2-D596-873D-7CB730FAAE7F}"/>
              </a:ext>
            </a:extLst>
          </p:cNvPr>
          <p:cNvSpPr/>
          <p:nvPr/>
        </p:nvSpPr>
        <p:spPr>
          <a:xfrm>
            <a:off x="7564867" y="2831294"/>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Data</a:t>
            </a:r>
          </a:p>
        </p:txBody>
      </p:sp>
      <p:sp>
        <p:nvSpPr>
          <p:cNvPr id="47" name="Rounded Rectangle 46">
            <a:extLst>
              <a:ext uri="{FF2B5EF4-FFF2-40B4-BE49-F238E27FC236}">
                <a16:creationId xmlns:a16="http://schemas.microsoft.com/office/drawing/2014/main" id="{71468DB0-FED0-A70C-7B7B-C8D84640A827}"/>
              </a:ext>
            </a:extLst>
          </p:cNvPr>
          <p:cNvSpPr/>
          <p:nvPr/>
        </p:nvSpPr>
        <p:spPr>
          <a:xfrm>
            <a:off x="7563934" y="3259210"/>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Services</a:t>
            </a:r>
          </a:p>
        </p:txBody>
      </p:sp>
      <p:cxnSp>
        <p:nvCxnSpPr>
          <p:cNvPr id="48" name="Straight Arrow Connector 47">
            <a:extLst>
              <a:ext uri="{FF2B5EF4-FFF2-40B4-BE49-F238E27FC236}">
                <a16:creationId xmlns:a16="http://schemas.microsoft.com/office/drawing/2014/main" id="{71F3ED97-1578-B9A4-8F6A-97D99DDA42B0}"/>
              </a:ext>
            </a:extLst>
          </p:cNvPr>
          <p:cNvCxnSpPr>
            <a:cxnSpLocks/>
          </p:cNvCxnSpPr>
          <p:nvPr/>
        </p:nvCxnSpPr>
        <p:spPr>
          <a:xfrm flipV="1">
            <a:off x="6828168" y="2573166"/>
            <a:ext cx="735766" cy="45133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231FE2B-3F61-EC78-60D8-A84562CEB183}"/>
              </a:ext>
            </a:extLst>
          </p:cNvPr>
          <p:cNvCxnSpPr>
            <a:cxnSpLocks/>
          </p:cNvCxnSpPr>
          <p:nvPr/>
        </p:nvCxnSpPr>
        <p:spPr>
          <a:xfrm flipV="1">
            <a:off x="6828168" y="3001084"/>
            <a:ext cx="736699" cy="23414"/>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0FE3DCA-5942-2C38-69C8-76439F9DD28A}"/>
              </a:ext>
            </a:extLst>
          </p:cNvPr>
          <p:cNvCxnSpPr>
            <a:cxnSpLocks/>
          </p:cNvCxnSpPr>
          <p:nvPr/>
        </p:nvCxnSpPr>
        <p:spPr>
          <a:xfrm>
            <a:off x="6828168" y="3024498"/>
            <a:ext cx="735766" cy="40450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DF998564-76FD-D895-3780-1168AE7943B8}"/>
              </a:ext>
            </a:extLst>
          </p:cNvPr>
          <p:cNvSpPr txBox="1"/>
          <p:nvPr/>
        </p:nvSpPr>
        <p:spPr>
          <a:xfrm>
            <a:off x="6791838" y="2516942"/>
            <a:ext cx="639431" cy="196208"/>
          </a:xfrm>
          <a:prstGeom prst="rect">
            <a:avLst/>
          </a:prstGeom>
          <a:noFill/>
        </p:spPr>
        <p:txBody>
          <a:bodyPr wrap="square" rtlCol="0">
            <a:spAutoFit/>
          </a:bodyPr>
          <a:lstStyle/>
          <a:p>
            <a:r>
              <a:rPr lang="en-US" sz="675" dirty="0"/>
              <a:t>Any of 1..</a:t>
            </a:r>
          </a:p>
        </p:txBody>
      </p:sp>
      <p:sp>
        <p:nvSpPr>
          <p:cNvPr id="53" name="Flowchart: Decision 18">
            <a:extLst>
              <a:ext uri="{FF2B5EF4-FFF2-40B4-BE49-F238E27FC236}">
                <a16:creationId xmlns:a16="http://schemas.microsoft.com/office/drawing/2014/main" id="{73772430-63F0-90E6-F9C9-04CC2C80D7EC}"/>
              </a:ext>
            </a:extLst>
          </p:cNvPr>
          <p:cNvSpPr/>
          <p:nvPr/>
        </p:nvSpPr>
        <p:spPr bwMode="auto">
          <a:xfrm flipH="1">
            <a:off x="6813647" y="296937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5" name="Rounded Rectangle 54">
            <a:extLst>
              <a:ext uri="{FF2B5EF4-FFF2-40B4-BE49-F238E27FC236}">
                <a16:creationId xmlns:a16="http://schemas.microsoft.com/office/drawing/2014/main" id="{F765D760-0652-8C1B-DA75-57E2BF01FE83}"/>
              </a:ext>
            </a:extLst>
          </p:cNvPr>
          <p:cNvSpPr/>
          <p:nvPr/>
        </p:nvSpPr>
        <p:spPr>
          <a:xfrm>
            <a:off x="1705446" y="4041465"/>
            <a:ext cx="1106184"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Domain</a:t>
            </a:r>
          </a:p>
        </p:txBody>
      </p:sp>
      <p:cxnSp>
        <p:nvCxnSpPr>
          <p:cNvPr id="56" name="Straight Arrow Connector 55">
            <a:extLst>
              <a:ext uri="{FF2B5EF4-FFF2-40B4-BE49-F238E27FC236}">
                <a16:creationId xmlns:a16="http://schemas.microsoft.com/office/drawing/2014/main" id="{28403708-16DF-80A7-9407-5B8C09D8E626}"/>
              </a:ext>
            </a:extLst>
          </p:cNvPr>
          <p:cNvCxnSpPr>
            <a:cxnSpLocks/>
            <a:endCxn id="55" idx="0"/>
          </p:cNvCxnSpPr>
          <p:nvPr/>
        </p:nvCxnSpPr>
        <p:spPr>
          <a:xfrm flipH="1">
            <a:off x="2258538" y="3266960"/>
            <a:ext cx="1308881" cy="77450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FBC6C85C-ABB8-81A1-D3CD-714A74E21B89}"/>
              </a:ext>
            </a:extLst>
          </p:cNvPr>
          <p:cNvSpPr txBox="1"/>
          <p:nvPr/>
        </p:nvSpPr>
        <p:spPr>
          <a:xfrm>
            <a:off x="2775435" y="3261736"/>
            <a:ext cx="830677" cy="219291"/>
          </a:xfrm>
          <a:prstGeom prst="rect">
            <a:avLst/>
          </a:prstGeom>
          <a:noFill/>
        </p:spPr>
        <p:txBody>
          <a:bodyPr wrap="square" rtlCol="0">
            <a:spAutoFit/>
          </a:bodyPr>
          <a:lstStyle>
            <a:defPPr>
              <a:defRPr lang="en-US"/>
            </a:defPPr>
            <a:lvl1pPr>
              <a:defRPr sz="825"/>
            </a:lvl1pPr>
          </a:lstStyle>
          <a:p>
            <a:r>
              <a:rPr lang="en-US" dirty="0"/>
              <a:t>Has 1..*</a:t>
            </a:r>
          </a:p>
        </p:txBody>
      </p:sp>
    </p:spTree>
    <p:extLst>
      <p:ext uri="{BB962C8B-B14F-4D97-AF65-F5344CB8AC3E}">
        <p14:creationId xmlns:p14="http://schemas.microsoft.com/office/powerpoint/2010/main" val="10713067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p:cNvSpPr>
            <a:spLocks noGrp="1"/>
          </p:cNvSpPr>
          <p:nvPr>
            <p:ph type="dt" sz="half" idx="2"/>
          </p:nvPr>
        </p:nvSpPr>
        <p:spPr/>
        <p:txBody>
          <a:bodyPr/>
          <a:lstStyle/>
          <a:p>
            <a:r>
              <a:rPr lang="en-US"/>
              <a:t>14 Nov 2022</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19713" y="2436752"/>
            <a:ext cx="2532133" cy="3970318"/>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an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F370099-6859-4684-3E23-5C227FD6B9AE}"/>
              </a:ext>
            </a:extLst>
          </p:cNvPr>
          <p:cNvSpPr txBox="1"/>
          <p:nvPr/>
        </p:nvSpPr>
        <p:spPr>
          <a:xfrm>
            <a:off x="219713" y="1110843"/>
            <a:ext cx="2532133" cy="738664"/>
          </a:xfrm>
          <a:prstGeom prst="rect">
            <a:avLst/>
          </a:prstGeom>
          <a:noFill/>
        </p:spPr>
        <p:txBody>
          <a:bodyPr wrap="square">
            <a:spAutoFit/>
          </a:bodyPr>
          <a:lstStyle/>
          <a:p>
            <a:r>
              <a:rPr lang="en-US" sz="1400" dirty="0">
                <a:solidFill>
                  <a:srgbClr val="FF3300"/>
                </a:solidFill>
              </a:rPr>
              <a:t>Include Use Case in Enterprise view tie to Services view</a:t>
            </a:r>
            <a:endParaRPr lang="en-US" sz="1400" dirty="0"/>
          </a:p>
        </p:txBody>
      </p:sp>
    </p:spTree>
    <p:extLst>
      <p:ext uri="{BB962C8B-B14F-4D97-AF65-F5344CB8AC3E}">
        <p14:creationId xmlns:p14="http://schemas.microsoft.com/office/powerpoint/2010/main" val="1161240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Behavior Modelling Ontology - Formalized Relationships</a:t>
            </a:r>
            <a:br>
              <a:rPr lang="en-US" sz="1800" dirty="0">
                <a:solidFill>
                  <a:srgbClr val="0099A6"/>
                </a:solidFill>
              </a:rPr>
            </a:br>
            <a:r>
              <a:rPr lang="en-US" sz="1400" dirty="0">
                <a:solidFill>
                  <a:srgbClr val="0099A6"/>
                </a:solidFill>
              </a:rPr>
              <a:t>(Enterprise Capability / Process ontology, from TOGAF)</a:t>
            </a:r>
            <a:endParaRPr lang="en-US" sz="1800" dirty="0">
              <a:solidFill>
                <a:srgbClr val="0099A6"/>
              </a:solidFill>
            </a:endParaRP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t>
            </a:r>
            <a:r>
              <a:rPr lang="en-US" sz="1200" dirty="0">
                <a:solidFill>
                  <a:srgbClr val="FF0000"/>
                </a:solidFill>
              </a:rPr>
              <a:t>enterprise</a:t>
            </a:r>
            <a:r>
              <a:rPr lang="en-US" sz="1200" dirty="0">
                <a:solidFill>
                  <a:schemeClr val="bg1"/>
                </a:solidFill>
              </a:rPr>
              <a:t>)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a:p>
            <a:pPr algn="ctr"/>
            <a:r>
              <a:rPr lang="en-US" sz="1200" dirty="0">
                <a:solidFill>
                  <a:srgbClr val="FF0000"/>
                </a:solidFill>
              </a:rPr>
              <a:t>(Person)</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65106" y="1871957"/>
            <a:ext cx="100443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Enterprise</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611706"/>
          </a:xfrm>
          <a:prstGeom prst="rect">
            <a:avLst/>
          </a:prstGeom>
          <a:noFill/>
        </p:spPr>
        <p:txBody>
          <a:bodyPr wrap="square" rtlCol="0">
            <a:spAutoFit/>
          </a:bodyPr>
          <a:lstStyle/>
          <a:p>
            <a:r>
              <a:rPr lang="en-US" sz="825" dirty="0"/>
              <a:t>Application</a:t>
            </a:r>
          </a:p>
          <a:p>
            <a:r>
              <a:rPr lang="en-US" sz="800" dirty="0">
                <a:solidFill>
                  <a:srgbClr val="00B050"/>
                </a:solidFill>
              </a:rPr>
              <a:t>Enterprise</a:t>
            </a:r>
            <a:endParaRPr lang="en-US" sz="825" dirty="0"/>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511789" y="2416277"/>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2957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t>
            </a:r>
            <a:r>
              <a:rPr lang="en-US" sz="1200" dirty="0">
                <a:solidFill>
                  <a:srgbClr val="FF0000"/>
                </a:solidFill>
              </a:rPr>
              <a:t>enterprise</a:t>
            </a:r>
            <a:r>
              <a:rPr lang="en-US" sz="1200" dirty="0"/>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045770" y="1238976"/>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874412" y="2031762"/>
            <a:ext cx="2666942" cy="646331"/>
          </a:xfrm>
          <a:prstGeom prst="rect">
            <a:avLst/>
          </a:prstGeom>
        </p:spPr>
        <p:txBody>
          <a:bodyPr wrap="square">
            <a:spAutoFit/>
          </a:bodyPr>
          <a:lstStyle/>
          <a:p>
            <a:pPr lvl="1"/>
            <a:r>
              <a:rPr lang="en-US" sz="900" dirty="0">
                <a:solidFill>
                  <a:srgbClr val="00B050"/>
                </a:solidFill>
              </a:rPr>
              <a:t>An enterprise process 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14 Nov 2022</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4686745" y="1939126"/>
            <a:ext cx="1333055" cy="574729"/>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Organizational Goal</a:t>
            </a:r>
          </a:p>
        </p:txBody>
      </p:sp>
      <p:cxnSp>
        <p:nvCxnSpPr>
          <p:cNvPr id="9" name="Straight Arrow Connector 8">
            <a:extLst>
              <a:ext uri="{FF2B5EF4-FFF2-40B4-BE49-F238E27FC236}">
                <a16:creationId xmlns:a16="http://schemas.microsoft.com/office/drawing/2014/main" id="{C0A5C0AB-B1F9-4407-95AA-B9B5D7D4F132}"/>
              </a:ext>
            </a:extLst>
          </p:cNvPr>
          <p:cNvCxnSpPr>
            <a:cxnSpLocks/>
          </p:cNvCxnSpPr>
          <p:nvPr/>
        </p:nvCxnSpPr>
        <p:spPr>
          <a:xfrm flipV="1">
            <a:off x="3409483" y="2282026"/>
            <a:ext cx="1277262" cy="816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2964122" y="2743444"/>
            <a:ext cx="1106329" cy="219291"/>
          </a:xfrm>
          <a:prstGeom prst="rect">
            <a:avLst/>
          </a:prstGeom>
          <a:noFill/>
        </p:spPr>
        <p:txBody>
          <a:bodyPr wrap="square" rtlCol="0">
            <a:spAutoFit/>
          </a:bodyPr>
          <a:lstStyle>
            <a:defPPr>
              <a:defRPr lang="en-US"/>
            </a:defPPr>
            <a:lvl1pPr>
              <a:defRPr sz="825"/>
            </a:lvl1pPr>
          </a:lstStyle>
          <a:p>
            <a:r>
              <a:rPr lang="en-US" dirty="0"/>
              <a:t>Accomplishes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460868" y="3615548"/>
            <a:ext cx="1443735" cy="899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Helps Provide …</a:t>
            </a:r>
          </a:p>
        </p:txBody>
      </p:sp>
    </p:spTree>
    <p:extLst>
      <p:ext uri="{BB962C8B-B14F-4D97-AF65-F5344CB8AC3E}">
        <p14:creationId xmlns:p14="http://schemas.microsoft.com/office/powerpoint/2010/main" val="1579206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2">
            <a:extLst>
              <a:ext uri="{FF2B5EF4-FFF2-40B4-BE49-F238E27FC236}">
                <a16:creationId xmlns:a16="http://schemas.microsoft.com/office/drawing/2014/main" id="{DD6D0741-588F-1641-BBBF-EB66F3D2A132}"/>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14 Nov 2022</a:t>
            </a:r>
          </a:p>
        </p:txBody>
      </p:sp>
      <p:sp>
        <p:nvSpPr>
          <p:cNvPr id="46082" name="Rectangle 2">
            <a:extLst>
              <a:ext uri="{FF2B5EF4-FFF2-40B4-BE49-F238E27FC236}">
                <a16:creationId xmlns:a16="http://schemas.microsoft.com/office/drawing/2014/main" id="{CAEBE3E2-10EC-6C48-A7D3-B7763774F7CC}"/>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DC052C6E-FC70-4D49-9ECB-C6735F7A15EB}"/>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7FAF1ABC-E06E-0D42-B843-6ED4E0C7D21B}"/>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D3A82F62-9199-DE45-8549-0EA8161000B8}"/>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4846B14D-940A-614D-B06B-B639FD5A8722}"/>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1D8E558E-2B18-844A-87D5-DAB71E785045}"/>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79791C72-C87D-044C-8E78-91414D2D14B5}"/>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A632BF8B-E39B-3549-9586-1C8E510FFE54}"/>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0E3F8CA-C194-BF40-B8D2-7431B6011D7A}"/>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a:t>
            </a:r>
          </a:p>
          <a:p>
            <a:pPr algn="ctr" eaLnBrk="0" hangingPunct="0"/>
            <a:r>
              <a:rPr lang="en-US" altLang="en-US" sz="1600" dirty="0">
                <a:solidFill>
                  <a:schemeClr val="bg1"/>
                </a:solidFill>
                <a:latin typeface="Arial" panose="020B0604020202020204" pitchFamily="34" charset="0"/>
              </a:rPr>
              <a:t>Org  A</a:t>
            </a:r>
          </a:p>
        </p:txBody>
      </p:sp>
      <p:sp>
        <p:nvSpPr>
          <p:cNvPr id="46092" name="Oval 12">
            <a:extLst>
              <a:ext uri="{FF2B5EF4-FFF2-40B4-BE49-F238E27FC236}">
                <a16:creationId xmlns:a16="http://schemas.microsoft.com/office/drawing/2014/main" id="{F03A9DA0-A565-0F4B-8C3C-AF8C3E810C05}"/>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a:p>
            <a:pPr algn="ctr" eaLnBrk="0" hangingPunct="0"/>
            <a:r>
              <a:rPr lang="en-US" altLang="en-US" sz="1600" b="1" dirty="0">
                <a:latin typeface="Arial" panose="020B0604020202020204" pitchFamily="34" charset="0"/>
              </a:rPr>
              <a:t> B</a:t>
            </a:r>
          </a:p>
        </p:txBody>
      </p:sp>
      <p:sp>
        <p:nvSpPr>
          <p:cNvPr id="46093" name="Rectangle 13">
            <a:extLst>
              <a:ext uri="{FF2B5EF4-FFF2-40B4-BE49-F238E27FC236}">
                <a16:creationId xmlns:a16="http://schemas.microsoft.com/office/drawing/2014/main" id="{FCEFFCA3-2F38-A147-AB0D-8C82EFE0F302}"/>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203CA439-4D8B-AD43-8216-831FF3564142}"/>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3390B25F-95F1-4F4C-90EF-9B4D1FC9A9F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78E2FAC0-AE22-E543-BE07-AC45CF0875B7}"/>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DA0A4C57-9001-0D46-8E7C-54E948058DBC}"/>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ACC54F8D-E1A2-1B46-A657-B014FE8CADC9}"/>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69B9365A-2648-5045-BF54-67C0F439A808}"/>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FCAB600E-515A-8445-B9D3-A4D19FD14AD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BFA3039E-08C9-9D41-B394-A72478734DA1}"/>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191F82F9-F7C5-2843-84D5-C70B0F6D9897}"/>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A5C6E1A3-9E45-6D4D-8230-FCBD6A3C2DCE}"/>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7C6505DF-4558-8C48-8D5C-14095C4D248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007F203D-57A9-B746-994B-A1CAA6CD043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F7053FCC-5245-D540-8D77-A0D83763223F}"/>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FEBC6457-B0C1-9C43-894E-82E407EE1446}"/>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74F8701D-7297-BF4B-B619-0F531E34AC9A}"/>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F56F26F2-1FD1-1045-9CB8-611754A2487C}"/>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CECC4403-01FC-5D4D-A2FD-B882DF03AE77}"/>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FE9B6FDE-C9CE-0842-8C67-E733551C06F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DBBA6D3C-88EC-1A4E-9EFC-14D5FEB68E54}"/>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F5A4A843-EDB8-7D4F-921B-C43FB85A0484}"/>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24415EBC-6E25-184E-A867-2B58D0EED16A}"/>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BFDCB145-45BD-9242-B34E-85B07F9F7886}"/>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BBA54872-34D3-7E43-AEA8-8CA760A9698E}"/>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82099898-532F-2B44-B546-8BA4C4EF3010}"/>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1596AD2B-41E8-1242-8956-E57AACB65238}"/>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BAF9F54-9E58-4342-B864-DC08D7868CFA}"/>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EAEA6500-7397-3645-A9DF-69C0EDF8ACA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A6C4156E-340E-5D4A-B582-4800F12284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9F18849A-333A-E24E-9244-6F11979E07FF}"/>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0D41A809-0273-1A48-B306-69E2706FA35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9FBA2017-657A-CC4B-A59B-31BE07AC741E}"/>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C3A9C7C8-AC14-C548-A145-225998A1A09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98320FE3-4338-A04E-824E-D70CC456C714}"/>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01F58A1B-6466-934B-A919-3A8101947167}"/>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C91494E-0242-0049-8057-5FD7261771C1}"/>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7165E970-D9E2-F649-85F9-1081202A04E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0661C826-E5AD-BC40-9BB6-FA98E3983A14}"/>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DD11AA9D-6E93-7D45-8FD8-03DD4963463A}"/>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EEAE6606-5157-6F4C-A270-B7B27E31BF8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4CE78753-AA4C-F345-818D-590AAFDCCCAF}"/>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0F7537B2-AA1B-7348-AD32-E047798ACCB3}"/>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F2F69DA3-7BC8-D04D-A0C5-7131AA81F137}"/>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4A31C309-0810-7D41-8661-E34354C55FD9}"/>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86493BE5-39B7-D24A-8C7B-21DA25A7A1B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BF93AB3A-2E5A-D545-9C77-D7DCE1ACDD64}"/>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FD167D06-D32D-5341-A41F-F1D900F02EC3}"/>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9517333B-2EC0-D540-867C-BD00F1D39141}"/>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F57C419E-9BA1-D64B-8E98-53B1D36B6ACC}"/>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E6BD05C-855C-0149-970C-41264F3F4F8F}"/>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8332948D-318F-724C-8A4E-1F5F4F998CCC}"/>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32B3722E-D450-FC4A-A0D8-64A7FB5728D0}"/>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6442DA82-A8FA-BF40-91E5-B0BDC64377AA}"/>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C7A740B4-E17E-2B45-9A50-6C61B4D7BD87}"/>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0320CE2A-E4B5-AE40-99D3-E905739A15AE}"/>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7E5BA2E4-1373-C640-A12E-9DE8DD9D4BFF}"/>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00C52F48-2996-DB4D-8375-BB41D094732C}"/>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89416E10-C77E-4B46-927A-FE7F81A7434D}"/>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40BD9811-6120-FD4F-817D-3BEDFA86ED23}"/>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758AE174-4652-F44C-807C-A24486DA9A23}"/>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AE1D030E-DF3F-624B-A8A7-2856A9C18DDC}"/>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CE13E67E-18A5-D64B-AC71-921CC7D26A0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FF6D06DC-2ABF-BA4D-87AD-EDCB7787021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1975788C-AA1B-344B-BDB1-16A0BBF3B37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B6CF2B81-2565-4B4F-8744-5F3019372D6A}"/>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46160" name="Rectangle 80">
            <a:extLst>
              <a:ext uri="{FF2B5EF4-FFF2-40B4-BE49-F238E27FC236}">
                <a16:creationId xmlns:a16="http://schemas.microsoft.com/office/drawing/2014/main" id="{548A1D81-9768-C048-B38D-52F338F32D96}"/>
              </a:ext>
            </a:extLst>
          </p:cNvPr>
          <p:cNvSpPr>
            <a:spLocks noChangeArrowheads="1"/>
          </p:cNvSpPr>
          <p:nvPr/>
        </p:nvSpPr>
        <p:spPr bwMode="auto">
          <a:xfrm>
            <a:off x="6935873" y="5034687"/>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2" name="Rectangle 1">
            <a:extLst>
              <a:ext uri="{FF2B5EF4-FFF2-40B4-BE49-F238E27FC236}">
                <a16:creationId xmlns:a16="http://schemas.microsoft.com/office/drawing/2014/main" id="{0EA9EC3A-6F04-7648-9191-185976A0E554}"/>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BDD70BF-5F42-C841-BF9B-0A44A5DD917B}"/>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D32C211A-6800-4C49-BB22-1BE02BD40141}"/>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0C14828B-C6E7-6C4C-B8CC-2849ED1DC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200F684E-9461-DD4C-B842-702F820B6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990599" y="1371600"/>
            <a:ext cx="7751763" cy="4297362"/>
          </a:xfrm>
          <a:prstGeom prst="roundRect">
            <a:avLst/>
          </a:pr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rgbClr val="FF0000"/>
              </a:solidFill>
              <a:effectLst/>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14 Nov 2022</a:t>
            </a:r>
            <a:endParaRPr lang="en-US" dirty="0"/>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6264435" y="3816350"/>
            <a:ext cx="191927" cy="52897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895992" y="2210396"/>
            <a:ext cx="1266808" cy="788276"/>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706734" y="3549650"/>
            <a:ext cx="1163528" cy="693738"/>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Instrument</a:t>
            </a:r>
          </a:p>
          <a:p>
            <a:pPr algn="ctr" eaLnBrk="0" hangingPunct="0"/>
            <a:r>
              <a:rPr lang="en-US" altLang="en-US" sz="1050" b="1" dirty="0">
                <a:solidFill>
                  <a:schemeClr val="bg1"/>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847324" y="3164764"/>
            <a:ext cx="1371600" cy="670498"/>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 Control</a:t>
            </a:r>
          </a:p>
          <a:p>
            <a:pPr algn="ctr" eaLnBrk="0" hangingPunct="0"/>
            <a:r>
              <a:rPr lang="en-US" altLang="en-US" sz="1050" dirty="0">
                <a:solidFill>
                  <a:schemeClr val="bg1"/>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295361" y="2731132"/>
            <a:ext cx="1234181" cy="72634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Ground</a:t>
            </a:r>
            <a:r>
              <a:rPr lang="en-US" altLang="en-US" sz="1050" dirty="0">
                <a:latin typeface="Arial" panose="020B0604020202020204" pitchFamily="34" charset="0"/>
              </a:rPr>
              <a:t> </a:t>
            </a:r>
            <a:r>
              <a:rPr lang="en-US" altLang="en-US" sz="1050" b="1" dirty="0">
                <a:latin typeface="Arial" panose="020B0604020202020204" pitchFamily="34" charset="0"/>
              </a:rPr>
              <a:t>Tracking </a:t>
            </a:r>
          </a:p>
          <a:p>
            <a:pPr algn="ctr" eaLnBrk="0" hangingPunct="0"/>
            <a:r>
              <a:rPr lang="en-US" altLang="en-US" sz="1050" b="1" dirty="0">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1356522" y="2178288"/>
            <a:ext cx="12632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ABC</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985230" y="3864518"/>
            <a:ext cx="9300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Observation</a:t>
            </a:r>
          </a:p>
          <a:p>
            <a:r>
              <a:rPr lang="en-US" altLang="en-US" sz="1000" b="1" dirty="0">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2780114" y="2102217"/>
            <a:ext cx="350837" cy="504825"/>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191124" y="1486217"/>
            <a:ext cx="768350" cy="693738"/>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5049833" y="3103529"/>
            <a:ext cx="8819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Comm Link</a:t>
            </a:r>
          </a:p>
          <a:p>
            <a:r>
              <a:rPr lang="en-US" altLang="en-US" sz="1000" dirty="0">
                <a:latin typeface="Arial" panose="020B0604020202020204" pitchFamily="34" charset="0"/>
              </a:rPr>
              <a:t>Configs</a:t>
            </a:r>
            <a:endParaRPr lang="en-US" altLang="en-US" sz="1000" b="1" dirty="0">
              <a:latin typeface="Arial" panose="020B0604020202020204" pitchFamily="34" charset="0"/>
            </a:endParaRPr>
          </a:p>
          <a:p>
            <a:r>
              <a:rPr lang="en-US" altLang="en-US" sz="1000" dirty="0">
                <a:latin typeface="Arial" panose="020B0604020202020204" pitchFamily="34" charset="0"/>
              </a:rPr>
              <a:t>Tracking </a:t>
            </a:r>
          </a:p>
          <a:p>
            <a:r>
              <a:rPr lang="en-US" altLang="en-US" sz="1000" dirty="0">
                <a:latin typeface="Arial" panose="020B0604020202020204" pitchFamily="34" charset="0"/>
              </a:rPr>
              <a:t>Requests</a:t>
            </a:r>
            <a:endParaRPr lang="en-US" altLang="en-US" sz="1000" b="1" dirty="0">
              <a:latin typeface="Arial" panose="020B0604020202020204" pitchFamily="34" charset="0"/>
            </a:endParaRPr>
          </a:p>
        </p:txBody>
      </p:sp>
      <p:sp>
        <p:nvSpPr>
          <p:cNvPr id="84" name="Rectangle 80">
            <a:extLst>
              <a:ext uri="{FF2B5EF4-FFF2-40B4-BE49-F238E27FC236}">
                <a16:creationId xmlns:a16="http://schemas.microsoft.com/office/drawing/2014/main" id="{D68C9BB2-2929-7E42-A68E-56405F9CD1BC}"/>
              </a:ext>
            </a:extLst>
          </p:cNvPr>
          <p:cNvSpPr>
            <a:spLocks noChangeArrowheads="1"/>
          </p:cNvSpPr>
          <p:nvPr/>
        </p:nvSpPr>
        <p:spPr bwMode="auto">
          <a:xfrm>
            <a:off x="6715120" y="5067966"/>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85" name="Rectangle 84">
            <a:extLst>
              <a:ext uri="{FF2B5EF4-FFF2-40B4-BE49-F238E27FC236}">
                <a16:creationId xmlns:a16="http://schemas.microsoft.com/office/drawing/2014/main" id="{46BE5FF1-49B3-E548-AC0A-8E5DA4EB0374}"/>
              </a:ext>
            </a:extLst>
          </p:cNvPr>
          <p:cNvSpPr/>
          <p:nvPr/>
        </p:nvSpPr>
        <p:spPr>
          <a:xfrm>
            <a:off x="5735322" y="2272231"/>
            <a:ext cx="1495057" cy="430887"/>
          </a:xfrm>
          <a:prstGeom prst="rect">
            <a:avLst/>
          </a:prstGeom>
        </p:spPr>
        <p:txBody>
          <a:bodyPr wrap="square">
            <a:spAutoFit/>
          </a:bodyP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8309" y="3267046"/>
            <a:ext cx="506469" cy="506469"/>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1328" y="4235957"/>
            <a:ext cx="543373" cy="543373"/>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512763" y="44922"/>
            <a:ext cx="82296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Multi-Agency Mission Domain &amp; Enterprise Objects</a:t>
            </a:r>
            <a:br>
              <a:rPr lang="en-US" altLang="en-US" sz="2000" dirty="0">
                <a:solidFill>
                  <a:srgbClr val="0099A6"/>
                </a:solidFill>
              </a:rPr>
            </a:br>
            <a:r>
              <a:rPr lang="en-US" altLang="en-US" sz="2000" dirty="0">
                <a:solidFill>
                  <a:srgbClr val="0099A6"/>
                </a:solidFill>
              </a:rPr>
              <a:t>Operations Phase</a:t>
            </a:r>
            <a:br>
              <a:rPr lang="en-US" altLang="en-US" sz="2400" dirty="0">
                <a:solidFill>
                  <a:srgbClr val="0099A6"/>
                </a:solidFill>
              </a:rPr>
            </a:br>
            <a:endParaRPr lang="en-US" altLang="en-US" sz="2400" dirty="0">
              <a:solidFill>
                <a:srgbClr val="0099A6"/>
              </a:solidFill>
            </a:endParaRPr>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3864476" y="2384263"/>
            <a:ext cx="1163528" cy="693738"/>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Space Relay</a:t>
            </a:r>
          </a:p>
          <a:p>
            <a:pPr algn="ctr" eaLnBrk="0" hangingPunct="0"/>
            <a:r>
              <a:rPr lang="en-US" altLang="en-US" sz="1050" dirty="0">
                <a:solidFill>
                  <a:schemeClr val="bg1"/>
                </a:solidFill>
                <a:latin typeface="Arial" panose="020B0604020202020204" pitchFamily="34" charset="0"/>
              </a:rPr>
              <a:t>Network Ops</a:t>
            </a:r>
            <a:r>
              <a:rPr lang="en-US" altLang="en-US" sz="1050" b="1" dirty="0">
                <a:solidFill>
                  <a:schemeClr val="bg1"/>
                </a:solidFill>
                <a:latin typeface="Arial" panose="020B0604020202020204" pitchFamily="34" charset="0"/>
              </a:rPr>
              <a:t>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6422533" y="2661756"/>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6341444" y="2656497"/>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ABC</a:t>
            </a:r>
            <a:endParaRPr lang="en-US" sz="800" dirty="0"/>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2630803" y="4357790"/>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975046" y="4345328"/>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QRS </a:t>
            </a:r>
          </a:p>
          <a:p>
            <a:pPr algn="ctr" eaLnBrk="0" hangingPunct="0"/>
            <a:r>
              <a:rPr lang="en-US" altLang="en-US" sz="1050" b="1" dirty="0">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1233818" y="2120842"/>
            <a:ext cx="3991740" cy="2810751"/>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563502" y="1981200"/>
            <a:ext cx="2844189" cy="295039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7137793" y="2120842"/>
            <a:ext cx="12698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QRS</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868136" y="1371600"/>
            <a:ext cx="11288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Mission Z</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580499" y="4548982"/>
            <a:ext cx="2394547" cy="1731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800601" y="3773515"/>
            <a:ext cx="1046723" cy="15557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529541" y="3184358"/>
            <a:ext cx="2317782" cy="34114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3984513" y="4563617"/>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Science Planning</a:t>
            </a:r>
          </a:p>
          <a:p>
            <a:r>
              <a:rPr lang="en-US" altLang="en-US" sz="1000" dirty="0">
                <a:latin typeface="Arial" panose="020B0604020202020204" pitchFamily="34" charset="0"/>
              </a:rPr>
              <a:t>Coordination</a:t>
            </a:r>
            <a:endParaRPr lang="en-US" altLang="en-US" sz="1000" b="1" dirty="0">
              <a:latin typeface="Arial" panose="020B0604020202020204" pitchFamily="34" charset="0"/>
            </a:endParaRP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526530" y="2749281"/>
            <a:ext cx="359669" cy="179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5014018" y="2643391"/>
            <a:ext cx="881974" cy="948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1444" y="4334340"/>
            <a:ext cx="543373" cy="543373"/>
          </a:xfrm>
          <a:prstGeom prst="rect">
            <a:avLst/>
          </a:prstGeom>
        </p:spPr>
      </p:pic>
      <p:sp>
        <p:nvSpPr>
          <p:cNvPr id="110" name="Rectangle 109">
            <a:extLst>
              <a:ext uri="{FF2B5EF4-FFF2-40B4-BE49-F238E27FC236}">
                <a16:creationId xmlns:a16="http://schemas.microsoft.com/office/drawing/2014/main" id="{B898DB8E-6CE6-A841-96FE-D4EEE9E10911}"/>
              </a:ext>
            </a:extLst>
          </p:cNvPr>
          <p:cNvSpPr/>
          <p:nvPr/>
        </p:nvSpPr>
        <p:spPr>
          <a:xfrm>
            <a:off x="5095837" y="1958927"/>
            <a:ext cx="708848" cy="553998"/>
          </a:xfrm>
          <a:prstGeom prst="rect">
            <a:avLst/>
          </a:prstGeom>
        </p:spPr>
        <p:txBody>
          <a:bodyPr wrap="none">
            <a:spAutoFit/>
          </a:bodyPr>
          <a:lstStyle/>
          <a:p>
            <a:r>
              <a:rPr lang="en-US" altLang="en-US" sz="1000" dirty="0">
                <a:latin typeface="Arial" panose="020B0604020202020204" pitchFamily="34" charset="0"/>
              </a:rPr>
              <a:t>Relayed </a:t>
            </a:r>
          </a:p>
          <a:p>
            <a:r>
              <a:rPr lang="en-US" altLang="en-US" sz="1000" dirty="0">
                <a:latin typeface="Arial" panose="020B0604020202020204" pitchFamily="34" charset="0"/>
              </a:rPr>
              <a:t>Comm</a:t>
            </a:r>
          </a:p>
          <a:p>
            <a:r>
              <a:rPr lang="en-US" altLang="en-US" sz="1000" dirty="0">
                <a:latin typeface="Arial" panose="020B0604020202020204" pitchFamily="34" charset="0"/>
              </a:rPr>
              <a:t>Data</a:t>
            </a:r>
          </a:p>
        </p:txBody>
      </p:sp>
    </p:spTree>
    <p:extLst>
      <p:ext uri="{BB962C8B-B14F-4D97-AF65-F5344CB8AC3E}">
        <p14:creationId xmlns:p14="http://schemas.microsoft.com/office/powerpoint/2010/main" val="3681692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1">
            <a:extLst>
              <a:ext uri="{FF2B5EF4-FFF2-40B4-BE49-F238E27FC236}">
                <a16:creationId xmlns:a16="http://schemas.microsoft.com/office/drawing/2014/main" id="{131CA3DD-7979-E944-B752-DC8A236FC45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14 Nov 2022</a:t>
            </a:r>
          </a:p>
        </p:txBody>
      </p:sp>
      <p:grpSp>
        <p:nvGrpSpPr>
          <p:cNvPr id="490501" name="Group 5">
            <a:extLst>
              <a:ext uri="{FF2B5EF4-FFF2-40B4-BE49-F238E27FC236}">
                <a16:creationId xmlns:a16="http://schemas.microsoft.com/office/drawing/2014/main" id="{915DE378-E903-6942-AC5F-DE0E1F11BF1D}"/>
              </a:ext>
            </a:extLst>
          </p:cNvPr>
          <p:cNvGrpSpPr>
            <a:grpSpLocks/>
          </p:cNvGrpSpPr>
          <p:nvPr/>
        </p:nvGrpSpPr>
        <p:grpSpPr bwMode="auto">
          <a:xfrm>
            <a:off x="685800" y="-6351"/>
            <a:ext cx="7845425" cy="906463"/>
            <a:chOff x="432" y="-4"/>
            <a:chExt cx="4942" cy="571"/>
          </a:xfrm>
        </p:grpSpPr>
        <p:sp>
          <p:nvSpPr>
            <p:cNvPr id="490502" name="AutoShape 6">
              <a:extLst>
                <a:ext uri="{FF2B5EF4-FFF2-40B4-BE49-F238E27FC236}">
                  <a16:creationId xmlns:a16="http://schemas.microsoft.com/office/drawing/2014/main" id="{B5B42B7C-D2BD-2D40-AC4F-B85F6CC02DC4}"/>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C3CAFB5F-1654-4B4B-9A66-6364F12551E2}"/>
                </a:ext>
              </a:extLst>
            </p:cNvPr>
            <p:cNvSpPr txBox="1">
              <a:spLocks noChangeArrowheads="1"/>
            </p:cNvSpPr>
            <p:nvPr/>
          </p:nvSpPr>
          <p:spPr bwMode="auto">
            <a:xfrm>
              <a:off x="478" y="-4"/>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316F81FD-794D-F64C-A6CF-4A3255BEBF39}"/>
              </a:ext>
            </a:extLst>
          </p:cNvPr>
          <p:cNvGrpSpPr>
            <a:grpSpLocks/>
          </p:cNvGrpSpPr>
          <p:nvPr/>
        </p:nvGrpSpPr>
        <p:grpSpPr bwMode="auto">
          <a:xfrm>
            <a:off x="2840038" y="1714500"/>
            <a:ext cx="5926138" cy="2265362"/>
            <a:chOff x="1789" y="1080"/>
            <a:chExt cx="3733" cy="1427"/>
          </a:xfrm>
        </p:grpSpPr>
        <p:sp>
          <p:nvSpPr>
            <p:cNvPr id="490505" name="Oval 9">
              <a:extLst>
                <a:ext uri="{FF2B5EF4-FFF2-40B4-BE49-F238E27FC236}">
                  <a16:creationId xmlns:a16="http://schemas.microsoft.com/office/drawing/2014/main" id="{71CC7B9F-72B6-3A4C-ADD1-F52A18863B31}"/>
                </a:ext>
              </a:extLst>
            </p:cNvPr>
            <p:cNvSpPr>
              <a:spLocks noChangeArrowheads="1"/>
            </p:cNvSpPr>
            <p:nvPr/>
          </p:nvSpPr>
          <p:spPr bwMode="auto">
            <a:xfrm rot="21600000">
              <a:off x="1789" y="1080"/>
              <a:ext cx="3733" cy="1427"/>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BC9028DA-8195-7A4E-AEC7-EE120A9BF58E}"/>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1600" b="1" dirty="0">
                  <a:latin typeface="Arial" panose="020B0604020202020204" pitchFamily="34" charset="0"/>
                </a:rPr>
                <a:t>Program </a:t>
              </a:r>
              <a:r>
                <a:rPr lang="en-GB" altLang="en-US" sz="1600" b="1" u="sng" dirty="0">
                  <a:latin typeface="Arial" panose="020B0604020202020204" pitchFamily="34" charset="0"/>
                </a:rPr>
                <a:t>Federation</a:t>
              </a:r>
            </a:p>
          </p:txBody>
        </p:sp>
      </p:grpSp>
      <p:sp>
        <p:nvSpPr>
          <p:cNvPr id="490507" name="Oval 11">
            <a:extLst>
              <a:ext uri="{FF2B5EF4-FFF2-40B4-BE49-F238E27FC236}">
                <a16:creationId xmlns:a16="http://schemas.microsoft.com/office/drawing/2014/main" id="{B3AB7B9F-E7DE-144E-9DAA-66F6A1FCD9E2}"/>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18344F0F-FF21-A247-A0D6-3EC6E002F0F1}"/>
              </a:ext>
            </a:extLst>
          </p:cNvPr>
          <p:cNvSpPr>
            <a:spLocks noChangeArrowheads="1"/>
          </p:cNvSpPr>
          <p:nvPr/>
        </p:nvSpPr>
        <p:spPr bwMode="auto">
          <a:xfrm>
            <a:off x="4125913" y="3233738"/>
            <a:ext cx="2159000" cy="2344737"/>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9E55A88D-513B-494E-A2EF-142803E833C7}"/>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76B197F4-21C9-3A44-AA86-EBD0FBF98D05}"/>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ED67949F-0A03-CF41-962E-7C3E50455CDB}"/>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B15F5526-BD30-3241-AE4E-275E8A97FC57}"/>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AED91637-0E1B-D24D-A37A-FC7A8F01EF31}"/>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8DE760CD-B45F-9648-AFB4-6F1536D20FEB}"/>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10AC8EEB-4598-CE41-994F-6724B732245D}"/>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5AB6CDF8-7DB6-B24C-9689-078E4EB81AA9}"/>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8D03DE30-D349-9C4A-B1E2-86C27693C447}"/>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922A44AF-9CD8-4144-9B8A-2726B62AD0C1}"/>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79441AEF-7976-9346-A897-DE5BC343775E}"/>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BAFAAA66-CEF6-3A4B-91A2-F9FC662D8DDF}"/>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C3E28100-8CA6-C04D-9BF9-4C572EC4430C}"/>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0B1C1F3F-DDFC-4343-80C5-1A246FDAACFC}"/>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BB76E8B7-32E0-3141-9C84-DFFD30DE5CD5}"/>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BBEC0FCA-2D10-CF4B-AD9E-0EA726F01192}"/>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5AEDF244-F2A1-F149-B476-60FE6C165000}"/>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D1C88698-43CB-8349-B89D-9955108BAD8E}"/>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250A4F8F-44DD-5F44-B015-327CE77C0CAE}"/>
              </a:ext>
            </a:extLst>
          </p:cNvPr>
          <p:cNvGrpSpPr>
            <a:grpSpLocks/>
          </p:cNvGrpSpPr>
          <p:nvPr/>
        </p:nvGrpSpPr>
        <p:grpSpPr bwMode="auto">
          <a:xfrm>
            <a:off x="4854575" y="4406900"/>
            <a:ext cx="1346200" cy="381000"/>
            <a:chOff x="3218" y="2776"/>
            <a:chExt cx="672" cy="240"/>
          </a:xfrm>
        </p:grpSpPr>
        <p:grpSp>
          <p:nvGrpSpPr>
            <p:cNvPr id="490528" name="Group 32">
              <a:extLst>
                <a:ext uri="{FF2B5EF4-FFF2-40B4-BE49-F238E27FC236}">
                  <a16:creationId xmlns:a16="http://schemas.microsoft.com/office/drawing/2014/main" id="{053F2ABE-DC1B-F64F-AF17-63BB25099CF0}"/>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8F37381B-05EA-F84E-BD21-3CACE928CA41}"/>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5A61890B-6769-E840-994B-30751E264882}"/>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E1A7A8C7-4D72-514B-BAE4-A3EF8688B305}"/>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C2EF478C-07C0-CD4D-8F07-7734AF971AF3}"/>
                </a:ext>
              </a:extLst>
            </p:cNvPr>
            <p:cNvSpPr>
              <a:spLocks noChangeArrowheads="1"/>
            </p:cNvSpPr>
            <p:nvPr/>
          </p:nvSpPr>
          <p:spPr bwMode="auto">
            <a:xfrm>
              <a:off x="3218"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7CBD45CA-AF26-4443-87D9-E22D55958DBC}"/>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6A5FFC35-FE78-EF4B-9586-1EFD10BB5FD1}"/>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F1981678-C0B7-E74A-A8D2-8AEF9C263F08}"/>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AF7B70FE-5B36-414D-8668-9EFB4F48AF16}"/>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F5ED250A-C2FC-104B-9092-542DDA5ED25C}"/>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4A4DB6A4-FFB4-2E46-9A45-C38224746688}"/>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DSN</a:t>
              </a:r>
            </a:p>
          </p:txBody>
        </p:sp>
      </p:grpSp>
      <p:grpSp>
        <p:nvGrpSpPr>
          <p:cNvPr id="490539" name="Group 43">
            <a:extLst>
              <a:ext uri="{FF2B5EF4-FFF2-40B4-BE49-F238E27FC236}">
                <a16:creationId xmlns:a16="http://schemas.microsoft.com/office/drawing/2014/main" id="{FFB7FEF6-03F9-9144-84DC-BC58EDBCE18D}"/>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7F04F5B6-8F19-A049-89C8-83FEAAF643F7}"/>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767C4A90-0963-9443-96D9-F6EE895BE98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00653F3E-D55B-7745-91A3-C1520D72FD4D}"/>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7D9C792C-791C-F74A-B34F-B6C28840FE4A}"/>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D09C2956-F3AC-734D-8E01-EE8601DD18E5}"/>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DD8B0C34-25C0-BC44-B505-A6ADBE266AB4}"/>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DB797829-777D-E041-B54C-7902A389F522}"/>
              </a:ext>
            </a:extLst>
          </p:cNvPr>
          <p:cNvSpPr>
            <a:spLocks noChangeArrowheads="1"/>
          </p:cNvSpPr>
          <p:nvPr/>
        </p:nvSpPr>
        <p:spPr bwMode="auto">
          <a:xfrm>
            <a:off x="4125913" y="5670550"/>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 Contractor</a:t>
            </a:r>
          </a:p>
        </p:txBody>
      </p:sp>
      <p:sp>
        <p:nvSpPr>
          <p:cNvPr id="490547" name="Oval 51">
            <a:extLst>
              <a:ext uri="{FF2B5EF4-FFF2-40B4-BE49-F238E27FC236}">
                <a16:creationId xmlns:a16="http://schemas.microsoft.com/office/drawing/2014/main" id="{5888B0B5-85E8-7943-8DDD-D04C8EA17B44}"/>
              </a:ext>
            </a:extLst>
          </p:cNvPr>
          <p:cNvSpPr>
            <a:spLocks noChangeArrowheads="1"/>
          </p:cNvSpPr>
          <p:nvPr/>
        </p:nvSpPr>
        <p:spPr bwMode="auto">
          <a:xfrm>
            <a:off x="6380163" y="1585913"/>
            <a:ext cx="2635250" cy="3062287"/>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979DE5AC-CB8B-EA46-BFDC-C5F5CF92A929}"/>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8C77A238-8568-A644-A0F0-71920C4F5EDE}"/>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F105B5BF-86D6-1249-A6CE-91B91FA9DB3E}"/>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5FC1B334-997E-A447-929A-75F35AA2B223}"/>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FBD007D7-2B81-4D4B-BBCD-4DB4E89F7283}"/>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69F0171B-3274-0B42-8EC9-4836EE53F16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B54E2074-C049-E148-B927-CF362CC29424}"/>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646116EE-0EE1-1F42-A205-431F736B2F5F}"/>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752CA773-6A99-094C-A355-B7B0007E490B}"/>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2394F299-FDCC-674E-B73B-10A6986F89DC}"/>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1959E38B-363C-8943-8F2A-8CA98BC93D30}"/>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B3ECA32-8BEC-F044-B2C1-5F31337F2694}"/>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4538719-415C-0745-8B96-66760109478E}"/>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E1D880E9-FF7D-8041-97E5-BC0126CBB9C1}"/>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B8D0CCBC-36E7-B548-B924-8384EE51EE82}"/>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2B7FD8FE-07B6-CA4C-8B13-06A98EBAB519}"/>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F8C78876-35A4-C14A-8BF0-E090DBC5865B}"/>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83D449C5-874F-C448-8319-A1781AD995AA}"/>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E9CA7D83-0539-474C-B746-2E2B229B68DE}"/>
              </a:ext>
            </a:extLst>
          </p:cNvPr>
          <p:cNvSpPr>
            <a:spLocks noChangeArrowheads="1"/>
          </p:cNvSpPr>
          <p:nvPr/>
        </p:nvSpPr>
        <p:spPr bwMode="auto">
          <a:xfrm>
            <a:off x="7282732" y="4658054"/>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ESA</a:t>
            </a:r>
          </a:p>
        </p:txBody>
      </p:sp>
      <p:sp>
        <p:nvSpPr>
          <p:cNvPr id="490567" name="AutoShape 71">
            <a:extLst>
              <a:ext uri="{FF2B5EF4-FFF2-40B4-BE49-F238E27FC236}">
                <a16:creationId xmlns:a16="http://schemas.microsoft.com/office/drawing/2014/main" id="{BE5AC8B0-E5F4-F241-B16D-63ADA626A1D4}"/>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909B6087-00AE-C843-80F8-BF61AD73029A}"/>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69" name="AutoShape 73">
            <a:extLst>
              <a:ext uri="{FF2B5EF4-FFF2-40B4-BE49-F238E27FC236}">
                <a16:creationId xmlns:a16="http://schemas.microsoft.com/office/drawing/2014/main" id="{8F913DA6-7FAA-CD4B-BBDC-F0126CB1A899}"/>
              </a:ext>
            </a:extLst>
          </p:cNvPr>
          <p:cNvSpPr>
            <a:spLocks noChangeArrowheads="1"/>
          </p:cNvSpPr>
          <p:nvPr/>
        </p:nvSpPr>
        <p:spPr bwMode="auto">
          <a:xfrm>
            <a:off x="136525" y="4578350"/>
            <a:ext cx="2632750" cy="1807291"/>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Enterprise Concerns: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Requirements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Objectives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Roles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Policies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Configuration</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Contracts / agreements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Lifecycle / Phases</a:t>
            </a:r>
          </a:p>
        </p:txBody>
      </p:sp>
      <p:grpSp>
        <p:nvGrpSpPr>
          <p:cNvPr id="490570" name="Group 74">
            <a:extLst>
              <a:ext uri="{FF2B5EF4-FFF2-40B4-BE49-F238E27FC236}">
                <a16:creationId xmlns:a16="http://schemas.microsoft.com/office/drawing/2014/main" id="{3D8D23E5-0549-CC4D-9D64-B8F8993A90DC}"/>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E384DB3D-45F4-7A45-A590-6984B484AEAD}"/>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432E16EE-47CE-8F4F-BE20-410BCFC9FC4C}"/>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630C9BEE-3B77-854F-904D-BBD7C6E14A80}"/>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C7DAD166-EBDB-854F-85E9-DC2829734535}"/>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962D2074-1DF5-F142-974B-BDA38181E2C2}"/>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E1C90366-7F5B-604D-AE8D-5B13F21AC394}"/>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522303A7-A83C-3A44-A22C-A2A1AEC47B86}"/>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EB77A321-7E35-2A44-A338-3C691B87652A}"/>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01CBF82E-FA55-5848-A692-90D9879D8068}"/>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49668E8B-E556-B744-B8C5-B378E06FF9C5}"/>
              </a:ext>
            </a:extLst>
          </p:cNvPr>
          <p:cNvSpPr>
            <a:spLocks noChangeArrowheads="1"/>
          </p:cNvSpPr>
          <p:nvPr/>
        </p:nvSpPr>
        <p:spPr bwMode="auto">
          <a:xfrm>
            <a:off x="1989709" y="1265657"/>
            <a:ext cx="978451" cy="6392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a:p>
            <a:pPr>
              <a:buClr>
                <a:srgbClr val="000000"/>
              </a:buClr>
              <a:buSzPct val="100000"/>
              <a:buFont typeface="Arial" panose="020B0604020202020204" pitchFamily="34" charset="0"/>
              <a:buNone/>
            </a:pPr>
            <a:r>
              <a:rPr lang="en-GB" altLang="en-US" sz="1200" dirty="0">
                <a:latin typeface="Arial" panose="020B0604020202020204" pitchFamily="34" charset="0"/>
              </a:rPr>
              <a:t>Agreement</a:t>
            </a:r>
            <a:endParaRPr lang="en-GB" altLang="en-US" sz="1200" b="1" dirty="0">
              <a:latin typeface="Arial" panose="020B0604020202020204" pitchFamily="34" charset="0"/>
            </a:endParaRPr>
          </a:p>
        </p:txBody>
      </p:sp>
      <p:sp>
        <p:nvSpPr>
          <p:cNvPr id="490581" name="Oval 85">
            <a:extLst>
              <a:ext uri="{FF2B5EF4-FFF2-40B4-BE49-F238E27FC236}">
                <a16:creationId xmlns:a16="http://schemas.microsoft.com/office/drawing/2014/main" id="{9A0ED5BF-CA44-5543-AD98-1305106DE188}"/>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45411B4-5DF3-EE45-B43D-BB41BE42EF97}"/>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502C5C63-64B9-5647-ABE9-277B28A47216}"/>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3803894D-1A55-D44B-8D58-2DF16C746535}"/>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p:txBody>
          <a:bodyPr/>
          <a:lstStyle/>
          <a:p>
            <a:r>
              <a:rPr lang="en-US" sz="2000" dirty="0"/>
              <a:t>Enterprise Capability</a:t>
            </a:r>
          </a:p>
          <a:p>
            <a:pPr lvl="1"/>
            <a:r>
              <a:rPr lang="en-US" sz="1600" dirty="0"/>
              <a:t>An expression of what an enterprise does and can do.  An enterprise capability denotes the “What” an enterprise can do, whereas an enterprise process outlines how a particular activity gets performed by enterprise systems.   </a:t>
            </a:r>
          </a:p>
          <a:p>
            <a:pPr lvl="1"/>
            <a:r>
              <a:rPr lang="en-US" sz="1600" dirty="0"/>
              <a:t>At an elemental level, an enterprise capability is the encapsulation of the underlying functionality expressed abstractly.  </a:t>
            </a:r>
          </a:p>
          <a:p>
            <a:r>
              <a:rPr lang="en-US" sz="2000" dirty="0">
                <a:solidFill>
                  <a:srgbClr val="FF0000"/>
                </a:solidFill>
              </a:rPr>
              <a:t>System Capability</a:t>
            </a:r>
          </a:p>
          <a:p>
            <a:pPr lvl="1"/>
            <a:r>
              <a:rPr lang="en-US" sz="1600" dirty="0">
                <a:solidFill>
                  <a:srgbClr val="FF0000"/>
                </a:solidFill>
              </a:rPr>
              <a:t>An ability that an organization, person, or system possesses. Capabilities are typically expressed in general and high-level terms and typically require a combination of organization, people, processes, and technology to achieve.</a:t>
            </a:r>
          </a:p>
          <a:p>
            <a:r>
              <a:rPr lang="en-US" sz="2000" dirty="0">
                <a:solidFill>
                  <a:schemeClr val="bg1">
                    <a:lumMod val="85000"/>
                  </a:schemeClr>
                </a:solidFill>
              </a:rPr>
              <a:t>Capability</a:t>
            </a:r>
          </a:p>
          <a:p>
            <a:pPr lvl="1"/>
            <a:r>
              <a:rPr lang="en-US" sz="1600" dirty="0">
                <a:solidFill>
                  <a:schemeClr val="bg1">
                    <a:lumMod val="85000"/>
                  </a:schemeClr>
                </a:solidFill>
              </a:rPr>
              <a:t>A set of features implemented by technical, physical, and procedural means. Such features are typically selected to achieve a common organizationally valued purpose.</a:t>
            </a:r>
          </a:p>
          <a:p>
            <a:pPr marL="342900" lvl="1" indent="0">
              <a:buNone/>
            </a:pPr>
            <a:endParaRPr lang="en-US" sz="1600" dirty="0"/>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14 Nov 2022</a:t>
            </a:r>
            <a:endParaRPr lang="en-US" altLang="en-US" b="0" dirty="0"/>
          </a:p>
        </p:txBody>
      </p:sp>
      <p:sp>
        <p:nvSpPr>
          <p:cNvPr id="6" name="Rectangle 5">
            <a:extLst>
              <a:ext uri="{FF2B5EF4-FFF2-40B4-BE49-F238E27FC236}">
                <a16:creationId xmlns:a16="http://schemas.microsoft.com/office/drawing/2014/main" id="{2D7B8498-D85C-654E-8F4E-CDE0C85835CB}"/>
              </a:ext>
            </a:extLst>
          </p:cNvPr>
          <p:cNvSpPr/>
          <p:nvPr/>
        </p:nvSpPr>
        <p:spPr>
          <a:xfrm>
            <a:off x="449172" y="938908"/>
            <a:ext cx="4580028" cy="338554"/>
          </a:xfrm>
          <a:prstGeom prst="rect">
            <a:avLst/>
          </a:prstGeom>
        </p:spPr>
        <p:txBody>
          <a:bodyPr wrap="square">
            <a:spAutoFit/>
          </a:bodyPr>
          <a:lstStyle/>
          <a:p>
            <a:r>
              <a:rPr lang="en-US" sz="1600" dirty="0">
                <a:solidFill>
                  <a:srgbClr val="FF0000"/>
                </a:solidFill>
              </a:rPr>
              <a:t>Pick one (or more) of these definitions …</a:t>
            </a:r>
          </a:p>
        </p:txBody>
      </p:sp>
    </p:spTree>
    <p:extLst>
      <p:ext uri="{BB962C8B-B14F-4D97-AF65-F5344CB8AC3E}">
        <p14:creationId xmlns:p14="http://schemas.microsoft.com/office/powerpoint/2010/main" val="3814903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5029200"/>
          </a:xfrm>
        </p:spPr>
        <p:txBody>
          <a:bodyPr/>
          <a:lstStyle/>
          <a:p>
            <a:r>
              <a:rPr lang="en-US" sz="1800" dirty="0"/>
              <a:t>Enterprise (</a:t>
            </a:r>
            <a:r>
              <a:rPr lang="en-US" sz="1400" dirty="0"/>
              <a:t>as opposed to Operational …</a:t>
            </a:r>
            <a:r>
              <a:rPr lang="en-US" sz="1800" dirty="0"/>
              <a:t>)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14 Nov 2022</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00450" y="24003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14913" y="3114675"/>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6858000" y="217033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6859284" y="281849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6858000" y="346664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Person</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6858000" y="411480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43350" y="408911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5986463" y="337185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5986463" y="337185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flipH="1">
            <a:off x="4429125" y="362902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575852" y="3629026"/>
            <a:ext cx="728021" cy="346249"/>
          </a:xfrm>
          <a:prstGeom prst="rect">
            <a:avLst/>
          </a:prstGeom>
          <a:noFill/>
        </p:spPr>
        <p:txBody>
          <a:bodyPr wrap="square" rtlCol="0">
            <a:spAutoFit/>
          </a:bodyPr>
          <a:lstStyle/>
          <a:p>
            <a:r>
              <a:rPr lang="en-US" sz="825" dirty="0"/>
              <a:t>Implement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1314450" y="2684456"/>
            <a:ext cx="1214392"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71165" y="4096561"/>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42715" y="4353736"/>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D8A1E502-1081-0443-9A21-D5E1BF79C7C0}"/>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14 Nov 2022</a:t>
            </a:r>
          </a:p>
        </p:txBody>
      </p:sp>
      <p:sp>
        <p:nvSpPr>
          <p:cNvPr id="38" name="Rounded Rectangle 37">
            <a:extLst>
              <a:ext uri="{FF2B5EF4-FFF2-40B4-BE49-F238E27FC236}">
                <a16:creationId xmlns:a16="http://schemas.microsoft.com/office/drawing/2014/main" id="{06D2E214-DEAC-5047-BA74-7113D47C26F1}"/>
              </a:ext>
            </a:extLst>
          </p:cNvPr>
          <p:cNvSpPr/>
          <p:nvPr/>
        </p:nvSpPr>
        <p:spPr>
          <a:xfrm>
            <a:off x="1928323" y="1157395"/>
            <a:ext cx="121439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6" idx="0"/>
            <a:endCxn id="38" idx="2"/>
          </p:cNvCxnSpPr>
          <p:nvPr/>
        </p:nvCxnSpPr>
        <p:spPr>
          <a:xfrm flipH="1" flipV="1">
            <a:off x="2535519" y="1671745"/>
            <a:ext cx="1550706" cy="728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5E61019A-FC89-6F46-BA80-424D6E6124C1}"/>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cxnSp>
        <p:nvCxnSpPr>
          <p:cNvPr id="5" name="Straight Arrow Connector 4">
            <a:extLst>
              <a:ext uri="{FF2B5EF4-FFF2-40B4-BE49-F238E27FC236}">
                <a16:creationId xmlns:a16="http://schemas.microsoft.com/office/drawing/2014/main" id="{4168BDBA-843A-D6C6-AC6D-E8B8EC630BA7}"/>
              </a:ext>
            </a:extLst>
          </p:cNvPr>
          <p:cNvCxnSpPr>
            <a:cxnSpLocks/>
            <a:stCxn id="6" idx="2"/>
            <a:endCxn id="69" idx="0"/>
          </p:cNvCxnSpPr>
          <p:nvPr/>
        </p:nvCxnSpPr>
        <p:spPr>
          <a:xfrm flipH="1">
            <a:off x="2656940" y="2914650"/>
            <a:ext cx="1429285" cy="1181911"/>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3790328" y="3094811"/>
            <a:ext cx="830677" cy="346249"/>
          </a:xfrm>
          <a:prstGeom prst="rect">
            <a:avLst/>
          </a:prstGeom>
          <a:noFill/>
        </p:spPr>
        <p:txBody>
          <a:bodyPr wrap="square" rtlCol="0">
            <a:spAutoFit/>
          </a:bodyPr>
          <a:lstStyle>
            <a:defPPr>
              <a:defRPr lang="en-US"/>
            </a:defPPr>
            <a:lvl1pPr>
              <a:defRPr sz="825"/>
            </a:lvl1pPr>
          </a:lstStyle>
          <a:p>
            <a:r>
              <a:rPr lang="en-US" dirty="0"/>
              <a:t>Offers 1..</a:t>
            </a:r>
          </a:p>
          <a:p>
            <a:r>
              <a:rPr lang="en-US" dirty="0"/>
              <a:t>(Transitive)</a:t>
            </a:r>
          </a:p>
        </p:txBody>
      </p:sp>
      <p:sp>
        <p:nvSpPr>
          <p:cNvPr id="17" name="TextBox 16">
            <a:extLst>
              <a:ext uri="{FF2B5EF4-FFF2-40B4-BE49-F238E27FC236}">
                <a16:creationId xmlns:a16="http://schemas.microsoft.com/office/drawing/2014/main" id="{EEE6F8F8-7902-57CA-8BCD-B6986CF23ECF}"/>
              </a:ext>
            </a:extLst>
          </p:cNvPr>
          <p:cNvSpPr txBox="1"/>
          <p:nvPr/>
        </p:nvSpPr>
        <p:spPr>
          <a:xfrm>
            <a:off x="4828131" y="1059091"/>
            <a:ext cx="4708688" cy="461665"/>
          </a:xfrm>
          <a:prstGeom prst="rect">
            <a:avLst/>
          </a:prstGeom>
          <a:noFill/>
        </p:spPr>
        <p:txBody>
          <a:bodyPr wrap="square">
            <a:spAutoFit/>
          </a:bodyPr>
          <a:lstStyle/>
          <a:p>
            <a:r>
              <a:rPr lang="en-US" sz="2400" i="1" dirty="0">
                <a:solidFill>
                  <a:srgbClr val="FF0000"/>
                </a:solidFill>
              </a:rPr>
              <a:t>Keep this???</a:t>
            </a:r>
            <a:endParaRPr lang="en-US" i="1" dirty="0">
              <a:solidFill>
                <a:srgbClr val="FF0000"/>
              </a:solidFill>
            </a:endParaRPr>
          </a:p>
        </p:txBody>
      </p:sp>
    </p:spTree>
    <p:extLst>
      <p:ext uri="{BB962C8B-B14F-4D97-AF65-F5344CB8AC3E}">
        <p14:creationId xmlns:p14="http://schemas.microsoft.com/office/powerpoint/2010/main" val="209671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741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209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133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Organizational perspective</a:t>
            </a:r>
          </a:p>
        </p:txBody>
      </p:sp>
      <p:sp>
        <p:nvSpPr>
          <p:cNvPr id="9221" name="Rectangle 5"/>
          <p:cNvSpPr>
            <a:spLocks noChangeArrowheads="1"/>
          </p:cNvSpPr>
          <p:nvPr/>
        </p:nvSpPr>
        <p:spPr bwMode="auto">
          <a:xfrm>
            <a:off x="1219200" y="2971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28194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Node &amp; Link  perspective</a:t>
            </a:r>
          </a:p>
        </p:txBody>
      </p:sp>
      <p:sp>
        <p:nvSpPr>
          <p:cNvPr id="9223" name="Rectangle 7"/>
          <p:cNvSpPr>
            <a:spLocks noChangeArrowheads="1"/>
          </p:cNvSpPr>
          <p:nvPr/>
        </p:nvSpPr>
        <p:spPr bwMode="auto">
          <a:xfrm>
            <a:off x="1676400" y="3717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37338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2133600" y="4403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419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106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0292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133600" cy="1658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14 Nov 2022</a:t>
            </a:r>
            <a:endParaRPr lang="en-US" dirty="0"/>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8A4CE26-EB34-2A42-9699-5B4A0D2843BF}"/>
              </a:ext>
            </a:extLst>
          </p:cNvPr>
          <p:cNvSpPr/>
          <p:nvPr/>
        </p:nvSpPr>
        <p:spPr>
          <a:xfrm>
            <a:off x="6668448" y="4498877"/>
            <a:ext cx="85157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8086145" y="386719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8087078" y="429511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8086145" y="4723028"/>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Person</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8086145" y="5150946"/>
            <a:ext cx="843772" cy="33957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7520023" y="4036984"/>
            <a:ext cx="566122" cy="631683"/>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7520023" y="4464902"/>
            <a:ext cx="567055" cy="203765"/>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7520023" y="4668667"/>
            <a:ext cx="566122" cy="224151"/>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7520023" y="4668667"/>
            <a:ext cx="566122" cy="65206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7415070" y="4044846"/>
            <a:ext cx="639431" cy="300082"/>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642205" y="5353720"/>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7094236" y="4838456"/>
            <a:ext cx="7802" cy="51526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7100576" y="5096088"/>
            <a:ext cx="558185" cy="196208"/>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5518229" y="4940015"/>
            <a:ext cx="811338" cy="341333"/>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5923898" y="4668667"/>
            <a:ext cx="744550" cy="27134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5863008" y="4542406"/>
            <a:ext cx="779198" cy="196208"/>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4869013" y="5260583"/>
            <a:ext cx="900152" cy="403957"/>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5739030" y="5298394"/>
            <a:ext cx="525015" cy="403957"/>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802999"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hardware platform or a server as part of a system, with defined interfaces</a:t>
            </a:r>
          </a:p>
        </p:txBody>
      </p:sp>
      <p:sp>
        <p:nvSpPr>
          <p:cNvPr id="91" name="Rounded Rectangle 90">
            <a:extLst>
              <a:ext uri="{FF2B5EF4-FFF2-40B4-BE49-F238E27FC236}">
                <a16:creationId xmlns:a16="http://schemas.microsoft.com/office/drawing/2014/main" id="{F26DC706-51FC-C84C-83A8-BF5F40553889}"/>
              </a:ext>
            </a:extLst>
          </p:cNvPr>
          <p:cNvSpPr/>
          <p:nvPr/>
        </p:nvSpPr>
        <p:spPr>
          <a:xfrm>
            <a:off x="148052" y="3365511"/>
            <a:ext cx="2705775" cy="1579258"/>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44820" y="2790072"/>
            <a:ext cx="4738494" cy="1546953"/>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161936" y="4190999"/>
            <a:ext cx="2678009" cy="21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1184243" y="2885821"/>
            <a:ext cx="1991885" cy="414317"/>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1754035" y="3300139"/>
            <a:ext cx="6966" cy="1154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1754036" y="1859934"/>
            <a:ext cx="808116"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3980767" y="2879744"/>
            <a:ext cx="706638"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Actor</a:t>
            </a:r>
          </a:p>
          <a:p>
            <a:pPr algn="ctr"/>
            <a:r>
              <a:rPr lang="en-US" sz="900" dirty="0">
                <a:solidFill>
                  <a:schemeClr val="tx1"/>
                </a:solidFill>
              </a:rPr>
              <a:t>(Person)</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3176128" y="3092980"/>
            <a:ext cx="804639" cy="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3124200" y="2813809"/>
            <a:ext cx="680805" cy="32316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417128" y="1859934"/>
            <a:ext cx="763933"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1181061" y="2073293"/>
            <a:ext cx="5729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144645" y="1764323"/>
            <a:ext cx="645805" cy="32316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2166045" y="4464575"/>
            <a:ext cx="831178" cy="32316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182436" y="3353901"/>
            <a:ext cx="661291" cy="207749"/>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296175" y="3649989"/>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3279614" y="3762304"/>
            <a:ext cx="809246" cy="55399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2649234" y="3300139"/>
            <a:ext cx="261" cy="349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189468" y="2338276"/>
            <a:ext cx="558314" cy="207749"/>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180185" y="2286652"/>
            <a:ext cx="1" cy="599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5127478" y="2879744"/>
            <a:ext cx="893429"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4687405" y="3093104"/>
            <a:ext cx="4400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4654300" y="2826051"/>
            <a:ext cx="603500" cy="32316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2379309" y="3744816"/>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2467741" y="3835329"/>
            <a:ext cx="838737"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314449" y="4454721"/>
            <a:ext cx="893103" cy="426718"/>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29666" y="4462517"/>
            <a:ext cx="706638" cy="426718"/>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158094" y="4053001"/>
            <a:ext cx="304349" cy="430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017254" y="4674690"/>
            <a:ext cx="278146" cy="7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268552" y="3350719"/>
            <a:ext cx="558314" cy="207749"/>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928307" y="4287516"/>
            <a:ext cx="706637" cy="207749"/>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3149578" y="2454317"/>
            <a:ext cx="2823066" cy="253916"/>
          </a:xfrm>
          <a:prstGeom prst="rect">
            <a:avLst/>
          </a:prstGeom>
          <a:noFill/>
        </p:spPr>
        <p:txBody>
          <a:bodyPr wrap="square" rtlCol="0">
            <a:spAutoFit/>
          </a:bodyPr>
          <a:lstStyle/>
          <a:p>
            <a:r>
              <a:rPr lang="en-US" sz="1050" dirty="0">
                <a:solidFill>
                  <a:srgbClr val="FF0000"/>
                </a:solidFill>
              </a:rPr>
              <a:t>“Logical” Enterprise System Boundary **</a:t>
            </a:r>
          </a:p>
        </p:txBody>
      </p:sp>
      <p:sp>
        <p:nvSpPr>
          <p:cNvPr id="66" name="Rectangle 65">
            <a:extLst>
              <a:ext uri="{FF2B5EF4-FFF2-40B4-BE49-F238E27FC236}">
                <a16:creationId xmlns:a16="http://schemas.microsoft.com/office/drawing/2014/main" id="{56FC9F27-4503-4E47-8BCF-2C3D52AC38BA}"/>
              </a:ext>
            </a:extLst>
          </p:cNvPr>
          <p:cNvSpPr/>
          <p:nvPr/>
        </p:nvSpPr>
        <p:spPr>
          <a:xfrm>
            <a:off x="3479965" y="903611"/>
            <a:ext cx="3986308" cy="784830"/>
          </a:xfrm>
          <a:prstGeom prst="rect">
            <a:avLst/>
          </a:prstGeom>
        </p:spPr>
        <p:txBody>
          <a:bodyPr wrap="square">
            <a:spAutoFit/>
          </a:bodyPr>
          <a:lstStyle/>
          <a:p>
            <a:pPr lvl="1"/>
            <a:r>
              <a:rPr lang="en-US" sz="900" dirty="0">
                <a:solidFill>
                  <a:srgbClr val="00B050"/>
                </a:solidFill>
              </a:rPr>
              <a:t>The Enterprise Architecture defines processes, services, and applications, all of which are implemented by the Technical Architecture, but without directly addressing the technical details or relationships among functions, HW, SW, and people that are defined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66995" y="3070152"/>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a:endCxn id="7" idx="0"/>
          </p:cNvCxnSpPr>
          <p:nvPr/>
        </p:nvCxnSpPr>
        <p:spPr>
          <a:xfrm>
            <a:off x="4882485" y="3758389"/>
            <a:ext cx="2211751" cy="74048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773809" y="3032101"/>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sp>
        <p:nvSpPr>
          <p:cNvPr id="84" name="TextBox 83">
            <a:extLst>
              <a:ext uri="{FF2B5EF4-FFF2-40B4-BE49-F238E27FC236}">
                <a16:creationId xmlns:a16="http://schemas.microsoft.com/office/drawing/2014/main" id="{2343FF06-AA00-E44D-911C-8B69D9560658}"/>
              </a:ext>
            </a:extLst>
          </p:cNvPr>
          <p:cNvSpPr txBox="1"/>
          <p:nvPr/>
        </p:nvSpPr>
        <p:spPr>
          <a:xfrm>
            <a:off x="2754870" y="5985534"/>
            <a:ext cx="1152581" cy="507831"/>
          </a:xfrm>
          <a:prstGeom prst="rect">
            <a:avLst/>
          </a:prstGeom>
          <a:noFill/>
          <a:ln>
            <a:noFill/>
          </a:ln>
        </p:spPr>
        <p:txBody>
          <a:bodyPr wrap="square" rtlCol="0">
            <a:spAutoFit/>
          </a:bodyPr>
          <a:lstStyle/>
          <a:p>
            <a:r>
              <a:rPr lang="en-US" sz="675" dirty="0">
                <a:solidFill>
                  <a:srgbClr val="0070C0"/>
                </a:solidFill>
              </a:rPr>
              <a:t>“Actors” are Persons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046719" y="5410952"/>
            <a:ext cx="334212" cy="6104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714627" y="6113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14 Nov 2022</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(Recolored for the Viewpoint the objects are defined in) </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3" name="TextBox 92">
            <a:extLst>
              <a:ext uri="{FF2B5EF4-FFF2-40B4-BE49-F238E27FC236}">
                <a16:creationId xmlns:a16="http://schemas.microsoft.com/office/drawing/2014/main" id="{1AA5442E-9690-AD4E-832A-BB5BD06B36C4}"/>
              </a:ext>
            </a:extLst>
          </p:cNvPr>
          <p:cNvSpPr txBox="1"/>
          <p:nvPr/>
        </p:nvSpPr>
        <p:spPr>
          <a:xfrm>
            <a:off x="6757261" y="2104641"/>
            <a:ext cx="1802999" cy="611706"/>
          </a:xfrm>
          <a:prstGeom prst="rect">
            <a:avLst/>
          </a:prstGeom>
          <a:noFill/>
        </p:spPr>
        <p:txBody>
          <a:bodyPr wrap="square" rtlCol="0">
            <a:spAutoFit/>
          </a:bodyPr>
          <a:lstStyle/>
          <a:p>
            <a:r>
              <a:rPr lang="en-US" sz="675" dirty="0">
                <a:solidFill>
                  <a:srgbClr val="FF0000"/>
                </a:solidFill>
              </a:rPr>
              <a:t>** The technical aspects of the “Enterprise System” may not be defined as part of the Enterprise Architecture.  It may stop at the Service, Application, and Data level.</a:t>
            </a:r>
          </a:p>
        </p:txBody>
      </p:sp>
      <p:cxnSp>
        <p:nvCxnSpPr>
          <p:cNvPr id="6" name="Straight Arrow Connector 5">
            <a:extLst>
              <a:ext uri="{FF2B5EF4-FFF2-40B4-BE49-F238E27FC236}">
                <a16:creationId xmlns:a16="http://schemas.microsoft.com/office/drawing/2014/main" id="{FD25F352-00F1-A998-CD52-8A521C8A06C6}"/>
              </a:ext>
            </a:extLst>
          </p:cNvPr>
          <p:cNvCxnSpPr>
            <a:cxnSpLocks/>
            <a:stCxn id="43" idx="1"/>
            <a:endCxn id="13" idx="3"/>
          </p:cNvCxnSpPr>
          <p:nvPr/>
        </p:nvCxnSpPr>
        <p:spPr>
          <a:xfrm flipH="1">
            <a:off x="4867058" y="5110682"/>
            <a:ext cx="651171" cy="596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705A5EA2-4DE5-5727-CC86-50EDF0BBA4DA}"/>
              </a:ext>
            </a:extLst>
          </p:cNvPr>
          <p:cNvSpPr/>
          <p:nvPr/>
        </p:nvSpPr>
        <p:spPr>
          <a:xfrm>
            <a:off x="4039655" y="4951951"/>
            <a:ext cx="827403" cy="329397"/>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a:t>
            </a:r>
            <a:r>
              <a:rPr lang="en-US" sz="800" dirty="0">
                <a:solidFill>
                  <a:srgbClr val="FF0000"/>
                </a:solidFill>
              </a:rPr>
              <a:t>System</a:t>
            </a:r>
            <a:r>
              <a:rPr lang="en-US" sz="800" dirty="0">
                <a:solidFill>
                  <a:schemeClr val="bg1"/>
                </a:solidFill>
              </a:rPr>
              <a:t>)</a:t>
            </a:r>
          </a:p>
          <a:p>
            <a:pPr algn="ctr"/>
            <a:r>
              <a:rPr lang="en-US" sz="800" dirty="0">
                <a:solidFill>
                  <a:schemeClr val="bg1"/>
                </a:solidFill>
              </a:rPr>
              <a:t>Service</a:t>
            </a:r>
          </a:p>
        </p:txBody>
      </p:sp>
      <p:cxnSp>
        <p:nvCxnSpPr>
          <p:cNvPr id="14" name="Straight Arrow Connector 13">
            <a:extLst>
              <a:ext uri="{FF2B5EF4-FFF2-40B4-BE49-F238E27FC236}">
                <a16:creationId xmlns:a16="http://schemas.microsoft.com/office/drawing/2014/main" id="{EE8BDCF4-66FD-603E-03FE-FEF024B7EE36}"/>
              </a:ext>
            </a:extLst>
          </p:cNvPr>
          <p:cNvCxnSpPr>
            <a:cxnSpLocks/>
            <a:endCxn id="72" idx="2"/>
          </p:cNvCxnSpPr>
          <p:nvPr/>
        </p:nvCxnSpPr>
        <p:spPr>
          <a:xfrm flipH="1" flipV="1">
            <a:off x="2887110" y="4262047"/>
            <a:ext cx="1142414" cy="880230"/>
          </a:xfrm>
          <a:prstGeom prst="straightConnector1">
            <a:avLst/>
          </a:prstGeom>
          <a:solidFill>
            <a:schemeClr val="bg1">
              <a:lumMod val="85000"/>
            </a:schemeClr>
          </a:solidFill>
          <a:ln>
            <a:solidFill>
              <a:srgbClr val="FF0000"/>
            </a:solidFill>
            <a:prstDash val="dash"/>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DDF9F438-B86A-463E-FD76-95C53FF66E49}"/>
              </a:ext>
            </a:extLst>
          </p:cNvPr>
          <p:cNvSpPr txBox="1"/>
          <p:nvPr/>
        </p:nvSpPr>
        <p:spPr>
          <a:xfrm>
            <a:off x="865504" y="922970"/>
            <a:ext cx="4708688" cy="461665"/>
          </a:xfrm>
          <a:prstGeom prst="rect">
            <a:avLst/>
          </a:prstGeom>
          <a:noFill/>
        </p:spPr>
        <p:txBody>
          <a:bodyPr wrap="square">
            <a:spAutoFit/>
          </a:bodyPr>
          <a:lstStyle/>
          <a:p>
            <a:r>
              <a:rPr lang="en-US" sz="2400" i="1" dirty="0">
                <a:solidFill>
                  <a:srgbClr val="FF0000"/>
                </a:solidFill>
              </a:rPr>
              <a:t>Keep this???</a:t>
            </a:r>
            <a:endParaRPr lang="en-US" i="1" dirty="0">
              <a:solidFill>
                <a:srgbClr val="FF0000"/>
              </a:solidFill>
            </a:endParaRPr>
          </a:p>
        </p:txBody>
      </p:sp>
    </p:spTree>
    <p:extLst>
      <p:ext uri="{BB962C8B-B14F-4D97-AF65-F5344CB8AC3E}">
        <p14:creationId xmlns:p14="http://schemas.microsoft.com/office/powerpoint/2010/main" val="3485359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lnSpcReduction="10000"/>
          </a:bodyPr>
          <a:lstStyle/>
          <a:p>
            <a:pPr lvl="1">
              <a:lnSpc>
                <a:spcPct val="130000"/>
              </a:lnSpc>
              <a:spcBef>
                <a:spcPts val="768"/>
              </a:spcBef>
            </a:pPr>
            <a:r>
              <a:rPr lang="en-US" sz="1000" b="1" u="sng" dirty="0"/>
              <a:t>Functional, Enterprise, Physical and Operational: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Operational Viewpoint:</a:t>
            </a:r>
            <a:r>
              <a:rPr lang="en-US" sz="1000" dirty="0"/>
              <a:t> How space domain systems objects are operated, tasks,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Operational/</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495300" y="838200"/>
            <a:ext cx="81534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Already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DODAF Svc’s or other service models</a:t>
            </a:r>
          </a:p>
          <a:p>
            <a:pPr>
              <a:spcBef>
                <a:spcPts val="600"/>
              </a:spcBef>
              <a:buFont typeface="Arial" charset="0"/>
              <a:buChar char="•"/>
              <a:defRPr/>
            </a:pPr>
            <a:r>
              <a:rPr lang="en-US" dirty="0">
                <a:latin typeface="Arial" charset="0"/>
              </a:rPr>
              <a:t>New Operational Viewpoint</a:t>
            </a:r>
          </a:p>
          <a:p>
            <a:pPr lvl="1">
              <a:spcBef>
                <a:spcPts val="500"/>
              </a:spcBef>
              <a:buFont typeface="Arial" charset="0"/>
              <a:buChar char="–"/>
              <a:defRPr/>
            </a:pPr>
            <a:r>
              <a:rPr lang="en-US" sz="1800" dirty="0">
                <a:latin typeface="Arial" charset="0"/>
              </a:rPr>
              <a:t>Add support for organizational </a:t>
            </a:r>
            <a:r>
              <a:rPr lang="en-US" sz="1800" dirty="0">
                <a:solidFill>
                  <a:srgbClr val="C00000"/>
                </a:solidFill>
                <a:latin typeface="Arial" charset="0"/>
              </a:rPr>
              <a:t>tasks, activities, </a:t>
            </a:r>
            <a:r>
              <a:rPr lang="en-US" sz="1800" dirty="0">
                <a:latin typeface="Arial" charset="0"/>
              </a:rPr>
              <a:t>processes, procedures, and related behavior</a:t>
            </a:r>
          </a:p>
          <a:p>
            <a:pPr lvl="1">
              <a:spcBef>
                <a:spcPts val="500"/>
              </a:spcBef>
              <a:buFont typeface="Arial" charset="0"/>
              <a:buChar char="–"/>
              <a:defRPr/>
            </a:pPr>
            <a:r>
              <a:rPr lang="en-US" sz="1800" dirty="0">
                <a:latin typeface="Arial" charset="0"/>
              </a:rPr>
              <a:t>Effectively extends existing Enterprise Viewpoint, uses Systems</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(Connectivity) viewpoint</a:t>
            </a:r>
          </a:p>
          <a:p>
            <a:pPr lvl="1">
              <a:spcBef>
                <a:spcPts val="500"/>
              </a:spcBef>
              <a:buFont typeface="Arial" charset="0"/>
              <a:buChar char="–"/>
              <a:defRPr/>
            </a:pPr>
            <a:r>
              <a:rPr lang="en-US" sz="1800" dirty="0">
                <a:latin typeface="Arial" charset="0"/>
              </a:rPr>
              <a:t>Leverage existing Connectivity Viewpoint (Nodes &amp; Connections) to cover  all sorts of physical &amp; energetic aspects, using Nodes &amp; Connections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14 Nov 2022</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Nov 2022</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offered by a space system, formalized by functions and interfaces.  It describes the interfaces of systems entities (hardware, software, people, and/or procedures), how to request and provide services, and their operations and interface bindings.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bindings,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Viewpoint - </a:t>
            </a: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(Specialized Functional Entity Features)</a:t>
            </a:r>
          </a:p>
        </p:txBody>
      </p:sp>
      <p:sp>
        <p:nvSpPr>
          <p:cNvPr id="2" name="Oval 1">
            <a:extLst>
              <a:ext uri="{FF2B5EF4-FFF2-40B4-BE49-F238E27FC236}">
                <a16:creationId xmlns:a16="http://schemas.microsoft.com/office/drawing/2014/main" id="{28C851FF-4DDB-0B4F-A513-85CABC3432CE}"/>
              </a:ext>
            </a:extLst>
          </p:cNvPr>
          <p:cNvSpPr/>
          <p:nvPr/>
        </p:nvSpPr>
        <p:spPr>
          <a:xfrm>
            <a:off x="3429000" y="2620737"/>
            <a:ext cx="2392363" cy="1049337"/>
          </a:xfrm>
          <a:prstGeom prst="ellipse">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FF0000"/>
                </a:solidFill>
                <a:latin typeface="+mj-lt"/>
                <a:ea typeface="ＭＳ Ｐゴシック" panose="020B0600070205080204" pitchFamily="34" charset="-128"/>
              </a:rPr>
              <a:t>Service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Service Objects may involve an app (thick or thin client), or expose a service protocol, or they may have their own UI, or they may be deployed in the cloud and use HTTP/REST and a web browser.</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4">
            <a:extLst>
              <a:ext uri="{FF2B5EF4-FFF2-40B4-BE49-F238E27FC236}">
                <a16:creationId xmlns:a16="http://schemas.microsoft.com/office/drawing/2014/main" id="{496248F9-4B1E-8BAF-D283-276DBA66FBB3}"/>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4" name="Rectangle 8">
            <a:extLst>
              <a:ext uri="{FF2B5EF4-FFF2-40B4-BE49-F238E27FC236}">
                <a16:creationId xmlns:a16="http://schemas.microsoft.com/office/drawing/2014/main" id="{116AFB08-CE49-6813-7630-C812C42BA798}"/>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5" name="Rectangle 9">
            <a:extLst>
              <a:ext uri="{FF2B5EF4-FFF2-40B4-BE49-F238E27FC236}">
                <a16:creationId xmlns:a16="http://schemas.microsoft.com/office/drawing/2014/main" id="{E84C4B13-28DD-E3D4-EB82-9E04C4F06D25}"/>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service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6" name="Rectangle 10">
            <a:extLst>
              <a:ext uri="{FF2B5EF4-FFF2-40B4-BE49-F238E27FC236}">
                <a16:creationId xmlns:a16="http://schemas.microsoft.com/office/drawing/2014/main" id="{60620FBD-57C4-2F12-400D-0A8EA926EEE3}"/>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“user” Objects</a:t>
            </a:r>
          </a:p>
        </p:txBody>
      </p:sp>
    </p:spTree>
    <p:extLst>
      <p:ext uri="{BB962C8B-B14F-4D97-AF65-F5344CB8AC3E}">
        <p14:creationId xmlns:p14="http://schemas.microsoft.com/office/powerpoint/2010/main" val="1117840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Service</a:t>
            </a:r>
            <a:r>
              <a:rPr lang="en-US" sz="2000" dirty="0">
                <a:solidFill>
                  <a:srgbClr val="0099A6"/>
                </a:solidFill>
              </a:rPr>
              <a:t>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1390650" cy="103861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533400" cy="84656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390401" y="319447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81475" y="1932486"/>
            <a:ext cx="871537" cy="346249"/>
          </a:xfrm>
          <a:prstGeom prst="rect">
            <a:avLst/>
          </a:prstGeom>
          <a:noFill/>
        </p:spPr>
        <p:txBody>
          <a:bodyPr wrap="square" rtlCol="0">
            <a:spAutoFit/>
          </a:bodyPr>
          <a:lstStyle/>
          <a:p>
            <a:r>
              <a:rPr lang="en-US" sz="825" dirty="0"/>
              <a:t>Implemented by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324600" y="3781818"/>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Interface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14 Nov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8" name="Rounded Rectangle 7">
            <a:extLst>
              <a:ext uri="{FF2B5EF4-FFF2-40B4-BE49-F238E27FC236}">
                <a16:creationId xmlns:a16="http://schemas.microsoft.com/office/drawing/2014/main" id="{40588B6C-D5F8-58D3-EFBF-EAFEF5E241DB}"/>
              </a:ext>
            </a:extLst>
          </p:cNvPr>
          <p:cNvSpPr/>
          <p:nvPr/>
        </p:nvSpPr>
        <p:spPr>
          <a:xfrm>
            <a:off x="828675" y="4041465"/>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9" name="Straight Arrow Connector 8">
            <a:extLst>
              <a:ext uri="{FF2B5EF4-FFF2-40B4-BE49-F238E27FC236}">
                <a16:creationId xmlns:a16="http://schemas.microsoft.com/office/drawing/2014/main" id="{7FDC17B1-F641-D501-2A77-214024E42A8F}"/>
              </a:ext>
            </a:extLst>
          </p:cNvPr>
          <p:cNvCxnSpPr>
            <a:cxnSpLocks/>
            <a:stCxn id="69" idx="1"/>
            <a:endCxn id="8" idx="0"/>
          </p:cNvCxnSpPr>
          <p:nvPr/>
        </p:nvCxnSpPr>
        <p:spPr>
          <a:xfrm flipH="1">
            <a:off x="1314450" y="3007821"/>
            <a:ext cx="875765"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AF0AC3D-F528-F639-63C5-30700B70CF40}"/>
              </a:ext>
            </a:extLst>
          </p:cNvPr>
          <p:cNvSpPr txBox="1"/>
          <p:nvPr/>
        </p:nvSpPr>
        <p:spPr>
          <a:xfrm>
            <a:off x="1561565" y="3695216"/>
            <a:ext cx="871537" cy="346249"/>
          </a:xfrm>
          <a:prstGeom prst="rect">
            <a:avLst/>
          </a:prstGeom>
          <a:noFill/>
        </p:spPr>
        <p:txBody>
          <a:bodyPr wrap="square" rtlCol="0">
            <a:spAutoFit/>
          </a:bodyPr>
          <a:lstStyle/>
          <a:p>
            <a:r>
              <a:rPr lang="en-US" sz="825" dirty="0"/>
              <a:t>Accessed using 1..</a:t>
            </a:r>
          </a:p>
        </p:txBody>
      </p:sp>
      <p:cxnSp>
        <p:nvCxnSpPr>
          <p:cNvPr id="17" name="Straight Arrow Connector 16">
            <a:extLst>
              <a:ext uri="{FF2B5EF4-FFF2-40B4-BE49-F238E27FC236}">
                <a16:creationId xmlns:a16="http://schemas.microsoft.com/office/drawing/2014/main" id="{B527CB9F-9A7C-C76F-38A4-1D18C5A96A19}"/>
              </a:ext>
            </a:extLst>
          </p:cNvPr>
          <p:cNvCxnSpPr>
            <a:cxnSpLocks/>
            <a:stCxn id="12" idx="3"/>
            <a:endCxn id="19" idx="1"/>
          </p:cNvCxnSpPr>
          <p:nvPr/>
        </p:nvCxnSpPr>
        <p:spPr>
          <a:xfrm>
            <a:off x="4933950" y="3000375"/>
            <a:ext cx="1390650" cy="7446"/>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698F1EF-491A-3FC0-B801-166E0A02FCA2}"/>
              </a:ext>
            </a:extLst>
          </p:cNvPr>
          <p:cNvSpPr txBox="1"/>
          <p:nvPr/>
        </p:nvSpPr>
        <p:spPr>
          <a:xfrm>
            <a:off x="5310995" y="2750646"/>
            <a:ext cx="737702" cy="219291"/>
          </a:xfrm>
          <a:prstGeom prst="rect">
            <a:avLst/>
          </a:prstGeom>
          <a:noFill/>
        </p:spPr>
        <p:txBody>
          <a:bodyPr wrap="none" rtlCol="0">
            <a:spAutoFit/>
          </a:bodyPr>
          <a:lstStyle/>
          <a:p>
            <a:r>
              <a:rPr lang="en-US" sz="825" dirty="0"/>
              <a:t>Performs ..</a:t>
            </a:r>
          </a:p>
        </p:txBody>
      </p:sp>
      <p:sp>
        <p:nvSpPr>
          <p:cNvPr id="19" name="Rounded Rectangle 18">
            <a:extLst>
              <a:ext uri="{FF2B5EF4-FFF2-40B4-BE49-F238E27FC236}">
                <a16:creationId xmlns:a16="http://schemas.microsoft.com/office/drawing/2014/main" id="{1C34EF58-9744-31BB-3AF1-CBF5AFF6711F}"/>
              </a:ext>
            </a:extLst>
          </p:cNvPr>
          <p:cNvSpPr/>
          <p:nvPr/>
        </p:nvSpPr>
        <p:spPr>
          <a:xfrm>
            <a:off x="6324600" y="2750646"/>
            <a:ext cx="106680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cxnSp>
        <p:nvCxnSpPr>
          <p:cNvPr id="20" name="Straight Arrow Connector 19">
            <a:extLst>
              <a:ext uri="{FF2B5EF4-FFF2-40B4-BE49-F238E27FC236}">
                <a16:creationId xmlns:a16="http://schemas.microsoft.com/office/drawing/2014/main" id="{0A880F5D-EEBA-91E1-D90A-9C94272AA3D8}"/>
              </a:ext>
            </a:extLst>
          </p:cNvPr>
          <p:cNvCxnSpPr>
            <a:cxnSpLocks/>
            <a:stCxn id="12" idx="3"/>
            <a:endCxn id="22" idx="1"/>
          </p:cNvCxnSpPr>
          <p:nvPr/>
        </p:nvCxnSpPr>
        <p:spPr>
          <a:xfrm flipV="1">
            <a:off x="4933950" y="1948149"/>
            <a:ext cx="1412646" cy="1052226"/>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9CC2C1A-4491-A228-D417-FDFF2BF568A8}"/>
              </a:ext>
            </a:extLst>
          </p:cNvPr>
          <p:cNvSpPr txBox="1"/>
          <p:nvPr/>
        </p:nvSpPr>
        <p:spPr>
          <a:xfrm>
            <a:off x="5585033" y="1911172"/>
            <a:ext cx="583814" cy="219291"/>
          </a:xfrm>
          <a:prstGeom prst="rect">
            <a:avLst/>
          </a:prstGeom>
          <a:noFill/>
        </p:spPr>
        <p:txBody>
          <a:bodyPr wrap="none" rtlCol="0">
            <a:spAutoFit/>
          </a:bodyPr>
          <a:lstStyle/>
          <a:p>
            <a:r>
              <a:rPr lang="en-US" sz="825" dirty="0"/>
              <a:t>Offers ..</a:t>
            </a:r>
          </a:p>
        </p:txBody>
      </p:sp>
      <p:sp>
        <p:nvSpPr>
          <p:cNvPr id="22" name="Rounded Rectangle 21">
            <a:extLst>
              <a:ext uri="{FF2B5EF4-FFF2-40B4-BE49-F238E27FC236}">
                <a16:creationId xmlns:a16="http://schemas.microsoft.com/office/drawing/2014/main" id="{069BD84B-D1ED-83E1-AAC1-1F73506AD686}"/>
              </a:ext>
            </a:extLst>
          </p:cNvPr>
          <p:cNvSpPr/>
          <p:nvPr/>
        </p:nvSpPr>
        <p:spPr>
          <a:xfrm>
            <a:off x="6346596" y="1690974"/>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Tree>
    <p:extLst>
      <p:ext uri="{BB962C8B-B14F-4D97-AF65-F5344CB8AC3E}">
        <p14:creationId xmlns:p14="http://schemas.microsoft.com/office/powerpoint/2010/main" val="86311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7480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14 Nov 2022</a:t>
            </a:r>
            <a:endParaRPr lang="en-GB" dirty="0"/>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475115" y="2025653"/>
            <a:ext cx="1124940" cy="246221"/>
          </a:xfrm>
          <a:prstGeom prst="rect">
            <a:avLst/>
          </a:prstGeom>
          <a:noFill/>
        </p:spPr>
        <p:txBody>
          <a:bodyPr wrap="squar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5696353" y="1464837"/>
            <a:ext cx="1199863" cy="318528"/>
          </a:xfrm>
          <a:prstGeom prst="callout1">
            <a:avLst>
              <a:gd name="adj1" fmla="val 98681"/>
              <a:gd name="adj2" fmla="val 57086"/>
              <a:gd name="adj3" fmla="val 170214"/>
              <a:gd name="adj4" fmla="val 7917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812178" y="858563"/>
            <a:ext cx="1777777" cy="308527"/>
          </a:xfrm>
          <a:prstGeom prst="callout1">
            <a:avLst>
              <a:gd name="adj1" fmla="val 109986"/>
              <a:gd name="adj2" fmla="val 71135"/>
              <a:gd name="adj3" fmla="val 368351"/>
              <a:gd name="adj4" fmla="val 91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Protocol </a:t>
            </a:r>
            <a:r>
              <a:rPr lang="en-GB" sz="800" b="0" dirty="0" err="1">
                <a:solidFill>
                  <a:schemeClr val="tx1"/>
                </a:solidFill>
                <a:latin typeface="Arial" panose="020B0604020202020204" pitchFamily="34" charset="0"/>
                <a:cs typeface="Arial" panose="020B0604020202020204" pitchFamily="34" charset="0"/>
              </a:rPr>
              <a:t>behavior</a:t>
            </a:r>
            <a:r>
              <a:rPr lang="en-GB" sz="8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334834" cy="319319"/>
          </a:xfrm>
          <a:prstGeom prst="callout1">
            <a:avLst>
              <a:gd name="adj1" fmla="val 108270"/>
              <a:gd name="adj2" fmla="val 40021"/>
              <a:gd name="adj3" fmla="val 269880"/>
              <a:gd name="adj4" fmla="val -6556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Provided Protocol Interface (</a:t>
            </a:r>
            <a:r>
              <a:rPr lang="en-GB" sz="800" b="0" dirty="0">
                <a:latin typeface="Arial" panose="020B0604020202020204" pitchFamily="34" charset="0"/>
                <a:cs typeface="Arial" panose="020B0604020202020204" pitchFamily="34" charset="0"/>
              </a:rPr>
              <a:t>Service</a:t>
            </a:r>
            <a:r>
              <a:rPr lang="en-GB" sz="800" b="0" dirty="0">
                <a:solidFill>
                  <a:schemeClr val="tx1"/>
                </a:solidFill>
                <a:latin typeface="Arial" panose="020B0604020202020204" pitchFamily="34" charset="0"/>
                <a:cs typeface="Arial" panose="020B0604020202020204" pitchFamily="34" charset="0"/>
              </a:rPr>
              <a:t>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2004230" y="2389730"/>
            <a:ext cx="1295397" cy="359404"/>
          </a:xfrm>
          <a:prstGeom prst="callout1">
            <a:avLst>
              <a:gd name="adj1" fmla="val 13930"/>
              <a:gd name="adj2" fmla="val -3058"/>
              <a:gd name="adj3" fmla="val -28363"/>
              <a:gd name="adj4" fmla="val -8698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5085" y="2919682"/>
            <a:ext cx="3200400" cy="3647152"/>
          </a:xfrm>
          <a:prstGeom prst="rect">
            <a:avLst/>
          </a:prstGeom>
        </p:spPr>
        <p:txBody>
          <a:bodyPr wrap="square">
            <a:spAutoFit/>
          </a:bodyPr>
          <a:lstStyle/>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implemented within the layer or in underlying layers.</a:t>
            </a: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3" idx="4"/>
          </p:cNvCxnSpPr>
          <p:nvPr/>
        </p:nvCxnSpPr>
        <p:spPr bwMode="auto">
          <a:xfrm flipV="1">
            <a:off x="7667949" y="1695510"/>
            <a:ext cx="1" cy="1123890"/>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flipV="1">
            <a:off x="4553744" y="2812745"/>
            <a:ext cx="3114205" cy="665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7239000" y="3160158"/>
            <a:ext cx="1027571" cy="307777"/>
          </a:xfrm>
          <a:prstGeom prst="callout1">
            <a:avLst>
              <a:gd name="adj1" fmla="val 1208"/>
              <a:gd name="adj2" fmla="val 44628"/>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Flow direction arrows (optional)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51" name="Rectangle 50">
            <a:extLst>
              <a:ext uri="{FF2B5EF4-FFF2-40B4-BE49-F238E27FC236}">
                <a16:creationId xmlns:a16="http://schemas.microsoft.com/office/drawing/2014/main" id="{FD8505B5-AA80-8F48-842A-4051A61C9502}"/>
              </a:ext>
            </a:extLst>
          </p:cNvPr>
          <p:cNvSpPr/>
          <p:nvPr/>
        </p:nvSpPr>
        <p:spPr>
          <a:xfrm>
            <a:off x="3779912" y="3904019"/>
            <a:ext cx="4572000" cy="523220"/>
          </a:xfrm>
          <a:prstGeom prst="rect">
            <a:avLst/>
          </a:prstGeom>
        </p:spPr>
        <p:txBody>
          <a:bodyPr>
            <a:spAutoFit/>
          </a:bodyPr>
          <a:lstStyle/>
          <a:p>
            <a:r>
              <a:rPr lang="en-US" sz="1400" dirty="0">
                <a:solidFill>
                  <a:srgbClr val="FF3300"/>
                </a:solidFill>
              </a:rPr>
              <a:t>Reflect on how this pattern can be used to describe Message Bus, Web or Cloud, or AMS Service types</a:t>
            </a:r>
            <a:endParaRPr lang="en-US" sz="14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I/F</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Authentication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618939" y="3150267"/>
            <a:ext cx="987689" cy="474791"/>
          </a:xfrm>
          <a:prstGeom prst="callout1">
            <a:avLst>
              <a:gd name="adj1" fmla="val -2113"/>
              <a:gd name="adj2" fmla="val 46367"/>
              <a:gd name="adj3" fmla="val -91365"/>
              <a:gd name="adj4" fmla="val 4018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Interface Binding 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(multiple layers)</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579688" y="1617155"/>
            <a:ext cx="1255474" cy="314437"/>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latin typeface="Arial" panose="020B0604020202020204" pitchFamily="34" charset="0"/>
                <a:cs typeface="Arial" panose="020B0604020202020204" pitchFamily="34" charset="0"/>
              </a:rPr>
              <a:t>Svc Access Authentication </a:t>
            </a:r>
            <a:r>
              <a:rPr lang="en-GB" sz="800" b="0" dirty="0">
                <a:solidFill>
                  <a:schemeClr val="tx1"/>
                </a:solidFill>
                <a:latin typeface="Arial" panose="020B0604020202020204" pitchFamily="34" charset="0"/>
                <a:cs typeface="Arial" panose="020B0604020202020204" pitchFamily="34" charset="0"/>
              </a:rPr>
              <a:t>(optional)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15">
            <a:extLst>
              <a:ext uri="{FF2B5EF4-FFF2-40B4-BE49-F238E27FC236}">
                <a16:creationId xmlns:a16="http://schemas.microsoft.com/office/drawing/2014/main" id="{B18F3475-A810-8A1B-EFDB-02C5763012E0}"/>
              </a:ext>
            </a:extLst>
          </p:cNvPr>
          <p:cNvSpPr>
            <a:spLocks noChangeArrowheads="1"/>
          </p:cNvSpPr>
          <p:nvPr/>
        </p:nvSpPr>
        <p:spPr bwMode="auto">
          <a:xfrm>
            <a:off x="7182499" y="1309421"/>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solidFill>
                  <a:srgbClr val="FF0000"/>
                </a:solidFill>
              </a:rPr>
              <a:t>Service</a:t>
            </a:r>
          </a:p>
          <a:p>
            <a:pPr algn="ctr"/>
            <a:r>
              <a:rPr lang="en-US" sz="1000" dirty="0">
                <a:solidFill>
                  <a:srgbClr val="FF0000"/>
                </a:solidFill>
              </a:rPr>
              <a:t>Provider</a:t>
            </a:r>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Tree>
    <p:extLst>
      <p:ext uri="{BB962C8B-B14F-4D97-AF65-F5344CB8AC3E}">
        <p14:creationId xmlns:p14="http://schemas.microsoft.com/office/powerpoint/2010/main" val="4191667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14 Nov 2022</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791200" y="2703792"/>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433406" cy="830997"/>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Service Interface</a:t>
            </a:r>
          </a:p>
          <a:p>
            <a:r>
              <a:rPr lang="en-US" sz="1200" dirty="0">
                <a:solidFill>
                  <a:srgbClr val="FF0000"/>
                </a:solidFill>
              </a:rPr>
              <a:t>Bindings</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a:endCxn id="12" idx="0"/>
          </p:cNvCxnSpPr>
          <p:nvPr/>
        </p:nvCxnSpPr>
        <p:spPr bwMode="auto">
          <a:xfrm>
            <a:off x="3722520" y="2410961"/>
            <a:ext cx="2539848" cy="1170439"/>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stCxn id="58" idx="0"/>
          </p:cNvCxnSpPr>
          <p:nvPr/>
        </p:nvCxnSpPr>
        <p:spPr bwMode="auto">
          <a:xfrm flipH="1" flipV="1">
            <a:off x="1402082" y="2703794"/>
            <a:ext cx="451990" cy="1165338"/>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838200"/>
            <a:ext cx="8229600" cy="4525963"/>
          </a:xfrm>
        </p:spPr>
        <p:txBody>
          <a:bodyPr/>
          <a:lstStyle/>
          <a:p>
            <a:pPr marL="0" indent="0">
              <a:buNone/>
            </a:pPr>
            <a:r>
              <a:rPr lang="en-US" sz="1600" b="0" dirty="0"/>
              <a:t>A service has four properties according to one of many definitions of SOA </a:t>
            </a:r>
            <a:r>
              <a:rPr lang="en-US" sz="1200" b="0" dirty="0"/>
              <a:t>(Definitions taken from </a:t>
            </a:r>
            <a:r>
              <a:rPr lang="en-US" sz="1200" b="0" dirty="0">
                <a:hlinkClick r:id="rId2">
                  <a:extLst>
                    <a:ext uri="{A12FA001-AC4F-418D-AE19-62706E023703}">
                      <ahyp:hlinkClr xmlns:ahyp="http://schemas.microsoft.com/office/drawing/2018/hyperlinkcolor" val="tx"/>
                    </a:ext>
                  </a:extLst>
                </a:hlinkClick>
              </a:rPr>
              <a:t>https://en.wikipedia.org/wiki/Service-oriented_architecture</a:t>
            </a:r>
            <a:r>
              <a:rPr lang="en-US" sz="1200" b="0" dirty="0"/>
              <a:t>):</a:t>
            </a:r>
            <a:endParaRPr lang="en-US" sz="1600" b="0" dirty="0"/>
          </a:p>
          <a:p>
            <a:pPr lvl="1"/>
            <a:r>
              <a:rPr lang="en-US" sz="1400" b="0" dirty="0"/>
              <a:t>It logically represents a business activity with a specified outcome.</a:t>
            </a:r>
          </a:p>
          <a:p>
            <a:pPr lvl="1"/>
            <a:r>
              <a:rPr lang="en-US" sz="1400" b="0" dirty="0"/>
              <a:t>It is self-contained (</a:t>
            </a:r>
            <a:r>
              <a:rPr lang="en-US" sz="1400" b="0" i="1" dirty="0"/>
              <a:t>not well defined</a:t>
            </a:r>
            <a:r>
              <a:rPr lang="en-US" sz="1400" b="0" dirty="0"/>
              <a:t>).</a:t>
            </a:r>
          </a:p>
          <a:p>
            <a:pPr lvl="1"/>
            <a:r>
              <a:rPr lang="en-US" sz="1400" b="0" dirty="0"/>
              <a:t>It is a </a:t>
            </a:r>
            <a:r>
              <a:rPr lang="en-US" sz="1400" b="0" dirty="0">
                <a:hlinkClick r:id="rId3" tooltip="Black box"/>
              </a:rPr>
              <a:t>black box</a:t>
            </a:r>
            <a:r>
              <a:rPr lang="en-US" sz="1400" b="0" dirty="0"/>
              <a:t> for its consumers, meaning the consumer does not have to be aware of the service's inner workings.</a:t>
            </a:r>
          </a:p>
          <a:p>
            <a:pPr lvl="1"/>
            <a:r>
              <a:rPr lang="en-US" sz="1400" b="0" dirty="0"/>
              <a:t>It may consist of other underlying services.</a:t>
            </a:r>
          </a:p>
          <a:p>
            <a:r>
              <a:rPr lang="en-US" sz="1600" b="0" dirty="0"/>
              <a:t>The CCSDS use of “Service” is consistent with these definitions</a:t>
            </a:r>
          </a:p>
          <a:p>
            <a:endParaRPr lang="en-US" sz="1600" b="0" dirty="0"/>
          </a:p>
          <a:p>
            <a:r>
              <a:rPr lang="en-US" sz="1600" b="0" dirty="0"/>
              <a:t>From a protocol / interface binding perspective services may be deployed in many different ways, built upon different underlying protocol stacks: message bus, web services, “cloud”, or other messaging protocols.</a:t>
            </a:r>
          </a:p>
          <a:p>
            <a:pPr lvl="1"/>
            <a:r>
              <a:rPr lang="en-US" sz="1400" b="0" dirty="0"/>
              <a:t>Message Bus: Typically a bespoke protocol implementation, possibly in an on-board context, or using something like JMS.  Often uses an API to hide implementation details which may not employ an interoperability spec, but may be layered on underlying transport/network layer like TCP/IP or a link layer.</a:t>
            </a:r>
          </a:p>
          <a:p>
            <a:pPr lvl="1"/>
            <a:r>
              <a:rPr lang="en-US" sz="1400" b="0" dirty="0"/>
              <a:t>Web or Cloud: Typically use HTTP(S)/REST or related protocols on top of a network/transport layer. Server may be on local hardware, or at a data center, or a “cloud” deployment.  Actual End-to-End protocol stack may involve intermediate caching systems for performance.</a:t>
            </a:r>
          </a:p>
          <a:p>
            <a:pPr lvl="1"/>
            <a:r>
              <a:rPr lang="en-US" sz="1400" b="0" dirty="0"/>
              <a:t>Message protocols: May use an interoperable message protocol spec like AMS and layer upon TCP/IP or DTN network layer.</a:t>
            </a:r>
          </a:p>
          <a:p>
            <a:endParaRPr lang="en-US" sz="1800" b="0" dirty="0"/>
          </a:p>
          <a:p>
            <a:r>
              <a:rPr lang="en-US" sz="1800" b="0" dirty="0"/>
              <a:t>Services come in many different deployment “flavors”, including: fat client, thin client, browser “app”, virtualized, SaaS, PaaS, IaaS, … All use one flavor or another of application and underlying comm protocol stacks with different deployment models.</a:t>
            </a:r>
          </a:p>
          <a:p>
            <a:endParaRPr lang="en-US" sz="1600" b="0" dirty="0"/>
          </a:p>
          <a:p>
            <a:endParaRPr lang="en-US" sz="16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Operational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55955"/>
            <a:ext cx="8229600" cy="5621045"/>
          </a:xfrm>
        </p:spPr>
        <p:txBody>
          <a:bodyPr/>
          <a:lstStyle/>
          <a:p>
            <a:r>
              <a:rPr lang="en-US" dirty="0"/>
              <a:t>The </a:t>
            </a:r>
            <a:r>
              <a:rPr lang="en-US" dirty="0">
                <a:solidFill>
                  <a:srgbClr val="C00000"/>
                </a:solidFill>
              </a:rPr>
              <a:t>Operational</a:t>
            </a:r>
            <a:r>
              <a:rPr lang="en-US" dirty="0"/>
              <a:t> Viewpoint …</a:t>
            </a:r>
          </a:p>
          <a:p>
            <a:r>
              <a:rPr lang="en-US" sz="1800" dirty="0"/>
              <a:t>Stakeholder Concerns:</a:t>
            </a:r>
          </a:p>
          <a:p>
            <a:pPr lvl="1"/>
            <a:r>
              <a:rPr lang="en-US" sz="1400" dirty="0"/>
              <a:t>The operations enabled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solidFill>
                  <a:srgbClr val="C00000"/>
                </a:solidFill>
              </a:rPr>
              <a:t>Responding to </a:t>
            </a:r>
            <a:r>
              <a:rPr lang="en-US" sz="1400" dirty="0"/>
              <a:t>constraints </a:t>
            </a:r>
            <a:r>
              <a:rPr lang="en-US" sz="1400" dirty="0">
                <a:solidFill>
                  <a:srgbClr val="C00000"/>
                </a:solidFill>
              </a:rPr>
              <a:t>(e.g. cost, performance, policies) </a:t>
            </a:r>
            <a:r>
              <a:rPr lang="en-US" sz="1400" dirty="0"/>
              <a:t>on operations and activities </a:t>
            </a:r>
            <a:r>
              <a:rPr lang="en-US" sz="1400" dirty="0">
                <a:solidFill>
                  <a:srgbClr val="C00000"/>
                </a:solidFill>
              </a:rPr>
              <a:t>(from Enterprise) and Murphy…;(</a:t>
            </a:r>
            <a:r>
              <a:rPr lang="en-US" sz="1400" dirty="0"/>
              <a:t> </a:t>
            </a:r>
          </a:p>
          <a:p>
            <a:pPr lvl="1"/>
            <a:r>
              <a:rPr lang="en-US" sz="1400" dirty="0">
                <a:solidFill>
                  <a:srgbClr val="C00000"/>
                </a:solidFill>
              </a:rPr>
              <a:t>Describing how</a:t>
            </a:r>
            <a:r>
              <a:rPr lang="en-US" sz="1400" dirty="0"/>
              <a:t> these support enterprise capabilities </a:t>
            </a:r>
            <a:r>
              <a:rPr lang="en-US" sz="1400" dirty="0">
                <a:solidFill>
                  <a:srgbClr val="C00000"/>
                </a:solidFill>
              </a:rPr>
              <a:t>(from Enterprise);</a:t>
            </a:r>
          </a:p>
          <a:p>
            <a:pPr lvl="1"/>
            <a:r>
              <a:rPr lang="en-US" sz="1400" dirty="0">
                <a:solidFill>
                  <a:srgbClr val="C00000"/>
                </a:solidFill>
              </a:rPr>
              <a:t>How these utilize systems capabilities (from Connectivity/Deployment); </a:t>
            </a:r>
            <a:r>
              <a:rPr lang="en-US" sz="1400" dirty="0"/>
              <a:t>. </a:t>
            </a:r>
          </a:p>
          <a:p>
            <a:r>
              <a:rPr lang="en-US" sz="1800" dirty="0">
                <a:solidFill>
                  <a:srgbClr val="C00000"/>
                </a:solidFill>
              </a:rPr>
              <a:t>Operational</a:t>
            </a:r>
            <a:r>
              <a:rPr lang="en-US" sz="1800" dirty="0"/>
              <a:t>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people, </a:t>
            </a:r>
            <a:r>
              <a:rPr lang="en-US" sz="1400" dirty="0">
                <a:solidFill>
                  <a:srgbClr val="C00000"/>
                </a:solidFill>
              </a:rPr>
              <a:t>data</a:t>
            </a:r>
            <a:r>
              <a:rPr lang="en-US" sz="1400" dirty="0"/>
              <a:t>, </a:t>
            </a:r>
            <a:r>
              <a:rPr lang="en-US" sz="1400" dirty="0" err="1"/>
              <a:t>etc</a:t>
            </a:r>
            <a:r>
              <a:rPr lang="en-US" sz="1400" dirty="0"/>
              <a:t>) having operational roles; </a:t>
            </a:r>
          </a:p>
          <a:p>
            <a:pPr lvl="1"/>
            <a:r>
              <a:rPr lang="en-US" sz="1400" dirty="0"/>
              <a:t>Attributes: names, types, flows, relationships, interaction modes, </a:t>
            </a:r>
            <a:r>
              <a:rPr lang="en-US" sz="1400" dirty="0">
                <a:solidFill>
                  <a:srgbClr val="C00000"/>
                </a:solidFill>
              </a:rPr>
              <a:t>states (nominal, off-nominal)</a:t>
            </a:r>
            <a:r>
              <a:rPr lang="en-US" sz="1400" dirty="0"/>
              <a:t>,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r>
              <a:rPr lang="en-US" sz="1800" dirty="0"/>
              <a:t>Correspondences to Enterprise (requirements, objectives, people, policies), Systems (Connectivity view), Information (defined instances of documents, agreements, contracts, policies, requirements, objectives, goals, scenarios)</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Nov 2022</a:t>
            </a:r>
            <a:endParaRPr lang="en-US" dirty="0"/>
          </a:p>
        </p:txBody>
      </p:sp>
      <p:sp>
        <p:nvSpPr>
          <p:cNvPr id="6" name="TextBox 5">
            <a:extLst>
              <a:ext uri="{FF2B5EF4-FFF2-40B4-BE49-F238E27FC236}">
                <a16:creationId xmlns:a16="http://schemas.microsoft.com/office/drawing/2014/main" id="{D4A014BD-32A4-1D18-C4BE-8AFDED17D0CD}"/>
              </a:ext>
            </a:extLst>
          </p:cNvPr>
          <p:cNvSpPr txBox="1"/>
          <p:nvPr/>
        </p:nvSpPr>
        <p:spPr>
          <a:xfrm>
            <a:off x="5257800" y="1032917"/>
            <a:ext cx="4114800" cy="769441"/>
          </a:xfrm>
          <a:prstGeom prst="rect">
            <a:avLst/>
          </a:prstGeom>
          <a:noFill/>
        </p:spPr>
        <p:txBody>
          <a:bodyPr wrap="square">
            <a:spAutoFit/>
          </a:bodyPr>
          <a:lstStyle/>
          <a:p>
            <a:r>
              <a:rPr lang="en-US" sz="1100" dirty="0">
                <a:solidFill>
                  <a:srgbClr val="C00000"/>
                </a:solidFill>
              </a:rPr>
              <a:t>Operational viewpoint defines the objects and relations and rules for constructing views</a:t>
            </a:r>
          </a:p>
          <a:p>
            <a:r>
              <a:rPr lang="en-US" sz="1100" dirty="0">
                <a:solidFill>
                  <a:srgbClr val="C00000"/>
                </a:solidFill>
              </a:rPr>
              <a:t>Operations views are used to address specific concerns and represent activities, processes, and behaviors. </a:t>
            </a:r>
          </a:p>
        </p:txBody>
      </p:sp>
    </p:spTree>
    <p:extLst>
      <p:ext uri="{BB962C8B-B14F-4D97-AF65-F5344CB8AC3E}">
        <p14:creationId xmlns:p14="http://schemas.microsoft.com/office/powerpoint/2010/main" val="138288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14 Nov 2022</a:t>
            </a:r>
          </a:p>
        </p:txBody>
      </p:sp>
    </p:spTree>
    <p:extLst>
      <p:ext uri="{BB962C8B-B14F-4D97-AF65-F5344CB8AC3E}">
        <p14:creationId xmlns:p14="http://schemas.microsoft.com/office/powerpoint/2010/main" val="2303019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a:t>
            </a:r>
            <a:r>
              <a:rPr kumimoji="1" lang="en-US" altLang="ja-JP" sz="1400" b="0" dirty="0">
                <a:solidFill>
                  <a:srgbClr val="C00000"/>
                </a:solidFill>
                <a:latin typeface="Arial" panose="020B0604020202020204" pitchFamily="34" charset="0"/>
                <a:ea typeface="Osaka" charset="-128"/>
              </a:rPr>
              <a:t>(task,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a:t>
            </a:r>
            <a:r>
              <a:rPr kumimoji="1" lang="en-US" altLang="ja-JP" sz="1600" b="0" dirty="0">
                <a:solidFill>
                  <a:srgbClr val="C00000"/>
                </a:solidFill>
                <a:latin typeface="Arial" panose="020B0604020202020204" pitchFamily="34" charset="0"/>
                <a:ea typeface="Osaka" charset="-128"/>
              </a:rPr>
              <a:t>Organization or </a:t>
            </a:r>
            <a:r>
              <a:rPr kumimoji="1" lang="en-US" altLang="ja-JP" sz="1600" b="0" dirty="0">
                <a:latin typeface="Arial" panose="020B0604020202020204" pitchFamily="34" charset="0"/>
                <a:ea typeface="Osaka" charset="-128"/>
              </a:rPr>
              <a:t>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a:t>
            </a:r>
            <a:r>
              <a:rPr lang="en-US" sz="1800" dirty="0">
                <a:solidFill>
                  <a:srgbClr val="FF0000"/>
                </a:solidFill>
              </a:rPr>
              <a:t>Operational</a:t>
            </a:r>
            <a:r>
              <a:rPr lang="en-US" sz="1800" dirty="0">
                <a:solidFill>
                  <a:srgbClr val="0099A6"/>
                </a:solidFill>
              </a:rPr>
              <a:t> Viewpoint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905000" y="3108523"/>
            <a:ext cx="2214290"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Operational</a:t>
            </a:r>
            <a:r>
              <a:rPr lang="en-US" sz="1200" dirty="0">
                <a:solidFill>
                  <a:schemeClr val="bg1"/>
                </a:solidFill>
              </a:rPr>
              <a:t>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533400" y="1817195"/>
            <a:ext cx="1301349" cy="5143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Operational</a:t>
            </a:r>
          </a:p>
          <a:p>
            <a:pPr algn="ctr"/>
            <a:r>
              <a:rPr lang="en-US" sz="1200" dirty="0"/>
              <a:t>Requirements</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a:p>
            <a:pPr algn="ctr"/>
            <a:r>
              <a:rPr lang="en-US" sz="1200" dirty="0">
                <a:solidFill>
                  <a:srgbClr val="FF0000"/>
                </a:solidFill>
              </a:rPr>
              <a:t>(Person)</a:t>
            </a: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12" idx="3"/>
          </p:cNvCxnSpPr>
          <p:nvPr/>
        </p:nvCxnSpPr>
        <p:spPr>
          <a:xfrm>
            <a:off x="4119290" y="3358225"/>
            <a:ext cx="1299538" cy="14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a:ln>
            <a:noFill/>
            <a:headEnd type="none" w="med" len="med"/>
            <a:tailEnd type="arrow" w="med" len="med"/>
          </a:ln>
        </p:spPr>
        <p:txBody>
          <a:bodyPr wrap="square" rtlCol="0">
            <a:spAutoFit/>
          </a:bodyPr>
          <a:lstStyle/>
          <a:p>
            <a:r>
              <a:rPr lang="en-US" sz="825" dirty="0"/>
              <a:t>Performed</a:t>
            </a:r>
          </a:p>
          <a:p>
            <a:r>
              <a:rPr lang="en-US" sz="825" dirty="0"/>
              <a:t>by</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586454" y="3624231"/>
            <a:ext cx="687084" cy="346249"/>
          </a:xfrm>
          <a:prstGeom prst="rect">
            <a:avLst/>
          </a:prstGeom>
          <a:noFill/>
        </p:spPr>
        <p:txBody>
          <a:bodyPr wrap="square" rtlCol="0">
            <a:spAutoFit/>
          </a:bodyPr>
          <a:lstStyle/>
          <a:p>
            <a:r>
              <a:rPr lang="en-US" sz="825" dirty="0"/>
              <a:t>Describes / 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473206"/>
          </a:xfrm>
          <a:prstGeom prst="rect">
            <a:avLst/>
          </a:prstGeom>
          <a:noFill/>
        </p:spPr>
        <p:txBody>
          <a:bodyPr wrap="square" rtlCol="0">
            <a:spAutoFit/>
          </a:bodyPr>
          <a:lstStyle/>
          <a:p>
            <a:r>
              <a:rPr lang="en-US" sz="825" dirty="0"/>
              <a:t>Application</a:t>
            </a:r>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1302316" y="2347816"/>
            <a:ext cx="767621" cy="219291"/>
          </a:xfrm>
          <a:prstGeom prst="rect">
            <a:avLst/>
          </a:prstGeom>
          <a:noFill/>
        </p:spPr>
        <p:txBody>
          <a:bodyPr wrap="square" rtlCol="0">
            <a:spAutoFit/>
          </a:bodyPr>
          <a:lstStyle/>
          <a:p>
            <a:r>
              <a:rPr lang="en-US" sz="825" dirty="0"/>
              <a:t>Specify</a:t>
            </a:r>
          </a:p>
        </p:txBody>
      </p:sp>
      <p:cxnSp>
        <p:nvCxnSpPr>
          <p:cNvPr id="57" name="Straight Arrow Connector 56">
            <a:extLst>
              <a:ext uri="{FF2B5EF4-FFF2-40B4-BE49-F238E27FC236}">
                <a16:creationId xmlns:a16="http://schemas.microsoft.com/office/drawing/2014/main" id="{96C4B64B-6F0E-A449-848F-5A2667521A8B}"/>
              </a:ext>
            </a:extLst>
          </p:cNvPr>
          <p:cNvCxnSpPr>
            <a:cxnSpLocks/>
            <a:stCxn id="31" idx="2"/>
            <a:endCxn id="12" idx="1"/>
          </p:cNvCxnSpPr>
          <p:nvPr/>
        </p:nvCxnSpPr>
        <p:spPr>
          <a:xfrm>
            <a:off x="1184075" y="2331545"/>
            <a:ext cx="720925" cy="102668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06551"/>
            <a:ext cx="829747" cy="346249"/>
          </a:xfrm>
          <a:prstGeom prst="rect">
            <a:avLst/>
          </a:prstGeom>
          <a:noFill/>
          <a:ln>
            <a:noFill/>
            <a:headEnd type="none" w="med" len="med"/>
            <a:tailEnd type="arrow" w="med" len="med"/>
          </a:ln>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78922"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Operational</a:t>
            </a:r>
          </a:p>
          <a:p>
            <a:pPr algn="ctr"/>
            <a:r>
              <a:rPr lang="en-US" sz="1200" dirty="0"/>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507831"/>
          </a:xfrm>
          <a:prstGeom prst="rect">
            <a:avLst/>
          </a:prstGeom>
          <a:noFill/>
        </p:spPr>
        <p:txBody>
          <a:bodyPr wrap="square" rtlCol="0">
            <a:spAutoFit/>
          </a:bodyPr>
          <a:lstStyle/>
          <a:p>
            <a:r>
              <a:rPr lang="en-US" sz="675" dirty="0">
                <a:solidFill>
                  <a:srgbClr val="FF0000"/>
                </a:solidFill>
              </a:rPr>
              <a:t>* A System Element includes “Application”, which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operational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6771408" y="1911939"/>
            <a:ext cx="2056579" cy="646331"/>
          </a:xfrm>
          <a:prstGeom prst="rect">
            <a:avLst/>
          </a:prstGeom>
        </p:spPr>
        <p:txBody>
          <a:bodyPr wrap="square">
            <a:spAutoFit/>
          </a:bodyPr>
          <a:lstStyle/>
          <a:p>
            <a:r>
              <a:rPr lang="en-US" sz="900" dirty="0">
                <a:solidFill>
                  <a:srgbClr val="00B050"/>
                </a:solidFill>
              </a:rPr>
              <a:t>An operational process is defined as a set of activities and tasks that, once completed, will produce a product or perform work</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14 Nov 2022</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5163637" y="1965293"/>
            <a:ext cx="1333055" cy="574729"/>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Work</a:t>
            </a:r>
          </a:p>
        </p:txBody>
      </p:sp>
      <p:cxnSp>
        <p:nvCxnSpPr>
          <p:cNvPr id="9" name="Straight Arrow Connector 8">
            <a:extLst>
              <a:ext uri="{FF2B5EF4-FFF2-40B4-BE49-F238E27FC236}">
                <a16:creationId xmlns:a16="http://schemas.microsoft.com/office/drawing/2014/main" id="{C0A5C0AB-B1F9-4407-95AA-B9B5D7D4F132}"/>
              </a:ext>
            </a:extLst>
          </p:cNvPr>
          <p:cNvCxnSpPr>
            <a:cxnSpLocks/>
            <a:endCxn id="8" idx="1"/>
          </p:cNvCxnSpPr>
          <p:nvPr/>
        </p:nvCxnSpPr>
        <p:spPr>
          <a:xfrm flipV="1">
            <a:off x="3850322" y="2252658"/>
            <a:ext cx="1313315" cy="85586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3595131" y="2714728"/>
            <a:ext cx="1106329" cy="219291"/>
          </a:xfrm>
          <a:prstGeom prst="rect">
            <a:avLst/>
          </a:prstGeom>
          <a:noFill/>
        </p:spPr>
        <p:txBody>
          <a:bodyPr wrap="square" rtlCol="0">
            <a:spAutoFit/>
          </a:bodyPr>
          <a:lstStyle>
            <a:defPPr>
              <a:defRPr lang="en-US"/>
            </a:defPPr>
            <a:lvl1pPr>
              <a:defRPr sz="825"/>
            </a:lvl1pPr>
          </a:lstStyle>
          <a:p>
            <a:r>
              <a:rPr lang="en-US" dirty="0"/>
              <a:t>Performs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System Element</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510220" y="3615548"/>
            <a:ext cx="1394383" cy="8998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Provides …</a:t>
            </a:r>
          </a:p>
        </p:txBody>
      </p:sp>
      <p:sp>
        <p:nvSpPr>
          <p:cNvPr id="21" name="Rounded Rectangle 20">
            <a:extLst>
              <a:ext uri="{FF2B5EF4-FFF2-40B4-BE49-F238E27FC236}">
                <a16:creationId xmlns:a16="http://schemas.microsoft.com/office/drawing/2014/main" id="{04D3D2F0-392D-30C5-282C-421D2599BD2A}"/>
              </a:ext>
            </a:extLst>
          </p:cNvPr>
          <p:cNvSpPr/>
          <p:nvPr/>
        </p:nvSpPr>
        <p:spPr>
          <a:xfrm>
            <a:off x="3399614" y="1599606"/>
            <a:ext cx="1333055" cy="574729"/>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a:t>
            </a:r>
          </a:p>
        </p:txBody>
      </p:sp>
      <p:cxnSp>
        <p:nvCxnSpPr>
          <p:cNvPr id="22" name="Straight Arrow Connector 21">
            <a:extLst>
              <a:ext uri="{FF2B5EF4-FFF2-40B4-BE49-F238E27FC236}">
                <a16:creationId xmlns:a16="http://schemas.microsoft.com/office/drawing/2014/main" id="{B839E2DE-0847-71CE-1335-80748200BBB4}"/>
              </a:ext>
            </a:extLst>
          </p:cNvPr>
          <p:cNvCxnSpPr>
            <a:cxnSpLocks/>
            <a:endCxn id="21" idx="2"/>
          </p:cNvCxnSpPr>
          <p:nvPr/>
        </p:nvCxnSpPr>
        <p:spPr>
          <a:xfrm flipV="1">
            <a:off x="2819400" y="2174335"/>
            <a:ext cx="1246742" cy="92686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6AADAD-951C-8AB5-6B0A-BB19685440EC}"/>
              </a:ext>
            </a:extLst>
          </p:cNvPr>
          <p:cNvSpPr txBox="1"/>
          <p:nvPr/>
        </p:nvSpPr>
        <p:spPr>
          <a:xfrm>
            <a:off x="2497676" y="2690044"/>
            <a:ext cx="1106329" cy="219291"/>
          </a:xfrm>
          <a:prstGeom prst="rect">
            <a:avLst/>
          </a:prstGeom>
          <a:noFill/>
        </p:spPr>
        <p:txBody>
          <a:bodyPr wrap="square" rtlCol="0">
            <a:spAutoFit/>
          </a:bodyPr>
          <a:lstStyle>
            <a:defPPr>
              <a:defRPr lang="en-US"/>
            </a:defPPr>
            <a:lvl1pPr>
              <a:defRPr sz="825"/>
            </a:lvl1pPr>
          </a:lstStyle>
          <a:p>
            <a:r>
              <a:rPr lang="en-US" dirty="0"/>
              <a:t>Produces</a:t>
            </a:r>
          </a:p>
        </p:txBody>
      </p:sp>
    </p:spTree>
    <p:extLst>
      <p:ext uri="{BB962C8B-B14F-4D97-AF65-F5344CB8AC3E}">
        <p14:creationId xmlns:p14="http://schemas.microsoft.com/office/powerpoint/2010/main" val="1092665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a:t>
            </a:r>
            <a:r>
              <a:rPr lang="en-US" sz="1800" dirty="0">
                <a:solidFill>
                  <a:srgbClr val="FF0000"/>
                </a:solidFill>
              </a:rPr>
              <a:t>Operational</a:t>
            </a:r>
            <a:r>
              <a:rPr lang="en-US" sz="1800" dirty="0">
                <a:solidFill>
                  <a:srgbClr val="0099A6"/>
                </a:solidFill>
              </a:rPr>
              <a:t> </a:t>
            </a:r>
            <a:r>
              <a:rPr lang="en-US" sz="1800" dirty="0">
                <a:solidFill>
                  <a:srgbClr val="FF0000"/>
                </a:solidFill>
              </a:rPr>
              <a:t>Process</a:t>
            </a:r>
            <a:r>
              <a:rPr lang="en-US" sz="1800" dirty="0">
                <a:solidFill>
                  <a:srgbClr val="0099A6"/>
                </a:solidFill>
              </a:rPr>
              <a: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702832" y="1454213"/>
            <a:ext cx="1811768"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Operational</a:t>
            </a:r>
            <a:r>
              <a:rPr lang="en-US" sz="1200" dirty="0">
                <a:solidFill>
                  <a:schemeClr val="bg1"/>
                </a:solidFill>
              </a:rPr>
              <a:t> </a:t>
            </a:r>
            <a:r>
              <a:rPr lang="en-US" sz="1200" dirty="0"/>
              <a:t>Process</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operational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6771408" y="1911939"/>
            <a:ext cx="2056579" cy="646331"/>
          </a:xfrm>
          <a:prstGeom prst="rect">
            <a:avLst/>
          </a:prstGeom>
        </p:spPr>
        <p:txBody>
          <a:bodyPr wrap="square">
            <a:spAutoFit/>
          </a:bodyPr>
          <a:lstStyle/>
          <a:p>
            <a:r>
              <a:rPr lang="en-US" sz="900" dirty="0">
                <a:solidFill>
                  <a:srgbClr val="00B050"/>
                </a:solidFill>
              </a:rPr>
              <a:t>An operational process is defined as a set of activities and tasks that, once completed, will produce a product or perform work</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14 Nov 2022</a:t>
            </a:r>
          </a:p>
        </p:txBody>
      </p:sp>
      <p:sp>
        <p:nvSpPr>
          <p:cNvPr id="14" name="Rounded Rectangle 13">
            <a:extLst>
              <a:ext uri="{FF2B5EF4-FFF2-40B4-BE49-F238E27FC236}">
                <a16:creationId xmlns:a16="http://schemas.microsoft.com/office/drawing/2014/main" id="{E13AF597-B819-2A8C-E4B2-97E27509970D}"/>
              </a:ext>
            </a:extLst>
          </p:cNvPr>
          <p:cNvSpPr/>
          <p:nvPr/>
        </p:nvSpPr>
        <p:spPr bwMode="auto">
          <a:xfrm>
            <a:off x="2139570" y="3208971"/>
            <a:ext cx="720621" cy="27484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Activity</a:t>
            </a:r>
          </a:p>
        </p:txBody>
      </p:sp>
      <p:sp>
        <p:nvSpPr>
          <p:cNvPr id="15" name="Rounded Rectangle 14">
            <a:extLst>
              <a:ext uri="{FF2B5EF4-FFF2-40B4-BE49-F238E27FC236}">
                <a16:creationId xmlns:a16="http://schemas.microsoft.com/office/drawing/2014/main" id="{F757D530-BEE2-E23E-EB61-6623DC80EFA4}"/>
              </a:ext>
            </a:extLst>
          </p:cNvPr>
          <p:cNvSpPr/>
          <p:nvPr/>
        </p:nvSpPr>
        <p:spPr bwMode="auto">
          <a:xfrm>
            <a:off x="2819400" y="2145650"/>
            <a:ext cx="905345" cy="377221"/>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(Std Ops)</a:t>
            </a:r>
          </a:p>
          <a:p>
            <a:pPr algn="ctr"/>
            <a:r>
              <a:rPr lang="en-US" sz="1050" dirty="0">
                <a:solidFill>
                  <a:schemeClr val="bg1"/>
                </a:solidFill>
                <a:latin typeface="+mn-lt"/>
                <a:ea typeface="+mn-ea"/>
                <a:cs typeface="+mn-cs"/>
              </a:rPr>
              <a:t>Procedure</a:t>
            </a:r>
          </a:p>
        </p:txBody>
      </p:sp>
      <p:sp>
        <p:nvSpPr>
          <p:cNvPr id="16" name="Rounded Rectangle 15">
            <a:extLst>
              <a:ext uri="{FF2B5EF4-FFF2-40B4-BE49-F238E27FC236}">
                <a16:creationId xmlns:a16="http://schemas.microsoft.com/office/drawing/2014/main" id="{3C923C43-7BF2-3C0C-14BB-F0F5DFFC4A37}"/>
              </a:ext>
            </a:extLst>
          </p:cNvPr>
          <p:cNvSpPr/>
          <p:nvPr/>
        </p:nvSpPr>
        <p:spPr bwMode="auto">
          <a:xfrm>
            <a:off x="3532082" y="3208971"/>
            <a:ext cx="846208" cy="27484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Task</a:t>
            </a:r>
          </a:p>
        </p:txBody>
      </p:sp>
      <p:sp>
        <p:nvSpPr>
          <p:cNvPr id="17" name="Rounded Rectangle 16">
            <a:extLst>
              <a:ext uri="{FF2B5EF4-FFF2-40B4-BE49-F238E27FC236}">
                <a16:creationId xmlns:a16="http://schemas.microsoft.com/office/drawing/2014/main" id="{A048FB31-A661-578D-90A0-1E7237629784}"/>
              </a:ext>
            </a:extLst>
          </p:cNvPr>
          <p:cNvSpPr/>
          <p:nvPr/>
        </p:nvSpPr>
        <p:spPr bwMode="auto">
          <a:xfrm>
            <a:off x="5055615" y="3538456"/>
            <a:ext cx="846208" cy="27484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Action</a:t>
            </a:r>
          </a:p>
        </p:txBody>
      </p:sp>
      <p:cxnSp>
        <p:nvCxnSpPr>
          <p:cNvPr id="18" name="Straight Arrow Connector 17">
            <a:extLst>
              <a:ext uri="{FF2B5EF4-FFF2-40B4-BE49-F238E27FC236}">
                <a16:creationId xmlns:a16="http://schemas.microsoft.com/office/drawing/2014/main" id="{ACC901FD-8748-E0C2-A92D-CAFC12B23622}"/>
              </a:ext>
            </a:extLst>
          </p:cNvPr>
          <p:cNvCxnSpPr>
            <a:cxnSpLocks/>
            <a:stCxn id="12" idx="2"/>
            <a:endCxn id="14" idx="0"/>
          </p:cNvCxnSpPr>
          <p:nvPr/>
        </p:nvCxnSpPr>
        <p:spPr bwMode="auto">
          <a:xfrm>
            <a:off x="1608716" y="1953616"/>
            <a:ext cx="891165" cy="125535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B37B8131-DCB6-C3AE-9880-B512CFA13DDE}"/>
              </a:ext>
            </a:extLst>
          </p:cNvPr>
          <p:cNvSpPr/>
          <p:nvPr/>
        </p:nvSpPr>
        <p:spPr>
          <a:xfrm>
            <a:off x="2037199" y="2367233"/>
            <a:ext cx="720621" cy="485679"/>
          </a:xfrm>
          <a:prstGeom prst="rect">
            <a:avLst/>
          </a:prstGeom>
        </p:spPr>
        <p:txBody>
          <a:bodyPr wrap="square">
            <a:spAutoFit/>
          </a:bodyPr>
          <a:lstStyle/>
          <a:p>
            <a:r>
              <a:rPr lang="en-US" sz="675" dirty="0"/>
              <a:t>Has 1 .. Inter-related</a:t>
            </a:r>
          </a:p>
        </p:txBody>
      </p:sp>
      <p:cxnSp>
        <p:nvCxnSpPr>
          <p:cNvPr id="20" name="Straight Arrow Connector 19">
            <a:extLst>
              <a:ext uri="{FF2B5EF4-FFF2-40B4-BE49-F238E27FC236}">
                <a16:creationId xmlns:a16="http://schemas.microsoft.com/office/drawing/2014/main" id="{2E0C552D-6084-9F45-F634-ECAF91D3FCE1}"/>
              </a:ext>
            </a:extLst>
          </p:cNvPr>
          <p:cNvCxnSpPr>
            <a:cxnSpLocks/>
            <a:stCxn id="15" idx="2"/>
            <a:endCxn id="16" idx="0"/>
          </p:cNvCxnSpPr>
          <p:nvPr/>
        </p:nvCxnSpPr>
        <p:spPr bwMode="auto">
          <a:xfrm>
            <a:off x="3272073" y="2522871"/>
            <a:ext cx="683113" cy="68610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EB38C41-E872-157B-4A4E-6855257D47C0}"/>
              </a:ext>
            </a:extLst>
          </p:cNvPr>
          <p:cNvSpPr/>
          <p:nvPr/>
        </p:nvSpPr>
        <p:spPr>
          <a:xfrm>
            <a:off x="2816405" y="3399724"/>
            <a:ext cx="759682" cy="485679"/>
          </a:xfrm>
          <a:prstGeom prst="rect">
            <a:avLst/>
          </a:prstGeom>
        </p:spPr>
        <p:txBody>
          <a:bodyPr wrap="square">
            <a:spAutoFit/>
          </a:bodyPr>
          <a:lstStyle/>
          <a:p>
            <a:r>
              <a:rPr lang="en-US" sz="675" dirty="0"/>
              <a:t>Has cohesive set of 1 ..</a:t>
            </a:r>
          </a:p>
        </p:txBody>
      </p:sp>
      <p:cxnSp>
        <p:nvCxnSpPr>
          <p:cNvPr id="25" name="Straight Arrow Connector 24">
            <a:extLst>
              <a:ext uri="{FF2B5EF4-FFF2-40B4-BE49-F238E27FC236}">
                <a16:creationId xmlns:a16="http://schemas.microsoft.com/office/drawing/2014/main" id="{A2E67A91-43BB-30C4-685B-5E3F06D9147C}"/>
              </a:ext>
            </a:extLst>
          </p:cNvPr>
          <p:cNvCxnSpPr>
            <a:cxnSpLocks/>
            <a:stCxn id="14" idx="3"/>
            <a:endCxn id="16" idx="1"/>
          </p:cNvCxnSpPr>
          <p:nvPr/>
        </p:nvCxnSpPr>
        <p:spPr bwMode="auto">
          <a:xfrm>
            <a:off x="2860191" y="3346395"/>
            <a:ext cx="671891" cy="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CC64F53-3235-7A8C-65DD-8E0E9AE975A6}"/>
              </a:ext>
            </a:extLst>
          </p:cNvPr>
          <p:cNvSpPr/>
          <p:nvPr/>
        </p:nvSpPr>
        <p:spPr>
          <a:xfrm>
            <a:off x="3532081" y="2562820"/>
            <a:ext cx="1055105" cy="235902"/>
          </a:xfrm>
          <a:prstGeom prst="rect">
            <a:avLst/>
          </a:prstGeom>
        </p:spPr>
        <p:txBody>
          <a:bodyPr wrap="none">
            <a:spAutoFit/>
          </a:bodyPr>
          <a:lstStyle/>
          <a:p>
            <a:r>
              <a:rPr lang="en-US" sz="675" dirty="0"/>
              <a:t>Ordered set of 1 ..</a:t>
            </a:r>
          </a:p>
        </p:txBody>
      </p:sp>
      <p:cxnSp>
        <p:nvCxnSpPr>
          <p:cNvPr id="28" name="Straight Arrow Connector 27">
            <a:extLst>
              <a:ext uri="{FF2B5EF4-FFF2-40B4-BE49-F238E27FC236}">
                <a16:creationId xmlns:a16="http://schemas.microsoft.com/office/drawing/2014/main" id="{98E1B392-6725-4146-B547-55E545FF7C35}"/>
              </a:ext>
            </a:extLst>
          </p:cNvPr>
          <p:cNvCxnSpPr>
            <a:cxnSpLocks/>
            <a:stCxn id="16" idx="3"/>
          </p:cNvCxnSpPr>
          <p:nvPr/>
        </p:nvCxnSpPr>
        <p:spPr bwMode="auto">
          <a:xfrm>
            <a:off x="4378290" y="3346395"/>
            <a:ext cx="677326" cy="32948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847E908-1C74-0C0B-371E-41661C090CAE}"/>
              </a:ext>
            </a:extLst>
          </p:cNvPr>
          <p:cNvSpPr/>
          <p:nvPr/>
        </p:nvSpPr>
        <p:spPr>
          <a:xfrm>
            <a:off x="4422563" y="3193098"/>
            <a:ext cx="773964" cy="235902"/>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65052F6F-9693-1179-35FA-F24BAD551841}"/>
              </a:ext>
            </a:extLst>
          </p:cNvPr>
          <p:cNvSpPr/>
          <p:nvPr/>
        </p:nvSpPr>
        <p:spPr bwMode="auto">
          <a:xfrm>
            <a:off x="1088865" y="3727559"/>
            <a:ext cx="720621" cy="27484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Product</a:t>
            </a:r>
          </a:p>
        </p:txBody>
      </p:sp>
      <p:cxnSp>
        <p:nvCxnSpPr>
          <p:cNvPr id="32" name="Straight Arrow Connector 31">
            <a:extLst>
              <a:ext uri="{FF2B5EF4-FFF2-40B4-BE49-F238E27FC236}">
                <a16:creationId xmlns:a16="http://schemas.microsoft.com/office/drawing/2014/main" id="{530A6757-B576-9AA9-B182-6F65004BB284}"/>
              </a:ext>
            </a:extLst>
          </p:cNvPr>
          <p:cNvCxnSpPr>
            <a:cxnSpLocks/>
            <a:stCxn id="12" idx="2"/>
            <a:endCxn id="30" idx="0"/>
          </p:cNvCxnSpPr>
          <p:nvPr/>
        </p:nvCxnSpPr>
        <p:spPr bwMode="auto">
          <a:xfrm flipH="1">
            <a:off x="1449176" y="1953616"/>
            <a:ext cx="159540" cy="1773943"/>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FDAA55C3-588D-9261-89B8-7C2DCF00C584}"/>
              </a:ext>
            </a:extLst>
          </p:cNvPr>
          <p:cNvSpPr/>
          <p:nvPr/>
        </p:nvSpPr>
        <p:spPr>
          <a:xfrm>
            <a:off x="1022574" y="2131331"/>
            <a:ext cx="663713" cy="235902"/>
          </a:xfrm>
          <a:prstGeom prst="rect">
            <a:avLst/>
          </a:prstGeom>
        </p:spPr>
        <p:txBody>
          <a:bodyPr wrap="none">
            <a:spAutoFit/>
          </a:bodyPr>
          <a:lstStyle/>
          <a:p>
            <a:r>
              <a:rPr lang="en-US" sz="675" dirty="0"/>
              <a:t>Produces</a:t>
            </a:r>
          </a:p>
        </p:txBody>
      </p:sp>
      <p:sp>
        <p:nvSpPr>
          <p:cNvPr id="34" name="Rounded Rectangle 33">
            <a:extLst>
              <a:ext uri="{FF2B5EF4-FFF2-40B4-BE49-F238E27FC236}">
                <a16:creationId xmlns:a16="http://schemas.microsoft.com/office/drawing/2014/main" id="{6F2FED85-7F71-D2F7-9C31-FE10E6D5213C}"/>
              </a:ext>
            </a:extLst>
          </p:cNvPr>
          <p:cNvSpPr/>
          <p:nvPr/>
        </p:nvSpPr>
        <p:spPr bwMode="auto">
          <a:xfrm>
            <a:off x="4095925" y="4084840"/>
            <a:ext cx="846208" cy="27484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Work</a:t>
            </a:r>
          </a:p>
        </p:txBody>
      </p:sp>
      <p:cxnSp>
        <p:nvCxnSpPr>
          <p:cNvPr id="37" name="Straight Arrow Connector 36">
            <a:extLst>
              <a:ext uri="{FF2B5EF4-FFF2-40B4-BE49-F238E27FC236}">
                <a16:creationId xmlns:a16="http://schemas.microsoft.com/office/drawing/2014/main" id="{B5B1EF66-5414-F358-0819-ACD559B19D7F}"/>
              </a:ext>
            </a:extLst>
          </p:cNvPr>
          <p:cNvCxnSpPr>
            <a:cxnSpLocks/>
            <a:stCxn id="16" idx="2"/>
            <a:endCxn id="34" idx="0"/>
          </p:cNvCxnSpPr>
          <p:nvPr/>
        </p:nvCxnSpPr>
        <p:spPr bwMode="auto">
          <a:xfrm>
            <a:off x="3955186" y="3483818"/>
            <a:ext cx="563843" cy="60102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FC99FE8-3297-725E-1858-1669AC9CA272}"/>
              </a:ext>
            </a:extLst>
          </p:cNvPr>
          <p:cNvSpPr/>
          <p:nvPr/>
        </p:nvSpPr>
        <p:spPr>
          <a:xfrm>
            <a:off x="4187057" y="3534793"/>
            <a:ext cx="421159" cy="235902"/>
          </a:xfrm>
          <a:prstGeom prst="rect">
            <a:avLst/>
          </a:prstGeom>
        </p:spPr>
        <p:txBody>
          <a:bodyPr wrap="none">
            <a:spAutoFit/>
          </a:bodyPr>
          <a:lstStyle/>
          <a:p>
            <a:r>
              <a:rPr lang="en-US" sz="675" dirty="0"/>
              <a:t>Is …</a:t>
            </a:r>
          </a:p>
        </p:txBody>
      </p:sp>
      <p:sp>
        <p:nvSpPr>
          <p:cNvPr id="39" name="Rounded Rectangle 38">
            <a:extLst>
              <a:ext uri="{FF2B5EF4-FFF2-40B4-BE49-F238E27FC236}">
                <a16:creationId xmlns:a16="http://schemas.microsoft.com/office/drawing/2014/main" id="{467201B1-2116-4D2B-0F0F-586EF33C737F}"/>
              </a:ext>
            </a:extLst>
          </p:cNvPr>
          <p:cNvSpPr/>
          <p:nvPr/>
        </p:nvSpPr>
        <p:spPr bwMode="auto">
          <a:xfrm>
            <a:off x="6048550" y="4218239"/>
            <a:ext cx="867906" cy="36079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Systems</a:t>
            </a:r>
          </a:p>
          <a:p>
            <a:pPr algn="ctr"/>
            <a:r>
              <a:rPr lang="en-US" sz="800" dirty="0">
                <a:solidFill>
                  <a:schemeClr val="bg1"/>
                </a:solidFill>
              </a:rPr>
              <a:t>Element</a:t>
            </a:r>
          </a:p>
        </p:txBody>
      </p:sp>
      <p:cxnSp>
        <p:nvCxnSpPr>
          <p:cNvPr id="40" name="Straight Arrow Connector 39">
            <a:extLst>
              <a:ext uri="{FF2B5EF4-FFF2-40B4-BE49-F238E27FC236}">
                <a16:creationId xmlns:a16="http://schemas.microsoft.com/office/drawing/2014/main" id="{DC7E263A-F4CA-21D5-6CA7-71772A775C1F}"/>
              </a:ext>
            </a:extLst>
          </p:cNvPr>
          <p:cNvCxnSpPr>
            <a:cxnSpLocks/>
          </p:cNvCxnSpPr>
          <p:nvPr/>
        </p:nvCxnSpPr>
        <p:spPr bwMode="auto">
          <a:xfrm>
            <a:off x="5907257" y="3675881"/>
            <a:ext cx="620998" cy="542359"/>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93D1570D-8855-3179-56E8-ECB3B6E9C1EC}"/>
              </a:ext>
            </a:extLst>
          </p:cNvPr>
          <p:cNvSpPr/>
          <p:nvPr/>
        </p:nvSpPr>
        <p:spPr>
          <a:xfrm>
            <a:off x="6034568" y="3494889"/>
            <a:ext cx="706599" cy="360790"/>
          </a:xfrm>
          <a:prstGeom prst="rect">
            <a:avLst/>
          </a:prstGeom>
        </p:spPr>
        <p:txBody>
          <a:bodyPr wrap="square">
            <a:spAutoFit/>
          </a:bodyPr>
          <a:lstStyle/>
          <a:p>
            <a:r>
              <a:rPr lang="en-US" sz="675" dirty="0"/>
              <a:t>Occurs  within …</a:t>
            </a:r>
          </a:p>
        </p:txBody>
      </p:sp>
      <p:cxnSp>
        <p:nvCxnSpPr>
          <p:cNvPr id="42" name="Straight Arrow Connector 41">
            <a:extLst>
              <a:ext uri="{FF2B5EF4-FFF2-40B4-BE49-F238E27FC236}">
                <a16:creationId xmlns:a16="http://schemas.microsoft.com/office/drawing/2014/main" id="{E392EFD2-6E2E-8C5A-CA70-4A68AEFCAF5D}"/>
              </a:ext>
            </a:extLst>
          </p:cNvPr>
          <p:cNvCxnSpPr>
            <a:cxnSpLocks/>
            <a:stCxn id="12" idx="2"/>
            <a:endCxn id="15" idx="1"/>
          </p:cNvCxnSpPr>
          <p:nvPr/>
        </p:nvCxnSpPr>
        <p:spPr bwMode="auto">
          <a:xfrm>
            <a:off x="1608716" y="1953616"/>
            <a:ext cx="1210684" cy="38064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76182821-F533-AADE-5D63-0C2A48681060}"/>
              </a:ext>
            </a:extLst>
          </p:cNvPr>
          <p:cNvSpPr/>
          <p:nvPr/>
        </p:nvSpPr>
        <p:spPr>
          <a:xfrm>
            <a:off x="7669265" y="3755656"/>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52" name="Rounded Rectangle 51">
            <a:extLst>
              <a:ext uri="{FF2B5EF4-FFF2-40B4-BE49-F238E27FC236}">
                <a16:creationId xmlns:a16="http://schemas.microsoft.com/office/drawing/2014/main" id="{A1EA7BBB-E654-49DA-6038-3ECA4E3C8B93}"/>
              </a:ext>
            </a:extLst>
          </p:cNvPr>
          <p:cNvSpPr/>
          <p:nvPr/>
        </p:nvSpPr>
        <p:spPr>
          <a:xfrm>
            <a:off x="7670198" y="4183574"/>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53" name="Rounded Rectangle 52">
            <a:extLst>
              <a:ext uri="{FF2B5EF4-FFF2-40B4-BE49-F238E27FC236}">
                <a16:creationId xmlns:a16="http://schemas.microsoft.com/office/drawing/2014/main" id="{35C193E7-A6D8-214C-3FDC-5594CD225167}"/>
              </a:ext>
            </a:extLst>
          </p:cNvPr>
          <p:cNvSpPr/>
          <p:nvPr/>
        </p:nvSpPr>
        <p:spPr>
          <a:xfrm>
            <a:off x="7669265" y="4611490"/>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54" name="Straight Arrow Connector 53">
            <a:extLst>
              <a:ext uri="{FF2B5EF4-FFF2-40B4-BE49-F238E27FC236}">
                <a16:creationId xmlns:a16="http://schemas.microsoft.com/office/drawing/2014/main" id="{814A4350-7F2E-BE2D-4FB3-27D913DCC5CD}"/>
              </a:ext>
            </a:extLst>
          </p:cNvPr>
          <p:cNvCxnSpPr>
            <a:cxnSpLocks/>
          </p:cNvCxnSpPr>
          <p:nvPr/>
        </p:nvCxnSpPr>
        <p:spPr>
          <a:xfrm flipV="1">
            <a:off x="6933499" y="3925446"/>
            <a:ext cx="735766" cy="45133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C6FF407-A33D-B921-1802-700F3967A9B6}"/>
              </a:ext>
            </a:extLst>
          </p:cNvPr>
          <p:cNvCxnSpPr>
            <a:cxnSpLocks/>
          </p:cNvCxnSpPr>
          <p:nvPr/>
        </p:nvCxnSpPr>
        <p:spPr>
          <a:xfrm flipV="1">
            <a:off x="6933499" y="4353364"/>
            <a:ext cx="736699" cy="23414"/>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5B0960E-9AB5-F706-2A65-48B8F37055EB}"/>
              </a:ext>
            </a:extLst>
          </p:cNvPr>
          <p:cNvCxnSpPr>
            <a:cxnSpLocks/>
          </p:cNvCxnSpPr>
          <p:nvPr/>
        </p:nvCxnSpPr>
        <p:spPr>
          <a:xfrm>
            <a:off x="6933499" y="4376778"/>
            <a:ext cx="735766" cy="40450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FCB9A15-67F6-6B16-99BA-990CB6D24B80}"/>
              </a:ext>
            </a:extLst>
          </p:cNvPr>
          <p:cNvSpPr txBox="1"/>
          <p:nvPr/>
        </p:nvSpPr>
        <p:spPr>
          <a:xfrm>
            <a:off x="6897169" y="3869222"/>
            <a:ext cx="639431" cy="300082"/>
          </a:xfrm>
          <a:prstGeom prst="rect">
            <a:avLst/>
          </a:prstGeom>
          <a:noFill/>
        </p:spPr>
        <p:txBody>
          <a:bodyPr wrap="square" rtlCol="0">
            <a:spAutoFit/>
          </a:bodyPr>
          <a:lstStyle/>
          <a:p>
            <a:r>
              <a:rPr lang="en-US" sz="675" dirty="0"/>
              <a:t>Composed of 1..</a:t>
            </a:r>
          </a:p>
        </p:txBody>
      </p:sp>
      <p:sp>
        <p:nvSpPr>
          <p:cNvPr id="59" name="Flowchart: Decision 18">
            <a:extLst>
              <a:ext uri="{FF2B5EF4-FFF2-40B4-BE49-F238E27FC236}">
                <a16:creationId xmlns:a16="http://schemas.microsoft.com/office/drawing/2014/main" id="{1221E031-AE9E-6154-15A0-426A5946319E}"/>
              </a:ext>
            </a:extLst>
          </p:cNvPr>
          <p:cNvSpPr/>
          <p:nvPr/>
        </p:nvSpPr>
        <p:spPr bwMode="auto">
          <a:xfrm flipH="1">
            <a:off x="6918978" y="432165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9" name="TextBox 98">
            <a:extLst>
              <a:ext uri="{FF2B5EF4-FFF2-40B4-BE49-F238E27FC236}">
                <a16:creationId xmlns:a16="http://schemas.microsoft.com/office/drawing/2014/main" id="{5F857539-5513-C1A4-4EA6-CE296AB800FC}"/>
              </a:ext>
            </a:extLst>
          </p:cNvPr>
          <p:cNvSpPr txBox="1"/>
          <p:nvPr/>
        </p:nvSpPr>
        <p:spPr>
          <a:xfrm>
            <a:off x="2749964" y="5450833"/>
            <a:ext cx="3356968" cy="646331"/>
          </a:xfrm>
          <a:prstGeom prst="rect">
            <a:avLst/>
          </a:prstGeom>
          <a:noFill/>
        </p:spPr>
        <p:txBody>
          <a:bodyPr wrap="square">
            <a:spAutoFit/>
          </a:bodyPr>
          <a:lstStyle/>
          <a:p>
            <a:r>
              <a:rPr lang="en-US" sz="1200" u="sng" dirty="0">
                <a:solidFill>
                  <a:srgbClr val="C00000"/>
                </a:solidFill>
              </a:rPr>
              <a:t>Missing temporal aspects from recent Costin work</a:t>
            </a:r>
          </a:p>
          <a:p>
            <a:endParaRPr lang="en-US" sz="1200" u="sng" dirty="0">
              <a:solidFill>
                <a:srgbClr val="C00000"/>
              </a:solidFill>
            </a:endParaRPr>
          </a:p>
        </p:txBody>
      </p:sp>
    </p:spTree>
    <p:extLst>
      <p:ext uri="{BB962C8B-B14F-4D97-AF65-F5344CB8AC3E}">
        <p14:creationId xmlns:p14="http://schemas.microsoft.com/office/powerpoint/2010/main" val="2615287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Temporal Aspects of Operational Viewpoint</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3076764"/>
          </a:xfrm>
        </p:spPr>
        <p:txBody>
          <a:bodyPr/>
          <a:lstStyle/>
          <a:p>
            <a:r>
              <a:rPr lang="en-US" sz="1400" dirty="0"/>
              <a:t>The Operational Viewpoint may describe any of the following: </a:t>
            </a:r>
          </a:p>
          <a:p>
            <a:pPr lvl="1"/>
            <a:r>
              <a:rPr lang="en-US" sz="1100" dirty="0"/>
              <a:t>Activity, Procedure and Task all may have stated temporal aspects</a:t>
            </a:r>
          </a:p>
          <a:p>
            <a:pPr lvl="2"/>
            <a:r>
              <a:rPr lang="en-US" sz="1000" dirty="0">
                <a:solidFill>
                  <a:srgbClr val="C00000"/>
                </a:solidFill>
              </a:rPr>
              <a:t>May have start time, stop time, or duration specified</a:t>
            </a:r>
          </a:p>
          <a:p>
            <a:pPr lvl="2"/>
            <a:r>
              <a:rPr lang="en-US" sz="1000" dirty="0">
                <a:solidFill>
                  <a:srgbClr val="C00000"/>
                </a:solidFill>
              </a:rPr>
              <a:t>May be used to represent both planning views and actual “as executed” views</a:t>
            </a:r>
          </a:p>
          <a:p>
            <a:pPr lvl="2"/>
            <a:endParaRPr lang="en-US" sz="1000" u="sng" dirty="0"/>
          </a:p>
          <a:p>
            <a:pPr lvl="1"/>
            <a:r>
              <a:rPr lang="en-US" sz="1100" dirty="0"/>
              <a:t>Action:</a:t>
            </a:r>
          </a:p>
          <a:p>
            <a:pPr lvl="2"/>
            <a:r>
              <a:rPr lang="en-US" sz="1000" dirty="0"/>
              <a:t>An Action may be instantaneous or have some finite duration</a:t>
            </a:r>
          </a:p>
          <a:p>
            <a:pPr lvl="2"/>
            <a:r>
              <a:rPr lang="en-US" sz="1000" dirty="0"/>
              <a:t>An Action may have both planning estimates and actual “as executed” observations</a:t>
            </a:r>
          </a:p>
          <a:p>
            <a:pPr lvl="2"/>
            <a:endParaRPr lang="en-US" sz="1000" u="sng" dirty="0"/>
          </a:p>
          <a:p>
            <a:pPr lvl="1"/>
            <a:r>
              <a:rPr lang="en-US" sz="1100" dirty="0"/>
              <a:t>Event:</a:t>
            </a:r>
          </a:p>
          <a:p>
            <a:pPr lvl="2"/>
            <a:r>
              <a:rPr lang="en-US" sz="1000" u="sng" dirty="0"/>
              <a:t>“Any observable system or natural occurrence.”  NIST (modified)</a:t>
            </a:r>
          </a:p>
          <a:p>
            <a:pPr lvl="2"/>
            <a:r>
              <a:rPr lang="en-US" sz="1000" dirty="0"/>
              <a:t>“</a:t>
            </a:r>
            <a:r>
              <a:rPr lang="en-US" sz="1000" u="sng" dirty="0"/>
              <a:t>The fundamental entity of observed physical reality represented by a point designated by three coordinates of place and one of time in the space-time continuum postulated by the theory of relativity</a:t>
            </a:r>
            <a:r>
              <a:rPr lang="en-US" sz="1000" dirty="0"/>
              <a:t>”, Merriam Webster</a:t>
            </a:r>
            <a:endParaRPr lang="en-US" sz="1000" u="sng" dirty="0"/>
          </a:p>
          <a:p>
            <a:pPr lvl="2"/>
            <a:endParaRPr lang="en-US" sz="1000" u="sng" dirty="0"/>
          </a:p>
          <a:p>
            <a:pPr lvl="1"/>
            <a:r>
              <a:rPr lang="en-US" sz="1100" dirty="0"/>
              <a:t>Sequence of Events (SOE):</a:t>
            </a:r>
          </a:p>
          <a:p>
            <a:pPr lvl="2"/>
            <a:r>
              <a:rPr lang="en-US" sz="1000" u="sng" dirty="0"/>
              <a:t>“a number of events or activities that come one after another in a particular order”</a:t>
            </a:r>
          </a:p>
          <a:p>
            <a:pPr lvl="2"/>
            <a:r>
              <a:rPr lang="en-US" sz="1000" u="sng" dirty="0"/>
              <a:t>“the </a:t>
            </a:r>
            <a:r>
              <a:rPr lang="en-US" sz="1000" u="sng" dirty="0">
                <a:solidFill>
                  <a:srgbClr val="C00000"/>
                </a:solidFill>
              </a:rPr>
              <a:t>predicted</a:t>
            </a:r>
            <a:r>
              <a:rPr lang="en-US" sz="1000" u="sng" dirty="0"/>
              <a:t> order of events during spacecraft operations”, also</a:t>
            </a:r>
          </a:p>
          <a:p>
            <a:pPr lvl="2"/>
            <a:r>
              <a:rPr lang="en-US" sz="1000" u="sng" dirty="0"/>
              <a:t>“the </a:t>
            </a:r>
            <a:r>
              <a:rPr lang="en-US" sz="1000" u="sng" dirty="0">
                <a:solidFill>
                  <a:srgbClr val="C00000"/>
                </a:solidFill>
              </a:rPr>
              <a:t>observed</a:t>
            </a:r>
            <a:r>
              <a:rPr lang="en-US" sz="1000" u="sng" dirty="0"/>
              <a:t> order of events during spacecraft operations”</a:t>
            </a:r>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14 Nov 2022</a:t>
            </a:r>
            <a:endParaRPr lang="en-US" b="0" dirty="0"/>
          </a:p>
        </p:txBody>
      </p:sp>
      <p:grpSp>
        <p:nvGrpSpPr>
          <p:cNvPr id="10" name="Group 9">
            <a:extLst>
              <a:ext uri="{FF2B5EF4-FFF2-40B4-BE49-F238E27FC236}">
                <a16:creationId xmlns:a16="http://schemas.microsoft.com/office/drawing/2014/main" id="{9585A8EE-9E05-4047-B95D-3890F537733C}"/>
              </a:ext>
            </a:extLst>
          </p:cNvPr>
          <p:cNvGrpSpPr/>
          <p:nvPr/>
        </p:nvGrpSpPr>
        <p:grpSpPr>
          <a:xfrm>
            <a:off x="1742513" y="4085955"/>
            <a:ext cx="5970509" cy="2328337"/>
            <a:chOff x="2030491" y="3838967"/>
            <a:chExt cx="5208509" cy="1936562"/>
          </a:xfrm>
        </p:grpSpPr>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3915651"/>
              <a:ext cx="742950" cy="313748"/>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(Std Ops)</a:t>
              </a:r>
            </a:p>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785080" y="4033497"/>
              <a:ext cx="1042070" cy="249589"/>
            </a:xfrm>
            <a:prstGeom prst="rect">
              <a:avLst/>
            </a:prstGeom>
          </p:spPr>
          <p:txBody>
            <a:bodyPr wrap="square">
              <a:spAutoFit/>
            </a:bodyPr>
            <a:lstStyle/>
            <a:p>
              <a:r>
                <a:rPr lang="en-US" sz="675" dirty="0"/>
                <a:t>Has 1 .. Inter-related </a:t>
              </a:r>
              <a:r>
                <a:rPr lang="en-US" sz="675" dirty="0">
                  <a:solidFill>
                    <a:srgbClr val="C00000"/>
                  </a:solidFill>
                </a:rPr>
                <a:t>with start &amp; stop times.</a:t>
              </a:r>
              <a:endParaRPr lang="en-US" sz="675" dirty="0"/>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785512" cy="335986"/>
            </a:xfrm>
            <a:prstGeom prst="rect">
              <a:avLst/>
            </a:prstGeom>
          </p:spPr>
          <p:txBody>
            <a:bodyPr wrap="square">
              <a:spAutoFit/>
            </a:bodyPr>
            <a:lstStyle/>
            <a:p>
              <a:r>
                <a:rPr lang="en-US" sz="675" dirty="0"/>
                <a:t>Has cohesive set of 1 .. </a:t>
              </a:r>
              <a:r>
                <a:rPr lang="en-US" sz="675" dirty="0">
                  <a:solidFill>
                    <a:srgbClr val="C00000"/>
                  </a:solidFill>
                </a:rPr>
                <a:t>with start &amp; stop times.</a:t>
              </a:r>
              <a:endParaRPr lang="en-US" sz="675" dirty="0"/>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1675583" cy="163193"/>
            </a:xfrm>
            <a:prstGeom prst="rect">
              <a:avLst/>
            </a:prstGeom>
          </p:spPr>
          <p:txBody>
            <a:bodyPr wrap="none">
              <a:spAutoFit/>
            </a:bodyPr>
            <a:lstStyle/>
            <a:p>
              <a:r>
                <a:rPr lang="en-US" sz="675" dirty="0"/>
                <a:t>Ordered set of 1 ..  </a:t>
              </a:r>
              <a:r>
                <a:rPr lang="en-US" sz="675" dirty="0">
                  <a:solidFill>
                    <a:srgbClr val="C00000"/>
                  </a:solidFill>
                </a:rPr>
                <a:t>with start &amp; stop times.</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1063076" cy="163193"/>
            </a:xfrm>
            <a:prstGeom prst="rect">
              <a:avLst/>
            </a:prstGeom>
          </p:spPr>
          <p:txBody>
            <a:bodyPr wrap="none">
              <a:spAutoFit/>
            </a:bodyPr>
            <a:lstStyle/>
            <a:p>
              <a:r>
                <a:rPr lang="en-US" sz="675" dirty="0"/>
                <a:t>Performs … </a:t>
              </a:r>
              <a:r>
                <a:rPr lang="en-US" sz="675" dirty="0">
                  <a:solidFill>
                    <a:srgbClr val="C00000"/>
                  </a:solidFill>
                </a:rPr>
                <a:t>has duration</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477000" y="5475447"/>
              <a:ext cx="762000" cy="300082"/>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solidFill>
                    <a:srgbClr val="C00000"/>
                  </a:solidFill>
                  <a:latin typeface="Arial" pitchFamily="-107" charset="0"/>
                </a:rPr>
                <a:t>Systems</a:t>
              </a:r>
            </a:p>
            <a:p>
              <a:pPr algn="ctr" eaLnBrk="0" hangingPunct="0">
                <a:lnSpc>
                  <a:spcPct val="90000"/>
                </a:lnSpc>
                <a:spcAft>
                  <a:spcPct val="10000"/>
                </a:spcAft>
                <a:buSzPct val="125000"/>
              </a:pPr>
              <a:r>
                <a:rPr lang="en-US" sz="900" dirty="0">
                  <a:solidFill>
                    <a:srgbClr val="C00000"/>
                  </a:solidFill>
                  <a:latin typeface="Arial" pitchFamily="-107" charset="0"/>
                </a:rPr>
                <a:t>Object</a:t>
              </a: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grpSp>
      <p:cxnSp>
        <p:nvCxnSpPr>
          <p:cNvPr id="28" name="Straight Arrow Connector 27">
            <a:extLst>
              <a:ext uri="{FF2B5EF4-FFF2-40B4-BE49-F238E27FC236}">
                <a16:creationId xmlns:a16="http://schemas.microsoft.com/office/drawing/2014/main" id="{F42C9A27-3E38-9C4C-93EF-7DBF510D5359}"/>
              </a:ext>
            </a:extLst>
          </p:cNvPr>
          <p:cNvCxnSpPr>
            <a:cxnSpLocks/>
            <a:stCxn id="5" idx="3"/>
            <a:endCxn id="7" idx="1"/>
          </p:cNvCxnSpPr>
          <p:nvPr/>
        </p:nvCxnSpPr>
        <p:spPr bwMode="auto">
          <a:xfrm>
            <a:off x="2635211" y="4223379"/>
            <a:ext cx="1496543" cy="14338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2" name="Rectangle 31">
            <a:extLst>
              <a:ext uri="{FF2B5EF4-FFF2-40B4-BE49-F238E27FC236}">
                <a16:creationId xmlns:a16="http://schemas.microsoft.com/office/drawing/2014/main" id="{E32A903E-8E0D-2849-B975-D66B488E999A}"/>
              </a:ext>
            </a:extLst>
          </p:cNvPr>
          <p:cNvSpPr/>
          <p:nvPr/>
        </p:nvSpPr>
        <p:spPr>
          <a:xfrm>
            <a:off x="2976104" y="3937444"/>
            <a:ext cx="720621" cy="300082"/>
          </a:xfrm>
          <a:prstGeom prst="rect">
            <a:avLst/>
          </a:prstGeom>
        </p:spPr>
        <p:txBody>
          <a:bodyPr wrap="square">
            <a:spAutoFit/>
          </a:bodyPr>
          <a:lstStyle/>
          <a:p>
            <a:r>
              <a:rPr lang="en-US" sz="675" dirty="0"/>
              <a:t>Described by …</a:t>
            </a:r>
          </a:p>
        </p:txBody>
      </p:sp>
      <p:sp>
        <p:nvSpPr>
          <p:cNvPr id="33" name="TextBox 32">
            <a:extLst>
              <a:ext uri="{FF2B5EF4-FFF2-40B4-BE49-F238E27FC236}">
                <a16:creationId xmlns:a16="http://schemas.microsoft.com/office/drawing/2014/main" id="{59D158CD-28F4-204E-87DA-410C563516D0}"/>
              </a:ext>
            </a:extLst>
          </p:cNvPr>
          <p:cNvSpPr txBox="1"/>
          <p:nvPr/>
        </p:nvSpPr>
        <p:spPr>
          <a:xfrm>
            <a:off x="5943600" y="3415141"/>
            <a:ext cx="4572000" cy="1200329"/>
          </a:xfrm>
          <a:prstGeom prst="rect">
            <a:avLst/>
          </a:prstGeom>
          <a:noFill/>
        </p:spPr>
        <p:txBody>
          <a:bodyPr wrap="square">
            <a:spAutoFit/>
          </a:bodyPr>
          <a:lstStyle/>
          <a:p>
            <a:r>
              <a:rPr lang="en-US" sz="1200" u="sng" dirty="0">
                <a:solidFill>
                  <a:srgbClr val="C00000"/>
                </a:solidFill>
              </a:rPr>
              <a:t>Temporal aspects extend core ops model</a:t>
            </a:r>
          </a:p>
          <a:p>
            <a:r>
              <a:rPr lang="en-US" sz="1200" u="sng" dirty="0">
                <a:solidFill>
                  <a:srgbClr val="C00000"/>
                </a:solidFill>
              </a:rPr>
              <a:t>Add Event, and temporal aspects for …</a:t>
            </a:r>
          </a:p>
          <a:p>
            <a:r>
              <a:rPr lang="en-US" sz="1200" u="sng" dirty="0">
                <a:solidFill>
                  <a:srgbClr val="C00000"/>
                </a:solidFill>
              </a:rPr>
              <a:t>Plan</a:t>
            </a:r>
          </a:p>
          <a:p>
            <a:r>
              <a:rPr lang="en-US" sz="1200" u="sng" dirty="0">
                <a:solidFill>
                  <a:srgbClr val="C00000"/>
                </a:solidFill>
              </a:rPr>
              <a:t>Schedule</a:t>
            </a:r>
          </a:p>
          <a:p>
            <a:r>
              <a:rPr lang="en-US" sz="1200" u="sng" dirty="0">
                <a:solidFill>
                  <a:srgbClr val="C00000"/>
                </a:solidFill>
              </a:rPr>
              <a:t>Contingency</a:t>
            </a:r>
          </a:p>
          <a:p>
            <a:r>
              <a:rPr lang="en-US" sz="1200" u="sng" dirty="0">
                <a:solidFill>
                  <a:srgbClr val="C00000"/>
                </a:solidFill>
              </a:rPr>
              <a:t>Planned, Anticipated, Unanticipated</a:t>
            </a:r>
            <a:endParaRPr lang="en-US" sz="1200" dirty="0"/>
          </a:p>
        </p:txBody>
      </p:sp>
    </p:spTree>
    <p:extLst>
      <p:ext uri="{BB962C8B-B14F-4D97-AF65-F5344CB8AC3E}">
        <p14:creationId xmlns:p14="http://schemas.microsoft.com/office/powerpoint/2010/main" val="31730255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B20C8-B323-B04C-A9E1-2B4CE1C35846}"/>
              </a:ext>
            </a:extLst>
          </p:cNvPr>
          <p:cNvSpPr/>
          <p:nvPr/>
        </p:nvSpPr>
        <p:spPr bwMode="auto">
          <a:xfrm>
            <a:off x="6554491"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B)</a:t>
            </a:r>
          </a:p>
        </p:txBody>
      </p:sp>
      <p:cxnSp>
        <p:nvCxnSpPr>
          <p:cNvPr id="41" name="Straight Connector 40">
            <a:extLst>
              <a:ext uri="{FF2B5EF4-FFF2-40B4-BE49-F238E27FC236}">
                <a16:creationId xmlns:a16="http://schemas.microsoft.com/office/drawing/2014/main" id="{A33192E9-F2EF-C54A-94DF-99A15673052B}"/>
              </a:ext>
            </a:extLst>
          </p:cNvPr>
          <p:cNvCxnSpPr>
            <a:cxnSpLocks/>
          </p:cNvCxnSpPr>
          <p:nvPr/>
        </p:nvCxnSpPr>
        <p:spPr bwMode="auto">
          <a:xfrm>
            <a:off x="6569056"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2" name="Title 1"/>
          <p:cNvSpPr>
            <a:spLocks noGrp="1"/>
          </p:cNvSpPr>
          <p:nvPr>
            <p:ph type="title"/>
          </p:nvPr>
        </p:nvSpPr>
        <p:spPr>
          <a:xfrm>
            <a:off x="457200" y="152400"/>
            <a:ext cx="8229600" cy="1143000"/>
          </a:xfrm>
        </p:spPr>
        <p:txBody>
          <a:bodyPr vert="horz"/>
          <a:lstStyle/>
          <a:p>
            <a:r>
              <a:rPr lang="en-GB" sz="2000" dirty="0">
                <a:solidFill>
                  <a:srgbClr val="0099A6"/>
                </a:solidFill>
              </a:rPr>
              <a:t>RASDS Operational View Representation</a:t>
            </a:r>
          </a:p>
        </p:txBody>
      </p:sp>
      <p:sp>
        <p:nvSpPr>
          <p:cNvPr id="37" name="Rectangle 36">
            <a:extLst>
              <a:ext uri="{FF2B5EF4-FFF2-40B4-BE49-F238E27FC236}">
                <a16:creationId xmlns:a16="http://schemas.microsoft.com/office/drawing/2014/main" id="{EDF09A24-DA7A-614C-8BCC-1E01DEFE1061}"/>
              </a:ext>
            </a:extLst>
          </p:cNvPr>
          <p:cNvSpPr/>
          <p:nvPr/>
        </p:nvSpPr>
        <p:spPr bwMode="auto">
          <a:xfrm>
            <a:off x="3063498"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A)</a:t>
            </a:r>
          </a:p>
        </p:txBody>
      </p:sp>
      <p:cxnSp>
        <p:nvCxnSpPr>
          <p:cNvPr id="38" name="Straight Connector 37">
            <a:extLst>
              <a:ext uri="{FF2B5EF4-FFF2-40B4-BE49-F238E27FC236}">
                <a16:creationId xmlns:a16="http://schemas.microsoft.com/office/drawing/2014/main" id="{2ED5EA54-ECFC-894E-9C81-1356468310E6}"/>
              </a:ext>
            </a:extLst>
          </p:cNvPr>
          <p:cNvCxnSpPr>
            <a:cxnSpLocks/>
          </p:cNvCxnSpPr>
          <p:nvPr/>
        </p:nvCxnSpPr>
        <p:spPr bwMode="auto">
          <a:xfrm>
            <a:off x="3078063"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4" name="Date Placeholder 3"/>
          <p:cNvSpPr>
            <a:spLocks noGrp="1"/>
          </p:cNvSpPr>
          <p:nvPr>
            <p:ph type="dt" sz="half" idx="2"/>
          </p:nvPr>
        </p:nvSpPr>
        <p:spPr/>
        <p:txBody>
          <a:bodyPr/>
          <a:lstStyle/>
          <a:p>
            <a:r>
              <a:rPr lang="en-US"/>
              <a:t>14 Nov 2022</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11034" y="1171493"/>
            <a:ext cx="1226602" cy="402798"/>
          </a:xfrm>
          <a:prstGeom prst="callout1">
            <a:avLst>
              <a:gd name="adj1" fmla="val 56309"/>
              <a:gd name="adj2" fmla="val -2459"/>
              <a:gd name="adj3" fmla="val 216936"/>
              <a:gd name="adj4" fmla="val -7008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flow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tasks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4278784" y="2736933"/>
            <a:ext cx="1406497" cy="542517"/>
          </a:xfrm>
          <a:prstGeom prst="callout1">
            <a:avLst>
              <a:gd name="adj1" fmla="val 50552"/>
              <a:gd name="adj2" fmla="val 100513"/>
              <a:gd name="adj3" fmla="val -51927"/>
              <a:gd name="adj4" fmla="val 11896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Source Task</a:t>
            </a:r>
          </a:p>
          <a:p>
            <a:pPr algn="ctr"/>
            <a:r>
              <a:rPr lang="en-GB" sz="1000" b="0" dirty="0">
                <a:latin typeface="Arial" panose="020B0604020202020204" pitchFamily="34" charset="0"/>
                <a:cs typeface="Arial" panose="020B0604020202020204" pitchFamily="34" charset="0"/>
              </a:rPr>
              <a:t>(start/stop or duration,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584944" y="1181407"/>
            <a:ext cx="1726426" cy="379747"/>
          </a:xfrm>
          <a:prstGeom prst="callout1">
            <a:avLst>
              <a:gd name="adj1" fmla="val 102364"/>
              <a:gd name="adj2" fmla="val 48526"/>
              <a:gd name="adj3" fmla="val 178279"/>
              <a:gd name="adj4" fmla="val 2336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Subsequent Task</a:t>
            </a:r>
          </a:p>
          <a:p>
            <a:pPr algn="ctr"/>
            <a:r>
              <a:rPr lang="en-GB" sz="1000" b="0" dirty="0">
                <a:latin typeface="Arial" panose="020B0604020202020204" pitchFamily="34" charset="0"/>
                <a:cs typeface="Arial" panose="020B0604020202020204" pitchFamily="34" charset="0"/>
              </a:rPr>
              <a:t>(start time or event,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9" name="Rectangle 8">
            <a:extLst>
              <a:ext uri="{FF2B5EF4-FFF2-40B4-BE49-F238E27FC236}">
                <a16:creationId xmlns:a16="http://schemas.microsoft.com/office/drawing/2014/main" id="{437F3180-421B-684B-B1A5-F6302584DF13}"/>
              </a:ext>
            </a:extLst>
          </p:cNvPr>
          <p:cNvSpPr/>
          <p:nvPr/>
        </p:nvSpPr>
        <p:spPr>
          <a:xfrm>
            <a:off x="301006" y="988756"/>
            <a:ext cx="2465115" cy="4832092"/>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Operational Objects are Tasks, treated like functions, abstract representations of behavior.  For this purpose they are shown within some system context (</a:t>
            </a:r>
            <a:r>
              <a:rPr kumimoji="1" lang="en-US" altLang="ja-JP" sz="1100" b="0" dirty="0" err="1">
                <a:latin typeface="Arial" panose="020B0604020202020204" pitchFamily="34" charset="0"/>
                <a:ea typeface="Osaka" charset="-128"/>
              </a:rPr>
              <a:t>swimlanes</a:t>
            </a:r>
            <a:r>
              <a:rPr kumimoji="1" lang="en-US" altLang="ja-JP" sz="1100" b="0" dirty="0">
                <a:latin typeface="Arial" panose="020B0604020202020204" pitchFamily="34" charset="0"/>
                <a:ea typeface="Osaka" charset="-128"/>
              </a:rPr>
              <a: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Operational Objects may themselves be decomposed into lower level Operations.  Different uses of the same Operational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Operational views are intended to describe temporal flows among different systems elements.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Operational views may explicitly show timing and/or duration, and are suitable for representing instances, durative events, and sequences of events.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311370" y="1740069"/>
            <a:ext cx="64690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B</a:t>
            </a:r>
          </a:p>
        </p:txBody>
      </p:sp>
    </p:spTree>
    <p:extLst>
      <p:ext uri="{BB962C8B-B14F-4D97-AF65-F5344CB8AC3E}">
        <p14:creationId xmlns:p14="http://schemas.microsoft.com/office/powerpoint/2010/main" val="23821873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B984A-58B1-B74D-8EC9-360755B58C30}"/>
              </a:ext>
            </a:extLst>
          </p:cNvPr>
          <p:cNvSpPr>
            <a:spLocks noGrp="1"/>
          </p:cNvSpPr>
          <p:nvPr>
            <p:ph type="title"/>
          </p:nvPr>
        </p:nvSpPr>
        <p:spPr/>
        <p:txBody>
          <a:bodyPr/>
          <a:lstStyle/>
          <a:p>
            <a:r>
              <a:rPr lang="en-US" dirty="0"/>
              <a:t>Operational Viewpoint Questions</a:t>
            </a:r>
          </a:p>
        </p:txBody>
      </p:sp>
      <p:sp>
        <p:nvSpPr>
          <p:cNvPr id="4" name="Content Placeholder 3">
            <a:extLst>
              <a:ext uri="{FF2B5EF4-FFF2-40B4-BE49-F238E27FC236}">
                <a16:creationId xmlns:a16="http://schemas.microsoft.com/office/drawing/2014/main" id="{A7CD1FCB-49DE-E049-90EB-B79CD3378DEE}"/>
              </a:ext>
            </a:extLst>
          </p:cNvPr>
          <p:cNvSpPr>
            <a:spLocks noGrp="1"/>
          </p:cNvSpPr>
          <p:nvPr>
            <p:ph idx="1"/>
          </p:nvPr>
        </p:nvSpPr>
        <p:spPr>
          <a:xfrm>
            <a:off x="447413" y="990600"/>
            <a:ext cx="8229600" cy="4525963"/>
          </a:xfrm>
        </p:spPr>
        <p:txBody>
          <a:bodyPr/>
          <a:lstStyle/>
          <a:p>
            <a:r>
              <a:rPr lang="en-US" sz="2400" dirty="0"/>
              <a:t>What are “Operations Objects”?</a:t>
            </a:r>
          </a:p>
          <a:p>
            <a:pPr lvl="1"/>
            <a:r>
              <a:rPr lang="en-US" sz="2000" dirty="0">
                <a:solidFill>
                  <a:srgbClr val="C00000"/>
                </a:solidFill>
              </a:rPr>
              <a:t>Processes</a:t>
            </a:r>
          </a:p>
          <a:p>
            <a:pPr lvl="1"/>
            <a:r>
              <a:rPr lang="en-US" sz="2000" dirty="0">
                <a:solidFill>
                  <a:srgbClr val="C00000"/>
                </a:solidFill>
              </a:rPr>
              <a:t>Activities</a:t>
            </a:r>
          </a:p>
          <a:p>
            <a:pPr lvl="1"/>
            <a:r>
              <a:rPr lang="en-US" sz="2000" dirty="0">
                <a:solidFill>
                  <a:srgbClr val="C00000"/>
                </a:solidFill>
              </a:rPr>
              <a:t>Tasks</a:t>
            </a:r>
          </a:p>
          <a:p>
            <a:pPr lvl="1"/>
            <a:r>
              <a:rPr lang="en-US" sz="2000" dirty="0">
                <a:solidFill>
                  <a:srgbClr val="C00000"/>
                </a:solidFill>
              </a:rPr>
              <a:t>Relationships defined later, represented as Functions of Systems</a:t>
            </a:r>
          </a:p>
          <a:p>
            <a:pPr lvl="1"/>
            <a:endParaRPr lang="en-US" sz="2000" dirty="0"/>
          </a:p>
          <a:p>
            <a:r>
              <a:rPr lang="en-US" sz="2400" dirty="0"/>
              <a:t>What is the best “Operations Objects” representation?</a:t>
            </a:r>
          </a:p>
          <a:p>
            <a:pPr lvl="1"/>
            <a:r>
              <a:rPr lang="en-US" sz="2000" dirty="0">
                <a:solidFill>
                  <a:srgbClr val="C00000"/>
                </a:solidFill>
              </a:rPr>
              <a:t>Use UML Activity diagram style</a:t>
            </a:r>
          </a:p>
          <a:p>
            <a:pPr lvl="1"/>
            <a:r>
              <a:rPr lang="en-US" sz="2000" dirty="0"/>
              <a:t>May optionally use something like BPMN as well</a:t>
            </a:r>
            <a:endParaRPr lang="en-US" sz="2000" dirty="0">
              <a:solidFill>
                <a:srgbClr val="C00000"/>
              </a:solidFill>
            </a:endParaRPr>
          </a:p>
          <a:p>
            <a:endParaRPr lang="en-US" sz="2400" dirty="0"/>
          </a:p>
          <a:p>
            <a:r>
              <a:rPr lang="en-US" sz="2400" dirty="0"/>
              <a:t>What are </a:t>
            </a:r>
            <a:r>
              <a:rPr lang="en-US" sz="2400" dirty="0" err="1"/>
              <a:t>swimlanes</a:t>
            </a:r>
            <a:r>
              <a:rPr lang="en-US" sz="2400" dirty="0"/>
              <a:t> associated with (optional object type references)?</a:t>
            </a:r>
          </a:p>
          <a:p>
            <a:pPr lvl="1"/>
            <a:r>
              <a:rPr lang="en-US" sz="2000" dirty="0"/>
              <a:t>Function groups</a:t>
            </a:r>
          </a:p>
          <a:p>
            <a:pPr lvl="1"/>
            <a:r>
              <a:rPr lang="en-US" sz="2000" dirty="0">
                <a:solidFill>
                  <a:srgbClr val="C00000"/>
                </a:solidFill>
              </a:rPr>
              <a:t>Systems (sub-systems)</a:t>
            </a:r>
          </a:p>
          <a:p>
            <a:pPr lvl="1"/>
            <a:r>
              <a:rPr lang="en-US" sz="2000" dirty="0"/>
              <a:t>Organizations/teams</a:t>
            </a:r>
          </a:p>
        </p:txBody>
      </p:sp>
      <p:sp>
        <p:nvSpPr>
          <p:cNvPr id="2" name="Date Placeholder 1">
            <a:extLst>
              <a:ext uri="{FF2B5EF4-FFF2-40B4-BE49-F238E27FC236}">
                <a16:creationId xmlns:a16="http://schemas.microsoft.com/office/drawing/2014/main" id="{0CEEDB92-E282-BA4E-86EC-90558BD8B2BF}"/>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1258867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Operational Viewpoint </a:t>
            </a:r>
            <a:r>
              <a:rPr lang="en-US" sz="2400" dirty="0">
                <a:solidFill>
                  <a:srgbClr val="C00000"/>
                </a:solidFill>
              </a:rPr>
              <a:t>Selected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2605565"/>
          </a:xfrm>
        </p:spPr>
        <p:txBody>
          <a:bodyPr/>
          <a:lstStyle/>
          <a:p>
            <a:r>
              <a:rPr lang="en-US" sz="2000" dirty="0"/>
              <a:t>For the Operational Viewpoint we need a self-consistent set of terms and associated definitions.  </a:t>
            </a:r>
          </a:p>
          <a:p>
            <a:pPr lvl="1"/>
            <a:r>
              <a:rPr lang="en-US" sz="1600" dirty="0"/>
              <a:t>Process:</a:t>
            </a:r>
          </a:p>
          <a:p>
            <a:pPr lvl="2"/>
            <a:r>
              <a:rPr lang="en-US" sz="1200" u="sng" dirty="0"/>
              <a:t>“set of interrelated or interacting activities which transforms inputs into outputs” NIST</a:t>
            </a:r>
          </a:p>
          <a:p>
            <a:pPr lvl="1"/>
            <a:r>
              <a:rPr lang="en-US" sz="1600" dirty="0"/>
              <a:t>Activity:</a:t>
            </a:r>
          </a:p>
          <a:p>
            <a:pPr lvl="2"/>
            <a:r>
              <a:rPr lang="en-US" sz="1200" u="sng" dirty="0"/>
              <a:t>“Set of cohesive tasks of a process.” NIST</a:t>
            </a:r>
            <a:endParaRPr lang="en-US" sz="1200" dirty="0"/>
          </a:p>
          <a:p>
            <a:pPr lvl="1"/>
            <a:r>
              <a:rPr lang="en-US" sz="1600" dirty="0"/>
              <a:t>Procedure:</a:t>
            </a:r>
          </a:p>
          <a:p>
            <a:pPr lvl="2"/>
            <a:r>
              <a:rPr lang="en-US" sz="1200" u="sng" dirty="0"/>
              <a:t>“An ordered set of tasks for performing some action.” Wikipedia</a:t>
            </a:r>
          </a:p>
          <a:p>
            <a:pPr lvl="2"/>
            <a:r>
              <a:rPr lang="en-US" sz="1200" dirty="0"/>
              <a:t>Std Operations Procedure - A set of instructions used to describe a process or procedure that performs an explicit task or explicit reaction to a given event.” NIST</a:t>
            </a:r>
            <a:endParaRPr lang="en-US" sz="1200" u="sng" dirty="0"/>
          </a:p>
          <a:p>
            <a:pPr lvl="1"/>
            <a:r>
              <a:rPr lang="en-US" sz="1600" dirty="0"/>
              <a:t>Task:</a:t>
            </a:r>
          </a:p>
          <a:p>
            <a:pPr lvl="2"/>
            <a:r>
              <a:rPr lang="en-US" sz="1200" u="sng" dirty="0"/>
              <a:t>“A Task is a specific defined piece of work that, combined with other identified Tasks, composes the work in a specific specialty area or work role.”  NIST</a:t>
            </a:r>
          </a:p>
          <a:p>
            <a:pPr lvl="1"/>
            <a:r>
              <a:rPr lang="en-US" sz="1600" dirty="0"/>
              <a:t>Action:</a:t>
            </a:r>
          </a:p>
          <a:p>
            <a:pPr lvl="2"/>
            <a:r>
              <a:rPr lang="en-US" sz="12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600" dirty="0"/>
              <a:t>Product:</a:t>
            </a:r>
          </a:p>
          <a:p>
            <a:pPr lvl="2"/>
            <a:r>
              <a:rPr lang="en-US" sz="1200" u="sng" dirty="0"/>
              <a:t>“Result of a process. Note: A system as a “product” is what is delivered by systems engineering.” NIST</a:t>
            </a:r>
          </a:p>
          <a:p>
            <a:pPr lvl="2"/>
            <a:endParaRPr lang="en-US" sz="12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14 Nov 2022</a:t>
            </a:r>
            <a:endParaRPr lang="en-US" b="0" dirty="0"/>
          </a:p>
        </p:txBody>
      </p:sp>
      <p:sp>
        <p:nvSpPr>
          <p:cNvPr id="33" name="TextBox 32">
            <a:extLst>
              <a:ext uri="{FF2B5EF4-FFF2-40B4-BE49-F238E27FC236}">
                <a16:creationId xmlns:a16="http://schemas.microsoft.com/office/drawing/2014/main" id="{74D2BB9A-E887-7746-99C3-2A695C37B3F8}"/>
              </a:ext>
            </a:extLst>
          </p:cNvPr>
          <p:cNvSpPr txBox="1"/>
          <p:nvPr/>
        </p:nvSpPr>
        <p:spPr>
          <a:xfrm>
            <a:off x="2743200" y="5562600"/>
            <a:ext cx="3356968" cy="400110"/>
          </a:xfrm>
          <a:prstGeom prst="rect">
            <a:avLst/>
          </a:prstGeom>
          <a:noFill/>
        </p:spPr>
        <p:txBody>
          <a:bodyPr wrap="square">
            <a:spAutoFit/>
          </a:bodyPr>
          <a:lstStyle/>
          <a:p>
            <a:r>
              <a:rPr lang="en-US" sz="1000" u="sng" dirty="0">
                <a:solidFill>
                  <a:srgbClr val="C00000"/>
                </a:solidFill>
              </a:rPr>
              <a:t>See temporal aspects slide</a:t>
            </a:r>
          </a:p>
          <a:p>
            <a:endParaRPr lang="en-US" sz="1000" u="sng" dirty="0">
              <a:solidFill>
                <a:srgbClr val="C00000"/>
              </a:solidFill>
            </a:endParaRPr>
          </a:p>
        </p:txBody>
      </p:sp>
    </p:spTree>
    <p:extLst>
      <p:ext uri="{BB962C8B-B14F-4D97-AF65-F5344CB8AC3E}">
        <p14:creationId xmlns:p14="http://schemas.microsoft.com/office/powerpoint/2010/main" val="1350161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2146-9356-5743-9AF9-0C1284BFB314}"/>
              </a:ext>
            </a:extLst>
          </p:cNvPr>
          <p:cNvSpPr>
            <a:spLocks noGrp="1"/>
          </p:cNvSpPr>
          <p:nvPr>
            <p:ph type="title"/>
          </p:nvPr>
        </p:nvSpPr>
        <p:spPr>
          <a:xfrm>
            <a:off x="457200" y="0"/>
            <a:ext cx="8229600" cy="1143000"/>
          </a:xfrm>
        </p:spPr>
        <p:txBody>
          <a:bodyPr/>
          <a:lstStyle/>
          <a:p>
            <a:r>
              <a:rPr lang="en-US" dirty="0"/>
              <a:t>Costin’s Ops Ontology</a:t>
            </a:r>
            <a:br>
              <a:rPr lang="en-US" dirty="0"/>
            </a:br>
            <a:r>
              <a:rPr lang="en-US" sz="2000" dirty="0"/>
              <a:t>(</a:t>
            </a:r>
            <a:r>
              <a:rPr lang="en-US" sz="2000" dirty="0">
                <a:solidFill>
                  <a:srgbClr val="C00000"/>
                </a:solidFill>
              </a:rPr>
              <a:t>Redrawn</a:t>
            </a:r>
            <a:r>
              <a:rPr lang="en-US" sz="2000" dirty="0"/>
              <a:t> - No temporal aspects)</a:t>
            </a:r>
            <a:endParaRPr lang="en-US" dirty="0"/>
          </a:p>
        </p:txBody>
      </p:sp>
      <p:pic>
        <p:nvPicPr>
          <p:cNvPr id="6" name="Content Placeholder 5">
            <a:extLst>
              <a:ext uri="{FF2B5EF4-FFF2-40B4-BE49-F238E27FC236}">
                <a16:creationId xmlns:a16="http://schemas.microsoft.com/office/drawing/2014/main" id="{84599CCD-6474-0F42-A37D-E815A3277179}"/>
              </a:ext>
            </a:extLst>
          </p:cNvPr>
          <p:cNvPicPr>
            <a:picLocks noGrp="1" noChangeAspect="1"/>
          </p:cNvPicPr>
          <p:nvPr>
            <p:ph idx="1"/>
          </p:nvPr>
        </p:nvPicPr>
        <p:blipFill>
          <a:blip r:embed="rId2"/>
          <a:stretch>
            <a:fillRect/>
          </a:stretch>
        </p:blipFill>
        <p:spPr>
          <a:xfrm rot="5400000">
            <a:off x="1593273" y="69270"/>
            <a:ext cx="5652657" cy="7315203"/>
          </a:xfrm>
        </p:spPr>
      </p:pic>
      <p:sp>
        <p:nvSpPr>
          <p:cNvPr id="4" name="Date Placeholder 3">
            <a:extLst>
              <a:ext uri="{FF2B5EF4-FFF2-40B4-BE49-F238E27FC236}">
                <a16:creationId xmlns:a16="http://schemas.microsoft.com/office/drawing/2014/main" id="{F1998918-97BB-6240-A757-2705185ACE5F}"/>
              </a:ext>
            </a:extLst>
          </p:cNvPr>
          <p:cNvSpPr>
            <a:spLocks noGrp="1"/>
          </p:cNvSpPr>
          <p:nvPr>
            <p:ph type="dt" sz="half" idx="10"/>
          </p:nvPr>
        </p:nvSpPr>
        <p:spPr/>
        <p:txBody>
          <a:bodyPr/>
          <a:lstStyle/>
          <a:p>
            <a:r>
              <a:rPr lang="en-US"/>
              <a:t>14 Nov 2022</a:t>
            </a:r>
            <a:endParaRPr lang="en-US" dirty="0"/>
          </a:p>
        </p:txBody>
      </p:sp>
      <p:sp>
        <p:nvSpPr>
          <p:cNvPr id="8" name="TextBox 7">
            <a:extLst>
              <a:ext uri="{FF2B5EF4-FFF2-40B4-BE49-F238E27FC236}">
                <a16:creationId xmlns:a16="http://schemas.microsoft.com/office/drawing/2014/main" id="{A02FADCF-C35F-CF42-8EDF-8835B0514000}"/>
              </a:ext>
            </a:extLst>
          </p:cNvPr>
          <p:cNvSpPr txBox="1"/>
          <p:nvPr/>
        </p:nvSpPr>
        <p:spPr>
          <a:xfrm>
            <a:off x="304800" y="4863082"/>
            <a:ext cx="3276600" cy="1277273"/>
          </a:xfrm>
          <a:prstGeom prst="rect">
            <a:avLst/>
          </a:prstGeom>
          <a:noFill/>
        </p:spPr>
        <p:txBody>
          <a:bodyPr wrap="square">
            <a:spAutoFit/>
          </a:bodyPr>
          <a:lstStyle/>
          <a:p>
            <a:r>
              <a:rPr lang="en-US" sz="1100" u="sng" dirty="0">
                <a:solidFill>
                  <a:srgbClr val="C00000"/>
                </a:solidFill>
              </a:rPr>
              <a:t>OML – description (connectivity, deployment, structural) vs vocabulary ontologies (operations, functions, information)</a:t>
            </a:r>
          </a:p>
          <a:p>
            <a:endParaRPr lang="en-US" sz="1100" u="sng" dirty="0">
              <a:solidFill>
                <a:srgbClr val="C00000"/>
              </a:solidFill>
            </a:endParaRPr>
          </a:p>
          <a:p>
            <a:r>
              <a:rPr lang="en-US" sz="1100" u="sng" dirty="0">
                <a:solidFill>
                  <a:srgbClr val="C00000"/>
                </a:solidFill>
              </a:rPr>
              <a:t>Consider using OWL (with Protégé) to create these diagrams and make those available as part of the RASDS++ repository.</a:t>
            </a:r>
            <a:endParaRPr lang="en-US" sz="1100" dirty="0"/>
          </a:p>
        </p:txBody>
      </p:sp>
    </p:spTree>
    <p:extLst>
      <p:ext uri="{BB962C8B-B14F-4D97-AF65-F5344CB8AC3E}">
        <p14:creationId xmlns:p14="http://schemas.microsoft.com/office/powerpoint/2010/main" val="2814356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Operational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57200" y="990600"/>
            <a:ext cx="8229600" cy="4525963"/>
          </a:xfrm>
        </p:spPr>
        <p:txBody>
          <a:bodyPr/>
          <a:lstStyle/>
          <a:p>
            <a:r>
              <a:rPr lang="en-US" sz="2400" dirty="0"/>
              <a:t>Functional View</a:t>
            </a:r>
          </a:p>
          <a:p>
            <a:pPr lvl="1"/>
            <a:r>
              <a:rPr lang="en-US" sz="2000" dirty="0"/>
              <a:t>Shows Functions (and associated Functional Group using color coding)</a:t>
            </a:r>
          </a:p>
          <a:p>
            <a:pPr lvl="1"/>
            <a:r>
              <a:rPr lang="en-US" sz="2000" dirty="0"/>
              <a:t>May show Provided Interfaces</a:t>
            </a:r>
          </a:p>
          <a:p>
            <a:pPr lvl="1"/>
            <a:r>
              <a:rPr lang="en-US" sz="2000" dirty="0"/>
              <a:t>Shows Data that is exchanged (defined in Information Views)</a:t>
            </a:r>
          </a:p>
          <a:p>
            <a:pPr lvl="1"/>
            <a:r>
              <a:rPr lang="en-US" sz="2000" dirty="0"/>
              <a:t>Does not show any temporal aspects or recursion</a:t>
            </a:r>
          </a:p>
          <a:p>
            <a:endParaRPr lang="en-US" sz="2400" dirty="0"/>
          </a:p>
          <a:p>
            <a:r>
              <a:rPr lang="en-US" sz="2400" dirty="0"/>
              <a:t>Operational View</a:t>
            </a:r>
          </a:p>
          <a:p>
            <a:pPr lvl="1"/>
            <a:r>
              <a:rPr lang="en-US" sz="2000" dirty="0"/>
              <a:t>Describes how to </a:t>
            </a:r>
            <a:r>
              <a:rPr lang="en-US" sz="2000" dirty="0">
                <a:solidFill>
                  <a:srgbClr val="C00000"/>
                </a:solidFill>
              </a:rPr>
              <a:t>perform a process to </a:t>
            </a:r>
            <a:r>
              <a:rPr lang="en-US" sz="2000" dirty="0"/>
              <a:t>accomplish Tasks</a:t>
            </a:r>
          </a:p>
          <a:p>
            <a:pPr lvl="1"/>
            <a:r>
              <a:rPr lang="en-US" sz="2000" dirty="0"/>
              <a:t>Shows </a:t>
            </a:r>
            <a:r>
              <a:rPr lang="en-US" sz="2000" dirty="0">
                <a:solidFill>
                  <a:srgbClr val="C00000"/>
                </a:solidFill>
              </a:rPr>
              <a:t>tasks executed within System Elements </a:t>
            </a:r>
            <a:r>
              <a:rPr lang="en-US" sz="2000" dirty="0"/>
              <a:t>(vertical or horizontal </a:t>
            </a:r>
            <a:r>
              <a:rPr lang="en-US" sz="2000" dirty="0" err="1"/>
              <a:t>swimlanes</a:t>
            </a:r>
            <a:r>
              <a:rPr lang="en-US" sz="2000" dirty="0"/>
              <a:t>)</a:t>
            </a:r>
          </a:p>
          <a:p>
            <a:pPr lvl="1"/>
            <a:r>
              <a:rPr lang="en-US" sz="2000" dirty="0"/>
              <a:t>Shows temporal ordering of flows (starting upper left in this case) between Activities (or </a:t>
            </a:r>
            <a:r>
              <a:rPr lang="en-US" sz="2000" dirty="0">
                <a:solidFill>
                  <a:srgbClr val="C00000"/>
                </a:solidFill>
              </a:rPr>
              <a:t>Tasks</a:t>
            </a:r>
            <a:r>
              <a:rPr lang="en-US" sz="2000" dirty="0"/>
              <a:t>), may show recursion</a:t>
            </a:r>
          </a:p>
          <a:p>
            <a:pPr lvl="1"/>
            <a:r>
              <a:rPr lang="en-US" sz="2000" dirty="0"/>
              <a:t>May show timing and duration of activities </a:t>
            </a:r>
            <a:r>
              <a:rPr lang="en-US" sz="2000" dirty="0">
                <a:solidFill>
                  <a:srgbClr val="C00000"/>
                </a:solidFill>
              </a:rPr>
              <a:t>(or tasks)</a:t>
            </a:r>
          </a:p>
          <a:p>
            <a:pPr lvl="1"/>
            <a:r>
              <a:rPr lang="en-US" sz="2000" dirty="0"/>
              <a:t>Names the Data objects that are exchanged</a:t>
            </a:r>
          </a:p>
          <a:p>
            <a:pPr lvl="1"/>
            <a:r>
              <a:rPr lang="en-US" sz="2000" dirty="0">
                <a:solidFill>
                  <a:srgbClr val="C00000"/>
                </a:solidFill>
              </a:rPr>
              <a:t>May show timing (start/stop or duration) or events</a:t>
            </a:r>
          </a:p>
          <a:p>
            <a:pPr lvl="1"/>
            <a:r>
              <a:rPr lang="en-US" sz="2000" dirty="0">
                <a:solidFill>
                  <a:srgbClr val="C00000"/>
                </a:solidFill>
              </a:rPr>
              <a:t>May represent predicted or observed sequence of events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14 Nov 2022</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highlight>
                  <a:srgbClr val="00FF00"/>
                </a:highlight>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14 Nov 2022</a:t>
            </a:r>
            <a:endParaRPr lang="en-US" dirty="0"/>
          </a:p>
        </p:txBody>
      </p:sp>
    </p:spTree>
    <p:extLst>
      <p:ext uri="{BB962C8B-B14F-4D97-AF65-F5344CB8AC3E}">
        <p14:creationId xmlns:p14="http://schemas.microsoft.com/office/powerpoint/2010/main" val="3292839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740038"/>
          </a:xfrm>
        </p:spPr>
        <p:txBody>
          <a:bodyPr/>
          <a:lstStyle/>
          <a:p>
            <a:r>
              <a:rPr lang="en-US" sz="2400" dirty="0"/>
              <a:t>Operations Viewpoint – Mission Control </a:t>
            </a:r>
            <a:r>
              <a:rPr lang="en-US" sz="2400" dirty="0">
                <a:solidFill>
                  <a:srgbClr val="C00000"/>
                </a:solidFill>
              </a:rPr>
              <a:t>Process</a:t>
            </a:r>
            <a:r>
              <a:rPr lang="en-US" sz="2400" dirty="0"/>
              <a:t> Diagram (</a:t>
            </a:r>
            <a:r>
              <a:rPr lang="en-US" sz="2400" dirty="0">
                <a:solidFill>
                  <a:srgbClr val="C00000"/>
                </a:solidFill>
              </a:rPr>
              <a:t>tasks &amp; data flows</a:t>
            </a:r>
            <a:r>
              <a:rPr lang="en-US" sz="2400" dirty="0"/>
              <a:t>)</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a:t>14 Nov 2022</a:t>
            </a:r>
            <a:endParaRPr lang="en-US" dirty="0"/>
          </a:p>
        </p:txBody>
      </p:sp>
      <p:sp>
        <p:nvSpPr>
          <p:cNvPr id="5" name="Oval 4">
            <a:extLst>
              <a:ext uri="{FF2B5EF4-FFF2-40B4-BE49-F238E27FC236}">
                <a16:creationId xmlns:a16="http://schemas.microsoft.com/office/drawing/2014/main" id="{A3D98747-06C1-FD44-AA8A-B595DB19426F}"/>
              </a:ext>
            </a:extLst>
          </p:cNvPr>
          <p:cNvSpPr/>
          <p:nvPr/>
        </p:nvSpPr>
        <p:spPr bwMode="auto">
          <a:xfrm>
            <a:off x="711237" y="2291117"/>
            <a:ext cx="1066815"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172200" y="1531846"/>
            <a:ext cx="1238459"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408339" y="24384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16200000" flipH="1">
            <a:off x="6648303" y="2221164"/>
            <a:ext cx="360362" cy="7410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316373" y="3200400"/>
            <a:ext cx="1238459"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16200000" flipH="1">
            <a:off x="6710071" y="2974868"/>
            <a:ext cx="381000" cy="7006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589135" y="3997722"/>
            <a:ext cx="686591" cy="63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5" y="5105400"/>
            <a:ext cx="1173000"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725274" y="3318399"/>
            <a:ext cx="914400"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5001732" y="3137657"/>
            <a:ext cx="219980" cy="141503"/>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4" y="3429000"/>
            <a:ext cx="676699" cy="139007"/>
          </a:xfrm>
          <a:prstGeom prst="bentConnector3">
            <a:avLst>
              <a:gd name="adj1" fmla="val 28242"/>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177971"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p:cNvCxnSpPr>
          <p:nvPr/>
        </p:nvCxnSpPr>
        <p:spPr bwMode="auto">
          <a:xfrm rot="16200000" flipH="1">
            <a:off x="1076630" y="2802025"/>
            <a:ext cx="269427" cy="8581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419600" y="2107821"/>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p:cNvCxnSpPr>
          <p:nvPr/>
        </p:nvCxnSpPr>
        <p:spPr bwMode="auto">
          <a:xfrm rot="16200000" flipH="1">
            <a:off x="4811737" y="2411844"/>
            <a:ext cx="197104" cy="2613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8001000" y="3832519"/>
            <a:ext cx="949140"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endCxn id="25" idx="6"/>
          </p:cNvCxnSpPr>
          <p:nvPr/>
        </p:nvCxnSpPr>
        <p:spPr bwMode="auto">
          <a:xfrm rot="10800000" flipV="1">
            <a:off x="7554833" y="3238500"/>
            <a:ext cx="371853" cy="19050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7967" y="3584915"/>
            <a:ext cx="403519" cy="9168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8001000" y="4648200"/>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p:cNvCxnSpPr>
          <p:nvPr/>
        </p:nvCxnSpPr>
        <p:spPr bwMode="auto">
          <a:xfrm rot="5400000">
            <a:off x="2517901" y="3214509"/>
            <a:ext cx="254941" cy="1991719"/>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945799" cy="173137"/>
          </a:xfrm>
          <a:prstGeom prst="bentConnector3">
            <a:avLst>
              <a:gd name="adj1" fmla="val 82797"/>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5400000" flipH="1" flipV="1">
            <a:off x="4315909" y="-943674"/>
            <a:ext cx="1" cy="4951042"/>
          </a:xfrm>
          <a:prstGeom prst="bentConnector3">
            <a:avLst>
              <a:gd name="adj1" fmla="val 22860100000"/>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p:cNvCxnSpPr>
          <p:nvPr/>
        </p:nvCxnSpPr>
        <p:spPr bwMode="auto">
          <a:xfrm rot="10800000">
            <a:off x="1587865" y="5367178"/>
            <a:ext cx="4475797" cy="74367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063660" y="5987698"/>
            <a:ext cx="946739"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p:cNvCxnSpPr>
          <p:nvPr/>
        </p:nvCxnSpPr>
        <p:spPr bwMode="auto">
          <a:xfrm rot="5400000">
            <a:off x="6383481" y="5748901"/>
            <a:ext cx="339249" cy="138344"/>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6" y="1237795"/>
            <a:ext cx="996758"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452392"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p:cNvCxnSpPr>
          <p:nvPr/>
        </p:nvCxnSpPr>
        <p:spPr bwMode="auto">
          <a:xfrm rot="5400000">
            <a:off x="4743239" y="1878711"/>
            <a:ext cx="265480" cy="19274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778052" y="2199355"/>
            <a:ext cx="1177971" cy="301312"/>
          </a:xfrm>
          <a:prstGeom prst="bentConnector3">
            <a:avLst>
              <a:gd name="adj1" fmla="val 101134"/>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p:cNvCxnSpPr>
          <p:nvPr/>
        </p:nvCxnSpPr>
        <p:spPr bwMode="auto">
          <a:xfrm rot="5400000" flipH="1" flipV="1">
            <a:off x="3573311" y="996382"/>
            <a:ext cx="261795" cy="1496370"/>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p:cNvCxnSpPr>
          <p:nvPr/>
        </p:nvCxnSpPr>
        <p:spPr bwMode="auto">
          <a:xfrm>
            <a:off x="3796998" y="4816276"/>
            <a:ext cx="4204002" cy="6052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924800" y="5544897"/>
            <a:ext cx="994375"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5400000">
            <a:off x="8229031" y="5298357"/>
            <a:ext cx="439497" cy="5358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 name="Rectangle 2">
            <a:extLst>
              <a:ext uri="{FF2B5EF4-FFF2-40B4-BE49-F238E27FC236}">
                <a16:creationId xmlns:a16="http://schemas.microsoft.com/office/drawing/2014/main" id="{585FE64A-E516-1E40-A77B-9B1FDD1BAFB3}"/>
              </a:ext>
            </a:extLst>
          </p:cNvPr>
          <p:cNvSpPr/>
          <p:nvPr/>
        </p:nvSpPr>
        <p:spPr>
          <a:xfrm>
            <a:off x="-759174" y="6333064"/>
            <a:ext cx="5391219" cy="246221"/>
          </a:xfrm>
          <a:prstGeom prst="rect">
            <a:avLst/>
          </a:prstGeom>
        </p:spPr>
        <p:txBody>
          <a:bodyPr wrap="none">
            <a:spAutoFit/>
          </a:bodyPr>
          <a:lstStyle/>
          <a:p>
            <a:pPr lvl="2"/>
            <a:r>
              <a:rPr lang="en-US" sz="1000" dirty="0">
                <a:solidFill>
                  <a:srgbClr val="C00000"/>
                </a:solidFill>
              </a:rPr>
              <a:t>NOTE: All of these may have start time, stop time, or duration specified</a:t>
            </a:r>
          </a:p>
        </p:txBody>
      </p:sp>
    </p:spTree>
    <p:extLst>
      <p:ext uri="{BB962C8B-B14F-4D97-AF65-F5344CB8AC3E}">
        <p14:creationId xmlns:p14="http://schemas.microsoft.com/office/powerpoint/2010/main" val="3763499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Task flows shown using a UML Activity diagram.</a:t>
            </a:r>
          </a:p>
          <a:p>
            <a:r>
              <a:rPr lang="en-US" dirty="0"/>
              <a:t>UML Activity diagram is better for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2872151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14 Nov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471597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14 Nov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8927358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14 Nov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184440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14 Nov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938115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junctions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Data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 Structural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787819"/>
            <a:ext cx="44935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Physical</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Component</a:t>
            </a:r>
          </a:p>
          <a:p>
            <a:pPr algn="ctr"/>
            <a:r>
              <a:rPr lang="en-US" sz="1200" dirty="0">
                <a:solidFill>
                  <a:schemeClr val="bg1"/>
                </a:solidFill>
              </a:rPr>
              <a:t>(Node)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14 Nov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685145" y="4674530"/>
            <a:ext cx="114343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Connector</a:t>
            </a:r>
          </a:p>
          <a:p>
            <a:pPr algn="ctr"/>
            <a:r>
              <a:rPr lang="en-US" sz="1200" dirty="0">
                <a:solidFill>
                  <a:schemeClr val="bg1"/>
                </a:solidFill>
              </a:rPr>
              <a:t>(Link)</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5601191" y="4475608"/>
            <a:ext cx="1083954" cy="4560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Affects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a:endCxn id="40" idx="2"/>
          </p:cNvCxnSpPr>
          <p:nvPr/>
        </p:nvCxnSpPr>
        <p:spPr>
          <a:xfrm flipV="1">
            <a:off x="6239002" y="5188880"/>
            <a:ext cx="1017858" cy="404502"/>
          </a:xfrm>
          <a:prstGeom prst="straightConnector1">
            <a:avLst/>
          </a:prstGeom>
          <a:ln>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5819323" y="5593382"/>
            <a:ext cx="839357"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a:t>
            </a:r>
          </a:p>
        </p:txBody>
      </p:sp>
      <p:sp>
        <p:nvSpPr>
          <p:cNvPr id="82" name="TextBox 81">
            <a:extLst>
              <a:ext uri="{FF2B5EF4-FFF2-40B4-BE49-F238E27FC236}">
                <a16:creationId xmlns:a16="http://schemas.microsoft.com/office/drawing/2014/main" id="{A9E0550E-D9BD-3B03-4D98-192C198415A0}"/>
              </a:ext>
            </a:extLst>
          </p:cNvPr>
          <p:cNvSpPr txBox="1"/>
          <p:nvPr/>
        </p:nvSpPr>
        <p:spPr>
          <a:xfrm>
            <a:off x="6685937" y="5446198"/>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18FFAF19-4C68-30E6-884E-C344D6148C99}"/>
              </a:ext>
            </a:extLst>
          </p:cNvPr>
          <p:cNvCxnSpPr>
            <a:cxnSpLocks/>
            <a:stCxn id="69" idx="2"/>
            <a:endCxn id="60" idx="1"/>
          </p:cNvCxnSpPr>
          <p:nvPr/>
        </p:nvCxnSpPr>
        <p:spPr>
          <a:xfrm>
            <a:off x="2434066" y="3337692"/>
            <a:ext cx="833437" cy="112663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2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represent the different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21BA-9EE5-493D-9202-D70F57B43AEB}"/>
              </a:ext>
            </a:extLst>
          </p:cNvPr>
          <p:cNvSpPr>
            <a:spLocks noGrp="1"/>
          </p:cNvSpPr>
          <p:nvPr>
            <p:ph type="title"/>
          </p:nvPr>
        </p:nvSpPr>
        <p:spPr/>
        <p:txBody>
          <a:bodyPr/>
          <a:lstStyle/>
          <a:p>
            <a:r>
              <a:rPr lang="en-US" dirty="0"/>
              <a:t>Physical Viewpoint Ontology</a:t>
            </a:r>
            <a:br>
              <a:rPr lang="en-US" dirty="0"/>
            </a:br>
            <a:r>
              <a:rPr lang="en-US" dirty="0"/>
              <a:t>(</a:t>
            </a:r>
            <a:r>
              <a:rPr lang="en-US" dirty="0">
                <a:solidFill>
                  <a:srgbClr val="FF0000"/>
                </a:solidFill>
              </a:rPr>
              <a:t>Replaced</a:t>
            </a:r>
            <a:r>
              <a:rPr lang="en-US" dirty="0"/>
              <a:t>)</a:t>
            </a:r>
          </a:p>
        </p:txBody>
      </p:sp>
      <p:sp>
        <p:nvSpPr>
          <p:cNvPr id="4" name="Date Placeholder 3">
            <a:extLst>
              <a:ext uri="{FF2B5EF4-FFF2-40B4-BE49-F238E27FC236}">
                <a16:creationId xmlns:a16="http://schemas.microsoft.com/office/drawing/2014/main" id="{7F1BDFA5-1C84-4F87-9340-3A8F3A65D3B6}"/>
              </a:ext>
            </a:extLst>
          </p:cNvPr>
          <p:cNvSpPr>
            <a:spLocks noGrp="1"/>
          </p:cNvSpPr>
          <p:nvPr>
            <p:ph type="dt" sz="half" idx="10"/>
          </p:nvPr>
        </p:nvSpPr>
        <p:spPr/>
        <p:txBody>
          <a:bodyPr/>
          <a:lstStyle/>
          <a:p>
            <a:r>
              <a:rPr lang="en-US"/>
              <a:t>14 Nov 2022</a:t>
            </a:r>
            <a:endParaRPr lang="en-US" dirty="0"/>
          </a:p>
        </p:txBody>
      </p:sp>
      <p:sp>
        <p:nvSpPr>
          <p:cNvPr id="7" name="Rectangle: Rounded Corners 6">
            <a:extLst>
              <a:ext uri="{FF2B5EF4-FFF2-40B4-BE49-F238E27FC236}">
                <a16:creationId xmlns:a16="http://schemas.microsoft.com/office/drawing/2014/main" id="{DCB985F3-2549-4C03-9D0F-F99B2C8CC566}"/>
              </a:ext>
            </a:extLst>
          </p:cNvPr>
          <p:cNvSpPr/>
          <p:nvPr/>
        </p:nvSpPr>
        <p:spPr bwMode="auto">
          <a:xfrm>
            <a:off x="2553203" y="1902592"/>
            <a:ext cx="8382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Concern</a:t>
            </a:r>
          </a:p>
        </p:txBody>
      </p:sp>
      <p:sp>
        <p:nvSpPr>
          <p:cNvPr id="8" name="Rectangle: Rounded Corners 7">
            <a:extLst>
              <a:ext uri="{FF2B5EF4-FFF2-40B4-BE49-F238E27FC236}">
                <a16:creationId xmlns:a16="http://schemas.microsoft.com/office/drawing/2014/main" id="{4CB68EBA-6BCC-47A3-A480-CFF4AA8B42E1}"/>
              </a:ext>
            </a:extLst>
          </p:cNvPr>
          <p:cNvSpPr/>
          <p:nvPr/>
        </p:nvSpPr>
        <p:spPr bwMode="auto">
          <a:xfrm>
            <a:off x="2586483" y="2535828"/>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Aspect</a:t>
            </a:r>
          </a:p>
        </p:txBody>
      </p:sp>
      <p:sp>
        <p:nvSpPr>
          <p:cNvPr id="9" name="Rectangle: Rounded Corners 8">
            <a:extLst>
              <a:ext uri="{FF2B5EF4-FFF2-40B4-BE49-F238E27FC236}">
                <a16:creationId xmlns:a16="http://schemas.microsoft.com/office/drawing/2014/main" id="{EEB2D0B9-CDC0-4422-8FB7-AC14AC7AAFC5}"/>
              </a:ext>
            </a:extLst>
          </p:cNvPr>
          <p:cNvSpPr/>
          <p:nvPr/>
        </p:nvSpPr>
        <p:spPr bwMode="auto">
          <a:xfrm>
            <a:off x="2586483" y="3172599"/>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Service</a:t>
            </a:r>
          </a:p>
        </p:txBody>
      </p:sp>
      <p:sp>
        <p:nvSpPr>
          <p:cNvPr id="10" name="Rectangle: Rounded Corners 9">
            <a:extLst>
              <a:ext uri="{FF2B5EF4-FFF2-40B4-BE49-F238E27FC236}">
                <a16:creationId xmlns:a16="http://schemas.microsoft.com/office/drawing/2014/main" id="{1617FA73-6706-4E44-B4B2-30D73EBAE6F9}"/>
              </a:ext>
            </a:extLst>
          </p:cNvPr>
          <p:cNvSpPr/>
          <p:nvPr/>
        </p:nvSpPr>
        <p:spPr bwMode="auto">
          <a:xfrm>
            <a:off x="4468938" y="3186499"/>
            <a:ext cx="612344"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Node</a:t>
            </a:r>
          </a:p>
        </p:txBody>
      </p:sp>
      <p:cxnSp>
        <p:nvCxnSpPr>
          <p:cNvPr id="12" name="Straight Arrow Connector 11">
            <a:extLst>
              <a:ext uri="{FF2B5EF4-FFF2-40B4-BE49-F238E27FC236}">
                <a16:creationId xmlns:a16="http://schemas.microsoft.com/office/drawing/2014/main" id="{D32DFA42-1AC3-4636-B3CE-907FB2D2452D}"/>
              </a:ext>
            </a:extLst>
          </p:cNvPr>
          <p:cNvCxnSpPr>
            <a:cxnSpLocks/>
            <a:stCxn id="7" idx="2"/>
            <a:endCxn id="8" idx="0"/>
          </p:cNvCxnSpPr>
          <p:nvPr/>
        </p:nvCxnSpPr>
        <p:spPr bwMode="auto">
          <a:xfrm flipH="1">
            <a:off x="2967483" y="2207392"/>
            <a:ext cx="4820" cy="32843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TextBox 12">
            <a:extLst>
              <a:ext uri="{FF2B5EF4-FFF2-40B4-BE49-F238E27FC236}">
                <a16:creationId xmlns:a16="http://schemas.microsoft.com/office/drawing/2014/main" id="{C3ABF23C-C149-42E8-B122-628E97724319}"/>
              </a:ext>
            </a:extLst>
          </p:cNvPr>
          <p:cNvSpPr txBox="1"/>
          <p:nvPr/>
        </p:nvSpPr>
        <p:spPr>
          <a:xfrm>
            <a:off x="2016397" y="2224203"/>
            <a:ext cx="987771" cy="276999"/>
          </a:xfrm>
          <a:prstGeom prst="rect">
            <a:avLst/>
          </a:prstGeom>
          <a:noFill/>
        </p:spPr>
        <p:txBody>
          <a:bodyPr wrap="none" rtlCol="0">
            <a:spAutoFit/>
          </a:bodyPr>
          <a:lstStyle/>
          <a:p>
            <a:r>
              <a:rPr lang="en-US" sz="1200" dirty="0"/>
              <a:t>Constrains</a:t>
            </a:r>
          </a:p>
        </p:txBody>
      </p:sp>
      <p:sp>
        <p:nvSpPr>
          <p:cNvPr id="15" name="TextBox 14">
            <a:extLst>
              <a:ext uri="{FF2B5EF4-FFF2-40B4-BE49-F238E27FC236}">
                <a16:creationId xmlns:a16="http://schemas.microsoft.com/office/drawing/2014/main" id="{9FB6B9C5-7A6E-4DD3-8909-159B14F5A6C9}"/>
              </a:ext>
            </a:extLst>
          </p:cNvPr>
          <p:cNvSpPr txBox="1"/>
          <p:nvPr/>
        </p:nvSpPr>
        <p:spPr>
          <a:xfrm>
            <a:off x="1494165" y="2868429"/>
            <a:ext cx="1508746" cy="276999"/>
          </a:xfrm>
          <a:prstGeom prst="rect">
            <a:avLst/>
          </a:prstGeom>
          <a:noFill/>
        </p:spPr>
        <p:txBody>
          <a:bodyPr wrap="none" rtlCol="0">
            <a:spAutoFit/>
          </a:bodyPr>
          <a:lstStyle/>
          <a:p>
            <a:r>
              <a:rPr lang="en-US" sz="1200" dirty="0"/>
              <a:t>Manages Concern</a:t>
            </a:r>
          </a:p>
        </p:txBody>
      </p:sp>
      <p:cxnSp>
        <p:nvCxnSpPr>
          <p:cNvPr id="16" name="Straight Arrow Connector 15">
            <a:extLst>
              <a:ext uri="{FF2B5EF4-FFF2-40B4-BE49-F238E27FC236}">
                <a16:creationId xmlns:a16="http://schemas.microsoft.com/office/drawing/2014/main" id="{8094269D-68AF-4B37-B839-D49372E844BF}"/>
              </a:ext>
            </a:extLst>
          </p:cNvPr>
          <p:cNvCxnSpPr>
            <a:cxnSpLocks/>
            <a:stCxn id="9" idx="0"/>
            <a:endCxn id="8" idx="2"/>
          </p:cNvCxnSpPr>
          <p:nvPr/>
        </p:nvCxnSpPr>
        <p:spPr bwMode="auto">
          <a:xfrm flipV="1">
            <a:off x="2967483" y="2840628"/>
            <a:ext cx="0" cy="33197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7F261AE2-87CF-48DE-9FA3-0FAFABCCFCCA}"/>
              </a:ext>
            </a:extLst>
          </p:cNvPr>
          <p:cNvCxnSpPr>
            <a:cxnSpLocks/>
            <a:stCxn id="24" idx="1"/>
            <a:endCxn id="10" idx="3"/>
          </p:cNvCxnSpPr>
          <p:nvPr/>
        </p:nvCxnSpPr>
        <p:spPr bwMode="auto">
          <a:xfrm flipH="1">
            <a:off x="5081282" y="3338899"/>
            <a:ext cx="758135" cy="0"/>
          </a:xfrm>
          <a:prstGeom prst="straightConnector1">
            <a:avLst/>
          </a:prstGeom>
          <a:solidFill>
            <a:srgbClr val="FFFFFF"/>
          </a:solidFill>
          <a:ln w="9525" cap="flat" cmpd="sng" algn="ctr">
            <a:solidFill>
              <a:srgbClr val="000000"/>
            </a:solidFill>
            <a:prstDash val="solid"/>
            <a:round/>
            <a:headEnd type="none" w="med" len="med"/>
            <a:tailEnd type="diamond" w="lg" len="lg"/>
          </a:ln>
          <a:effectLst/>
        </p:spPr>
      </p:cxnSp>
      <p:sp>
        <p:nvSpPr>
          <p:cNvPr id="23" name="TextBox 22">
            <a:extLst>
              <a:ext uri="{FF2B5EF4-FFF2-40B4-BE49-F238E27FC236}">
                <a16:creationId xmlns:a16="http://schemas.microsoft.com/office/drawing/2014/main" id="{FE2A7EBD-3D4E-406D-BBC2-B75E295139AD}"/>
              </a:ext>
            </a:extLst>
          </p:cNvPr>
          <p:cNvSpPr txBox="1"/>
          <p:nvPr/>
        </p:nvSpPr>
        <p:spPr>
          <a:xfrm>
            <a:off x="3276600" y="2971800"/>
            <a:ext cx="833883" cy="276999"/>
          </a:xfrm>
          <a:prstGeom prst="rect">
            <a:avLst/>
          </a:prstGeom>
          <a:noFill/>
        </p:spPr>
        <p:txBody>
          <a:bodyPr wrap="none" rtlCol="0">
            <a:spAutoFit/>
          </a:bodyPr>
          <a:lstStyle/>
          <a:p>
            <a:r>
              <a:rPr lang="en-US" sz="1200" dirty="0"/>
              <a:t>Provides</a:t>
            </a:r>
          </a:p>
        </p:txBody>
      </p:sp>
      <p:sp>
        <p:nvSpPr>
          <p:cNvPr id="24" name="Rectangle: Rounded Corners 23">
            <a:extLst>
              <a:ext uri="{FF2B5EF4-FFF2-40B4-BE49-F238E27FC236}">
                <a16:creationId xmlns:a16="http://schemas.microsoft.com/office/drawing/2014/main" id="{C7A5A9B0-51C4-41E1-B8F7-7479B5F509AC}"/>
              </a:ext>
            </a:extLst>
          </p:cNvPr>
          <p:cNvSpPr/>
          <p:nvPr/>
        </p:nvSpPr>
        <p:spPr bwMode="auto">
          <a:xfrm>
            <a:off x="5839417" y="3186499"/>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Interface</a:t>
            </a:r>
          </a:p>
        </p:txBody>
      </p:sp>
      <p:sp>
        <p:nvSpPr>
          <p:cNvPr id="25" name="Rectangle: Rounded Corners 24">
            <a:extLst>
              <a:ext uri="{FF2B5EF4-FFF2-40B4-BE49-F238E27FC236}">
                <a16:creationId xmlns:a16="http://schemas.microsoft.com/office/drawing/2014/main" id="{F71F36BD-F754-4F02-93D9-5074AA024A3F}"/>
              </a:ext>
            </a:extLst>
          </p:cNvPr>
          <p:cNvSpPr/>
          <p:nvPr/>
        </p:nvSpPr>
        <p:spPr bwMode="auto">
          <a:xfrm>
            <a:off x="2586483" y="4022172"/>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System</a:t>
            </a:r>
          </a:p>
        </p:txBody>
      </p:sp>
      <p:sp>
        <p:nvSpPr>
          <p:cNvPr id="26" name="Rectangle: Rounded Corners 25">
            <a:extLst>
              <a:ext uri="{FF2B5EF4-FFF2-40B4-BE49-F238E27FC236}">
                <a16:creationId xmlns:a16="http://schemas.microsoft.com/office/drawing/2014/main" id="{9F144568-248B-46BE-9292-F3E261B5246F}"/>
              </a:ext>
            </a:extLst>
          </p:cNvPr>
          <p:cNvSpPr/>
          <p:nvPr/>
        </p:nvSpPr>
        <p:spPr bwMode="auto">
          <a:xfrm>
            <a:off x="5026456" y="4010800"/>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Required Interface</a:t>
            </a:r>
          </a:p>
        </p:txBody>
      </p:sp>
      <p:sp>
        <p:nvSpPr>
          <p:cNvPr id="27" name="Rectangle: Rounded Corners 26">
            <a:extLst>
              <a:ext uri="{FF2B5EF4-FFF2-40B4-BE49-F238E27FC236}">
                <a16:creationId xmlns:a16="http://schemas.microsoft.com/office/drawing/2014/main" id="{06381DD1-695E-4326-BBF7-8FCDD15491D1}"/>
              </a:ext>
            </a:extLst>
          </p:cNvPr>
          <p:cNvSpPr/>
          <p:nvPr/>
        </p:nvSpPr>
        <p:spPr bwMode="auto">
          <a:xfrm>
            <a:off x="6704228" y="4010799"/>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Provided Interface</a:t>
            </a:r>
          </a:p>
        </p:txBody>
      </p:sp>
      <p:cxnSp>
        <p:nvCxnSpPr>
          <p:cNvPr id="28" name="Straight Arrow Connector 27">
            <a:extLst>
              <a:ext uri="{FF2B5EF4-FFF2-40B4-BE49-F238E27FC236}">
                <a16:creationId xmlns:a16="http://schemas.microsoft.com/office/drawing/2014/main" id="{F103457B-9228-4811-89CE-45AE24D2A018}"/>
              </a:ext>
            </a:extLst>
          </p:cNvPr>
          <p:cNvCxnSpPr>
            <a:cxnSpLocks/>
            <a:stCxn id="9" idx="2"/>
            <a:endCxn id="25" idx="0"/>
          </p:cNvCxnSpPr>
          <p:nvPr/>
        </p:nvCxnSpPr>
        <p:spPr bwMode="auto">
          <a:xfrm>
            <a:off x="2967483" y="3477399"/>
            <a:ext cx="0" cy="54477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5" name="TextBox 34">
            <a:extLst>
              <a:ext uri="{FF2B5EF4-FFF2-40B4-BE49-F238E27FC236}">
                <a16:creationId xmlns:a16="http://schemas.microsoft.com/office/drawing/2014/main" id="{BC74192C-56B0-4E38-AA89-33ACE76614C2}"/>
              </a:ext>
            </a:extLst>
          </p:cNvPr>
          <p:cNvSpPr txBox="1"/>
          <p:nvPr/>
        </p:nvSpPr>
        <p:spPr>
          <a:xfrm>
            <a:off x="2127863" y="3592773"/>
            <a:ext cx="917239" cy="276999"/>
          </a:xfrm>
          <a:prstGeom prst="rect">
            <a:avLst/>
          </a:prstGeom>
          <a:noFill/>
        </p:spPr>
        <p:txBody>
          <a:bodyPr wrap="none" rtlCol="0">
            <a:spAutoFit/>
          </a:bodyPr>
          <a:lstStyle/>
          <a:p>
            <a:r>
              <a:rPr lang="en-US" sz="1200" dirty="0"/>
              <a:t>Describes</a:t>
            </a:r>
          </a:p>
        </p:txBody>
      </p:sp>
      <p:sp>
        <p:nvSpPr>
          <p:cNvPr id="36" name="TextBox 35">
            <a:extLst>
              <a:ext uri="{FF2B5EF4-FFF2-40B4-BE49-F238E27FC236}">
                <a16:creationId xmlns:a16="http://schemas.microsoft.com/office/drawing/2014/main" id="{BE73B430-AADA-41DD-A4BA-E007FB9177AD}"/>
              </a:ext>
            </a:extLst>
          </p:cNvPr>
          <p:cNvSpPr txBox="1"/>
          <p:nvPr/>
        </p:nvSpPr>
        <p:spPr>
          <a:xfrm>
            <a:off x="5324169" y="3293162"/>
            <a:ext cx="465192" cy="276999"/>
          </a:xfrm>
          <a:prstGeom prst="rect">
            <a:avLst/>
          </a:prstGeom>
          <a:noFill/>
        </p:spPr>
        <p:txBody>
          <a:bodyPr wrap="none" rtlCol="0">
            <a:spAutoFit/>
          </a:bodyPr>
          <a:lstStyle/>
          <a:p>
            <a:r>
              <a:rPr lang="en-US" sz="1200" dirty="0"/>
              <a:t>Has</a:t>
            </a:r>
          </a:p>
        </p:txBody>
      </p:sp>
      <p:sp>
        <p:nvSpPr>
          <p:cNvPr id="37" name="TextBox 36">
            <a:extLst>
              <a:ext uri="{FF2B5EF4-FFF2-40B4-BE49-F238E27FC236}">
                <a16:creationId xmlns:a16="http://schemas.microsoft.com/office/drawing/2014/main" id="{D23D81DC-7D39-455E-9F87-8E871D76D346}"/>
              </a:ext>
            </a:extLst>
          </p:cNvPr>
          <p:cNvSpPr txBox="1"/>
          <p:nvPr/>
        </p:nvSpPr>
        <p:spPr>
          <a:xfrm>
            <a:off x="3711267" y="3241086"/>
            <a:ext cx="841897" cy="276999"/>
          </a:xfrm>
          <a:prstGeom prst="rect">
            <a:avLst/>
          </a:prstGeom>
          <a:noFill/>
        </p:spPr>
        <p:txBody>
          <a:bodyPr wrap="none" rtlCol="0">
            <a:spAutoFit/>
          </a:bodyPr>
          <a:lstStyle/>
          <a:p>
            <a:r>
              <a:rPr lang="en-US" sz="1200" dirty="0"/>
              <a:t>Requires</a:t>
            </a:r>
          </a:p>
        </p:txBody>
      </p:sp>
      <p:cxnSp>
        <p:nvCxnSpPr>
          <p:cNvPr id="38" name="Straight Arrow Connector 37">
            <a:extLst>
              <a:ext uri="{FF2B5EF4-FFF2-40B4-BE49-F238E27FC236}">
                <a16:creationId xmlns:a16="http://schemas.microsoft.com/office/drawing/2014/main" id="{8FB5927A-75E1-4EEC-A89A-9B7246EF617A}"/>
              </a:ext>
            </a:extLst>
          </p:cNvPr>
          <p:cNvCxnSpPr>
            <a:cxnSpLocks/>
          </p:cNvCxnSpPr>
          <p:nvPr/>
        </p:nvCxnSpPr>
        <p:spPr bwMode="auto">
          <a:xfrm flipV="1">
            <a:off x="3319803" y="3200400"/>
            <a:ext cx="1149135" cy="8662"/>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4" name="Straight Arrow Connector 43">
            <a:extLst>
              <a:ext uri="{FF2B5EF4-FFF2-40B4-BE49-F238E27FC236}">
                <a16:creationId xmlns:a16="http://schemas.microsoft.com/office/drawing/2014/main" id="{326C9716-DFC1-4BF1-BB66-12A02790887D}"/>
              </a:ext>
            </a:extLst>
          </p:cNvPr>
          <p:cNvCxnSpPr>
            <a:cxnSpLocks/>
          </p:cNvCxnSpPr>
          <p:nvPr/>
        </p:nvCxnSpPr>
        <p:spPr bwMode="auto">
          <a:xfrm flipH="1" flipV="1">
            <a:off x="3379458" y="3451562"/>
            <a:ext cx="1089481" cy="7249"/>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9" name="Straight Arrow Connector 48">
            <a:extLst>
              <a:ext uri="{FF2B5EF4-FFF2-40B4-BE49-F238E27FC236}">
                <a16:creationId xmlns:a16="http://schemas.microsoft.com/office/drawing/2014/main" id="{88F81B69-70F8-4469-A342-870A335E57A5}"/>
              </a:ext>
            </a:extLst>
          </p:cNvPr>
          <p:cNvCxnSpPr>
            <a:cxnSpLocks/>
            <a:stCxn id="26" idx="3"/>
            <a:endCxn id="27" idx="1"/>
          </p:cNvCxnSpPr>
          <p:nvPr/>
        </p:nvCxnSpPr>
        <p:spPr bwMode="auto">
          <a:xfrm flipV="1">
            <a:off x="5942228" y="4256458"/>
            <a:ext cx="762000" cy="1"/>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52" name="Straight Arrow Connector 51">
            <a:extLst>
              <a:ext uri="{FF2B5EF4-FFF2-40B4-BE49-F238E27FC236}">
                <a16:creationId xmlns:a16="http://schemas.microsoft.com/office/drawing/2014/main" id="{D7DEE301-3C30-4849-BCA1-35D79495A000}"/>
              </a:ext>
            </a:extLst>
          </p:cNvPr>
          <p:cNvCxnSpPr>
            <a:cxnSpLocks/>
            <a:stCxn id="26" idx="0"/>
            <a:endCxn id="24" idx="2"/>
          </p:cNvCxnSpPr>
          <p:nvPr/>
        </p:nvCxnSpPr>
        <p:spPr bwMode="auto">
          <a:xfrm flipV="1">
            <a:off x="5484342" y="3491299"/>
            <a:ext cx="812961" cy="519501"/>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59" name="Straight Arrow Connector 58">
            <a:extLst>
              <a:ext uri="{FF2B5EF4-FFF2-40B4-BE49-F238E27FC236}">
                <a16:creationId xmlns:a16="http://schemas.microsoft.com/office/drawing/2014/main" id="{B1B2D820-57DB-423D-9B01-7DEFD5EF3396}"/>
              </a:ext>
            </a:extLst>
          </p:cNvPr>
          <p:cNvCxnSpPr>
            <a:cxnSpLocks/>
            <a:stCxn id="27" idx="0"/>
            <a:endCxn id="24" idx="2"/>
          </p:cNvCxnSpPr>
          <p:nvPr/>
        </p:nvCxnSpPr>
        <p:spPr bwMode="auto">
          <a:xfrm flipH="1" flipV="1">
            <a:off x="6297303" y="3491299"/>
            <a:ext cx="864811" cy="519500"/>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sp>
        <p:nvSpPr>
          <p:cNvPr id="62" name="TextBox 61">
            <a:extLst>
              <a:ext uri="{FF2B5EF4-FFF2-40B4-BE49-F238E27FC236}">
                <a16:creationId xmlns:a16="http://schemas.microsoft.com/office/drawing/2014/main" id="{F1339290-FAAC-4B74-9803-00BAF3081B20}"/>
              </a:ext>
            </a:extLst>
          </p:cNvPr>
          <p:cNvSpPr txBox="1"/>
          <p:nvPr/>
        </p:nvSpPr>
        <p:spPr>
          <a:xfrm>
            <a:off x="5316516" y="3748638"/>
            <a:ext cx="312906" cy="276999"/>
          </a:xfrm>
          <a:prstGeom prst="rect">
            <a:avLst/>
          </a:prstGeom>
          <a:noFill/>
        </p:spPr>
        <p:txBody>
          <a:bodyPr wrap="none" rtlCol="0">
            <a:spAutoFit/>
          </a:bodyPr>
          <a:lstStyle/>
          <a:p>
            <a:r>
              <a:rPr lang="en-US" sz="1200" dirty="0"/>
              <a:t>Is</a:t>
            </a:r>
          </a:p>
        </p:txBody>
      </p:sp>
      <p:sp>
        <p:nvSpPr>
          <p:cNvPr id="63" name="TextBox 62">
            <a:extLst>
              <a:ext uri="{FF2B5EF4-FFF2-40B4-BE49-F238E27FC236}">
                <a16:creationId xmlns:a16="http://schemas.microsoft.com/office/drawing/2014/main" id="{B505E141-F8B0-4C23-9BB0-77080A72A8A9}"/>
              </a:ext>
            </a:extLst>
          </p:cNvPr>
          <p:cNvSpPr txBox="1"/>
          <p:nvPr/>
        </p:nvSpPr>
        <p:spPr>
          <a:xfrm>
            <a:off x="6978832" y="3725965"/>
            <a:ext cx="312906" cy="276999"/>
          </a:xfrm>
          <a:prstGeom prst="rect">
            <a:avLst/>
          </a:prstGeom>
          <a:noFill/>
        </p:spPr>
        <p:txBody>
          <a:bodyPr wrap="none" rtlCol="0">
            <a:spAutoFit/>
          </a:bodyPr>
          <a:lstStyle/>
          <a:p>
            <a:r>
              <a:rPr lang="en-US" sz="1200" dirty="0"/>
              <a:t>Is</a:t>
            </a:r>
          </a:p>
        </p:txBody>
      </p:sp>
      <p:sp>
        <p:nvSpPr>
          <p:cNvPr id="64" name="TextBox 63">
            <a:extLst>
              <a:ext uri="{FF2B5EF4-FFF2-40B4-BE49-F238E27FC236}">
                <a16:creationId xmlns:a16="http://schemas.microsoft.com/office/drawing/2014/main" id="{04DE0CF6-B739-45F1-8D3B-078C39774F06}"/>
              </a:ext>
            </a:extLst>
          </p:cNvPr>
          <p:cNvSpPr txBox="1"/>
          <p:nvPr/>
        </p:nvSpPr>
        <p:spPr>
          <a:xfrm>
            <a:off x="3419836" y="3748638"/>
            <a:ext cx="312906" cy="276999"/>
          </a:xfrm>
          <a:prstGeom prst="rect">
            <a:avLst/>
          </a:prstGeom>
          <a:noFill/>
        </p:spPr>
        <p:txBody>
          <a:bodyPr wrap="none" rtlCol="0">
            <a:spAutoFit/>
          </a:bodyPr>
          <a:lstStyle/>
          <a:p>
            <a:r>
              <a:rPr lang="en-US" sz="1200" dirty="0"/>
              <a:t>Is</a:t>
            </a:r>
          </a:p>
        </p:txBody>
      </p:sp>
      <p:cxnSp>
        <p:nvCxnSpPr>
          <p:cNvPr id="65" name="Straight Arrow Connector 64">
            <a:extLst>
              <a:ext uri="{FF2B5EF4-FFF2-40B4-BE49-F238E27FC236}">
                <a16:creationId xmlns:a16="http://schemas.microsoft.com/office/drawing/2014/main" id="{65FB94E4-20C0-4312-A0DB-6A0AD26FFED8}"/>
              </a:ext>
            </a:extLst>
          </p:cNvPr>
          <p:cNvCxnSpPr>
            <a:cxnSpLocks/>
            <a:stCxn id="25" idx="3"/>
            <a:endCxn id="10" idx="2"/>
          </p:cNvCxnSpPr>
          <p:nvPr/>
        </p:nvCxnSpPr>
        <p:spPr bwMode="auto">
          <a:xfrm flipV="1">
            <a:off x="3348483" y="3491299"/>
            <a:ext cx="1426627" cy="683273"/>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69" name="Connector: Curved 68">
            <a:extLst>
              <a:ext uri="{FF2B5EF4-FFF2-40B4-BE49-F238E27FC236}">
                <a16:creationId xmlns:a16="http://schemas.microsoft.com/office/drawing/2014/main" id="{63856E9C-73F2-4267-85AD-5B82C9CE8FCC}"/>
              </a:ext>
            </a:extLst>
          </p:cNvPr>
          <p:cNvCxnSpPr>
            <a:cxnSpLocks/>
            <a:stCxn id="10" idx="2"/>
            <a:endCxn id="10" idx="0"/>
          </p:cNvCxnSpPr>
          <p:nvPr/>
        </p:nvCxnSpPr>
        <p:spPr bwMode="auto">
          <a:xfrm rot="5400000" flipH="1">
            <a:off x="4622710" y="3338899"/>
            <a:ext cx="304800" cy="12700"/>
          </a:xfrm>
          <a:prstGeom prst="curvedConnector5">
            <a:avLst>
              <a:gd name="adj1" fmla="val -75000"/>
              <a:gd name="adj2" fmla="val -4529496"/>
              <a:gd name="adj3" fmla="val 175000"/>
            </a:avLst>
          </a:prstGeom>
          <a:solidFill>
            <a:srgbClr val="FFFFFF"/>
          </a:solidFill>
          <a:ln w="9525" cap="flat" cmpd="sng" algn="ctr">
            <a:solidFill>
              <a:srgbClr val="000000"/>
            </a:solidFill>
            <a:prstDash val="solid"/>
            <a:round/>
            <a:headEnd type="none" w="med" len="med"/>
            <a:tailEnd type="diamond" w="lg" len="lg"/>
          </a:ln>
          <a:effectLst/>
        </p:spPr>
      </p:cxnSp>
      <p:sp>
        <p:nvSpPr>
          <p:cNvPr id="79" name="TextBox 78">
            <a:extLst>
              <a:ext uri="{FF2B5EF4-FFF2-40B4-BE49-F238E27FC236}">
                <a16:creationId xmlns:a16="http://schemas.microsoft.com/office/drawing/2014/main" id="{DCA3E059-26C5-49F8-BA14-716B631CD853}"/>
              </a:ext>
            </a:extLst>
          </p:cNvPr>
          <p:cNvSpPr txBox="1"/>
          <p:nvPr/>
        </p:nvSpPr>
        <p:spPr>
          <a:xfrm>
            <a:off x="4615344" y="2758824"/>
            <a:ext cx="1168910" cy="276999"/>
          </a:xfrm>
          <a:prstGeom prst="rect">
            <a:avLst/>
          </a:prstGeom>
          <a:noFill/>
        </p:spPr>
        <p:txBody>
          <a:bodyPr wrap="none" rtlCol="0">
            <a:spAutoFit/>
          </a:bodyPr>
          <a:lstStyle/>
          <a:p>
            <a:r>
              <a:rPr lang="en-US" sz="1200" dirty="0"/>
              <a:t>Composed of</a:t>
            </a:r>
          </a:p>
        </p:txBody>
      </p:sp>
      <p:sp>
        <p:nvSpPr>
          <p:cNvPr id="80" name="TextBox 79">
            <a:extLst>
              <a:ext uri="{FF2B5EF4-FFF2-40B4-BE49-F238E27FC236}">
                <a16:creationId xmlns:a16="http://schemas.microsoft.com/office/drawing/2014/main" id="{D8A93BCF-5A28-4545-A552-127A21F791C2}"/>
              </a:ext>
            </a:extLst>
          </p:cNvPr>
          <p:cNvSpPr txBox="1"/>
          <p:nvPr/>
        </p:nvSpPr>
        <p:spPr>
          <a:xfrm>
            <a:off x="5879449" y="3995129"/>
            <a:ext cx="885179" cy="276999"/>
          </a:xfrm>
          <a:prstGeom prst="rect">
            <a:avLst/>
          </a:prstGeom>
          <a:noFill/>
        </p:spPr>
        <p:txBody>
          <a:bodyPr wrap="none" rtlCol="0">
            <a:spAutoFit/>
          </a:bodyPr>
          <a:lstStyle/>
          <a:p>
            <a:r>
              <a:rPr lang="en-US" sz="1200" dirty="0"/>
              <a:t>Connects</a:t>
            </a:r>
          </a:p>
        </p:txBody>
      </p:sp>
      <p:sp>
        <p:nvSpPr>
          <p:cNvPr id="34" name="Rectangle: Rounded Corners 23">
            <a:extLst>
              <a:ext uri="{FF2B5EF4-FFF2-40B4-BE49-F238E27FC236}">
                <a16:creationId xmlns:a16="http://schemas.microsoft.com/office/drawing/2014/main" id="{A6235770-DBFC-0840-94E7-372FDC1A32D6}"/>
              </a:ext>
            </a:extLst>
          </p:cNvPr>
          <p:cNvSpPr/>
          <p:nvPr/>
        </p:nvSpPr>
        <p:spPr bwMode="auto">
          <a:xfrm>
            <a:off x="5784254" y="2059148"/>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rgbClr val="FF0000"/>
                </a:solidFill>
                <a:effectLst/>
                <a:highlight>
                  <a:srgbClr val="FFFF00"/>
                </a:highlight>
                <a:latin typeface="Arial" pitchFamily="-107" charset="0"/>
              </a:rPr>
              <a:t>Flow?</a:t>
            </a:r>
          </a:p>
        </p:txBody>
      </p:sp>
      <p:sp>
        <p:nvSpPr>
          <p:cNvPr id="3" name="Rectangle: Rounded Corners 23">
            <a:extLst>
              <a:ext uri="{FF2B5EF4-FFF2-40B4-BE49-F238E27FC236}">
                <a16:creationId xmlns:a16="http://schemas.microsoft.com/office/drawing/2014/main" id="{64EC8EDE-7B04-86EE-3710-BDEAC7DAB7B8}"/>
              </a:ext>
            </a:extLst>
          </p:cNvPr>
          <p:cNvSpPr/>
          <p:nvPr/>
        </p:nvSpPr>
        <p:spPr bwMode="auto">
          <a:xfrm>
            <a:off x="5661657" y="5105647"/>
            <a:ext cx="127129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rgbClr val="FF0000"/>
                </a:solidFill>
                <a:effectLst/>
                <a:highlight>
                  <a:srgbClr val="FFFF00"/>
                </a:highlight>
                <a:latin typeface="Arial" pitchFamily="-107" charset="0"/>
              </a:rPr>
              <a:t>Connector?</a:t>
            </a:r>
          </a:p>
        </p:txBody>
      </p:sp>
    </p:spTree>
    <p:extLst>
      <p:ext uri="{BB962C8B-B14F-4D97-AF65-F5344CB8AC3E}">
        <p14:creationId xmlns:p14="http://schemas.microsoft.com/office/powerpoint/2010/main" val="31367060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p:cNvSpPr>
            <a:spLocks noGrp="1"/>
          </p:cNvSpPr>
          <p:nvPr>
            <p:ph type="dt" sz="half" idx="2"/>
          </p:nvPr>
        </p:nvSpPr>
        <p:spPr/>
        <p:txBody>
          <a:bodyPr/>
          <a:lstStyle/>
          <a:p>
            <a:r>
              <a:rPr lang="en-US"/>
              <a:t>14 Nov 2022</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34BC7FF7-97C4-CA4F-8BFF-1D5F57668AB2}"/>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BD7B494-F1A6-764C-A606-AF1EE1FE4D63}"/>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BA5004-7B11-F942-B947-5AA0357CCF49}"/>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14EFCEC-E206-7747-A5E0-EFE3E90FDDAA}"/>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4B6134DD-F268-0D48-9D90-8543CAC3CDE6}"/>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4581C8D4-41B4-6B4D-995C-7032284D58BE}"/>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88D8CFA9-9AF3-5A4B-B0D4-3725DC2C0B91}"/>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2149739-76C0-AA49-AC98-D20FBF76CD1A}"/>
              </a:ext>
            </a:extLst>
          </p:cNvPr>
          <p:cNvSpPr/>
          <p:nvPr/>
        </p:nvSpPr>
        <p:spPr>
          <a:xfrm>
            <a:off x="3323773" y="512275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27949555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 Structural Viewpoint - </a:t>
            </a:r>
            <a:br>
              <a:rPr lang="en-US" sz="2000" dirty="0"/>
            </a:br>
            <a:r>
              <a:rPr lang="en-US" sz="2000" dirty="0"/>
              <a:t>Component / Connector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14 Nov 2022</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B05-AB77-42BD-AB96-7B5EF43C1077}"/>
              </a:ext>
            </a:extLst>
          </p:cNvPr>
          <p:cNvSpPr>
            <a:spLocks noGrp="1"/>
          </p:cNvSpPr>
          <p:nvPr>
            <p:ph type="title"/>
          </p:nvPr>
        </p:nvSpPr>
        <p:spPr/>
        <p:txBody>
          <a:bodyPr/>
          <a:lstStyle/>
          <a:p>
            <a:r>
              <a:rPr lang="en-US" dirty="0"/>
              <a:t>RASDS Physical View Simple Example</a:t>
            </a:r>
          </a:p>
        </p:txBody>
      </p:sp>
      <p:sp>
        <p:nvSpPr>
          <p:cNvPr id="3" name="Content Placeholder 2">
            <a:extLst>
              <a:ext uri="{FF2B5EF4-FFF2-40B4-BE49-F238E27FC236}">
                <a16:creationId xmlns:a16="http://schemas.microsoft.com/office/drawing/2014/main" id="{FF66A3A4-FBE0-4BA2-8462-F0475AE1DB4E}"/>
              </a:ext>
            </a:extLst>
          </p:cNvPr>
          <p:cNvSpPr>
            <a:spLocks noGrp="1"/>
          </p:cNvSpPr>
          <p:nvPr>
            <p:ph idx="1"/>
          </p:nvPr>
        </p:nvSpPr>
        <p:spPr>
          <a:xfrm>
            <a:off x="628650" y="1123526"/>
            <a:ext cx="7886700" cy="792207"/>
          </a:xfrm>
        </p:spPr>
        <p:txBody>
          <a:bodyPr/>
          <a:lstStyle/>
          <a:p>
            <a:r>
              <a:rPr lang="en-US" sz="2000" dirty="0"/>
              <a:t>This diagram represents connection for on-orbit servicing using structural conduit and fluid flow information.</a:t>
            </a:r>
          </a:p>
        </p:txBody>
      </p:sp>
      <p:sp>
        <p:nvSpPr>
          <p:cNvPr id="4" name="Cube 3">
            <a:extLst>
              <a:ext uri="{FF2B5EF4-FFF2-40B4-BE49-F238E27FC236}">
                <a16:creationId xmlns:a16="http://schemas.microsoft.com/office/drawing/2014/main" id="{4BA5598F-CEC9-44E2-8723-80A477AB2861}"/>
              </a:ext>
            </a:extLst>
          </p:cNvPr>
          <p:cNvSpPr>
            <a:spLocks noChangeArrowheads="1"/>
          </p:cNvSpPr>
          <p:nvPr/>
        </p:nvSpPr>
        <p:spPr bwMode="auto">
          <a:xfrm>
            <a:off x="1912938" y="3404854"/>
            <a:ext cx="2247793" cy="1552829"/>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Servicing Spacecraft</a:t>
            </a:r>
          </a:p>
        </p:txBody>
      </p:sp>
      <p:sp>
        <p:nvSpPr>
          <p:cNvPr id="5" name="Cube 4">
            <a:extLst>
              <a:ext uri="{FF2B5EF4-FFF2-40B4-BE49-F238E27FC236}">
                <a16:creationId xmlns:a16="http://schemas.microsoft.com/office/drawing/2014/main" id="{EB1B7CE2-3BE1-428C-924B-9E76663EFA97}"/>
              </a:ext>
            </a:extLst>
          </p:cNvPr>
          <p:cNvSpPr>
            <a:spLocks noChangeArrowheads="1"/>
          </p:cNvSpPr>
          <p:nvPr/>
        </p:nvSpPr>
        <p:spPr bwMode="auto">
          <a:xfrm>
            <a:off x="5483768" y="3658564"/>
            <a:ext cx="1099516" cy="1061261"/>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cxnSp>
        <p:nvCxnSpPr>
          <p:cNvPr id="6" name="Straight Connector 5">
            <a:extLst>
              <a:ext uri="{FF2B5EF4-FFF2-40B4-BE49-F238E27FC236}">
                <a16:creationId xmlns:a16="http://schemas.microsoft.com/office/drawing/2014/main" id="{BA9D2249-8240-4447-B8A8-E4003E74DE97}"/>
              </a:ext>
            </a:extLst>
          </p:cNvPr>
          <p:cNvCxnSpPr>
            <a:stCxn id="7" idx="3"/>
            <a:endCxn id="16" idx="1"/>
          </p:cNvCxnSpPr>
          <p:nvPr/>
        </p:nvCxnSpPr>
        <p:spPr bwMode="auto">
          <a:xfrm flipV="1">
            <a:off x="4064091" y="4414736"/>
            <a:ext cx="1369994" cy="64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2AF1EAF8-B777-41ED-973E-0B60287DAAB7}"/>
              </a:ext>
            </a:extLst>
          </p:cNvPr>
          <p:cNvSpPr/>
          <p:nvPr/>
        </p:nvSpPr>
        <p:spPr>
          <a:xfrm>
            <a:off x="3956091" y="436719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BB0DC23-0033-4060-ABC4-DE239FDB00A2}"/>
              </a:ext>
            </a:extLst>
          </p:cNvPr>
          <p:cNvSpPr/>
          <p:nvPr/>
        </p:nvSpPr>
        <p:spPr bwMode="auto">
          <a:xfrm>
            <a:off x="4516936" y="4333287"/>
            <a:ext cx="632417"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Fluid Flow</a:t>
            </a:r>
          </a:p>
        </p:txBody>
      </p:sp>
      <p:sp>
        <p:nvSpPr>
          <p:cNvPr id="9" name="Line Callout 1 (No Border) 17">
            <a:extLst>
              <a:ext uri="{FF2B5EF4-FFF2-40B4-BE49-F238E27FC236}">
                <a16:creationId xmlns:a16="http://schemas.microsoft.com/office/drawing/2014/main" id="{98ADC086-B8F1-4DAC-B8D5-0799920AAF29}"/>
              </a:ext>
            </a:extLst>
          </p:cNvPr>
          <p:cNvSpPr/>
          <p:nvPr/>
        </p:nvSpPr>
        <p:spPr bwMode="auto">
          <a:xfrm flipH="1">
            <a:off x="3478727" y="2789409"/>
            <a:ext cx="1149516" cy="312317"/>
          </a:xfrm>
          <a:prstGeom prst="callout1">
            <a:avLst>
              <a:gd name="adj1" fmla="val 110742"/>
              <a:gd name="adj2" fmla="val 43047"/>
              <a:gd name="adj3" fmla="val 333795"/>
              <a:gd name="adj4" fmla="val 352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Conduit described in spacecraft manifest</a:t>
            </a:r>
          </a:p>
        </p:txBody>
      </p:sp>
      <p:sp>
        <p:nvSpPr>
          <p:cNvPr id="12" name="Oval 35">
            <a:extLst>
              <a:ext uri="{FF2B5EF4-FFF2-40B4-BE49-F238E27FC236}">
                <a16:creationId xmlns:a16="http://schemas.microsoft.com/office/drawing/2014/main" id="{ECB4CCBE-1403-4A3C-96D0-7FF55BEBC687}"/>
              </a:ext>
            </a:extLst>
          </p:cNvPr>
          <p:cNvSpPr>
            <a:spLocks noChangeArrowheads="1"/>
          </p:cNvSpPr>
          <p:nvPr/>
        </p:nvSpPr>
        <p:spPr bwMode="auto">
          <a:xfrm>
            <a:off x="5616277" y="4197607"/>
            <a:ext cx="754545" cy="358067"/>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Tanks</a:t>
            </a:r>
          </a:p>
        </p:txBody>
      </p:sp>
      <p:grpSp>
        <p:nvGrpSpPr>
          <p:cNvPr id="24" name="Group 23">
            <a:extLst>
              <a:ext uri="{FF2B5EF4-FFF2-40B4-BE49-F238E27FC236}">
                <a16:creationId xmlns:a16="http://schemas.microsoft.com/office/drawing/2014/main" id="{9364EC4B-A1AD-4D7F-AC91-3B05B961625F}"/>
              </a:ext>
            </a:extLst>
          </p:cNvPr>
          <p:cNvGrpSpPr/>
          <p:nvPr/>
        </p:nvGrpSpPr>
        <p:grpSpPr>
          <a:xfrm>
            <a:off x="2175674" y="3992709"/>
            <a:ext cx="1631557" cy="839765"/>
            <a:chOff x="2897658" y="5300469"/>
            <a:chExt cx="2175409" cy="1119686"/>
          </a:xfrm>
        </p:grpSpPr>
        <p:sp>
          <p:nvSpPr>
            <p:cNvPr id="13" name="Cube 12">
              <a:extLst>
                <a:ext uri="{FF2B5EF4-FFF2-40B4-BE49-F238E27FC236}">
                  <a16:creationId xmlns:a16="http://schemas.microsoft.com/office/drawing/2014/main" id="{B820360B-3224-49E3-AF82-21CB4F9CB181}"/>
                </a:ext>
              </a:extLst>
            </p:cNvPr>
            <p:cNvSpPr>
              <a:spLocks noChangeArrowheads="1"/>
            </p:cNvSpPr>
            <p:nvPr/>
          </p:nvSpPr>
          <p:spPr bwMode="auto">
            <a:xfrm>
              <a:off x="2897658" y="5300469"/>
              <a:ext cx="2175409" cy="1119686"/>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9">
              <a:extLst>
                <a:ext uri="{FF2B5EF4-FFF2-40B4-BE49-F238E27FC236}">
                  <a16:creationId xmlns:a16="http://schemas.microsoft.com/office/drawing/2014/main" id="{83091D23-A9FE-425F-BE9E-998FB5F57AC9}"/>
                </a:ext>
              </a:extLst>
            </p:cNvPr>
            <p:cNvSpPr>
              <a:spLocks noChangeArrowheads="1"/>
            </p:cNvSpPr>
            <p:nvPr/>
          </p:nvSpPr>
          <p:spPr bwMode="auto">
            <a:xfrm>
              <a:off x="3212661" y="5754573"/>
              <a:ext cx="1422401" cy="568120"/>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Pump</a:t>
              </a:r>
            </a:p>
          </p:txBody>
        </p:sp>
      </p:grpSp>
      <p:sp>
        <p:nvSpPr>
          <p:cNvPr id="16" name="Rectangle 15">
            <a:extLst>
              <a:ext uri="{FF2B5EF4-FFF2-40B4-BE49-F238E27FC236}">
                <a16:creationId xmlns:a16="http://schemas.microsoft.com/office/drawing/2014/main" id="{8B478F11-5FE7-46B9-9E80-7936CB3D8FB6}"/>
              </a:ext>
            </a:extLst>
          </p:cNvPr>
          <p:cNvSpPr/>
          <p:nvPr/>
        </p:nvSpPr>
        <p:spPr>
          <a:xfrm>
            <a:off x="5434085" y="436073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Line Callout 1 (No Border) 17">
            <a:extLst>
              <a:ext uri="{FF2B5EF4-FFF2-40B4-BE49-F238E27FC236}">
                <a16:creationId xmlns:a16="http://schemas.microsoft.com/office/drawing/2014/main" id="{044122B0-9C37-4D87-9B8C-D658F5CAFD4D}"/>
              </a:ext>
            </a:extLst>
          </p:cNvPr>
          <p:cNvSpPr/>
          <p:nvPr/>
        </p:nvSpPr>
        <p:spPr bwMode="auto">
          <a:xfrm flipH="1">
            <a:off x="3275762" y="5220171"/>
            <a:ext cx="1266510" cy="351906"/>
          </a:xfrm>
          <a:prstGeom prst="callout1">
            <a:avLst>
              <a:gd name="adj1" fmla="val -23418"/>
              <a:gd name="adj2" fmla="val 13830"/>
              <a:gd name="adj3" fmla="val -196238"/>
              <a:gd name="adj4" fmla="val -1880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Dynamics of Fluid Flow between elements</a:t>
            </a:r>
          </a:p>
        </p:txBody>
      </p:sp>
      <p:cxnSp>
        <p:nvCxnSpPr>
          <p:cNvPr id="20" name="Straight Connector 19">
            <a:extLst>
              <a:ext uri="{FF2B5EF4-FFF2-40B4-BE49-F238E27FC236}">
                <a16:creationId xmlns:a16="http://schemas.microsoft.com/office/drawing/2014/main" id="{CC78F3DB-1356-4633-804B-60CE8604EA4C}"/>
              </a:ext>
            </a:extLst>
          </p:cNvPr>
          <p:cNvCxnSpPr>
            <a:cxnSpLocks/>
            <a:stCxn id="18" idx="3"/>
          </p:cNvCxnSpPr>
          <p:nvPr/>
        </p:nvCxnSpPr>
        <p:spPr bwMode="auto">
          <a:xfrm>
            <a:off x="4064091" y="3938709"/>
            <a:ext cx="1419677"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2" name="Rectangle 21">
            <a:extLst>
              <a:ext uri="{FF2B5EF4-FFF2-40B4-BE49-F238E27FC236}">
                <a16:creationId xmlns:a16="http://schemas.microsoft.com/office/drawing/2014/main" id="{C5E4B454-C165-4416-AF08-70822269D740}"/>
              </a:ext>
            </a:extLst>
          </p:cNvPr>
          <p:cNvSpPr/>
          <p:nvPr/>
        </p:nvSpPr>
        <p:spPr bwMode="auto">
          <a:xfrm>
            <a:off x="4591241" y="3879795"/>
            <a:ext cx="462016"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Conduit</a:t>
            </a:r>
          </a:p>
        </p:txBody>
      </p:sp>
      <p:sp>
        <p:nvSpPr>
          <p:cNvPr id="18" name="Rectangle 17">
            <a:extLst>
              <a:ext uri="{FF2B5EF4-FFF2-40B4-BE49-F238E27FC236}">
                <a16:creationId xmlns:a16="http://schemas.microsoft.com/office/drawing/2014/main" id="{0DFE2B13-5C63-5343-93CA-739BB0AFC1ED}"/>
              </a:ext>
            </a:extLst>
          </p:cNvPr>
          <p:cNvSpPr/>
          <p:nvPr/>
        </p:nvSpPr>
        <p:spPr>
          <a:xfrm>
            <a:off x="3956091" y="3884709"/>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BC65C1CB-26FF-694A-8A71-47B551B6785C}"/>
              </a:ext>
            </a:extLst>
          </p:cNvPr>
          <p:cNvSpPr/>
          <p:nvPr/>
        </p:nvSpPr>
        <p:spPr>
          <a:xfrm>
            <a:off x="5434085" y="388134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Line Callout 1 (No Border) 17">
            <a:extLst>
              <a:ext uri="{FF2B5EF4-FFF2-40B4-BE49-F238E27FC236}">
                <a16:creationId xmlns:a16="http://schemas.microsoft.com/office/drawing/2014/main" id="{5DB9936B-F623-374A-8040-A93869611015}"/>
              </a:ext>
            </a:extLst>
          </p:cNvPr>
          <p:cNvSpPr/>
          <p:nvPr/>
        </p:nvSpPr>
        <p:spPr bwMode="auto">
          <a:xfrm flipH="1">
            <a:off x="4953000" y="3007920"/>
            <a:ext cx="1303166" cy="312317"/>
          </a:xfrm>
          <a:prstGeom prst="callout1">
            <a:avLst>
              <a:gd name="adj1" fmla="val 104550"/>
              <a:gd name="adj2" fmla="val 82973"/>
              <a:gd name="adj3" fmla="val 303599"/>
              <a:gd name="adj4" fmla="val 624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Physical interface of Conduit to spacecraft</a:t>
            </a:r>
          </a:p>
        </p:txBody>
      </p:sp>
      <p:sp>
        <p:nvSpPr>
          <p:cNvPr id="25" name="Line Callout 1 (No Border) 24">
            <a:extLst>
              <a:ext uri="{FF2B5EF4-FFF2-40B4-BE49-F238E27FC236}">
                <a16:creationId xmlns:a16="http://schemas.microsoft.com/office/drawing/2014/main" id="{4332524A-5976-6D46-B36E-DC7C52FF68AE}"/>
              </a:ext>
            </a:extLst>
          </p:cNvPr>
          <p:cNvSpPr/>
          <p:nvPr/>
        </p:nvSpPr>
        <p:spPr bwMode="auto">
          <a:xfrm flipH="1">
            <a:off x="5608466" y="5285373"/>
            <a:ext cx="1627694" cy="488789"/>
          </a:xfrm>
          <a:prstGeom prst="callout1">
            <a:avLst>
              <a:gd name="adj1" fmla="val 50640"/>
              <a:gd name="adj2" fmla="val 100704"/>
              <a:gd name="adj3" fmla="val -148258"/>
              <a:gd name="adj4" fmla="val 11953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Servicing Spacecraft to “Client” connection </a:t>
            </a:r>
          </a:p>
        </p:txBody>
      </p:sp>
      <p:sp>
        <p:nvSpPr>
          <p:cNvPr id="26" name="Oval 25">
            <a:extLst>
              <a:ext uri="{FF2B5EF4-FFF2-40B4-BE49-F238E27FC236}">
                <a16:creationId xmlns:a16="http://schemas.microsoft.com/office/drawing/2014/main" id="{0DCE45CB-A3A8-4D4A-9B11-C20723DE2EC9}"/>
              </a:ext>
            </a:extLst>
          </p:cNvPr>
          <p:cNvSpPr/>
          <p:nvPr/>
        </p:nvSpPr>
        <p:spPr bwMode="auto">
          <a:xfrm>
            <a:off x="5210842" y="3818332"/>
            <a:ext cx="148542" cy="737342"/>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Date Placeholder 16">
            <a:extLst>
              <a:ext uri="{FF2B5EF4-FFF2-40B4-BE49-F238E27FC236}">
                <a16:creationId xmlns:a16="http://schemas.microsoft.com/office/drawing/2014/main" id="{B9CFB515-C23D-1147-80FC-D3EF4DB56CF4}"/>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17047383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0BEF-0ED1-F746-9F4D-F8D9E762C932}"/>
              </a:ext>
            </a:extLst>
          </p:cNvPr>
          <p:cNvSpPr>
            <a:spLocks noGrp="1"/>
          </p:cNvSpPr>
          <p:nvPr>
            <p:ph type="title"/>
          </p:nvPr>
        </p:nvSpPr>
        <p:spPr/>
        <p:txBody>
          <a:bodyPr/>
          <a:lstStyle/>
          <a:p>
            <a:r>
              <a:rPr lang="en-US" dirty="0"/>
              <a:t>Physical Viewpoint Ontology</a:t>
            </a:r>
          </a:p>
        </p:txBody>
      </p:sp>
      <p:pic>
        <p:nvPicPr>
          <p:cNvPr id="6" name="Content Placeholder 5">
            <a:extLst>
              <a:ext uri="{FF2B5EF4-FFF2-40B4-BE49-F238E27FC236}">
                <a16:creationId xmlns:a16="http://schemas.microsoft.com/office/drawing/2014/main" id="{826E3555-023C-8346-A816-D1427C18F83A}"/>
              </a:ext>
            </a:extLst>
          </p:cNvPr>
          <p:cNvPicPr>
            <a:picLocks noGrp="1" noChangeAspect="1"/>
          </p:cNvPicPr>
          <p:nvPr>
            <p:ph idx="1"/>
          </p:nvPr>
        </p:nvPicPr>
        <p:blipFill rotWithShape="1">
          <a:blip r:embed="rId2"/>
          <a:srcRect l="29219" t="16633" r="29200" b="4342"/>
          <a:stretch/>
        </p:blipFill>
        <p:spPr>
          <a:xfrm rot="5400000">
            <a:off x="2692522" y="-835499"/>
            <a:ext cx="3651073" cy="8979672"/>
          </a:xfrm>
        </p:spPr>
      </p:pic>
      <p:sp>
        <p:nvSpPr>
          <p:cNvPr id="2" name="Date Placeholder 1">
            <a:extLst>
              <a:ext uri="{FF2B5EF4-FFF2-40B4-BE49-F238E27FC236}">
                <a16:creationId xmlns:a16="http://schemas.microsoft.com/office/drawing/2014/main" id="{A1901F9E-972F-D047-859E-1EF59EE112C5}"/>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2950877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E0E-A60F-42BA-B677-91D220FF2533}"/>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A271336B-710A-4705-BB8B-09D1B8CE6B4D}"/>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2F81DE0E-90CF-4B39-A24B-C290E9156F4D}"/>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37630373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14 Nov 2022</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Mass / 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 Structural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Physical / Structural view can be directly related to the Connectivity Views</a:t>
            </a:r>
          </a:p>
          <a:p>
            <a:pPr lvl="1"/>
            <a:r>
              <a:rPr lang="en-US" dirty="0"/>
              <a:t>Same sets of Nodes, different Connector types, different flows (energetic), different attributes</a:t>
            </a:r>
          </a:p>
          <a:p>
            <a:pPr lvl="1"/>
            <a:r>
              <a:rPr lang="en-US" dirty="0"/>
              <a:t>The same representation may be used (for crude mechanical drawings)</a:t>
            </a:r>
          </a:p>
          <a:p>
            <a:pPr lvl="1"/>
            <a:r>
              <a:rPr lang="en-US" dirty="0"/>
              <a:t>The Mechanical Engineering world has its own preferred representations and specialized analyses</a:t>
            </a:r>
          </a:p>
          <a:p>
            <a:r>
              <a:rPr lang="en-US" dirty="0"/>
              <a:t>Physical / Thermal &amp; Power views may also be similarly modeled using PPT diagrams</a:t>
            </a:r>
          </a:p>
          <a:p>
            <a:pPr lvl="1"/>
            <a:r>
              <a:rPr lang="en-US" dirty="0"/>
              <a:t>Nodes are the same, but different attributes are relevant</a:t>
            </a:r>
          </a:p>
          <a:p>
            <a:pPr lvl="1"/>
            <a:r>
              <a:rPr lang="en-US" dirty="0"/>
              <a:t>Value of these specific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a:xfrm>
            <a:off x="457200" y="0"/>
            <a:ext cx="8229600" cy="792162"/>
          </a:xfrm>
        </p:spPr>
        <p:txBody>
          <a:bodyPr/>
          <a:lstStyle/>
          <a:p>
            <a:r>
              <a:rPr lang="en-US" altLang="en-US" sz="2400" kern="1200" dirty="0">
                <a:latin typeface="Arial" charset="0"/>
                <a:ea typeface="ＭＳ Ｐゴシック" charset="0"/>
              </a:rPr>
              <a:t>Proposal for Physical / Structural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a:xfrm>
            <a:off x="457200" y="1166018"/>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a:p>
            <a:pPr lvl="2"/>
            <a:r>
              <a:rPr lang="en-US" dirty="0">
                <a:solidFill>
                  <a:srgbClr val="FF0000"/>
                </a:solidFill>
              </a:rPr>
              <a:t>Consider use of OML / IMCE approaches</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データ 3">
            <a:extLst>
              <a:ext uri="{FF2B5EF4-FFF2-40B4-BE49-F238E27FC236}">
                <a16:creationId xmlns:a16="http://schemas.microsoft.com/office/drawing/2014/main" id="{558CA4C5-BA46-399E-C87A-C6B6DFB7CFB0}"/>
              </a:ext>
            </a:extLst>
          </p:cNvPr>
          <p:cNvSpPr/>
          <p:nvPr/>
        </p:nvSpPr>
        <p:spPr>
          <a:xfrm>
            <a:off x="2729110" y="3504151"/>
            <a:ext cx="4486151" cy="1422409"/>
          </a:xfrm>
          <a:prstGeom prst="flowChartInputOutpu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E1859CB8-5189-D3F3-DC1D-33AA9C8F18A1}"/>
              </a:ext>
            </a:extLst>
          </p:cNvPr>
          <p:cNvGrpSpPr/>
          <p:nvPr/>
        </p:nvGrpSpPr>
        <p:grpSpPr>
          <a:xfrm>
            <a:off x="2862636" y="3490122"/>
            <a:ext cx="4225506" cy="1438513"/>
            <a:chOff x="7770790" y="512433"/>
            <a:chExt cx="4225506" cy="1438513"/>
          </a:xfrm>
        </p:grpSpPr>
        <p:cxnSp>
          <p:nvCxnSpPr>
            <p:cNvPr id="109" name="直線コネクタ 108">
              <a:extLst>
                <a:ext uri="{FF2B5EF4-FFF2-40B4-BE49-F238E27FC236}">
                  <a16:creationId xmlns:a16="http://schemas.microsoft.com/office/drawing/2014/main" id="{16E60C7A-3D63-E305-3B45-325CDF531135}"/>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0D6B07F-B625-A181-2B2E-2D13D3421DD2}"/>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0060E95-514F-3E42-C37B-B4B51078E1BF}"/>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B958FF35-AFC5-D366-C705-0A1B1D9B0482}"/>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085DE1-6983-E796-6A72-FC881A65CFD6}"/>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7BCCBEA9-A764-D451-E1B4-38D7F534456B}"/>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6D4F25E-C6A2-E94E-CD5B-6B4AFE5B9E8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603CE75D-D095-C1DC-84FD-0B765A778CA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8856242C-46D6-86DF-9CD4-098DBE032B6C}"/>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FB405504-CB7E-8EDC-68D6-75725C4B4AD0}"/>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53EE3E1-FC99-839F-39FF-76408DECBA9B}"/>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577AF76-E066-1899-5155-5FC63C37CE03}"/>
              </a:ext>
            </a:extLst>
          </p:cNvPr>
          <p:cNvSpPr txBox="1"/>
          <p:nvPr/>
        </p:nvSpPr>
        <p:spPr>
          <a:xfrm>
            <a:off x="878878" y="1937653"/>
            <a:ext cx="1374969"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rPr>
              <a:t>Enterprise</a:t>
            </a:r>
            <a:endParaRPr kumimoji="1" lang="ja-JP" altLang="en-US" sz="1600" b="1" dirty="0">
              <a:solidFill>
                <a:srgbClr val="00B050"/>
              </a:solidFill>
              <a:latin typeface="Cambria" panose="02040503050406030204" pitchFamily="18" charset="0"/>
            </a:endParaRPr>
          </a:p>
        </p:txBody>
      </p:sp>
      <p:sp>
        <p:nvSpPr>
          <p:cNvPr id="12" name="テキスト ボックス 11">
            <a:extLst>
              <a:ext uri="{FF2B5EF4-FFF2-40B4-BE49-F238E27FC236}">
                <a16:creationId xmlns:a16="http://schemas.microsoft.com/office/drawing/2014/main" id="{AF735510-9C96-0669-0969-742EC2D20A2D}"/>
              </a:ext>
            </a:extLst>
          </p:cNvPr>
          <p:cNvSpPr txBox="1"/>
          <p:nvPr/>
        </p:nvSpPr>
        <p:spPr>
          <a:xfrm>
            <a:off x="839393" y="3606091"/>
            <a:ext cx="1502909" cy="338554"/>
          </a:xfrm>
          <a:prstGeom prst="rect">
            <a:avLst/>
          </a:prstGeom>
          <a:noFill/>
        </p:spPr>
        <p:txBody>
          <a:bodyPr wrap="square" rtlCol="0">
            <a:spAutoFit/>
          </a:bodyPr>
          <a:lstStyle/>
          <a:p>
            <a:r>
              <a:rPr kumimoji="1" lang="en-US" altLang="ja-JP" sz="1600" b="1" dirty="0">
                <a:solidFill>
                  <a:srgbClr val="FF0000"/>
                </a:solidFill>
                <a:latin typeface="Cambria" panose="02040503050406030204" pitchFamily="18" charset="0"/>
                <a:ea typeface="Cambria" panose="02040503050406030204" pitchFamily="18" charset="0"/>
              </a:rPr>
              <a:t>Information</a:t>
            </a:r>
          </a:p>
        </p:txBody>
      </p:sp>
      <p:sp>
        <p:nvSpPr>
          <p:cNvPr id="13" name="テキスト ボックス 12">
            <a:extLst>
              <a:ext uri="{FF2B5EF4-FFF2-40B4-BE49-F238E27FC236}">
                <a16:creationId xmlns:a16="http://schemas.microsoft.com/office/drawing/2014/main" id="{6AA26BBA-3C8B-0A40-7FBA-5ED70B7C06B4}"/>
              </a:ext>
            </a:extLst>
          </p:cNvPr>
          <p:cNvSpPr txBox="1"/>
          <p:nvPr/>
        </p:nvSpPr>
        <p:spPr>
          <a:xfrm>
            <a:off x="790338" y="5280543"/>
            <a:ext cx="1696055"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ea typeface="Cambria" panose="02040503050406030204" pitchFamily="18" charset="0"/>
              </a:rPr>
              <a:t>Environment</a:t>
            </a:r>
          </a:p>
        </p:txBody>
      </p:sp>
      <p:sp>
        <p:nvSpPr>
          <p:cNvPr id="14" name="テキスト ボックス 13">
            <a:extLst>
              <a:ext uri="{FF2B5EF4-FFF2-40B4-BE49-F238E27FC236}">
                <a16:creationId xmlns:a16="http://schemas.microsoft.com/office/drawing/2014/main" id="{E6695C6A-EB7C-287F-E156-78092E7F6F39}"/>
              </a:ext>
            </a:extLst>
          </p:cNvPr>
          <p:cNvSpPr txBox="1"/>
          <p:nvPr/>
        </p:nvSpPr>
        <p:spPr>
          <a:xfrm>
            <a:off x="841694" y="3055908"/>
            <a:ext cx="1487506" cy="338554"/>
          </a:xfrm>
          <a:prstGeom prst="rect">
            <a:avLst/>
          </a:prstGeom>
          <a:noFill/>
        </p:spPr>
        <p:txBody>
          <a:bodyPr wrap="square" rtlCol="0">
            <a:spAutoFit/>
          </a:bodyPr>
          <a:lstStyle/>
          <a:p>
            <a:r>
              <a:rPr kumimoji="1" lang="en-US" altLang="ja-JP" sz="1600" b="1" dirty="0">
                <a:solidFill>
                  <a:srgbClr val="0070C0"/>
                </a:solidFill>
                <a:latin typeface="Cambria" panose="02040503050406030204" pitchFamily="18" charset="0"/>
              </a:rPr>
              <a:t>Function</a:t>
            </a:r>
            <a:endParaRPr kumimoji="1" lang="ja-JP" altLang="en-US" sz="1600" b="1" dirty="0">
              <a:solidFill>
                <a:srgbClr val="0070C0"/>
              </a:solidFill>
              <a:latin typeface="Cambria" panose="02040503050406030204" pitchFamily="18" charset="0"/>
            </a:endParaRPr>
          </a:p>
        </p:txBody>
      </p:sp>
      <p:sp>
        <p:nvSpPr>
          <p:cNvPr id="15" name="テキスト ボックス 14">
            <a:extLst>
              <a:ext uri="{FF2B5EF4-FFF2-40B4-BE49-F238E27FC236}">
                <a16:creationId xmlns:a16="http://schemas.microsoft.com/office/drawing/2014/main" id="{D8530DF0-7CB6-1E2D-E3D5-D2741D3F364B}"/>
              </a:ext>
            </a:extLst>
          </p:cNvPr>
          <p:cNvSpPr txBox="1"/>
          <p:nvPr/>
        </p:nvSpPr>
        <p:spPr>
          <a:xfrm rot="18106214">
            <a:off x="1664869" y="5643014"/>
            <a:ext cx="1503456"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Requirement</a:t>
            </a:r>
            <a:endParaRPr kumimoji="1" lang="ja-JP" altLang="en-US" sz="1600" dirty="0">
              <a:latin typeface="Cambria" panose="02040503050406030204" pitchFamily="18" charset="0"/>
            </a:endParaRPr>
          </a:p>
        </p:txBody>
      </p:sp>
      <p:sp>
        <p:nvSpPr>
          <p:cNvPr id="16" name="テキスト ボックス 15">
            <a:extLst>
              <a:ext uri="{FF2B5EF4-FFF2-40B4-BE49-F238E27FC236}">
                <a16:creationId xmlns:a16="http://schemas.microsoft.com/office/drawing/2014/main" id="{BDFAF25B-D7FC-D315-0380-95DC5491BE86}"/>
              </a:ext>
            </a:extLst>
          </p:cNvPr>
          <p:cNvSpPr txBox="1"/>
          <p:nvPr/>
        </p:nvSpPr>
        <p:spPr>
          <a:xfrm rot="18106214">
            <a:off x="2564097" y="5695159"/>
            <a:ext cx="1734417" cy="584775"/>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Design &amp; Engineering</a:t>
            </a:r>
            <a:endParaRPr kumimoji="1" lang="ja-JP" altLang="en-US" sz="1600" dirty="0">
              <a:latin typeface="Cambria" panose="02040503050406030204" pitchFamily="18" charset="0"/>
            </a:endParaRPr>
          </a:p>
        </p:txBody>
      </p:sp>
      <p:sp>
        <p:nvSpPr>
          <p:cNvPr id="17" name="テキスト ボックス 16">
            <a:extLst>
              <a:ext uri="{FF2B5EF4-FFF2-40B4-BE49-F238E27FC236}">
                <a16:creationId xmlns:a16="http://schemas.microsoft.com/office/drawing/2014/main" id="{DAD9EC49-713F-40D1-61BA-20863C4A21EF}"/>
              </a:ext>
            </a:extLst>
          </p:cNvPr>
          <p:cNvSpPr txBox="1"/>
          <p:nvPr/>
        </p:nvSpPr>
        <p:spPr>
          <a:xfrm rot="18106214">
            <a:off x="3399751" y="5655479"/>
            <a:ext cx="1422410"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Production</a:t>
            </a:r>
            <a:endParaRPr kumimoji="1" lang="ja-JP" altLang="en-US" sz="1600" dirty="0">
              <a:latin typeface="Cambria" panose="02040503050406030204" pitchFamily="18" charset="0"/>
            </a:endParaRPr>
          </a:p>
        </p:txBody>
      </p:sp>
      <p:sp>
        <p:nvSpPr>
          <p:cNvPr id="18" name="テキスト ボックス 17">
            <a:extLst>
              <a:ext uri="{FF2B5EF4-FFF2-40B4-BE49-F238E27FC236}">
                <a16:creationId xmlns:a16="http://schemas.microsoft.com/office/drawing/2014/main" id="{A4EF1E9A-7DA2-3AC9-1B16-E8FE7CC083F1}"/>
              </a:ext>
            </a:extLst>
          </p:cNvPr>
          <p:cNvSpPr txBox="1"/>
          <p:nvPr/>
        </p:nvSpPr>
        <p:spPr>
          <a:xfrm rot="18106214">
            <a:off x="3934691" y="5623646"/>
            <a:ext cx="1407733" cy="338554"/>
          </a:xfrm>
          <a:prstGeom prst="rect">
            <a:avLst/>
          </a:prstGeom>
          <a:noFill/>
        </p:spPr>
        <p:txBody>
          <a:bodyPr wrap="square" rtlCol="0">
            <a:spAutoFit/>
          </a:bodyPr>
          <a:lstStyle/>
          <a:p>
            <a:pPr algn="r"/>
            <a:r>
              <a:rPr lang="en-US" altLang="ja-JP" sz="1600" dirty="0">
                <a:latin typeface="Cambria" panose="02040503050406030204" pitchFamily="18" charset="0"/>
                <a:ea typeface="Cambria" panose="02040503050406030204" pitchFamily="18" charset="0"/>
              </a:rPr>
              <a:t>Verification</a:t>
            </a:r>
            <a:endParaRPr kumimoji="1" lang="ja-JP" altLang="en-US" sz="1600" dirty="0">
              <a:latin typeface="Cambria" panose="02040503050406030204" pitchFamily="18" charset="0"/>
            </a:endParaRPr>
          </a:p>
        </p:txBody>
      </p:sp>
      <p:sp>
        <p:nvSpPr>
          <p:cNvPr id="19" name="テキスト ボックス 18">
            <a:extLst>
              <a:ext uri="{FF2B5EF4-FFF2-40B4-BE49-F238E27FC236}">
                <a16:creationId xmlns:a16="http://schemas.microsoft.com/office/drawing/2014/main" id="{15FBBC69-EF83-536C-96D3-E141FED3201D}"/>
              </a:ext>
            </a:extLst>
          </p:cNvPr>
          <p:cNvSpPr txBox="1"/>
          <p:nvPr/>
        </p:nvSpPr>
        <p:spPr>
          <a:xfrm rot="18106214">
            <a:off x="4458619" y="5573971"/>
            <a:ext cx="1413514"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Operations</a:t>
            </a:r>
            <a:endParaRPr kumimoji="1" lang="ja-JP" altLang="en-US" sz="1600" dirty="0">
              <a:latin typeface="Cambria" panose="02040503050406030204" pitchFamily="18" charset="0"/>
            </a:endParaRPr>
          </a:p>
        </p:txBody>
      </p:sp>
      <p:cxnSp>
        <p:nvCxnSpPr>
          <p:cNvPr id="20" name="直線矢印コネクタ 19">
            <a:extLst>
              <a:ext uri="{FF2B5EF4-FFF2-40B4-BE49-F238E27FC236}">
                <a16:creationId xmlns:a16="http://schemas.microsoft.com/office/drawing/2014/main" id="{E166B8F1-C694-6629-3471-A86EFD72DCF4}"/>
              </a:ext>
            </a:extLst>
          </p:cNvPr>
          <p:cNvCxnSpPr>
            <a:cxnSpLocks/>
          </p:cNvCxnSpPr>
          <p:nvPr/>
        </p:nvCxnSpPr>
        <p:spPr>
          <a:xfrm>
            <a:off x="2729110" y="5136357"/>
            <a:ext cx="3578049" cy="59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F68AA50-0946-5EB5-91A2-E053A729F173}"/>
              </a:ext>
            </a:extLst>
          </p:cNvPr>
          <p:cNvSpPr txBox="1"/>
          <p:nvPr/>
        </p:nvSpPr>
        <p:spPr>
          <a:xfrm>
            <a:off x="6785225" y="454547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System</a:t>
            </a:r>
          </a:p>
        </p:txBody>
      </p:sp>
      <p:sp>
        <p:nvSpPr>
          <p:cNvPr id="22" name="テキスト ボックス 21">
            <a:extLst>
              <a:ext uri="{FF2B5EF4-FFF2-40B4-BE49-F238E27FC236}">
                <a16:creationId xmlns:a16="http://schemas.microsoft.com/office/drawing/2014/main" id="{10811F03-8A48-BEBC-4CC2-E781B13CE9A9}"/>
              </a:ext>
            </a:extLst>
          </p:cNvPr>
          <p:cNvSpPr txBox="1"/>
          <p:nvPr/>
        </p:nvSpPr>
        <p:spPr>
          <a:xfrm>
            <a:off x="6940884" y="432846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Venue</a:t>
            </a:r>
            <a:endParaRPr kumimoji="1" lang="ja-JP" altLang="en-US" sz="1600" dirty="0">
              <a:latin typeface="Cambria" panose="02040503050406030204" pitchFamily="18" charset="0"/>
            </a:endParaRPr>
          </a:p>
        </p:txBody>
      </p:sp>
      <p:sp>
        <p:nvSpPr>
          <p:cNvPr id="23" name="テキスト ボックス 22">
            <a:extLst>
              <a:ext uri="{FF2B5EF4-FFF2-40B4-BE49-F238E27FC236}">
                <a16:creationId xmlns:a16="http://schemas.microsoft.com/office/drawing/2014/main" id="{8886E1C3-E8DB-621B-1B53-72DD587BBF0F}"/>
              </a:ext>
            </a:extLst>
          </p:cNvPr>
          <p:cNvSpPr txBox="1"/>
          <p:nvPr/>
        </p:nvSpPr>
        <p:spPr>
          <a:xfrm>
            <a:off x="7252304" y="386361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Region</a:t>
            </a:r>
            <a:endParaRPr kumimoji="1" lang="ja-JP" altLang="en-US" sz="1600"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991D29B6-B4BE-954F-705B-D8642C29B912}"/>
              </a:ext>
            </a:extLst>
          </p:cNvPr>
          <p:cNvSpPr txBox="1"/>
          <p:nvPr/>
        </p:nvSpPr>
        <p:spPr>
          <a:xfrm>
            <a:off x="7387587" y="365632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Globe</a:t>
            </a:r>
            <a:endParaRPr kumimoji="1" lang="ja-JP" altLang="en-US" sz="1600" dirty="0">
              <a:latin typeface="Cambria" panose="02040503050406030204" pitchFamily="18" charset="0"/>
            </a:endParaRPr>
          </a:p>
        </p:txBody>
      </p:sp>
      <p:sp>
        <p:nvSpPr>
          <p:cNvPr id="25" name="テキスト ボックス 24">
            <a:extLst>
              <a:ext uri="{FF2B5EF4-FFF2-40B4-BE49-F238E27FC236}">
                <a16:creationId xmlns:a16="http://schemas.microsoft.com/office/drawing/2014/main" id="{3F29AD7F-4343-5939-2E41-DF50A82695AC}"/>
              </a:ext>
            </a:extLst>
          </p:cNvPr>
          <p:cNvSpPr txBox="1"/>
          <p:nvPr/>
        </p:nvSpPr>
        <p:spPr>
          <a:xfrm>
            <a:off x="7495603" y="3415757"/>
            <a:ext cx="907326"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Space</a:t>
            </a:r>
            <a:endParaRPr kumimoji="1" lang="ja-JP" altLang="en-US" sz="1600" dirty="0">
              <a:latin typeface="Cambria" panose="02040503050406030204" pitchFamily="18" charset="0"/>
            </a:endParaRPr>
          </a:p>
        </p:txBody>
      </p:sp>
      <p:sp>
        <p:nvSpPr>
          <p:cNvPr id="26" name="テキスト ボックス 25">
            <a:extLst>
              <a:ext uri="{FF2B5EF4-FFF2-40B4-BE49-F238E27FC236}">
                <a16:creationId xmlns:a16="http://schemas.microsoft.com/office/drawing/2014/main" id="{0F9830D4-560F-B0C2-F823-319E5BC7F4EE}"/>
              </a:ext>
            </a:extLst>
          </p:cNvPr>
          <p:cNvSpPr txBox="1"/>
          <p:nvPr/>
        </p:nvSpPr>
        <p:spPr>
          <a:xfrm>
            <a:off x="7095234" y="4089484"/>
            <a:ext cx="1199537"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City</a:t>
            </a:r>
            <a:endParaRPr kumimoji="1" lang="ja-JP" altLang="en-US" sz="1600" dirty="0">
              <a:latin typeface="Cambria" panose="02040503050406030204" pitchFamily="18" charset="0"/>
            </a:endParaRPr>
          </a:p>
        </p:txBody>
      </p:sp>
      <p:sp>
        <p:nvSpPr>
          <p:cNvPr id="27" name="テキスト ボックス 26">
            <a:extLst>
              <a:ext uri="{FF2B5EF4-FFF2-40B4-BE49-F238E27FC236}">
                <a16:creationId xmlns:a16="http://schemas.microsoft.com/office/drawing/2014/main" id="{A76FCCBE-24DD-0443-96BE-F18A956C95F1}"/>
              </a:ext>
            </a:extLst>
          </p:cNvPr>
          <p:cNvSpPr txBox="1"/>
          <p:nvPr/>
        </p:nvSpPr>
        <p:spPr>
          <a:xfrm>
            <a:off x="3899841" y="4947272"/>
            <a:ext cx="1040872" cy="318924"/>
          </a:xfrm>
          <a:prstGeom prst="rect">
            <a:avLst/>
          </a:prstGeom>
          <a:solidFill>
            <a:schemeClr val="bg1"/>
          </a:solidFill>
        </p:spPr>
        <p:txBody>
          <a:bodyPr wrap="square" lIns="36000" tIns="36000" rIns="36000" bIns="3600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Lifecycle</a:t>
            </a:r>
            <a:endParaRPr kumimoji="1" lang="ja-JP" altLang="en-US" sz="1600" b="1" dirty="0">
              <a:solidFill>
                <a:schemeClr val="accent6"/>
              </a:solidFill>
              <a:latin typeface="Cambria" panose="02040503050406030204" pitchFamily="18" charset="0"/>
            </a:endParaRPr>
          </a:p>
        </p:txBody>
      </p:sp>
      <p:sp>
        <p:nvSpPr>
          <p:cNvPr id="28" name="テキスト ボックス 27">
            <a:extLst>
              <a:ext uri="{FF2B5EF4-FFF2-40B4-BE49-F238E27FC236}">
                <a16:creationId xmlns:a16="http://schemas.microsoft.com/office/drawing/2014/main" id="{51F3FDC9-4B38-9370-8DD4-D5C0D58CFFF9}"/>
              </a:ext>
            </a:extLst>
          </p:cNvPr>
          <p:cNvSpPr txBox="1"/>
          <p:nvPr/>
        </p:nvSpPr>
        <p:spPr>
          <a:xfrm rot="16200000">
            <a:off x="-1366037" y="3146200"/>
            <a:ext cx="3691539" cy="584775"/>
          </a:xfrm>
          <a:prstGeom prst="rect">
            <a:avLst/>
          </a:prstGeom>
          <a:noFill/>
        </p:spPr>
        <p:txBody>
          <a:bodyPr wrap="square" rtlCol="0">
            <a:spAutoFit/>
          </a:bodyPr>
          <a:lstStyle/>
          <a:p>
            <a:pPr algn="ctr"/>
            <a:r>
              <a:rPr kumimoji="1" lang="en-US" altLang="ja-JP" sz="1600" dirty="0">
                <a:solidFill>
                  <a:schemeClr val="tx1">
                    <a:lumMod val="50000"/>
                    <a:lumOff val="50000"/>
                  </a:schemeClr>
                </a:solidFill>
                <a:latin typeface="Cambria" panose="02040503050406030204" pitchFamily="18" charset="0"/>
                <a:ea typeface="Cambria" panose="02040503050406030204" pitchFamily="18" charset="0"/>
              </a:rPr>
              <a:t>RASDS/RASDS++</a:t>
            </a:r>
          </a:p>
          <a:p>
            <a:pPr algn="ctr"/>
            <a:r>
              <a:rPr lang="en-US" altLang="ja-JP" sz="1600" b="1" dirty="0">
                <a:solidFill>
                  <a:schemeClr val="tx1">
                    <a:lumMod val="50000"/>
                    <a:lumOff val="50000"/>
                  </a:schemeClr>
                </a:solidFill>
                <a:latin typeface="Cambria" panose="02040503050406030204" pitchFamily="18" charset="0"/>
                <a:ea typeface="Cambria" panose="02040503050406030204" pitchFamily="18" charset="0"/>
              </a:rPr>
              <a:t>Interoperability viewpoints</a:t>
            </a:r>
            <a:endParaRPr kumimoji="1" lang="ja-JP" altLang="en-US" sz="1600" b="1" dirty="0">
              <a:solidFill>
                <a:schemeClr val="tx1">
                  <a:lumMod val="50000"/>
                  <a:lumOff val="50000"/>
                </a:schemeClr>
              </a:solidFill>
              <a:latin typeface="Cambria" panose="02040503050406030204" pitchFamily="18" charset="0"/>
            </a:endParaRPr>
          </a:p>
        </p:txBody>
      </p:sp>
      <p:sp>
        <p:nvSpPr>
          <p:cNvPr id="29" name="テキスト ボックス 28">
            <a:extLst>
              <a:ext uri="{FF2B5EF4-FFF2-40B4-BE49-F238E27FC236}">
                <a16:creationId xmlns:a16="http://schemas.microsoft.com/office/drawing/2014/main" id="{31814370-C28B-B6D3-ED46-979940ADE11D}"/>
              </a:ext>
            </a:extLst>
          </p:cNvPr>
          <p:cNvSpPr txBox="1"/>
          <p:nvPr/>
        </p:nvSpPr>
        <p:spPr>
          <a:xfrm rot="18106214">
            <a:off x="5259950" y="5445172"/>
            <a:ext cx="1029791"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Disposal</a:t>
            </a:r>
            <a:endParaRPr kumimoji="1" lang="ja-JP" altLang="en-US" sz="1600" dirty="0">
              <a:latin typeface="Cambria" panose="02040503050406030204" pitchFamily="18" charset="0"/>
            </a:endParaRPr>
          </a:p>
        </p:txBody>
      </p:sp>
      <p:cxnSp>
        <p:nvCxnSpPr>
          <p:cNvPr id="30" name="直線矢印コネクタ 29">
            <a:extLst>
              <a:ext uri="{FF2B5EF4-FFF2-40B4-BE49-F238E27FC236}">
                <a16:creationId xmlns:a16="http://schemas.microsoft.com/office/drawing/2014/main" id="{45496E9B-109F-B3E5-A3C2-B138749E0C58}"/>
              </a:ext>
            </a:extLst>
          </p:cNvPr>
          <p:cNvCxnSpPr>
            <a:cxnSpLocks/>
          </p:cNvCxnSpPr>
          <p:nvPr/>
        </p:nvCxnSpPr>
        <p:spPr>
          <a:xfrm flipV="1">
            <a:off x="6551344" y="3504151"/>
            <a:ext cx="849642" cy="148019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D5AFE90-7BF4-0BFD-308F-52A9DA4A5768}"/>
              </a:ext>
            </a:extLst>
          </p:cNvPr>
          <p:cNvSpPr txBox="1"/>
          <p:nvPr/>
        </p:nvSpPr>
        <p:spPr>
          <a:xfrm rot="18126862">
            <a:off x="6505181" y="4110307"/>
            <a:ext cx="885791" cy="246221"/>
          </a:xfrm>
          <a:prstGeom prst="rect">
            <a:avLst/>
          </a:prstGeom>
          <a:solidFill>
            <a:schemeClr val="bg1"/>
          </a:solidFill>
        </p:spPr>
        <p:txBody>
          <a:bodyPr wrap="square" lIns="36000" tIns="0" rIns="36000" bIns="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Scope</a:t>
            </a:r>
            <a:endParaRPr kumimoji="1" lang="ja-JP" altLang="en-US" sz="1600" b="1" dirty="0">
              <a:solidFill>
                <a:schemeClr val="accent6"/>
              </a:solidFill>
              <a:latin typeface="Cambria" panose="02040503050406030204" pitchFamily="18" charset="0"/>
            </a:endParaRPr>
          </a:p>
        </p:txBody>
      </p:sp>
      <p:sp>
        <p:nvSpPr>
          <p:cNvPr id="32" name="テキスト ボックス 31">
            <a:extLst>
              <a:ext uri="{FF2B5EF4-FFF2-40B4-BE49-F238E27FC236}">
                <a16:creationId xmlns:a16="http://schemas.microsoft.com/office/drawing/2014/main" id="{BEBA6755-66B0-C3B5-5314-AA0BDE19B71E}"/>
              </a:ext>
            </a:extLst>
          </p:cNvPr>
          <p:cNvSpPr txBox="1"/>
          <p:nvPr/>
        </p:nvSpPr>
        <p:spPr>
          <a:xfrm>
            <a:off x="6634912" y="478249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Component</a:t>
            </a:r>
          </a:p>
        </p:txBody>
      </p:sp>
      <p:sp>
        <p:nvSpPr>
          <p:cNvPr id="34" name="テキスト ボックス 33">
            <a:extLst>
              <a:ext uri="{FF2B5EF4-FFF2-40B4-BE49-F238E27FC236}">
                <a16:creationId xmlns:a16="http://schemas.microsoft.com/office/drawing/2014/main" id="{01AA7901-239D-3999-B2E7-FA05A343503A}"/>
              </a:ext>
            </a:extLst>
          </p:cNvPr>
          <p:cNvSpPr txBox="1"/>
          <p:nvPr/>
        </p:nvSpPr>
        <p:spPr>
          <a:xfrm>
            <a:off x="846296" y="2401466"/>
            <a:ext cx="1696055" cy="584775"/>
          </a:xfrm>
          <a:prstGeom prst="rect">
            <a:avLst/>
          </a:prstGeom>
          <a:noFill/>
        </p:spPr>
        <p:txBody>
          <a:bodyPr wrap="square" rtlCol="0">
            <a:spAutoFit/>
          </a:bodyPr>
          <a:lstStyle/>
          <a:p>
            <a:r>
              <a:rPr lang="en-US" altLang="ja-JP" sz="1600" b="1" dirty="0">
                <a:solidFill>
                  <a:schemeClr val="accent4">
                    <a:lumMod val="75000"/>
                  </a:schemeClr>
                </a:solidFill>
                <a:latin typeface="Cambria" panose="02040503050406030204" pitchFamily="18" charset="0"/>
                <a:ea typeface="Cambria" panose="02040503050406030204" pitchFamily="18" charset="0"/>
              </a:rPr>
              <a:t>Connectivity</a:t>
            </a:r>
          </a:p>
          <a:p>
            <a:r>
              <a:rPr kumimoji="1" lang="en-US" altLang="ja-JP" sz="1600" b="1" dirty="0">
                <a:solidFill>
                  <a:schemeClr val="accent4">
                    <a:lumMod val="75000"/>
                  </a:schemeClr>
                </a:solidFill>
                <a:latin typeface="Cambria" panose="02040503050406030204" pitchFamily="18" charset="0"/>
                <a:ea typeface="Cambria" panose="02040503050406030204" pitchFamily="18" charset="0"/>
              </a:rPr>
              <a:t>(Structure)</a:t>
            </a:r>
          </a:p>
        </p:txBody>
      </p:sp>
      <p:sp>
        <p:nvSpPr>
          <p:cNvPr id="41" name="テキスト ボックス 40">
            <a:extLst>
              <a:ext uri="{FF2B5EF4-FFF2-40B4-BE49-F238E27FC236}">
                <a16:creationId xmlns:a16="http://schemas.microsoft.com/office/drawing/2014/main" id="{2A23CABB-325B-AD97-096B-50E3B8BE301C}"/>
              </a:ext>
            </a:extLst>
          </p:cNvPr>
          <p:cNvSpPr txBox="1"/>
          <p:nvPr/>
        </p:nvSpPr>
        <p:spPr>
          <a:xfrm>
            <a:off x="824537" y="4114800"/>
            <a:ext cx="1858472" cy="338554"/>
          </a:xfrm>
          <a:prstGeom prst="rect">
            <a:avLst/>
          </a:prstGeom>
          <a:noFill/>
        </p:spPr>
        <p:txBody>
          <a:bodyPr wrap="square" rtlCol="0">
            <a:spAutoFit/>
          </a:bodyPr>
          <a:lstStyle/>
          <a:p>
            <a:r>
              <a:rPr kumimoji="1" lang="en-US" altLang="ja-JP" sz="1600" b="1" dirty="0">
                <a:solidFill>
                  <a:schemeClr val="accent6">
                    <a:lumMod val="50000"/>
                  </a:schemeClr>
                </a:solidFill>
                <a:latin typeface="Cambria" panose="02040503050406030204" pitchFamily="18" charset="0"/>
                <a:ea typeface="Cambria" panose="02040503050406030204" pitchFamily="18" charset="0"/>
              </a:rPr>
              <a:t>Communication</a:t>
            </a:r>
          </a:p>
        </p:txBody>
      </p:sp>
      <p:sp>
        <p:nvSpPr>
          <p:cNvPr id="60" name="正方形/長方形 59">
            <a:extLst>
              <a:ext uri="{FF2B5EF4-FFF2-40B4-BE49-F238E27FC236}">
                <a16:creationId xmlns:a16="http://schemas.microsoft.com/office/drawing/2014/main" id="{E9C25937-A566-EACC-C382-9E987B1190EB}"/>
              </a:ext>
            </a:extLst>
          </p:cNvPr>
          <p:cNvSpPr/>
          <p:nvPr/>
        </p:nvSpPr>
        <p:spPr>
          <a:xfrm>
            <a:off x="3645522" y="6442279"/>
            <a:ext cx="2087417" cy="336408"/>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600" dirty="0">
                <a:solidFill>
                  <a:schemeClr val="bg1"/>
                </a:solidFill>
                <a:latin typeface="Cambria" panose="02040503050406030204" pitchFamily="18" charset="0"/>
              </a:rPr>
              <a:t>Mission assurance</a:t>
            </a:r>
            <a:endParaRPr kumimoji="1" lang="ja-JP" altLang="en-US" sz="1600" dirty="0">
              <a:solidFill>
                <a:schemeClr val="bg1"/>
              </a:solidFill>
              <a:latin typeface="Cambria" panose="02040503050406030204" pitchFamily="18" charset="0"/>
            </a:endParaRPr>
          </a:p>
        </p:txBody>
      </p:sp>
      <p:sp>
        <p:nvSpPr>
          <p:cNvPr id="61" name="正方形/長方形 60">
            <a:extLst>
              <a:ext uri="{FF2B5EF4-FFF2-40B4-BE49-F238E27FC236}">
                <a16:creationId xmlns:a16="http://schemas.microsoft.com/office/drawing/2014/main" id="{D27A4A4F-9A75-BEC7-1FDD-9B40D3B09F7B}"/>
              </a:ext>
            </a:extLst>
          </p:cNvPr>
          <p:cNvSpPr/>
          <p:nvPr/>
        </p:nvSpPr>
        <p:spPr>
          <a:xfrm>
            <a:off x="5185516" y="6058991"/>
            <a:ext cx="2087417" cy="305825"/>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Service/Operation</a:t>
            </a:r>
            <a:endParaRPr kumimoji="1" lang="ja-JP" altLang="en-US" sz="1600" dirty="0">
              <a:solidFill>
                <a:schemeClr val="bg1"/>
              </a:solidFill>
              <a:latin typeface="Cambria" panose="02040503050406030204" pitchFamily="18" charset="0"/>
            </a:endParaRPr>
          </a:p>
        </p:txBody>
      </p:sp>
      <p:sp>
        <p:nvSpPr>
          <p:cNvPr id="62" name="右中かっこ 61">
            <a:extLst>
              <a:ext uri="{FF2B5EF4-FFF2-40B4-BE49-F238E27FC236}">
                <a16:creationId xmlns:a16="http://schemas.microsoft.com/office/drawing/2014/main" id="{AB2FC3F4-C191-E8A9-8921-9E56F6BB3939}"/>
              </a:ext>
            </a:extLst>
          </p:cNvPr>
          <p:cNvSpPr/>
          <p:nvPr/>
        </p:nvSpPr>
        <p:spPr>
          <a:xfrm rot="5400000">
            <a:off x="4610138" y="5765601"/>
            <a:ext cx="157740" cy="84767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3" name="直線矢印コネクタ 62">
            <a:extLst>
              <a:ext uri="{FF2B5EF4-FFF2-40B4-BE49-F238E27FC236}">
                <a16:creationId xmlns:a16="http://schemas.microsoft.com/office/drawing/2014/main" id="{92B573F7-380D-7157-6A97-7D6390541BE5}"/>
              </a:ext>
            </a:extLst>
          </p:cNvPr>
          <p:cNvCxnSpPr>
            <a:cxnSpLocks/>
            <a:stCxn id="60" idx="0"/>
            <a:endCxn id="62" idx="1"/>
          </p:cNvCxnSpPr>
          <p:nvPr/>
        </p:nvCxnSpPr>
        <p:spPr>
          <a:xfrm flipH="1" flipV="1">
            <a:off x="4689008" y="6268307"/>
            <a:ext cx="223" cy="173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00194833-CD82-1B69-937F-AC396C3C1A06}"/>
              </a:ext>
            </a:extLst>
          </p:cNvPr>
          <p:cNvCxnSpPr>
            <a:cxnSpLocks/>
            <a:endCxn id="19" idx="2"/>
          </p:cNvCxnSpPr>
          <p:nvPr/>
        </p:nvCxnSpPr>
        <p:spPr>
          <a:xfrm flipH="1" flipV="1">
            <a:off x="5309290" y="5832375"/>
            <a:ext cx="84000" cy="226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D1A4B30-88C2-4155-8C67-93788FA7623A}"/>
              </a:ext>
            </a:extLst>
          </p:cNvPr>
          <p:cNvSpPr/>
          <p:nvPr/>
        </p:nvSpPr>
        <p:spPr>
          <a:xfrm>
            <a:off x="7562441" y="2698980"/>
            <a:ext cx="1498167" cy="647414"/>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Wider </a:t>
            </a:r>
          </a:p>
          <a:p>
            <a:pPr algn="ctr"/>
            <a:r>
              <a:rPr lang="en-US" altLang="ja-JP" sz="1600" dirty="0">
                <a:solidFill>
                  <a:schemeClr val="bg1"/>
                </a:solidFill>
                <a:latin typeface="Cambria" panose="02040503050406030204" pitchFamily="18" charset="0"/>
              </a:rPr>
              <a:t>Spatial Scope</a:t>
            </a:r>
          </a:p>
        </p:txBody>
      </p:sp>
      <p:sp>
        <p:nvSpPr>
          <p:cNvPr id="66" name="右中かっこ 65">
            <a:extLst>
              <a:ext uri="{FF2B5EF4-FFF2-40B4-BE49-F238E27FC236}">
                <a16:creationId xmlns:a16="http://schemas.microsoft.com/office/drawing/2014/main" id="{18B4A1FC-333F-F3E8-B14C-27EB1A7D74A7}"/>
              </a:ext>
            </a:extLst>
          </p:cNvPr>
          <p:cNvSpPr/>
          <p:nvPr/>
        </p:nvSpPr>
        <p:spPr>
          <a:xfrm>
            <a:off x="8200813" y="3604938"/>
            <a:ext cx="221424" cy="53961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7" name="直線矢印コネクタ 66">
            <a:extLst>
              <a:ext uri="{FF2B5EF4-FFF2-40B4-BE49-F238E27FC236}">
                <a16:creationId xmlns:a16="http://schemas.microsoft.com/office/drawing/2014/main" id="{12966390-AB1B-9DCC-AA7D-F4D67EC604EE}"/>
              </a:ext>
            </a:extLst>
          </p:cNvPr>
          <p:cNvCxnSpPr>
            <a:cxnSpLocks/>
            <a:stCxn id="66" idx="1"/>
          </p:cNvCxnSpPr>
          <p:nvPr/>
        </p:nvCxnSpPr>
        <p:spPr>
          <a:xfrm flipV="1">
            <a:off x="8422237" y="3340820"/>
            <a:ext cx="0" cy="5339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B94E6C4A-4192-9AAA-BE9E-953417E623ED}"/>
              </a:ext>
            </a:extLst>
          </p:cNvPr>
          <p:cNvSpPr txBox="1"/>
          <p:nvPr/>
        </p:nvSpPr>
        <p:spPr>
          <a:xfrm>
            <a:off x="14724" y="-17307"/>
            <a:ext cx="9144000" cy="584775"/>
          </a:xfrm>
          <a:prstGeom prst="rect">
            <a:avLst/>
          </a:prstGeom>
        </p:spPr>
        <p:txBody>
          <a:bodyPr vert="horz"/>
          <a:lstStyle>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dirty="0"/>
              <a:t>Proposed Utilization of RASDS/RASDS++</a:t>
            </a:r>
            <a:endParaRPr lang="ja-JP" altLang="en-US" dirty="0"/>
          </a:p>
        </p:txBody>
      </p:sp>
      <p:grpSp>
        <p:nvGrpSpPr>
          <p:cNvPr id="96" name="グループ化 95">
            <a:extLst>
              <a:ext uri="{FF2B5EF4-FFF2-40B4-BE49-F238E27FC236}">
                <a16:creationId xmlns:a16="http://schemas.microsoft.com/office/drawing/2014/main" id="{5C07D7B7-65B7-8DAB-67E9-FAB501883E1C}"/>
              </a:ext>
            </a:extLst>
          </p:cNvPr>
          <p:cNvGrpSpPr/>
          <p:nvPr/>
        </p:nvGrpSpPr>
        <p:grpSpPr>
          <a:xfrm>
            <a:off x="2794011" y="2484192"/>
            <a:ext cx="4225506" cy="1438513"/>
            <a:chOff x="7770790" y="512433"/>
            <a:chExt cx="4225506" cy="1438513"/>
          </a:xfrm>
        </p:grpSpPr>
        <p:cxnSp>
          <p:nvCxnSpPr>
            <p:cNvPr id="97" name="直線コネクタ 96">
              <a:extLst>
                <a:ext uri="{FF2B5EF4-FFF2-40B4-BE49-F238E27FC236}">
                  <a16:creationId xmlns:a16="http://schemas.microsoft.com/office/drawing/2014/main" id="{609CD2DB-C477-483F-AD2C-6D901BFAFA3A}"/>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DEEE7F3-29CE-16B1-1A44-B47B614F8597}"/>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7CB24E81-7B17-D634-2587-B5AE8214B2C2}"/>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D87F1B9-5B7A-BD34-0BF6-61EA522B1B43}"/>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E474BA7-D27E-ED58-0AD3-B6DA201D1020}"/>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0125A1C0-F7F5-DDAB-9E4B-95721C17C3A7}"/>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C3F02F-3690-9E74-E105-8B6EDCCF207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371C2B96-C848-8376-EBA9-D35413E85181}"/>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DD11E10-BEFE-27E5-49E4-C3FBEC603CA1}"/>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9C8A411-93B8-9C20-8C6B-0E87834E5DD2}"/>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678C8FB-9B5B-1292-0ECC-DB3D5131B0B1}"/>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フローチャート: データ 4">
            <a:extLst>
              <a:ext uri="{FF2B5EF4-FFF2-40B4-BE49-F238E27FC236}">
                <a16:creationId xmlns:a16="http://schemas.microsoft.com/office/drawing/2014/main" id="{C0400292-6AA8-1CA7-D09A-C5EB08B2FB2A}"/>
              </a:ext>
            </a:extLst>
          </p:cNvPr>
          <p:cNvSpPr/>
          <p:nvPr/>
        </p:nvSpPr>
        <p:spPr>
          <a:xfrm>
            <a:off x="2724611" y="3047797"/>
            <a:ext cx="4486151" cy="1422409"/>
          </a:xfrm>
          <a:prstGeom prst="flowChartInputOutput">
            <a:avLst/>
          </a:prstGeom>
          <a:solidFill>
            <a:srgbClr val="548235">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a:extLst>
              <a:ext uri="{FF2B5EF4-FFF2-40B4-BE49-F238E27FC236}">
                <a16:creationId xmlns:a16="http://schemas.microsoft.com/office/drawing/2014/main" id="{3A41BFE0-9520-8F62-C989-916315514086}"/>
              </a:ext>
            </a:extLst>
          </p:cNvPr>
          <p:cNvGrpSpPr/>
          <p:nvPr/>
        </p:nvGrpSpPr>
        <p:grpSpPr>
          <a:xfrm>
            <a:off x="2862985" y="3050817"/>
            <a:ext cx="4225506" cy="1438513"/>
            <a:chOff x="7770790" y="512433"/>
            <a:chExt cx="4225506" cy="1438513"/>
          </a:xfrm>
        </p:grpSpPr>
        <p:cxnSp>
          <p:nvCxnSpPr>
            <p:cNvPr id="147" name="直線コネクタ 146">
              <a:extLst>
                <a:ext uri="{FF2B5EF4-FFF2-40B4-BE49-F238E27FC236}">
                  <a16:creationId xmlns:a16="http://schemas.microsoft.com/office/drawing/2014/main" id="{820B7C2F-A267-4E05-8226-A941C5260BC4}"/>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E14A217D-20CE-B9AF-9394-338B76636DC4}"/>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D479667-C50E-A495-0113-079D3C64C0B9}"/>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EE108D06-9239-FCF2-A9B8-A7AF368530D7}"/>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AF797C10-0CD6-777F-F9F2-ADA60A745C72}"/>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37967316-ACEF-D486-E098-CB5CDE699CED}"/>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2B6F657-2106-3043-6809-213FD7BC64B7}"/>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ADFE216-5E7F-9C67-8EBC-A318F1991A3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5E197D4-E912-F39D-B14D-734C6D009CF9}"/>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E216ECD-99F4-67F9-0778-40E8480C549B}"/>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4361B0D-A1E8-3DEE-1B91-0692E7D5AC13}"/>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楕円 69">
            <a:extLst>
              <a:ext uri="{FF2B5EF4-FFF2-40B4-BE49-F238E27FC236}">
                <a16:creationId xmlns:a16="http://schemas.microsoft.com/office/drawing/2014/main" id="{84D39FE4-8BB8-61DC-CD1C-A0486931D752}"/>
              </a:ext>
            </a:extLst>
          </p:cNvPr>
          <p:cNvSpPr/>
          <p:nvPr/>
        </p:nvSpPr>
        <p:spPr>
          <a:xfrm>
            <a:off x="3645522" y="3968683"/>
            <a:ext cx="1357228" cy="293933"/>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Protocol</a:t>
            </a:r>
            <a:endParaRPr kumimoji="1" lang="ja-JP" altLang="en-US" sz="1300" dirty="0">
              <a:solidFill>
                <a:schemeClr val="accent6">
                  <a:lumMod val="75000"/>
                </a:schemeClr>
              </a:solidFill>
              <a:latin typeface="Cambria" panose="02040503050406030204" pitchFamily="18" charset="0"/>
            </a:endParaRPr>
          </a:p>
        </p:txBody>
      </p:sp>
      <p:sp>
        <p:nvSpPr>
          <p:cNvPr id="69" name="楕円 68">
            <a:extLst>
              <a:ext uri="{FF2B5EF4-FFF2-40B4-BE49-F238E27FC236}">
                <a16:creationId xmlns:a16="http://schemas.microsoft.com/office/drawing/2014/main" id="{778CF907-25B9-A2D6-2559-D64C4F6B74E1}"/>
              </a:ext>
            </a:extLst>
          </p:cNvPr>
          <p:cNvSpPr/>
          <p:nvPr/>
        </p:nvSpPr>
        <p:spPr>
          <a:xfrm>
            <a:off x="5157013" y="3962152"/>
            <a:ext cx="682290" cy="235090"/>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RF</a:t>
            </a:r>
            <a:endParaRPr kumimoji="1" lang="ja-JP" altLang="en-US" sz="1300" dirty="0">
              <a:solidFill>
                <a:schemeClr val="accent6">
                  <a:lumMod val="75000"/>
                </a:schemeClr>
              </a:solidFill>
              <a:latin typeface="Cambria" panose="02040503050406030204" pitchFamily="18" charset="0"/>
            </a:endParaRPr>
          </a:p>
        </p:txBody>
      </p:sp>
      <p:sp>
        <p:nvSpPr>
          <p:cNvPr id="6" name="フローチャート: データ 5">
            <a:extLst>
              <a:ext uri="{FF2B5EF4-FFF2-40B4-BE49-F238E27FC236}">
                <a16:creationId xmlns:a16="http://schemas.microsoft.com/office/drawing/2014/main" id="{61E0B80B-F9C6-1BD2-6D02-B51AFD34DFA6}"/>
              </a:ext>
            </a:extLst>
          </p:cNvPr>
          <p:cNvSpPr/>
          <p:nvPr/>
        </p:nvSpPr>
        <p:spPr>
          <a:xfrm>
            <a:off x="2668363" y="2482200"/>
            <a:ext cx="4486151" cy="1422409"/>
          </a:xfrm>
          <a:prstGeom prst="flowChartInputOutput">
            <a:avLst/>
          </a:prstGeom>
          <a:solidFill>
            <a:srgbClr val="A9D18E">
              <a:alpha val="8117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F14D1FC-5A6C-95F0-D344-9EE85F03AA56}"/>
              </a:ext>
            </a:extLst>
          </p:cNvPr>
          <p:cNvSpPr/>
          <p:nvPr/>
        </p:nvSpPr>
        <p:spPr>
          <a:xfrm>
            <a:off x="3952933" y="3476191"/>
            <a:ext cx="1569224" cy="297511"/>
          </a:xfrm>
          <a:prstGeom prst="ellipse">
            <a:avLst/>
          </a:prstGeom>
          <a:solidFill>
            <a:schemeClr val="accent6">
              <a:lumMod val="60000"/>
              <a:lumOff val="40000"/>
            </a:scheme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Data model</a:t>
            </a:r>
            <a:endParaRPr kumimoji="1" lang="ja-JP" altLang="en-US" sz="1300" dirty="0">
              <a:solidFill>
                <a:schemeClr val="accent6">
                  <a:lumMod val="75000"/>
                </a:schemeClr>
              </a:solidFill>
              <a:latin typeface="Cambria" panose="02040503050406030204" pitchFamily="18" charset="0"/>
            </a:endParaRPr>
          </a:p>
        </p:txBody>
      </p:sp>
      <p:grpSp>
        <p:nvGrpSpPr>
          <p:cNvPr id="162" name="グループ化 161">
            <a:extLst>
              <a:ext uri="{FF2B5EF4-FFF2-40B4-BE49-F238E27FC236}">
                <a16:creationId xmlns:a16="http://schemas.microsoft.com/office/drawing/2014/main" id="{3C1E58A2-003E-AB53-5599-3F33DCEE07F5}"/>
              </a:ext>
            </a:extLst>
          </p:cNvPr>
          <p:cNvGrpSpPr/>
          <p:nvPr/>
        </p:nvGrpSpPr>
        <p:grpSpPr>
          <a:xfrm>
            <a:off x="2655198" y="1920685"/>
            <a:ext cx="4486151" cy="1438513"/>
            <a:chOff x="1825006" y="643238"/>
            <a:chExt cx="4486151" cy="1438513"/>
          </a:xfrm>
        </p:grpSpPr>
        <p:sp>
          <p:nvSpPr>
            <p:cNvPr id="7" name="フローチャート: データ 6">
              <a:extLst>
                <a:ext uri="{FF2B5EF4-FFF2-40B4-BE49-F238E27FC236}">
                  <a16:creationId xmlns:a16="http://schemas.microsoft.com/office/drawing/2014/main" id="{EBBF413D-C4D6-80D4-2E83-13362006100C}"/>
                </a:ext>
              </a:extLst>
            </p:cNvPr>
            <p:cNvSpPr/>
            <p:nvPr/>
          </p:nvSpPr>
          <p:spPr>
            <a:xfrm>
              <a:off x="1825006" y="654886"/>
              <a:ext cx="4486151" cy="1422409"/>
            </a:xfrm>
            <a:prstGeom prst="flowChartInputOutput">
              <a:avLst/>
            </a:prstGeom>
            <a:solidFill>
              <a:srgbClr val="C5E0B4">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E48A4142-9CA5-CFCF-704E-F83E25AEC371}"/>
                </a:ext>
              </a:extLst>
            </p:cNvPr>
            <p:cNvGrpSpPr/>
            <p:nvPr/>
          </p:nvGrpSpPr>
          <p:grpSpPr>
            <a:xfrm>
              <a:off x="1958785" y="643238"/>
              <a:ext cx="4225506" cy="1438513"/>
              <a:chOff x="7770790" y="512433"/>
              <a:chExt cx="4225506" cy="1438513"/>
            </a:xfrm>
          </p:grpSpPr>
          <p:cxnSp>
            <p:nvCxnSpPr>
              <p:cNvPr id="134" name="直線コネクタ 133">
                <a:extLst>
                  <a:ext uri="{FF2B5EF4-FFF2-40B4-BE49-F238E27FC236}">
                    <a16:creationId xmlns:a16="http://schemas.microsoft.com/office/drawing/2014/main" id="{377171F6-E1E0-2C98-B35E-A0583B94D639}"/>
                  </a:ext>
                </a:extLst>
              </p:cNvPr>
              <p:cNvCxnSpPr>
                <a:cxnSpLocks/>
              </p:cNvCxnSpPr>
              <p:nvPr/>
            </p:nvCxnSpPr>
            <p:spPr>
              <a:xfrm flipH="1">
                <a:off x="9404213" y="52853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94B2A503-2206-EB52-5D17-12058E01367C}"/>
                  </a:ext>
                </a:extLst>
              </p:cNvPr>
              <p:cNvCxnSpPr>
                <a:cxnSpLocks/>
              </p:cNvCxnSpPr>
              <p:nvPr/>
            </p:nvCxnSpPr>
            <p:spPr>
              <a:xfrm flipH="1">
                <a:off x="8058368" y="12397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C8AAEA0A-A32D-9BD1-9DD5-235C1EE30F82}"/>
                  </a:ext>
                </a:extLst>
              </p:cNvPr>
              <p:cNvCxnSpPr>
                <a:cxnSpLocks/>
              </p:cNvCxnSpPr>
              <p:nvPr/>
            </p:nvCxnSpPr>
            <p:spPr>
              <a:xfrm flipH="1">
                <a:off x="8288801" y="8639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CEB58057-00F0-9C95-8A86-6FBAC8F5C3D0}"/>
                  </a:ext>
                </a:extLst>
              </p:cNvPr>
              <p:cNvCxnSpPr>
                <a:cxnSpLocks/>
              </p:cNvCxnSpPr>
              <p:nvPr/>
            </p:nvCxnSpPr>
            <p:spPr>
              <a:xfrm flipH="1">
                <a:off x="7770790" y="169051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71B32F7B-C9EC-4134-2998-352A02060D71}"/>
                  </a:ext>
                </a:extLst>
              </p:cNvPr>
              <p:cNvCxnSpPr>
                <a:cxnSpLocks/>
              </p:cNvCxnSpPr>
              <p:nvPr/>
            </p:nvCxnSpPr>
            <p:spPr>
              <a:xfrm flipH="1">
                <a:off x="9980985" y="52444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D28BE18-FA31-B421-AE71-E4EAF2865732}"/>
                  </a:ext>
                </a:extLst>
              </p:cNvPr>
              <p:cNvCxnSpPr>
                <a:cxnSpLocks/>
              </p:cNvCxnSpPr>
              <p:nvPr/>
            </p:nvCxnSpPr>
            <p:spPr>
              <a:xfrm flipH="1">
                <a:off x="8194145" y="522659"/>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0DF4739F-C815-5ECE-B28A-CC639CAC2D38}"/>
                  </a:ext>
                </a:extLst>
              </p:cNvPr>
              <p:cNvCxnSpPr>
                <a:cxnSpLocks/>
              </p:cNvCxnSpPr>
              <p:nvPr/>
            </p:nvCxnSpPr>
            <p:spPr>
              <a:xfrm flipH="1">
                <a:off x="10570402" y="51243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D317F123-A6B2-168C-630C-95DD3FC73795}"/>
                  </a:ext>
                </a:extLst>
              </p:cNvPr>
              <p:cNvCxnSpPr>
                <a:cxnSpLocks/>
              </p:cNvCxnSpPr>
              <p:nvPr/>
            </p:nvCxnSpPr>
            <p:spPr>
              <a:xfrm flipH="1">
                <a:off x="8794875" y="515720"/>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D2D0BC2C-32A9-2519-06C1-A9D069A7E65D}"/>
                  </a:ext>
                </a:extLst>
              </p:cNvPr>
              <p:cNvCxnSpPr>
                <a:cxnSpLocks/>
              </p:cNvCxnSpPr>
              <p:nvPr/>
            </p:nvCxnSpPr>
            <p:spPr>
              <a:xfrm flipH="1">
                <a:off x="8407375" y="6852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8807D5E-4B3F-905D-41DE-2038391E4C37}"/>
                  </a:ext>
                </a:extLst>
              </p:cNvPr>
              <p:cNvCxnSpPr>
                <a:cxnSpLocks/>
              </p:cNvCxnSpPr>
              <p:nvPr/>
            </p:nvCxnSpPr>
            <p:spPr>
              <a:xfrm flipH="1">
                <a:off x="8163091" y="10492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E9BA6BF8-B921-F4AD-8D13-0BB303C705C6}"/>
                  </a:ext>
                </a:extLst>
              </p:cNvPr>
              <p:cNvCxnSpPr>
                <a:cxnSpLocks/>
              </p:cNvCxnSpPr>
              <p:nvPr/>
            </p:nvCxnSpPr>
            <p:spPr>
              <a:xfrm flipH="1">
                <a:off x="7919164" y="1453481"/>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8" name="グループ化 157">
            <a:extLst>
              <a:ext uri="{FF2B5EF4-FFF2-40B4-BE49-F238E27FC236}">
                <a16:creationId xmlns:a16="http://schemas.microsoft.com/office/drawing/2014/main" id="{4E405ADE-EEAD-C68D-8D70-60E5683F776B}"/>
              </a:ext>
            </a:extLst>
          </p:cNvPr>
          <p:cNvGrpSpPr/>
          <p:nvPr/>
        </p:nvGrpSpPr>
        <p:grpSpPr>
          <a:xfrm>
            <a:off x="2648916" y="1421517"/>
            <a:ext cx="4486151" cy="1466730"/>
            <a:chOff x="2674516" y="1225025"/>
            <a:chExt cx="4486151" cy="1466730"/>
          </a:xfrm>
        </p:grpSpPr>
        <p:sp>
          <p:nvSpPr>
            <p:cNvPr id="8" name="フローチャート: データ 7">
              <a:extLst>
                <a:ext uri="{FF2B5EF4-FFF2-40B4-BE49-F238E27FC236}">
                  <a16:creationId xmlns:a16="http://schemas.microsoft.com/office/drawing/2014/main" id="{E688FDC7-CDA2-510E-FE04-73DA1DD2BA1E}"/>
                </a:ext>
              </a:extLst>
            </p:cNvPr>
            <p:cNvSpPr/>
            <p:nvPr/>
          </p:nvSpPr>
          <p:spPr>
            <a:xfrm>
              <a:off x="2674516" y="1243463"/>
              <a:ext cx="4486151" cy="1422409"/>
            </a:xfrm>
            <a:prstGeom prst="flowChartInputOutput">
              <a:avLst/>
            </a:prstGeom>
            <a:solidFill>
              <a:srgbClr val="D8EBCD">
                <a:alpha val="6980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318C851-30C2-2703-1619-F2E3064FED86}"/>
                </a:ext>
              </a:extLst>
            </p:cNvPr>
            <p:cNvSpPr/>
            <p:nvPr/>
          </p:nvSpPr>
          <p:spPr>
            <a:xfrm rot="2539700">
              <a:off x="3863480" y="1388584"/>
              <a:ext cx="709782" cy="1196330"/>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44" name="直線コネクタ 43">
              <a:extLst>
                <a:ext uri="{FF2B5EF4-FFF2-40B4-BE49-F238E27FC236}">
                  <a16:creationId xmlns:a16="http://schemas.microsoft.com/office/drawing/2014/main" id="{716F626A-E562-5527-5016-7A12618AE61B}"/>
                </a:ext>
              </a:extLst>
            </p:cNvPr>
            <p:cNvCxnSpPr>
              <a:cxnSpLocks/>
              <a:stCxn id="8" idx="0"/>
              <a:endCxn id="8" idx="3"/>
            </p:cNvCxnSpPr>
            <p:nvPr/>
          </p:nvCxnSpPr>
          <p:spPr>
            <a:xfrm flipH="1">
              <a:off x="4468976" y="124346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B87B35C-7C26-D504-1B1F-B4EA3786E4DD}"/>
                </a:ext>
              </a:extLst>
            </p:cNvPr>
            <p:cNvCxnSpPr>
              <a:cxnSpLocks/>
              <a:stCxn id="8" idx="5"/>
              <a:endCxn id="8" idx="2"/>
            </p:cNvCxnSpPr>
            <p:nvPr/>
          </p:nvCxnSpPr>
          <p:spPr>
            <a:xfrm flipH="1">
              <a:off x="3123131" y="195466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BC3F94B-52AA-017B-3D45-89F8B4BBF049}"/>
                </a:ext>
              </a:extLst>
            </p:cNvPr>
            <p:cNvCxnSpPr>
              <a:cxnSpLocks/>
            </p:cNvCxnSpPr>
            <p:nvPr/>
          </p:nvCxnSpPr>
          <p:spPr>
            <a:xfrm flipH="1">
              <a:off x="3340449" y="1587340"/>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DCDFE58-A143-68C6-D282-3F1B5EE60935}"/>
                </a:ext>
              </a:extLst>
            </p:cNvPr>
            <p:cNvCxnSpPr>
              <a:cxnSpLocks/>
            </p:cNvCxnSpPr>
            <p:nvPr/>
          </p:nvCxnSpPr>
          <p:spPr>
            <a:xfrm flipH="1">
              <a:off x="2840535" y="2417159"/>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AD6898-D43E-6B05-453D-8579DB916C5D}"/>
                </a:ext>
              </a:extLst>
            </p:cNvPr>
            <p:cNvCxnSpPr>
              <a:cxnSpLocks/>
            </p:cNvCxnSpPr>
            <p:nvPr/>
          </p:nvCxnSpPr>
          <p:spPr>
            <a:xfrm flipH="1">
              <a:off x="5051017" y="1269346"/>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26341DC-2E38-DEE3-27E4-B0A330A3563F}"/>
                </a:ext>
              </a:extLst>
            </p:cNvPr>
            <p:cNvCxnSpPr>
              <a:cxnSpLocks/>
            </p:cNvCxnSpPr>
            <p:nvPr/>
          </p:nvCxnSpPr>
          <p:spPr>
            <a:xfrm flipH="1">
              <a:off x="3279070" y="123056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9867191-8BB5-E265-1503-FFB4EC7AA1AA}"/>
                </a:ext>
              </a:extLst>
            </p:cNvPr>
            <p:cNvCxnSpPr>
              <a:cxnSpLocks/>
            </p:cNvCxnSpPr>
            <p:nvPr/>
          </p:nvCxnSpPr>
          <p:spPr>
            <a:xfrm flipH="1">
              <a:off x="5694110" y="1245472"/>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DB00B70-F857-8717-EB3E-38A89702E917}"/>
                </a:ext>
              </a:extLst>
            </p:cNvPr>
            <p:cNvCxnSpPr>
              <a:cxnSpLocks/>
            </p:cNvCxnSpPr>
            <p:nvPr/>
          </p:nvCxnSpPr>
          <p:spPr>
            <a:xfrm flipH="1">
              <a:off x="3888588" y="122502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FFC4EA2D-7FAC-ACDC-C708-775D43F96500}"/>
                </a:ext>
              </a:extLst>
            </p:cNvPr>
            <p:cNvSpPr/>
            <p:nvPr/>
          </p:nvSpPr>
          <p:spPr>
            <a:xfrm rot="2539700">
              <a:off x="4994952" y="1289020"/>
              <a:ext cx="357551" cy="638408"/>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75" name="直線コネクタ 74">
              <a:extLst>
                <a:ext uri="{FF2B5EF4-FFF2-40B4-BE49-F238E27FC236}">
                  <a16:creationId xmlns:a16="http://schemas.microsoft.com/office/drawing/2014/main" id="{E199657F-6073-ABC4-C0C1-E8A5C87A51B7}"/>
                </a:ext>
              </a:extLst>
            </p:cNvPr>
            <p:cNvCxnSpPr>
              <a:cxnSpLocks/>
            </p:cNvCxnSpPr>
            <p:nvPr/>
          </p:nvCxnSpPr>
          <p:spPr>
            <a:xfrm flipH="1">
              <a:off x="2980388" y="217528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E33060B-8FB6-EC04-B3DE-0FA741F447A2}"/>
                </a:ext>
              </a:extLst>
            </p:cNvPr>
            <p:cNvCxnSpPr>
              <a:cxnSpLocks/>
            </p:cNvCxnSpPr>
            <p:nvPr/>
          </p:nvCxnSpPr>
          <p:spPr>
            <a:xfrm flipH="1">
              <a:off x="3220770" y="1759473"/>
              <a:ext cx="3589531" cy="15501"/>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A626B00-3994-9837-13AD-93973B0DEE2D}"/>
                </a:ext>
              </a:extLst>
            </p:cNvPr>
            <p:cNvCxnSpPr>
              <a:cxnSpLocks/>
            </p:cNvCxnSpPr>
            <p:nvPr/>
          </p:nvCxnSpPr>
          <p:spPr>
            <a:xfrm flipH="1">
              <a:off x="3471511" y="1393457"/>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1B708FEB-E7A0-98E2-D571-35C55285BA7E}"/>
              </a:ext>
            </a:extLst>
          </p:cNvPr>
          <p:cNvCxnSpPr>
            <a:cxnSpLocks/>
          </p:cNvCxnSpPr>
          <p:nvPr/>
        </p:nvCxnSpPr>
        <p:spPr>
          <a:xfrm flipH="1">
            <a:off x="3957262" y="2093234"/>
            <a:ext cx="1066" cy="349636"/>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450E21F-3DA8-D54A-44E1-E77FEB0D3294}"/>
              </a:ext>
            </a:extLst>
          </p:cNvPr>
          <p:cNvCxnSpPr>
            <a:cxnSpLocks/>
          </p:cNvCxnSpPr>
          <p:nvPr/>
        </p:nvCxnSpPr>
        <p:spPr>
          <a:xfrm>
            <a:off x="4321778" y="1904288"/>
            <a:ext cx="0" cy="305295"/>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DE40591-9868-DA8D-7F0E-8B0B63A45935}"/>
              </a:ext>
            </a:extLst>
          </p:cNvPr>
          <p:cNvCxnSpPr>
            <a:cxnSpLocks/>
          </p:cNvCxnSpPr>
          <p:nvPr/>
        </p:nvCxnSpPr>
        <p:spPr>
          <a:xfrm flipH="1">
            <a:off x="5308554" y="1326536"/>
            <a:ext cx="8701" cy="24126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1" name="グループ化 160">
            <a:extLst>
              <a:ext uri="{FF2B5EF4-FFF2-40B4-BE49-F238E27FC236}">
                <a16:creationId xmlns:a16="http://schemas.microsoft.com/office/drawing/2014/main" id="{8D179726-6027-BCE9-5211-61ABD02EADF1}"/>
              </a:ext>
            </a:extLst>
          </p:cNvPr>
          <p:cNvGrpSpPr/>
          <p:nvPr/>
        </p:nvGrpSpPr>
        <p:grpSpPr>
          <a:xfrm>
            <a:off x="2623188" y="914183"/>
            <a:ext cx="4486151" cy="1438513"/>
            <a:chOff x="7609753" y="512433"/>
            <a:chExt cx="4486151" cy="1438513"/>
          </a:xfrm>
        </p:grpSpPr>
        <p:sp>
          <p:nvSpPr>
            <p:cNvPr id="59" name="フローチャート: データ 58">
              <a:extLst>
                <a:ext uri="{FF2B5EF4-FFF2-40B4-BE49-F238E27FC236}">
                  <a16:creationId xmlns:a16="http://schemas.microsoft.com/office/drawing/2014/main" id="{CB68DF6A-222B-3A22-B97B-5BDB252B928C}"/>
                </a:ext>
              </a:extLst>
            </p:cNvPr>
            <p:cNvSpPr/>
            <p:nvPr/>
          </p:nvSpPr>
          <p:spPr>
            <a:xfrm>
              <a:off x="7609753" y="528537"/>
              <a:ext cx="4486151" cy="1422409"/>
            </a:xfrm>
            <a:prstGeom prst="flowChartInputOutput">
              <a:avLst/>
            </a:prstGeom>
            <a:solidFill>
              <a:srgbClr val="E2F0D9">
                <a:alpha val="6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4E0150E0-7AEF-C127-6824-46035B63ECB0}"/>
                </a:ext>
              </a:extLst>
            </p:cNvPr>
            <p:cNvGrpSpPr/>
            <p:nvPr/>
          </p:nvGrpSpPr>
          <p:grpSpPr>
            <a:xfrm>
              <a:off x="7770790" y="512433"/>
              <a:ext cx="4225506" cy="1438513"/>
              <a:chOff x="7770790" y="512433"/>
              <a:chExt cx="4225506" cy="1438513"/>
            </a:xfrm>
          </p:grpSpPr>
          <p:cxnSp>
            <p:nvCxnSpPr>
              <p:cNvPr id="35" name="直線コネクタ 34">
                <a:extLst>
                  <a:ext uri="{FF2B5EF4-FFF2-40B4-BE49-F238E27FC236}">
                    <a16:creationId xmlns:a16="http://schemas.microsoft.com/office/drawing/2014/main" id="{EDBA9A38-1E5D-51A7-F685-42EDEC348DA7}"/>
                  </a:ext>
                </a:extLst>
              </p:cNvPr>
              <p:cNvCxnSpPr>
                <a:cxnSpLocks/>
                <a:stCxn id="59" idx="0"/>
                <a:endCxn id="59" idx="3"/>
              </p:cNvCxnSpPr>
              <p:nvPr/>
            </p:nvCxnSpPr>
            <p:spPr>
              <a:xfrm flipH="1">
                <a:off x="9404213" y="528537"/>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2C7790-0FFE-1C93-4242-78CD717422C5}"/>
                  </a:ext>
                </a:extLst>
              </p:cNvPr>
              <p:cNvCxnSpPr>
                <a:cxnSpLocks/>
                <a:stCxn id="59" idx="5"/>
                <a:endCxn id="59" idx="2"/>
              </p:cNvCxnSpPr>
              <p:nvPr/>
            </p:nvCxnSpPr>
            <p:spPr>
              <a:xfrm flipH="1">
                <a:off x="8058368" y="12397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DCF84CD-DEB5-48B0-BBE1-E7ACE00BE6DA}"/>
                  </a:ext>
                </a:extLst>
              </p:cNvPr>
              <p:cNvCxnSpPr>
                <a:cxnSpLocks/>
              </p:cNvCxnSpPr>
              <p:nvPr/>
            </p:nvCxnSpPr>
            <p:spPr>
              <a:xfrm flipH="1">
                <a:off x="8288801" y="8639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0A4BEDD-FDD8-43B8-08BF-968F2068DB87}"/>
                  </a:ext>
                </a:extLst>
              </p:cNvPr>
              <p:cNvCxnSpPr>
                <a:cxnSpLocks/>
              </p:cNvCxnSpPr>
              <p:nvPr/>
            </p:nvCxnSpPr>
            <p:spPr>
              <a:xfrm flipH="1">
                <a:off x="7770790" y="1690518"/>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FF77502-F676-5E36-6EC2-0852C2D9784F}"/>
                  </a:ext>
                </a:extLst>
              </p:cNvPr>
              <p:cNvCxnSpPr>
                <a:cxnSpLocks/>
              </p:cNvCxnSpPr>
              <p:nvPr/>
            </p:nvCxnSpPr>
            <p:spPr>
              <a:xfrm flipH="1">
                <a:off x="9980985" y="524445"/>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A88B2D62-F40F-9ECF-90A7-8BB96F59ECD3}"/>
                  </a:ext>
                </a:extLst>
              </p:cNvPr>
              <p:cNvCxnSpPr>
                <a:cxnSpLocks/>
              </p:cNvCxnSpPr>
              <p:nvPr/>
            </p:nvCxnSpPr>
            <p:spPr>
              <a:xfrm flipH="1">
                <a:off x="8194145" y="522659"/>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7045FA8-C94A-E61A-8D76-26F320012548}"/>
                  </a:ext>
                </a:extLst>
              </p:cNvPr>
              <p:cNvCxnSpPr>
                <a:cxnSpLocks/>
              </p:cNvCxnSpPr>
              <p:nvPr/>
            </p:nvCxnSpPr>
            <p:spPr>
              <a:xfrm flipH="1">
                <a:off x="10570402" y="512433"/>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4F90B14-37F3-FFD1-49FB-E66329AEAB70}"/>
                  </a:ext>
                </a:extLst>
              </p:cNvPr>
              <p:cNvCxnSpPr>
                <a:cxnSpLocks/>
              </p:cNvCxnSpPr>
              <p:nvPr/>
            </p:nvCxnSpPr>
            <p:spPr>
              <a:xfrm flipH="1">
                <a:off x="8794875" y="515720"/>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3C7A5D5B-A77E-6164-0DB3-6F0E9401D385}"/>
                  </a:ext>
                </a:extLst>
              </p:cNvPr>
              <p:cNvCxnSpPr>
                <a:cxnSpLocks/>
              </p:cNvCxnSpPr>
              <p:nvPr/>
            </p:nvCxnSpPr>
            <p:spPr>
              <a:xfrm flipH="1">
                <a:off x="8407375" y="6852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992C17D4-953E-5C5A-49A3-038DD23BBCBF}"/>
                  </a:ext>
                </a:extLst>
              </p:cNvPr>
              <p:cNvCxnSpPr>
                <a:cxnSpLocks/>
              </p:cNvCxnSpPr>
              <p:nvPr/>
            </p:nvCxnSpPr>
            <p:spPr>
              <a:xfrm flipH="1">
                <a:off x="8163091" y="10492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4565467-D896-851F-F6D1-FAB30B673CD8}"/>
                  </a:ext>
                </a:extLst>
              </p:cNvPr>
              <p:cNvCxnSpPr>
                <a:cxnSpLocks/>
              </p:cNvCxnSpPr>
              <p:nvPr/>
            </p:nvCxnSpPr>
            <p:spPr>
              <a:xfrm flipH="1">
                <a:off x="7919164" y="145348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2" name="楕円 51">
              <a:extLst>
                <a:ext uri="{FF2B5EF4-FFF2-40B4-BE49-F238E27FC236}">
                  <a16:creationId xmlns:a16="http://schemas.microsoft.com/office/drawing/2014/main" id="{57C0C7BF-0980-F16A-5482-935869B06103}"/>
                </a:ext>
              </a:extLst>
            </p:cNvPr>
            <p:cNvSpPr/>
            <p:nvPr/>
          </p:nvSpPr>
          <p:spPr>
            <a:xfrm rot="2539700">
              <a:off x="8786289" y="625106"/>
              <a:ext cx="709782" cy="1196330"/>
            </a:xfrm>
            <a:prstGeom prst="ellipse">
              <a:avLst/>
            </a:prstGeom>
            <a:solidFill>
              <a:srgbClr val="C5E0B4">
                <a:alpha val="7098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sp>
          <p:nvSpPr>
            <p:cNvPr id="56" name="楕円 55">
              <a:extLst>
                <a:ext uri="{FF2B5EF4-FFF2-40B4-BE49-F238E27FC236}">
                  <a16:creationId xmlns:a16="http://schemas.microsoft.com/office/drawing/2014/main" id="{CDC9EA8E-45AF-0BC7-5CD1-56EA38371240}"/>
                </a:ext>
              </a:extLst>
            </p:cNvPr>
            <p:cNvSpPr/>
            <p:nvPr/>
          </p:nvSpPr>
          <p:spPr>
            <a:xfrm rot="2539700">
              <a:off x="10027350" y="594770"/>
              <a:ext cx="432804" cy="609408"/>
            </a:xfrm>
            <a:prstGeom prst="ellipse">
              <a:avLst/>
            </a:prstGeom>
            <a:solidFill>
              <a:srgbClr val="C5E0B4">
                <a:alpha val="6000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grpSp>
      <p:cxnSp>
        <p:nvCxnSpPr>
          <p:cNvPr id="57" name="直線コネクタ 56">
            <a:extLst>
              <a:ext uri="{FF2B5EF4-FFF2-40B4-BE49-F238E27FC236}">
                <a16:creationId xmlns:a16="http://schemas.microsoft.com/office/drawing/2014/main" id="{8F2466BE-DE90-78A9-8B68-4DD11CC8A564}"/>
              </a:ext>
            </a:extLst>
          </p:cNvPr>
          <p:cNvCxnSpPr>
            <a:cxnSpLocks/>
          </p:cNvCxnSpPr>
          <p:nvPr/>
        </p:nvCxnSpPr>
        <p:spPr>
          <a:xfrm>
            <a:off x="5112844" y="1533094"/>
            <a:ext cx="0" cy="25073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5" name="テキスト ボックス 74">
            <a:extLst>
              <a:ext uri="{FF2B5EF4-FFF2-40B4-BE49-F238E27FC236}">
                <a16:creationId xmlns:a16="http://schemas.microsoft.com/office/drawing/2014/main" id="{F13B3091-3F30-E95E-19A5-070EE3B8BCC3}"/>
              </a:ext>
            </a:extLst>
          </p:cNvPr>
          <p:cNvSpPr txBox="1"/>
          <p:nvPr/>
        </p:nvSpPr>
        <p:spPr>
          <a:xfrm>
            <a:off x="287167" y="381000"/>
            <a:ext cx="8645236" cy="757130"/>
          </a:xfrm>
          <a:prstGeom prst="rect">
            <a:avLst/>
          </a:prstGeom>
        </p:spPr>
        <p:txBody>
          <a:bodyPr vert="horz"/>
          <a:lstStyle>
            <a:defPPr>
              <a:defRPr lang="en-US"/>
            </a:defPPr>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sz="1600" dirty="0"/>
              <a:t>3D-view of views: Viewpoints, adding Lifecycle, Scope dimensions</a:t>
            </a:r>
            <a:endParaRPr lang="ja-JP" altLang="en-US" sz="1600" dirty="0"/>
          </a:p>
        </p:txBody>
      </p:sp>
      <p:sp>
        <p:nvSpPr>
          <p:cNvPr id="168" name="テキスト ボックス 167">
            <a:extLst>
              <a:ext uri="{FF2B5EF4-FFF2-40B4-BE49-F238E27FC236}">
                <a16:creationId xmlns:a16="http://schemas.microsoft.com/office/drawing/2014/main" id="{620E44B8-ED8A-516C-49A2-768DB7A7B662}"/>
              </a:ext>
            </a:extLst>
          </p:cNvPr>
          <p:cNvSpPr txBox="1"/>
          <p:nvPr/>
        </p:nvSpPr>
        <p:spPr>
          <a:xfrm>
            <a:off x="3742761" y="1351927"/>
            <a:ext cx="865942" cy="492443"/>
          </a:xfrm>
          <a:prstGeom prst="rect">
            <a:avLst/>
          </a:prstGeom>
          <a:noFill/>
        </p:spPr>
        <p:txBody>
          <a:bodyPr wrap="none" rtlCol="0">
            <a:spAutoFit/>
          </a:bodyPr>
          <a:lstStyle/>
          <a:p>
            <a:pPr algn="ctr"/>
            <a:r>
              <a:rPr kumimoji="1" lang="en-US" altLang="ja-JP" sz="1300" dirty="0">
                <a:solidFill>
                  <a:srgbClr val="00B050"/>
                </a:solidFill>
                <a:latin typeface="Cambria" panose="02040503050406030204" pitchFamily="18" charset="0"/>
                <a:ea typeface="Cambria" panose="02040503050406030204" pitchFamily="18" charset="0"/>
              </a:rPr>
              <a:t>Business</a:t>
            </a:r>
          </a:p>
          <a:p>
            <a:pPr algn="ctr"/>
            <a:r>
              <a:rPr kumimoji="1" lang="en-US" altLang="ja-JP" sz="1300" dirty="0">
                <a:solidFill>
                  <a:srgbClr val="00B050"/>
                </a:solidFill>
                <a:latin typeface="Cambria" panose="02040503050406030204" pitchFamily="18" charset="0"/>
                <a:ea typeface="Cambria" panose="02040503050406030204" pitchFamily="18" charset="0"/>
              </a:rPr>
              <a:t>model</a:t>
            </a:r>
          </a:p>
        </p:txBody>
      </p:sp>
      <p:sp>
        <p:nvSpPr>
          <p:cNvPr id="128" name="テキスト ボックス 14">
            <a:extLst>
              <a:ext uri="{FF2B5EF4-FFF2-40B4-BE49-F238E27FC236}">
                <a16:creationId xmlns:a16="http://schemas.microsoft.com/office/drawing/2014/main" id="{8CBB11C2-470C-3DCD-AF0F-ADB2A189574A}"/>
              </a:ext>
            </a:extLst>
          </p:cNvPr>
          <p:cNvSpPr txBox="1"/>
          <p:nvPr/>
        </p:nvSpPr>
        <p:spPr>
          <a:xfrm rot="18106214">
            <a:off x="2160737" y="5691607"/>
            <a:ext cx="1503456" cy="338554"/>
          </a:xfrm>
          <a:prstGeom prst="rect">
            <a:avLst/>
          </a:prstGeom>
          <a:noFill/>
        </p:spPr>
        <p:txBody>
          <a:bodyPr wrap="square" rtlCol="0">
            <a:spAutoFit/>
          </a:bodyPr>
          <a:lstStyle/>
          <a:p>
            <a:pPr algn="r"/>
            <a:r>
              <a:rPr kumimoji="1" lang="en-US" altLang="ja-JP" sz="1600" dirty="0">
                <a:solidFill>
                  <a:srgbClr val="FF0000"/>
                </a:solidFill>
                <a:latin typeface="Cambria" panose="02040503050406030204" pitchFamily="18" charset="0"/>
                <a:ea typeface="Cambria" panose="02040503050406030204" pitchFamily="18" charset="0"/>
              </a:rPr>
              <a:t>Architecture</a:t>
            </a:r>
            <a:endParaRPr kumimoji="1" lang="ja-JP" altLang="en-US" sz="1600" dirty="0">
              <a:solidFill>
                <a:srgbClr val="FF0000"/>
              </a:solidFill>
              <a:latin typeface="Cambria" panose="02040503050406030204" pitchFamily="18" charset="0"/>
            </a:endParaRPr>
          </a:p>
        </p:txBody>
      </p:sp>
      <p:sp>
        <p:nvSpPr>
          <p:cNvPr id="129" name="テキスト ボックス 12">
            <a:extLst>
              <a:ext uri="{FF2B5EF4-FFF2-40B4-BE49-F238E27FC236}">
                <a16:creationId xmlns:a16="http://schemas.microsoft.com/office/drawing/2014/main" id="{FA6EDDC7-D95F-74B0-E468-C9BC6E3D964D}"/>
              </a:ext>
            </a:extLst>
          </p:cNvPr>
          <p:cNvSpPr txBox="1"/>
          <p:nvPr/>
        </p:nvSpPr>
        <p:spPr>
          <a:xfrm>
            <a:off x="827844" y="4615017"/>
            <a:ext cx="1696055" cy="338554"/>
          </a:xfrm>
          <a:prstGeom prst="rect">
            <a:avLst/>
          </a:prstGeom>
          <a:noFill/>
        </p:spPr>
        <p:txBody>
          <a:bodyPr wrap="square" rtlCol="0">
            <a:spAutoFit/>
          </a:bodyPr>
          <a:lstStyle/>
          <a:p>
            <a:r>
              <a:rPr kumimoji="1" lang="en-US" altLang="ja-JP" sz="1600" b="1" dirty="0">
                <a:solidFill>
                  <a:srgbClr val="7030A0"/>
                </a:solidFill>
                <a:latin typeface="Cambria" panose="02040503050406030204" pitchFamily="18" charset="0"/>
                <a:ea typeface="Cambria" panose="02040503050406030204" pitchFamily="18" charset="0"/>
              </a:rPr>
              <a:t>Operational</a:t>
            </a:r>
          </a:p>
        </p:txBody>
      </p:sp>
      <p:sp>
        <p:nvSpPr>
          <p:cNvPr id="2" name="Rounded Rectangle 1">
            <a:extLst>
              <a:ext uri="{FF2B5EF4-FFF2-40B4-BE49-F238E27FC236}">
                <a16:creationId xmlns:a16="http://schemas.microsoft.com/office/drawing/2014/main" id="{C357AF59-8B51-59A3-8ACB-75FB4F500BA7}"/>
              </a:ext>
            </a:extLst>
          </p:cNvPr>
          <p:cNvSpPr/>
          <p:nvPr/>
        </p:nvSpPr>
        <p:spPr>
          <a:xfrm>
            <a:off x="846296" y="1875147"/>
            <a:ext cx="1643078" cy="340539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TextBox 131">
            <a:extLst>
              <a:ext uri="{FF2B5EF4-FFF2-40B4-BE49-F238E27FC236}">
                <a16:creationId xmlns:a16="http://schemas.microsoft.com/office/drawing/2014/main" id="{5A03FF40-74E3-D95D-6E43-83C486A1C0C8}"/>
              </a:ext>
            </a:extLst>
          </p:cNvPr>
          <p:cNvSpPr txBox="1"/>
          <p:nvPr/>
        </p:nvSpPr>
        <p:spPr>
          <a:xfrm>
            <a:off x="14724" y="6285374"/>
            <a:ext cx="2777543" cy="400110"/>
          </a:xfrm>
          <a:prstGeom prst="rect">
            <a:avLst/>
          </a:prstGeom>
          <a:noFill/>
        </p:spPr>
        <p:txBody>
          <a:bodyPr wrap="square">
            <a:spAutoFit/>
          </a:bodyPr>
          <a:lstStyle/>
          <a:p>
            <a:pPr marL="0" indent="0">
              <a:buNone/>
            </a:pP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Source: Koki </a:t>
            </a:r>
            <a:r>
              <a:rPr lang="en-US" altLang="ja-JP" sz="1000" dirty="0" err="1">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Asari</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 Japan Space Systems </a:t>
            </a:r>
          </a:p>
          <a:p>
            <a:pPr marL="0" indent="0">
              <a:buNone/>
            </a:pPr>
            <a:r>
              <a:rPr lang="en-US" altLang="ja-JP" sz="1000" b="1"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ISO</a:t>
            </a:r>
            <a:r>
              <a:rPr lang="ja-JP" altLang="en-US" sz="1000" b="1">
                <a:solidFill>
                  <a:schemeClr val="tx2">
                    <a:lumMod val="50000"/>
                  </a:schemeClr>
                </a:solidFill>
                <a:latin typeface="Cambria" panose="02040503050406030204" pitchFamily="18" charset="0"/>
                <a:ea typeface="HG丸ｺﾞｼｯｸM-PRO" pitchFamily="50" charset="-128"/>
                <a:cs typeface="Arial" panose="020B0604020202020204" pitchFamily="34" charset="0"/>
              </a:rPr>
              <a:t> </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TC 20/SC 14/WG8</a:t>
            </a:r>
            <a:endParaRPr lang="en-US" altLang="ja-JP" sz="1000" dirty="0">
              <a:latin typeface="Cambria" panose="02040503050406030204" pitchFamily="18" charset="0"/>
              <a:ea typeface="Cambria" panose="02040503050406030204" pitchFamily="18" charset="0"/>
              <a:cs typeface="Arial" panose="020B0604020202020204" pitchFamily="34" charset="0"/>
            </a:endParaRPr>
          </a:p>
        </p:txBody>
      </p:sp>
      <p:sp>
        <p:nvSpPr>
          <p:cNvPr id="10" name="Date Placeholder 9">
            <a:extLst>
              <a:ext uri="{FF2B5EF4-FFF2-40B4-BE49-F238E27FC236}">
                <a16:creationId xmlns:a16="http://schemas.microsoft.com/office/drawing/2014/main" id="{AA2DE28C-1149-096D-14C4-6A71DA2FF984}"/>
              </a:ext>
            </a:extLst>
          </p:cNvPr>
          <p:cNvSpPr>
            <a:spLocks noGrp="1"/>
          </p:cNvSpPr>
          <p:nvPr>
            <p:ph type="dt" sz="half" idx="10"/>
          </p:nvPr>
        </p:nvSpPr>
        <p:spPr/>
        <p:txBody>
          <a:bodyPr/>
          <a:lstStyle/>
          <a:p>
            <a:r>
              <a:rPr lang="en-US"/>
              <a:t>14 Nov 2022</a:t>
            </a:r>
            <a:endParaRPr lang="en-US" dirty="0"/>
          </a:p>
        </p:txBody>
      </p:sp>
    </p:spTree>
    <p:extLst>
      <p:ext uri="{BB962C8B-B14F-4D97-AF65-F5344CB8AC3E}">
        <p14:creationId xmlns:p14="http://schemas.microsoft.com/office/powerpoint/2010/main" val="4151551400"/>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280378</TotalTime>
  <Pages>51</Pages>
  <Words>18440</Words>
  <Application>Microsoft Macintosh PowerPoint</Application>
  <PresentationFormat>Letter Paper (8.5x11 in)</PresentationFormat>
  <Paragraphs>3486</Paragraphs>
  <Slides>129</Slides>
  <Notes>57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129</vt:i4>
      </vt:variant>
    </vt:vector>
  </HeadingPairs>
  <TitlesOfParts>
    <vt:vector size="141" baseType="lpstr">
      <vt:lpstr>Arial</vt:lpstr>
      <vt:lpstr>Calibri</vt:lpstr>
      <vt:lpstr>Cambria</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RASDS Revision – ISO 42010-2011  conceptual framework… </vt:lpstr>
      <vt:lpstr>Meta-models: relationships between UML, ISO 42010, RASDS meta-models, and user models</vt:lpstr>
      <vt:lpstr>PowerPoint Presentation</vt:lpstr>
      <vt:lpstr>A reminder from DoDAF: DoDAF Viewpoints and Models - intro</vt:lpstr>
      <vt:lpstr>Original RASDS Top Level Object Ontology </vt:lpstr>
      <vt:lpstr>RASDS++ Viewpoint Specifications</vt:lpstr>
      <vt:lpstr>RASDS++ Representations (with ASL and SC14 extensions)</vt:lpstr>
      <vt:lpstr>RASDS Relationship Types (UML derived)</vt:lpstr>
      <vt:lpstr>Relationship of ASL &amp; SCCS-ARD/ADD to RASDS</vt:lpstr>
      <vt:lpstr>PowerPoint Presentation</vt:lpstr>
      <vt:lpstr>PowerPoint Presentation</vt:lpstr>
      <vt:lpstr>Revised RASDS++ (DRAFT) Top Level Object Ontology </vt:lpstr>
      <vt:lpstr>Comments on Engineering and Mission Assurance Viewpoints</vt:lpstr>
      <vt:lpstr>PowerPoint Presentation</vt:lpstr>
      <vt:lpstr>Example Ontology - Formalized Relationships among Terms (Functional Viewpoint example with added Correspondences)</vt:lpstr>
      <vt:lpstr>Technical Architecture Definitions</vt:lpstr>
      <vt:lpstr>Functional Viewpoint</vt:lpstr>
      <vt:lpstr>PowerPoint Presentation</vt:lpstr>
      <vt:lpstr>Formalized Relationships among Terms (Functional Viewpoint ontology)</vt:lpstr>
      <vt:lpstr>Extended RASDS Functional View Representation*</vt:lpstr>
      <vt:lpstr>PowerPoint Presentation</vt:lpstr>
      <vt:lpstr>Simplified functional VP example</vt:lpstr>
      <vt:lpstr>Example: MO top-level Functional Decomposition,  Data and Services (from ASL)</vt:lpstr>
      <vt:lpstr>Information Viewpoint</vt:lpstr>
      <vt:lpstr>PowerPoint Presentation</vt:lpstr>
      <vt:lpstr>Formalized Relationships among Terms (Information Viewpoint ontology)</vt:lpstr>
      <vt:lpstr>Information Representation (ASL version) (Relationships derived from UML)</vt:lpstr>
      <vt:lpstr>PowerPoint Presentation</vt:lpstr>
      <vt:lpstr>PowerPoint Presentation</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Formalized Relationships among Terms (Connectivity Viewpoint aspects)</vt:lpstr>
      <vt:lpstr>RASDS Connectivity View Representation</vt:lpstr>
      <vt:lpstr>PowerPoint Presentation</vt:lpstr>
      <vt:lpstr>ASL Connectivity View: Simple ABA Mission example  showing application layer function deployment to Nodes</vt:lpstr>
      <vt:lpstr>ASL Connectivity View with Abstract Protocol Layer (showing corresponding Function and protocol stack deployments)</vt:lpstr>
      <vt:lpstr>Communications Viewpoint</vt:lpstr>
      <vt:lpstr>PowerPoint Presentation</vt:lpstr>
      <vt:lpstr>Formalized Relationships among Terms (Protocol Viewpoint ontology)</vt:lpstr>
      <vt:lpstr>RASDS Protocol View Representation </vt:lpstr>
      <vt:lpstr>Simple Communications View example Basic ABA End-to-End Forward CLTU Protocols </vt:lpstr>
      <vt:lpstr>PowerPoint Presentation</vt:lpstr>
      <vt:lpstr>Enterprise Viewpoint - Revised</vt:lpstr>
      <vt:lpstr>PowerPoint Presentation</vt:lpstr>
      <vt:lpstr>Formalized Relationships among Terms (Enterprise Viewpoint ontology)</vt:lpstr>
      <vt:lpstr>RASDS Enterprise View Representation</vt:lpstr>
      <vt:lpstr>Enterprise Behavior Modelling Ontology - Formalized Relationships (Enterprise Capability / Process ontology, from TOGAF)</vt:lpstr>
      <vt:lpstr>Enterprise View Single Agency Mission Domain &amp; Enterprise Objects Operations Planning Phase </vt:lpstr>
      <vt:lpstr>Enterprise View Multi-Agency Mission Domain &amp; Enterprise Objects Operations Phase </vt:lpstr>
      <vt:lpstr>PowerPoint Presentation</vt:lpstr>
      <vt:lpstr>“Enterprise Architecture” Definitions</vt:lpstr>
      <vt:lpstr>“Enterprise Architecture” Definitions, contd</vt:lpstr>
      <vt:lpstr>Formalized Relationships among Terms (System Viewpoint aspects, related to Capability)</vt:lpstr>
      <vt:lpstr>Formalized Relationships between Enterprise &amp; Technical Architecture (Recolored for the Viewpoint the objects are defined in) </vt:lpstr>
      <vt:lpstr>Changes for SC14 Perspectives/Viewpoints</vt:lpstr>
      <vt:lpstr>PowerPoint Presentation</vt:lpstr>
      <vt:lpstr>Services Viewpoint - New</vt:lpstr>
      <vt:lpstr>PowerPoint Presentation</vt:lpstr>
      <vt:lpstr>Formalized Relationships among Terms (Service Viewpoint aspects)</vt:lpstr>
      <vt:lpstr>RASDS Service Protocol Representation </vt:lpstr>
      <vt:lpstr>ASL-style Services Viewpoint Example: Mission Control Service Table and correspondences</vt:lpstr>
      <vt:lpstr>Relationship of Services to Message Bus, Web or Cloud, or Message Protocols</vt:lpstr>
      <vt:lpstr>Operational Viewpoint - New</vt:lpstr>
      <vt:lpstr>PowerPoint Presentation</vt:lpstr>
      <vt:lpstr>Formalized Relationships among Terms (Operational Viewpoint ontology)</vt:lpstr>
      <vt:lpstr>Formalized Relationships among Terms (Operational Process ontology)</vt:lpstr>
      <vt:lpstr>Temporal Aspects of Operational Viewpoint</vt:lpstr>
      <vt:lpstr>RASDS Operational View Representation</vt:lpstr>
      <vt:lpstr>Operational Viewpoint Questions</vt:lpstr>
      <vt:lpstr>Operational Viewpoint Selected Definitions of Terms</vt:lpstr>
      <vt:lpstr>Costin’s Ops Ontology (Redrawn - No temporal aspects)</vt:lpstr>
      <vt:lpstr>Relationships between Functional and Operational views</vt:lpstr>
      <vt:lpstr>Functional Viewpoint – Telemetry &amp; Mission Operations Functions &amp; Service Interfaces</vt:lpstr>
      <vt:lpstr>Operations Viewpoint – Mission Control Process Diagram (tasks &amp; data flows)</vt:lpstr>
      <vt:lpstr>“Singing and Dancing” Views</vt:lpstr>
      <vt:lpstr>Functional &amp; Operational  Diagram Tracking #1</vt:lpstr>
      <vt:lpstr>Functional &amp; Operational Diagram Tracking #2</vt:lpstr>
      <vt:lpstr>Functional &amp; Operational Diagram Tracking #3</vt:lpstr>
      <vt:lpstr>Functional &amp; Operational Diagram Tracking #4</vt:lpstr>
      <vt:lpstr>Physical Viewpoint - New</vt:lpstr>
      <vt:lpstr>Physical / Structural Viewpoint - New, contd</vt:lpstr>
      <vt:lpstr>PowerPoint Presentation</vt:lpstr>
      <vt:lpstr>Formalized Relationships among Terms (Physical Viewpoint ontology - redrawn)</vt:lpstr>
      <vt:lpstr>Physical Viewpoint Ontology (Replaced)</vt:lpstr>
      <vt:lpstr>RASDS Physical View Representation</vt:lpstr>
      <vt:lpstr>PowerPoint Presentation</vt:lpstr>
      <vt:lpstr>RASDS Physical View Simple Example</vt:lpstr>
      <vt:lpstr>Physical Viewpoint Ontology</vt:lpstr>
      <vt:lpstr>Physical Viewpoint: Some Aspects</vt:lpstr>
      <vt:lpstr>Physical / Structural View</vt:lpstr>
      <vt:lpstr>Comments on Physical / Structural View (and other Physical Views)</vt:lpstr>
      <vt:lpstr>Proposal for Physical / Structural View (and other Physical Views)</vt:lpstr>
      <vt:lpstr>PowerPoint Presentation</vt:lpstr>
      <vt:lpstr>RASDS Object Hierarchies</vt:lpstr>
      <vt:lpstr>UML System Decomposition Profile</vt:lpstr>
      <vt:lpstr>SysML Example of System Decomposition</vt:lpstr>
      <vt:lpstr>Mapping RASDS Into SysML</vt:lpstr>
      <vt:lpstr>Mapping RASDS into SysML</vt:lpstr>
      <vt:lpstr>Mapping RASDS into SysML</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Operational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Research: Operational Viewpoint Identified Definitions of Terms</vt:lpstr>
      <vt:lpstr>DRAFT Operations Meta-model (OWL) Replace / Update</vt:lpstr>
      <vt:lpstr>Formalized Relationships between Enterprise &amp; Technical Architecture (Enterprise Viewpoint &amp; System Architecture Viewpoint objects)</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DoDAF Operational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Shames, Peter M (US 312B)</cp:lastModifiedBy>
  <cp:revision>294</cp:revision>
  <cp:lastPrinted>2022-11-14T20:57:38Z</cp:lastPrinted>
  <dcterms:created xsi:type="dcterms:W3CDTF">2009-09-30T14:54:45Z</dcterms:created>
  <dcterms:modified xsi:type="dcterms:W3CDTF">2022-11-16T00:26:03Z</dcterms:modified>
</cp:coreProperties>
</file>