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9" r:id="rId3"/>
    <p:sldId id="264" r:id="rId4"/>
    <p:sldId id="265" r:id="rId5"/>
    <p:sldId id="266" r:id="rId6"/>
    <p:sldId id="270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723"/>
    <a:srgbClr val="C5E0B4"/>
    <a:srgbClr val="0033CC"/>
    <a:srgbClr val="66FF66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54" autoAdjust="0"/>
    <p:restoredTop sz="94660"/>
  </p:normalViewPr>
  <p:slideViewPr>
    <p:cSldViewPr snapToGrid="0">
      <p:cViewPr varScale="1">
        <p:scale>
          <a:sx n="222" d="100"/>
          <a:sy n="222" d="100"/>
        </p:scale>
        <p:origin x="14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5A39-84F7-44A1-B8EE-AD804B15B3CD}" type="datetimeFigureOut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7AF2-4043-4A3B-B580-ABA9D7F73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5A39-84F7-44A1-B8EE-AD804B15B3CD}" type="datetimeFigureOut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7AF2-4043-4A3B-B580-ABA9D7F73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62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5A39-84F7-44A1-B8EE-AD804B15B3CD}" type="datetimeFigureOut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7AF2-4043-4A3B-B580-ABA9D7F73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20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5A39-84F7-44A1-B8EE-AD804B15B3CD}" type="datetimeFigureOut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7AF2-4043-4A3B-B580-ABA9D7F73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17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5A39-84F7-44A1-B8EE-AD804B15B3CD}" type="datetimeFigureOut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7AF2-4043-4A3B-B580-ABA9D7F73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47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5A39-84F7-44A1-B8EE-AD804B15B3CD}" type="datetimeFigureOut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7AF2-4043-4A3B-B580-ABA9D7F73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568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5A39-84F7-44A1-B8EE-AD804B15B3CD}" type="datetimeFigureOut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7AF2-4043-4A3B-B580-ABA9D7F73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99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5A39-84F7-44A1-B8EE-AD804B15B3CD}" type="datetimeFigureOut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7AF2-4043-4A3B-B580-ABA9D7F73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5A39-84F7-44A1-B8EE-AD804B15B3CD}" type="datetimeFigureOut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7AF2-4043-4A3B-B580-ABA9D7F73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48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5A39-84F7-44A1-B8EE-AD804B15B3CD}" type="datetimeFigureOut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7AF2-4043-4A3B-B580-ABA9D7F73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69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5A39-84F7-44A1-B8EE-AD804B15B3CD}" type="datetimeFigureOut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7AF2-4043-4A3B-B580-ABA9D7F73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50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65A39-84F7-44A1-B8EE-AD804B15B3CD}" type="datetimeFigureOut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F7AF2-4043-4A3B-B580-ABA9D7F73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32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37053BE-385D-B2CC-A0FF-F65FDB396BAF}"/>
              </a:ext>
            </a:extLst>
          </p:cNvPr>
          <p:cNvSpPr/>
          <p:nvPr/>
        </p:nvSpPr>
        <p:spPr>
          <a:xfrm>
            <a:off x="474641" y="375386"/>
            <a:ext cx="1139551" cy="106840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6E864D10-F16F-F74A-638F-98287ECDB2C0}"/>
              </a:ext>
            </a:extLst>
          </p:cNvPr>
          <p:cNvSpPr txBox="1">
            <a:spLocks/>
          </p:cNvSpPr>
          <p:nvPr/>
        </p:nvSpPr>
        <p:spPr>
          <a:xfrm>
            <a:off x="-1" y="2473449"/>
            <a:ext cx="9144001" cy="14032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ja-JP" sz="4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QOL Study on Application to</a:t>
            </a:r>
          </a:p>
          <a:p>
            <a:pPr algn="ctr">
              <a:defRPr/>
            </a:pPr>
            <a:r>
              <a:rPr lang="en-US" altLang="ja-JP" sz="4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RASDS/RASDS++</a:t>
            </a:r>
            <a:endParaRPr lang="en-US" altLang="ja-JP" sz="3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25A5A244-0EFA-F2E1-B123-B738BDBDD9EA}"/>
              </a:ext>
            </a:extLst>
          </p:cNvPr>
          <p:cNvSpPr txBox="1">
            <a:spLocks/>
          </p:cNvSpPr>
          <p:nvPr/>
        </p:nvSpPr>
        <p:spPr>
          <a:xfrm>
            <a:off x="1098781" y="4921624"/>
            <a:ext cx="7229408" cy="14032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Koki Asari, Japan Space Systems </a:t>
            </a:r>
          </a:p>
          <a:p>
            <a:pPr marL="0" indent="0" algn="ctr">
              <a:buNone/>
            </a:pPr>
            <a:r>
              <a:rPr lang="en-US" altLang="ja-JP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ISO</a:t>
            </a:r>
            <a:r>
              <a:rPr lang="ja-JP" altLang="en-US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HG丸ｺﾞｼｯｸM-PRO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TC</a:t>
            </a:r>
            <a:r>
              <a:rPr lang="en-US" altLang="ja-JP" sz="5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20/SC</a:t>
            </a:r>
            <a:r>
              <a:rPr lang="en-US" altLang="ja-JP" sz="5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14/WG1</a:t>
            </a:r>
            <a:endParaRPr lang="en-US" altLang="ja-JP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167">
            <a:extLst>
              <a:ext uri="{FF2B5EF4-FFF2-40B4-BE49-F238E27FC236}">
                <a16:creationId xmlns:a16="http://schemas.microsoft.com/office/drawing/2014/main" id="{21B45C6E-6A24-AAB7-84EA-48EFD46F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5640" y="6492875"/>
            <a:ext cx="428360" cy="365125"/>
          </a:xfrm>
        </p:spPr>
        <p:txBody>
          <a:bodyPr/>
          <a:lstStyle/>
          <a:p>
            <a:pPr algn="ctr"/>
            <a:fld id="{3ABDF9A1-655F-4AF5-8FC4-FD137EA583AC}" type="slidenum">
              <a:rPr kumimoji="1" lang="ja-JP" altLang="en-US" smtClean="0"/>
              <a:pPr algn="ctr"/>
              <a:t>1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EF5976-089F-CE51-DAD8-A23BD4834506}"/>
              </a:ext>
            </a:extLst>
          </p:cNvPr>
          <p:cNvSpPr txBox="1"/>
          <p:nvPr/>
        </p:nvSpPr>
        <p:spPr>
          <a:xfrm>
            <a:off x="0" y="6604084"/>
            <a:ext cx="10987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UNCLASSIFIED</a:t>
            </a:r>
            <a:endParaRPr kumimoji="1" lang="ja-JP" altLang="en-US" sz="105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EC216A3F-49AF-EE8A-4623-A5EDC508BC75}"/>
              </a:ext>
            </a:extLst>
          </p:cNvPr>
          <p:cNvSpPr txBox="1">
            <a:spLocks/>
          </p:cNvSpPr>
          <p:nvPr/>
        </p:nvSpPr>
        <p:spPr>
          <a:xfrm>
            <a:off x="6629400" y="473013"/>
            <a:ext cx="2235244" cy="577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kumimoji="1"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2022-05-09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D3E6D31-D1BD-4627-A658-95CD96F0B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33" y="473013"/>
            <a:ext cx="1007904" cy="89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93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9529D4F-2D6D-E87D-B893-2F32554A93BE}"/>
              </a:ext>
            </a:extLst>
          </p:cNvPr>
          <p:cNvSpPr/>
          <p:nvPr/>
        </p:nvSpPr>
        <p:spPr>
          <a:xfrm>
            <a:off x="1874890" y="1401346"/>
            <a:ext cx="6974386" cy="260827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98095">
                <a:schemeClr val="accent6">
                  <a:lumMod val="60000"/>
                  <a:lumOff val="40000"/>
                </a:schemeClr>
              </a:gs>
              <a:gs pos="55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" name="表 4">
            <a:extLst>
              <a:ext uri="{FF2B5EF4-FFF2-40B4-BE49-F238E27FC236}">
                <a16:creationId xmlns:a16="http://schemas.microsoft.com/office/drawing/2014/main" id="{422EE672-321D-2BE0-BBED-B93EFA6E2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915207"/>
              </p:ext>
            </p:extLst>
          </p:nvPr>
        </p:nvGraphicFramePr>
        <p:xfrm>
          <a:off x="471284" y="1027659"/>
          <a:ext cx="8377991" cy="2981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4206">
                  <a:extLst>
                    <a:ext uri="{9D8B030D-6E8A-4147-A177-3AD203B41FA5}">
                      <a16:colId xmlns:a16="http://schemas.microsoft.com/office/drawing/2014/main" val="3909474824"/>
                    </a:ext>
                  </a:extLst>
                </a:gridCol>
                <a:gridCol w="1936991">
                  <a:extLst>
                    <a:ext uri="{9D8B030D-6E8A-4147-A177-3AD203B41FA5}">
                      <a16:colId xmlns:a16="http://schemas.microsoft.com/office/drawing/2014/main" val="1544306342"/>
                    </a:ext>
                  </a:extLst>
                </a:gridCol>
                <a:gridCol w="1675598">
                  <a:extLst>
                    <a:ext uri="{9D8B030D-6E8A-4147-A177-3AD203B41FA5}">
                      <a16:colId xmlns:a16="http://schemas.microsoft.com/office/drawing/2014/main" val="1748217644"/>
                    </a:ext>
                  </a:extLst>
                </a:gridCol>
                <a:gridCol w="1675598">
                  <a:extLst>
                    <a:ext uri="{9D8B030D-6E8A-4147-A177-3AD203B41FA5}">
                      <a16:colId xmlns:a16="http://schemas.microsoft.com/office/drawing/2014/main" val="3555196747"/>
                    </a:ext>
                  </a:extLst>
                </a:gridCol>
                <a:gridCol w="1675598">
                  <a:extLst>
                    <a:ext uri="{9D8B030D-6E8A-4147-A177-3AD203B41FA5}">
                      <a16:colId xmlns:a16="http://schemas.microsoft.com/office/drawing/2014/main" val="3969419546"/>
                    </a:ext>
                  </a:extLst>
                </a:gridCol>
              </a:tblGrid>
              <a:tr h="266807"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2022</a:t>
                      </a:r>
                      <a:endParaRPr kumimoji="1" lang="ja-JP" alt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2023</a:t>
                      </a:r>
                      <a:endParaRPr kumimoji="1" lang="ja-JP" alt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2024</a:t>
                      </a:r>
                      <a:endParaRPr kumimoji="1" lang="ja-JP" alt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2025</a:t>
                      </a:r>
                      <a:endParaRPr kumimoji="1" lang="ja-JP" alt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398751"/>
                  </a:ext>
                </a:extLst>
              </a:tr>
              <a:tr h="436033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ISO 16215-1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41833"/>
                  </a:ext>
                </a:extLst>
              </a:tr>
              <a:tr h="436033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ISO 13675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835"/>
                  </a:ext>
                </a:extLst>
              </a:tr>
              <a:tr h="436033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ISO 17459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784549"/>
                  </a:ext>
                </a:extLst>
              </a:tr>
              <a:tr h="436033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ISO #####</a:t>
                      </a:r>
                      <a:endParaRPr kumimoji="1" lang="ja-JP" alt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75408"/>
                  </a:ext>
                </a:extLst>
              </a:tr>
              <a:tr h="436033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････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514339"/>
                  </a:ext>
                </a:extLst>
              </a:tr>
              <a:tr h="436033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073102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8D41ED-65EC-4EE2-83B2-F88E8C535813}"/>
              </a:ext>
            </a:extLst>
          </p:cNvPr>
          <p:cNvSpPr txBox="1"/>
          <p:nvPr/>
        </p:nvSpPr>
        <p:spPr>
          <a:xfrm>
            <a:off x="0" y="11075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Cambria" panose="02040503050406030204" pitchFamily="18" charset="0"/>
                <a:ea typeface="Cambria" panose="02040503050406030204" pitchFamily="18" charset="0"/>
              </a:rPr>
              <a:t>Schedule Plan </a:t>
            </a:r>
          </a:p>
          <a:p>
            <a:pPr algn="ctr"/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</a:rPr>
              <a:t>QOL Space-based Services and RASDS/RASDS++ Application</a:t>
            </a:r>
            <a:endParaRPr kumimoji="1" lang="ja-JP" altLang="en-US" sz="2400" dirty="0">
              <a:latin typeface="Cambria" panose="02040503050406030204" pitchFamily="18" charset="0"/>
            </a:endParaRPr>
          </a:p>
        </p:txBody>
      </p:sp>
      <p:graphicFrame>
        <p:nvGraphicFramePr>
          <p:cNvPr id="8" name="表 6">
            <a:extLst>
              <a:ext uri="{FF2B5EF4-FFF2-40B4-BE49-F238E27FC236}">
                <a16:creationId xmlns:a16="http://schemas.microsoft.com/office/drawing/2014/main" id="{3D37F2C1-081C-4C53-9887-6F8B0FA05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592653"/>
              </p:ext>
            </p:extLst>
          </p:nvPr>
        </p:nvGraphicFramePr>
        <p:xfrm>
          <a:off x="471286" y="4309701"/>
          <a:ext cx="840028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0849">
                  <a:extLst>
                    <a:ext uri="{9D8B030D-6E8A-4147-A177-3AD203B41FA5}">
                      <a16:colId xmlns:a16="http://schemas.microsoft.com/office/drawing/2014/main" val="3503182475"/>
                    </a:ext>
                  </a:extLst>
                </a:gridCol>
                <a:gridCol w="5313098">
                  <a:extLst>
                    <a:ext uri="{9D8B030D-6E8A-4147-A177-3AD203B41FA5}">
                      <a16:colId xmlns:a16="http://schemas.microsoft.com/office/drawing/2014/main" val="2047619087"/>
                    </a:ext>
                  </a:extLst>
                </a:gridCol>
                <a:gridCol w="1636341">
                  <a:extLst>
                    <a:ext uri="{9D8B030D-6E8A-4147-A177-3AD203B41FA5}">
                      <a16:colId xmlns:a16="http://schemas.microsoft.com/office/drawing/2014/main" val="949786280"/>
                    </a:ext>
                  </a:extLst>
                </a:gridCol>
              </a:tblGrid>
              <a:tr h="3479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ID</a:t>
                      </a:r>
                      <a:endParaRPr kumimoji="1" lang="ja-JP" altLang="en-US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Title</a:t>
                      </a:r>
                      <a:endParaRPr kumimoji="1" lang="ja-JP" altLang="en-US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Last voting</a:t>
                      </a:r>
                      <a:endParaRPr kumimoji="1" lang="ja-JP" altLang="en-US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891056"/>
                  </a:ext>
                </a:extLst>
              </a:tr>
              <a:tr h="608891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WD 16215-1</a:t>
                      </a:r>
                      <a:endParaRPr kumimoji="1" lang="ja-JP" alt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Space systems – Space-based positioning, navigation and timing (PNT) services</a:t>
                      </a:r>
                      <a:endParaRPr kumimoji="1" lang="ja-JP" alt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2022-04-17</a:t>
                      </a:r>
                    </a:p>
                    <a:p>
                      <a:r>
                        <a:rPr kumimoji="1" lang="en-US" altLang="ja-JP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NWIP passed</a:t>
                      </a:r>
                      <a:endParaRPr kumimoji="1" lang="ja-JP" alt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2983751"/>
                  </a:ext>
                </a:extLst>
              </a:tr>
              <a:tr h="608891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WD 13675</a:t>
                      </a:r>
                      <a:endParaRPr kumimoji="1" lang="ja-JP" alt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Space systems – Space-based services – Positioning information exchange service</a:t>
                      </a:r>
                      <a:endParaRPr kumimoji="1" lang="ja-JP" alt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2022-03-20</a:t>
                      </a:r>
                    </a:p>
                    <a:p>
                      <a:r>
                        <a:rPr kumimoji="1" lang="en-US" altLang="ja-JP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NWIP passed</a:t>
                      </a:r>
                      <a:endParaRPr kumimoji="1" lang="ja-JP" alt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4099199"/>
                  </a:ext>
                </a:extLst>
              </a:tr>
              <a:tr h="608891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NP 17459</a:t>
                      </a:r>
                      <a:endParaRPr kumimoji="1" lang="ja-JP" alt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Space systems – Pointing management for optical Earth observation</a:t>
                      </a:r>
                      <a:endParaRPr kumimoji="1" lang="ja-JP" alt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2022-06-21</a:t>
                      </a:r>
                    </a:p>
                    <a:p>
                      <a:r>
                        <a:rPr kumimoji="1" lang="en-US" altLang="ja-JP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NWIP</a:t>
                      </a:r>
                      <a:endParaRPr kumimoji="1" lang="ja-JP" alt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3969425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167">
            <a:extLst>
              <a:ext uri="{FF2B5EF4-FFF2-40B4-BE49-F238E27FC236}">
                <a16:creationId xmlns:a16="http://schemas.microsoft.com/office/drawing/2014/main" id="{351D8FE9-BE20-7994-45B7-0B7947A4F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5640" y="6492875"/>
            <a:ext cx="428360" cy="365125"/>
          </a:xfrm>
        </p:spPr>
        <p:txBody>
          <a:bodyPr/>
          <a:lstStyle/>
          <a:p>
            <a:pPr algn="ctr"/>
            <a:fld id="{3ABDF9A1-655F-4AF5-8FC4-FD137EA583AC}" type="slidenum">
              <a:rPr kumimoji="1" lang="ja-JP" altLang="en-US" smtClean="0"/>
              <a:pPr algn="ctr"/>
              <a:t>2</a:t>
            </a:fld>
            <a:endParaRPr kumimoji="1" lang="ja-JP" altLang="en-US" dirty="0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32F44A09-F590-5A09-147F-E060C6737809}"/>
              </a:ext>
            </a:extLst>
          </p:cNvPr>
          <p:cNvSpPr/>
          <p:nvPr/>
        </p:nvSpPr>
        <p:spPr>
          <a:xfrm>
            <a:off x="4959474" y="1420641"/>
            <a:ext cx="820967" cy="409178"/>
          </a:xfrm>
          <a:prstGeom prst="rightArrow">
            <a:avLst>
              <a:gd name="adj1" fmla="val 61082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IS/TS</a:t>
            </a:r>
            <a:endParaRPr kumimoji="1" lang="ja-JP" alt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179CA217-DF2D-E974-DCE4-4E2AAA74ADCF}"/>
              </a:ext>
            </a:extLst>
          </p:cNvPr>
          <p:cNvSpPr/>
          <p:nvPr/>
        </p:nvSpPr>
        <p:spPr>
          <a:xfrm>
            <a:off x="4185217" y="1413164"/>
            <a:ext cx="773566" cy="409178"/>
          </a:xfrm>
          <a:prstGeom prst="rightArrow">
            <a:avLst>
              <a:gd name="adj1" fmla="val 57387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</a:t>
            </a:r>
            <a:endParaRPr kumimoji="1" lang="ja-JP" alt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86CE4437-8FFA-CBBC-81E5-A9C8F1ABB8CA}"/>
              </a:ext>
            </a:extLst>
          </p:cNvPr>
          <p:cNvSpPr/>
          <p:nvPr/>
        </p:nvSpPr>
        <p:spPr>
          <a:xfrm>
            <a:off x="3483787" y="1418590"/>
            <a:ext cx="679787" cy="409178"/>
          </a:xfrm>
          <a:prstGeom prst="rightArrow">
            <a:avLst>
              <a:gd name="adj1" fmla="val 57387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CD</a:t>
            </a:r>
            <a:endParaRPr kumimoji="1" lang="ja-JP" alt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E9807965-1E83-783D-FD3A-03C3ACE10A96}"/>
              </a:ext>
            </a:extLst>
          </p:cNvPr>
          <p:cNvSpPr/>
          <p:nvPr/>
        </p:nvSpPr>
        <p:spPr>
          <a:xfrm>
            <a:off x="2199094" y="1401346"/>
            <a:ext cx="1263049" cy="409178"/>
          </a:xfrm>
          <a:prstGeom prst="rightArrow">
            <a:avLst>
              <a:gd name="adj1" fmla="val 53694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WD</a:t>
            </a:r>
            <a:endParaRPr kumimoji="1" lang="ja-JP" alt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1C79E6E9-A131-CED4-245F-0C65678CA9F1}"/>
              </a:ext>
            </a:extLst>
          </p:cNvPr>
          <p:cNvSpPr/>
          <p:nvPr/>
        </p:nvSpPr>
        <p:spPr>
          <a:xfrm>
            <a:off x="4980425" y="1848808"/>
            <a:ext cx="820967" cy="409178"/>
          </a:xfrm>
          <a:prstGeom prst="rightArrow">
            <a:avLst>
              <a:gd name="adj1" fmla="val 61082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IS/TS</a:t>
            </a:r>
            <a:endParaRPr kumimoji="1" lang="ja-JP" alt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0FE214F8-C794-822E-21EC-A82FFB1BAC1A}"/>
              </a:ext>
            </a:extLst>
          </p:cNvPr>
          <p:cNvSpPr/>
          <p:nvPr/>
        </p:nvSpPr>
        <p:spPr>
          <a:xfrm>
            <a:off x="4185217" y="1842882"/>
            <a:ext cx="773566" cy="409178"/>
          </a:xfrm>
          <a:prstGeom prst="rightArrow">
            <a:avLst>
              <a:gd name="adj1" fmla="val 57387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</a:t>
            </a:r>
            <a:endParaRPr kumimoji="1" lang="ja-JP" alt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240CB8B6-6034-A447-7C15-3486C124BED5}"/>
              </a:ext>
            </a:extLst>
          </p:cNvPr>
          <p:cNvSpPr/>
          <p:nvPr/>
        </p:nvSpPr>
        <p:spPr>
          <a:xfrm>
            <a:off x="3462143" y="1842882"/>
            <a:ext cx="701432" cy="409178"/>
          </a:xfrm>
          <a:prstGeom prst="rightArrow">
            <a:avLst>
              <a:gd name="adj1" fmla="val 57387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CD</a:t>
            </a:r>
            <a:endParaRPr kumimoji="1" lang="ja-JP" alt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2BF91DBE-0311-9B3E-5DDA-64B46B3254B0}"/>
              </a:ext>
            </a:extLst>
          </p:cNvPr>
          <p:cNvSpPr/>
          <p:nvPr/>
        </p:nvSpPr>
        <p:spPr>
          <a:xfrm>
            <a:off x="2199094" y="1842882"/>
            <a:ext cx="1241406" cy="409178"/>
          </a:xfrm>
          <a:prstGeom prst="rightArrow">
            <a:avLst>
              <a:gd name="adj1" fmla="val 53694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WD</a:t>
            </a:r>
            <a:endParaRPr kumimoji="1" lang="ja-JP" alt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7E3F6A1D-A301-157D-AEEE-339D9D13B2EC}"/>
              </a:ext>
            </a:extLst>
          </p:cNvPr>
          <p:cNvSpPr/>
          <p:nvPr/>
        </p:nvSpPr>
        <p:spPr>
          <a:xfrm>
            <a:off x="1932194" y="2280124"/>
            <a:ext cx="622772" cy="409178"/>
          </a:xfrm>
          <a:prstGeom prst="rightArrow">
            <a:avLst>
              <a:gd name="adj1" fmla="val 57387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NP</a:t>
            </a:r>
            <a:endParaRPr kumimoji="1" lang="ja-JP" alt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4F9782D9-3EC1-AB19-AC3B-BC9CD18B723D}"/>
              </a:ext>
            </a:extLst>
          </p:cNvPr>
          <p:cNvSpPr/>
          <p:nvPr/>
        </p:nvSpPr>
        <p:spPr>
          <a:xfrm>
            <a:off x="2554965" y="2280124"/>
            <a:ext cx="1506596" cy="409178"/>
          </a:xfrm>
          <a:prstGeom prst="rightArrow">
            <a:avLst>
              <a:gd name="adj1" fmla="val 53694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WD</a:t>
            </a:r>
            <a:endParaRPr kumimoji="1" lang="ja-JP" alt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B0E31730-0805-377E-FBBB-DDA1A8918869}"/>
              </a:ext>
            </a:extLst>
          </p:cNvPr>
          <p:cNvSpPr/>
          <p:nvPr/>
        </p:nvSpPr>
        <p:spPr>
          <a:xfrm>
            <a:off x="5751587" y="2291942"/>
            <a:ext cx="820967" cy="409178"/>
          </a:xfrm>
          <a:prstGeom prst="rightArrow">
            <a:avLst>
              <a:gd name="adj1" fmla="val 61082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IS/TS</a:t>
            </a:r>
            <a:endParaRPr kumimoji="1" lang="ja-JP" alt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D4BA8AB8-D49E-4ACD-8AB2-BF79D9413040}"/>
              </a:ext>
            </a:extLst>
          </p:cNvPr>
          <p:cNvSpPr/>
          <p:nvPr/>
        </p:nvSpPr>
        <p:spPr>
          <a:xfrm>
            <a:off x="4978021" y="2291942"/>
            <a:ext cx="773566" cy="409178"/>
          </a:xfrm>
          <a:prstGeom prst="rightArrow">
            <a:avLst>
              <a:gd name="adj1" fmla="val 57387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</a:t>
            </a:r>
            <a:endParaRPr kumimoji="1" lang="ja-JP" alt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8BBD8237-5439-11C7-3AC0-A874C4AC32E9}"/>
              </a:ext>
            </a:extLst>
          </p:cNvPr>
          <p:cNvSpPr/>
          <p:nvPr/>
        </p:nvSpPr>
        <p:spPr>
          <a:xfrm>
            <a:off x="4056408" y="2283336"/>
            <a:ext cx="921613" cy="409178"/>
          </a:xfrm>
          <a:prstGeom prst="rightArrow">
            <a:avLst>
              <a:gd name="adj1" fmla="val 57387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CD</a:t>
            </a:r>
            <a:endParaRPr kumimoji="1" lang="ja-JP" alt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FF3FDD93-D0DD-53BF-4584-917C51B88E04}"/>
              </a:ext>
            </a:extLst>
          </p:cNvPr>
          <p:cNvSpPr/>
          <p:nvPr/>
        </p:nvSpPr>
        <p:spPr>
          <a:xfrm>
            <a:off x="4238398" y="2727086"/>
            <a:ext cx="622772" cy="409178"/>
          </a:xfrm>
          <a:prstGeom prst="rightArrow">
            <a:avLst>
              <a:gd name="adj1" fmla="val 57387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NP</a:t>
            </a:r>
            <a:endParaRPr kumimoji="1" lang="ja-JP" alt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5CE66A3D-F752-2111-FEF2-9F913E60A859}"/>
              </a:ext>
            </a:extLst>
          </p:cNvPr>
          <p:cNvSpPr/>
          <p:nvPr/>
        </p:nvSpPr>
        <p:spPr>
          <a:xfrm>
            <a:off x="4861169" y="2727086"/>
            <a:ext cx="1506596" cy="409178"/>
          </a:xfrm>
          <a:prstGeom prst="rightArrow">
            <a:avLst>
              <a:gd name="adj1" fmla="val 53694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WD</a:t>
            </a:r>
            <a:endParaRPr kumimoji="1" lang="ja-JP" alt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72D4F738-C394-E281-EDAF-43F94AE6CF26}"/>
              </a:ext>
            </a:extLst>
          </p:cNvPr>
          <p:cNvSpPr/>
          <p:nvPr/>
        </p:nvSpPr>
        <p:spPr>
          <a:xfrm>
            <a:off x="8057791" y="2738904"/>
            <a:ext cx="820967" cy="409178"/>
          </a:xfrm>
          <a:prstGeom prst="rightArrow">
            <a:avLst>
              <a:gd name="adj1" fmla="val 61082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IS/TS</a:t>
            </a:r>
            <a:endParaRPr kumimoji="1" lang="ja-JP" alt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A19BBEC0-63CD-DEAC-1821-57F1CF0B06D1}"/>
              </a:ext>
            </a:extLst>
          </p:cNvPr>
          <p:cNvSpPr/>
          <p:nvPr/>
        </p:nvSpPr>
        <p:spPr>
          <a:xfrm>
            <a:off x="7284225" y="2738904"/>
            <a:ext cx="773566" cy="409178"/>
          </a:xfrm>
          <a:prstGeom prst="rightArrow">
            <a:avLst>
              <a:gd name="adj1" fmla="val 57387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</a:t>
            </a:r>
            <a:endParaRPr kumimoji="1" lang="ja-JP" alt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066C62C8-FD96-5C16-8E67-D2A3DC546A43}"/>
              </a:ext>
            </a:extLst>
          </p:cNvPr>
          <p:cNvSpPr/>
          <p:nvPr/>
        </p:nvSpPr>
        <p:spPr>
          <a:xfrm>
            <a:off x="6362612" y="2730298"/>
            <a:ext cx="921613" cy="409178"/>
          </a:xfrm>
          <a:prstGeom prst="rightArrow">
            <a:avLst>
              <a:gd name="adj1" fmla="val 57387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CD</a:t>
            </a:r>
            <a:endParaRPr kumimoji="1" lang="ja-JP" alt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BFF044E-7556-ACFA-8E4B-32E0A415C131}"/>
              </a:ext>
            </a:extLst>
          </p:cNvPr>
          <p:cNvSpPr txBox="1"/>
          <p:nvPr/>
        </p:nvSpPr>
        <p:spPr>
          <a:xfrm>
            <a:off x="386706" y="3986878"/>
            <a:ext cx="3226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Cambria" panose="02040503050406030204" pitchFamily="18" charset="0"/>
                <a:ea typeface="Cambria" panose="02040503050406030204" pitchFamily="18" charset="0"/>
              </a:rPr>
              <a:t>FY: Fiscal Year, April to next year March 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2A18D6BC-381B-5CE0-9FAF-78450DEDA511}"/>
              </a:ext>
            </a:extLst>
          </p:cNvPr>
          <p:cNvSpPr/>
          <p:nvPr/>
        </p:nvSpPr>
        <p:spPr>
          <a:xfrm>
            <a:off x="2036665" y="3227206"/>
            <a:ext cx="2073888" cy="6362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Apply RASDS</a:t>
            </a:r>
          </a:p>
          <a:p>
            <a:pPr algn="ctr"/>
            <a:r>
              <a:rPr kumimoji="1" lang="en-US" altLang="ja-JP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(Existing ISO 13537)</a:t>
            </a:r>
            <a:endParaRPr kumimoji="1" lang="ja-JP" altLang="en-US" sz="1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8ECF6E43-5737-19E2-ECE1-FF49548605F2}"/>
              </a:ext>
            </a:extLst>
          </p:cNvPr>
          <p:cNvSpPr/>
          <p:nvPr/>
        </p:nvSpPr>
        <p:spPr>
          <a:xfrm>
            <a:off x="4808203" y="3227206"/>
            <a:ext cx="2073888" cy="6362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Apply RASDS++</a:t>
            </a:r>
          </a:p>
          <a:p>
            <a:pPr algn="ctr"/>
            <a:r>
              <a:rPr kumimoji="1" lang="en-US" altLang="ja-JP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(After the completion)</a:t>
            </a:r>
            <a:endParaRPr kumimoji="1" lang="ja-JP" altLang="en-US" sz="1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8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4FE6DBF-FA70-C7FE-FA51-773BAFE33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692"/>
            <a:ext cx="8064896" cy="498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Koki\Pictures\Constellation-pattern-for-OneWebs-system.png">
            <a:extLst>
              <a:ext uri="{FF2B5EF4-FFF2-40B4-BE49-F238E27FC236}">
                <a16:creationId xmlns:a16="http://schemas.microsoft.com/office/drawing/2014/main" id="{A36A658E-7158-6A23-AAC5-E0DB3D5B0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09" y="1564108"/>
            <a:ext cx="2556117" cy="24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54C820D-2770-651C-1F6E-06514BCF70F8}"/>
              </a:ext>
            </a:extLst>
          </p:cNvPr>
          <p:cNvCxnSpPr>
            <a:cxnSpLocks/>
          </p:cNvCxnSpPr>
          <p:nvPr/>
        </p:nvCxnSpPr>
        <p:spPr>
          <a:xfrm flipV="1">
            <a:off x="4262718" y="1810729"/>
            <a:ext cx="2924920" cy="175673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円/楕円 10">
            <a:extLst>
              <a:ext uri="{FF2B5EF4-FFF2-40B4-BE49-F238E27FC236}">
                <a16:creationId xmlns:a16="http://schemas.microsoft.com/office/drawing/2014/main" id="{617FE05D-B2AD-51CE-78A9-C09BEE1B9F3F}"/>
              </a:ext>
            </a:extLst>
          </p:cNvPr>
          <p:cNvSpPr/>
          <p:nvPr/>
        </p:nvSpPr>
        <p:spPr>
          <a:xfrm>
            <a:off x="3913537" y="3556756"/>
            <a:ext cx="1080120" cy="1080120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1A09C5B-8B47-E3AF-7EDE-C946B3B1CF71}"/>
              </a:ext>
            </a:extLst>
          </p:cNvPr>
          <p:cNvCxnSpPr>
            <a:cxnSpLocks/>
          </p:cNvCxnSpPr>
          <p:nvPr/>
        </p:nvCxnSpPr>
        <p:spPr>
          <a:xfrm flipV="1">
            <a:off x="4590256" y="3898226"/>
            <a:ext cx="3283611" cy="73865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15">
            <a:extLst>
              <a:ext uri="{FF2B5EF4-FFF2-40B4-BE49-F238E27FC236}">
                <a16:creationId xmlns:a16="http://schemas.microsoft.com/office/drawing/2014/main" id="{F17F0F44-85B4-AAB5-39BC-3BEC7ABD399E}"/>
              </a:ext>
            </a:extLst>
          </p:cNvPr>
          <p:cNvSpPr/>
          <p:nvPr/>
        </p:nvSpPr>
        <p:spPr>
          <a:xfrm>
            <a:off x="3779912" y="3412740"/>
            <a:ext cx="1366145" cy="1376536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70BF5A-3590-2E75-8EA6-CD5467DAE273}"/>
              </a:ext>
            </a:extLst>
          </p:cNvPr>
          <p:cNvSpPr txBox="1"/>
          <p:nvPr/>
        </p:nvSpPr>
        <p:spPr>
          <a:xfrm>
            <a:off x="6595809" y="160124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LEO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A858F2A-F50F-7708-2C89-60942F62215E}"/>
              </a:ext>
            </a:extLst>
          </p:cNvPr>
          <p:cNvSpPr txBox="1"/>
          <p:nvPr/>
        </p:nvSpPr>
        <p:spPr>
          <a:xfrm>
            <a:off x="35052" y="6536813"/>
            <a:ext cx="5498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Reference https://www.youtube.com/watch?v=-1ngun6OfgQ</a:t>
            </a:r>
            <a:endParaRPr kumimoji="1" lang="ja-JP" altLang="en-US" sz="16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60E4801-2280-D0A5-18DA-F239395EC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30579"/>
            <a:ext cx="1885216" cy="145051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02BD2BB-AE72-FB2E-49B1-CBFF4DE9B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215" y="5127626"/>
            <a:ext cx="2862631" cy="34809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68526A5-5160-B6A2-DCB0-9F1AB94EB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216" y="5475498"/>
            <a:ext cx="2862630" cy="1105594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5624052-5DC3-322B-EB85-AE140D507CBE}"/>
              </a:ext>
            </a:extLst>
          </p:cNvPr>
          <p:cNvSpPr txBox="1"/>
          <p:nvPr/>
        </p:nvSpPr>
        <p:spPr>
          <a:xfrm>
            <a:off x="6657891" y="6218110"/>
            <a:ext cx="1802541" cy="369332"/>
          </a:xfrm>
          <a:prstGeom prst="rect">
            <a:avLst/>
          </a:prstGeom>
          <a:solidFill>
            <a:srgbClr val="FFFFFF">
              <a:alpha val="87059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GEO, IGSO, MEO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5C089E4-103E-CED3-5B56-E9299F2CBEB2}"/>
              </a:ext>
            </a:extLst>
          </p:cNvPr>
          <p:cNvSpPr txBox="1"/>
          <p:nvPr/>
        </p:nvSpPr>
        <p:spPr>
          <a:xfrm>
            <a:off x="7926" y="8103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latin typeface="Cambria" panose="02040503050406030204" pitchFamily="18" charset="0"/>
                <a:ea typeface="Cambria" panose="02040503050406030204" pitchFamily="18" charset="0"/>
              </a:rPr>
              <a:t>Space Systems Covering World</a:t>
            </a:r>
            <a:endParaRPr kumimoji="1" lang="ja-JP" altLang="en-US" sz="3200" dirty="0">
              <a:latin typeface="Cambria" panose="02040503050406030204" pitchFamily="18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AE57B48-7475-C6DB-9425-00B8D00ADFF0}"/>
              </a:ext>
            </a:extLst>
          </p:cNvPr>
          <p:cNvSpPr/>
          <p:nvPr/>
        </p:nvSpPr>
        <p:spPr>
          <a:xfrm>
            <a:off x="7753949" y="3834971"/>
            <a:ext cx="1397977" cy="4132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PNT/GNSS</a:t>
            </a:r>
            <a:endParaRPr kumimoji="1" lang="ja-JP" altLang="en-US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6025331-39D1-73CD-9B38-277DDDF43B27}"/>
              </a:ext>
            </a:extLst>
          </p:cNvPr>
          <p:cNvSpPr/>
          <p:nvPr/>
        </p:nvSpPr>
        <p:spPr>
          <a:xfrm>
            <a:off x="7161804" y="2518184"/>
            <a:ext cx="1990122" cy="4132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Earth Observation</a:t>
            </a:r>
            <a:endParaRPr kumimoji="1" lang="ja-JP" altLang="en-US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0B03109-5564-C803-1F7D-507B9FD4B756}"/>
              </a:ext>
            </a:extLst>
          </p:cNvPr>
          <p:cNvSpPr/>
          <p:nvPr/>
        </p:nvSpPr>
        <p:spPr>
          <a:xfrm>
            <a:off x="7355897" y="3154220"/>
            <a:ext cx="1796029" cy="4132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Communication</a:t>
            </a:r>
            <a:endParaRPr kumimoji="1" lang="ja-JP" altLang="en-US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12DFBDF-A57A-1378-7E9B-1E453F05798B}"/>
              </a:ext>
            </a:extLst>
          </p:cNvPr>
          <p:cNvSpPr/>
          <p:nvPr/>
        </p:nvSpPr>
        <p:spPr>
          <a:xfrm>
            <a:off x="7680774" y="5104240"/>
            <a:ext cx="1471152" cy="4132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Meteorology</a:t>
            </a:r>
            <a:endParaRPr kumimoji="1" lang="ja-JP" altLang="en-US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A4F8746-1686-6A0C-7C68-E805F1CA67FF}"/>
              </a:ext>
            </a:extLst>
          </p:cNvPr>
          <p:cNvSpPr/>
          <p:nvPr/>
        </p:nvSpPr>
        <p:spPr>
          <a:xfrm>
            <a:off x="7972989" y="4460517"/>
            <a:ext cx="1178937" cy="4132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FF00"/>
                </a:solidFill>
                <a:latin typeface="Cambria" panose="02040503050406030204" pitchFamily="18" charset="0"/>
              </a:rPr>
              <a:t>Broadcast</a:t>
            </a:r>
            <a:endParaRPr kumimoji="1" lang="ja-JP" altLang="en-US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56C02E8-FEDB-468C-9928-74202981ED82}"/>
              </a:ext>
            </a:extLst>
          </p:cNvPr>
          <p:cNvSpPr txBox="1"/>
          <p:nvPr/>
        </p:nvSpPr>
        <p:spPr>
          <a:xfrm>
            <a:off x="260350" y="671588"/>
            <a:ext cx="888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</a:rPr>
              <a:t>Space systems are covering the world. Earth Observation (EO), Global Navigation Satellite System (GNSS), communications and others become the infrastructure of the humanity.   </a:t>
            </a:r>
          </a:p>
          <a:p>
            <a:r>
              <a:rPr kumimoji="1" lang="en-US" altLang="ja-JP" dirty="0">
                <a:latin typeface="Cambria" panose="02040503050406030204" pitchFamily="18" charset="0"/>
              </a:rPr>
              <a:t>For example, GNSS signals are received by 3 billion personal and enterprise devices.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25" name="スライド番号プレースホルダー 167">
            <a:extLst>
              <a:ext uri="{FF2B5EF4-FFF2-40B4-BE49-F238E27FC236}">
                <a16:creationId xmlns:a16="http://schemas.microsoft.com/office/drawing/2014/main" id="{364A341D-EC06-87F1-DF05-EE36BD01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5640" y="6492875"/>
            <a:ext cx="428360" cy="365125"/>
          </a:xfrm>
        </p:spPr>
        <p:txBody>
          <a:bodyPr/>
          <a:lstStyle/>
          <a:p>
            <a:pPr algn="ctr"/>
            <a:fld id="{3ABDF9A1-655F-4AF5-8FC4-FD137EA583AC}" type="slidenum">
              <a:rPr kumimoji="1" lang="ja-JP" altLang="en-US" smtClean="0"/>
              <a:pPr algn="ctr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370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アーチ 2">
            <a:extLst>
              <a:ext uri="{FF2B5EF4-FFF2-40B4-BE49-F238E27FC236}">
                <a16:creationId xmlns:a16="http://schemas.microsoft.com/office/drawing/2014/main" id="{02D034B5-3A05-022A-49FF-04A708F4FD7D}"/>
              </a:ext>
            </a:extLst>
          </p:cNvPr>
          <p:cNvSpPr/>
          <p:nvPr/>
        </p:nvSpPr>
        <p:spPr>
          <a:xfrm>
            <a:off x="2370939" y="1795357"/>
            <a:ext cx="4383364" cy="4111789"/>
          </a:xfrm>
          <a:prstGeom prst="blockArc">
            <a:avLst>
              <a:gd name="adj1" fmla="val 10748440"/>
              <a:gd name="adj2" fmla="val 1381037"/>
              <a:gd name="adj3" fmla="val 1970"/>
            </a:avLst>
          </a:prstGeom>
          <a:gradFill flip="none" rotWithShape="1">
            <a:gsLst>
              <a:gs pos="43000">
                <a:srgbClr val="00B050"/>
              </a:gs>
              <a:gs pos="91000">
                <a:schemeClr val="bg1"/>
              </a:gs>
              <a:gs pos="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E8983DAE-D6E7-D759-3FB3-DE4F4F8DF9A7}"/>
              </a:ext>
            </a:extLst>
          </p:cNvPr>
          <p:cNvSpPr/>
          <p:nvPr/>
        </p:nvSpPr>
        <p:spPr>
          <a:xfrm>
            <a:off x="3965480" y="1592595"/>
            <a:ext cx="1303621" cy="53015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bIns="36000" rtlCol="0" anchor="ctr"/>
          <a:lstStyle/>
          <a:p>
            <a:pPr algn="ctr"/>
            <a:r>
              <a:rPr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Life &amp; Health</a:t>
            </a:r>
          </a:p>
          <a:p>
            <a:pPr algn="ctr"/>
            <a:r>
              <a:rPr lang="en-US" altLang="ja-JP" sz="1200" dirty="0">
                <a:latin typeface="Cambria" panose="02040503050406030204" pitchFamily="18" charset="0"/>
                <a:ea typeface="Cambria" panose="02040503050406030204" pitchFamily="18" charset="0"/>
              </a:rPr>
              <a:t>Dairy living</a:t>
            </a:r>
          </a:p>
        </p:txBody>
      </p:sp>
      <p:sp>
        <p:nvSpPr>
          <p:cNvPr id="50" name="スライド番号プレースホルダー 167">
            <a:extLst>
              <a:ext uri="{FF2B5EF4-FFF2-40B4-BE49-F238E27FC236}">
                <a16:creationId xmlns:a16="http://schemas.microsoft.com/office/drawing/2014/main" id="{855403EF-36B7-C25B-E040-75A3555F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3261" y="6518494"/>
            <a:ext cx="428360" cy="365125"/>
          </a:xfrm>
        </p:spPr>
        <p:txBody>
          <a:bodyPr/>
          <a:lstStyle/>
          <a:p>
            <a:pPr algn="ctr"/>
            <a:fld id="{3ABDF9A1-655F-4AF5-8FC4-FD137EA583AC}" type="slidenum">
              <a:rPr kumimoji="1" lang="ja-JP" altLang="en-US" smtClean="0"/>
              <a:pPr algn="ctr"/>
              <a:t>4</a:t>
            </a:fld>
            <a:endParaRPr kumimoji="1" lang="ja-JP" altLang="en-US" dirty="0"/>
          </a:p>
        </p:txBody>
      </p:sp>
      <p:sp>
        <p:nvSpPr>
          <p:cNvPr id="2" name="アーチ 1">
            <a:extLst>
              <a:ext uri="{FF2B5EF4-FFF2-40B4-BE49-F238E27FC236}">
                <a16:creationId xmlns:a16="http://schemas.microsoft.com/office/drawing/2014/main" id="{DE6989BC-48FC-B7AB-8633-419593530D6E}"/>
              </a:ext>
            </a:extLst>
          </p:cNvPr>
          <p:cNvSpPr/>
          <p:nvPr/>
        </p:nvSpPr>
        <p:spPr>
          <a:xfrm>
            <a:off x="2370941" y="1882437"/>
            <a:ext cx="4343873" cy="3870673"/>
          </a:xfrm>
          <a:prstGeom prst="blockArc">
            <a:avLst>
              <a:gd name="adj1" fmla="val 1317644"/>
              <a:gd name="adj2" fmla="val 10979696"/>
              <a:gd name="adj3" fmla="val 1787"/>
            </a:avLst>
          </a:prstGeom>
          <a:gradFill flip="none" rotWithShape="1">
            <a:gsLst>
              <a:gs pos="0">
                <a:srgbClr val="FF0000"/>
              </a:gs>
              <a:gs pos="58000">
                <a:srgbClr val="FF0000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アーチ 3">
            <a:extLst>
              <a:ext uri="{FF2B5EF4-FFF2-40B4-BE49-F238E27FC236}">
                <a16:creationId xmlns:a16="http://schemas.microsoft.com/office/drawing/2014/main" id="{AA7F4F06-9C29-0377-5390-3086BB7753A8}"/>
              </a:ext>
            </a:extLst>
          </p:cNvPr>
          <p:cNvSpPr/>
          <p:nvPr/>
        </p:nvSpPr>
        <p:spPr>
          <a:xfrm>
            <a:off x="643645" y="1179188"/>
            <a:ext cx="7907437" cy="5158716"/>
          </a:xfrm>
          <a:prstGeom prst="blockArc">
            <a:avLst>
              <a:gd name="adj1" fmla="val 1317644"/>
              <a:gd name="adj2" fmla="val 10979696"/>
              <a:gd name="adj3" fmla="val 1787"/>
            </a:avLst>
          </a:prstGeom>
          <a:gradFill flip="none" rotWithShape="1">
            <a:gsLst>
              <a:gs pos="0">
                <a:srgbClr val="FF0000"/>
              </a:gs>
              <a:gs pos="58000">
                <a:srgbClr val="FF0000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アーチ 4">
            <a:extLst>
              <a:ext uri="{FF2B5EF4-FFF2-40B4-BE49-F238E27FC236}">
                <a16:creationId xmlns:a16="http://schemas.microsoft.com/office/drawing/2014/main" id="{2C3F76FC-A79D-04E7-C9A4-1962DDD336BE}"/>
              </a:ext>
            </a:extLst>
          </p:cNvPr>
          <p:cNvSpPr/>
          <p:nvPr/>
        </p:nvSpPr>
        <p:spPr>
          <a:xfrm>
            <a:off x="643644" y="1092108"/>
            <a:ext cx="7979324" cy="5358733"/>
          </a:xfrm>
          <a:prstGeom prst="blockArc">
            <a:avLst>
              <a:gd name="adj1" fmla="val 10748440"/>
              <a:gd name="adj2" fmla="val 1381037"/>
              <a:gd name="adj3" fmla="val 1970"/>
            </a:avLst>
          </a:prstGeom>
          <a:gradFill flip="none" rotWithShape="1">
            <a:gsLst>
              <a:gs pos="64000">
                <a:srgbClr val="00B050"/>
              </a:gs>
              <a:gs pos="96000">
                <a:schemeClr val="bg1"/>
              </a:gs>
              <a:gs pos="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円/楕円 21">
            <a:extLst>
              <a:ext uri="{FF2B5EF4-FFF2-40B4-BE49-F238E27FC236}">
                <a16:creationId xmlns:a16="http://schemas.microsoft.com/office/drawing/2014/main" id="{4DC27527-0217-7817-B919-33E0171FBE85}"/>
              </a:ext>
            </a:extLst>
          </p:cNvPr>
          <p:cNvSpPr/>
          <p:nvPr/>
        </p:nvSpPr>
        <p:spPr>
          <a:xfrm>
            <a:off x="3069881" y="2535367"/>
            <a:ext cx="2968986" cy="28304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ja-JP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円/楕円 18">
            <a:extLst>
              <a:ext uri="{FF2B5EF4-FFF2-40B4-BE49-F238E27FC236}">
                <a16:creationId xmlns:a16="http://schemas.microsoft.com/office/drawing/2014/main" id="{E4237177-785E-A643-1AB0-D77C72BC222B}"/>
              </a:ext>
            </a:extLst>
          </p:cNvPr>
          <p:cNvSpPr/>
          <p:nvPr/>
        </p:nvSpPr>
        <p:spPr>
          <a:xfrm>
            <a:off x="3357912" y="3629170"/>
            <a:ext cx="1365662" cy="13318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ja-JP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円/楕円 19">
            <a:extLst>
              <a:ext uri="{FF2B5EF4-FFF2-40B4-BE49-F238E27FC236}">
                <a16:creationId xmlns:a16="http://schemas.microsoft.com/office/drawing/2014/main" id="{0A2A87E3-284E-6426-19B5-51AE944D2C52}"/>
              </a:ext>
            </a:extLst>
          </p:cNvPr>
          <p:cNvSpPr/>
          <p:nvPr/>
        </p:nvSpPr>
        <p:spPr>
          <a:xfrm>
            <a:off x="4486733" y="3592918"/>
            <a:ext cx="1264968" cy="12959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ja-JP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円/楕円 20">
            <a:extLst>
              <a:ext uri="{FF2B5EF4-FFF2-40B4-BE49-F238E27FC236}">
                <a16:creationId xmlns:a16="http://schemas.microsoft.com/office/drawing/2014/main" id="{0AE076C7-EE6C-689E-2212-3F9334F00A27}"/>
              </a:ext>
            </a:extLst>
          </p:cNvPr>
          <p:cNvSpPr/>
          <p:nvPr/>
        </p:nvSpPr>
        <p:spPr>
          <a:xfrm>
            <a:off x="3935057" y="2707914"/>
            <a:ext cx="1344063" cy="12959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ja-JP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円/楕円 3">
            <a:extLst>
              <a:ext uri="{FF2B5EF4-FFF2-40B4-BE49-F238E27FC236}">
                <a16:creationId xmlns:a16="http://schemas.microsoft.com/office/drawing/2014/main" id="{1F850AE4-80AA-C018-0B4A-3420665FACBD}"/>
              </a:ext>
            </a:extLst>
          </p:cNvPr>
          <p:cNvSpPr/>
          <p:nvPr/>
        </p:nvSpPr>
        <p:spPr>
          <a:xfrm>
            <a:off x="3840332" y="3154794"/>
            <a:ext cx="1509434" cy="151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QOL</a:t>
            </a:r>
          </a:p>
          <a:p>
            <a:pPr algn="ctr"/>
            <a:r>
              <a:rPr lang="en-US" altLang="ja-JP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kumimoji="1" lang="en-US" altLang="ja-JP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</a:t>
            </a:r>
          </a:p>
          <a:p>
            <a:pPr algn="ctr"/>
            <a:r>
              <a:rPr lang="en-US" altLang="ja-JP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Humanity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7D206BE-C0DF-A946-9226-961C7907C044}"/>
              </a:ext>
            </a:extLst>
          </p:cNvPr>
          <p:cNvSpPr txBox="1"/>
          <p:nvPr/>
        </p:nvSpPr>
        <p:spPr>
          <a:xfrm>
            <a:off x="6661582" y="4989210"/>
            <a:ext cx="603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Cambria" panose="02040503050406030204" pitchFamily="18" charset="0"/>
                <a:ea typeface="Cambria" panose="02040503050406030204" pitchFamily="18" charset="0"/>
              </a:rPr>
              <a:t>Death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B2644DC-64DE-952C-BA7E-4C2CD6F293F3}"/>
              </a:ext>
            </a:extLst>
          </p:cNvPr>
          <p:cNvSpPr txBox="1"/>
          <p:nvPr/>
        </p:nvSpPr>
        <p:spPr>
          <a:xfrm>
            <a:off x="3918024" y="4959193"/>
            <a:ext cx="150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Society of Trusty</a:t>
            </a:r>
            <a:endParaRPr kumimoji="1" lang="ja-JP" altLang="en-US" sz="12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2F8DCAE-B793-CCF5-05B5-5105E5C3FBB2}"/>
              </a:ext>
            </a:extLst>
          </p:cNvPr>
          <p:cNvSpPr txBox="1"/>
          <p:nvPr/>
        </p:nvSpPr>
        <p:spPr>
          <a:xfrm>
            <a:off x="4891557" y="4112569"/>
            <a:ext cx="1408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Public</a:t>
            </a:r>
          </a:p>
          <a:p>
            <a:pPr algn="ctr"/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kumimoji="1" lang="en-US" altLang="ja-JP" sz="1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ervice</a:t>
            </a:r>
          </a:p>
          <a:p>
            <a:pPr algn="ctr"/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(Administration)</a:t>
            </a:r>
            <a:endParaRPr kumimoji="1" lang="ja-JP" altLang="en-US" sz="12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D07BB3F-D4AA-C2F6-3227-61DBCDFA8E86}"/>
              </a:ext>
            </a:extLst>
          </p:cNvPr>
          <p:cNvSpPr txBox="1"/>
          <p:nvPr/>
        </p:nvSpPr>
        <p:spPr>
          <a:xfrm>
            <a:off x="4043766" y="2722600"/>
            <a:ext cx="113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Equal justice</a:t>
            </a:r>
            <a:endParaRPr kumimoji="1" lang="en-US" altLang="ja-JP" sz="12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(Judiciary)</a:t>
            </a:r>
            <a:endParaRPr kumimoji="1" lang="ja-JP" altLang="en-US" sz="12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6EC32C4-8783-7064-39DB-E996D9D06298}"/>
              </a:ext>
            </a:extLst>
          </p:cNvPr>
          <p:cNvSpPr txBox="1"/>
          <p:nvPr/>
        </p:nvSpPr>
        <p:spPr>
          <a:xfrm>
            <a:off x="3114276" y="4261597"/>
            <a:ext cx="115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Legal</a:t>
            </a:r>
            <a:endParaRPr kumimoji="1" lang="en-US" altLang="ja-JP" sz="12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(Legislature)</a:t>
            </a:r>
            <a:endParaRPr kumimoji="1" lang="ja-JP" altLang="en-US" sz="12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DD12DAD4-49CF-5650-4223-9B8661507C01}"/>
              </a:ext>
            </a:extLst>
          </p:cNvPr>
          <p:cNvSpPr/>
          <p:nvPr/>
        </p:nvSpPr>
        <p:spPr>
          <a:xfrm rot="16383831">
            <a:off x="4369927" y="5553268"/>
            <a:ext cx="432048" cy="38516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5D759D69-ED72-9D15-F05A-8801EB0CAF0F}"/>
              </a:ext>
            </a:extLst>
          </p:cNvPr>
          <p:cNvSpPr/>
          <p:nvPr/>
        </p:nvSpPr>
        <p:spPr>
          <a:xfrm rot="10800000">
            <a:off x="8390196" y="3522449"/>
            <a:ext cx="431315" cy="346872"/>
          </a:xfrm>
          <a:prstGeom prst="triangle">
            <a:avLst>
              <a:gd name="adj" fmla="val 5910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17">
            <a:extLst>
              <a:ext uri="{FF2B5EF4-FFF2-40B4-BE49-F238E27FC236}">
                <a16:creationId xmlns:a16="http://schemas.microsoft.com/office/drawing/2014/main" id="{8577E432-9532-CBC4-7C88-CBD9D25B761B}"/>
              </a:ext>
            </a:extLst>
          </p:cNvPr>
          <p:cNvSpPr/>
          <p:nvPr/>
        </p:nvSpPr>
        <p:spPr>
          <a:xfrm rot="21402240">
            <a:off x="495398" y="3669754"/>
            <a:ext cx="431315" cy="34687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167C99A-C321-E8EE-5B94-695AA26CED22}"/>
              </a:ext>
            </a:extLst>
          </p:cNvPr>
          <p:cNvSpPr txBox="1"/>
          <p:nvPr/>
        </p:nvSpPr>
        <p:spPr>
          <a:xfrm rot="2201320">
            <a:off x="6973097" y="1876516"/>
            <a:ext cx="1302566" cy="400110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latin typeface="Cambria" panose="02040503050406030204" pitchFamily="18" charset="0"/>
              </a:rPr>
              <a:t>Ordinary</a:t>
            </a:r>
            <a:endParaRPr kumimoji="1" lang="ja-JP" altLang="en-US" sz="2000" b="1" dirty="0">
              <a:latin typeface="Cambria" panose="020405030504060302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7E03CB6-17BA-61F7-C8F7-10CC44FDE98F}"/>
              </a:ext>
            </a:extLst>
          </p:cNvPr>
          <p:cNvSpPr txBox="1"/>
          <p:nvPr/>
        </p:nvSpPr>
        <p:spPr>
          <a:xfrm rot="2247326">
            <a:off x="1135922" y="5283863"/>
            <a:ext cx="1228028" cy="400110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Cambria" panose="02040503050406030204" pitchFamily="18" charset="0"/>
              </a:rPr>
              <a:t>Restore</a:t>
            </a:r>
            <a:endParaRPr kumimoji="1" lang="ja-JP" altLang="en-US" sz="2000" b="1" dirty="0">
              <a:latin typeface="Cambria" panose="020405030504060302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9930BB0-ACDA-B72B-8618-B051AEBAAD5F}"/>
              </a:ext>
            </a:extLst>
          </p:cNvPr>
          <p:cNvSpPr txBox="1"/>
          <p:nvPr/>
        </p:nvSpPr>
        <p:spPr>
          <a:xfrm rot="19141512">
            <a:off x="798180" y="1916744"/>
            <a:ext cx="1599193" cy="400110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Cambria" panose="02040503050406030204" pitchFamily="18" charset="0"/>
                <a:ea typeface="Cambria" panose="02040503050406030204" pitchFamily="18" charset="0"/>
              </a:rPr>
              <a:t>Reconstruct</a:t>
            </a:r>
            <a:endParaRPr kumimoji="1" lang="ja-JP" altLang="en-US" sz="2000" b="1" dirty="0">
              <a:latin typeface="Cambria" panose="02040503050406030204" pitchFamily="18" charset="0"/>
            </a:endParaRPr>
          </a:p>
        </p:txBody>
      </p:sp>
      <p:sp>
        <p:nvSpPr>
          <p:cNvPr id="22" name="二等辺三角形 21">
            <a:extLst>
              <a:ext uri="{FF2B5EF4-FFF2-40B4-BE49-F238E27FC236}">
                <a16:creationId xmlns:a16="http://schemas.microsoft.com/office/drawing/2014/main" id="{3694AE74-1118-64C5-6D49-FEC25286632E}"/>
              </a:ext>
            </a:extLst>
          </p:cNvPr>
          <p:cNvSpPr/>
          <p:nvPr/>
        </p:nvSpPr>
        <p:spPr>
          <a:xfrm rot="16200000">
            <a:off x="4391417" y="6100435"/>
            <a:ext cx="432048" cy="38516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1A1DC5E-2AAB-C2F0-5175-5166B0A36C10}"/>
              </a:ext>
            </a:extLst>
          </p:cNvPr>
          <p:cNvSpPr txBox="1"/>
          <p:nvPr/>
        </p:nvSpPr>
        <p:spPr>
          <a:xfrm rot="2849198">
            <a:off x="2210720" y="4764250"/>
            <a:ext cx="1407264" cy="369332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Hospitalize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883D08E-EC78-DF9E-993B-5499EC6C4666}"/>
              </a:ext>
            </a:extLst>
          </p:cNvPr>
          <p:cNvSpPr txBox="1"/>
          <p:nvPr/>
        </p:nvSpPr>
        <p:spPr>
          <a:xfrm rot="18624365">
            <a:off x="2106354" y="2442628"/>
            <a:ext cx="1478995" cy="369332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Rehabilitate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83BADE4-1107-2DFA-EB03-020298D456FD}"/>
              </a:ext>
            </a:extLst>
          </p:cNvPr>
          <p:cNvSpPr txBox="1"/>
          <p:nvPr/>
        </p:nvSpPr>
        <p:spPr>
          <a:xfrm rot="2973517">
            <a:off x="5608279" y="2467468"/>
            <a:ext cx="1394614" cy="369332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Health gain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6C9810D-AE6F-E3A1-4471-948DCAAB7589}"/>
              </a:ext>
            </a:extLst>
          </p:cNvPr>
          <p:cNvSpPr txBox="1"/>
          <p:nvPr/>
        </p:nvSpPr>
        <p:spPr>
          <a:xfrm>
            <a:off x="-25152" y="0"/>
            <a:ext cx="9169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latin typeface="Cambria" panose="02040503050406030204" pitchFamily="18" charset="0"/>
                <a:ea typeface="Cambria" panose="02040503050406030204" pitchFamily="18" charset="0"/>
              </a:rPr>
              <a:t>Quality of Life (QOL), the sustainable cycle</a:t>
            </a:r>
            <a:endParaRPr kumimoji="1" lang="ja-JP" altLang="en-US" sz="2000" b="1" dirty="0">
              <a:latin typeface="Cambria" panose="020405030504060302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F8AFB95-590C-3070-BECF-19D23C244BB8}"/>
              </a:ext>
            </a:extLst>
          </p:cNvPr>
          <p:cNvSpPr txBox="1"/>
          <p:nvPr/>
        </p:nvSpPr>
        <p:spPr>
          <a:xfrm>
            <a:off x="6573828" y="2452389"/>
            <a:ext cx="141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Forest and check,</a:t>
            </a:r>
          </a:p>
          <a:p>
            <a:pPr algn="ctr"/>
            <a:r>
              <a:rPr lang="en-US" altLang="ja-JP" sz="12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Contingency plan,</a:t>
            </a:r>
          </a:p>
          <a:p>
            <a:pPr algn="ctr"/>
            <a:r>
              <a:rPr lang="en-US" altLang="ja-JP" sz="12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implementation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67DEE94-BEAE-6E50-75AA-CA3645CF4CDB}"/>
              </a:ext>
            </a:extLst>
          </p:cNvPr>
          <p:cNvSpPr txBox="1"/>
          <p:nvPr/>
        </p:nvSpPr>
        <p:spPr>
          <a:xfrm>
            <a:off x="1080103" y="2508463"/>
            <a:ext cx="141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Reconstruction </a:t>
            </a:r>
          </a:p>
          <a:p>
            <a:pPr algn="ctr"/>
            <a:r>
              <a:rPr lang="en-US" altLang="ja-JP" sz="12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plan, budget,</a:t>
            </a:r>
          </a:p>
          <a:p>
            <a:pPr algn="ctr"/>
            <a:r>
              <a:rPr lang="en-US" altLang="ja-JP" sz="12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management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FE8C7B5-CD9D-7595-4FB0-1F5B3FFAA3D8}"/>
              </a:ext>
            </a:extLst>
          </p:cNvPr>
          <p:cNvSpPr txBox="1"/>
          <p:nvPr/>
        </p:nvSpPr>
        <p:spPr>
          <a:xfrm>
            <a:off x="1284650" y="4435533"/>
            <a:ext cx="1304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Information gathering,</a:t>
            </a:r>
          </a:p>
          <a:p>
            <a:pPr algn="ctr"/>
            <a:r>
              <a:rPr lang="en-US" altLang="ja-JP" sz="12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Restoration</a:t>
            </a:r>
          </a:p>
          <a:p>
            <a:pPr algn="ctr"/>
            <a:r>
              <a:rPr lang="en-US" altLang="ja-JP" sz="12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management</a:t>
            </a:r>
          </a:p>
        </p:txBody>
      </p:sp>
      <p:sp>
        <p:nvSpPr>
          <p:cNvPr id="30" name="四角形吹き出し 14">
            <a:extLst>
              <a:ext uri="{FF2B5EF4-FFF2-40B4-BE49-F238E27FC236}">
                <a16:creationId xmlns:a16="http://schemas.microsoft.com/office/drawing/2014/main" id="{CE36FF96-A06E-5B96-A331-D53A403B6D66}"/>
              </a:ext>
            </a:extLst>
          </p:cNvPr>
          <p:cNvSpPr/>
          <p:nvPr/>
        </p:nvSpPr>
        <p:spPr>
          <a:xfrm>
            <a:off x="52876" y="801374"/>
            <a:ext cx="3299428" cy="788150"/>
          </a:xfrm>
          <a:prstGeom prst="wedgeRectCallout">
            <a:avLst>
              <a:gd name="adj1" fmla="val -1602"/>
              <a:gd name="adj2" fmla="val 86350"/>
            </a:avLst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Infrastructure: </a:t>
            </a:r>
            <a:r>
              <a:rPr kumimoji="1"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PNT, </a:t>
            </a:r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EO</a:t>
            </a:r>
            <a:r>
              <a:rPr kumimoji="1"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Utility (Water/Elec/ Gas),  </a:t>
            </a:r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kumimoji="1"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ransport(Bus/Rail/etc), </a:t>
            </a:r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GIS</a:t>
            </a:r>
            <a:endParaRPr kumimoji="1" lang="en-US" altLang="ja-JP" sz="1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ja-JP" sz="12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Entity: </a:t>
            </a:r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Government, Carriers, Corporate (IT/Construction/Insurance), NGO, Residents</a:t>
            </a:r>
            <a:endParaRPr kumimoji="1"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1" name="四角形吹き出し 51">
            <a:extLst>
              <a:ext uri="{FF2B5EF4-FFF2-40B4-BE49-F238E27FC236}">
                <a16:creationId xmlns:a16="http://schemas.microsoft.com/office/drawing/2014/main" id="{EF94EF04-C248-00D7-2E94-5052B407FB7E}"/>
              </a:ext>
            </a:extLst>
          </p:cNvPr>
          <p:cNvSpPr/>
          <p:nvPr/>
        </p:nvSpPr>
        <p:spPr>
          <a:xfrm>
            <a:off x="6305585" y="723961"/>
            <a:ext cx="2723218" cy="796641"/>
          </a:xfrm>
          <a:prstGeom prst="wedgeRectCallout">
            <a:avLst>
              <a:gd name="adj1" fmla="val 1074"/>
              <a:gd name="adj2" fmla="val 86980"/>
            </a:avLst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Infrastructure: </a:t>
            </a:r>
            <a:r>
              <a:rPr kumimoji="1"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PNT, </a:t>
            </a:r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EO,</a:t>
            </a:r>
            <a:r>
              <a:rPr kumimoji="1"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Transport</a:t>
            </a:r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1"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Utility(Water/Elec/Gas), GIS</a:t>
            </a:r>
          </a:p>
          <a:p>
            <a:r>
              <a:rPr lang="en-US" altLang="ja-JP" sz="12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Entity: </a:t>
            </a:r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Government/Police, Carriers, Corporate(IT), Residents</a:t>
            </a:r>
            <a:endParaRPr kumimoji="1"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2" name="四角形吹き出し 52">
            <a:extLst>
              <a:ext uri="{FF2B5EF4-FFF2-40B4-BE49-F238E27FC236}">
                <a16:creationId xmlns:a16="http://schemas.microsoft.com/office/drawing/2014/main" id="{45237EE6-1B32-1DE9-B63A-680402CE8937}"/>
              </a:ext>
            </a:extLst>
          </p:cNvPr>
          <p:cNvSpPr/>
          <p:nvPr/>
        </p:nvSpPr>
        <p:spPr>
          <a:xfrm>
            <a:off x="5259241" y="6048426"/>
            <a:ext cx="3738709" cy="769420"/>
          </a:xfrm>
          <a:prstGeom prst="wedgeRectCallout">
            <a:avLst>
              <a:gd name="adj1" fmla="val 9589"/>
              <a:gd name="adj2" fmla="val -101337"/>
            </a:avLst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Infrastructure: </a:t>
            </a:r>
            <a:r>
              <a:rPr kumimoji="1"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PNT, EO, Utility(Water/Elec/Gas), Shelter, </a:t>
            </a:r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GIS</a:t>
            </a:r>
            <a:endParaRPr kumimoji="1" lang="en-US" altLang="ja-JP" sz="1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ja-JP" sz="12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Entity: </a:t>
            </a:r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Government/Police/Rescue, Carriers, Medical, Corporate(IT/ Construction), NGO, Residents</a:t>
            </a:r>
            <a:endParaRPr kumimoji="1"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3" name="四角形吹き出し 53">
            <a:extLst>
              <a:ext uri="{FF2B5EF4-FFF2-40B4-BE49-F238E27FC236}">
                <a16:creationId xmlns:a16="http://schemas.microsoft.com/office/drawing/2014/main" id="{793BCD40-46E7-E56C-1DC6-BEC8A529EA0C}"/>
              </a:ext>
            </a:extLst>
          </p:cNvPr>
          <p:cNvSpPr/>
          <p:nvPr/>
        </p:nvSpPr>
        <p:spPr>
          <a:xfrm>
            <a:off x="111429" y="6001174"/>
            <a:ext cx="3240875" cy="778685"/>
          </a:xfrm>
          <a:prstGeom prst="wedgeRectCallout">
            <a:avLst>
              <a:gd name="adj1" fmla="val -8753"/>
              <a:gd name="adj2" fmla="val -104689"/>
            </a:avLst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Infrastructure: </a:t>
            </a:r>
            <a:r>
              <a:rPr kumimoji="1"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PNT, </a:t>
            </a:r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EO</a:t>
            </a:r>
            <a:r>
              <a:rPr kumimoji="1"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Utility(Water/Elec/ Gas), Transport(Bus/Rail/etc), </a:t>
            </a:r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GIS</a:t>
            </a:r>
            <a:endParaRPr kumimoji="1" lang="en-US" altLang="ja-JP" sz="1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ja-JP" sz="12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Entity: </a:t>
            </a:r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Government, Carriers, Corporate (IT/ Construction/Insurance), NGO, Residents</a:t>
            </a:r>
            <a:endParaRPr kumimoji="1"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4" name="フリーフォーム 6">
            <a:extLst>
              <a:ext uri="{FF2B5EF4-FFF2-40B4-BE49-F238E27FC236}">
                <a16:creationId xmlns:a16="http://schemas.microsoft.com/office/drawing/2014/main" id="{7FC9FB6F-250E-C3F3-F2C7-CBA4E659E40D}"/>
              </a:ext>
            </a:extLst>
          </p:cNvPr>
          <p:cNvSpPr/>
          <p:nvPr/>
        </p:nvSpPr>
        <p:spPr>
          <a:xfrm>
            <a:off x="6649273" y="4617157"/>
            <a:ext cx="216448" cy="425149"/>
          </a:xfrm>
          <a:custGeom>
            <a:avLst/>
            <a:gdLst>
              <a:gd name="connsiteX0" fmla="*/ 0 w 216816"/>
              <a:gd name="connsiteY0" fmla="*/ 0 h 386499"/>
              <a:gd name="connsiteX1" fmla="*/ 56560 w 216816"/>
              <a:gd name="connsiteY1" fmla="*/ 311085 h 386499"/>
              <a:gd name="connsiteX2" fmla="*/ 216816 w 216816"/>
              <a:gd name="connsiteY2" fmla="*/ 386499 h 38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816" h="386499">
                <a:moveTo>
                  <a:pt x="0" y="0"/>
                </a:moveTo>
                <a:cubicBezTo>
                  <a:pt x="10212" y="123334"/>
                  <a:pt x="20424" y="246669"/>
                  <a:pt x="56560" y="311085"/>
                </a:cubicBezTo>
                <a:cubicBezTo>
                  <a:pt x="92696" y="375502"/>
                  <a:pt x="154756" y="381000"/>
                  <a:pt x="216816" y="386499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爆発 1 46">
            <a:extLst>
              <a:ext uri="{FF2B5EF4-FFF2-40B4-BE49-F238E27FC236}">
                <a16:creationId xmlns:a16="http://schemas.microsoft.com/office/drawing/2014/main" id="{17E93474-62D7-DE24-5494-C59D18472B17}"/>
              </a:ext>
            </a:extLst>
          </p:cNvPr>
          <p:cNvSpPr/>
          <p:nvPr/>
        </p:nvSpPr>
        <p:spPr>
          <a:xfrm>
            <a:off x="6169751" y="4084575"/>
            <a:ext cx="1050579" cy="94716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1B403B1-F9E6-4F31-B26C-25D1DEC2AAB9}"/>
              </a:ext>
            </a:extLst>
          </p:cNvPr>
          <p:cNvSpPr txBox="1"/>
          <p:nvPr/>
        </p:nvSpPr>
        <p:spPr>
          <a:xfrm rot="19709808">
            <a:off x="6535441" y="5419547"/>
            <a:ext cx="1160206" cy="400110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Cambria" panose="02040503050406030204" pitchFamily="18" charset="0"/>
              </a:rPr>
              <a:t>Disaster</a:t>
            </a:r>
            <a:endParaRPr kumimoji="1" lang="ja-JP" altLang="en-US" sz="2000" b="1" dirty="0">
              <a:latin typeface="Cambria" panose="02040503050406030204" pitchFamily="18" charset="0"/>
            </a:endParaRPr>
          </a:p>
        </p:txBody>
      </p:sp>
      <p:sp>
        <p:nvSpPr>
          <p:cNvPr id="37" name="爆発 1 10">
            <a:extLst>
              <a:ext uri="{FF2B5EF4-FFF2-40B4-BE49-F238E27FC236}">
                <a16:creationId xmlns:a16="http://schemas.microsoft.com/office/drawing/2014/main" id="{F6B7D400-DA87-8980-DCC7-E88FF484E4A1}"/>
              </a:ext>
            </a:extLst>
          </p:cNvPr>
          <p:cNvSpPr/>
          <p:nvPr/>
        </p:nvSpPr>
        <p:spPr>
          <a:xfrm>
            <a:off x="7545196" y="4362017"/>
            <a:ext cx="1129340" cy="1206801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18D1A3E-E1AC-7D44-B765-66E32EF4F9B9}"/>
              </a:ext>
            </a:extLst>
          </p:cNvPr>
          <p:cNvSpPr txBox="1"/>
          <p:nvPr/>
        </p:nvSpPr>
        <p:spPr>
          <a:xfrm>
            <a:off x="7930903" y="5554482"/>
            <a:ext cx="979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Cambria" panose="02040503050406030204" pitchFamily="18" charset="0"/>
                <a:ea typeface="Cambria" panose="02040503050406030204" pitchFamily="18" charset="0"/>
              </a:rPr>
              <a:t>Demolition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F614E15-E2C9-248F-01CC-A6511049A059}"/>
              </a:ext>
            </a:extLst>
          </p:cNvPr>
          <p:cNvSpPr txBox="1"/>
          <p:nvPr/>
        </p:nvSpPr>
        <p:spPr>
          <a:xfrm rot="19636930">
            <a:off x="5270053" y="5109758"/>
            <a:ext cx="1121927" cy="369332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Disorder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0" name="フリーフォーム 57">
            <a:extLst>
              <a:ext uri="{FF2B5EF4-FFF2-40B4-BE49-F238E27FC236}">
                <a16:creationId xmlns:a16="http://schemas.microsoft.com/office/drawing/2014/main" id="{EADBCEB3-A4F0-385F-58E6-4897AC08189B}"/>
              </a:ext>
            </a:extLst>
          </p:cNvPr>
          <p:cNvSpPr/>
          <p:nvPr/>
        </p:nvSpPr>
        <p:spPr>
          <a:xfrm>
            <a:off x="8053676" y="5167983"/>
            <a:ext cx="216448" cy="386499"/>
          </a:xfrm>
          <a:custGeom>
            <a:avLst/>
            <a:gdLst>
              <a:gd name="connsiteX0" fmla="*/ 0 w 216816"/>
              <a:gd name="connsiteY0" fmla="*/ 0 h 386499"/>
              <a:gd name="connsiteX1" fmla="*/ 56560 w 216816"/>
              <a:gd name="connsiteY1" fmla="*/ 311085 h 386499"/>
              <a:gd name="connsiteX2" fmla="*/ 216816 w 216816"/>
              <a:gd name="connsiteY2" fmla="*/ 386499 h 38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816" h="386499">
                <a:moveTo>
                  <a:pt x="0" y="0"/>
                </a:moveTo>
                <a:cubicBezTo>
                  <a:pt x="10212" y="123334"/>
                  <a:pt x="20424" y="246669"/>
                  <a:pt x="56560" y="311085"/>
                </a:cubicBezTo>
                <a:cubicBezTo>
                  <a:pt x="92696" y="375502"/>
                  <a:pt x="154756" y="381000"/>
                  <a:pt x="216816" y="386499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E1819B3-28DF-E362-7121-A05E4C540753}"/>
              </a:ext>
            </a:extLst>
          </p:cNvPr>
          <p:cNvSpPr txBox="1"/>
          <p:nvPr/>
        </p:nvSpPr>
        <p:spPr>
          <a:xfrm>
            <a:off x="7448985" y="4780752"/>
            <a:ext cx="1469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Cambria" panose="02040503050406030204" pitchFamily="18" charset="0"/>
              </a:rPr>
              <a:t>Catastrophe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5160018-2E1E-E2C2-E23D-C04692E3475B}"/>
              </a:ext>
            </a:extLst>
          </p:cNvPr>
          <p:cNvSpPr txBox="1"/>
          <p:nvPr/>
        </p:nvSpPr>
        <p:spPr>
          <a:xfrm>
            <a:off x="6169751" y="4224122"/>
            <a:ext cx="129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Cambria" panose="02040503050406030204" pitchFamily="18" charset="0"/>
              </a:rPr>
              <a:t>Accident/</a:t>
            </a:r>
          </a:p>
          <a:p>
            <a:r>
              <a:rPr lang="en-US" altLang="ja-JP" b="1" dirty="0">
                <a:latin typeface="Cambria" panose="02040503050406030204" pitchFamily="18" charset="0"/>
              </a:rPr>
              <a:t>Pathogeny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342A549-DB5F-91C9-F16A-37AF229A2C73}"/>
              </a:ext>
            </a:extLst>
          </p:cNvPr>
          <p:cNvSpPr txBox="1"/>
          <p:nvPr/>
        </p:nvSpPr>
        <p:spPr>
          <a:xfrm>
            <a:off x="6138095" y="5174176"/>
            <a:ext cx="98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Emergency response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5E967CD-2D47-A084-154A-32050EC8FCAE}"/>
              </a:ext>
            </a:extLst>
          </p:cNvPr>
          <p:cNvSpPr txBox="1"/>
          <p:nvPr/>
        </p:nvSpPr>
        <p:spPr>
          <a:xfrm>
            <a:off x="4915435" y="5621768"/>
            <a:ext cx="1526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Evacuation path </a:t>
            </a:r>
          </a:p>
          <a:p>
            <a:pPr algn="ctr"/>
            <a:r>
              <a:rPr lang="en-US" altLang="ja-JP" sz="12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destination</a:t>
            </a:r>
          </a:p>
        </p:txBody>
      </p:sp>
      <p:sp>
        <p:nvSpPr>
          <p:cNvPr id="48" name="二等辺三角形 47">
            <a:extLst>
              <a:ext uri="{FF2B5EF4-FFF2-40B4-BE49-F238E27FC236}">
                <a16:creationId xmlns:a16="http://schemas.microsoft.com/office/drawing/2014/main" id="{10C7D137-01B2-BC08-61F8-BC593BDCF114}"/>
              </a:ext>
            </a:extLst>
          </p:cNvPr>
          <p:cNvSpPr/>
          <p:nvPr/>
        </p:nvSpPr>
        <p:spPr>
          <a:xfrm rot="10800000">
            <a:off x="6526525" y="3522449"/>
            <a:ext cx="431315" cy="346872"/>
          </a:xfrm>
          <a:prstGeom prst="triangle">
            <a:avLst>
              <a:gd name="adj" fmla="val 5910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二等辺三角形 48">
            <a:extLst>
              <a:ext uri="{FF2B5EF4-FFF2-40B4-BE49-F238E27FC236}">
                <a16:creationId xmlns:a16="http://schemas.microsoft.com/office/drawing/2014/main" id="{A592A399-E9E5-ACAB-A2D7-2780906FDD93}"/>
              </a:ext>
            </a:extLst>
          </p:cNvPr>
          <p:cNvSpPr/>
          <p:nvPr/>
        </p:nvSpPr>
        <p:spPr>
          <a:xfrm rot="21290490">
            <a:off x="2199211" y="3630880"/>
            <a:ext cx="431315" cy="34687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859A4C06-8131-6B20-E808-73F341020345}"/>
              </a:ext>
            </a:extLst>
          </p:cNvPr>
          <p:cNvSpPr txBox="1"/>
          <p:nvPr/>
        </p:nvSpPr>
        <p:spPr>
          <a:xfrm>
            <a:off x="0" y="28974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Cambria" panose="02040503050406030204" pitchFamily="18" charset="0"/>
              </a:rPr>
              <a:t>Space systems are working for the QOL of world citizens running through many disasters.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8CDE6B48-8FFB-5930-3FC8-7DFF42BCB5F2}"/>
              </a:ext>
            </a:extLst>
          </p:cNvPr>
          <p:cNvSpPr/>
          <p:nvPr/>
        </p:nvSpPr>
        <p:spPr>
          <a:xfrm>
            <a:off x="3855855" y="1274798"/>
            <a:ext cx="1493911" cy="3830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 rtlCol="0" anchor="ctr"/>
          <a:lstStyle/>
          <a:p>
            <a:pPr algn="ctr"/>
            <a:r>
              <a:rPr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Space / Planet</a:t>
            </a:r>
          </a:p>
        </p:txBody>
      </p:sp>
      <p:sp>
        <p:nvSpPr>
          <p:cNvPr id="47" name="角丸四角形 44">
            <a:extLst>
              <a:ext uri="{FF2B5EF4-FFF2-40B4-BE49-F238E27FC236}">
                <a16:creationId xmlns:a16="http://schemas.microsoft.com/office/drawing/2014/main" id="{A637EF04-82CB-BD66-07F5-74568CF0CAF3}"/>
              </a:ext>
            </a:extLst>
          </p:cNvPr>
          <p:cNvSpPr/>
          <p:nvPr/>
        </p:nvSpPr>
        <p:spPr>
          <a:xfrm>
            <a:off x="3571561" y="656587"/>
            <a:ext cx="2038061" cy="681436"/>
          </a:xfrm>
          <a:prstGeom prst="roundRect">
            <a:avLst>
              <a:gd name="adj" fmla="val 26542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sz="2000" b="1" dirty="0">
                <a:latin typeface="Cambria" panose="02040503050406030204" pitchFamily="18" charset="0"/>
                <a:ea typeface="Cambria" panose="02040503050406030204" pitchFamily="18" charset="0"/>
              </a:rPr>
              <a:t>Sustainable</a:t>
            </a:r>
          </a:p>
          <a:p>
            <a:pPr algn="ctr"/>
            <a:r>
              <a:rPr lang="en-US" altLang="ja-JP" sz="2000" b="1" dirty="0">
                <a:latin typeface="Cambria" panose="02040503050406030204" pitchFamily="18" charset="0"/>
                <a:ea typeface="Cambria" panose="02040503050406030204" pitchFamily="18" charset="0"/>
              </a:rPr>
              <a:t>Development</a:t>
            </a:r>
            <a:endParaRPr lang="ja-JP" altLang="en-US" sz="2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3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35AAA52-AFA2-825B-D47C-21E1E1F6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95178"/>
            <a:ext cx="4572000" cy="446282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929915A-4273-C8E5-31CA-2902832A2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12" y="2560320"/>
            <a:ext cx="4446588" cy="428846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837C140-D9DD-498D-C860-05620964A558}"/>
              </a:ext>
            </a:extLst>
          </p:cNvPr>
          <p:cNvSpPr txBox="1"/>
          <p:nvPr/>
        </p:nvSpPr>
        <p:spPr>
          <a:xfrm>
            <a:off x="0" y="2335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latin typeface="Cambria" panose="02040503050406030204" pitchFamily="18" charset="0"/>
                <a:ea typeface="Cambria" panose="02040503050406030204" pitchFamily="18" charset="0"/>
              </a:rPr>
              <a:t>Space Leadership is Expected Now</a:t>
            </a:r>
            <a:endParaRPr kumimoji="1" lang="ja-JP" altLang="en-US" sz="3200" dirty="0">
              <a:latin typeface="Cambria" panose="020405030504060302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44F2B3-10CF-2786-7D01-AAB051E007B1}"/>
              </a:ext>
            </a:extLst>
          </p:cNvPr>
          <p:cNvSpPr txBox="1"/>
          <p:nvPr/>
        </p:nvSpPr>
        <p:spPr>
          <a:xfrm>
            <a:off x="358594" y="983442"/>
            <a:ext cx="8677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Reference Architecture Framework Models are proposed by leading technological areas.</a:t>
            </a:r>
          </a:p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But these are not enough for coming space age, because spatial scope is limited and edge-technologies are less. RASDS and its extension is expected now.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8" name="スライド番号プレースホルダー 167">
            <a:extLst>
              <a:ext uri="{FF2B5EF4-FFF2-40B4-BE49-F238E27FC236}">
                <a16:creationId xmlns:a16="http://schemas.microsoft.com/office/drawing/2014/main" id="{1EFEBD61-989C-C29C-69A9-FA9D0C85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5640" y="6492875"/>
            <a:ext cx="428360" cy="365125"/>
          </a:xfrm>
        </p:spPr>
        <p:txBody>
          <a:bodyPr/>
          <a:lstStyle/>
          <a:p>
            <a:pPr algn="ctr"/>
            <a:fld id="{3ABDF9A1-655F-4AF5-8FC4-FD137EA583AC}" type="slidenum">
              <a:rPr kumimoji="1" lang="ja-JP" altLang="en-US" smtClean="0"/>
              <a:pPr algn="ctr"/>
              <a:t>5</a:t>
            </a:fld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B481E6C-4987-0365-FB17-8778DDA38739}"/>
              </a:ext>
            </a:extLst>
          </p:cNvPr>
          <p:cNvSpPr txBox="1"/>
          <p:nvPr/>
        </p:nvSpPr>
        <p:spPr>
          <a:xfrm>
            <a:off x="212141" y="1933083"/>
            <a:ext cx="4213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latin typeface="Cambria" panose="02040503050406030204" pitchFamily="18" charset="0"/>
                <a:ea typeface="Cambria" panose="02040503050406030204" pitchFamily="18" charset="0"/>
              </a:rPr>
              <a:t>Smart Grid Architecture Model </a:t>
            </a:r>
          </a:p>
          <a:p>
            <a:pPr algn="ctr"/>
            <a:r>
              <a:rPr kumimoji="1" lang="en-US" altLang="ja-JP" sz="1400" b="1" dirty="0">
                <a:latin typeface="Cambria" panose="02040503050406030204" pitchFamily="18" charset="0"/>
                <a:ea typeface="Cambria" panose="02040503050406030204" pitchFamily="18" charset="0"/>
              </a:rPr>
              <a:t>(SGAM) 2021</a:t>
            </a:r>
          </a:p>
          <a:p>
            <a:pPr algn="ctr"/>
            <a:r>
              <a:rPr kumimoji="1" lang="en-US" altLang="ja-JP" sz="1400" b="1" dirty="0">
                <a:latin typeface="Cambria" panose="02040503050406030204" pitchFamily="18" charset="0"/>
                <a:ea typeface="Cambria" panose="02040503050406030204" pitchFamily="18" charset="0"/>
              </a:rPr>
              <a:t>IEC SRD 63200 </a:t>
            </a:r>
            <a:endParaRPr kumimoji="1" lang="ja-JP" altLang="en-US" sz="1400" b="1" dirty="0">
              <a:latin typeface="Cambria" panose="020405030504060302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C1F8B5-C547-4CA8-2071-69BEEC7EA660}"/>
              </a:ext>
            </a:extLst>
          </p:cNvPr>
          <p:cNvSpPr txBox="1"/>
          <p:nvPr/>
        </p:nvSpPr>
        <p:spPr>
          <a:xfrm>
            <a:off x="4425696" y="1919394"/>
            <a:ext cx="4718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latin typeface="Cambria" panose="02040503050406030204" pitchFamily="18" charset="0"/>
                <a:ea typeface="Cambria" panose="02040503050406030204" pitchFamily="18" charset="0"/>
              </a:rPr>
              <a:t>Reference Architecture Model Industry 4.0 </a:t>
            </a:r>
          </a:p>
          <a:p>
            <a:pPr algn="ctr"/>
            <a:r>
              <a:rPr kumimoji="1" lang="en-US" altLang="ja-JP" sz="1400" b="1" dirty="0">
                <a:latin typeface="Cambria" panose="02040503050406030204" pitchFamily="18" charset="0"/>
                <a:ea typeface="Cambria" panose="02040503050406030204" pitchFamily="18" charset="0"/>
              </a:rPr>
              <a:t>(RAMI4.0) 2017</a:t>
            </a:r>
          </a:p>
          <a:p>
            <a:pPr algn="ctr"/>
            <a:r>
              <a:rPr kumimoji="1" lang="en-US" altLang="ja-JP" sz="1400" b="1" dirty="0">
                <a:latin typeface="Cambria" panose="02040503050406030204" pitchFamily="18" charset="0"/>
                <a:ea typeface="Cambria" panose="02040503050406030204" pitchFamily="18" charset="0"/>
              </a:rPr>
              <a:t>IEC 62890 / IEC 622264 / IEC 61512</a:t>
            </a:r>
            <a:endParaRPr kumimoji="1" lang="ja-JP" altLang="en-US" sz="1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74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ローチャート: データ 3">
            <a:extLst>
              <a:ext uri="{FF2B5EF4-FFF2-40B4-BE49-F238E27FC236}">
                <a16:creationId xmlns:a16="http://schemas.microsoft.com/office/drawing/2014/main" id="{558CA4C5-BA46-399E-C87A-C6B6DFB7CFB0}"/>
              </a:ext>
            </a:extLst>
          </p:cNvPr>
          <p:cNvSpPr/>
          <p:nvPr/>
        </p:nvSpPr>
        <p:spPr>
          <a:xfrm>
            <a:off x="2729110" y="3504151"/>
            <a:ext cx="4486151" cy="1422409"/>
          </a:xfrm>
          <a:prstGeom prst="flowChartInputOutpu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E1859CB8-5189-D3F3-DC1D-33AA9C8F18A1}"/>
              </a:ext>
            </a:extLst>
          </p:cNvPr>
          <p:cNvGrpSpPr/>
          <p:nvPr/>
        </p:nvGrpSpPr>
        <p:grpSpPr>
          <a:xfrm>
            <a:off x="2862636" y="3490122"/>
            <a:ext cx="4225506" cy="1438513"/>
            <a:chOff x="7770790" y="512433"/>
            <a:chExt cx="4225506" cy="1438513"/>
          </a:xfrm>
        </p:grpSpPr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16E60C7A-3D63-E305-3B45-325CDF5311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04213" y="528537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20D6B07F-B625-A181-2B2E-2D13D3421D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8368" y="1239742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>
              <a:extLst>
                <a:ext uri="{FF2B5EF4-FFF2-40B4-BE49-F238E27FC236}">
                  <a16:creationId xmlns:a16="http://schemas.microsoft.com/office/drawing/2014/main" id="{C0060E95-514F-3E42-C37B-B4B51078E1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8801" y="863994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>
              <a:extLst>
                <a:ext uri="{FF2B5EF4-FFF2-40B4-BE49-F238E27FC236}">
                  <a16:creationId xmlns:a16="http://schemas.microsoft.com/office/drawing/2014/main" id="{B958FF35-AFC5-D366-C705-0A1B1D9B04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0790" y="1690518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>
              <a:extLst>
                <a:ext uri="{FF2B5EF4-FFF2-40B4-BE49-F238E27FC236}">
                  <a16:creationId xmlns:a16="http://schemas.microsoft.com/office/drawing/2014/main" id="{D9085DE1-6983-E796-6A72-FC881A65C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80985" y="524445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7BCCBEA9-A764-D451-E1B4-38D7F53445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145" y="522659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id="{26D4F25E-C6A2-E94E-CD5B-6B4AFE5B9E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70402" y="512433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603CE75D-D095-C1DC-84FD-0B765A778C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4875" y="515720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8856242C-46D6-86DF-9CD4-098DBE032B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7375" y="685294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>
              <a:extLst>
                <a:ext uri="{FF2B5EF4-FFF2-40B4-BE49-F238E27FC236}">
                  <a16:creationId xmlns:a16="http://schemas.microsoft.com/office/drawing/2014/main" id="{FB405504-CB7E-8EDC-68D6-75725C4B4A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3091" y="1049242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853EE3E1-FC99-839F-39FF-76408DECBA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19164" y="1453481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577AF76-E066-1899-5155-5FC63C37CE03}"/>
              </a:ext>
            </a:extLst>
          </p:cNvPr>
          <p:cNvSpPr txBox="1"/>
          <p:nvPr/>
        </p:nvSpPr>
        <p:spPr>
          <a:xfrm>
            <a:off x="878878" y="1937653"/>
            <a:ext cx="13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B050"/>
                </a:solidFill>
                <a:latin typeface="Cambria" panose="02040503050406030204" pitchFamily="18" charset="0"/>
              </a:rPr>
              <a:t>Enterprise</a:t>
            </a:r>
            <a:endParaRPr kumimoji="1" lang="ja-JP" altLang="en-US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F735510-9C96-0669-0969-742EC2D20A2D}"/>
              </a:ext>
            </a:extLst>
          </p:cNvPr>
          <p:cNvSpPr txBox="1"/>
          <p:nvPr/>
        </p:nvSpPr>
        <p:spPr>
          <a:xfrm>
            <a:off x="839393" y="3606091"/>
            <a:ext cx="150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Information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AA26BBA-3C8B-0A40-7FBA-5ED70B7C06B4}"/>
              </a:ext>
            </a:extLst>
          </p:cNvPr>
          <p:cNvSpPr txBox="1"/>
          <p:nvPr/>
        </p:nvSpPr>
        <p:spPr>
          <a:xfrm>
            <a:off x="790338" y="5280543"/>
            <a:ext cx="169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Environment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695C6A-EB7C-287F-E156-78092E7F6F39}"/>
              </a:ext>
            </a:extLst>
          </p:cNvPr>
          <p:cNvSpPr txBox="1"/>
          <p:nvPr/>
        </p:nvSpPr>
        <p:spPr>
          <a:xfrm>
            <a:off x="841694" y="3055908"/>
            <a:ext cx="148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70C0"/>
                </a:solidFill>
                <a:latin typeface="Cambria" panose="02040503050406030204" pitchFamily="18" charset="0"/>
              </a:rPr>
              <a:t>Function</a:t>
            </a:r>
            <a:endParaRPr kumimoji="1" lang="ja-JP" altLang="en-US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8530DF0-7CB6-1E2D-E3D5-D2741D3F364B}"/>
              </a:ext>
            </a:extLst>
          </p:cNvPr>
          <p:cNvSpPr txBox="1"/>
          <p:nvPr/>
        </p:nvSpPr>
        <p:spPr>
          <a:xfrm rot="18106214">
            <a:off x="1664869" y="5627626"/>
            <a:ext cx="150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Requirement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DFAF25B-D7FC-D315-0380-95DC5491BE86}"/>
              </a:ext>
            </a:extLst>
          </p:cNvPr>
          <p:cNvSpPr txBox="1"/>
          <p:nvPr/>
        </p:nvSpPr>
        <p:spPr>
          <a:xfrm rot="18106214">
            <a:off x="2564097" y="5664381"/>
            <a:ext cx="173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Design &amp; Engineering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AD9EC49-713F-40D1-61BA-20863C4A21EF}"/>
              </a:ext>
            </a:extLst>
          </p:cNvPr>
          <p:cNvSpPr txBox="1"/>
          <p:nvPr/>
        </p:nvSpPr>
        <p:spPr>
          <a:xfrm rot="18106214">
            <a:off x="3399751" y="5640090"/>
            <a:ext cx="1422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Production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4EF1E9A-7DA2-3AC9-1B16-E8FE7CC083F1}"/>
              </a:ext>
            </a:extLst>
          </p:cNvPr>
          <p:cNvSpPr txBox="1"/>
          <p:nvPr/>
        </p:nvSpPr>
        <p:spPr>
          <a:xfrm rot="18106214">
            <a:off x="3934691" y="5608257"/>
            <a:ext cx="140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Validation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5FBBC69-EF83-536C-96D3-E141FED3201D}"/>
              </a:ext>
            </a:extLst>
          </p:cNvPr>
          <p:cNvSpPr txBox="1"/>
          <p:nvPr/>
        </p:nvSpPr>
        <p:spPr>
          <a:xfrm rot="18106214">
            <a:off x="4458619" y="5558582"/>
            <a:ext cx="141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Operation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E166B8F1-C694-6629-3471-A86EFD72DCF4}"/>
              </a:ext>
            </a:extLst>
          </p:cNvPr>
          <p:cNvCxnSpPr>
            <a:cxnSpLocks/>
          </p:cNvCxnSpPr>
          <p:nvPr/>
        </p:nvCxnSpPr>
        <p:spPr>
          <a:xfrm>
            <a:off x="2729110" y="5136357"/>
            <a:ext cx="3578049" cy="59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F68AA50-0946-5EB5-91A2-E053A729F173}"/>
              </a:ext>
            </a:extLst>
          </p:cNvPr>
          <p:cNvSpPr txBox="1"/>
          <p:nvPr/>
        </p:nvSpPr>
        <p:spPr>
          <a:xfrm>
            <a:off x="6785225" y="4545472"/>
            <a:ext cx="131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Machine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0811F03-8A48-BEBC-4CC2-E781B13CE9A9}"/>
              </a:ext>
            </a:extLst>
          </p:cNvPr>
          <p:cNvSpPr txBox="1"/>
          <p:nvPr/>
        </p:nvSpPr>
        <p:spPr>
          <a:xfrm>
            <a:off x="6940884" y="4328469"/>
            <a:ext cx="131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Station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886E1C3-E8DB-621B-1B53-72DD587BBF0F}"/>
              </a:ext>
            </a:extLst>
          </p:cNvPr>
          <p:cNvSpPr txBox="1"/>
          <p:nvPr/>
        </p:nvSpPr>
        <p:spPr>
          <a:xfrm>
            <a:off x="7252304" y="3863610"/>
            <a:ext cx="131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Region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91D29B6-B4BE-954F-705B-D8642C29B912}"/>
              </a:ext>
            </a:extLst>
          </p:cNvPr>
          <p:cNvSpPr txBox="1"/>
          <p:nvPr/>
        </p:nvSpPr>
        <p:spPr>
          <a:xfrm>
            <a:off x="7387587" y="3656322"/>
            <a:ext cx="131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Globe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F29AD7F-4343-5939-2E41-DF50A82695AC}"/>
              </a:ext>
            </a:extLst>
          </p:cNvPr>
          <p:cNvSpPr txBox="1"/>
          <p:nvPr/>
        </p:nvSpPr>
        <p:spPr>
          <a:xfrm>
            <a:off x="7495603" y="3415757"/>
            <a:ext cx="90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Space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F9830D4-560F-B0C2-F823-319E5BC7F4EE}"/>
              </a:ext>
            </a:extLst>
          </p:cNvPr>
          <p:cNvSpPr txBox="1"/>
          <p:nvPr/>
        </p:nvSpPr>
        <p:spPr>
          <a:xfrm>
            <a:off x="7095234" y="4089484"/>
            <a:ext cx="119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City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76FCCBE-24DD-0443-96BE-F18A956C95F1}"/>
              </a:ext>
            </a:extLst>
          </p:cNvPr>
          <p:cNvSpPr txBox="1"/>
          <p:nvPr/>
        </p:nvSpPr>
        <p:spPr>
          <a:xfrm>
            <a:off x="3899841" y="4947272"/>
            <a:ext cx="1040872" cy="34970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Lifecycle</a:t>
            </a:r>
            <a:endParaRPr kumimoji="1" lang="ja-JP" altLang="en-US" b="1" dirty="0">
              <a:solidFill>
                <a:schemeClr val="accent6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1F3FDC9-4B38-9370-8DD4-D5C0D58CFFF9}"/>
              </a:ext>
            </a:extLst>
          </p:cNvPr>
          <p:cNvSpPr txBox="1"/>
          <p:nvPr/>
        </p:nvSpPr>
        <p:spPr>
          <a:xfrm rot="16200000">
            <a:off x="-1366037" y="3115423"/>
            <a:ext cx="3691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RASDS/RASDS++</a:t>
            </a:r>
          </a:p>
          <a:p>
            <a:pPr algn="ctr"/>
            <a: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Interoperability viewpoints</a:t>
            </a:r>
            <a:endParaRPr kumimoji="1" lang="ja-JP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1814370-C28B-B6D3-ED46-979940ADE11D}"/>
              </a:ext>
            </a:extLst>
          </p:cNvPr>
          <p:cNvSpPr txBox="1"/>
          <p:nvPr/>
        </p:nvSpPr>
        <p:spPr>
          <a:xfrm rot="18106214">
            <a:off x="5259950" y="5429784"/>
            <a:ext cx="102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Disposal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5496E9B-109F-B3E5-A3C2-B138749E0C58}"/>
              </a:ext>
            </a:extLst>
          </p:cNvPr>
          <p:cNvCxnSpPr>
            <a:cxnSpLocks/>
          </p:cNvCxnSpPr>
          <p:nvPr/>
        </p:nvCxnSpPr>
        <p:spPr>
          <a:xfrm flipV="1">
            <a:off x="6551344" y="3504151"/>
            <a:ext cx="849642" cy="148019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D5AFE90-7BF4-0BFD-308F-52A9DA4A5768}"/>
              </a:ext>
            </a:extLst>
          </p:cNvPr>
          <p:cNvSpPr txBox="1"/>
          <p:nvPr/>
        </p:nvSpPr>
        <p:spPr>
          <a:xfrm rot="18126862">
            <a:off x="6505181" y="4094918"/>
            <a:ext cx="88579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Scope</a:t>
            </a:r>
            <a:endParaRPr kumimoji="1" lang="ja-JP" altLang="en-US" b="1" dirty="0">
              <a:solidFill>
                <a:schemeClr val="accent6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EBA6755-66B0-C3B5-5314-AA0BDE19B71E}"/>
              </a:ext>
            </a:extLst>
          </p:cNvPr>
          <p:cNvSpPr txBox="1"/>
          <p:nvPr/>
        </p:nvSpPr>
        <p:spPr>
          <a:xfrm>
            <a:off x="6634912" y="4782490"/>
            <a:ext cx="131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Component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1AA7901-239D-3999-B2E7-FA05A343503A}"/>
              </a:ext>
            </a:extLst>
          </p:cNvPr>
          <p:cNvSpPr txBox="1"/>
          <p:nvPr/>
        </p:nvSpPr>
        <p:spPr>
          <a:xfrm>
            <a:off x="846296" y="2401466"/>
            <a:ext cx="169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Connectivity</a:t>
            </a:r>
          </a:p>
          <a:p>
            <a:r>
              <a:rPr kumimoji="1" lang="en-US" altLang="ja-JP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(Structure)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A23CABB-325B-AD97-096B-50E3B8BE301C}"/>
              </a:ext>
            </a:extLst>
          </p:cNvPr>
          <p:cNvSpPr txBox="1"/>
          <p:nvPr/>
        </p:nvSpPr>
        <p:spPr>
          <a:xfrm>
            <a:off x="824537" y="4160637"/>
            <a:ext cx="18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Communication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E9C25937-A566-EACC-C382-9E987B1190EB}"/>
              </a:ext>
            </a:extLst>
          </p:cNvPr>
          <p:cNvSpPr/>
          <p:nvPr/>
        </p:nvSpPr>
        <p:spPr>
          <a:xfrm>
            <a:off x="3645522" y="6442279"/>
            <a:ext cx="2087417" cy="33640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noFill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Cambria" panose="02040503050406030204" pitchFamily="18" charset="0"/>
              </a:rPr>
              <a:t>Mission assurance</a:t>
            </a:r>
            <a:endParaRPr kumimoji="1" lang="ja-JP" altLang="en-US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27A4A4F-9A75-BEC7-1FDD-9B40D3B09F7B}"/>
              </a:ext>
            </a:extLst>
          </p:cNvPr>
          <p:cNvSpPr/>
          <p:nvPr/>
        </p:nvSpPr>
        <p:spPr>
          <a:xfrm>
            <a:off x="5185516" y="6058991"/>
            <a:ext cx="2087417" cy="3058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noFill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Cambria" panose="02040503050406030204" pitchFamily="18" charset="0"/>
              </a:rPr>
              <a:t>Service/Operation</a:t>
            </a:r>
            <a:endParaRPr kumimoji="1" lang="ja-JP" altLang="en-US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右中かっこ 61">
            <a:extLst>
              <a:ext uri="{FF2B5EF4-FFF2-40B4-BE49-F238E27FC236}">
                <a16:creationId xmlns:a16="http://schemas.microsoft.com/office/drawing/2014/main" id="{AB2FC3F4-C191-E8A9-8921-9E56F6BB3939}"/>
              </a:ext>
            </a:extLst>
          </p:cNvPr>
          <p:cNvSpPr/>
          <p:nvPr/>
        </p:nvSpPr>
        <p:spPr>
          <a:xfrm rot="5400000">
            <a:off x="4610138" y="5765601"/>
            <a:ext cx="157740" cy="84767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92B573F7-380D-7157-6A97-7D6390541BE5}"/>
              </a:ext>
            </a:extLst>
          </p:cNvPr>
          <p:cNvCxnSpPr>
            <a:cxnSpLocks/>
            <a:stCxn id="60" idx="0"/>
            <a:endCxn id="62" idx="1"/>
          </p:cNvCxnSpPr>
          <p:nvPr/>
        </p:nvCxnSpPr>
        <p:spPr>
          <a:xfrm flipH="1" flipV="1">
            <a:off x="4689008" y="6268307"/>
            <a:ext cx="223" cy="1739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00194833-CD82-1B69-937F-AC396C3C1A06}"/>
              </a:ext>
            </a:extLst>
          </p:cNvPr>
          <p:cNvCxnSpPr>
            <a:cxnSpLocks/>
            <a:endCxn id="19" idx="2"/>
          </p:cNvCxnSpPr>
          <p:nvPr/>
        </p:nvCxnSpPr>
        <p:spPr>
          <a:xfrm flipH="1" flipV="1">
            <a:off x="5322373" y="5840477"/>
            <a:ext cx="70917" cy="2185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D1A4B30-88C2-4155-8C67-93788FA7623A}"/>
              </a:ext>
            </a:extLst>
          </p:cNvPr>
          <p:cNvSpPr/>
          <p:nvPr/>
        </p:nvSpPr>
        <p:spPr>
          <a:xfrm>
            <a:off x="7562441" y="2698980"/>
            <a:ext cx="1498167" cy="64741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noFill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Cambria" panose="02040503050406030204" pitchFamily="18" charset="0"/>
              </a:rPr>
              <a:t>Wider </a:t>
            </a:r>
          </a:p>
          <a:p>
            <a:pPr algn="ctr"/>
            <a:r>
              <a:rPr lang="en-US" altLang="ja-JP" dirty="0">
                <a:solidFill>
                  <a:schemeClr val="bg1"/>
                </a:solidFill>
                <a:latin typeface="Cambria" panose="02040503050406030204" pitchFamily="18" charset="0"/>
              </a:rPr>
              <a:t>Spatial Scope</a:t>
            </a:r>
          </a:p>
        </p:txBody>
      </p:sp>
      <p:sp>
        <p:nvSpPr>
          <p:cNvPr id="66" name="右中かっこ 65">
            <a:extLst>
              <a:ext uri="{FF2B5EF4-FFF2-40B4-BE49-F238E27FC236}">
                <a16:creationId xmlns:a16="http://schemas.microsoft.com/office/drawing/2014/main" id="{18B4A1FC-333F-F3E8-B14C-27EB1A7D74A7}"/>
              </a:ext>
            </a:extLst>
          </p:cNvPr>
          <p:cNvSpPr/>
          <p:nvPr/>
        </p:nvSpPr>
        <p:spPr>
          <a:xfrm>
            <a:off x="8200813" y="3604938"/>
            <a:ext cx="221424" cy="53961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12966390-AB1B-9DCC-AA7D-F4D67EC604EE}"/>
              </a:ext>
            </a:extLst>
          </p:cNvPr>
          <p:cNvCxnSpPr>
            <a:cxnSpLocks/>
            <a:stCxn id="66" idx="1"/>
          </p:cNvCxnSpPr>
          <p:nvPr/>
        </p:nvCxnSpPr>
        <p:spPr>
          <a:xfrm flipV="1">
            <a:off x="8422237" y="3340820"/>
            <a:ext cx="0" cy="5339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B94E6C4A-4192-9AAA-BE9E-953417E623ED}"/>
              </a:ext>
            </a:extLst>
          </p:cNvPr>
          <p:cNvSpPr txBox="1"/>
          <p:nvPr/>
        </p:nvSpPr>
        <p:spPr>
          <a:xfrm>
            <a:off x="14724" y="-1730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latin typeface="Cambria" panose="02040503050406030204" pitchFamily="18" charset="0"/>
                <a:ea typeface="Cambria" panose="02040503050406030204" pitchFamily="18" charset="0"/>
              </a:rPr>
              <a:t>Proposed model based on RASDS/RASDS++</a:t>
            </a:r>
            <a:endParaRPr kumimoji="1" lang="ja-JP" altLang="en-US" sz="3200" dirty="0">
              <a:latin typeface="Cambria" panose="02040503050406030204" pitchFamily="18" charset="0"/>
            </a:endParaRPr>
          </a:p>
        </p:txBody>
      </p: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5C07D7B7-65B7-8DAB-67E9-FAB501883E1C}"/>
              </a:ext>
            </a:extLst>
          </p:cNvPr>
          <p:cNvGrpSpPr/>
          <p:nvPr/>
        </p:nvGrpSpPr>
        <p:grpSpPr>
          <a:xfrm>
            <a:off x="2794011" y="2484192"/>
            <a:ext cx="4225506" cy="1438513"/>
            <a:chOff x="7770790" y="512433"/>
            <a:chExt cx="4225506" cy="1438513"/>
          </a:xfrm>
        </p:grpSpPr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609CD2DB-C477-483F-AD2C-6D901BFAFA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04213" y="528537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DDEEE7F3-29CE-16B1-1A44-B47B614F85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8368" y="1239742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7CB24E81-7B17-D634-2587-B5AE8214B2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8801" y="863994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8D87F1B9-5B7A-BD34-0BF6-61EA522B1B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0790" y="1690518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8E474BA7-D27E-ED58-0AD3-B6DA201D10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80985" y="524445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0125A1C0-F7F5-DDAB-9E4B-95721C17C3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145" y="522659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>
              <a:extLst>
                <a:ext uri="{FF2B5EF4-FFF2-40B4-BE49-F238E27FC236}">
                  <a16:creationId xmlns:a16="http://schemas.microsoft.com/office/drawing/2014/main" id="{92C3F02F-3690-9E74-E105-8B6EDCCF20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70402" y="512433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371C2B96-C848-8376-EBA9-D35413E851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4875" y="515720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>
              <a:extLst>
                <a:ext uri="{FF2B5EF4-FFF2-40B4-BE49-F238E27FC236}">
                  <a16:creationId xmlns:a16="http://schemas.microsoft.com/office/drawing/2014/main" id="{BDD11E10-BEFE-27E5-49E4-C3FBEC603C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7375" y="685294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>
              <a:extLst>
                <a:ext uri="{FF2B5EF4-FFF2-40B4-BE49-F238E27FC236}">
                  <a16:creationId xmlns:a16="http://schemas.microsoft.com/office/drawing/2014/main" id="{79C8A411-93B8-9C20-8C6B-0E87834E5D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3091" y="1049242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6678C8FB-9B5B-1292-0ECC-DB3D5131B0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19164" y="1453481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フローチャート: データ 4">
            <a:extLst>
              <a:ext uri="{FF2B5EF4-FFF2-40B4-BE49-F238E27FC236}">
                <a16:creationId xmlns:a16="http://schemas.microsoft.com/office/drawing/2014/main" id="{C0400292-6AA8-1CA7-D09A-C5EB08B2FB2A}"/>
              </a:ext>
            </a:extLst>
          </p:cNvPr>
          <p:cNvSpPr/>
          <p:nvPr/>
        </p:nvSpPr>
        <p:spPr>
          <a:xfrm>
            <a:off x="2724611" y="3047797"/>
            <a:ext cx="4486151" cy="1422409"/>
          </a:xfrm>
          <a:prstGeom prst="flowChartInputOutput">
            <a:avLst/>
          </a:prstGeom>
          <a:solidFill>
            <a:srgbClr val="548235">
              <a:alpha val="8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3A41BFE0-9520-8F62-C989-916315514086}"/>
              </a:ext>
            </a:extLst>
          </p:cNvPr>
          <p:cNvGrpSpPr/>
          <p:nvPr/>
        </p:nvGrpSpPr>
        <p:grpSpPr>
          <a:xfrm>
            <a:off x="2862985" y="3050817"/>
            <a:ext cx="4225506" cy="1438513"/>
            <a:chOff x="7770790" y="512433"/>
            <a:chExt cx="4225506" cy="1438513"/>
          </a:xfrm>
        </p:grpSpPr>
        <p:cxnSp>
          <p:nvCxnSpPr>
            <p:cNvPr id="147" name="直線コネクタ 146">
              <a:extLst>
                <a:ext uri="{FF2B5EF4-FFF2-40B4-BE49-F238E27FC236}">
                  <a16:creationId xmlns:a16="http://schemas.microsoft.com/office/drawing/2014/main" id="{820B7C2F-A267-4E05-8226-A941C5260B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04213" y="528537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コネクタ 147">
              <a:extLst>
                <a:ext uri="{FF2B5EF4-FFF2-40B4-BE49-F238E27FC236}">
                  <a16:creationId xmlns:a16="http://schemas.microsoft.com/office/drawing/2014/main" id="{E14A217D-20CE-B9AF-9394-338B76636D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8368" y="1239742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コネクタ 148">
              <a:extLst>
                <a:ext uri="{FF2B5EF4-FFF2-40B4-BE49-F238E27FC236}">
                  <a16:creationId xmlns:a16="http://schemas.microsoft.com/office/drawing/2014/main" id="{6D479667-C50E-A495-0113-079D3C64C0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8801" y="863994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149">
              <a:extLst>
                <a:ext uri="{FF2B5EF4-FFF2-40B4-BE49-F238E27FC236}">
                  <a16:creationId xmlns:a16="http://schemas.microsoft.com/office/drawing/2014/main" id="{EE108D06-9239-FCF2-A9B8-A7AF368530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0790" y="1690518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>
              <a:extLst>
                <a:ext uri="{FF2B5EF4-FFF2-40B4-BE49-F238E27FC236}">
                  <a16:creationId xmlns:a16="http://schemas.microsoft.com/office/drawing/2014/main" id="{AF797C10-0CD6-777F-F9F2-ADA60A745C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80985" y="524445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コネクタ 151">
              <a:extLst>
                <a:ext uri="{FF2B5EF4-FFF2-40B4-BE49-F238E27FC236}">
                  <a16:creationId xmlns:a16="http://schemas.microsoft.com/office/drawing/2014/main" id="{37967316-ACEF-D486-E098-CB5CDE699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145" y="522659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コネクタ 152">
              <a:extLst>
                <a:ext uri="{FF2B5EF4-FFF2-40B4-BE49-F238E27FC236}">
                  <a16:creationId xmlns:a16="http://schemas.microsoft.com/office/drawing/2014/main" id="{12B6F657-2106-3043-6809-213FD7BC64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70402" y="512433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>
              <a:extLst>
                <a:ext uri="{FF2B5EF4-FFF2-40B4-BE49-F238E27FC236}">
                  <a16:creationId xmlns:a16="http://schemas.microsoft.com/office/drawing/2014/main" id="{5ADFE216-5E7F-9C67-8EBC-A318F1991A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4875" y="515720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コネクタ 154">
              <a:extLst>
                <a:ext uri="{FF2B5EF4-FFF2-40B4-BE49-F238E27FC236}">
                  <a16:creationId xmlns:a16="http://schemas.microsoft.com/office/drawing/2014/main" id="{C5E197D4-E912-F39D-B14D-734C6D009C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7375" y="685294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>
              <a:extLst>
                <a:ext uri="{FF2B5EF4-FFF2-40B4-BE49-F238E27FC236}">
                  <a16:creationId xmlns:a16="http://schemas.microsoft.com/office/drawing/2014/main" id="{7E216ECD-99F4-67F9-0778-40E8480C54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3091" y="1049242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>
              <a:extLst>
                <a:ext uri="{FF2B5EF4-FFF2-40B4-BE49-F238E27FC236}">
                  <a16:creationId xmlns:a16="http://schemas.microsoft.com/office/drawing/2014/main" id="{34361B0D-A1E8-3DEE-1B91-0692E7D5AC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19164" y="1453481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楕円 69">
            <a:extLst>
              <a:ext uri="{FF2B5EF4-FFF2-40B4-BE49-F238E27FC236}">
                <a16:creationId xmlns:a16="http://schemas.microsoft.com/office/drawing/2014/main" id="{84D39FE4-8BB8-61DC-CD1C-A0486931D752}"/>
              </a:ext>
            </a:extLst>
          </p:cNvPr>
          <p:cNvSpPr/>
          <p:nvPr/>
        </p:nvSpPr>
        <p:spPr>
          <a:xfrm>
            <a:off x="3645522" y="3968683"/>
            <a:ext cx="1357228" cy="293933"/>
          </a:xfrm>
          <a:prstGeom prst="ellipse">
            <a:avLst/>
          </a:prstGeom>
          <a:solidFill>
            <a:srgbClr val="385723">
              <a:alpha val="98039"/>
            </a:srgbClr>
          </a:solidFill>
          <a:ln w="3175">
            <a:noFill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Protocol</a:t>
            </a:r>
            <a:endParaRPr kumimoji="1" lang="ja-JP" altLang="en-US" sz="14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778CF907-25B9-A2D6-2559-D64C4F6B74E1}"/>
              </a:ext>
            </a:extLst>
          </p:cNvPr>
          <p:cNvSpPr/>
          <p:nvPr/>
        </p:nvSpPr>
        <p:spPr>
          <a:xfrm>
            <a:off x="5157013" y="3962152"/>
            <a:ext cx="682290" cy="235090"/>
          </a:xfrm>
          <a:prstGeom prst="ellipse">
            <a:avLst/>
          </a:prstGeom>
          <a:solidFill>
            <a:srgbClr val="385723">
              <a:alpha val="98039"/>
            </a:srgbClr>
          </a:solidFill>
          <a:ln w="3175">
            <a:noFill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RF</a:t>
            </a:r>
            <a:endParaRPr kumimoji="1" lang="ja-JP" altLang="en-US" sz="14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フローチャート: データ 5">
            <a:extLst>
              <a:ext uri="{FF2B5EF4-FFF2-40B4-BE49-F238E27FC236}">
                <a16:creationId xmlns:a16="http://schemas.microsoft.com/office/drawing/2014/main" id="{61E0B80B-F9C6-1BD2-6D02-B51AFD34DFA6}"/>
              </a:ext>
            </a:extLst>
          </p:cNvPr>
          <p:cNvSpPr/>
          <p:nvPr/>
        </p:nvSpPr>
        <p:spPr>
          <a:xfrm>
            <a:off x="2668363" y="2482200"/>
            <a:ext cx="4486151" cy="1422409"/>
          </a:xfrm>
          <a:prstGeom prst="flowChartInputOutput">
            <a:avLst/>
          </a:prstGeom>
          <a:solidFill>
            <a:srgbClr val="A9D18E">
              <a:alpha val="81176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7F14D1FC-5A6C-95F0-D344-9EE85F03AA56}"/>
              </a:ext>
            </a:extLst>
          </p:cNvPr>
          <p:cNvSpPr/>
          <p:nvPr/>
        </p:nvSpPr>
        <p:spPr>
          <a:xfrm>
            <a:off x="3952933" y="3476191"/>
            <a:ext cx="1569224" cy="2975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Data model</a:t>
            </a:r>
            <a:endParaRPr kumimoji="1" lang="ja-JP" altLang="en-US" sz="14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162" name="グループ化 161">
            <a:extLst>
              <a:ext uri="{FF2B5EF4-FFF2-40B4-BE49-F238E27FC236}">
                <a16:creationId xmlns:a16="http://schemas.microsoft.com/office/drawing/2014/main" id="{3C1E58A2-003E-AB53-5599-3F33DCEE07F5}"/>
              </a:ext>
            </a:extLst>
          </p:cNvPr>
          <p:cNvGrpSpPr/>
          <p:nvPr/>
        </p:nvGrpSpPr>
        <p:grpSpPr>
          <a:xfrm>
            <a:off x="2655198" y="1920685"/>
            <a:ext cx="4486151" cy="1438513"/>
            <a:chOff x="1825006" y="643238"/>
            <a:chExt cx="4486151" cy="1438513"/>
          </a:xfrm>
        </p:grpSpPr>
        <p:sp>
          <p:nvSpPr>
            <p:cNvPr id="7" name="フローチャート: データ 6">
              <a:extLst>
                <a:ext uri="{FF2B5EF4-FFF2-40B4-BE49-F238E27FC236}">
                  <a16:creationId xmlns:a16="http://schemas.microsoft.com/office/drawing/2014/main" id="{EBBF413D-C4D6-80D4-2E83-13362006100C}"/>
                </a:ext>
              </a:extLst>
            </p:cNvPr>
            <p:cNvSpPr/>
            <p:nvPr/>
          </p:nvSpPr>
          <p:spPr>
            <a:xfrm>
              <a:off x="1825006" y="654886"/>
              <a:ext cx="4486151" cy="1422409"/>
            </a:xfrm>
            <a:prstGeom prst="flowChartInputOutput">
              <a:avLst/>
            </a:prstGeom>
            <a:solidFill>
              <a:srgbClr val="C5E0B4">
                <a:alpha val="80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3" name="グループ化 132">
              <a:extLst>
                <a:ext uri="{FF2B5EF4-FFF2-40B4-BE49-F238E27FC236}">
                  <a16:creationId xmlns:a16="http://schemas.microsoft.com/office/drawing/2014/main" id="{E48A4142-9CA5-CFCF-704E-F83E25AEC371}"/>
                </a:ext>
              </a:extLst>
            </p:cNvPr>
            <p:cNvGrpSpPr/>
            <p:nvPr/>
          </p:nvGrpSpPr>
          <p:grpSpPr>
            <a:xfrm>
              <a:off x="1958785" y="643238"/>
              <a:ext cx="4225506" cy="1438513"/>
              <a:chOff x="7770790" y="512433"/>
              <a:chExt cx="4225506" cy="1438513"/>
            </a:xfrm>
          </p:grpSpPr>
          <p:cxnSp>
            <p:nvCxnSpPr>
              <p:cNvPr id="134" name="直線コネクタ 133">
                <a:extLst>
                  <a:ext uri="{FF2B5EF4-FFF2-40B4-BE49-F238E27FC236}">
                    <a16:creationId xmlns:a16="http://schemas.microsoft.com/office/drawing/2014/main" id="{377171F6-E1E0-2C98-B35E-A0583B94D6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04213" y="528537"/>
                <a:ext cx="897231" cy="1422409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>
                <a:extLst>
                  <a:ext uri="{FF2B5EF4-FFF2-40B4-BE49-F238E27FC236}">
                    <a16:creationId xmlns:a16="http://schemas.microsoft.com/office/drawing/2014/main" id="{94B2A503-2206-EB52-5D17-12058E0136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58368" y="1239742"/>
                <a:ext cx="3588921" cy="0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>
                <a:extLst>
                  <a:ext uri="{FF2B5EF4-FFF2-40B4-BE49-F238E27FC236}">
                    <a16:creationId xmlns:a16="http://schemas.microsoft.com/office/drawing/2014/main" id="{C8AAEA0A-A32D-9BD1-9DD5-235C1EE30F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88801" y="863994"/>
                <a:ext cx="3588921" cy="0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線コネクタ 136">
                <a:extLst>
                  <a:ext uri="{FF2B5EF4-FFF2-40B4-BE49-F238E27FC236}">
                    <a16:creationId xmlns:a16="http://schemas.microsoft.com/office/drawing/2014/main" id="{CEB58057-00F0-9C95-8A86-6FBAC8F5C3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70790" y="1690518"/>
                <a:ext cx="3588921" cy="0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>
                <a:extLst>
                  <a:ext uri="{FF2B5EF4-FFF2-40B4-BE49-F238E27FC236}">
                    <a16:creationId xmlns:a16="http://schemas.microsoft.com/office/drawing/2014/main" id="{71B32F7B-C9EC-4134-2998-352A02060D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80985" y="524445"/>
                <a:ext cx="897231" cy="1422409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>
                <a:extLst>
                  <a:ext uri="{FF2B5EF4-FFF2-40B4-BE49-F238E27FC236}">
                    <a16:creationId xmlns:a16="http://schemas.microsoft.com/office/drawing/2014/main" id="{6D28BE18-FA31-B421-AE71-E4EAF28657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4145" y="522659"/>
                <a:ext cx="897231" cy="1422409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>
                <a:extLst>
                  <a:ext uri="{FF2B5EF4-FFF2-40B4-BE49-F238E27FC236}">
                    <a16:creationId xmlns:a16="http://schemas.microsoft.com/office/drawing/2014/main" id="{0DF4739F-C815-5ECE-B28A-CC639CAC2D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70402" y="512433"/>
                <a:ext cx="897231" cy="1422409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>
                <a:extLst>
                  <a:ext uri="{FF2B5EF4-FFF2-40B4-BE49-F238E27FC236}">
                    <a16:creationId xmlns:a16="http://schemas.microsoft.com/office/drawing/2014/main" id="{D317F123-A6B2-168C-630C-95DD3FC737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94875" y="515720"/>
                <a:ext cx="897231" cy="1422409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>
                <a:extLst>
                  <a:ext uri="{FF2B5EF4-FFF2-40B4-BE49-F238E27FC236}">
                    <a16:creationId xmlns:a16="http://schemas.microsoft.com/office/drawing/2014/main" id="{D2D0BC2C-32A9-2519-06C1-A9D069A7E6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07375" y="685294"/>
                <a:ext cx="3588921" cy="0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>
                <a:extLst>
                  <a:ext uri="{FF2B5EF4-FFF2-40B4-BE49-F238E27FC236}">
                    <a16:creationId xmlns:a16="http://schemas.microsoft.com/office/drawing/2014/main" id="{F8807D5E-4B3F-905D-41DE-2038391E4C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3091" y="1049242"/>
                <a:ext cx="3588921" cy="0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>
                <a:extLst>
                  <a:ext uri="{FF2B5EF4-FFF2-40B4-BE49-F238E27FC236}">
                    <a16:creationId xmlns:a16="http://schemas.microsoft.com/office/drawing/2014/main" id="{E9BA6BF8-B921-F4AD-8D13-0BB303C705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19164" y="1453481"/>
                <a:ext cx="3588921" cy="0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8" name="グループ化 157">
            <a:extLst>
              <a:ext uri="{FF2B5EF4-FFF2-40B4-BE49-F238E27FC236}">
                <a16:creationId xmlns:a16="http://schemas.microsoft.com/office/drawing/2014/main" id="{4E405ADE-EEAD-C68D-8D70-60E5683F776B}"/>
              </a:ext>
            </a:extLst>
          </p:cNvPr>
          <p:cNvGrpSpPr/>
          <p:nvPr/>
        </p:nvGrpSpPr>
        <p:grpSpPr>
          <a:xfrm>
            <a:off x="2648916" y="1421517"/>
            <a:ext cx="4486151" cy="1466730"/>
            <a:chOff x="2674516" y="1225025"/>
            <a:chExt cx="4486151" cy="1466730"/>
          </a:xfrm>
        </p:grpSpPr>
        <p:sp>
          <p:nvSpPr>
            <p:cNvPr id="8" name="フローチャート: データ 7">
              <a:extLst>
                <a:ext uri="{FF2B5EF4-FFF2-40B4-BE49-F238E27FC236}">
                  <a16:creationId xmlns:a16="http://schemas.microsoft.com/office/drawing/2014/main" id="{E688FDC7-CDA2-510E-FE04-73DA1DD2BA1E}"/>
                </a:ext>
              </a:extLst>
            </p:cNvPr>
            <p:cNvSpPr/>
            <p:nvPr/>
          </p:nvSpPr>
          <p:spPr>
            <a:xfrm>
              <a:off x="2674516" y="1243463"/>
              <a:ext cx="4486151" cy="1422409"/>
            </a:xfrm>
            <a:prstGeom prst="flowChartInputOutput">
              <a:avLst/>
            </a:prstGeom>
            <a:solidFill>
              <a:srgbClr val="D8EBCD">
                <a:alpha val="69804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C318C851-30C2-2703-1619-F2E3064FED86}"/>
                </a:ext>
              </a:extLst>
            </p:cNvPr>
            <p:cNvSpPr/>
            <p:nvPr/>
          </p:nvSpPr>
          <p:spPr>
            <a:xfrm rot="2539700">
              <a:off x="3863480" y="1388584"/>
              <a:ext cx="709782" cy="119633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ambria" panose="02040503050406030204" pitchFamily="18" charset="0"/>
              </a:endParaRPr>
            </a:p>
          </p:txBody>
        </p: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716F626A-E562-5527-5016-7A12618AE61B}"/>
                </a:ext>
              </a:extLst>
            </p:cNvPr>
            <p:cNvCxnSpPr>
              <a:cxnSpLocks/>
              <a:stCxn id="8" idx="0"/>
              <a:endCxn id="8" idx="3"/>
            </p:cNvCxnSpPr>
            <p:nvPr/>
          </p:nvCxnSpPr>
          <p:spPr>
            <a:xfrm flipH="1">
              <a:off x="4468976" y="1243463"/>
              <a:ext cx="897231" cy="1422409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AB87B35C-7C26-D504-1B1F-B4EA3786E4DD}"/>
                </a:ext>
              </a:extLst>
            </p:cNvPr>
            <p:cNvCxnSpPr>
              <a:cxnSpLocks/>
              <a:stCxn id="8" idx="5"/>
              <a:endCxn id="8" idx="2"/>
            </p:cNvCxnSpPr>
            <p:nvPr/>
          </p:nvCxnSpPr>
          <p:spPr>
            <a:xfrm flipH="1">
              <a:off x="3123131" y="1954668"/>
              <a:ext cx="3588921" cy="0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BBC3F94B-52AA-017B-3D45-89F8B4BBF0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0449" y="1587340"/>
              <a:ext cx="3588921" cy="0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3DCDFE58-A143-68C6-D282-3F1B5EE609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0535" y="2417159"/>
              <a:ext cx="3588921" cy="0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92AD6898-D43E-6B05-453D-8579DB916C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1017" y="1269346"/>
              <a:ext cx="897231" cy="1422409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726341DC-2E38-DEE3-27E4-B0A330A356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9070" y="1230567"/>
              <a:ext cx="897231" cy="1422409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A9867191-8BB5-E265-1503-FFB4EC7AA1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4110" y="1245472"/>
              <a:ext cx="897231" cy="1422409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DDB00B70-F857-8717-EB3E-38A89702E9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8588" y="1225025"/>
              <a:ext cx="897231" cy="1422409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FFC4EA2D-7FAC-ACDC-C708-775D43F96500}"/>
                </a:ext>
              </a:extLst>
            </p:cNvPr>
            <p:cNvSpPr/>
            <p:nvPr/>
          </p:nvSpPr>
          <p:spPr>
            <a:xfrm rot="2539700">
              <a:off x="4994952" y="1289020"/>
              <a:ext cx="357551" cy="63840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ambria" panose="02040503050406030204" pitchFamily="18" charset="0"/>
              </a:endParaRPr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E199657F-6073-ABC4-C0C1-E8A5C87A51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0388" y="2175284"/>
              <a:ext cx="3588921" cy="0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3E33060B-8FB6-EC04-B3DE-0FA741F447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0770" y="1759473"/>
              <a:ext cx="3589531" cy="15501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BA626B00-3994-9837-13AD-93973B0DEE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511" y="1393457"/>
              <a:ext cx="3588921" cy="0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1B708FEB-E7A0-98E2-D571-35C55285BA7E}"/>
              </a:ext>
            </a:extLst>
          </p:cNvPr>
          <p:cNvCxnSpPr>
            <a:cxnSpLocks/>
          </p:cNvCxnSpPr>
          <p:nvPr/>
        </p:nvCxnSpPr>
        <p:spPr>
          <a:xfrm flipH="1">
            <a:off x="3957262" y="2093234"/>
            <a:ext cx="1066" cy="34963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8450E21F-3DA8-D54A-44E1-E77FEB0D3294}"/>
              </a:ext>
            </a:extLst>
          </p:cNvPr>
          <p:cNvCxnSpPr>
            <a:cxnSpLocks/>
          </p:cNvCxnSpPr>
          <p:nvPr/>
        </p:nvCxnSpPr>
        <p:spPr>
          <a:xfrm>
            <a:off x="4321778" y="1904288"/>
            <a:ext cx="0" cy="30529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7DE40591-9868-DA8D-7F0E-8B0B63A45935}"/>
              </a:ext>
            </a:extLst>
          </p:cNvPr>
          <p:cNvCxnSpPr>
            <a:cxnSpLocks/>
          </p:cNvCxnSpPr>
          <p:nvPr/>
        </p:nvCxnSpPr>
        <p:spPr>
          <a:xfrm flipH="1">
            <a:off x="5308554" y="1326536"/>
            <a:ext cx="8701" cy="24126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グループ化 160">
            <a:extLst>
              <a:ext uri="{FF2B5EF4-FFF2-40B4-BE49-F238E27FC236}">
                <a16:creationId xmlns:a16="http://schemas.microsoft.com/office/drawing/2014/main" id="{8D179726-6027-BCE9-5211-61ABD02EADF1}"/>
              </a:ext>
            </a:extLst>
          </p:cNvPr>
          <p:cNvGrpSpPr/>
          <p:nvPr/>
        </p:nvGrpSpPr>
        <p:grpSpPr>
          <a:xfrm>
            <a:off x="2623188" y="914183"/>
            <a:ext cx="4486151" cy="1438513"/>
            <a:chOff x="7609753" y="512433"/>
            <a:chExt cx="4486151" cy="1438513"/>
          </a:xfrm>
        </p:grpSpPr>
        <p:sp>
          <p:nvSpPr>
            <p:cNvPr id="59" name="フローチャート: データ 58">
              <a:extLst>
                <a:ext uri="{FF2B5EF4-FFF2-40B4-BE49-F238E27FC236}">
                  <a16:creationId xmlns:a16="http://schemas.microsoft.com/office/drawing/2014/main" id="{CB68DF6A-222B-3A22-B97B-5BDB252B928C}"/>
                </a:ext>
              </a:extLst>
            </p:cNvPr>
            <p:cNvSpPr/>
            <p:nvPr/>
          </p:nvSpPr>
          <p:spPr>
            <a:xfrm>
              <a:off x="7609753" y="528537"/>
              <a:ext cx="4486151" cy="1422409"/>
            </a:xfrm>
            <a:prstGeom prst="flowChartInputOutput">
              <a:avLst/>
            </a:prstGeom>
            <a:solidFill>
              <a:srgbClr val="E2F0D9">
                <a:alpha val="60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5" name="グループ化 94">
              <a:extLst>
                <a:ext uri="{FF2B5EF4-FFF2-40B4-BE49-F238E27FC236}">
                  <a16:creationId xmlns:a16="http://schemas.microsoft.com/office/drawing/2014/main" id="{4E0150E0-7AEF-C127-6824-46035B63ECB0}"/>
                </a:ext>
              </a:extLst>
            </p:cNvPr>
            <p:cNvGrpSpPr/>
            <p:nvPr/>
          </p:nvGrpSpPr>
          <p:grpSpPr>
            <a:xfrm>
              <a:off x="7770790" y="512433"/>
              <a:ext cx="4225506" cy="1438513"/>
              <a:chOff x="7770790" y="512433"/>
              <a:chExt cx="4225506" cy="1438513"/>
            </a:xfrm>
          </p:grpSpPr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EDBA9A38-1E5D-51A7-F685-42EDEC348DA7}"/>
                  </a:ext>
                </a:extLst>
              </p:cNvPr>
              <p:cNvCxnSpPr>
                <a:cxnSpLocks/>
                <a:stCxn id="59" idx="0"/>
                <a:endCxn id="59" idx="3"/>
              </p:cNvCxnSpPr>
              <p:nvPr/>
            </p:nvCxnSpPr>
            <p:spPr>
              <a:xfrm flipH="1">
                <a:off x="9404213" y="528537"/>
                <a:ext cx="897231" cy="1422409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632C7790-0FFE-1C93-4242-78CD717422C5}"/>
                  </a:ext>
                </a:extLst>
              </p:cNvPr>
              <p:cNvCxnSpPr>
                <a:cxnSpLocks/>
                <a:stCxn id="59" idx="5"/>
                <a:endCxn id="59" idx="2"/>
              </p:cNvCxnSpPr>
              <p:nvPr/>
            </p:nvCxnSpPr>
            <p:spPr>
              <a:xfrm flipH="1">
                <a:off x="8058368" y="1239742"/>
                <a:ext cx="3588921" cy="0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7DCF84CD-DEB5-48B0-BBE1-E7ACE00BE6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88801" y="863994"/>
                <a:ext cx="3588921" cy="0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30A4BEDD-FDD8-43B8-08BF-968F2068DB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70790" y="1690518"/>
                <a:ext cx="3588921" cy="0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7FF77502-F676-5E36-6EC2-0852C2D978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80985" y="524445"/>
                <a:ext cx="897231" cy="1422409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A88B2D62-F40F-9ECF-90A7-8BB96F59EC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4145" y="522659"/>
                <a:ext cx="897231" cy="1422409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67045FA8-C94A-E61A-8D76-26F3200125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70402" y="512433"/>
                <a:ext cx="897231" cy="1422409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74F90B14-37F3-FFD1-49FB-E66329AEAB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94875" y="515720"/>
                <a:ext cx="897231" cy="1422409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3C7A5D5B-A77E-6164-0DB3-6F0E9401D3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07375" y="685294"/>
                <a:ext cx="3588921" cy="0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992C17D4-953E-5C5A-49A3-038DD23BBC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3091" y="1049242"/>
                <a:ext cx="3588921" cy="0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>
                <a:extLst>
                  <a:ext uri="{FF2B5EF4-FFF2-40B4-BE49-F238E27FC236}">
                    <a16:creationId xmlns:a16="http://schemas.microsoft.com/office/drawing/2014/main" id="{04565467-D896-851F-F6D1-FAB30B673C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19164" y="1453481"/>
                <a:ext cx="3588921" cy="0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57C0C7BF-0980-F16A-5482-935869B06103}"/>
                </a:ext>
              </a:extLst>
            </p:cNvPr>
            <p:cNvSpPr/>
            <p:nvPr/>
          </p:nvSpPr>
          <p:spPr>
            <a:xfrm rot="2539700">
              <a:off x="8786289" y="625106"/>
              <a:ext cx="709782" cy="1196330"/>
            </a:xfrm>
            <a:prstGeom prst="ellipse">
              <a:avLst/>
            </a:prstGeom>
            <a:solidFill>
              <a:srgbClr val="C5E0B4">
                <a:alpha val="70980"/>
              </a:srgbClr>
            </a:solidFill>
            <a:ln w="3175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ambria" panose="02040503050406030204" pitchFamily="18" charset="0"/>
              </a:endParaRPr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CDC9EA8E-45AF-0BC7-5CD1-56EA38371240}"/>
                </a:ext>
              </a:extLst>
            </p:cNvPr>
            <p:cNvSpPr/>
            <p:nvPr/>
          </p:nvSpPr>
          <p:spPr>
            <a:xfrm rot="2539700">
              <a:off x="10027350" y="594770"/>
              <a:ext cx="432804" cy="609408"/>
            </a:xfrm>
            <a:prstGeom prst="ellipse">
              <a:avLst/>
            </a:prstGeom>
            <a:solidFill>
              <a:srgbClr val="C5E0B4">
                <a:alpha val="60000"/>
              </a:srgbClr>
            </a:solidFill>
            <a:ln w="3175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ambria" panose="02040503050406030204" pitchFamily="18" charset="0"/>
              </a:endParaRPr>
            </a:p>
          </p:txBody>
        </p:sp>
      </p:grp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8F2466BE-DE90-78A9-8B68-4DD11CC8A564}"/>
              </a:ext>
            </a:extLst>
          </p:cNvPr>
          <p:cNvCxnSpPr>
            <a:cxnSpLocks/>
          </p:cNvCxnSpPr>
          <p:nvPr/>
        </p:nvCxnSpPr>
        <p:spPr>
          <a:xfrm>
            <a:off x="5112844" y="1533094"/>
            <a:ext cx="0" cy="25073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テキスト ボックス 74">
            <a:extLst>
              <a:ext uri="{FF2B5EF4-FFF2-40B4-BE49-F238E27FC236}">
                <a16:creationId xmlns:a16="http://schemas.microsoft.com/office/drawing/2014/main" id="{F13B3091-3F30-E95E-19A5-070EE3B8BCC3}"/>
              </a:ext>
            </a:extLst>
          </p:cNvPr>
          <p:cNvSpPr txBox="1"/>
          <p:nvPr/>
        </p:nvSpPr>
        <p:spPr>
          <a:xfrm>
            <a:off x="287167" y="509326"/>
            <a:ext cx="864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dirty="0">
                <a:latin typeface="Cambria" panose="02040503050406030204" pitchFamily="18" charset="0"/>
              </a:rPr>
              <a:t>If the model takes 3D-structure, isn’t it thought that our consensus is made easily ?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620E44B8-ED8A-516C-49A2-768DB7A7B662}"/>
              </a:ext>
            </a:extLst>
          </p:cNvPr>
          <p:cNvSpPr txBox="1"/>
          <p:nvPr/>
        </p:nvSpPr>
        <p:spPr>
          <a:xfrm>
            <a:off x="3739106" y="1351927"/>
            <a:ext cx="873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Business</a:t>
            </a:r>
          </a:p>
          <a:p>
            <a:pPr algn="ctr"/>
            <a:r>
              <a:rPr kumimoji="1" lang="en-US" altLang="ja-JP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model</a:t>
            </a:r>
          </a:p>
        </p:txBody>
      </p:sp>
      <p:sp>
        <p:nvSpPr>
          <p:cNvPr id="128" name="テキスト ボックス 14">
            <a:extLst>
              <a:ext uri="{FF2B5EF4-FFF2-40B4-BE49-F238E27FC236}">
                <a16:creationId xmlns:a16="http://schemas.microsoft.com/office/drawing/2014/main" id="{8CBB11C2-470C-3DCD-AF0F-ADB2A189574A}"/>
              </a:ext>
            </a:extLst>
          </p:cNvPr>
          <p:cNvSpPr txBox="1"/>
          <p:nvPr/>
        </p:nvSpPr>
        <p:spPr>
          <a:xfrm rot="18106214">
            <a:off x="2160737" y="5676218"/>
            <a:ext cx="150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endParaRPr kumimoji="1" lang="ja-JP" altLang="en-US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29" name="テキスト ボックス 12">
            <a:extLst>
              <a:ext uri="{FF2B5EF4-FFF2-40B4-BE49-F238E27FC236}">
                <a16:creationId xmlns:a16="http://schemas.microsoft.com/office/drawing/2014/main" id="{FA6EDDC7-D95F-74B0-E468-C9BC6E3D964D}"/>
              </a:ext>
            </a:extLst>
          </p:cNvPr>
          <p:cNvSpPr txBox="1"/>
          <p:nvPr/>
        </p:nvSpPr>
        <p:spPr>
          <a:xfrm>
            <a:off x="827844" y="4615017"/>
            <a:ext cx="169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Operational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57AF59-8B51-59A3-8ACB-75FB4F500BA7}"/>
              </a:ext>
            </a:extLst>
          </p:cNvPr>
          <p:cNvSpPr/>
          <p:nvPr/>
        </p:nvSpPr>
        <p:spPr>
          <a:xfrm>
            <a:off x="846296" y="1875147"/>
            <a:ext cx="1802620" cy="3405396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3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167">
            <a:extLst>
              <a:ext uri="{FF2B5EF4-FFF2-40B4-BE49-F238E27FC236}">
                <a16:creationId xmlns:a16="http://schemas.microsoft.com/office/drawing/2014/main" id="{2DDF5A51-FF21-EAFF-D261-D7BF6142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5640" y="6492875"/>
            <a:ext cx="428360" cy="365125"/>
          </a:xfrm>
        </p:spPr>
        <p:txBody>
          <a:bodyPr/>
          <a:lstStyle/>
          <a:p>
            <a:pPr algn="ctr"/>
            <a:fld id="{3ABDF9A1-655F-4AF5-8FC4-FD137EA583AC}" type="slidenum">
              <a:rPr kumimoji="1" lang="ja-JP" altLang="en-US" smtClean="0"/>
              <a:pPr algn="ctr"/>
              <a:t>7</a:t>
            </a:fld>
            <a:endParaRPr kumimoji="1" lang="ja-JP" altLang="en-US" dirty="0"/>
          </a:p>
        </p:txBody>
      </p:sp>
      <p:sp>
        <p:nvSpPr>
          <p:cNvPr id="4" name="テキスト ボックス 59">
            <a:extLst>
              <a:ext uri="{FF2B5EF4-FFF2-40B4-BE49-F238E27FC236}">
                <a16:creationId xmlns:a16="http://schemas.microsoft.com/office/drawing/2014/main" id="{D5FA4789-CE40-D045-A4CE-8B9B4751C50C}"/>
              </a:ext>
            </a:extLst>
          </p:cNvPr>
          <p:cNvSpPr txBox="1"/>
          <p:nvPr/>
        </p:nvSpPr>
        <p:spPr>
          <a:xfrm>
            <a:off x="2639313" y="3577549"/>
            <a:ext cx="4144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Interoperability</a:t>
            </a:r>
            <a:endParaRPr kumimoji="1" lang="en-US" altLang="ja-JP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safety, performance, and resilience </a:t>
            </a:r>
          </a:p>
          <a:p>
            <a:pPr algn="ctr"/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systems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10D1ABE0-EE44-F0A6-3802-BFD7877F0158}"/>
              </a:ext>
            </a:extLst>
          </p:cNvPr>
          <p:cNvSpPr/>
          <p:nvPr/>
        </p:nvSpPr>
        <p:spPr>
          <a:xfrm>
            <a:off x="535260" y="2350018"/>
            <a:ext cx="7991706" cy="3880014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43EA6E3-4D70-D366-CD81-242125C5D352}"/>
              </a:ext>
            </a:extLst>
          </p:cNvPr>
          <p:cNvSpPr/>
          <p:nvPr/>
        </p:nvSpPr>
        <p:spPr>
          <a:xfrm>
            <a:off x="3800706" y="1474647"/>
            <a:ext cx="1624361" cy="1538869"/>
          </a:xfrm>
          <a:prstGeom prst="roundRect">
            <a:avLst>
              <a:gd name="adj" fmla="val 956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8" name="テキスト ボックス 4">
            <a:extLst>
              <a:ext uri="{FF2B5EF4-FFF2-40B4-BE49-F238E27FC236}">
                <a16:creationId xmlns:a16="http://schemas.microsoft.com/office/drawing/2014/main" id="{C5C62498-A5D5-2838-7FD1-72D604E91674}"/>
              </a:ext>
            </a:extLst>
          </p:cNvPr>
          <p:cNvSpPr txBox="1"/>
          <p:nvPr/>
        </p:nvSpPr>
        <p:spPr>
          <a:xfrm>
            <a:off x="1" y="33894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3200" dirty="0">
                <a:latin typeface="Cambria" panose="02040503050406030204" pitchFamily="18" charset="0"/>
                <a:ea typeface="Cambria" panose="02040503050406030204" pitchFamily="18" charset="0"/>
              </a:rPr>
              <a:t>Interoperability using Reference Architecture</a:t>
            </a:r>
            <a:endParaRPr kumimoji="1" lang="ja-JP" altLang="en-US" sz="3200" dirty="0">
              <a:latin typeface="Cambria" panose="02040503050406030204" pitchFamily="18" charset="0"/>
            </a:endParaRPr>
          </a:p>
        </p:txBody>
      </p:sp>
      <p:sp>
        <p:nvSpPr>
          <p:cNvPr id="13" name="テキスト ボックス 9">
            <a:extLst>
              <a:ext uri="{FF2B5EF4-FFF2-40B4-BE49-F238E27FC236}">
                <a16:creationId xmlns:a16="http://schemas.microsoft.com/office/drawing/2014/main" id="{191BC98B-796A-3AFF-E386-AAB93FF230B4}"/>
              </a:ext>
            </a:extLst>
          </p:cNvPr>
          <p:cNvSpPr txBox="1"/>
          <p:nvPr/>
        </p:nvSpPr>
        <p:spPr>
          <a:xfrm>
            <a:off x="4090659" y="1518134"/>
            <a:ext cx="1044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b="1" dirty="0">
                <a:latin typeface="Cambria" panose="02040503050406030204" pitchFamily="18" charset="0"/>
                <a:ea typeface="Cambria" panose="02040503050406030204" pitchFamily="18" charset="0"/>
              </a:rPr>
              <a:t>Spacecraft</a:t>
            </a:r>
            <a:endParaRPr kumimoji="1" lang="ja-JP" altLang="en-US" sz="1400" b="1" dirty="0">
              <a:latin typeface="Cambria" panose="02040503050406030204" pitchFamily="18" charset="0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5B0DC1C8-2A9B-B8C7-9049-74E4ECDA9925}"/>
              </a:ext>
            </a:extLst>
          </p:cNvPr>
          <p:cNvSpPr/>
          <p:nvPr/>
        </p:nvSpPr>
        <p:spPr>
          <a:xfrm>
            <a:off x="5603494" y="1731714"/>
            <a:ext cx="1624361" cy="1538869"/>
          </a:xfrm>
          <a:prstGeom prst="roundRect">
            <a:avLst>
              <a:gd name="adj" fmla="val 956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0" name="テキスト ボックス 16">
            <a:extLst>
              <a:ext uri="{FF2B5EF4-FFF2-40B4-BE49-F238E27FC236}">
                <a16:creationId xmlns:a16="http://schemas.microsoft.com/office/drawing/2014/main" id="{B3EC84ED-3D99-BC73-6CA1-89F34B05C465}"/>
              </a:ext>
            </a:extLst>
          </p:cNvPr>
          <p:cNvSpPr txBox="1"/>
          <p:nvPr/>
        </p:nvSpPr>
        <p:spPr>
          <a:xfrm>
            <a:off x="5893447" y="1775201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b="1" dirty="0">
                <a:latin typeface="Cambria" panose="02040503050406030204" pitchFamily="18" charset="0"/>
                <a:ea typeface="Cambria" panose="02040503050406030204" pitchFamily="18" charset="0"/>
              </a:rPr>
              <a:t>Station</a:t>
            </a:r>
            <a:endParaRPr kumimoji="1" lang="ja-JP" altLang="en-US" sz="1400" b="1" dirty="0">
              <a:latin typeface="Cambria" panose="02040503050406030204" pitchFamily="18" charset="0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EDC600CD-BDFA-2408-0385-275F9124D4B3}"/>
              </a:ext>
            </a:extLst>
          </p:cNvPr>
          <p:cNvSpPr/>
          <p:nvPr/>
        </p:nvSpPr>
        <p:spPr>
          <a:xfrm>
            <a:off x="2001638" y="1677221"/>
            <a:ext cx="1624361" cy="1538869"/>
          </a:xfrm>
          <a:prstGeom prst="roundRect">
            <a:avLst>
              <a:gd name="adj" fmla="val 956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CBE37EB-078F-9331-1F7A-D336F3F5E796}"/>
              </a:ext>
            </a:extLst>
          </p:cNvPr>
          <p:cNvSpPr/>
          <p:nvPr/>
        </p:nvSpPr>
        <p:spPr>
          <a:xfrm>
            <a:off x="1997615" y="2491593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Functiona</a:t>
            </a:r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47982AB-1287-EBE0-E425-C86BACEA18C9}"/>
              </a:ext>
            </a:extLst>
          </p:cNvPr>
          <p:cNvSpPr/>
          <p:nvPr/>
        </p:nvSpPr>
        <p:spPr>
          <a:xfrm>
            <a:off x="1997615" y="2710900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Information</a:t>
            </a:r>
            <a:endParaRPr kumimoji="1" lang="ja-JP" altLang="en-US" sz="1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9952E38-CE9F-91D8-2942-39CE20FB3760}"/>
              </a:ext>
            </a:extLst>
          </p:cNvPr>
          <p:cNvSpPr/>
          <p:nvPr/>
        </p:nvSpPr>
        <p:spPr>
          <a:xfrm>
            <a:off x="2010853" y="2937334"/>
            <a:ext cx="1408771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Communication</a:t>
            </a:r>
            <a:endParaRPr kumimoji="1" lang="ja-JP" altLang="en-US" sz="14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7741270-90BB-8F5C-F728-7C10F46BF284}"/>
              </a:ext>
            </a:extLst>
          </p:cNvPr>
          <p:cNvSpPr/>
          <p:nvPr/>
        </p:nvSpPr>
        <p:spPr>
          <a:xfrm>
            <a:off x="1997614" y="2268807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Connectivity</a:t>
            </a:r>
            <a:endParaRPr kumimoji="1" lang="ja-JP" altLang="en-US" sz="1400" dirty="0">
              <a:solidFill>
                <a:srgbClr val="0033CC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F7B3064-EF62-C6E7-5524-99EA6BAD5038}"/>
              </a:ext>
            </a:extLst>
          </p:cNvPr>
          <p:cNvSpPr/>
          <p:nvPr/>
        </p:nvSpPr>
        <p:spPr>
          <a:xfrm>
            <a:off x="2007669" y="2043062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Enterprise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7" name="テキスト ボックス 23">
            <a:extLst>
              <a:ext uri="{FF2B5EF4-FFF2-40B4-BE49-F238E27FC236}">
                <a16:creationId xmlns:a16="http://schemas.microsoft.com/office/drawing/2014/main" id="{DCF21C8E-93F6-F56F-0A60-30478340829F}"/>
              </a:ext>
            </a:extLst>
          </p:cNvPr>
          <p:cNvSpPr txBox="1"/>
          <p:nvPr/>
        </p:nvSpPr>
        <p:spPr>
          <a:xfrm>
            <a:off x="2237673" y="1720708"/>
            <a:ext cx="1111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b="1" dirty="0">
                <a:latin typeface="Cambria" panose="02040503050406030204" pitchFamily="18" charset="0"/>
                <a:ea typeface="Cambria" panose="02040503050406030204" pitchFamily="18" charset="0"/>
              </a:rPr>
              <a:t>Space port</a:t>
            </a:r>
            <a:endParaRPr kumimoji="1" lang="ja-JP" altLang="en-US" sz="1400" b="1" dirty="0">
              <a:latin typeface="Cambria" panose="02040503050406030204" pitchFamily="18" charset="0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BC9438C8-B20F-B2E6-D05B-4651C80D5A58}"/>
              </a:ext>
            </a:extLst>
          </p:cNvPr>
          <p:cNvSpPr/>
          <p:nvPr/>
        </p:nvSpPr>
        <p:spPr>
          <a:xfrm>
            <a:off x="7338431" y="2506276"/>
            <a:ext cx="1624361" cy="1538869"/>
          </a:xfrm>
          <a:prstGeom prst="roundRect">
            <a:avLst>
              <a:gd name="adj" fmla="val 956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34" name="テキスト ボックス 30">
            <a:extLst>
              <a:ext uri="{FF2B5EF4-FFF2-40B4-BE49-F238E27FC236}">
                <a16:creationId xmlns:a16="http://schemas.microsoft.com/office/drawing/2014/main" id="{91AA9482-9BA7-DC96-4EBC-78A15D97C99F}"/>
              </a:ext>
            </a:extLst>
          </p:cNvPr>
          <p:cNvSpPr txBox="1"/>
          <p:nvPr/>
        </p:nvSpPr>
        <p:spPr>
          <a:xfrm>
            <a:off x="7336573" y="2545516"/>
            <a:ext cx="1624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400" b="1" dirty="0">
                <a:latin typeface="Cambria" panose="02040503050406030204" pitchFamily="18" charset="0"/>
              </a:rPr>
              <a:t>Sensors</a:t>
            </a:r>
            <a:endParaRPr kumimoji="1" lang="ja-JP" altLang="en-US" sz="1400" b="1" dirty="0">
              <a:latin typeface="Cambria" panose="02040503050406030204" pitchFamily="18" charset="0"/>
            </a:endParaRP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D1A78254-3642-35B1-3859-5759BAB632BB}"/>
              </a:ext>
            </a:extLst>
          </p:cNvPr>
          <p:cNvSpPr/>
          <p:nvPr/>
        </p:nvSpPr>
        <p:spPr>
          <a:xfrm>
            <a:off x="250902" y="2381012"/>
            <a:ext cx="1624361" cy="1538869"/>
          </a:xfrm>
          <a:prstGeom prst="roundRect">
            <a:avLst>
              <a:gd name="adj" fmla="val 956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41" name="テキスト ボックス 37">
            <a:extLst>
              <a:ext uri="{FF2B5EF4-FFF2-40B4-BE49-F238E27FC236}">
                <a16:creationId xmlns:a16="http://schemas.microsoft.com/office/drawing/2014/main" id="{DE791D9B-91F6-E341-E2F6-893968371653}"/>
              </a:ext>
            </a:extLst>
          </p:cNvPr>
          <p:cNvSpPr txBox="1"/>
          <p:nvPr/>
        </p:nvSpPr>
        <p:spPr>
          <a:xfrm>
            <a:off x="486937" y="2424499"/>
            <a:ext cx="1111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400" b="1" dirty="0">
                <a:latin typeface="Cambria" panose="02040503050406030204" pitchFamily="18" charset="0"/>
                <a:ea typeface="Cambria" panose="02040503050406030204" pitchFamily="18" charset="0"/>
              </a:rPr>
              <a:t>PNT</a:t>
            </a:r>
            <a:endParaRPr kumimoji="1" lang="ja-JP" altLang="en-US" sz="1400" b="1" dirty="0">
              <a:latin typeface="Cambria" panose="02040503050406030204" pitchFamily="18" charset="0"/>
            </a:endParaRP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460253CE-AEBB-613F-11B3-3D9A1514B6F9}"/>
              </a:ext>
            </a:extLst>
          </p:cNvPr>
          <p:cNvSpPr/>
          <p:nvPr/>
        </p:nvSpPr>
        <p:spPr>
          <a:xfrm>
            <a:off x="3793275" y="5248727"/>
            <a:ext cx="1624361" cy="1538869"/>
          </a:xfrm>
          <a:prstGeom prst="roundRect">
            <a:avLst>
              <a:gd name="adj" fmla="val 956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48" name="テキスト ボックス 44">
            <a:extLst>
              <a:ext uri="{FF2B5EF4-FFF2-40B4-BE49-F238E27FC236}">
                <a16:creationId xmlns:a16="http://schemas.microsoft.com/office/drawing/2014/main" id="{283E2BE2-03A5-1C92-439B-AFB66BFEBF5C}"/>
              </a:ext>
            </a:extLst>
          </p:cNvPr>
          <p:cNvSpPr txBox="1"/>
          <p:nvPr/>
        </p:nvSpPr>
        <p:spPr>
          <a:xfrm>
            <a:off x="4193763" y="5292214"/>
            <a:ext cx="1056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b="1" dirty="0">
                <a:latin typeface="Cambria" panose="02040503050406030204" pitchFamily="18" charset="0"/>
                <a:ea typeface="Cambria" panose="02040503050406030204" pitchFamily="18" charset="0"/>
              </a:rPr>
              <a:t>Vehicle</a:t>
            </a:r>
            <a:endParaRPr kumimoji="1" lang="ja-JP" altLang="en-US" sz="1400" b="1" dirty="0">
              <a:latin typeface="Cambria" panose="02040503050406030204" pitchFamily="18" charset="0"/>
            </a:endParaRP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96788F9C-60C2-ECBE-E8E7-1767EA1E0725}"/>
              </a:ext>
            </a:extLst>
          </p:cNvPr>
          <p:cNvSpPr/>
          <p:nvPr/>
        </p:nvSpPr>
        <p:spPr>
          <a:xfrm>
            <a:off x="1925442" y="4992250"/>
            <a:ext cx="1624361" cy="1538869"/>
          </a:xfrm>
          <a:prstGeom prst="roundRect">
            <a:avLst>
              <a:gd name="adj" fmla="val 956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55" name="テキスト ボックス 51">
            <a:extLst>
              <a:ext uri="{FF2B5EF4-FFF2-40B4-BE49-F238E27FC236}">
                <a16:creationId xmlns:a16="http://schemas.microsoft.com/office/drawing/2014/main" id="{F27D1F17-104B-A48A-AF0B-C23192052D2B}"/>
              </a:ext>
            </a:extLst>
          </p:cNvPr>
          <p:cNvSpPr txBox="1"/>
          <p:nvPr/>
        </p:nvSpPr>
        <p:spPr>
          <a:xfrm>
            <a:off x="2161476" y="5035737"/>
            <a:ext cx="1048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400" b="1" dirty="0">
                <a:latin typeface="Cambria" panose="02040503050406030204" pitchFamily="18" charset="0"/>
                <a:ea typeface="Cambria" panose="02040503050406030204" pitchFamily="18" charset="0"/>
              </a:rPr>
              <a:t>Robot</a:t>
            </a:r>
            <a:endParaRPr kumimoji="1" lang="ja-JP" altLang="en-US" sz="1400" b="1" dirty="0">
              <a:latin typeface="Cambria" panose="02040503050406030204" pitchFamily="18" charset="0"/>
            </a:endParaRP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78350A3E-1A4C-600E-5E26-632192614E9E}"/>
              </a:ext>
            </a:extLst>
          </p:cNvPr>
          <p:cNvSpPr/>
          <p:nvPr/>
        </p:nvSpPr>
        <p:spPr>
          <a:xfrm>
            <a:off x="5642521" y="4997826"/>
            <a:ext cx="1624361" cy="1538869"/>
          </a:xfrm>
          <a:prstGeom prst="roundRect">
            <a:avLst>
              <a:gd name="adj" fmla="val 956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2" name="テキスト ボックス 58">
            <a:extLst>
              <a:ext uri="{FF2B5EF4-FFF2-40B4-BE49-F238E27FC236}">
                <a16:creationId xmlns:a16="http://schemas.microsoft.com/office/drawing/2014/main" id="{5FDD33C2-7FD0-76D4-B0DF-3E7E7A5F6ABC}"/>
              </a:ext>
            </a:extLst>
          </p:cNvPr>
          <p:cNvSpPr txBox="1"/>
          <p:nvPr/>
        </p:nvSpPr>
        <p:spPr>
          <a:xfrm>
            <a:off x="5701993" y="5041313"/>
            <a:ext cx="1416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400" b="1" dirty="0">
                <a:latin typeface="Cambria" panose="02040503050406030204" pitchFamily="18" charset="0"/>
                <a:ea typeface="Cambria" panose="02040503050406030204" pitchFamily="18" charset="0"/>
              </a:rPr>
              <a:t>Component</a:t>
            </a:r>
            <a:endParaRPr kumimoji="1" lang="ja-JP" altLang="en-US" sz="1400" b="1" dirty="0">
              <a:latin typeface="Cambria" panose="02040503050406030204" pitchFamily="18" charset="0"/>
            </a:endParaRPr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F32D675D-F90A-AC13-BE3A-085E2EF9A027}"/>
              </a:ext>
            </a:extLst>
          </p:cNvPr>
          <p:cNvSpPr/>
          <p:nvPr/>
        </p:nvSpPr>
        <p:spPr>
          <a:xfrm>
            <a:off x="7446223" y="4195862"/>
            <a:ext cx="1624361" cy="1538869"/>
          </a:xfrm>
          <a:prstGeom prst="roundRect">
            <a:avLst>
              <a:gd name="adj" fmla="val 956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9" name="テキスト ボックス 66">
            <a:extLst>
              <a:ext uri="{FF2B5EF4-FFF2-40B4-BE49-F238E27FC236}">
                <a16:creationId xmlns:a16="http://schemas.microsoft.com/office/drawing/2014/main" id="{82FA4E26-8A28-087A-3A5D-4CE6342ED157}"/>
              </a:ext>
            </a:extLst>
          </p:cNvPr>
          <p:cNvSpPr txBox="1"/>
          <p:nvPr/>
        </p:nvSpPr>
        <p:spPr>
          <a:xfrm>
            <a:off x="7444365" y="4235102"/>
            <a:ext cx="1571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400" b="1" dirty="0">
                <a:latin typeface="Cambria" panose="02040503050406030204" pitchFamily="18" charset="0"/>
                <a:ea typeface="Cambria" panose="02040503050406030204" pitchFamily="18" charset="0"/>
              </a:rPr>
              <a:t>Machine</a:t>
            </a:r>
            <a:endParaRPr kumimoji="1" lang="ja-JP" altLang="en-US" sz="1400" b="1" dirty="0">
              <a:latin typeface="Cambria" panose="02040503050406030204" pitchFamily="18" charset="0"/>
            </a:endParaRPr>
          </a:p>
        </p:txBody>
      </p:sp>
      <p:sp>
        <p:nvSpPr>
          <p:cNvPr id="70" name="四角形: 角を丸くする 69">
            <a:extLst>
              <a:ext uri="{FF2B5EF4-FFF2-40B4-BE49-F238E27FC236}">
                <a16:creationId xmlns:a16="http://schemas.microsoft.com/office/drawing/2014/main" id="{7E20782F-F0F4-53EC-2924-C85336D04A15}"/>
              </a:ext>
            </a:extLst>
          </p:cNvPr>
          <p:cNvSpPr/>
          <p:nvPr/>
        </p:nvSpPr>
        <p:spPr>
          <a:xfrm>
            <a:off x="128244" y="4094573"/>
            <a:ext cx="1624361" cy="1538869"/>
          </a:xfrm>
          <a:prstGeom prst="roundRect">
            <a:avLst>
              <a:gd name="adj" fmla="val 956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76" name="テキスト ボックス 73">
            <a:extLst>
              <a:ext uri="{FF2B5EF4-FFF2-40B4-BE49-F238E27FC236}">
                <a16:creationId xmlns:a16="http://schemas.microsoft.com/office/drawing/2014/main" id="{EC03E6E3-4C5E-22BC-1CEA-3518A644F379}"/>
              </a:ext>
            </a:extLst>
          </p:cNvPr>
          <p:cNvSpPr txBox="1"/>
          <p:nvPr/>
        </p:nvSpPr>
        <p:spPr>
          <a:xfrm>
            <a:off x="231276" y="4138060"/>
            <a:ext cx="1244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400" b="1" dirty="0">
                <a:latin typeface="Cambria" panose="02040503050406030204" pitchFamily="18" charset="0"/>
                <a:ea typeface="Cambria" panose="02040503050406030204" pitchFamily="18" charset="0"/>
              </a:rPr>
              <a:t>EO system</a:t>
            </a:r>
            <a:endParaRPr kumimoji="1" lang="ja-JP" altLang="en-US" sz="1400" b="1" dirty="0">
              <a:latin typeface="Cambria" panose="02040503050406030204" pitchFamily="18" charset="0"/>
            </a:endParaRPr>
          </a:p>
        </p:txBody>
      </p:sp>
      <p:sp>
        <p:nvSpPr>
          <p:cNvPr id="77" name="テキスト ボックス 74">
            <a:extLst>
              <a:ext uri="{FF2B5EF4-FFF2-40B4-BE49-F238E27FC236}">
                <a16:creationId xmlns:a16="http://schemas.microsoft.com/office/drawing/2014/main" id="{E8D81492-53AC-8FC7-A3EB-940E37C606E9}"/>
              </a:ext>
            </a:extLst>
          </p:cNvPr>
          <p:cNvSpPr txBox="1"/>
          <p:nvPr/>
        </p:nvSpPr>
        <p:spPr>
          <a:xfrm>
            <a:off x="317395" y="668162"/>
            <a:ext cx="8698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We want to make the interoperability using the reference architecture for space system. </a:t>
            </a:r>
          </a:p>
          <a:p>
            <a:pPr algn="ctr"/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This figure uses RASDS but it will be updating to RASDS++.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1883C924-A8D4-F5D9-9FC3-AC902225D595}"/>
              </a:ext>
            </a:extLst>
          </p:cNvPr>
          <p:cNvSpPr/>
          <p:nvPr/>
        </p:nvSpPr>
        <p:spPr>
          <a:xfrm>
            <a:off x="3789888" y="2293563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Functiona</a:t>
            </a:r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7F45E9E6-609D-E4A2-4D62-F2F6A39BE2BB}"/>
              </a:ext>
            </a:extLst>
          </p:cNvPr>
          <p:cNvSpPr/>
          <p:nvPr/>
        </p:nvSpPr>
        <p:spPr>
          <a:xfrm>
            <a:off x="3789888" y="2512870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Information</a:t>
            </a:r>
            <a:endParaRPr kumimoji="1" lang="ja-JP" altLang="en-US" sz="1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1B5939FF-CC4A-1903-6600-027288A282AC}"/>
              </a:ext>
            </a:extLst>
          </p:cNvPr>
          <p:cNvSpPr/>
          <p:nvPr/>
        </p:nvSpPr>
        <p:spPr>
          <a:xfrm>
            <a:off x="3803126" y="2739304"/>
            <a:ext cx="1408771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Communication</a:t>
            </a:r>
            <a:endParaRPr kumimoji="1" lang="ja-JP" altLang="en-US" sz="14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3FCA5973-8F0F-28C7-FC54-C14F0155C895}"/>
              </a:ext>
            </a:extLst>
          </p:cNvPr>
          <p:cNvSpPr/>
          <p:nvPr/>
        </p:nvSpPr>
        <p:spPr>
          <a:xfrm>
            <a:off x="3789887" y="2070777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Connectivity</a:t>
            </a:r>
            <a:endParaRPr kumimoji="1" lang="ja-JP" altLang="en-US" sz="1400" dirty="0">
              <a:solidFill>
                <a:srgbClr val="0033CC"/>
              </a:solidFill>
              <a:latin typeface="Cambria" panose="02040503050406030204" pitchFamily="18" charset="0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20C82387-AF9C-9993-7CC8-42640A9BAFAB}"/>
              </a:ext>
            </a:extLst>
          </p:cNvPr>
          <p:cNvSpPr/>
          <p:nvPr/>
        </p:nvSpPr>
        <p:spPr>
          <a:xfrm>
            <a:off x="3799942" y="1845032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Enterprise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2204F3F2-406F-1196-AAD4-26E351D6656D}"/>
              </a:ext>
            </a:extLst>
          </p:cNvPr>
          <p:cNvSpPr/>
          <p:nvPr/>
        </p:nvSpPr>
        <p:spPr>
          <a:xfrm>
            <a:off x="5603494" y="2537205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Functiona</a:t>
            </a:r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E2EECA7F-2074-D2A6-E18B-FC2963E2AFC5}"/>
              </a:ext>
            </a:extLst>
          </p:cNvPr>
          <p:cNvSpPr/>
          <p:nvPr/>
        </p:nvSpPr>
        <p:spPr>
          <a:xfrm>
            <a:off x="5603494" y="2756512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Information</a:t>
            </a:r>
            <a:endParaRPr kumimoji="1" lang="ja-JP" altLang="en-US" sz="1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3E96D51A-00AD-B2BC-49BB-3A365094F400}"/>
              </a:ext>
            </a:extLst>
          </p:cNvPr>
          <p:cNvSpPr/>
          <p:nvPr/>
        </p:nvSpPr>
        <p:spPr>
          <a:xfrm>
            <a:off x="5616732" y="2982946"/>
            <a:ext cx="1408771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Communication</a:t>
            </a:r>
            <a:endParaRPr kumimoji="1" lang="ja-JP" altLang="en-US" sz="14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AE7622E3-B6E1-56AF-D40A-6B3C0D22F6DC}"/>
              </a:ext>
            </a:extLst>
          </p:cNvPr>
          <p:cNvSpPr/>
          <p:nvPr/>
        </p:nvSpPr>
        <p:spPr>
          <a:xfrm>
            <a:off x="5603493" y="2314419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Connectivity</a:t>
            </a:r>
            <a:endParaRPr kumimoji="1" lang="ja-JP" altLang="en-US" sz="1400" dirty="0">
              <a:solidFill>
                <a:srgbClr val="0033CC"/>
              </a:solidFill>
              <a:latin typeface="Cambria" panose="02040503050406030204" pitchFamily="18" charset="0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E4288B0C-81BF-7A4E-9D9C-FB99A5A1A0FC}"/>
              </a:ext>
            </a:extLst>
          </p:cNvPr>
          <p:cNvSpPr/>
          <p:nvPr/>
        </p:nvSpPr>
        <p:spPr>
          <a:xfrm>
            <a:off x="5613548" y="2088674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Enterprise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CF2DB742-031B-6834-A453-353696AC316D}"/>
              </a:ext>
            </a:extLst>
          </p:cNvPr>
          <p:cNvSpPr/>
          <p:nvPr/>
        </p:nvSpPr>
        <p:spPr>
          <a:xfrm>
            <a:off x="7328560" y="3293319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Functiona</a:t>
            </a:r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3A1272F-9225-E940-7CF0-989B9D3EA8BF}"/>
              </a:ext>
            </a:extLst>
          </p:cNvPr>
          <p:cNvSpPr/>
          <p:nvPr/>
        </p:nvSpPr>
        <p:spPr>
          <a:xfrm>
            <a:off x="7328560" y="3512626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Information</a:t>
            </a:r>
            <a:endParaRPr kumimoji="1" lang="ja-JP" altLang="en-US" sz="1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B7DD271A-ED8C-34BD-B09F-C2DA3A57BC6C}"/>
              </a:ext>
            </a:extLst>
          </p:cNvPr>
          <p:cNvSpPr/>
          <p:nvPr/>
        </p:nvSpPr>
        <p:spPr>
          <a:xfrm>
            <a:off x="7341798" y="3739060"/>
            <a:ext cx="1408771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Communication</a:t>
            </a:r>
            <a:endParaRPr kumimoji="1" lang="ja-JP" altLang="en-US" sz="14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2F2CE5B4-8368-563E-C6C7-F79D4DAAC189}"/>
              </a:ext>
            </a:extLst>
          </p:cNvPr>
          <p:cNvSpPr/>
          <p:nvPr/>
        </p:nvSpPr>
        <p:spPr>
          <a:xfrm>
            <a:off x="7328559" y="3070533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Connectivity</a:t>
            </a:r>
            <a:endParaRPr kumimoji="1" lang="ja-JP" altLang="en-US" sz="1400" dirty="0">
              <a:solidFill>
                <a:srgbClr val="0033CC"/>
              </a:solidFill>
              <a:latin typeface="Cambria" panose="02040503050406030204" pitchFamily="18" charset="0"/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FC0F7FA0-9734-F1E6-CC45-5230FCCC4F2C}"/>
              </a:ext>
            </a:extLst>
          </p:cNvPr>
          <p:cNvSpPr/>
          <p:nvPr/>
        </p:nvSpPr>
        <p:spPr>
          <a:xfrm>
            <a:off x="7338614" y="2844788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Enterprise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19AE6555-A094-A39A-CCD1-640042000979}"/>
              </a:ext>
            </a:extLst>
          </p:cNvPr>
          <p:cNvSpPr/>
          <p:nvPr/>
        </p:nvSpPr>
        <p:spPr>
          <a:xfrm>
            <a:off x="7444365" y="4975330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Functiona</a:t>
            </a:r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08F22A9F-B694-BA7B-F70A-F85E36C9063B}"/>
              </a:ext>
            </a:extLst>
          </p:cNvPr>
          <p:cNvSpPr/>
          <p:nvPr/>
        </p:nvSpPr>
        <p:spPr>
          <a:xfrm>
            <a:off x="7444365" y="5194637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Information</a:t>
            </a:r>
            <a:endParaRPr kumimoji="1" lang="ja-JP" altLang="en-US" sz="1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B48245BB-EE56-C11E-52B1-22D03E480DA9}"/>
              </a:ext>
            </a:extLst>
          </p:cNvPr>
          <p:cNvSpPr/>
          <p:nvPr/>
        </p:nvSpPr>
        <p:spPr>
          <a:xfrm>
            <a:off x="7457603" y="5421071"/>
            <a:ext cx="1408771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Communication</a:t>
            </a:r>
            <a:endParaRPr kumimoji="1" lang="ja-JP" altLang="en-US" sz="14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ABA65EBA-09E4-9B07-77E7-2457D8F95B1C}"/>
              </a:ext>
            </a:extLst>
          </p:cNvPr>
          <p:cNvSpPr/>
          <p:nvPr/>
        </p:nvSpPr>
        <p:spPr>
          <a:xfrm>
            <a:off x="7444364" y="4752544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Connectivity</a:t>
            </a:r>
            <a:endParaRPr kumimoji="1" lang="ja-JP" altLang="en-US" sz="1400" dirty="0">
              <a:solidFill>
                <a:srgbClr val="0033CC"/>
              </a:solidFill>
              <a:latin typeface="Cambria" panose="02040503050406030204" pitchFamily="18" charset="0"/>
            </a:endParaRP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FA5DBF17-AE78-332B-6963-3102081763F5}"/>
              </a:ext>
            </a:extLst>
          </p:cNvPr>
          <p:cNvSpPr/>
          <p:nvPr/>
        </p:nvSpPr>
        <p:spPr>
          <a:xfrm>
            <a:off x="7454419" y="4526799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Enterprise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BBF053D6-24C0-D875-6E16-3411D59EDAF4}"/>
              </a:ext>
            </a:extLst>
          </p:cNvPr>
          <p:cNvSpPr/>
          <p:nvPr/>
        </p:nvSpPr>
        <p:spPr>
          <a:xfrm>
            <a:off x="5647330" y="5809045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Functiona</a:t>
            </a:r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ADCB8408-4793-01B0-CAAB-A14C9D9672B2}"/>
              </a:ext>
            </a:extLst>
          </p:cNvPr>
          <p:cNvSpPr/>
          <p:nvPr/>
        </p:nvSpPr>
        <p:spPr>
          <a:xfrm>
            <a:off x="5647330" y="6028352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Information</a:t>
            </a:r>
            <a:endParaRPr kumimoji="1" lang="ja-JP" altLang="en-US" sz="1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81929248-C054-894A-6345-58C6791D38FF}"/>
              </a:ext>
            </a:extLst>
          </p:cNvPr>
          <p:cNvSpPr/>
          <p:nvPr/>
        </p:nvSpPr>
        <p:spPr>
          <a:xfrm>
            <a:off x="5660568" y="6254786"/>
            <a:ext cx="1408771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Communication</a:t>
            </a:r>
            <a:endParaRPr kumimoji="1" lang="ja-JP" altLang="en-US" sz="14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D94D42D2-6904-5B88-0F37-F7824AE82578}"/>
              </a:ext>
            </a:extLst>
          </p:cNvPr>
          <p:cNvSpPr/>
          <p:nvPr/>
        </p:nvSpPr>
        <p:spPr>
          <a:xfrm>
            <a:off x="5647329" y="5586259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Connectivity</a:t>
            </a:r>
            <a:endParaRPr kumimoji="1" lang="ja-JP" altLang="en-US" sz="1400" dirty="0">
              <a:solidFill>
                <a:srgbClr val="0033CC"/>
              </a:solidFill>
              <a:latin typeface="Cambria" panose="02040503050406030204" pitchFamily="18" charset="0"/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FA212BEE-8093-055C-90B4-EC7FB267DAF4}"/>
              </a:ext>
            </a:extLst>
          </p:cNvPr>
          <p:cNvSpPr/>
          <p:nvPr/>
        </p:nvSpPr>
        <p:spPr>
          <a:xfrm>
            <a:off x="5657384" y="5360514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Enterprise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194AC395-2F54-B074-59BF-FB1FE1C6C69D}"/>
              </a:ext>
            </a:extLst>
          </p:cNvPr>
          <p:cNvSpPr/>
          <p:nvPr/>
        </p:nvSpPr>
        <p:spPr>
          <a:xfrm>
            <a:off x="3773361" y="6048522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Functiona</a:t>
            </a:r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DF480716-84F7-D32D-2320-6D8F0C00E0B8}"/>
              </a:ext>
            </a:extLst>
          </p:cNvPr>
          <p:cNvSpPr/>
          <p:nvPr/>
        </p:nvSpPr>
        <p:spPr>
          <a:xfrm>
            <a:off x="3773361" y="6267829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Information</a:t>
            </a:r>
            <a:endParaRPr kumimoji="1" lang="ja-JP" altLang="en-US" sz="1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FBEB319E-87F7-9279-4B54-5E3BF13B4A6E}"/>
              </a:ext>
            </a:extLst>
          </p:cNvPr>
          <p:cNvSpPr/>
          <p:nvPr/>
        </p:nvSpPr>
        <p:spPr>
          <a:xfrm>
            <a:off x="3786599" y="6494263"/>
            <a:ext cx="1408771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Communication</a:t>
            </a:r>
            <a:endParaRPr kumimoji="1" lang="ja-JP" altLang="en-US" sz="14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DC9C4576-970D-DFD9-C841-A7BE9E15B090}"/>
              </a:ext>
            </a:extLst>
          </p:cNvPr>
          <p:cNvSpPr/>
          <p:nvPr/>
        </p:nvSpPr>
        <p:spPr>
          <a:xfrm>
            <a:off x="3773360" y="5825736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Connectivity</a:t>
            </a:r>
            <a:endParaRPr kumimoji="1" lang="ja-JP" altLang="en-US" sz="1400" dirty="0">
              <a:solidFill>
                <a:srgbClr val="0033CC"/>
              </a:solidFill>
              <a:latin typeface="Cambria" panose="02040503050406030204" pitchFamily="18" charset="0"/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1FE55ADF-D68C-553A-8F78-F8FC333F1DBB}"/>
              </a:ext>
            </a:extLst>
          </p:cNvPr>
          <p:cNvSpPr/>
          <p:nvPr/>
        </p:nvSpPr>
        <p:spPr>
          <a:xfrm>
            <a:off x="3783415" y="5599991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Enterprise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820AE545-BC6A-BBA5-A9E9-FAF194C780A0}"/>
              </a:ext>
            </a:extLst>
          </p:cNvPr>
          <p:cNvSpPr/>
          <p:nvPr/>
        </p:nvSpPr>
        <p:spPr>
          <a:xfrm>
            <a:off x="1907001" y="5792045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Functiona</a:t>
            </a:r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AEC81FE5-D167-5EE8-4A3C-E62AB871C2F8}"/>
              </a:ext>
            </a:extLst>
          </p:cNvPr>
          <p:cNvSpPr/>
          <p:nvPr/>
        </p:nvSpPr>
        <p:spPr>
          <a:xfrm>
            <a:off x="1907001" y="6011352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Information</a:t>
            </a:r>
            <a:endParaRPr kumimoji="1" lang="ja-JP" altLang="en-US" sz="1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FCABEE31-B9E0-DCC3-FDF8-381C9F4FC4FB}"/>
              </a:ext>
            </a:extLst>
          </p:cNvPr>
          <p:cNvSpPr/>
          <p:nvPr/>
        </p:nvSpPr>
        <p:spPr>
          <a:xfrm>
            <a:off x="1920239" y="6237786"/>
            <a:ext cx="1408771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Communication</a:t>
            </a:r>
            <a:endParaRPr kumimoji="1" lang="ja-JP" altLang="en-US" sz="14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3730E824-B970-25B5-F4CA-4E6ED5674F90}"/>
              </a:ext>
            </a:extLst>
          </p:cNvPr>
          <p:cNvSpPr/>
          <p:nvPr/>
        </p:nvSpPr>
        <p:spPr>
          <a:xfrm>
            <a:off x="1907000" y="5569259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Connectivity</a:t>
            </a:r>
            <a:endParaRPr kumimoji="1" lang="ja-JP" altLang="en-US" sz="1400" dirty="0">
              <a:solidFill>
                <a:srgbClr val="0033CC"/>
              </a:solidFill>
              <a:latin typeface="Cambria" panose="02040503050406030204" pitchFamily="18" charset="0"/>
            </a:endParaRP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6BF3E129-B7F8-1161-B0F5-F71A3D766ED0}"/>
              </a:ext>
            </a:extLst>
          </p:cNvPr>
          <p:cNvSpPr/>
          <p:nvPr/>
        </p:nvSpPr>
        <p:spPr>
          <a:xfrm>
            <a:off x="1917055" y="5343514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Enterprise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92104317-7BBF-DA65-8A10-065DFE24EB03}"/>
              </a:ext>
            </a:extLst>
          </p:cNvPr>
          <p:cNvSpPr/>
          <p:nvPr/>
        </p:nvSpPr>
        <p:spPr>
          <a:xfrm>
            <a:off x="118192" y="4913924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Functiona</a:t>
            </a:r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5FC19369-044F-2BAB-9B4D-9B3D05F1766F}"/>
              </a:ext>
            </a:extLst>
          </p:cNvPr>
          <p:cNvSpPr/>
          <p:nvPr/>
        </p:nvSpPr>
        <p:spPr>
          <a:xfrm>
            <a:off x="118192" y="5133231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Information</a:t>
            </a:r>
            <a:endParaRPr kumimoji="1" lang="ja-JP" altLang="en-US" sz="1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682BDD48-4E11-AE12-C469-74DAFCDA32B3}"/>
              </a:ext>
            </a:extLst>
          </p:cNvPr>
          <p:cNvSpPr/>
          <p:nvPr/>
        </p:nvSpPr>
        <p:spPr>
          <a:xfrm>
            <a:off x="131430" y="5359665"/>
            <a:ext cx="1408771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Communication</a:t>
            </a:r>
            <a:endParaRPr kumimoji="1" lang="ja-JP" altLang="en-US" sz="14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C6FE63CE-0A4D-485D-EF2B-074A73EEE63A}"/>
              </a:ext>
            </a:extLst>
          </p:cNvPr>
          <p:cNvSpPr/>
          <p:nvPr/>
        </p:nvSpPr>
        <p:spPr>
          <a:xfrm>
            <a:off x="118191" y="4691138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Connectivity</a:t>
            </a:r>
            <a:endParaRPr kumimoji="1" lang="ja-JP" altLang="en-US" sz="1400" dirty="0">
              <a:solidFill>
                <a:srgbClr val="0033CC"/>
              </a:solidFill>
              <a:latin typeface="Cambria" panose="02040503050406030204" pitchFamily="18" charset="0"/>
            </a:endParaRPr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BEADB51E-25AA-2F81-DE86-C61C62B2F8D3}"/>
              </a:ext>
            </a:extLst>
          </p:cNvPr>
          <p:cNvSpPr/>
          <p:nvPr/>
        </p:nvSpPr>
        <p:spPr>
          <a:xfrm>
            <a:off x="128246" y="4465393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Enterprise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009B965B-6F8E-D64B-BF0F-B755C4F91007}"/>
              </a:ext>
            </a:extLst>
          </p:cNvPr>
          <p:cNvSpPr/>
          <p:nvPr/>
        </p:nvSpPr>
        <p:spPr>
          <a:xfrm>
            <a:off x="231277" y="3171146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Functiona</a:t>
            </a:r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6027D0BA-4879-F835-5429-1A00BCF4CB3D}"/>
              </a:ext>
            </a:extLst>
          </p:cNvPr>
          <p:cNvSpPr/>
          <p:nvPr/>
        </p:nvSpPr>
        <p:spPr>
          <a:xfrm>
            <a:off x="231277" y="3390453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Information</a:t>
            </a:r>
            <a:endParaRPr kumimoji="1" lang="ja-JP" altLang="en-US" sz="1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D431E0E2-1F08-CFB2-94B3-C0F9E8B53EC7}"/>
              </a:ext>
            </a:extLst>
          </p:cNvPr>
          <p:cNvSpPr/>
          <p:nvPr/>
        </p:nvSpPr>
        <p:spPr>
          <a:xfrm>
            <a:off x="244515" y="3616887"/>
            <a:ext cx="1408771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Communication</a:t>
            </a:r>
            <a:endParaRPr kumimoji="1" lang="ja-JP" altLang="en-US" sz="14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4A6C6535-5164-383E-1E27-D0B70446BEA6}"/>
              </a:ext>
            </a:extLst>
          </p:cNvPr>
          <p:cNvSpPr/>
          <p:nvPr/>
        </p:nvSpPr>
        <p:spPr>
          <a:xfrm>
            <a:off x="231276" y="2948360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Connectivity</a:t>
            </a:r>
            <a:endParaRPr kumimoji="1" lang="ja-JP" altLang="en-US" sz="1400" dirty="0">
              <a:solidFill>
                <a:srgbClr val="0033CC"/>
              </a:solidFill>
              <a:latin typeface="Cambria" panose="02040503050406030204" pitchFamily="18" charset="0"/>
            </a:endParaRPr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EFC9F59A-8429-8118-6A2D-D9109C8CA765}"/>
              </a:ext>
            </a:extLst>
          </p:cNvPr>
          <p:cNvSpPr/>
          <p:nvPr/>
        </p:nvSpPr>
        <p:spPr>
          <a:xfrm>
            <a:off x="241331" y="2722615"/>
            <a:ext cx="1408770" cy="185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Enterprise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04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1140</TotalTime>
  <Words>725</Words>
  <Application>Microsoft Macintosh PowerPoint</Application>
  <PresentationFormat>On-screen Show (4:3)</PresentationFormat>
  <Paragraphs>235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Koki Asari</dc:creator>
  <cp:lastModifiedBy>Shames, Peter M (US 312B)</cp:lastModifiedBy>
  <cp:revision>24</cp:revision>
  <dcterms:created xsi:type="dcterms:W3CDTF">2022-04-27T20:40:04Z</dcterms:created>
  <dcterms:modified xsi:type="dcterms:W3CDTF">2022-05-13T22:31:20Z</dcterms:modified>
</cp:coreProperties>
</file>